
<file path=[Content_Types].xml><?xml version="1.0" encoding="utf-8"?>
<Types xmlns="http://schemas.openxmlformats.org/package/2006/content-types">
  <Default Extension="png" ContentType="image/png"/>
  <Default Extension="jpeg" ContentType="image/jpeg"/>
  <Default Extension="xls" ContentType="application/vnd.ms-excel"/>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2"/>
  </p:notesMasterIdLst>
  <p:handoutMasterIdLst>
    <p:handoutMasterId r:id="rId53"/>
  </p:handoutMasterIdLst>
  <p:sldIdLst>
    <p:sldId id="256" r:id="rId2"/>
    <p:sldId id="257" r:id="rId3"/>
    <p:sldId id="258" r:id="rId4"/>
    <p:sldId id="292" r:id="rId5"/>
    <p:sldId id="293" r:id="rId6"/>
    <p:sldId id="295" r:id="rId7"/>
    <p:sldId id="296" r:id="rId8"/>
    <p:sldId id="297" r:id="rId9"/>
    <p:sldId id="298" r:id="rId10"/>
    <p:sldId id="320" r:id="rId11"/>
    <p:sldId id="321" r:id="rId12"/>
    <p:sldId id="322" r:id="rId13"/>
    <p:sldId id="323" r:id="rId14"/>
    <p:sldId id="324" r:id="rId15"/>
    <p:sldId id="325" r:id="rId16"/>
    <p:sldId id="326" r:id="rId17"/>
    <p:sldId id="327" r:id="rId18"/>
    <p:sldId id="328" r:id="rId19"/>
    <p:sldId id="329" r:id="rId20"/>
    <p:sldId id="330" r:id="rId21"/>
    <p:sldId id="331"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 id="314" r:id="rId38"/>
    <p:sldId id="316" r:id="rId39"/>
    <p:sldId id="319" r:id="rId40"/>
    <p:sldId id="260" r:id="rId41"/>
    <p:sldId id="262" r:id="rId42"/>
    <p:sldId id="263" r:id="rId43"/>
    <p:sldId id="264" r:id="rId44"/>
    <p:sldId id="261" r:id="rId45"/>
    <p:sldId id="265" r:id="rId46"/>
    <p:sldId id="266" r:id="rId47"/>
    <p:sldId id="267" r:id="rId48"/>
    <p:sldId id="259" r:id="rId49"/>
    <p:sldId id="275" r:id="rId50"/>
    <p:sldId id="274" r:id="rId51"/>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Georgia" pitchFamily="18"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5pPr>
    <a:lvl6pPr marL="2286000" algn="l" defTabSz="914400" rtl="0" eaLnBrk="1" latinLnBrk="0" hangingPunct="1">
      <a:defRPr kern="1200">
        <a:solidFill>
          <a:schemeClr val="tx1"/>
        </a:solidFill>
        <a:latin typeface="Georgia" pitchFamily="18" charset="0"/>
        <a:ea typeface="MS PGothic" pitchFamily="34" charset="-128"/>
        <a:cs typeface="+mn-cs"/>
      </a:defRPr>
    </a:lvl6pPr>
    <a:lvl7pPr marL="2743200" algn="l" defTabSz="914400" rtl="0" eaLnBrk="1" latinLnBrk="0" hangingPunct="1">
      <a:defRPr kern="1200">
        <a:solidFill>
          <a:schemeClr val="tx1"/>
        </a:solidFill>
        <a:latin typeface="Georgia" pitchFamily="18" charset="0"/>
        <a:ea typeface="MS PGothic" pitchFamily="34" charset="-128"/>
        <a:cs typeface="+mn-cs"/>
      </a:defRPr>
    </a:lvl7pPr>
    <a:lvl8pPr marL="3200400" algn="l" defTabSz="914400" rtl="0" eaLnBrk="1" latinLnBrk="0" hangingPunct="1">
      <a:defRPr kern="1200">
        <a:solidFill>
          <a:schemeClr val="tx1"/>
        </a:solidFill>
        <a:latin typeface="Georgia" pitchFamily="18" charset="0"/>
        <a:ea typeface="MS PGothic" pitchFamily="34" charset="-128"/>
        <a:cs typeface="+mn-cs"/>
      </a:defRPr>
    </a:lvl8pPr>
    <a:lvl9pPr marL="3657600" algn="l" defTabSz="914400" rtl="0" eaLnBrk="1" latinLnBrk="0" hangingPunct="1">
      <a:defRPr kern="1200">
        <a:solidFill>
          <a:schemeClr val="tx1"/>
        </a:solidFill>
        <a:latin typeface="Georgia" pitchFamily="18"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A100"/>
    <a:srgbClr val="538094"/>
    <a:srgbClr val="9BBCC6"/>
    <a:srgbClr val="D8CFA7"/>
    <a:srgbClr val="CAC29C"/>
    <a:srgbClr val="B70000"/>
    <a:srgbClr val="B70014"/>
    <a:srgbClr val="7B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82" autoAdjust="0"/>
    <p:restoredTop sz="80586" autoAdjust="0"/>
  </p:normalViewPr>
  <p:slideViewPr>
    <p:cSldViewPr snapToGrid="0" snapToObjects="1">
      <p:cViewPr>
        <p:scale>
          <a:sx n="65" d="100"/>
          <a:sy n="65" d="100"/>
        </p:scale>
        <p:origin x="-1344" y="-588"/>
      </p:cViewPr>
      <p:guideLst>
        <p:guide orient="horz" pos="2160"/>
        <p:guide pos="2880"/>
      </p:guideLst>
    </p:cSldViewPr>
  </p:slideViewPr>
  <p:notesTextViewPr>
    <p:cViewPr>
      <p:scale>
        <a:sx n="1" d="1"/>
        <a:sy n="1" d="1"/>
      </p:scale>
      <p:origin x="0" y="0"/>
    </p:cViewPr>
  </p:notesTextViewPr>
  <p:sorterViewPr>
    <p:cViewPr>
      <p:scale>
        <a:sx n="100" d="100"/>
        <a:sy n="100" d="100"/>
      </p:scale>
      <p:origin x="0" y="120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05400641307879E-2"/>
          <c:y val="2.6406249999999999E-2"/>
          <c:w val="0.91666666666666652"/>
          <c:h val="0.84357541899442445"/>
        </c:manualLayout>
      </c:layout>
      <c:lineChart>
        <c:grouping val="standard"/>
        <c:varyColors val="0"/>
        <c:ser>
          <c:idx val="0"/>
          <c:order val="0"/>
          <c:tx>
            <c:strRef>
              <c:f>Sheet1!$B$1</c:f>
              <c:strCache>
                <c:ptCount val="1"/>
                <c:pt idx="0">
                  <c:v>%P&amp;I</c:v>
                </c:pt>
              </c:strCache>
            </c:strRef>
          </c:tx>
          <c:spPr>
            <a:ln w="22831">
              <a:solidFill>
                <a:srgbClr val="FF0000"/>
              </a:solidFill>
              <a:prstDash val="solid"/>
            </a:ln>
          </c:spPr>
          <c:marker>
            <c:symbol val="none"/>
          </c:marker>
          <c:cat>
            <c:numRef>
              <c:f>Sheet1!$A$2:$A$234</c:f>
              <c:numCache>
                <c:formatCode>General</c:formatCode>
                <c:ptCount val="233"/>
                <c:pt idx="0">
                  <c:v>10</c:v>
                </c:pt>
                <c:pt idx="10">
                  <c:v>20</c:v>
                </c:pt>
                <c:pt idx="20">
                  <c:v>30</c:v>
                </c:pt>
                <c:pt idx="30">
                  <c:v>40</c:v>
                </c:pt>
                <c:pt idx="40">
                  <c:v>50</c:v>
                </c:pt>
                <c:pt idx="52">
                  <c:v>10</c:v>
                </c:pt>
                <c:pt idx="62">
                  <c:v>20</c:v>
                </c:pt>
                <c:pt idx="72">
                  <c:v>30</c:v>
                </c:pt>
                <c:pt idx="82">
                  <c:v>40</c:v>
                </c:pt>
                <c:pt idx="92">
                  <c:v>50</c:v>
                </c:pt>
                <c:pt idx="104">
                  <c:v>10</c:v>
                </c:pt>
                <c:pt idx="114">
                  <c:v>20</c:v>
                </c:pt>
                <c:pt idx="124">
                  <c:v>30</c:v>
                </c:pt>
                <c:pt idx="134">
                  <c:v>40</c:v>
                </c:pt>
                <c:pt idx="144">
                  <c:v>50</c:v>
                </c:pt>
                <c:pt idx="156">
                  <c:v>10</c:v>
                </c:pt>
                <c:pt idx="166">
                  <c:v>20</c:v>
                </c:pt>
                <c:pt idx="176">
                  <c:v>30</c:v>
                </c:pt>
                <c:pt idx="186">
                  <c:v>40</c:v>
                </c:pt>
                <c:pt idx="196">
                  <c:v>50</c:v>
                </c:pt>
                <c:pt idx="208">
                  <c:v>10</c:v>
                </c:pt>
                <c:pt idx="218">
                  <c:v>20</c:v>
                </c:pt>
                <c:pt idx="228">
                  <c:v>30</c:v>
                </c:pt>
              </c:numCache>
            </c:numRef>
          </c:cat>
          <c:val>
            <c:numRef>
              <c:f>Sheet1!$B$2:$B$234</c:f>
              <c:numCache>
                <c:formatCode>0.00</c:formatCode>
                <c:ptCount val="233"/>
                <c:pt idx="0">
                  <c:v>7.3015873015873023</c:v>
                </c:pt>
                <c:pt idx="1">
                  <c:v>7.6836451836451838</c:v>
                </c:pt>
                <c:pt idx="2">
                  <c:v>7.8804822645465666</c:v>
                </c:pt>
                <c:pt idx="3">
                  <c:v>7.2855061283963307</c:v>
                </c:pt>
                <c:pt idx="4">
                  <c:v>7.0850719577620707</c:v>
                </c:pt>
                <c:pt idx="5">
                  <c:v>7.6275690999291283</c:v>
                </c:pt>
                <c:pt idx="6">
                  <c:v>7.1184360480406772</c:v>
                </c:pt>
                <c:pt idx="7">
                  <c:v>7.1192052980132452</c:v>
                </c:pt>
                <c:pt idx="8">
                  <c:v>6.7547857793983592</c:v>
                </c:pt>
                <c:pt idx="9">
                  <c:v>7.0515196441808747</c:v>
                </c:pt>
                <c:pt idx="10">
                  <c:v>7.0439112720688088</c:v>
                </c:pt>
                <c:pt idx="11">
                  <c:v>6.4918032786885256</c:v>
                </c:pt>
                <c:pt idx="12">
                  <c:v>6.6973465191422692</c:v>
                </c:pt>
                <c:pt idx="13">
                  <c:v>6.7559012390340953</c:v>
                </c:pt>
                <c:pt idx="14">
                  <c:v>6.589037205339392</c:v>
                </c:pt>
                <c:pt idx="15">
                  <c:v>6.2648090228414377</c:v>
                </c:pt>
                <c:pt idx="16">
                  <c:v>6.4959517981547723</c:v>
                </c:pt>
                <c:pt idx="17">
                  <c:v>6.3289828050549</c:v>
                </c:pt>
                <c:pt idx="18">
                  <c:v>6.4743813175322407</c:v>
                </c:pt>
                <c:pt idx="19">
                  <c:v>6.5314063368538084</c:v>
                </c:pt>
                <c:pt idx="20">
                  <c:v>6.3180623357116037</c:v>
                </c:pt>
                <c:pt idx="21">
                  <c:v>6.176977590499904</c:v>
                </c:pt>
                <c:pt idx="22">
                  <c:v>6.1074026103417358</c:v>
                </c:pt>
                <c:pt idx="23">
                  <c:v>6.3658656204021584</c:v>
                </c:pt>
                <c:pt idx="24">
                  <c:v>5.9916782246879334</c:v>
                </c:pt>
                <c:pt idx="25">
                  <c:v>5.9165494608532585</c:v>
                </c:pt>
                <c:pt idx="26">
                  <c:v>5.9843974543214946</c:v>
                </c:pt>
                <c:pt idx="27">
                  <c:v>6.9395816500583534</c:v>
                </c:pt>
                <c:pt idx="28">
                  <c:v>6.2684638109305757</c:v>
                </c:pt>
                <c:pt idx="29">
                  <c:v>5.9593555474185278</c:v>
                </c:pt>
                <c:pt idx="30">
                  <c:v>6.474885844748858</c:v>
                </c:pt>
                <c:pt idx="31">
                  <c:v>6.4152035500675293</c:v>
                </c:pt>
                <c:pt idx="32">
                  <c:v>6.4424527464726236</c:v>
                </c:pt>
                <c:pt idx="33">
                  <c:v>6.4262763298821843</c:v>
                </c:pt>
                <c:pt idx="34">
                  <c:v>6.6486729644624374</c:v>
                </c:pt>
                <c:pt idx="35">
                  <c:v>7.0148241449471946</c:v>
                </c:pt>
                <c:pt idx="36">
                  <c:v>6.4314270815226839</c:v>
                </c:pt>
                <c:pt idx="37">
                  <c:v>6.0400327753716496</c:v>
                </c:pt>
                <c:pt idx="38">
                  <c:v>6.4720709000731764</c:v>
                </c:pt>
                <c:pt idx="39">
                  <c:v>6.8611861981237077</c:v>
                </c:pt>
                <c:pt idx="40">
                  <c:v>6.7836062848117056</c:v>
                </c:pt>
                <c:pt idx="41">
                  <c:v>7.3847747281201457</c:v>
                </c:pt>
                <c:pt idx="42">
                  <c:v>7.1852546079350192</c:v>
                </c:pt>
                <c:pt idx="43">
                  <c:v>7.9076066511172982</c:v>
                </c:pt>
                <c:pt idx="44">
                  <c:v>7.413723101908241</c:v>
                </c:pt>
                <c:pt idx="45">
                  <c:v>7.424366312346689</c:v>
                </c:pt>
                <c:pt idx="46">
                  <c:v>8.306283811901789</c:v>
                </c:pt>
                <c:pt idx="47">
                  <c:v>7.9633366969391188</c:v>
                </c:pt>
                <c:pt idx="48">
                  <c:v>9.0678659035159441</c:v>
                </c:pt>
                <c:pt idx="49">
                  <c:v>8.1947553565717932</c:v>
                </c:pt>
                <c:pt idx="50">
                  <c:v>7.9464357308956775</c:v>
                </c:pt>
                <c:pt idx="51">
                  <c:v>8.4705496846071924</c:v>
                </c:pt>
                <c:pt idx="52">
                  <c:v>8.5567506822925026</c:v>
                </c:pt>
                <c:pt idx="53">
                  <c:v>8.6176544555285428</c:v>
                </c:pt>
                <c:pt idx="54">
                  <c:v>8.580962974733831</c:v>
                </c:pt>
                <c:pt idx="55">
                  <c:v>8.1048091789405152</c:v>
                </c:pt>
                <c:pt idx="56">
                  <c:v>8.1613058089294288</c:v>
                </c:pt>
                <c:pt idx="57">
                  <c:v>7.8141407070353512</c:v>
                </c:pt>
                <c:pt idx="58">
                  <c:v>7.8829233255521647</c:v>
                </c:pt>
                <c:pt idx="59">
                  <c:v>7.2609633357296905</c:v>
                </c:pt>
                <c:pt idx="60">
                  <c:v>7.3999825677678031</c:v>
                </c:pt>
                <c:pt idx="61">
                  <c:v>7.2419774501300953</c:v>
                </c:pt>
                <c:pt idx="62">
                  <c:v>7.3692482319043044</c:v>
                </c:pt>
                <c:pt idx="63">
                  <c:v>7.0960208389472745</c:v>
                </c:pt>
                <c:pt idx="64">
                  <c:v>7.1005312627707404</c:v>
                </c:pt>
                <c:pt idx="65">
                  <c:v>7.1532316630355846</c:v>
                </c:pt>
                <c:pt idx="66">
                  <c:v>6.6002490660024904</c:v>
                </c:pt>
                <c:pt idx="67">
                  <c:v>6.6871776309836219</c:v>
                </c:pt>
                <c:pt idx="68">
                  <c:v>6.7812529350990882</c:v>
                </c:pt>
                <c:pt idx="69">
                  <c:v>6.3450673620165139</c:v>
                </c:pt>
                <c:pt idx="70">
                  <c:v>6.2934569441968264</c:v>
                </c:pt>
                <c:pt idx="71">
                  <c:v>6.4434562734327319</c:v>
                </c:pt>
                <c:pt idx="72">
                  <c:v>6.4296453524365447</c:v>
                </c:pt>
                <c:pt idx="73">
                  <c:v>5.9739004349927498</c:v>
                </c:pt>
                <c:pt idx="74">
                  <c:v>5.8145963877626246</c:v>
                </c:pt>
                <c:pt idx="75">
                  <c:v>5.7320122233540136</c:v>
                </c:pt>
                <c:pt idx="76">
                  <c:v>5.8834464169532481</c:v>
                </c:pt>
                <c:pt idx="77">
                  <c:v>5.786635855959946</c:v>
                </c:pt>
                <c:pt idx="78">
                  <c:v>6.090637929375541</c:v>
                </c:pt>
                <c:pt idx="79">
                  <c:v>6.1255067865326991</c:v>
                </c:pt>
                <c:pt idx="80">
                  <c:v>6.475846329402815</c:v>
                </c:pt>
                <c:pt idx="81">
                  <c:v>5.9499956442198796</c:v>
                </c:pt>
                <c:pt idx="82">
                  <c:v>5.8998808104886775</c:v>
                </c:pt>
                <c:pt idx="83">
                  <c:v>6.3588338876932102</c:v>
                </c:pt>
                <c:pt idx="84">
                  <c:v>6.3118699482335856</c:v>
                </c:pt>
                <c:pt idx="85">
                  <c:v>6.4994405072734063</c:v>
                </c:pt>
                <c:pt idx="86">
                  <c:v>6.403169338492722</c:v>
                </c:pt>
                <c:pt idx="87">
                  <c:v>6.2257583291894587</c:v>
                </c:pt>
                <c:pt idx="88">
                  <c:v>6.0569204573096576</c:v>
                </c:pt>
                <c:pt idx="89">
                  <c:v>6.4871194379391097</c:v>
                </c:pt>
                <c:pt idx="90">
                  <c:v>6.7001254705144291</c:v>
                </c:pt>
                <c:pt idx="91">
                  <c:v>6.481481481481481</c:v>
                </c:pt>
                <c:pt idx="92">
                  <c:v>6.4561577987734129</c:v>
                </c:pt>
                <c:pt idx="93">
                  <c:v>7.0829801262126777</c:v>
                </c:pt>
                <c:pt idx="94">
                  <c:v>7.0296627387240962</c:v>
                </c:pt>
                <c:pt idx="95">
                  <c:v>7.2620575829818446</c:v>
                </c:pt>
                <c:pt idx="96">
                  <c:v>7.4440105204431344</c:v>
                </c:pt>
                <c:pt idx="97">
                  <c:v>7.8559027777777777</c:v>
                </c:pt>
                <c:pt idx="98">
                  <c:v>7.6059546083136738</c:v>
                </c:pt>
                <c:pt idx="99">
                  <c:v>7.2901034673406526</c:v>
                </c:pt>
                <c:pt idx="100">
                  <c:v>6.7817509247842178</c:v>
                </c:pt>
                <c:pt idx="101">
                  <c:v>7.2992086209799636</c:v>
                </c:pt>
                <c:pt idx="102">
                  <c:v>7.6629743962229897</c:v>
                </c:pt>
                <c:pt idx="103">
                  <c:v>7.520039666143294</c:v>
                </c:pt>
                <c:pt idx="104">
                  <c:v>7.4058364438411948</c:v>
                </c:pt>
                <c:pt idx="105">
                  <c:v>7.6161528441163693</c:v>
                </c:pt>
                <c:pt idx="106">
                  <c:v>7.7756588072122046</c:v>
                </c:pt>
                <c:pt idx="107">
                  <c:v>7.2777268560953248</c:v>
                </c:pt>
                <c:pt idx="108">
                  <c:v>7.1163825055596739</c:v>
                </c:pt>
                <c:pt idx="109">
                  <c:v>7.0855494455963219</c:v>
                </c:pt>
                <c:pt idx="110">
                  <c:v>6.9545859305431872</c:v>
                </c:pt>
                <c:pt idx="111">
                  <c:v>6.9461285293608181</c:v>
                </c:pt>
                <c:pt idx="112">
                  <c:v>6.9621457104812627</c:v>
                </c:pt>
                <c:pt idx="113">
                  <c:v>6.1651478519620611</c:v>
                </c:pt>
                <c:pt idx="114">
                  <c:v>6.4132139891113766</c:v>
                </c:pt>
                <c:pt idx="115">
                  <c:v>6.636921360847742</c:v>
                </c:pt>
                <c:pt idx="116">
                  <c:v>6.1638632664134567</c:v>
                </c:pt>
                <c:pt idx="117">
                  <c:v>6.2710065451972401</c:v>
                </c:pt>
                <c:pt idx="118">
                  <c:v>6.3191613278974961</c:v>
                </c:pt>
                <c:pt idx="119">
                  <c:v>6.1132500704291486</c:v>
                </c:pt>
                <c:pt idx="120">
                  <c:v>6.6226451738201586</c:v>
                </c:pt>
                <c:pt idx="121">
                  <c:v>6.1169313957418048</c:v>
                </c:pt>
                <c:pt idx="122">
                  <c:v>6.0268678689731319</c:v>
                </c:pt>
                <c:pt idx="123">
                  <c:v>5.5364287708197635</c:v>
                </c:pt>
                <c:pt idx="124">
                  <c:v>5.6813856109630763</c:v>
                </c:pt>
                <c:pt idx="125">
                  <c:v>5.7808626673277148</c:v>
                </c:pt>
                <c:pt idx="126">
                  <c:v>5.7675586899816444</c:v>
                </c:pt>
                <c:pt idx="127">
                  <c:v>6.0806216610004853</c:v>
                </c:pt>
                <c:pt idx="128">
                  <c:v>5.6155311621155768</c:v>
                </c:pt>
                <c:pt idx="129">
                  <c:v>5.5540127742293803</c:v>
                </c:pt>
                <c:pt idx="130">
                  <c:v>6.005195843325339</c:v>
                </c:pt>
                <c:pt idx="131">
                  <c:v>6.2820628206282061</c:v>
                </c:pt>
                <c:pt idx="132">
                  <c:v>6.142052276715618</c:v>
                </c:pt>
                <c:pt idx="133">
                  <c:v>6.2283737024221448</c:v>
                </c:pt>
                <c:pt idx="134">
                  <c:v>5.9282958501929048</c:v>
                </c:pt>
                <c:pt idx="135">
                  <c:v>6.2512190364735707</c:v>
                </c:pt>
                <c:pt idx="136">
                  <c:v>5.8358965832571288</c:v>
                </c:pt>
                <c:pt idx="137">
                  <c:v>6.0694166818099218</c:v>
                </c:pt>
                <c:pt idx="138">
                  <c:v>6.6365858244030838</c:v>
                </c:pt>
                <c:pt idx="139">
                  <c:v>6.3974829575249084</c:v>
                </c:pt>
                <c:pt idx="140">
                  <c:v>6.5249813571961219</c:v>
                </c:pt>
                <c:pt idx="141">
                  <c:v>6.2158241267715661</c:v>
                </c:pt>
                <c:pt idx="142">
                  <c:v>6.4660943529967705</c:v>
                </c:pt>
                <c:pt idx="143">
                  <c:v>6.2266500622665006</c:v>
                </c:pt>
                <c:pt idx="144">
                  <c:v>6.7932558520216073</c:v>
                </c:pt>
                <c:pt idx="145">
                  <c:v>6.5075921908893708</c:v>
                </c:pt>
                <c:pt idx="146">
                  <c:v>6.9143932267168386</c:v>
                </c:pt>
                <c:pt idx="147">
                  <c:v>7.2498878420816508</c:v>
                </c:pt>
                <c:pt idx="148">
                  <c:v>8.3743187558154997</c:v>
                </c:pt>
                <c:pt idx="149">
                  <c:v>9.8628802115960195</c:v>
                </c:pt>
                <c:pt idx="150">
                  <c:v>9.3096555965559666</c:v>
                </c:pt>
                <c:pt idx="151">
                  <c:v>8.9475926714955261</c:v>
                </c:pt>
                <c:pt idx="152">
                  <c:v>9.1804570527974771</c:v>
                </c:pt>
                <c:pt idx="153">
                  <c:v>8.5298196948682392</c:v>
                </c:pt>
                <c:pt idx="154">
                  <c:v>8.3936444555361458</c:v>
                </c:pt>
                <c:pt idx="155">
                  <c:v>7.7425521746057031</c:v>
                </c:pt>
                <c:pt idx="156">
                  <c:v>7.7175041942957572</c:v>
                </c:pt>
                <c:pt idx="157">
                  <c:v>7.6653633105246008</c:v>
                </c:pt>
                <c:pt idx="158">
                  <c:v>7.4782901947559228</c:v>
                </c:pt>
                <c:pt idx="159">
                  <c:v>7.4733096085409247</c:v>
                </c:pt>
                <c:pt idx="160">
                  <c:v>7.1374780353108527</c:v>
                </c:pt>
                <c:pt idx="161">
                  <c:v>7.1926515213647182</c:v>
                </c:pt>
                <c:pt idx="162">
                  <c:v>6.635421805624075</c:v>
                </c:pt>
                <c:pt idx="163">
                  <c:v>6.7939647088909734</c:v>
                </c:pt>
                <c:pt idx="164">
                  <c:v>6.7983254459410265</c:v>
                </c:pt>
                <c:pt idx="165">
                  <c:v>6.340677055346589</c:v>
                </c:pt>
                <c:pt idx="166">
                  <c:v>6.8480888013606664</c:v>
                </c:pt>
                <c:pt idx="167">
                  <c:v>6.3563926113726907</c:v>
                </c:pt>
                <c:pt idx="168">
                  <c:v>5.9545025684033961</c:v>
                </c:pt>
                <c:pt idx="169">
                  <c:v>5.7497578585894162</c:v>
                </c:pt>
                <c:pt idx="170">
                  <c:v>6.5505352930502632</c:v>
                </c:pt>
                <c:pt idx="171">
                  <c:v>5.5127499541368561</c:v>
                </c:pt>
                <c:pt idx="172">
                  <c:v>6.1107455109523361</c:v>
                </c:pt>
                <c:pt idx="173">
                  <c:v>5.7946648733467834</c:v>
                </c:pt>
                <c:pt idx="174">
                  <c:v>5.4264940592303601</c:v>
                </c:pt>
                <c:pt idx="175">
                  <c:v>5.2613390928725705</c:v>
                </c:pt>
                <c:pt idx="176">
                  <c:v>6.0180995475113122</c:v>
                </c:pt>
                <c:pt idx="177">
                  <c:v>6.0869565217391308</c:v>
                </c:pt>
                <c:pt idx="178">
                  <c:v>5.6120527306967984</c:v>
                </c:pt>
                <c:pt idx="179">
                  <c:v>5.4505005561735267</c:v>
                </c:pt>
                <c:pt idx="180">
                  <c:v>5.8448259686649777</c:v>
                </c:pt>
                <c:pt idx="181">
                  <c:v>5.6256522151598523</c:v>
                </c:pt>
                <c:pt idx="182">
                  <c:v>5.746766791823112</c:v>
                </c:pt>
                <c:pt idx="183">
                  <c:v>5.9372733865119649</c:v>
                </c:pt>
                <c:pt idx="184">
                  <c:v>5.6562726613488028</c:v>
                </c:pt>
                <c:pt idx="185">
                  <c:v>5.737553211178974</c:v>
                </c:pt>
                <c:pt idx="186">
                  <c:v>5.8047976561069401</c:v>
                </c:pt>
                <c:pt idx="187">
                  <c:v>5.5325521980442254</c:v>
                </c:pt>
                <c:pt idx="188">
                  <c:v>5.7887923062696505</c:v>
                </c:pt>
                <c:pt idx="189">
                  <c:v>5.6577334033981437</c:v>
                </c:pt>
                <c:pt idx="190">
                  <c:v>5.3008595988538678</c:v>
                </c:pt>
                <c:pt idx="191">
                  <c:v>6.1114491871685646</c:v>
                </c:pt>
                <c:pt idx="192">
                  <c:v>5.8392807489109275</c:v>
                </c:pt>
                <c:pt idx="193">
                  <c:v>5.8686859994836933</c:v>
                </c:pt>
                <c:pt idx="194">
                  <c:v>5.8284762697751873</c:v>
                </c:pt>
                <c:pt idx="195">
                  <c:v>6.2558139534883717</c:v>
                </c:pt>
                <c:pt idx="196">
                  <c:v>6.5957273982617162</c:v>
                </c:pt>
                <c:pt idx="197">
                  <c:v>6.5257133773149985</c:v>
                </c:pt>
                <c:pt idx="198">
                  <c:v>6.5697480856730657</c:v>
                </c:pt>
                <c:pt idx="199">
                  <c:v>6.8552774755168659</c:v>
                </c:pt>
                <c:pt idx="200">
                  <c:v>7.6790830945558737</c:v>
                </c:pt>
                <c:pt idx="201">
                  <c:v>7.9321285694578565</c:v>
                </c:pt>
                <c:pt idx="202">
                  <c:v>8.7442683613546777</c:v>
                </c:pt>
                <c:pt idx="203">
                  <c:v>8.7102302361970043</c:v>
                </c:pt>
                <c:pt idx="204">
                  <c:v>8.516059295861643</c:v>
                </c:pt>
                <c:pt idx="205">
                  <c:v>8.2125212602251558</c:v>
                </c:pt>
                <c:pt idx="206">
                  <c:v>7.601594977517605</c:v>
                </c:pt>
                <c:pt idx="207">
                  <c:v>7.9016749379652609</c:v>
                </c:pt>
                <c:pt idx="208">
                  <c:v>6.9953203162820721</c:v>
                </c:pt>
                <c:pt idx="209">
                  <c:v>7.145863142833095</c:v>
                </c:pt>
                <c:pt idx="210">
                  <c:v>7.1806561914841653</c:v>
                </c:pt>
                <c:pt idx="211">
                  <c:v>6.6136290581806492</c:v>
                </c:pt>
                <c:pt idx="212">
                  <c:v>6.9111543999322445</c:v>
                </c:pt>
                <c:pt idx="213">
                  <c:v>6.3532929158707745</c:v>
                </c:pt>
                <c:pt idx="214">
                  <c:v>6.2732221550159855</c:v>
                </c:pt>
                <c:pt idx="215">
                  <c:v>6.8538189175518465</c:v>
                </c:pt>
                <c:pt idx="216">
                  <c:v>6.8068766908107161</c:v>
                </c:pt>
                <c:pt idx="217">
                  <c:v>6.3109286813750636</c:v>
                </c:pt>
                <c:pt idx="218">
                  <c:v>5.9624618070711479</c:v>
                </c:pt>
                <c:pt idx="219">
                  <c:v>5.8644462351150501</c:v>
                </c:pt>
                <c:pt idx="220">
                  <c:v>5.9740011470082202</c:v>
                </c:pt>
                <c:pt idx="221">
                  <c:v>5.7842323651452281</c:v>
                </c:pt>
                <c:pt idx="222">
                  <c:v>5.2344025378921399</c:v>
                </c:pt>
                <c:pt idx="223">
                  <c:v>5.9716324871262083</c:v>
                </c:pt>
                <c:pt idx="224">
                  <c:v>5.531801175841796</c:v>
                </c:pt>
                <c:pt idx="225">
                  <c:v>5.7547169811320753</c:v>
                </c:pt>
                <c:pt idx="226">
                  <c:v>5.3191489361702127</c:v>
                </c:pt>
                <c:pt idx="227">
                  <c:v>5.5146398419256331</c:v>
                </c:pt>
                <c:pt idx="228">
                  <c:v>5.7192524989135158</c:v>
                </c:pt>
                <c:pt idx="229">
                  <c:v>5.8612332824701552</c:v>
                </c:pt>
                <c:pt idx="230">
                  <c:v>5.258344764517604</c:v>
                </c:pt>
                <c:pt idx="231">
                  <c:v>5.8749096167751267</c:v>
                </c:pt>
                <c:pt idx="232">
                  <c:v>5.7402620554416615</c:v>
                </c:pt>
              </c:numCache>
            </c:numRef>
          </c:val>
          <c:smooth val="1"/>
        </c:ser>
        <c:ser>
          <c:idx val="1"/>
          <c:order val="1"/>
          <c:tx>
            <c:strRef>
              <c:f>Sheet1!$C$1</c:f>
              <c:strCache>
                <c:ptCount val="1"/>
                <c:pt idx="0">
                  <c:v>Baseline</c:v>
                </c:pt>
              </c:strCache>
            </c:strRef>
          </c:tx>
          <c:spPr>
            <a:ln w="22831">
              <a:solidFill>
                <a:schemeClr val="tx1"/>
              </a:solidFill>
              <a:prstDash val="solid"/>
            </a:ln>
          </c:spPr>
          <c:marker>
            <c:symbol val="none"/>
          </c:marker>
          <c:cat>
            <c:numRef>
              <c:f>Sheet1!$A$2:$A$234</c:f>
              <c:numCache>
                <c:formatCode>General</c:formatCode>
                <c:ptCount val="233"/>
                <c:pt idx="0">
                  <c:v>10</c:v>
                </c:pt>
                <c:pt idx="10">
                  <c:v>20</c:v>
                </c:pt>
                <c:pt idx="20">
                  <c:v>30</c:v>
                </c:pt>
                <c:pt idx="30">
                  <c:v>40</c:v>
                </c:pt>
                <c:pt idx="40">
                  <c:v>50</c:v>
                </c:pt>
                <c:pt idx="52">
                  <c:v>10</c:v>
                </c:pt>
                <c:pt idx="62">
                  <c:v>20</c:v>
                </c:pt>
                <c:pt idx="72">
                  <c:v>30</c:v>
                </c:pt>
                <c:pt idx="82">
                  <c:v>40</c:v>
                </c:pt>
                <c:pt idx="92">
                  <c:v>50</c:v>
                </c:pt>
                <c:pt idx="104">
                  <c:v>10</c:v>
                </c:pt>
                <c:pt idx="114">
                  <c:v>20</c:v>
                </c:pt>
                <c:pt idx="124">
                  <c:v>30</c:v>
                </c:pt>
                <c:pt idx="134">
                  <c:v>40</c:v>
                </c:pt>
                <c:pt idx="144">
                  <c:v>50</c:v>
                </c:pt>
                <c:pt idx="156">
                  <c:v>10</c:v>
                </c:pt>
                <c:pt idx="166">
                  <c:v>20</c:v>
                </c:pt>
                <c:pt idx="176">
                  <c:v>30</c:v>
                </c:pt>
                <c:pt idx="186">
                  <c:v>40</c:v>
                </c:pt>
                <c:pt idx="196">
                  <c:v>50</c:v>
                </c:pt>
                <c:pt idx="208">
                  <c:v>10</c:v>
                </c:pt>
                <c:pt idx="218">
                  <c:v>20</c:v>
                </c:pt>
                <c:pt idx="228">
                  <c:v>30</c:v>
                </c:pt>
              </c:numCache>
            </c:numRef>
          </c:cat>
          <c:val>
            <c:numRef>
              <c:f>Sheet1!$C$2:$C$234</c:f>
              <c:numCache>
                <c:formatCode>0.00</c:formatCode>
                <c:ptCount val="233"/>
                <c:pt idx="0">
                  <c:v>7.6891834848110188</c:v>
                </c:pt>
                <c:pt idx="1">
                  <c:v>7.6649959850784004</c:v>
                </c:pt>
                <c:pt idx="2">
                  <c:v>7.6297764218683595</c:v>
                </c:pt>
                <c:pt idx="3">
                  <c:v>7.5840707986802309</c:v>
                </c:pt>
                <c:pt idx="4">
                  <c:v>7.5285767574797786</c:v>
                </c:pt>
                <c:pt idx="5">
                  <c:v>7.4641334940733568</c:v>
                </c:pt>
                <c:pt idx="6">
                  <c:v>7.391709586332901</c:v>
                </c:pt>
                <c:pt idx="7">
                  <c:v>7.312388910727905</c:v>
                </c:pt>
                <c:pt idx="8">
                  <c:v>7.2273548511312429</c:v>
                </c:pt>
                <c:pt idx="9">
                  <c:v>7.1378730294304891</c:v>
                </c:pt>
                <c:pt idx="10">
                  <c:v>7.0452728097070914</c:v>
                </c:pt>
                <c:pt idx="11">
                  <c:v>6.9509278463041984</c:v>
                </c:pt>
                <c:pt idx="12">
                  <c:v>6.8562359607038337</c:v>
                </c:pt>
                <c:pt idx="13">
                  <c:v>6.7625986425484195</c:v>
                </c:pt>
                <c:pt idx="14">
                  <c:v>6.6714004762042967</c:v>
                </c:pt>
                <c:pt idx="15">
                  <c:v>6.5839887958741068</c:v>
                </c:pt>
                <c:pt idx="16">
                  <c:v>6.5016538693856614</c:v>
                </c:pt>
                <c:pt idx="17">
                  <c:v>6.42560990344806</c:v>
                </c:pt>
                <c:pt idx="18">
                  <c:v>6.3569771514697671</c:v>
                </c:pt>
                <c:pt idx="19">
                  <c:v>6.2967653891413153</c:v>
                </c:pt>
                <c:pt idx="20">
                  <c:v>6.2458590031239902</c:v>
                </c:pt>
                <c:pt idx="21">
                  <c:v>6.2050039146417211</c:v>
                </c:pt>
                <c:pt idx="22">
                  <c:v>6.1747965328893688</c:v>
                </c:pt>
                <c:pt idx="23">
                  <c:v>6.1556749033395661</c:v>
                </c:pt>
                <c:pt idx="24">
                  <c:v>6.1479133932012688</c:v>
                </c:pt>
                <c:pt idx="25">
                  <c:v>6.1516222289644702</c:v>
                </c:pt>
                <c:pt idx="26">
                  <c:v>6.1667423321963577</c:v>
                </c:pt>
                <c:pt idx="27">
                  <c:v>6.1930451433977742</c:v>
                </c:pt>
                <c:pt idx="28">
                  <c:v>6.2301361536340538</c:v>
                </c:pt>
                <c:pt idx="29">
                  <c:v>6.2774608738780389</c:v>
                </c:pt>
                <c:pt idx="30">
                  <c:v>6.3343131506034807</c:v>
                </c:pt>
                <c:pt idx="31">
                  <c:v>6.3998457016127901</c:v>
                </c:pt>
                <c:pt idx="32">
                  <c:v>6.4730827134809017</c:v>
                </c:pt>
                <c:pt idx="33">
                  <c:v>6.552934311825763</c:v>
                </c:pt>
                <c:pt idx="34">
                  <c:v>6.6382126883175436</c:v>
                </c:pt>
                <c:pt idx="35">
                  <c:v>6.7276496443099845</c:v>
                </c:pt>
                <c:pt idx="36">
                  <c:v>6.8199152905652722</c:v>
                </c:pt>
                <c:pt idx="37">
                  <c:v>6.9136376260402859</c:v>
                </c:pt>
                <c:pt idx="38">
                  <c:v>7.007422706339395</c:v>
                </c:pt>
                <c:pt idx="39">
                  <c:v>7.0998751043872694</c:v>
                </c:pt>
                <c:pt idx="40">
                  <c:v>7.1896183622396554</c:v>
                </c:pt>
                <c:pt idx="41">
                  <c:v>7.2753151337700634</c:v>
                </c:pt>
                <c:pt idx="42">
                  <c:v>7.3556867232186924</c:v>
                </c:pt>
                <c:pt idx="43">
                  <c:v>7.4295317341741915</c:v>
                </c:pt>
                <c:pt idx="44">
                  <c:v>7.4957435573223847</c:v>
                </c:pt>
                <c:pt idx="45">
                  <c:v>7.5533264430211595</c:v>
                </c:pt>
                <c:pt idx="46">
                  <c:v>7.6014099261716535</c:v>
                </c:pt>
                <c:pt idx="47">
                  <c:v>7.6392613956238504</c:v>
                </c:pt>
                <c:pt idx="48">
                  <c:v>7.6662966281023825</c:v>
                </c:pt>
                <c:pt idx="49">
                  <c:v>7.6820881369462457</c:v>
                </c:pt>
                <c:pt idx="50">
                  <c:v>7.6863712183684214</c:v>
                </c:pt>
                <c:pt idx="51">
                  <c:v>7.6790476119735551</c:v>
                </c:pt>
                <c:pt idx="52">
                  <c:v>7.6601867274172672</c:v>
                </c:pt>
                <c:pt idx="53">
                  <c:v>7.6300244248286457</c:v>
                </c:pt>
                <c:pt idx="54">
                  <c:v>7.5889593724210895</c:v>
                </c:pt>
                <c:pt idx="55">
                  <c:v>7.5375470400600362</c:v>
                </c:pt>
                <c:pt idx="56">
                  <c:v>7.4764914219228178</c:v>
                </c:pt>
                <c:pt idx="57">
                  <c:v>7.4066346142760651</c:v>
                </c:pt>
                <c:pt idx="58">
                  <c:v>7.3289444053337078</c:v>
                </c:pt>
                <c:pt idx="59">
                  <c:v>7.2445000626989211</c:v>
                </c:pt>
                <c:pt idx="60">
                  <c:v>7.1544765296280932</c:v>
                </c:pt>
                <c:pt idx="61">
                  <c:v>7.0601272639198021</c:v>
                </c:pt>
                <c:pt idx="62">
                  <c:v>6.9627659723094073</c:v>
                </c:pt>
                <c:pt idx="63">
                  <c:v>6.8637475085767905</c:v>
                </c:pt>
                <c:pt idx="64">
                  <c:v>6.7644482149422647</c:v>
                </c:pt>
                <c:pt idx="65">
                  <c:v>6.6662459935846607</c:v>
                </c:pt>
                <c:pt idx="66">
                  <c:v>6.5705003981775292</c:v>
                </c:pt>
                <c:pt idx="67">
                  <c:v>6.478533034177044</c:v>
                </c:pt>
                <c:pt idx="68">
                  <c:v>6.3916085512433529</c:v>
                </c:pt>
                <c:pt idx="69">
                  <c:v>6.3109165017312625</c:v>
                </c:pt>
                <c:pt idx="70">
                  <c:v>6.2375543258006818</c:v>
                </c:pt>
                <c:pt idx="71">
                  <c:v>6.1725117065834914</c:v>
                </c:pt>
                <c:pt idx="72">
                  <c:v>6.1166565182651276</c:v>
                </c:pt>
                <c:pt idx="73">
                  <c:v>6.0707225662097075</c:v>
                </c:pt>
                <c:pt idx="74">
                  <c:v>6.0352992917338337</c:v>
                </c:pt>
                <c:pt idx="75">
                  <c:v>6.0108235852120737</c:v>
                </c:pt>
                <c:pt idx="76">
                  <c:v>5.997573024031789</c:v>
                </c:pt>
                <c:pt idx="77">
                  <c:v>5.9956598170309876</c:v>
                </c:pt>
                <c:pt idx="78">
                  <c:v>6.0050318327416452</c:v>
                </c:pt>
                <c:pt idx="79">
                  <c:v>6.0254743568874609</c:v>
                </c:pt>
                <c:pt idx="80">
                  <c:v>6.0566133955903858</c:v>
                </c:pt>
                <c:pt idx="81">
                  <c:v>6.097921273997553</c:v>
                </c:pt>
                <c:pt idx="82">
                  <c:v>6.1487244468532802</c:v>
                </c:pt>
                <c:pt idx="83">
                  <c:v>6.2082134057268039</c:v>
                </c:pt>
                <c:pt idx="84">
                  <c:v>6.2754545374845101</c:v>
                </c:pt>
                <c:pt idx="85">
                  <c:v>6.3494037605977915</c:v>
                </c:pt>
                <c:pt idx="86">
                  <c:v>6.4289217404067029</c:v>
                </c:pt>
                <c:pt idx="87">
                  <c:v>6.5127904618799324</c:v>
                </c:pt>
                <c:pt idx="88">
                  <c:v>6.5997309190469657</c:v>
                </c:pt>
                <c:pt idx="89">
                  <c:v>6.6884216644051611</c:v>
                </c:pt>
                <c:pt idx="90">
                  <c:v>6.7775179494492717</c:v>
                </c:pt>
                <c:pt idx="91">
                  <c:v>6.8656711792061849</c:v>
                </c:pt>
                <c:pt idx="92">
                  <c:v>6.9515483993996705</c:v>
                </c:pt>
                <c:pt idx="93">
                  <c:v>7.0338515346773107</c:v>
                </c:pt>
                <c:pt idx="94">
                  <c:v>7.1113361002042739</c:v>
                </c:pt>
                <c:pt idx="95">
                  <c:v>7.1828291168075395</c:v>
                </c:pt>
                <c:pt idx="96">
                  <c:v>7.24724597162274</c:v>
                </c:pt>
                <c:pt idx="97">
                  <c:v>7.3036059816817058</c:v>
                </c:pt>
                <c:pt idx="98">
                  <c:v>7.3510464368554231</c:v>
                </c:pt>
                <c:pt idx="99">
                  <c:v>7.388834920758228</c:v>
                </c:pt>
                <c:pt idx="100">
                  <c:v>7.4163797333020094</c:v>
                </c:pt>
                <c:pt idx="101">
                  <c:v>7.4332382661990675</c:v>
                </c:pt>
                <c:pt idx="102">
                  <c:v>7.4391232124491937</c:v>
                </c:pt>
                <c:pt idx="103">
                  <c:v>7.4339065222785505</c:v>
                </c:pt>
                <c:pt idx="104">
                  <c:v>7.4176210506700686</c:v>
                </c:pt>
                <c:pt idx="105">
                  <c:v>7.390459875063911</c:v>
                </c:pt>
                <c:pt idx="106">
                  <c:v>7.35277329552813</c:v>
                </c:pt>
                <c:pt idx="107">
                  <c:v>7.3050635632161143</c:v>
                </c:pt>
                <c:pt idx="108">
                  <c:v>7.2479774157540762</c:v>
                </c:pt>
                <c:pt idx="109">
                  <c:v>7.1822965298642103</c:v>
                </c:pt>
                <c:pt idx="110">
                  <c:v>7.1089260315700038</c:v>
                </c:pt>
                <c:pt idx="111">
                  <c:v>7.0288812323156025</c:v>
                </c:pt>
                <c:pt idx="112">
                  <c:v>6.9432727848575384</c:v>
                </c:pt>
                <c:pt idx="113">
                  <c:v>6.8532904754866637</c:v>
                </c:pt>
                <c:pt idx="114">
                  <c:v>6.7601858886835879</c:v>
                </c:pt>
                <c:pt idx="115">
                  <c:v>6.6652541964217891</c:v>
                </c:pt>
                <c:pt idx="116">
                  <c:v>6.5698153367772836</c:v>
                </c:pt>
                <c:pt idx="117">
                  <c:v>6.4751948551046681</c:v>
                </c:pt>
                <c:pt idx="118">
                  <c:v>6.382704685674212</c:v>
                </c:pt>
                <c:pt idx="119">
                  <c:v>6.2936241522689294</c:v>
                </c:pt>
                <c:pt idx="120">
                  <c:v>6.2091814628081377</c:v>
                </c:pt>
                <c:pt idx="121">
                  <c:v>6.1305359656470211</c:v>
                </c:pt>
                <c:pt idx="122">
                  <c:v>6.0587614239106982</c:v>
                </c:pt>
                <c:pt idx="123">
                  <c:v>5.9948305492221072</c:v>
                </c:pt>
                <c:pt idx="124">
                  <c:v>5.9396010176959564</c:v>
                </c:pt>
                <c:pt idx="125">
                  <c:v>5.893803169366242</c:v>
                </c:pt>
                <c:pt idx="126">
                  <c:v>5.8580295676097593</c:v>
                </c:pt>
                <c:pt idx="127">
                  <c:v>5.8327265679811733</c:v>
                </c:pt>
                <c:pt idx="128">
                  <c:v>5.818188205923458</c:v>
                </c:pt>
                <c:pt idx="129">
                  <c:v>5.8145526818837778</c:v>
                </c:pt>
                <c:pt idx="130">
                  <c:v>5.8217999955093971</c:v>
                </c:pt>
                <c:pt idx="131">
                  <c:v>5.8397522679676666</c:v>
                </c:pt>
                <c:pt idx="132">
                  <c:v>5.8680765430198969</c:v>
                </c:pt>
                <c:pt idx="133">
                  <c:v>5.9062898325669684</c:v>
                </c:pt>
                <c:pt idx="134">
                  <c:v>5.9537663302626918</c:v>
                </c:pt>
                <c:pt idx="135">
                  <c:v>6.0097466854461645</c:v>
                </c:pt>
                <c:pt idx="136">
                  <c:v>6.0733491999107407</c:v>
                </c:pt>
                <c:pt idx="137">
                  <c:v>6.143582782334267</c:v>
                </c:pt>
                <c:pt idx="138">
                  <c:v>6.2193614699415924</c:v>
                </c:pt>
                <c:pt idx="139">
                  <c:v>6.2995203045190822</c:v>
                </c:pt>
                <c:pt idx="140">
                  <c:v>6.3828323305731889</c:v>
                </c:pt>
                <c:pt idx="141">
                  <c:v>6.4680264674970278</c:v>
                </c:pt>
                <c:pt idx="142">
                  <c:v>6.5538059953059067</c:v>
                </c:pt>
                <c:pt idx="143">
                  <c:v>6.6388673849977966</c:v>
                </c:pt>
                <c:pt idx="144">
                  <c:v>6.721919200005293</c:v>
                </c:pt>
                <c:pt idx="145">
                  <c:v>6.8017007945917296</c:v>
                </c:pt>
                <c:pt idx="146">
                  <c:v>6.8770005384086579</c:v>
                </c:pt>
                <c:pt idx="147">
                  <c:v>6.9466733037193418</c:v>
                </c:pt>
                <c:pt idx="148">
                  <c:v>7.0096569628912659</c:v>
                </c:pt>
                <c:pt idx="149">
                  <c:v>7.0649876585027647</c:v>
                </c:pt>
                <c:pt idx="150">
                  <c:v>7.1118136265746701</c:v>
                </c:pt>
                <c:pt idx="151">
                  <c:v>7.1494073747584022</c:v>
                </c:pt>
                <c:pt idx="152">
                  <c:v>7.1771760414726264</c:v>
                </c:pt>
                <c:pt idx="153">
                  <c:v>7.1946697886261983</c:v>
                </c:pt>
                <c:pt idx="154">
                  <c:v>7.2015881093050949</c:v>
                </c:pt>
                <c:pt idx="155">
                  <c:v>7.1977839622150146</c:v>
                </c:pt>
                <c:pt idx="156">
                  <c:v>7.1832656763151768</c:v>
                </c:pt>
                <c:pt idx="157">
                  <c:v>7.1581966014919374</c:v>
                </c:pt>
                <c:pt idx="158">
                  <c:v>7.1228925138313208</c:v>
                </c:pt>
                <c:pt idx="159">
                  <c:v>7.0778168165828692</c:v>
                </c:pt>
                <c:pt idx="160">
                  <c:v>7.0235736097917663</c:v>
                </c:pt>
                <c:pt idx="161">
                  <c:v>6.9608987323504747</c:v>
                </c:pt>
                <c:pt idx="162">
                  <c:v>6.8906489094412597</c:v>
                </c:pt>
                <c:pt idx="163">
                  <c:v>6.8137891655853222</c:v>
                </c:pt>
                <c:pt idx="164">
                  <c:v>6.731378688391529</c:v>
                </c:pt>
                <c:pt idx="165">
                  <c:v>6.6445553502512427</c:v>
                </c:pt>
                <c:pt idx="166">
                  <c:v>6.5545191143386283</c:v>
                </c:pt>
                <c:pt idx="167">
                  <c:v>6.4625145670766786</c:v>
                </c:pt>
                <c:pt idx="168">
                  <c:v>6.3698128314940945</c:v>
                </c:pt>
                <c:pt idx="169">
                  <c:v>6.277693124455844</c:v>
                </c:pt>
                <c:pt idx="170">
                  <c:v>6.1874242254826397</c:v>
                </c:pt>
                <c:pt idx="171">
                  <c:v>6.1002461257198348</c:v>
                </c:pt>
                <c:pt idx="172">
                  <c:v>6.0173521225689086</c:v>
                </c:pt>
                <c:pt idx="173">
                  <c:v>5.9398716186052942</c:v>
                </c:pt>
                <c:pt idx="174">
                  <c:v>5.8688538727816049</c:v>
                </c:pt>
                <c:pt idx="175">
                  <c:v>5.8052529377156121</c:v>
                </c:pt>
                <c:pt idx="176">
                  <c:v>5.749913999299384</c:v>
                </c:pt>
                <c:pt idx="177">
                  <c:v>5.7035613142003907</c:v>
                </c:pt>
                <c:pt idx="178">
                  <c:v>5.6667879173616624</c:v>
                </c:pt>
                <c:pt idx="179">
                  <c:v>5.6400472456910631</c:v>
                </c:pt>
                <c:pt idx="180">
                  <c:v>5.6236467488886932</c:v>
                </c:pt>
                <c:pt idx="181">
                  <c:v>5.6177435288133415</c:v>
                </c:pt>
                <c:pt idx="182">
                  <c:v>5.6223424406373033</c:v>
                </c:pt>
                <c:pt idx="183">
                  <c:v>5.6372963033332448</c:v>
                </c:pt>
                <c:pt idx="184">
                  <c:v>5.6623082634701793</c:v>
                </c:pt>
                <c:pt idx="185">
                  <c:v>5.6969363222614042</c:v>
                </c:pt>
                <c:pt idx="186">
                  <c:v>5.7450226068667787</c:v>
                </c:pt>
                <c:pt idx="187">
                  <c:v>5.8015210250879496</c:v>
                </c:pt>
                <c:pt idx="188">
                  <c:v>5.8656192756616727</c:v>
                </c:pt>
                <c:pt idx="189">
                  <c:v>5.9363949911679947</c:v>
                </c:pt>
                <c:pt idx="190">
                  <c:v>6.0128290964087698</c:v>
                </c:pt>
                <c:pt idx="191">
                  <c:v>6.0938205673765662</c:v>
                </c:pt>
                <c:pt idx="192">
                  <c:v>6.1782023770646433</c:v>
                </c:pt>
                <c:pt idx="193">
                  <c:v>6.264758397178781</c:v>
                </c:pt>
                <c:pt idx="194">
                  <c:v>6.3522410109689105</c:v>
                </c:pt>
                <c:pt idx="195">
                  <c:v>6.4393891820988438</c:v>
                </c:pt>
                <c:pt idx="196">
                  <c:v>6.5249467178679517</c:v>
                </c:pt>
                <c:pt idx="197">
                  <c:v>6.6076804622838923</c:v>
                </c:pt>
                <c:pt idx="198">
                  <c:v>6.6863981555013909</c:v>
                </c:pt>
                <c:pt idx="199">
                  <c:v>6.7599657009740577</c:v>
                </c:pt>
                <c:pt idx="200">
                  <c:v>6.8273235902440854</c:v>
                </c:pt>
                <c:pt idx="201">
                  <c:v>6.8875022474944254</c:v>
                </c:pt>
                <c:pt idx="202">
                  <c:v>6.9396360716327115</c:v>
                </c:pt>
                <c:pt idx="203">
                  <c:v>6.9829759725395855</c:v>
                </c:pt>
                <c:pt idx="204">
                  <c:v>7.016900219922535</c:v>
                </c:pt>
                <c:pt idx="205">
                  <c:v>7.0409234476544968</c:v>
                </c:pt>
                <c:pt idx="206">
                  <c:v>7.0547036831899979</c:v>
                </c:pt>
                <c:pt idx="207">
                  <c:v>7.0580473002538557</c:v>
                </c:pt>
                <c:pt idx="208">
                  <c:v>7.0509118230740668</c:v>
                </c:pt>
                <c:pt idx="209">
                  <c:v>7.0334065415460545</c:v>
                </c:pt>
                <c:pt idx="210">
                  <c:v>7.0057909284189481</c:v>
                </c:pt>
                <c:pt idx="211">
                  <c:v>6.9684708814274074</c:v>
                </c:pt>
                <c:pt idx="212">
                  <c:v>6.9219928447930323</c:v>
                </c:pt>
                <c:pt idx="213">
                  <c:v>6.8670358952319885</c:v>
                </c:pt>
                <c:pt idx="214">
                  <c:v>6.804401907084876</c:v>
                </c:pt>
                <c:pt idx="215">
                  <c:v>6.7350039390043701</c:v>
                </c:pt>
                <c:pt idx="216">
                  <c:v>6.6598530103929203</c:v>
                </c:pt>
                <c:pt idx="217">
                  <c:v>6.5800434591034325</c:v>
                </c:pt>
                <c:pt idx="218">
                  <c:v>6.4967370924631327</c:v>
                </c:pt>
                <c:pt idx="219">
                  <c:v>6.4111463611566952</c:v>
                </c:pt>
                <c:pt idx="220">
                  <c:v>6.3245167996563962</c:v>
                </c:pt>
                <c:pt idx="221">
                  <c:v>6.2381089875094018</c:v>
                </c:pt>
                <c:pt idx="222">
                  <c:v>6.1531802927316299</c:v>
                </c:pt>
                <c:pt idx="223">
                  <c:v>6.0709666617132854</c:v>
                </c:pt>
                <c:pt idx="224">
                  <c:v>5.99266471936755</c:v>
                </c:pt>
                <c:pt idx="225">
                  <c:v>5.9194144387607652</c:v>
                </c:pt>
                <c:pt idx="226">
                  <c:v>5.8522826312147957</c:v>
                </c:pt>
                <c:pt idx="227">
                  <c:v>5.7922474959896268</c:v>
                </c:pt>
                <c:pt idx="228">
                  <c:v>5.7401844533085997</c:v>
                </c:pt>
                <c:pt idx="229">
                  <c:v>5.6968534659025014</c:v>
                </c:pt>
                <c:pt idx="230">
                  <c:v>5.662888032690848</c:v>
                </c:pt>
                <c:pt idx="231">
                  <c:v>5.6387860140016954</c:v>
                </c:pt>
                <c:pt idx="232">
                  <c:v>5.6249024212056158</c:v>
                </c:pt>
              </c:numCache>
            </c:numRef>
          </c:val>
          <c:smooth val="1"/>
        </c:ser>
        <c:ser>
          <c:idx val="2"/>
          <c:order val="2"/>
          <c:tx>
            <c:strRef>
              <c:f>Sheet1!$D$1</c:f>
              <c:strCache>
                <c:ptCount val="1"/>
                <c:pt idx="0">
                  <c:v>Threshold</c:v>
                </c:pt>
              </c:strCache>
            </c:strRef>
          </c:tx>
          <c:spPr>
            <a:ln w="22831">
              <a:solidFill>
                <a:schemeClr val="tx1"/>
              </a:solidFill>
              <a:prstDash val="solid"/>
            </a:ln>
          </c:spPr>
          <c:marker>
            <c:symbol val="none"/>
          </c:marker>
          <c:cat>
            <c:numRef>
              <c:f>Sheet1!$A$2:$A$234</c:f>
              <c:numCache>
                <c:formatCode>General</c:formatCode>
                <c:ptCount val="233"/>
                <c:pt idx="0">
                  <c:v>10</c:v>
                </c:pt>
                <c:pt idx="10">
                  <c:v>20</c:v>
                </c:pt>
                <c:pt idx="20">
                  <c:v>30</c:v>
                </c:pt>
                <c:pt idx="30">
                  <c:v>40</c:v>
                </c:pt>
                <c:pt idx="40">
                  <c:v>50</c:v>
                </c:pt>
                <c:pt idx="52">
                  <c:v>10</c:v>
                </c:pt>
                <c:pt idx="62">
                  <c:v>20</c:v>
                </c:pt>
                <c:pt idx="72">
                  <c:v>30</c:v>
                </c:pt>
                <c:pt idx="82">
                  <c:v>40</c:v>
                </c:pt>
                <c:pt idx="92">
                  <c:v>50</c:v>
                </c:pt>
                <c:pt idx="104">
                  <c:v>10</c:v>
                </c:pt>
                <c:pt idx="114">
                  <c:v>20</c:v>
                </c:pt>
                <c:pt idx="124">
                  <c:v>30</c:v>
                </c:pt>
                <c:pt idx="134">
                  <c:v>40</c:v>
                </c:pt>
                <c:pt idx="144">
                  <c:v>50</c:v>
                </c:pt>
                <c:pt idx="156">
                  <c:v>10</c:v>
                </c:pt>
                <c:pt idx="166">
                  <c:v>20</c:v>
                </c:pt>
                <c:pt idx="176">
                  <c:v>30</c:v>
                </c:pt>
                <c:pt idx="186">
                  <c:v>40</c:v>
                </c:pt>
                <c:pt idx="196">
                  <c:v>50</c:v>
                </c:pt>
                <c:pt idx="208">
                  <c:v>10</c:v>
                </c:pt>
                <c:pt idx="218">
                  <c:v>20</c:v>
                </c:pt>
                <c:pt idx="228">
                  <c:v>30</c:v>
                </c:pt>
              </c:numCache>
            </c:numRef>
          </c:cat>
          <c:val>
            <c:numRef>
              <c:f>Sheet1!$D$2:$D$234</c:f>
              <c:numCache>
                <c:formatCode>0.00</c:formatCode>
                <c:ptCount val="233"/>
                <c:pt idx="0">
                  <c:v>8.0510097171855612</c:v>
                </c:pt>
                <c:pt idx="1">
                  <c:v>8.0269731231989478</c:v>
                </c:pt>
                <c:pt idx="2">
                  <c:v>7.9918985337065909</c:v>
                </c:pt>
                <c:pt idx="3">
                  <c:v>7.9463317544735519</c:v>
                </c:pt>
                <c:pt idx="4">
                  <c:v>7.890970229731316</c:v>
                </c:pt>
                <c:pt idx="5">
                  <c:v>7.8266529575519614</c:v>
                </c:pt>
                <c:pt idx="6">
                  <c:v>7.7543483180731441</c:v>
                </c:pt>
                <c:pt idx="7">
                  <c:v>7.6751399900300816</c:v>
                </c:pt>
                <c:pt idx="8">
                  <c:v>7.5902111595613722</c:v>
                </c:pt>
                <c:pt idx="9">
                  <c:v>7.5008272508203104</c:v>
                </c:pt>
                <c:pt idx="10">
                  <c:v>7.4083174301540691</c:v>
                </c:pt>
                <c:pt idx="11">
                  <c:v>7.314055154171518</c:v>
                </c:pt>
                <c:pt idx="12">
                  <c:v>7.2194380466204038</c:v>
                </c:pt>
                <c:pt idx="13">
                  <c:v>7.1258673994088726</c:v>
                </c:pt>
                <c:pt idx="14">
                  <c:v>7.0347275991689857</c:v>
                </c:pt>
                <c:pt idx="15">
                  <c:v>6.9473657823691104</c:v>
                </c:pt>
                <c:pt idx="16">
                  <c:v>6.8650720191027776</c:v>
                </c:pt>
                <c:pt idx="17">
                  <c:v>6.7890603183448119</c:v>
                </c:pt>
                <c:pt idx="18">
                  <c:v>6.7204507357694006</c:v>
                </c:pt>
                <c:pt idx="19">
                  <c:v>6.6602528493327977</c:v>
                </c:pt>
                <c:pt idx="20">
                  <c:v>6.6093508479620118</c:v>
                </c:pt>
                <c:pt idx="21">
                  <c:v>6.5684904551466952</c:v>
                </c:pt>
                <c:pt idx="22">
                  <c:v>6.5382678823474309</c:v>
                </c:pt>
                <c:pt idx="23">
                  <c:v>6.5191209773025749</c:v>
                </c:pt>
                <c:pt idx="24">
                  <c:v>6.5113239809823851</c:v>
                </c:pt>
                <c:pt idx="25">
                  <c:v>6.5149872796204651</c:v>
                </c:pt>
                <c:pt idx="26">
                  <c:v>6.5300520260231947</c:v>
                </c:pt>
                <c:pt idx="27">
                  <c:v>6.5562898919306063</c:v>
                </c:pt>
                <c:pt idx="28">
                  <c:v>6.5933065996472262</c:v>
                </c:pt>
                <c:pt idx="29">
                  <c:v>6.6405478913850864</c:v>
                </c:pt>
                <c:pt idx="30">
                  <c:v>6.6973078448571286</c:v>
                </c:pt>
                <c:pt idx="31">
                  <c:v>6.7627394091049551</c:v>
                </c:pt>
                <c:pt idx="32">
                  <c:v>6.8358670019426917</c:v>
                </c:pt>
                <c:pt idx="33">
                  <c:v>6.9156009802274756</c:v>
                </c:pt>
                <c:pt idx="34">
                  <c:v>7.0007537668686668</c:v>
                </c:pt>
                <c:pt idx="35">
                  <c:v>7.0900573944591985</c:v>
                </c:pt>
                <c:pt idx="36">
                  <c:v>7.1821822050004469</c:v>
                </c:pt>
                <c:pt idx="37">
                  <c:v>7.2757564286884824</c:v>
                </c:pt>
                <c:pt idx="38">
                  <c:v>7.369386352366865</c:v>
                </c:pt>
                <c:pt idx="39">
                  <c:v>7.461676780199455</c:v>
                </c:pt>
                <c:pt idx="40">
                  <c:v>7.5512514854811901</c:v>
                </c:pt>
                <c:pt idx="41">
                  <c:v>7.636773353324771</c:v>
                </c:pt>
                <c:pt idx="42">
                  <c:v>7.7169639192095874</c:v>
                </c:pt>
                <c:pt idx="43">
                  <c:v>7.7906220179634778</c:v>
                </c:pt>
                <c:pt idx="44">
                  <c:v>7.8566412715114602</c:v>
                </c:pt>
                <c:pt idx="45">
                  <c:v>7.91402616145061</c:v>
                </c:pt>
                <c:pt idx="46">
                  <c:v>7.961906453921257</c:v>
                </c:pt>
                <c:pt idx="47">
                  <c:v>7.9995497690125745</c:v>
                </c:pt>
                <c:pt idx="48">
                  <c:v>8.0263721146883871</c:v>
                </c:pt>
                <c:pt idx="49">
                  <c:v>8.0419462355268791</c:v>
                </c:pt>
                <c:pt idx="50">
                  <c:v>8.0460076589802245</c:v>
                </c:pt>
                <c:pt idx="51">
                  <c:v>8.0384583558922582</c:v>
                </c:pt>
                <c:pt idx="52">
                  <c:v>8.0193679671577929</c:v>
                </c:pt>
                <c:pt idx="53">
                  <c:v>7.9889725841451069</c:v>
                </c:pt>
                <c:pt idx="54">
                  <c:v>7.9476711063067897</c:v>
                </c:pt>
                <c:pt idx="55">
                  <c:v>7.8960192347474685</c:v>
                </c:pt>
                <c:pt idx="56">
                  <c:v>7.8347211948836675</c:v>
                </c:pt>
                <c:pt idx="57">
                  <c:v>7.764619314221207</c:v>
                </c:pt>
                <c:pt idx="58">
                  <c:v>7.6866816122132091</c:v>
                </c:pt>
                <c:pt idx="59">
                  <c:v>7.6019875877020375</c:v>
                </c:pt>
                <c:pt idx="60">
                  <c:v>7.5117124151832719</c:v>
                </c:pt>
                <c:pt idx="61">
                  <c:v>7.4171097836946833</c:v>
                </c:pt>
                <c:pt idx="62">
                  <c:v>7.3194936312108192</c:v>
                </c:pt>
                <c:pt idx="63">
                  <c:v>7.2202190427507524</c:v>
                </c:pt>
                <c:pt idx="64">
                  <c:v>7.1206625917739874</c:v>
                </c:pt>
                <c:pt idx="65">
                  <c:v>7.0222024116985464</c:v>
                </c:pt>
                <c:pt idx="66">
                  <c:v>6.9261982874371686</c:v>
                </c:pt>
                <c:pt idx="67">
                  <c:v>6.833972055685221</c:v>
                </c:pt>
                <c:pt idx="68">
                  <c:v>6.7467885973420403</c:v>
                </c:pt>
                <c:pt idx="69">
                  <c:v>6.6658376960016241</c:v>
                </c:pt>
                <c:pt idx="70">
                  <c:v>6.592217023063073</c:v>
                </c:pt>
                <c:pt idx="71">
                  <c:v>6.5269164928974579</c:v>
                </c:pt>
                <c:pt idx="72">
                  <c:v>6.4708042109294057</c:v>
                </c:pt>
                <c:pt idx="73">
                  <c:v>6.424614213762224</c:v>
                </c:pt>
                <c:pt idx="74">
                  <c:v>6.3889361739517065</c:v>
                </c:pt>
                <c:pt idx="75">
                  <c:v>6.3642072131116123</c:v>
                </c:pt>
                <c:pt idx="76">
                  <c:v>6.3507050929845681</c:v>
                </c:pt>
                <c:pt idx="77">
                  <c:v>6.3485420192281588</c:v>
                </c:pt>
                <c:pt idx="78">
                  <c:v>6.3576658103100119</c:v>
                </c:pt>
                <c:pt idx="79">
                  <c:v>6.3778617018894801</c:v>
                </c:pt>
                <c:pt idx="80">
                  <c:v>6.4087556500241627</c:v>
                </c:pt>
                <c:pt idx="81">
                  <c:v>6.449819929796849</c:v>
                </c:pt>
                <c:pt idx="82">
                  <c:v>6.5003809458875059</c:v>
                </c:pt>
                <c:pt idx="83">
                  <c:v>6.5596291398010234</c:v>
                </c:pt>
                <c:pt idx="84">
                  <c:v>6.62663084833944</c:v>
                </c:pt>
                <c:pt idx="85">
                  <c:v>6.7003419399097988</c:v>
                </c:pt>
                <c:pt idx="86">
                  <c:v>6.7796230297878077</c:v>
                </c:pt>
                <c:pt idx="87">
                  <c:v>6.8632560528778068</c:v>
                </c:pt>
                <c:pt idx="88">
                  <c:v>6.9499619531449346</c:v>
                </c:pt>
                <c:pt idx="89">
                  <c:v>7.0384192330221991</c:v>
                </c:pt>
                <c:pt idx="90">
                  <c:v>7.1272830939400089</c:v>
                </c:pt>
                <c:pt idx="91">
                  <c:v>7.2152048908609006</c:v>
                </c:pt>
                <c:pt idx="92">
                  <c:v>7.3008516194442974</c:v>
                </c:pt>
                <c:pt idx="93">
                  <c:v>7.3829251542734342</c:v>
                </c:pt>
                <c:pt idx="94">
                  <c:v>7.4601809604491294</c:v>
                </c:pt>
                <c:pt idx="95">
                  <c:v>7.5314460087340152</c:v>
                </c:pt>
                <c:pt idx="96">
                  <c:v>7.5956356361993773</c:v>
                </c:pt>
                <c:pt idx="97">
                  <c:v>7.6517691098126983</c:v>
                </c:pt>
                <c:pt idx="98">
                  <c:v>7.6989836693806142</c:v>
                </c:pt>
                <c:pt idx="99">
                  <c:v>7.7365468484531155</c:v>
                </c:pt>
                <c:pt idx="100">
                  <c:v>7.763866896877742</c:v>
                </c:pt>
                <c:pt idx="101">
                  <c:v>7.7805011563024467</c:v>
                </c:pt>
                <c:pt idx="102">
                  <c:v>7.7861622696626718</c:v>
                </c:pt>
                <c:pt idx="103">
                  <c:v>7.7807221371202342</c:v>
                </c:pt>
                <c:pt idx="104">
                  <c:v>7.7642135635937137</c:v>
                </c:pt>
                <c:pt idx="105">
                  <c:v>7.7368295764589279</c:v>
                </c:pt>
                <c:pt idx="106">
                  <c:v>7.6989204257195798</c:v>
                </c:pt>
                <c:pt idx="107">
                  <c:v>7.65098831246471</c:v>
                </c:pt>
                <c:pt idx="108">
                  <c:v>7.5936799242561852</c:v>
                </c:pt>
                <c:pt idx="109">
                  <c:v>7.5277768877518483</c:v>
                </c:pt>
                <c:pt idx="110">
                  <c:v>7.4541842789108417</c:v>
                </c:pt>
                <c:pt idx="111">
                  <c:v>7.3739173591129612</c:v>
                </c:pt>
                <c:pt idx="112">
                  <c:v>7.2880867310503925</c:v>
                </c:pt>
                <c:pt idx="113">
                  <c:v>7.1978821309496395</c:v>
                </c:pt>
                <c:pt idx="114">
                  <c:v>7.1045550932269625</c:v>
                </c:pt>
                <c:pt idx="115">
                  <c:v>7.0094007397914924</c:v>
                </c:pt>
                <c:pt idx="116">
                  <c:v>6.9137389586548998</c:v>
                </c:pt>
                <c:pt idx="117">
                  <c:v>6.8188952451074298</c:v>
                </c:pt>
                <c:pt idx="118">
                  <c:v>6.7261814833550053</c:v>
                </c:pt>
                <c:pt idx="119">
                  <c:v>6.6368769471162938</c:v>
                </c:pt>
                <c:pt idx="120">
                  <c:v>6.552209794246262</c:v>
                </c:pt>
                <c:pt idx="121">
                  <c:v>6.4733393230357503</c:v>
                </c:pt>
                <c:pt idx="122">
                  <c:v>6.4013392465455254</c:v>
                </c:pt>
                <c:pt idx="123">
                  <c:v>6.3371822263341793</c:v>
                </c:pt>
                <c:pt idx="124">
                  <c:v>6.2817258884520717</c:v>
                </c:pt>
                <c:pt idx="125">
                  <c:v>6.2357005228688518</c:v>
                </c:pt>
                <c:pt idx="126">
                  <c:v>6.1996986428969674</c:v>
                </c:pt>
                <c:pt idx="127">
                  <c:v>6.1741665540267334</c:v>
                </c:pt>
                <c:pt idx="128">
                  <c:v>6.1593982527407416</c:v>
                </c:pt>
                <c:pt idx="129">
                  <c:v>6.1555319449416253</c:v>
                </c:pt>
                <c:pt idx="130">
                  <c:v>6.1625476468360851</c:v>
                </c:pt>
                <c:pt idx="131">
                  <c:v>6.1802674961509068</c:v>
                </c:pt>
                <c:pt idx="132">
                  <c:v>6.2083585532068337</c:v>
                </c:pt>
                <c:pt idx="133">
                  <c:v>6.246337846464181</c:v>
                </c:pt>
                <c:pt idx="134">
                  <c:v>6.2935795861361932</c:v>
                </c:pt>
                <c:pt idx="135">
                  <c:v>6.3493244381214042</c:v>
                </c:pt>
                <c:pt idx="136">
                  <c:v>6.4126907207726012</c:v>
                </c:pt>
                <c:pt idx="137">
                  <c:v>6.4826873593270662</c:v>
                </c:pt>
                <c:pt idx="138">
                  <c:v>6.5582284075690822</c:v>
                </c:pt>
                <c:pt idx="139">
                  <c:v>6.6381489238444482</c:v>
                </c:pt>
                <c:pt idx="140">
                  <c:v>6.7212219692190525</c:v>
                </c:pt>
                <c:pt idx="141">
                  <c:v>6.8061764796454449</c:v>
                </c:pt>
                <c:pt idx="142">
                  <c:v>6.8917157516983654</c:v>
                </c:pt>
                <c:pt idx="143">
                  <c:v>6.9765362729352223</c:v>
                </c:pt>
                <c:pt idx="144">
                  <c:v>7.0593466233480449</c:v>
                </c:pt>
                <c:pt idx="145">
                  <c:v>7.138886173759599</c:v>
                </c:pt>
                <c:pt idx="146">
                  <c:v>7.2139433103808743</c:v>
                </c:pt>
                <c:pt idx="147">
                  <c:v>7.2833729220345669</c:v>
                </c:pt>
                <c:pt idx="148">
                  <c:v>7.3461128976475969</c:v>
                </c:pt>
                <c:pt idx="149">
                  <c:v>7.4011993963577316</c:v>
                </c:pt>
                <c:pt idx="150">
                  <c:v>7.4477806707452388</c:v>
                </c:pt>
                <c:pt idx="151">
                  <c:v>7.485129245020973</c:v>
                </c:pt>
                <c:pt idx="152">
                  <c:v>7.5126522741630337</c:v>
                </c:pt>
                <c:pt idx="153">
                  <c:v>7.5298999366397119</c:v>
                </c:pt>
                <c:pt idx="154">
                  <c:v>7.5365717420964176</c:v>
                </c:pt>
                <c:pt idx="155">
                  <c:v>7.5325206657982848</c:v>
                </c:pt>
                <c:pt idx="156">
                  <c:v>7.5177550532639668</c:v>
                </c:pt>
                <c:pt idx="157">
                  <c:v>7.4924382709392532</c:v>
                </c:pt>
                <c:pt idx="158">
                  <c:v>7.4568861114696059</c:v>
                </c:pt>
                <c:pt idx="159">
                  <c:v>7.4115619946639981</c:v>
                </c:pt>
                <c:pt idx="160">
                  <c:v>7.3570700371270492</c:v>
                </c:pt>
                <c:pt idx="161">
                  <c:v>7.2941460943106575</c:v>
                </c:pt>
                <c:pt idx="162">
                  <c:v>7.2236469079565211</c:v>
                </c:pt>
                <c:pt idx="163">
                  <c:v>7.1465375191452765</c:v>
                </c:pt>
                <c:pt idx="164">
                  <c:v>7.0638771320452243</c:v>
                </c:pt>
                <c:pt idx="165">
                  <c:v>6.9768036356071619</c:v>
                </c:pt>
                <c:pt idx="166">
                  <c:v>6.8865170095646882</c:v>
                </c:pt>
                <c:pt idx="167">
                  <c:v>6.7942618569002313</c:v>
                </c:pt>
                <c:pt idx="168">
                  <c:v>6.7013093172019262</c:v>
                </c:pt>
                <c:pt idx="169">
                  <c:v>6.6089386238941756</c:v>
                </c:pt>
                <c:pt idx="170">
                  <c:v>6.5184185730571267</c:v>
                </c:pt>
                <c:pt idx="171">
                  <c:v>6.4309891723955666</c:v>
                </c:pt>
                <c:pt idx="172">
                  <c:v>6.3478437358704092</c:v>
                </c:pt>
                <c:pt idx="173">
                  <c:v>6.2701116826165224</c:v>
                </c:pt>
                <c:pt idx="174">
                  <c:v>6.1988422881459533</c:v>
                </c:pt>
                <c:pt idx="175">
                  <c:v>6.134989621635909</c:v>
                </c:pt>
                <c:pt idx="176">
                  <c:v>6.0793988855378913</c:v>
                </c:pt>
                <c:pt idx="177">
                  <c:v>6.0327943530788044</c:v>
                </c:pt>
                <c:pt idx="178">
                  <c:v>5.9957690757611148</c:v>
                </c:pt>
                <c:pt idx="179">
                  <c:v>5.9687765070521186</c:v>
                </c:pt>
                <c:pt idx="180">
                  <c:v>5.9521241104514466</c:v>
                </c:pt>
                <c:pt idx="181">
                  <c:v>5.9459689905777928</c:v>
                </c:pt>
                <c:pt idx="182">
                  <c:v>5.9503160026034534</c:v>
                </c:pt>
                <c:pt idx="183">
                  <c:v>5.9650179655010911</c:v>
                </c:pt>
                <c:pt idx="184">
                  <c:v>5.9897780258397244</c:v>
                </c:pt>
                <c:pt idx="185">
                  <c:v>6.0241541848326463</c:v>
                </c:pt>
                <c:pt idx="186">
                  <c:v>6.0722404694380208</c:v>
                </c:pt>
                <c:pt idx="187">
                  <c:v>6.1287388876591917</c:v>
                </c:pt>
                <c:pt idx="188">
                  <c:v>6.1928371382329148</c:v>
                </c:pt>
                <c:pt idx="189">
                  <c:v>6.2636128537392368</c:v>
                </c:pt>
                <c:pt idx="190">
                  <c:v>6.3400469589800119</c:v>
                </c:pt>
                <c:pt idx="191">
                  <c:v>6.4210384299478083</c:v>
                </c:pt>
                <c:pt idx="192">
                  <c:v>6.5054202396358862</c:v>
                </c:pt>
                <c:pt idx="193">
                  <c:v>6.5919762597500231</c:v>
                </c:pt>
                <c:pt idx="194">
                  <c:v>6.6794588735401526</c:v>
                </c:pt>
                <c:pt idx="195">
                  <c:v>6.7666070446700859</c:v>
                </c:pt>
                <c:pt idx="196">
                  <c:v>6.8521645804391937</c:v>
                </c:pt>
                <c:pt idx="197">
                  <c:v>6.9348983248551344</c:v>
                </c:pt>
                <c:pt idx="198">
                  <c:v>7.013616018072633</c:v>
                </c:pt>
                <c:pt idx="199">
                  <c:v>7.0871835635452998</c:v>
                </c:pt>
                <c:pt idx="200">
                  <c:v>7.1545414528153275</c:v>
                </c:pt>
                <c:pt idx="201">
                  <c:v>7.2147201100656675</c:v>
                </c:pt>
                <c:pt idx="202">
                  <c:v>7.2668539342039535</c:v>
                </c:pt>
                <c:pt idx="203">
                  <c:v>7.3101938351108275</c:v>
                </c:pt>
                <c:pt idx="204">
                  <c:v>7.3441180824937771</c:v>
                </c:pt>
                <c:pt idx="205">
                  <c:v>7.3681413102257389</c:v>
                </c:pt>
                <c:pt idx="206">
                  <c:v>7.3819215457612399</c:v>
                </c:pt>
                <c:pt idx="207">
                  <c:v>7.3852651628250978</c:v>
                </c:pt>
                <c:pt idx="208">
                  <c:v>7.3781296856453089</c:v>
                </c:pt>
                <c:pt idx="209">
                  <c:v>7.3606244041172966</c:v>
                </c:pt>
                <c:pt idx="210">
                  <c:v>7.3330087909901902</c:v>
                </c:pt>
                <c:pt idx="211">
                  <c:v>7.2956887439986495</c:v>
                </c:pt>
                <c:pt idx="212">
                  <c:v>7.2492107073642744</c:v>
                </c:pt>
                <c:pt idx="213">
                  <c:v>7.1942537578032306</c:v>
                </c:pt>
                <c:pt idx="214">
                  <c:v>7.1316197696561181</c:v>
                </c:pt>
                <c:pt idx="215">
                  <c:v>7.0622218015756122</c:v>
                </c:pt>
                <c:pt idx="216">
                  <c:v>6.9870708729641624</c:v>
                </c:pt>
                <c:pt idx="217">
                  <c:v>6.9072613216746745</c:v>
                </c:pt>
                <c:pt idx="218">
                  <c:v>6.8239549550343748</c:v>
                </c:pt>
                <c:pt idx="219">
                  <c:v>6.7383642237279373</c:v>
                </c:pt>
                <c:pt idx="220">
                  <c:v>6.6517346622276383</c:v>
                </c:pt>
                <c:pt idx="221">
                  <c:v>6.5653268500806439</c:v>
                </c:pt>
                <c:pt idx="222">
                  <c:v>6.480398155302872</c:v>
                </c:pt>
                <c:pt idx="223">
                  <c:v>6.3981845242845274</c:v>
                </c:pt>
                <c:pt idx="224">
                  <c:v>6.319882581938792</c:v>
                </c:pt>
                <c:pt idx="225">
                  <c:v>6.2466323013320073</c:v>
                </c:pt>
                <c:pt idx="226">
                  <c:v>6.1795004937860387</c:v>
                </c:pt>
                <c:pt idx="227">
                  <c:v>6.1194653585608689</c:v>
                </c:pt>
                <c:pt idx="228">
                  <c:v>6.0674023158798418</c:v>
                </c:pt>
                <c:pt idx="229">
                  <c:v>6.0240713284737435</c:v>
                </c:pt>
                <c:pt idx="230">
                  <c:v>5.99010589526209</c:v>
                </c:pt>
                <c:pt idx="231">
                  <c:v>5.9660038765729375</c:v>
                </c:pt>
                <c:pt idx="232">
                  <c:v>5.9521202837768588</c:v>
                </c:pt>
              </c:numCache>
            </c:numRef>
          </c:val>
          <c:smooth val="1"/>
        </c:ser>
        <c:dLbls>
          <c:showLegendKey val="0"/>
          <c:showVal val="0"/>
          <c:showCatName val="0"/>
          <c:showSerName val="0"/>
          <c:showPercent val="0"/>
          <c:showBubbleSize val="0"/>
        </c:dLbls>
        <c:marker val="1"/>
        <c:smooth val="0"/>
        <c:axId val="41033728"/>
        <c:axId val="41035648"/>
      </c:lineChart>
      <c:catAx>
        <c:axId val="41033728"/>
        <c:scaling>
          <c:orientation val="minMax"/>
        </c:scaling>
        <c:delete val="0"/>
        <c:axPos val="b"/>
        <c:title>
          <c:tx>
            <c:rich>
              <a:bodyPr/>
              <a:lstStyle/>
              <a:p>
                <a:pPr>
                  <a:defRPr sz="1076" b="0" i="0" u="none" strike="noStrike" baseline="0">
                    <a:solidFill>
                      <a:schemeClr val="tx1"/>
                    </a:solidFill>
                    <a:latin typeface="Arial"/>
                    <a:ea typeface="Arial"/>
                    <a:cs typeface="Arial"/>
                  </a:defRPr>
                </a:pPr>
                <a:r>
                  <a:rPr lang="en-US" baseline="0" dirty="0">
                    <a:solidFill>
                      <a:schemeClr val="tx1"/>
                    </a:solidFill>
                  </a:rPr>
                  <a:t>Weeks</a:t>
                </a:r>
              </a:p>
            </c:rich>
          </c:tx>
          <c:layout>
            <c:manualLayout>
              <c:xMode val="edge"/>
              <c:yMode val="edge"/>
              <c:x val="0.47769960276920292"/>
              <c:y val="0.95158285178589674"/>
            </c:manualLayout>
          </c:layout>
          <c:overlay val="0"/>
          <c:spPr>
            <a:noFill/>
            <a:ln w="22831">
              <a:noFill/>
            </a:ln>
          </c:spPr>
        </c:title>
        <c:numFmt formatCode="0" sourceLinked="0"/>
        <c:majorTickMark val="none"/>
        <c:minorTickMark val="none"/>
        <c:tickLblPos val="nextTo"/>
        <c:spPr>
          <a:noFill/>
          <a:ln w="2854">
            <a:solidFill>
              <a:schemeClr val="tx1"/>
            </a:solidFill>
            <a:prstDash val="solid"/>
          </a:ln>
        </c:spPr>
        <c:txPr>
          <a:bodyPr rot="0" vert="horz" anchor="b" anchorCtr="1"/>
          <a:lstStyle/>
          <a:p>
            <a:pPr>
              <a:defRPr sz="890" b="0" i="0" u="none" strike="noStrike" baseline="0">
                <a:solidFill>
                  <a:schemeClr val="tx1"/>
                </a:solidFill>
                <a:latin typeface="Arial"/>
                <a:ea typeface="Arial"/>
                <a:cs typeface="Arial"/>
              </a:defRPr>
            </a:pPr>
            <a:endParaRPr lang="en-US"/>
          </a:p>
        </c:txPr>
        <c:crossAx val="41035648"/>
        <c:crosses val="autoZero"/>
        <c:auto val="1"/>
        <c:lblAlgn val="ctr"/>
        <c:lblOffset val="100"/>
        <c:tickLblSkip val="1"/>
        <c:tickMarkSkip val="1"/>
        <c:noMultiLvlLbl val="0"/>
      </c:catAx>
      <c:valAx>
        <c:axId val="41035648"/>
        <c:scaling>
          <c:orientation val="minMax"/>
          <c:max val="12"/>
          <c:min val="4"/>
        </c:scaling>
        <c:delete val="0"/>
        <c:axPos val="l"/>
        <c:title>
          <c:tx>
            <c:rich>
              <a:bodyPr/>
              <a:lstStyle/>
              <a:p>
                <a:pPr>
                  <a:defRPr sz="1076" b="0" i="0" u="none" strike="noStrike" baseline="0">
                    <a:solidFill>
                      <a:schemeClr val="tx1"/>
                    </a:solidFill>
                    <a:latin typeface="Arial"/>
                    <a:ea typeface="Arial"/>
                    <a:cs typeface="Arial"/>
                  </a:defRPr>
                </a:pPr>
                <a:r>
                  <a:rPr lang="en-US" baseline="0" dirty="0">
                    <a:solidFill>
                      <a:schemeClr val="tx1"/>
                    </a:solidFill>
                  </a:rPr>
                  <a:t>% of All Deaths Due to P&amp;I  </a:t>
                </a:r>
              </a:p>
            </c:rich>
          </c:tx>
          <c:layout>
            <c:manualLayout>
              <c:xMode val="edge"/>
              <c:yMode val="edge"/>
              <c:x val="0"/>
              <c:y val="0.27746757740335548"/>
            </c:manualLayout>
          </c:layout>
          <c:overlay val="0"/>
          <c:spPr>
            <a:noFill/>
            <a:ln w="22831">
              <a:noFill/>
            </a:ln>
          </c:spPr>
        </c:title>
        <c:numFmt formatCode="0" sourceLinked="0"/>
        <c:majorTickMark val="out"/>
        <c:minorTickMark val="out"/>
        <c:tickLblPos val="nextTo"/>
        <c:spPr>
          <a:ln w="2854">
            <a:solidFill>
              <a:schemeClr val="tx1"/>
            </a:solidFill>
            <a:prstDash val="solid"/>
          </a:ln>
        </c:spPr>
        <c:txPr>
          <a:bodyPr rot="0" vert="horz"/>
          <a:lstStyle/>
          <a:p>
            <a:pPr>
              <a:defRPr sz="989" b="0" i="0" u="none" strike="noStrike" baseline="0">
                <a:solidFill>
                  <a:schemeClr val="tx1"/>
                </a:solidFill>
                <a:latin typeface="Arial"/>
                <a:ea typeface="Arial"/>
                <a:cs typeface="Arial"/>
              </a:defRPr>
            </a:pPr>
            <a:endParaRPr lang="en-US"/>
          </a:p>
        </c:txPr>
        <c:crossAx val="41033728"/>
        <c:crosses val="autoZero"/>
        <c:crossBetween val="between"/>
        <c:majorUnit val="2"/>
        <c:minorUnit val="0.2"/>
      </c:valAx>
      <c:spPr>
        <a:noFill/>
        <a:ln w="20540">
          <a:noFill/>
        </a:ln>
      </c:spPr>
    </c:plotArea>
    <c:plotVisOnly val="1"/>
    <c:dispBlanksAs val="gap"/>
    <c:showDLblsOverMax val="0"/>
  </c:chart>
  <c:spPr>
    <a:noFill/>
    <a:ln>
      <a:noFill/>
    </a:ln>
  </c:spPr>
  <c:txPr>
    <a:bodyPr/>
    <a:lstStyle/>
    <a:p>
      <a:pPr>
        <a:defRPr sz="1708"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itchFamily="34" charset="0"/>
              </a:defRPr>
            </a:lvl1pPr>
          </a:lstStyle>
          <a:p>
            <a:fld id="{38778866-470C-4F4B-B1A1-87C9A45C04B8}" type="datetimeFigureOut">
              <a:rPr lang="en-US" altLang="en-US"/>
              <a:pPr/>
              <a:t>10/13/2014</a:t>
            </a:fld>
            <a:endParaRPr lang="en-US" alt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itchFamily="34" charset="0"/>
              </a:defRPr>
            </a:lvl1pPr>
          </a:lstStyle>
          <a:p>
            <a:fld id="{C215A855-08AB-4B2D-AE2C-602C5C5EFCB0}" type="slidenum">
              <a:rPr lang="en-US" altLang="en-US"/>
              <a:pPr/>
              <a:t>‹#›</a:t>
            </a:fld>
            <a:endParaRPr lang="en-US" altLang="en-US"/>
          </a:p>
        </p:txBody>
      </p:sp>
    </p:spTree>
    <p:extLst>
      <p:ext uri="{BB962C8B-B14F-4D97-AF65-F5344CB8AC3E}">
        <p14:creationId xmlns:p14="http://schemas.microsoft.com/office/powerpoint/2010/main" val="20420328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itchFamily="34" charset="0"/>
              </a:defRPr>
            </a:lvl1pPr>
          </a:lstStyle>
          <a:p>
            <a:fld id="{B4AF088C-9F5F-43DD-B645-7265416F1DD5}" type="datetimeFigureOut">
              <a:rPr lang="en-US" altLang="en-US"/>
              <a:pPr/>
              <a:t>10/13/2014</a:t>
            </a:fld>
            <a:endParaRPr lang="en-US" alt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itchFamily="34" charset="0"/>
              </a:defRPr>
            </a:lvl1pPr>
          </a:lstStyle>
          <a:p>
            <a:fld id="{9D0F3B42-2796-41C7-B41E-10563375CEDB}" type="slidenum">
              <a:rPr lang="en-US" altLang="en-US"/>
              <a:pPr/>
              <a:t>‹#›</a:t>
            </a:fld>
            <a:endParaRPr lang="en-US" altLang="en-US"/>
          </a:p>
        </p:txBody>
      </p:sp>
    </p:spTree>
    <p:extLst>
      <p:ext uri="{BB962C8B-B14F-4D97-AF65-F5344CB8AC3E}">
        <p14:creationId xmlns:p14="http://schemas.microsoft.com/office/powerpoint/2010/main" val="125918001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S PGothic" pitchFamily="34" charset="-128"/>
        <a:cs typeface="+mn-cs"/>
      </a:defRPr>
    </a:lvl1pPr>
    <a:lvl2pPr marL="457200" algn="l" defTabSz="457200" rtl="0" fontAlgn="base">
      <a:spcBef>
        <a:spcPct val="30000"/>
      </a:spcBef>
      <a:spcAft>
        <a:spcPct val="0"/>
      </a:spcAft>
      <a:defRPr sz="1200" kern="1200">
        <a:solidFill>
          <a:schemeClr val="tx1"/>
        </a:solidFill>
        <a:latin typeface="+mn-lt"/>
        <a:ea typeface="MS PGothic" pitchFamily="34" charset="-128"/>
        <a:cs typeface="+mn-cs"/>
      </a:defRPr>
    </a:lvl2pPr>
    <a:lvl3pPr marL="914400" algn="l" defTabSz="457200" rtl="0" fontAlgn="base">
      <a:spcBef>
        <a:spcPct val="30000"/>
      </a:spcBef>
      <a:spcAft>
        <a:spcPct val="0"/>
      </a:spcAft>
      <a:defRPr sz="1200" kern="1200">
        <a:solidFill>
          <a:schemeClr val="tx1"/>
        </a:solidFill>
        <a:latin typeface="+mn-lt"/>
        <a:ea typeface="MS PGothic" pitchFamily="34" charset="-128"/>
        <a:cs typeface="+mn-cs"/>
      </a:defRPr>
    </a:lvl3pPr>
    <a:lvl4pPr marL="1371600" algn="l" defTabSz="457200" rtl="0" fontAlgn="base">
      <a:spcBef>
        <a:spcPct val="30000"/>
      </a:spcBef>
      <a:spcAft>
        <a:spcPct val="0"/>
      </a:spcAft>
      <a:defRPr sz="1200" kern="1200">
        <a:solidFill>
          <a:schemeClr val="tx1"/>
        </a:solidFill>
        <a:latin typeface="+mn-lt"/>
        <a:ea typeface="MS PGothic" pitchFamily="34" charset="-128"/>
        <a:cs typeface="+mn-cs"/>
      </a:defRPr>
    </a:lvl4pPr>
    <a:lvl5pPr marL="1828800" algn="l" defTabSz="457200" rtl="0" fontAlgn="base">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1</a:t>
            </a:fld>
            <a:endParaRPr lang="en-US" altLang="en-US" dirty="0"/>
          </a:p>
        </p:txBody>
      </p:sp>
    </p:spTree>
    <p:extLst>
      <p:ext uri="{BB962C8B-B14F-4D97-AF65-F5344CB8AC3E}">
        <p14:creationId xmlns:p14="http://schemas.microsoft.com/office/powerpoint/2010/main" val="2195956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18</a:t>
            </a:fld>
            <a:endParaRPr lang="en-US" altLang="en-US"/>
          </a:p>
        </p:txBody>
      </p:sp>
    </p:spTree>
    <p:extLst>
      <p:ext uri="{BB962C8B-B14F-4D97-AF65-F5344CB8AC3E}">
        <p14:creationId xmlns:p14="http://schemas.microsoft.com/office/powerpoint/2010/main" val="2209480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solidFill>
                  <a:schemeClr val="tx1"/>
                </a:solidFill>
              </a:rPr>
              <a:t>Laboratory testing is the key to influenza diagnosis and effective comprehensive  surveillance</a:t>
            </a:r>
          </a:p>
          <a:p>
            <a:pPr marL="628650" lvl="1" indent="-171450">
              <a:buFont typeface="Arial" panose="020B0604020202020204" pitchFamily="34" charset="0"/>
              <a:buChar char="•"/>
            </a:pPr>
            <a:r>
              <a:rPr lang="en-US" b="1" dirty="0" smtClean="0">
                <a:solidFill>
                  <a:schemeClr val="tx1"/>
                </a:solidFill>
              </a:rPr>
              <a:t>Lots of other viruses circulating</a:t>
            </a:r>
          </a:p>
          <a:p>
            <a:pPr marL="628650" lvl="1" indent="-171450">
              <a:buFont typeface="Arial" panose="020B0604020202020204" pitchFamily="34" charset="0"/>
              <a:buChar char="•"/>
            </a:pPr>
            <a:r>
              <a:rPr lang="en-US" b="1" dirty="0" smtClean="0">
                <a:solidFill>
                  <a:schemeClr val="tx1"/>
                </a:solidFill>
              </a:rPr>
              <a:t>Clinical presentation can be very similar</a:t>
            </a:r>
          </a:p>
          <a:p>
            <a:pPr marL="628650" lvl="1" indent="-171450">
              <a:buFont typeface="Arial" panose="020B0604020202020204" pitchFamily="34" charset="0"/>
              <a:buChar char="•"/>
            </a:pPr>
            <a:r>
              <a:rPr lang="en-US" b="1" dirty="0" smtClean="0">
                <a:solidFill>
                  <a:schemeClr val="tx1"/>
                </a:solidFill>
              </a:rPr>
              <a:t>Laboratory testing critical</a:t>
            </a:r>
          </a:p>
          <a:p>
            <a:pPr marL="6286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153275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Arial" panose="020B0604020202020204" pitchFamily="34" charset="0"/>
              <a:buChar char="•"/>
            </a:pPr>
            <a:r>
              <a:rPr lang="en-US" baseline="0" dirty="0" smtClean="0"/>
              <a:t>PHLs have been provided and have used the CDC </a:t>
            </a:r>
            <a:r>
              <a:rPr lang="en-US" baseline="0" dirty="0" err="1" smtClean="0"/>
              <a:t>Dx</a:t>
            </a:r>
            <a:r>
              <a:rPr lang="en-US" baseline="0" dirty="0" smtClean="0"/>
              <a:t> panel since before the 2009 pandemic</a:t>
            </a:r>
          </a:p>
          <a:p>
            <a:pPr marL="171450" indent="-171450">
              <a:buFont typeface="Arial" panose="020B0604020202020204" pitchFamily="34" charset="0"/>
              <a:buChar char="•"/>
            </a:pPr>
            <a:r>
              <a:rPr lang="en-US" baseline="0" dirty="0" smtClean="0"/>
              <a:t>B lineage testing</a:t>
            </a:r>
          </a:p>
          <a:p>
            <a:pPr marL="628650" lvl="1" indent="-171450">
              <a:buFont typeface="Arial" panose="020B0604020202020204" pitchFamily="34" charset="0"/>
              <a:buChar char="•"/>
            </a:pPr>
            <a:r>
              <a:rPr lang="en-US" baseline="0" dirty="0" smtClean="0"/>
              <a:t>Trivalent vaccine has B/Massachusetts/2/2012-like (Yamagata lineage) and </a:t>
            </a:r>
            <a:r>
              <a:rPr lang="en-US" baseline="0" dirty="0" err="1" smtClean="0"/>
              <a:t>quadrivalent</a:t>
            </a:r>
            <a:r>
              <a:rPr lang="en-US" baseline="0" dirty="0" smtClean="0"/>
              <a:t> adds B/Brisbane/60/2008-like </a:t>
            </a:r>
            <a:r>
              <a:rPr lang="en-US" b="0" baseline="0" dirty="0" smtClean="0"/>
              <a:t>(Victoria lineage)</a:t>
            </a:r>
          </a:p>
          <a:p>
            <a:pPr marL="628650" lvl="1" indent="-171450">
              <a:buFont typeface="Arial" panose="020B0604020202020204" pitchFamily="34" charset="0"/>
              <a:buChar char="•"/>
            </a:pPr>
            <a:r>
              <a:rPr lang="en-US" b="1" baseline="0" dirty="0" smtClean="0"/>
              <a:t>Work underway by Flu subcommittee and CDC on a lineage typing algorithm</a:t>
            </a:r>
          </a:p>
          <a:p>
            <a:pPr marL="171450" indent="-171450">
              <a:buFont typeface="Arial" panose="020B0604020202020204" pitchFamily="34" charset="0"/>
              <a:buChar char="•"/>
            </a:pPr>
            <a:r>
              <a:rPr lang="en-US" baseline="0" dirty="0" smtClean="0"/>
              <a:t>H7N9 kit available </a:t>
            </a:r>
          </a:p>
          <a:p>
            <a:pPr marL="628650" lvl="1" indent="-171450">
              <a:buFont typeface="Arial" panose="020B0604020202020204" pitchFamily="34" charset="0"/>
              <a:buChar char="•"/>
            </a:pPr>
            <a:r>
              <a:rPr lang="en-US" baseline="0" dirty="0" smtClean="0"/>
              <a:t>Need to run 16 sample verification panel</a:t>
            </a:r>
          </a:p>
          <a:p>
            <a:pPr marL="628650" lvl="1" indent="-171450">
              <a:buFont typeface="Arial" panose="020B0604020202020204" pitchFamily="34" charset="0"/>
              <a:buChar char="•"/>
            </a:pPr>
            <a:r>
              <a:rPr lang="en-US" baseline="0" dirty="0" smtClean="0"/>
              <a:t>A, RP, H7 primers</a:t>
            </a:r>
          </a:p>
          <a:p>
            <a:pPr marL="171450" lvl="0" indent="-171450">
              <a:buFont typeface="Arial" panose="020B0604020202020204" pitchFamily="34" charset="0"/>
              <a:buChar char="•"/>
            </a:pPr>
            <a:r>
              <a:rPr lang="en-US" baseline="0" dirty="0" smtClean="0"/>
              <a:t>H3v kit evaluation for FDA-approval</a:t>
            </a:r>
          </a:p>
          <a:p>
            <a:pPr marL="628650" lvl="1" indent="-171450">
              <a:buFont typeface="Arial" panose="020B0604020202020204" pitchFamily="34" charset="0"/>
              <a:buChar char="•"/>
            </a:pPr>
            <a:r>
              <a:rPr lang="en-US" baseline="0" dirty="0" smtClean="0"/>
              <a:t>A, H3s and H3v primers</a:t>
            </a:r>
          </a:p>
          <a:p>
            <a:pPr marL="628650" lvl="1" indent="-171450">
              <a:buFont typeface="Arial" panose="020B0604020202020204" pitchFamily="34" charset="0"/>
              <a:buChar char="•"/>
            </a:pPr>
            <a:endParaRPr lang="en-US" baseline="0" dirty="0" smtClean="0"/>
          </a:p>
          <a:p>
            <a:pPr marL="0" lvl="0" indent="0">
              <a:buFont typeface="Arial" panose="020B0604020202020204" pitchFamily="34" charset="0"/>
              <a:buNone/>
            </a:pPr>
            <a:r>
              <a:rPr lang="en-US" b="1" baseline="0" dirty="0" smtClean="0"/>
              <a:t>As with H5N1 testing in the past, it is important that subtyping for novel  viruses be performed when appropriate clinical and </a:t>
            </a:r>
            <a:r>
              <a:rPr lang="en-US" b="1" baseline="0" dirty="0" err="1" smtClean="0"/>
              <a:t>epi</a:t>
            </a:r>
            <a:r>
              <a:rPr lang="en-US" b="1" baseline="0" dirty="0" smtClean="0"/>
              <a:t> criteria are met</a:t>
            </a:r>
          </a:p>
          <a:p>
            <a:pPr marL="171450" lvl="0" indent="-171450">
              <a:buFont typeface="Arial" panose="020B0604020202020204" pitchFamily="34" charset="0"/>
              <a:buChar char="•"/>
            </a:pPr>
            <a:endParaRPr lang="en-US" baseline="0" dirty="0" smtClean="0"/>
          </a:p>
          <a:p>
            <a:pPr marL="0" lvl="0" indent="0">
              <a:buFont typeface="Arial" panose="020B0604020202020204" pitchFamily="34" charset="0"/>
              <a:buNone/>
            </a:pPr>
            <a:r>
              <a:rPr lang="en-US" b="1" baseline="0" dirty="0" smtClean="0"/>
              <a:t>I’ll mention several times that it is critical  PHLs and, through them, CDC  be engaged to detect and confirm novel strains as well as  characterize seasonal A subtypes and B lineages</a:t>
            </a:r>
          </a:p>
          <a:p>
            <a:pPr marL="171450" lvl="0" indent="-171450">
              <a:buFont typeface="Arial" panose="020B0604020202020204" pitchFamily="34" charset="0"/>
              <a:buChar char="•"/>
            </a:pPr>
            <a:r>
              <a:rPr lang="en-US" baseline="0" dirty="0" smtClean="0"/>
              <a:t>More details on 50 state call in a couple of days.</a:t>
            </a:r>
          </a:p>
          <a:p>
            <a:pPr marL="171450" indent="-171450">
              <a:buFont typeface="Arial" panose="020B0604020202020204"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2205782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1450" indent="-171450">
              <a:buFont typeface="Arial" panose="020B0604020202020204" pitchFamily="34" charset="0"/>
              <a:buChar char="•"/>
            </a:pPr>
            <a:r>
              <a:rPr lang="en-US" sz="1200" dirty="0" smtClean="0"/>
              <a:t>CDC working on update to “FDA-cleared RT-PCR Assays and Other Molecular</a:t>
            </a:r>
            <a:r>
              <a:rPr lang="en-US" sz="1200" baseline="0" dirty="0" smtClean="0"/>
              <a:t> Assays for Influenza Viruses”</a:t>
            </a:r>
          </a:p>
          <a:p>
            <a:pPr marL="628650" lvl="1" indent="-171450">
              <a:buFont typeface="Arial" panose="020B0604020202020204" pitchFamily="34" charset="0"/>
              <a:buChar char="•"/>
            </a:pPr>
            <a:r>
              <a:rPr lang="en-US" sz="1200" baseline="0" dirty="0" smtClean="0"/>
              <a:t>For instance the </a:t>
            </a:r>
            <a:r>
              <a:rPr lang="en-US" sz="1200" baseline="0" dirty="0" err="1" smtClean="0"/>
              <a:t>Quidel</a:t>
            </a:r>
            <a:r>
              <a:rPr lang="en-US" sz="1200" baseline="0" dirty="0" smtClean="0"/>
              <a:t> </a:t>
            </a:r>
            <a:r>
              <a:rPr lang="en-US" sz="1200" baseline="0" dirty="0" err="1" smtClean="0"/>
              <a:t>Lyra</a:t>
            </a:r>
            <a:r>
              <a:rPr lang="en-US" sz="1200" baseline="0" dirty="0" smtClean="0"/>
              <a:t> Influenza A Subtype H7N9 Assay, which received FDA emergency use authorization last winter not on here. Likely other changes</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smtClean="0"/>
              <a:t>Many(not all) of these tests detect and differentiate influenza A and B; a number of these can differentiate some subtypes of influenza A</a:t>
            </a:r>
            <a:endParaRPr lang="en-US" sz="1200" baseline="0" dirty="0" smtClean="0"/>
          </a:p>
          <a:p>
            <a:pPr marL="171450" indent="-171450">
              <a:buFont typeface="Arial" panose="020B0604020202020204" pitchFamily="34" charset="0"/>
              <a:buChar char="•"/>
            </a:pPr>
            <a:r>
              <a:rPr lang="en-US" sz="1200" baseline="0" dirty="0" smtClean="0"/>
              <a:t>Cautions:</a:t>
            </a:r>
          </a:p>
          <a:p>
            <a:pPr marL="628650" lvl="1" indent="-171450">
              <a:buFont typeface="Arial" panose="020B0604020202020204" pitchFamily="34" charset="0"/>
              <a:buChar char="•"/>
            </a:pPr>
            <a:r>
              <a:rPr lang="en-US" sz="1200" baseline="0" dirty="0" smtClean="0"/>
              <a:t>Will they detect novel influenza A viruses</a:t>
            </a:r>
          </a:p>
          <a:p>
            <a:pPr marL="628650" lvl="1" indent="-171450">
              <a:buFont typeface="Arial" panose="020B0604020202020204" pitchFamily="34" charset="0"/>
              <a:buChar char="•"/>
            </a:pPr>
            <a:r>
              <a:rPr lang="en-US" sz="1200" baseline="0" dirty="0" smtClean="0"/>
              <a:t>Subtyping capabilities and </a:t>
            </a:r>
            <a:r>
              <a:rPr lang="en-US" sz="1200" baseline="0" dirty="0" err="1" smtClean="0"/>
              <a:t>epi</a:t>
            </a:r>
            <a:r>
              <a:rPr lang="en-US" sz="1200" baseline="0" dirty="0" smtClean="0"/>
              <a:t> reporting</a:t>
            </a:r>
          </a:p>
          <a:p>
            <a:pPr marL="1085850" lvl="2" indent="-171450">
              <a:buFont typeface="Arial" panose="020B0604020202020204" pitchFamily="34" charset="0"/>
              <a:buChar char="•"/>
            </a:pPr>
            <a:r>
              <a:rPr lang="en-US" sz="1200" baseline="0" dirty="0" smtClean="0"/>
              <a:t>Don’t identify all relevant subtypes</a:t>
            </a:r>
          </a:p>
          <a:p>
            <a:pPr marL="1085850" lvl="2" indent="-171450">
              <a:buFont typeface="Arial" panose="020B0604020202020204" pitchFamily="34" charset="0"/>
              <a:buChar char="•"/>
            </a:pPr>
            <a:r>
              <a:rPr lang="en-US" sz="1200" baseline="0" dirty="0" smtClean="0"/>
              <a:t>Novel subtypes?</a:t>
            </a:r>
          </a:p>
          <a:p>
            <a:pPr marL="628615" lvl="1" indent="-171441">
              <a:buFont typeface="Arial" pitchFamily="34" charset="0"/>
              <a:buChar char="•"/>
            </a:pPr>
            <a:r>
              <a:rPr lang="en-US" sz="1200" b="1" dirty="0" smtClean="0"/>
              <a:t>It is critical that Public Health reach out to the users of these tests to get not only their data (# tested; number positive) but access to specimens</a:t>
            </a:r>
          </a:p>
          <a:p>
            <a:pPr marL="1089048" lvl="2" indent="-174698">
              <a:buFont typeface="Arial" pitchFamily="34" charset="0"/>
              <a:buChar char="•"/>
            </a:pPr>
            <a:r>
              <a:rPr lang="en-US" sz="1200" dirty="0" smtClean="0"/>
              <a:t>For further subtyping as part of situational awareness</a:t>
            </a:r>
          </a:p>
          <a:p>
            <a:pPr marL="1089048" lvl="2" indent="-174698">
              <a:buFont typeface="Arial" pitchFamily="34" charset="0"/>
              <a:buChar char="•"/>
            </a:pPr>
            <a:r>
              <a:rPr lang="en-US" sz="1200" dirty="0" smtClean="0"/>
              <a:t>To confirm presence of novel viruses</a:t>
            </a:r>
          </a:p>
          <a:p>
            <a:pPr marL="1554908" lvl="3" indent="-174698">
              <a:buFont typeface="Arial" pitchFamily="34" charset="0"/>
              <a:buChar char="•"/>
            </a:pPr>
            <a:r>
              <a:rPr lang="en-US" sz="1200" dirty="0" smtClean="0"/>
              <a:t>If not </a:t>
            </a:r>
            <a:r>
              <a:rPr lang="en-US" sz="1200" dirty="0" err="1" smtClean="0"/>
              <a:t>subtypable</a:t>
            </a:r>
            <a:r>
              <a:rPr lang="en-US" sz="1200" dirty="0" smtClean="0"/>
              <a:t> with those tests capable of some degree of subtyping</a:t>
            </a:r>
          </a:p>
          <a:p>
            <a:pPr marL="1554908" lvl="3" indent="-174698">
              <a:buFont typeface="Arial" pitchFamily="34" charset="0"/>
              <a:buChar char="•"/>
            </a:pPr>
            <a:r>
              <a:rPr lang="en-US" sz="1200" dirty="0" smtClean="0"/>
              <a:t>If off season or travel history or some other indicator seems to point to possibility strain may be novel</a:t>
            </a:r>
          </a:p>
          <a:p>
            <a:pPr marL="1089022" lvl="2" indent="-174698">
              <a:buFont typeface="Arial" pitchFamily="34" charset="0"/>
              <a:buChar char="•"/>
            </a:pPr>
            <a:r>
              <a:rPr lang="en-US" sz="1200" dirty="0" smtClean="0"/>
              <a:t>Perhaps to confirm their performance</a:t>
            </a:r>
          </a:p>
          <a:p>
            <a:pPr marL="174698" indent="-174698">
              <a:buFont typeface="Arial" pitchFamily="34" charset="0"/>
              <a:buChar char="•"/>
            </a:pPr>
            <a:r>
              <a:rPr lang="en-US" sz="1200" dirty="0" smtClean="0"/>
              <a:t>There will be  a need for ongoing guidance for the use of these tests for influenza detection. Can novel viruses be </a:t>
            </a:r>
            <a:r>
              <a:rPr lang="en-US" sz="1200" u="sng" dirty="0" smtClean="0"/>
              <a:t>detected</a:t>
            </a:r>
            <a:r>
              <a:rPr lang="en-US" sz="1200" dirty="0" smtClean="0"/>
              <a:t> when they emerge? Can current strains continue to be identified? </a:t>
            </a:r>
          </a:p>
          <a:p>
            <a:pPr marL="631873" lvl="1" indent="-174698">
              <a:buFont typeface="Arial" pitchFamily="34" charset="0"/>
              <a:buChar char="•"/>
            </a:pPr>
            <a:r>
              <a:rPr lang="en-US" sz="1200" b="1" dirty="0" smtClean="0"/>
              <a:t>Requires close communication among CDC-PHLs -clinical labs</a:t>
            </a:r>
          </a:p>
          <a:p>
            <a:pPr marL="1106420" lvl="2" indent="-174698">
              <a:buFont typeface="Arial" pitchFamily="34" charset="0"/>
              <a:buChar char="•"/>
            </a:pPr>
            <a:r>
              <a:rPr lang="en-US" sz="1200" dirty="0" smtClean="0"/>
              <a:t>PHL to clinical lab in  event of particular concern (H7N9, H3N2v)</a:t>
            </a:r>
          </a:p>
          <a:p>
            <a:pPr marL="1106420" lvl="2" indent="-174698">
              <a:buFont typeface="Arial" pitchFamily="34" charset="0"/>
              <a:buChar char="•"/>
            </a:pPr>
            <a:r>
              <a:rPr lang="en-US" sz="1200" dirty="0" smtClean="0"/>
              <a:t>Clinical lab to PHL if they have suspicions of a novel virus being involved</a:t>
            </a:r>
          </a:p>
          <a:p>
            <a:pPr marL="1089048" lvl="2" indent="-174698">
              <a:buFont typeface="Arial" pitchFamily="34" charset="0"/>
              <a:buChar char="•"/>
            </a:pPr>
            <a:r>
              <a:rPr lang="en-US" sz="1200" dirty="0" smtClean="0"/>
              <a:t>Also need to facilitate specimen getting to PHL: free transport, collection supplies, testing</a:t>
            </a:r>
          </a:p>
          <a:p>
            <a:pPr marL="457200" lvl="1"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2205782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 number of the flu PCRs are part of multiplexed respiratory panels</a:t>
            </a:r>
          </a:p>
          <a:p>
            <a:pPr marL="171450" indent="-171450">
              <a:buFont typeface="Arial" panose="020B0604020202020204" pitchFamily="34" charset="0"/>
              <a:buChar char="•"/>
            </a:pPr>
            <a:r>
              <a:rPr lang="en-US" dirty="0" smtClean="0"/>
              <a:t>Summary</a:t>
            </a:r>
            <a:r>
              <a:rPr lang="en-US" baseline="0" dirty="0" smtClean="0"/>
              <a:t> of FDA cleared multiplex PCR panels for respiratory pathogens. </a:t>
            </a:r>
          </a:p>
          <a:p>
            <a:pPr marL="628650" lvl="1" indent="-171450">
              <a:buFont typeface="Arial" panose="020B0604020202020204" pitchFamily="34" charset="0"/>
              <a:buChar char="•"/>
            </a:pPr>
            <a:r>
              <a:rPr lang="en-US" baseline="0" dirty="0" smtClean="0"/>
              <a:t>Cover routine respiratory viral pathogens in addition to influenza A (some including subtyping)and B</a:t>
            </a:r>
          </a:p>
          <a:p>
            <a:pPr marL="1085850" marR="0" lvl="2"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Range from mini to mega panels of 2 to 20 targets.</a:t>
            </a:r>
          </a:p>
          <a:p>
            <a:pPr marL="628650" lvl="1" indent="-171450">
              <a:buFont typeface="Arial" panose="020B0604020202020204" pitchFamily="34" charset="0"/>
              <a:buChar char="•"/>
            </a:pPr>
            <a:r>
              <a:rPr lang="en-US" baseline="0" dirty="0" smtClean="0"/>
              <a:t>RUO add </a:t>
            </a:r>
            <a:r>
              <a:rPr lang="en-US" baseline="0" dirty="0" err="1" smtClean="0"/>
              <a:t>ons</a:t>
            </a:r>
            <a:r>
              <a:rPr lang="en-US" baseline="0" dirty="0" smtClean="0"/>
              <a:t>, e.g. coronaviruses, </a:t>
            </a:r>
            <a:r>
              <a:rPr lang="en-US" baseline="0" dirty="0" err="1" smtClean="0"/>
              <a:t>parainfluenza</a:t>
            </a:r>
            <a:r>
              <a:rPr lang="en-US" baseline="0" dirty="0" smtClean="0"/>
              <a:t> 4</a:t>
            </a:r>
          </a:p>
          <a:p>
            <a:pPr marL="628650" lvl="1" indent="-171450">
              <a:buFont typeface="Arial" panose="020B0604020202020204" pitchFamily="34" charset="0"/>
              <a:buChar char="•"/>
            </a:pPr>
            <a:r>
              <a:rPr lang="en-US" baseline="0" dirty="0" err="1" smtClean="0"/>
              <a:t>Biofire</a:t>
            </a:r>
            <a:r>
              <a:rPr lang="en-US" baseline="0" dirty="0" smtClean="0"/>
              <a:t> also includes bacterial pathogens(</a:t>
            </a:r>
            <a:r>
              <a:rPr lang="en-US" baseline="0" dirty="0" err="1" smtClean="0"/>
              <a:t>B.pertussis</a:t>
            </a:r>
            <a:r>
              <a:rPr lang="en-US" baseline="0" dirty="0" smtClean="0"/>
              <a:t>, </a:t>
            </a:r>
            <a:r>
              <a:rPr lang="en-US" baseline="0" dirty="0" err="1" smtClean="0"/>
              <a:t>Chlamydophila</a:t>
            </a:r>
            <a:r>
              <a:rPr lang="en-US" baseline="0" dirty="0" smtClean="0"/>
              <a:t> </a:t>
            </a:r>
            <a:r>
              <a:rPr lang="en-US" baseline="0" dirty="0" err="1" smtClean="0"/>
              <a:t>pneumoniae</a:t>
            </a:r>
            <a:r>
              <a:rPr lang="en-US" baseline="0" dirty="0" smtClean="0"/>
              <a:t>, </a:t>
            </a:r>
            <a:r>
              <a:rPr lang="en-US" baseline="0" dirty="0" err="1" smtClean="0"/>
              <a:t>M.pneumoniae</a:t>
            </a:r>
            <a:r>
              <a:rPr lang="en-US" baseline="0" dirty="0" smtClean="0"/>
              <a:t>)- </a:t>
            </a:r>
            <a:r>
              <a:rPr lang="en-US" b="1" baseline="0" dirty="0" smtClean="0"/>
              <a:t>”Beyond RVPs”</a:t>
            </a:r>
          </a:p>
          <a:p>
            <a:r>
              <a:rPr lang="en-US" baseline="0" dirty="0" smtClean="0"/>
              <a:t>	</a:t>
            </a:r>
          </a:p>
          <a:p>
            <a:pPr marL="171450" indent="-171450">
              <a:buFont typeface="Arial" panose="020B0604020202020204" pitchFamily="34" charset="0"/>
              <a:buChar char="•"/>
            </a:pPr>
            <a:r>
              <a:rPr lang="en-US" baseline="0" dirty="0" smtClean="0"/>
              <a:t>Numerous manufacturers to choose from, but each requires a unique instrument!</a:t>
            </a:r>
          </a:p>
          <a:p>
            <a:endParaRPr lang="en-US" baseline="0" dirty="0" smtClean="0"/>
          </a:p>
          <a:p>
            <a:r>
              <a:rPr lang="en-US" b="1" baseline="0" dirty="0" smtClean="0"/>
              <a:t>Beyond RVPs with </a:t>
            </a:r>
            <a:r>
              <a:rPr lang="en-US" b="1" baseline="0" dirty="0" err="1" smtClean="0"/>
              <a:t>BioFire</a:t>
            </a:r>
            <a:endParaRPr lang="en-US" b="1" baseline="0" dirty="0" smtClean="0"/>
          </a:p>
          <a:p>
            <a:r>
              <a:rPr lang="en-US" b="1" baseline="0" dirty="0" smtClean="0"/>
              <a:t>Also note trend to sample to result testing</a:t>
            </a:r>
            <a:endParaRPr lang="en-US" b="1"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solidFill>
                  <a:prstClr val="black"/>
                </a:solidFill>
              </a:rPr>
              <a:pPr/>
              <a:t>26</a:t>
            </a:fld>
            <a:endParaRPr lang="en-US" altLang="en-US">
              <a:solidFill>
                <a:prstClr val="black"/>
              </a:solidFill>
            </a:endParaRPr>
          </a:p>
        </p:txBody>
      </p:sp>
    </p:spTree>
    <p:extLst>
      <p:ext uri="{BB962C8B-B14F-4D97-AF65-F5344CB8AC3E}">
        <p14:creationId xmlns:p14="http://schemas.microsoft.com/office/powerpoint/2010/main" val="458435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41" indent="-171441">
              <a:buFont typeface="Arial" panose="020B0604020202020204" pitchFamily="34" charset="0"/>
              <a:buChar char="•"/>
            </a:pPr>
            <a:r>
              <a:rPr lang="en-US" sz="1000" dirty="0"/>
              <a:t>The value of these data is evident in this slide</a:t>
            </a:r>
          </a:p>
          <a:p>
            <a:pPr marL="171441" indent="-171441">
              <a:buFont typeface="Arial" panose="020B0604020202020204" pitchFamily="34" charset="0"/>
              <a:buChar char="•"/>
            </a:pPr>
            <a:r>
              <a:rPr lang="en-US" sz="1000" b="1" dirty="0"/>
              <a:t>The use of these tests raise many questions in clinical practice </a:t>
            </a:r>
            <a:r>
              <a:rPr lang="en-US" sz="1000" dirty="0"/>
              <a:t>to be sure…</a:t>
            </a:r>
          </a:p>
          <a:p>
            <a:pPr marL="637327" lvl="1" indent="-171441">
              <a:buFont typeface="Arial" panose="020B0604020202020204" pitchFamily="34" charset="0"/>
              <a:buChar char="•"/>
            </a:pPr>
            <a:r>
              <a:rPr lang="en-US" sz="1000" dirty="0"/>
              <a:t>Utility(Effect on patient outcomes), performance, interpretation, cost/re-imbursement </a:t>
            </a:r>
          </a:p>
          <a:p>
            <a:pPr marL="171441" indent="-171441">
              <a:buFont typeface="Arial" panose="020B0604020202020204" pitchFamily="34" charset="0"/>
              <a:buChar char="•"/>
            </a:pPr>
            <a:r>
              <a:rPr lang="en-US" sz="1000" b="1" dirty="0" smtClean="0"/>
              <a:t>But </a:t>
            </a:r>
            <a:r>
              <a:rPr lang="en-US" sz="1000" b="1" dirty="0"/>
              <a:t>from a surveillance perspective, they are being used and the  test data generated enable a more complete picture of the etiology of respiratory infections in the community…much more so than ever</a:t>
            </a:r>
            <a:r>
              <a:rPr lang="en-US" sz="1000" dirty="0"/>
              <a:t>	</a:t>
            </a:r>
          </a:p>
          <a:p>
            <a:pPr marL="631873" lvl="1" indent="-174698">
              <a:buFont typeface="Arial" panose="020B0604020202020204" pitchFamily="34" charset="0"/>
              <a:buChar char="•"/>
            </a:pPr>
            <a:r>
              <a:rPr lang="en-US" sz="1000" dirty="0"/>
              <a:t>Like with influenza, including data from clinical labs greatly expands the data pool </a:t>
            </a:r>
            <a:r>
              <a:rPr lang="en-US" sz="1000" dirty="0" smtClean="0"/>
              <a:t>(orders of magnitude)in </a:t>
            </a:r>
            <a:r>
              <a:rPr lang="en-US" sz="1000" dirty="0"/>
              <a:t>terms of overall numbers, location within the state, varying patient populations  in each state especially if PHL not running RVP</a:t>
            </a:r>
          </a:p>
          <a:p>
            <a:pPr marL="1089048" lvl="2" indent="-174698">
              <a:buFont typeface="Arial" panose="020B0604020202020204" pitchFamily="34" charset="0"/>
              <a:buChar char="•"/>
            </a:pPr>
            <a:r>
              <a:rPr lang="en-US" sz="1000" dirty="0"/>
              <a:t>Much more data on RSV when rapid test data are included</a:t>
            </a:r>
          </a:p>
          <a:p>
            <a:pPr marL="628615" lvl="1" indent="-171441">
              <a:buFont typeface="Arial" panose="020B0604020202020204" pitchFamily="34" charset="0"/>
              <a:buChar char="•"/>
            </a:pPr>
            <a:r>
              <a:rPr lang="en-US" sz="1000" dirty="0" smtClean="0"/>
              <a:t>It </a:t>
            </a:r>
            <a:r>
              <a:rPr lang="en-US" sz="1000" dirty="0"/>
              <a:t>makes sense to make available these data with data on influenza …this is the direction we are/should be  headed in surveillance</a:t>
            </a:r>
          </a:p>
          <a:p>
            <a:pPr marL="1094502" lvl="2" indent="-171441">
              <a:buFont typeface="Arial" panose="020B0604020202020204" pitchFamily="34" charset="0"/>
              <a:buChar char="•"/>
            </a:pPr>
            <a:r>
              <a:rPr lang="en-US" sz="1000" dirty="0"/>
              <a:t>Value at local, state and national levels for </a:t>
            </a:r>
            <a:r>
              <a:rPr lang="en-US" sz="1000" dirty="0" err="1"/>
              <a:t>epi’s</a:t>
            </a:r>
            <a:r>
              <a:rPr lang="en-US" sz="1000" dirty="0"/>
              <a:t> and </a:t>
            </a:r>
            <a:r>
              <a:rPr lang="en-US" sz="1000" dirty="0" smtClean="0"/>
              <a:t>clinicians</a:t>
            </a:r>
          </a:p>
          <a:p>
            <a:pPr marL="1094502" marR="0" lvl="2" indent="-171441"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000" baseline="0" dirty="0" smtClean="0"/>
              <a:t>Also if not flu, what</a:t>
            </a:r>
            <a:endParaRPr lang="en-US" sz="1000" dirty="0"/>
          </a:p>
          <a:p>
            <a:pPr marL="1106445" lvl="2" indent="-174698">
              <a:buFont typeface="Arial" panose="020B0604020202020204" pitchFamily="34" charset="0"/>
              <a:buChar char="•"/>
            </a:pPr>
            <a:r>
              <a:rPr lang="en-US" sz="1000" dirty="0"/>
              <a:t>Value in determining “background”  especially when trying to detect/characterize the emergence of a novel </a:t>
            </a:r>
            <a:r>
              <a:rPr lang="en-US" sz="1000" dirty="0" smtClean="0"/>
              <a:t>event</a:t>
            </a:r>
          </a:p>
          <a:p>
            <a:pPr marL="1563645" marR="0" lvl="3" indent="-174698"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000" baseline="0" dirty="0" smtClean="0"/>
              <a:t>Background to ID other public health problems(pertussis) or emergence and spread of novel agents(H3v, MERS-</a:t>
            </a:r>
            <a:r>
              <a:rPr lang="en-US" sz="1000" baseline="0" dirty="0" err="1" smtClean="0"/>
              <a:t>CoV</a:t>
            </a:r>
            <a:r>
              <a:rPr lang="en-US" sz="1000" baseline="0" dirty="0" smtClean="0"/>
              <a:t>, EV-D68)</a:t>
            </a:r>
            <a:endParaRPr lang="en-US" sz="1000" dirty="0" smtClean="0"/>
          </a:p>
          <a:p>
            <a:pPr marL="1563645" lvl="3" indent="-174698">
              <a:buFont typeface="Arial" panose="020B0604020202020204" pitchFamily="34" charset="0"/>
              <a:buChar char="•"/>
            </a:pPr>
            <a:endParaRPr lang="en-US" sz="1000" dirty="0"/>
          </a:p>
          <a:p>
            <a:pPr marL="174698" indent="-174698">
              <a:buFont typeface="Arial" panose="020B0604020202020204" pitchFamily="34" charset="0"/>
              <a:buChar char="•"/>
            </a:pPr>
            <a:r>
              <a:rPr lang="en-US" sz="1000" dirty="0"/>
              <a:t>Need to collect only data and not necessarily specimens for further characterization…less complex than with flu. This takes advantage, however, of the existing clinical lab </a:t>
            </a:r>
            <a:r>
              <a:rPr lang="en-US" sz="1000" dirty="0" smtClean="0"/>
              <a:t>infrastructure</a:t>
            </a:r>
          </a:p>
          <a:p>
            <a:pPr marL="174708" indent="-174708">
              <a:buFont typeface="Arial" panose="020B0604020202020204" pitchFamily="34" charset="0"/>
              <a:buChar char="•"/>
            </a:pPr>
            <a:r>
              <a:rPr lang="en-US" dirty="0" smtClean="0"/>
              <a:t>The elements of seasonality is similar to what has been observed for 50 years, but sensitivity of PCR much greater so numbers of identifications of each virus much greater</a:t>
            </a:r>
          </a:p>
          <a:p>
            <a:pPr marL="174708" indent="-174708">
              <a:buFont typeface="Arial" panose="020B0604020202020204" pitchFamily="34" charset="0"/>
              <a:buChar char="•"/>
            </a:pPr>
            <a:r>
              <a:rPr lang="en-US" dirty="0" smtClean="0"/>
              <a:t>Used %’s to normalize</a:t>
            </a:r>
            <a:r>
              <a:rPr lang="en-US" baseline="0" dirty="0" smtClean="0"/>
              <a:t> from different lab sources</a:t>
            </a:r>
          </a:p>
          <a:p>
            <a:pPr marL="174708" indent="-174708">
              <a:buFont typeface="Arial" panose="020B0604020202020204" pitchFamily="34" charset="0"/>
              <a:buChar char="•"/>
            </a:pPr>
            <a:r>
              <a:rPr lang="en-US" baseline="0" dirty="0" smtClean="0"/>
              <a:t>In addition, viruses not often identified in the past now seen</a:t>
            </a:r>
          </a:p>
          <a:p>
            <a:pPr marL="640594" lvl="1" indent="-174708">
              <a:buFont typeface="Arial" panose="020B0604020202020204" pitchFamily="34" charset="0"/>
              <a:buChar char="•"/>
            </a:pPr>
            <a:r>
              <a:rPr lang="en-US" baseline="0" dirty="0" err="1" smtClean="0"/>
              <a:t>hMNV</a:t>
            </a:r>
            <a:endParaRPr lang="en-US" baseline="0" dirty="0" smtClean="0"/>
          </a:p>
          <a:p>
            <a:pPr marL="640594" lvl="1" indent="-174708">
              <a:buFont typeface="Arial" panose="020B0604020202020204" pitchFamily="34" charset="0"/>
              <a:buChar char="•"/>
            </a:pPr>
            <a:r>
              <a:rPr lang="en-US" baseline="0" dirty="0" smtClean="0"/>
              <a:t>Coronaviruses</a:t>
            </a:r>
          </a:p>
          <a:p>
            <a:pPr marL="640594" lvl="1" indent="-174708">
              <a:buFont typeface="Arial" panose="020B0604020202020204" pitchFamily="34" charset="0"/>
              <a:buChar char="•"/>
            </a:pPr>
            <a:r>
              <a:rPr lang="en-US" baseline="0" dirty="0" smtClean="0"/>
              <a:t>Para 4</a:t>
            </a:r>
          </a:p>
          <a:p>
            <a:pPr marL="174698" indent="-174698">
              <a:buFont typeface="Arial" panose="020B0604020202020204" pitchFamily="34" charset="0"/>
              <a:buChar char="•"/>
            </a:pPr>
            <a:endParaRPr lang="en-US" sz="1000" dirty="0" smtClean="0"/>
          </a:p>
          <a:p>
            <a:pPr marL="174698" indent="-174698">
              <a:buFont typeface="Arial" panose="020B0604020202020204" pitchFamily="34" charset="0"/>
              <a:buChar char="•"/>
            </a:pPr>
            <a:endParaRPr lang="en-US" sz="1000" dirty="0"/>
          </a:p>
          <a:p>
            <a:pPr marL="174698" indent="-17469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3013741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4698" indent="-174698">
              <a:buFont typeface="Arial" panose="020B0604020202020204" pitchFamily="34" charset="0"/>
              <a:buChar char="•"/>
            </a:pPr>
            <a:endParaRPr lang="en-US" sz="1000" dirty="0" smtClean="0"/>
          </a:p>
          <a:p>
            <a:pPr marL="174698" indent="-174698">
              <a:buFont typeface="Arial" panose="020B0604020202020204" pitchFamily="34" charset="0"/>
              <a:buChar char="•"/>
            </a:pPr>
            <a:r>
              <a:rPr lang="en-US" baseline="0" dirty="0" smtClean="0"/>
              <a:t>10s to 100s of clinical labs and physician office labs and more non-traditional testing sites continue to use RIDTs  in all of our states</a:t>
            </a:r>
          </a:p>
          <a:p>
            <a:pPr marL="174698" indent="-174698">
              <a:buFont typeface="Arial" panose="020B0604020202020204" pitchFamily="34" charset="0"/>
              <a:buChar char="•"/>
            </a:pPr>
            <a:r>
              <a:rPr lang="en-US" baseline="0" dirty="0" smtClean="0"/>
              <a:t>We are all familiar with the </a:t>
            </a:r>
            <a:r>
              <a:rPr lang="en-US" b="1" baseline="0" dirty="0" smtClean="0"/>
              <a:t>advantages </a:t>
            </a:r>
            <a:r>
              <a:rPr lang="en-US" baseline="0" dirty="0" smtClean="0"/>
              <a:t>and </a:t>
            </a:r>
            <a:r>
              <a:rPr lang="en-US" b="1" baseline="0" dirty="0" smtClean="0"/>
              <a:t>limitations</a:t>
            </a:r>
            <a:r>
              <a:rPr lang="en-US" baseline="0" dirty="0" smtClean="0"/>
              <a:t> of these tests. I’ve covered this in detail in past presentations.</a:t>
            </a:r>
          </a:p>
          <a:p>
            <a:pPr marL="640559" lvl="1" indent="-174698">
              <a:buFont typeface="Arial" panose="020B0604020202020204" pitchFamily="34" charset="0"/>
              <a:buChar char="•"/>
            </a:pPr>
            <a:r>
              <a:rPr lang="en-US" baseline="0" dirty="0" smtClean="0"/>
              <a:t>Limitation really came to the forefront during and after the 2009 pandemic when poor performance, specifically very low sensitivity,  for a number of these kits was described both by the CDC and in the peer-reviewed literature</a:t>
            </a:r>
          </a:p>
          <a:p>
            <a:pPr marL="183384" indent="-174698">
              <a:buFont typeface="Arial" panose="020B0604020202020204" pitchFamily="34" charset="0"/>
              <a:buChar char="•"/>
            </a:pPr>
            <a:r>
              <a:rPr lang="en-US" baseline="0" dirty="0" smtClean="0"/>
              <a:t>Despite these limitations, there remains a huge demand for these tests from our clinicians and </a:t>
            </a:r>
            <a:r>
              <a:rPr lang="en-US" b="1" baseline="0" dirty="0" smtClean="0"/>
              <a:t>great potential for influenza surveillance activities, including:</a:t>
            </a:r>
          </a:p>
          <a:p>
            <a:pPr marL="649271" lvl="1" indent="-174698">
              <a:buFont typeface="Arial" panose="020B0604020202020204" pitchFamily="34" charset="0"/>
              <a:buChar char="•"/>
            </a:pPr>
            <a:r>
              <a:rPr lang="en-US" baseline="0" dirty="0" smtClean="0"/>
              <a:t>Monitoring data </a:t>
            </a:r>
          </a:p>
          <a:p>
            <a:pPr marL="649271" lvl="1" indent="-174698">
              <a:buFont typeface="Arial" panose="020B0604020202020204" pitchFamily="34" charset="0"/>
              <a:buChar char="•"/>
            </a:pPr>
            <a:r>
              <a:rPr lang="en-US" baseline="0" dirty="0" smtClean="0"/>
              <a:t>Monitoring performance</a:t>
            </a:r>
          </a:p>
          <a:p>
            <a:pPr marL="649271" lvl="1" indent="-174698">
              <a:buFont typeface="Arial" panose="020B0604020202020204" pitchFamily="34" charset="0"/>
              <a:buChar char="•"/>
            </a:pPr>
            <a:r>
              <a:rPr lang="en-US" baseline="0" dirty="0" smtClean="0"/>
              <a:t>Trigger for specimen submission to allow:</a:t>
            </a:r>
          </a:p>
          <a:p>
            <a:pPr marL="1115158" lvl="2" indent="-174698">
              <a:buFont typeface="Arial" panose="020B0604020202020204" pitchFamily="34" charset="0"/>
              <a:buChar char="•"/>
            </a:pPr>
            <a:r>
              <a:rPr lang="en-US" baseline="0" dirty="0" smtClean="0"/>
              <a:t>Confirmatory testing</a:t>
            </a:r>
          </a:p>
          <a:p>
            <a:pPr marL="1115158" lvl="2" indent="-174698">
              <a:buFont typeface="Arial" panose="020B0604020202020204" pitchFamily="34" charset="0"/>
              <a:buChar char="•"/>
            </a:pPr>
            <a:r>
              <a:rPr lang="en-US" baseline="0" dirty="0" smtClean="0"/>
              <a:t>Random community-based source of specimens</a:t>
            </a:r>
          </a:p>
          <a:p>
            <a:pPr marL="183384" indent="-174698">
              <a:buFont typeface="Arial" panose="020B0604020202020204" pitchFamily="34" charset="0"/>
              <a:buChar char="•"/>
            </a:pPr>
            <a:r>
              <a:rPr lang="en-US" b="1" baseline="0" dirty="0" smtClean="0"/>
              <a:t>As a consequence of their widespread usage and well-documented limitations</a:t>
            </a:r>
            <a:r>
              <a:rPr lang="en-US" baseline="0" dirty="0" smtClean="0"/>
              <a:t>, excellent resources have been developed for clinicians and </a:t>
            </a:r>
            <a:r>
              <a:rPr lang="en-US" baseline="0" dirty="0" err="1" smtClean="0"/>
              <a:t>laboratorians</a:t>
            </a:r>
            <a:r>
              <a:rPr lang="en-US" baseline="0" dirty="0" smtClean="0"/>
              <a:t> to help optimize the usage and results interpretation of these tests</a:t>
            </a:r>
            <a:r>
              <a:rPr lang="en-US" dirty="0" smtClean="0"/>
              <a:t>.</a:t>
            </a:r>
          </a:p>
          <a:p>
            <a:pPr marL="174698" indent="-174698">
              <a:buFont typeface="Arial" panose="020B0604020202020204" pitchFamily="34" charset="0"/>
              <a:buChar char="•"/>
            </a:pPr>
            <a:endParaRPr lang="en-US" sz="1000" dirty="0"/>
          </a:p>
          <a:p>
            <a:pPr marL="174698" marR="0" indent="-174698"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b="1" dirty="0" smtClean="0"/>
              <a:t>There are 2 things currently going on to be aware of that are working in the direction of improving these tests and their diagnostic</a:t>
            </a:r>
            <a:r>
              <a:rPr lang="en-US" sz="1100" b="1" baseline="0" dirty="0" smtClean="0"/>
              <a:t> reliability</a:t>
            </a:r>
            <a:endParaRPr lang="en-US" sz="1100" b="1" dirty="0" smtClean="0"/>
          </a:p>
          <a:p>
            <a:pPr marL="174698" indent="-17469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3013741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dirty="0" smtClean="0"/>
              <a:t>Both B-D and </a:t>
            </a:r>
            <a:r>
              <a:rPr lang="en-US" sz="1200" dirty="0" err="1" smtClean="0"/>
              <a:t>Quidel</a:t>
            </a:r>
            <a:r>
              <a:rPr lang="en-US" sz="1200" dirty="0" smtClean="0"/>
              <a:t> that I am aware of have come out with “next-gen” RIDTs</a:t>
            </a:r>
          </a:p>
          <a:p>
            <a:pPr marL="631873" lvl="1" indent="-174698">
              <a:buFont typeface="Arial" pitchFamily="34" charset="0"/>
              <a:buChar char="•"/>
            </a:pPr>
            <a:r>
              <a:rPr lang="en-US" sz="1200" dirty="0" smtClean="0"/>
              <a:t>B-D </a:t>
            </a:r>
            <a:r>
              <a:rPr lang="en-US" sz="1200" dirty="0" err="1" smtClean="0"/>
              <a:t>Veritor</a:t>
            </a:r>
            <a:r>
              <a:rPr lang="en-US" sz="1200" dirty="0" smtClean="0"/>
              <a:t>: rapid chromatographic immunoassay with reader</a:t>
            </a:r>
          </a:p>
          <a:p>
            <a:pPr marL="631873" lvl="1" indent="-174698">
              <a:buFont typeface="Arial" pitchFamily="34" charset="0"/>
              <a:buChar char="•"/>
            </a:pPr>
            <a:r>
              <a:rPr lang="en-US" sz="1200" dirty="0" err="1" smtClean="0"/>
              <a:t>Quidel</a:t>
            </a:r>
            <a:r>
              <a:rPr lang="en-US" sz="1200" dirty="0" smtClean="0"/>
              <a:t> Sofia: rapid fluorescent immunoassay with reader</a:t>
            </a:r>
          </a:p>
          <a:p>
            <a:pPr marL="640559" lvl="1" indent="-174698">
              <a:buFont typeface="Arial" pitchFamily="34" charset="0"/>
              <a:buChar char="•"/>
            </a:pPr>
            <a:r>
              <a:rPr lang="en-US" sz="1200" dirty="0" smtClean="0"/>
              <a:t>Both CLIA-waived and Moderately complex test configurations available</a:t>
            </a:r>
          </a:p>
          <a:p>
            <a:pPr marL="174698" indent="-174698">
              <a:buFont typeface="Arial" pitchFamily="34" charset="0"/>
              <a:buChar char="•"/>
            </a:pPr>
            <a:r>
              <a:rPr lang="en-US" sz="1200" dirty="0" smtClean="0"/>
              <a:t>Growing body of literature, so far, indicates significantly improved sensitivity, objectivity and easy performance especially when taking into account the other factors mentioned before which are important in optimizing RIDT test results</a:t>
            </a:r>
            <a:r>
              <a:rPr lang="en-US" sz="1000" dirty="0" smtClean="0"/>
              <a:t>.</a:t>
            </a:r>
          </a:p>
          <a:p>
            <a:endParaRPr lang="en-US"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1960225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8" indent="-174698">
              <a:buFont typeface="Arial" pitchFamily="34" charset="0"/>
              <a:buChar char="•"/>
            </a:pPr>
            <a:r>
              <a:rPr lang="en-US" sz="1100" dirty="0"/>
              <a:t>A  technology advance in reporting of RIDT test results is also being explored ….</a:t>
            </a:r>
          </a:p>
          <a:p>
            <a:pPr marL="174698" indent="-174698">
              <a:buFont typeface="Arial" pitchFamily="34" charset="0"/>
              <a:buChar char="•"/>
            </a:pPr>
            <a:r>
              <a:rPr lang="en-US" sz="1100" dirty="0"/>
              <a:t>From a poster presented at the Options VIII Influenza meeting, South Africa</a:t>
            </a:r>
          </a:p>
          <a:p>
            <a:pPr marL="640559" lvl="1" indent="-174698">
              <a:buFont typeface="Arial" pitchFamily="34" charset="0"/>
              <a:buChar char="•"/>
            </a:pPr>
            <a:r>
              <a:rPr lang="en-US" sz="1100" dirty="0"/>
              <a:t>Collaborative study among CDC, UW-Madison and </a:t>
            </a:r>
            <a:r>
              <a:rPr lang="en-US" sz="1100" dirty="0" err="1"/>
              <a:t>Quidel</a:t>
            </a:r>
            <a:r>
              <a:rPr lang="en-US" sz="1100" dirty="0"/>
              <a:t> Corp.</a:t>
            </a:r>
          </a:p>
          <a:p>
            <a:pPr marL="183384" indent="-174698">
              <a:buFont typeface="Arial" pitchFamily="34" charset="0"/>
              <a:buChar char="•"/>
            </a:pPr>
            <a:r>
              <a:rPr lang="en-US" sz="1100" dirty="0"/>
              <a:t>Poster describes a method for secure near real-time reporting of test results(flu A or B) and linked demographic (age, location, in-patient/out-patient, etc.) information ( patient de-identified) which is possible by linkage of the testing device (Sofia) to a cellular wireless capability which can transmit data to a “cloud” and allow subsequent  rapid and reliable data transmission to public health(Local, state, CDC) officials </a:t>
            </a:r>
          </a:p>
          <a:p>
            <a:pPr marL="640559" lvl="1" indent="-174698">
              <a:buFont typeface="Arial" pitchFamily="34" charset="0"/>
              <a:buChar char="•"/>
            </a:pPr>
            <a:r>
              <a:rPr lang="en-US" sz="1100" dirty="0"/>
              <a:t>The potential here for influenza surveillance could be huge!</a:t>
            </a:r>
          </a:p>
          <a:p>
            <a:pPr marL="8686"/>
            <a:r>
              <a:rPr lang="en-US" sz="1100" dirty="0"/>
              <a:t> </a:t>
            </a:r>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1045608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Summary data from WI</a:t>
            </a:r>
          </a:p>
          <a:p>
            <a:pPr marL="628650" lvl="1" indent="-171450">
              <a:buFont typeface="Arial" panose="020B0604020202020204" pitchFamily="34" charset="0"/>
              <a:buChar char="•"/>
            </a:pPr>
            <a:r>
              <a:rPr lang="en-US" dirty="0" smtClean="0"/>
              <a:t>Potential value to surveillance</a:t>
            </a:r>
            <a:r>
              <a:rPr lang="en-US" baseline="0" dirty="0" smtClean="0"/>
              <a:t> in a real-time sense- note similarities of </a:t>
            </a:r>
            <a:r>
              <a:rPr lang="en-US" baseline="0" dirty="0" err="1" smtClean="0"/>
              <a:t>epi</a:t>
            </a:r>
            <a:r>
              <a:rPr lang="en-US" baseline="0" dirty="0" smtClean="0"/>
              <a:t> curve . Also data on location, in-patient/out-patient. Potentially valuable early detection with direct reporting to health Dept. and CDC</a:t>
            </a:r>
            <a:endParaRPr lang="en-US" dirty="0" smtClean="0"/>
          </a:p>
          <a:p>
            <a:pPr marL="628650" lvl="1" indent="-171450">
              <a:buFont typeface="Arial" panose="020B0604020202020204" pitchFamily="34" charset="0"/>
              <a:buChar char="•"/>
            </a:pPr>
            <a:r>
              <a:rPr lang="en-US" dirty="0" smtClean="0"/>
              <a:t>However,  still need check on validity of results</a:t>
            </a:r>
          </a:p>
          <a:p>
            <a:pPr marL="1085850" lvl="2" indent="-171450">
              <a:buFont typeface="Arial" panose="020B0604020202020204" pitchFamily="34" charset="0"/>
              <a:buChar char="•"/>
            </a:pPr>
            <a:r>
              <a:rPr lang="en-US" dirty="0" smtClean="0"/>
              <a:t>Flu B specificity problem and PPV issues which we know are present during low prevalence periods.</a:t>
            </a:r>
          </a:p>
          <a:p>
            <a:pPr marL="171450" lvl="0" indent="-171450">
              <a:buFont typeface="Arial" panose="020B0604020202020204" pitchFamily="34" charset="0"/>
              <a:buChar char="•"/>
            </a:pPr>
            <a:r>
              <a:rPr lang="en-US" dirty="0" smtClean="0"/>
              <a:t>At</a:t>
            </a:r>
            <a:r>
              <a:rPr lang="en-US" baseline="0" dirty="0" smtClean="0"/>
              <a:t> this point a possible adjunct to and not replacement of existing </a:t>
            </a:r>
            <a:r>
              <a:rPr lang="en-US" baseline="0" dirty="0" err="1" smtClean="0"/>
              <a:t>virologic</a:t>
            </a:r>
            <a:r>
              <a:rPr lang="en-US" baseline="0" dirty="0" smtClean="0"/>
              <a:t> surveillance-</a:t>
            </a:r>
            <a:r>
              <a:rPr lang="en-US" b="1" baseline="0" dirty="0" smtClean="0"/>
              <a:t>but there is potential</a:t>
            </a:r>
          </a:p>
          <a:p>
            <a:pPr marL="171450" lvl="0" indent="-171450">
              <a:buFont typeface="Arial" panose="020B0604020202020204" pitchFamily="34" charset="0"/>
              <a:buChar char="•"/>
            </a:pPr>
            <a:r>
              <a:rPr lang="en-US" b="1" baseline="0" dirty="0" smtClean="0"/>
              <a:t>And this ‘cloud reporting” being investigated with a number of other testing platforms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solidFill>
                  <a:prstClr val="black"/>
                </a:solidFill>
              </a:rPr>
              <a:pPr>
                <a:defRPr/>
              </a:pPr>
              <a:t>31</a:t>
            </a:fld>
            <a:endParaRPr lang="en-US" dirty="0">
              <a:solidFill>
                <a:prstClr val="black"/>
              </a:solidFill>
            </a:endParaRPr>
          </a:p>
        </p:txBody>
      </p:sp>
    </p:spTree>
    <p:extLst>
      <p:ext uri="{BB962C8B-B14F-4D97-AF65-F5344CB8AC3E}">
        <p14:creationId xmlns:p14="http://schemas.microsoft.com/office/powerpoint/2010/main" val="3732318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mtClean="0">
                <a:latin typeface="Arial" pitchFamily="34" charset="0"/>
              </a:rPr>
              <a:t>Excellent resources to be found at the CDC’s Seasonal influenza website and a subsite that provides updates on the influenza variant viruses we will hear more about in detail from Julie.</a:t>
            </a:r>
          </a:p>
          <a:p>
            <a:pPr>
              <a:buFontTx/>
              <a:buChar char="•"/>
            </a:pPr>
            <a:r>
              <a:rPr lang="en-US" altLang="en-US" smtClean="0">
                <a:latin typeface="Arial" pitchFamily="34" charset="0"/>
              </a:rPr>
              <a:t>Best single source of basic influenza information, up-to-date info on the vaccine and antivirals, laboratory diagnostics and a portal for weekly surveillance updates</a:t>
            </a:r>
          </a:p>
          <a:p>
            <a:pPr>
              <a:buFontTx/>
              <a:buChar char="•"/>
            </a:pPr>
            <a:r>
              <a:rPr lang="en-US" altLang="en-US" smtClean="0">
                <a:latin typeface="Arial" pitchFamily="34" charset="0"/>
              </a:rPr>
              <a:t>Information geared to both professionals and the general population</a:t>
            </a:r>
          </a:p>
          <a:p>
            <a:pPr>
              <a:buFontTx/>
              <a:buChar char="•"/>
            </a:pPr>
            <a:r>
              <a:rPr lang="en-US" altLang="en-US" smtClean="0">
                <a:latin typeface="Arial" pitchFamily="34" charset="0"/>
              </a:rPr>
              <a:t>ProMED –mail (www.promedmail.org) good source of information on immediate occurrences (variants, H5N1, outbreaks, antiviral resistance etc.)</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75EFDB3-854C-415E-9F7D-BF62D6DBD8FE}" type="slidenum">
              <a:rPr lang="en-US" altLang="en-US" smtClean="0"/>
              <a:pPr eaLnBrk="1" hangingPunct="1">
                <a:spcBef>
                  <a:spcPct val="0"/>
                </a:spcBef>
              </a:pPr>
              <a:t>4</a:t>
            </a:fld>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smtClean="0"/>
              <a:t>Go to URL on slide and click on IVAD proposed rule</a:t>
            </a:r>
          </a:p>
          <a:p>
            <a:pPr marL="171450" indent="-171450">
              <a:buFont typeface="Arial" panose="020B0604020202020204" pitchFamily="34" charset="0"/>
              <a:buChar char="•"/>
            </a:pPr>
            <a:r>
              <a:rPr lang="en-US" dirty="0" smtClean="0"/>
              <a:t>A </a:t>
            </a:r>
            <a:r>
              <a:rPr lang="en-US" u="sng" dirty="0" smtClean="0"/>
              <a:t>proposed </a:t>
            </a:r>
            <a:r>
              <a:rPr lang="en-US" dirty="0" smtClean="0"/>
              <a:t>rule</a:t>
            </a:r>
            <a:r>
              <a:rPr lang="en-US" baseline="0" dirty="0" smtClean="0"/>
              <a:t> by the FDA was published in federal Register 5/22/14. Recently completed 90 day public comment period</a:t>
            </a:r>
          </a:p>
          <a:p>
            <a:pPr marL="628650" lvl="1" indent="-171450">
              <a:buFont typeface="Arial" panose="020B0604020202020204" pitchFamily="34" charset="0"/>
              <a:buChar char="•"/>
            </a:pPr>
            <a:r>
              <a:rPr lang="en-US" baseline="0" dirty="0" smtClean="0"/>
              <a:t>“Microbiological Devices: Reclassification of Influenza Virus Antigen Detection Test Systems intended for use directly with clinical specimens”</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The question is why?</a:t>
            </a:r>
          </a:p>
          <a:p>
            <a:pPr marL="628650" lvl="1" indent="-171450">
              <a:buFont typeface="Arial" panose="020B0604020202020204" pitchFamily="34" charset="0"/>
              <a:buChar char="•"/>
            </a:pPr>
            <a:r>
              <a:rPr lang="en-US" baseline="0" dirty="0" smtClean="0"/>
              <a:t>Simple answer…”rapid influenza tests need to be more reliable”</a:t>
            </a:r>
          </a:p>
          <a:p>
            <a:pPr marL="628650" lvl="1" indent="-171450">
              <a:buFont typeface="Arial" panose="020B0604020202020204" pitchFamily="34" charset="0"/>
              <a:buChar char="•"/>
            </a:pPr>
            <a:r>
              <a:rPr lang="en-US" baseline="0" dirty="0" smtClean="0"/>
              <a:t>Major concern with generally poor sensitivity of these assays and possible adverse effects for patients (inappropriate treatments with either false positives or false negatives), surveillance and public health detection and response to novel events</a:t>
            </a:r>
          </a:p>
          <a:p>
            <a:pPr marL="1085850" lvl="2" indent="-171450">
              <a:buFont typeface="Arial" panose="020B0604020202020204" pitchFamily="34" charset="0"/>
              <a:buChar char="•"/>
            </a:pPr>
            <a:r>
              <a:rPr lang="en-US" baseline="0" dirty="0" smtClean="0"/>
              <a:t>Need for reliable detection of both</a:t>
            </a:r>
            <a:r>
              <a:rPr lang="en-US" b="1" baseline="0" dirty="0" smtClean="0"/>
              <a:t> seasonal </a:t>
            </a:r>
            <a:r>
              <a:rPr lang="en-US" baseline="0" dirty="0" smtClean="0"/>
              <a:t>and </a:t>
            </a:r>
            <a:r>
              <a:rPr lang="en-US" b="1" baseline="0" dirty="0" smtClean="0"/>
              <a:t>novel</a:t>
            </a:r>
            <a:r>
              <a:rPr lang="en-US" baseline="0" dirty="0" smtClean="0"/>
              <a:t> viruses</a:t>
            </a:r>
            <a:endParaRPr lang="en-US" dirty="0" smtClean="0"/>
          </a:p>
          <a:p>
            <a:pPr marL="174698" indent="-174698" defTabSz="931774">
              <a:buFont typeface="Arial" panose="020B0604020202020204" pitchFamily="34" charset="0"/>
              <a:buChar char="•"/>
              <a:defRPr/>
            </a:pPr>
            <a:endParaRPr lang="en-US" b="1" dirty="0"/>
          </a:p>
          <a:p>
            <a:pPr marL="174698" indent="-174698" defTabSz="931774">
              <a:buFont typeface="Arial" panose="020B0604020202020204" pitchFamily="34" charset="0"/>
              <a:buChar char="•"/>
              <a:defRPr/>
            </a:pPr>
            <a:r>
              <a:rPr lang="en-US" b="1" dirty="0" smtClean="0"/>
              <a:t>Recognizes</a:t>
            </a:r>
            <a:r>
              <a:rPr lang="en-US" b="1" baseline="0" dirty="0" smtClean="0"/>
              <a:t> </a:t>
            </a:r>
            <a:r>
              <a:rPr lang="en-US" b="1" dirty="0" smtClean="0"/>
              <a:t>RIDTs </a:t>
            </a:r>
            <a:r>
              <a:rPr lang="en-US" b="1" dirty="0"/>
              <a:t>will continue to have a significant role in patient management and a </a:t>
            </a:r>
            <a:r>
              <a:rPr lang="en-US" b="1" dirty="0" smtClean="0"/>
              <a:t>potential </a:t>
            </a:r>
            <a:r>
              <a:rPr lang="en-US" b="1" dirty="0"/>
              <a:t>role in surveillance </a:t>
            </a:r>
            <a:r>
              <a:rPr lang="en-US" b="1" dirty="0" smtClean="0"/>
              <a:t>activities</a:t>
            </a:r>
            <a:r>
              <a:rPr lang="en-US" b="0" baseline="0" dirty="0"/>
              <a:t> </a:t>
            </a:r>
            <a:r>
              <a:rPr lang="en-US" b="0" baseline="0" dirty="0" smtClean="0"/>
              <a:t>as I’ll discuss below</a:t>
            </a:r>
            <a:endParaRPr lang="en-US" dirty="0"/>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255F2684-BD0C-42A1-A49D-420586D0F454}" type="slidenum">
              <a:rPr lang="en-US" smtClean="0">
                <a:solidFill>
                  <a:prstClr val="black"/>
                </a:solidFill>
              </a:rPr>
              <a:pPr>
                <a:defRPr/>
              </a:pPr>
              <a:t>32</a:t>
            </a:fld>
            <a:endParaRPr lang="en-US" dirty="0">
              <a:solidFill>
                <a:prstClr val="black"/>
              </a:solidFill>
            </a:endParaRPr>
          </a:p>
        </p:txBody>
      </p:sp>
    </p:spTree>
    <p:extLst>
      <p:ext uri="{BB962C8B-B14F-4D97-AF65-F5344CB8AC3E}">
        <p14:creationId xmlns:p14="http://schemas.microsoft.com/office/powerpoint/2010/main" val="306925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indent="-171450">
              <a:buClr>
                <a:schemeClr val="tx1">
                  <a:lumMod val="75000"/>
                  <a:lumOff val="25000"/>
                </a:schemeClr>
              </a:buClr>
              <a:buFont typeface="Arial" panose="020B0604020202020204" pitchFamily="34" charset="0"/>
              <a:buChar char="•"/>
            </a:pPr>
            <a:r>
              <a:rPr lang="en-US" dirty="0" smtClean="0">
                <a:solidFill>
                  <a:schemeClr val="tx1">
                    <a:lumMod val="75000"/>
                    <a:lumOff val="25000"/>
                  </a:schemeClr>
                </a:solidFill>
              </a:rPr>
              <a:t>Reclassification so that FDA can more tightly regulate these tests</a:t>
            </a:r>
          </a:p>
          <a:p>
            <a:pPr marL="171450" indent="-171450">
              <a:buClr>
                <a:schemeClr val="tx1">
                  <a:lumMod val="75000"/>
                  <a:lumOff val="25000"/>
                </a:schemeClr>
              </a:buClr>
              <a:buFont typeface="Arial" panose="020B0604020202020204" pitchFamily="34" charset="0"/>
              <a:buChar char="•"/>
            </a:pPr>
            <a:r>
              <a:rPr lang="en-US" dirty="0" smtClean="0">
                <a:solidFill>
                  <a:schemeClr val="tx1">
                    <a:lumMod val="75000"/>
                    <a:lumOff val="25000"/>
                  </a:schemeClr>
                </a:solidFill>
              </a:rPr>
              <a:t>Different criteria for comparison to</a:t>
            </a:r>
            <a:r>
              <a:rPr lang="en-US" baseline="0" dirty="0" smtClean="0">
                <a:solidFill>
                  <a:schemeClr val="tx1">
                    <a:lumMod val="75000"/>
                    <a:lumOff val="25000"/>
                  </a:schemeClr>
                </a:solidFill>
              </a:rPr>
              <a:t> culture vs. PCR</a:t>
            </a:r>
          </a:p>
          <a:p>
            <a:pPr marL="628650" lvl="1" indent="-171450">
              <a:buClr>
                <a:schemeClr val="tx1">
                  <a:lumMod val="75000"/>
                  <a:lumOff val="25000"/>
                </a:schemeClr>
              </a:buClr>
              <a:buFont typeface="Arial" panose="020B0604020202020204" pitchFamily="34" charset="0"/>
              <a:buChar char="•"/>
            </a:pPr>
            <a:r>
              <a:rPr lang="en-US" baseline="0" dirty="0" smtClean="0">
                <a:solidFill>
                  <a:schemeClr val="tx1">
                    <a:lumMod val="75000"/>
                    <a:lumOff val="25000"/>
                  </a:schemeClr>
                </a:solidFill>
              </a:rPr>
              <a:t>Higher % criteria vs. culture</a:t>
            </a:r>
            <a:endParaRPr lang="en-US" dirty="0" smtClean="0">
              <a:solidFill>
                <a:schemeClr val="tx1">
                  <a:lumMod val="75000"/>
                  <a:lumOff val="25000"/>
                </a:schemeClr>
              </a:solidFill>
            </a:endParaRPr>
          </a:p>
          <a:p>
            <a:pPr marL="171450" indent="-171450">
              <a:buClr>
                <a:schemeClr val="tx1">
                  <a:lumMod val="75000"/>
                  <a:lumOff val="25000"/>
                </a:schemeClr>
              </a:buClr>
              <a:buFont typeface="Arial" panose="020B0604020202020204" pitchFamily="34" charset="0"/>
              <a:buChar char="•"/>
            </a:pPr>
            <a:r>
              <a:rPr lang="en-US" dirty="0" smtClean="0">
                <a:solidFill>
                  <a:schemeClr val="tx1">
                    <a:lumMod val="75000"/>
                    <a:lumOff val="25000"/>
                  </a:schemeClr>
                </a:solidFill>
              </a:rPr>
              <a:t>Annual analytical reactivity testing of seasonal strains and newly emergent strains</a:t>
            </a:r>
          </a:p>
          <a:p>
            <a:pPr marL="628650" lvl="1" indent="-171450">
              <a:buClr>
                <a:schemeClr val="tx1">
                  <a:lumMod val="75000"/>
                  <a:lumOff val="25000"/>
                </a:schemeClr>
              </a:buClr>
              <a:buFont typeface="Arial" panose="020B0604020202020204" pitchFamily="34" charset="0"/>
              <a:buChar char="•"/>
            </a:pPr>
            <a:r>
              <a:rPr lang="en-US" dirty="0" smtClean="0">
                <a:solidFill>
                  <a:schemeClr val="tx1">
                    <a:lumMod val="75000"/>
                    <a:lumOff val="25000"/>
                  </a:schemeClr>
                </a:solidFill>
              </a:rPr>
              <a:t>FDA along</a:t>
            </a:r>
            <a:r>
              <a:rPr lang="en-US" baseline="0" dirty="0" smtClean="0">
                <a:solidFill>
                  <a:schemeClr val="tx1">
                    <a:lumMod val="75000"/>
                    <a:lumOff val="25000"/>
                  </a:schemeClr>
                </a:solidFill>
              </a:rPr>
              <a:t> with CDC will identify appropriate strains for testing and CDC or CDC-designated source will provide</a:t>
            </a:r>
          </a:p>
          <a:p>
            <a:pPr marL="628650" lvl="1" indent="-171450">
              <a:buClr>
                <a:schemeClr val="tx1">
                  <a:lumMod val="75000"/>
                  <a:lumOff val="25000"/>
                </a:schemeClr>
              </a:buClr>
              <a:buFont typeface="Arial" panose="020B0604020202020204" pitchFamily="34" charset="0"/>
              <a:buChar char="•"/>
            </a:pPr>
            <a:r>
              <a:rPr lang="en-US" baseline="0" dirty="0" smtClean="0">
                <a:solidFill>
                  <a:schemeClr val="tx1">
                    <a:lumMod val="75000"/>
                    <a:lumOff val="25000"/>
                  </a:schemeClr>
                </a:solidFill>
              </a:rPr>
              <a:t>Testing to be conducted according to standardized protocol</a:t>
            </a:r>
          </a:p>
          <a:p>
            <a:pPr marL="628650" lvl="1" indent="-171450">
              <a:buClr>
                <a:schemeClr val="tx1">
                  <a:lumMod val="75000"/>
                  <a:lumOff val="25000"/>
                </a:schemeClr>
              </a:buClr>
              <a:buFont typeface="Arial" panose="020B0604020202020204" pitchFamily="34" charset="0"/>
              <a:buChar char="•"/>
            </a:pPr>
            <a:r>
              <a:rPr lang="en-US" baseline="0" dirty="0" smtClean="0">
                <a:solidFill>
                  <a:schemeClr val="tx1">
                    <a:lumMod val="75000"/>
                    <a:lumOff val="25000"/>
                  </a:schemeClr>
                </a:solidFill>
              </a:rPr>
              <a:t>Results (or a link) of analytical reactivity testing must be included in device labeling</a:t>
            </a:r>
            <a:endParaRPr lang="en-US" dirty="0" smtClean="0">
              <a:solidFill>
                <a:schemeClr val="tx1">
                  <a:lumMod val="75000"/>
                  <a:lumOff val="25000"/>
                </a:schemeClr>
              </a:solidFill>
            </a:endParaRPr>
          </a:p>
          <a:p>
            <a:pPr>
              <a:buClr>
                <a:schemeClr val="tx1">
                  <a:lumMod val="75000"/>
                  <a:lumOff val="25000"/>
                </a:schemeClr>
              </a:buClr>
            </a:pPr>
            <a:r>
              <a:rPr lang="en-US" dirty="0" smtClean="0">
                <a:solidFill>
                  <a:schemeClr val="tx1">
                    <a:lumMod val="75000"/>
                    <a:lumOff val="25000"/>
                  </a:schemeClr>
                </a:solidFill>
              </a:rPr>
              <a:t>Q:</a:t>
            </a:r>
            <a:r>
              <a:rPr lang="en-US" baseline="0" dirty="0" smtClean="0">
                <a:solidFill>
                  <a:schemeClr val="tx1">
                    <a:lumMod val="75000"/>
                    <a:lumOff val="25000"/>
                  </a:schemeClr>
                </a:solidFill>
              </a:rPr>
              <a:t> </a:t>
            </a:r>
            <a:r>
              <a:rPr lang="en-US" dirty="0" smtClean="0">
                <a:solidFill>
                  <a:schemeClr val="tx1">
                    <a:lumMod val="75000"/>
                    <a:lumOff val="25000"/>
                  </a:schemeClr>
                </a:solidFill>
              </a:rPr>
              <a:t>When will this happen?</a:t>
            </a:r>
          </a:p>
          <a:p>
            <a:pPr>
              <a:buClr>
                <a:schemeClr val="tx1">
                  <a:lumMod val="75000"/>
                  <a:lumOff val="25000"/>
                </a:schemeClr>
              </a:buClr>
            </a:pPr>
            <a:r>
              <a:rPr lang="en-US" dirty="0" smtClean="0">
                <a:solidFill>
                  <a:schemeClr val="tx1">
                    <a:lumMod val="75000"/>
                    <a:lumOff val="25000"/>
                  </a:schemeClr>
                </a:solidFill>
              </a:rPr>
              <a:t>A:</a:t>
            </a:r>
            <a:r>
              <a:rPr lang="en-US" baseline="0" dirty="0" smtClean="0">
                <a:solidFill>
                  <a:schemeClr val="tx1">
                    <a:lumMod val="75000"/>
                    <a:lumOff val="25000"/>
                  </a:schemeClr>
                </a:solidFill>
              </a:rPr>
              <a:t> 1 year after date of publication of final rule. When will that publication occur? This is uncertain…we are awaiting its publication </a:t>
            </a:r>
          </a:p>
          <a:p>
            <a:pPr marL="628650" lvl="1" indent="-171450">
              <a:buClr>
                <a:schemeClr val="tx1">
                  <a:lumMod val="75000"/>
                  <a:lumOff val="25000"/>
                </a:schemeClr>
              </a:buClr>
              <a:buFont typeface="Arial" panose="020B0604020202020204" pitchFamily="34" charset="0"/>
              <a:buChar char="•"/>
            </a:pPr>
            <a:r>
              <a:rPr lang="en-US" b="0" baseline="0" dirty="0" smtClean="0">
                <a:solidFill>
                  <a:schemeClr val="tx1">
                    <a:lumMod val="75000"/>
                    <a:lumOff val="25000"/>
                  </a:schemeClr>
                </a:solidFill>
              </a:rPr>
              <a:t>Stay tuned</a:t>
            </a:r>
          </a:p>
          <a:p>
            <a:pPr marL="628650" lvl="1" indent="-171450">
              <a:buClr>
                <a:schemeClr val="tx1">
                  <a:lumMod val="75000"/>
                  <a:lumOff val="25000"/>
                </a:schemeClr>
              </a:buClr>
              <a:buFont typeface="Arial" panose="020B0604020202020204" pitchFamily="34" charset="0"/>
              <a:buChar char="•"/>
            </a:pPr>
            <a:r>
              <a:rPr lang="en-US" b="0" baseline="0" dirty="0" smtClean="0">
                <a:solidFill>
                  <a:schemeClr val="tx1">
                    <a:lumMod val="75000"/>
                    <a:lumOff val="25000"/>
                  </a:schemeClr>
                </a:solidFill>
              </a:rPr>
              <a:t>In short most would agree this is a good thing that is long overdue </a:t>
            </a:r>
          </a:p>
          <a:p>
            <a:pPr marL="628650" lvl="1" indent="-171450">
              <a:buClr>
                <a:schemeClr val="tx1">
                  <a:lumMod val="75000"/>
                  <a:lumOff val="25000"/>
                </a:schemeClr>
              </a:buClr>
              <a:buFont typeface="Arial" panose="020B0604020202020204" pitchFamily="34" charset="0"/>
              <a:buChar char="•"/>
            </a:pPr>
            <a:r>
              <a:rPr lang="en-US" b="1" baseline="0" dirty="0" smtClean="0">
                <a:solidFill>
                  <a:schemeClr val="tx1">
                    <a:lumMod val="75000"/>
                    <a:lumOff val="25000"/>
                  </a:schemeClr>
                </a:solidFill>
              </a:rPr>
              <a:t>APHL flu subcommittee is exploring a process to measure the impact of the regulation and possible effects on clinical lab and flu surveillance effort</a:t>
            </a:r>
          </a:p>
          <a:p>
            <a:pPr marL="1085850" lvl="2" indent="-171450">
              <a:buClr>
                <a:schemeClr val="tx1">
                  <a:lumMod val="75000"/>
                  <a:lumOff val="25000"/>
                </a:schemeClr>
              </a:buClr>
              <a:buFont typeface="Arial" panose="020B0604020202020204" pitchFamily="34" charset="0"/>
              <a:buChar char="•"/>
            </a:pPr>
            <a:r>
              <a:rPr lang="en-US" b="0" baseline="0" dirty="0" smtClean="0">
                <a:solidFill>
                  <a:schemeClr val="tx1">
                    <a:lumMod val="75000"/>
                    <a:lumOff val="25000"/>
                  </a:schemeClr>
                </a:solidFill>
              </a:rPr>
              <a:t>This reg. could have considerable logistic consequences for lab in keeping up with the published performance and which kits available and perhaps having to make routine decisions to keep a particular test or change.</a:t>
            </a:r>
          </a:p>
          <a:p>
            <a:pPr marL="1085850" lvl="2" indent="-171450">
              <a:buClr>
                <a:schemeClr val="tx1">
                  <a:lumMod val="75000"/>
                  <a:lumOff val="25000"/>
                </a:schemeClr>
              </a:buClr>
              <a:buFont typeface="Arial" panose="020B0604020202020204" pitchFamily="34" charset="0"/>
              <a:buChar char="•"/>
            </a:pPr>
            <a:r>
              <a:rPr lang="en-US" b="1" baseline="0" dirty="0" smtClean="0">
                <a:solidFill>
                  <a:schemeClr val="tx1">
                    <a:lumMod val="75000"/>
                    <a:lumOff val="25000"/>
                  </a:schemeClr>
                </a:solidFill>
              </a:rPr>
              <a:t>Need for  a centralized information data base to help the laboratory</a:t>
            </a:r>
          </a:p>
          <a:p>
            <a:pPr marL="171450" indent="-171450">
              <a:buClr>
                <a:schemeClr val="tx1">
                  <a:lumMod val="75000"/>
                  <a:lumOff val="25000"/>
                </a:schemeClr>
              </a:buClr>
              <a:buFont typeface="Arial" panose="020B0604020202020204" pitchFamily="34" charset="0"/>
              <a:buChar char="•"/>
            </a:pPr>
            <a:r>
              <a:rPr lang="en-US" b="0" baseline="0" dirty="0" smtClean="0">
                <a:solidFill>
                  <a:schemeClr val="tx1">
                    <a:lumMod val="75000"/>
                    <a:lumOff val="25000"/>
                  </a:schemeClr>
                </a:solidFill>
              </a:rPr>
              <a:t>Finally, it should be kept in mind that no matter how good the test it must be used appropriately and at the appropriate time</a:t>
            </a:r>
          </a:p>
          <a:p>
            <a:pPr marL="628650" lvl="1" indent="-171450">
              <a:buClr>
                <a:schemeClr val="tx1">
                  <a:lumMod val="75000"/>
                  <a:lumOff val="25000"/>
                </a:schemeClr>
              </a:buClr>
              <a:buFont typeface="Arial" panose="020B0604020202020204" pitchFamily="34" charset="0"/>
              <a:buChar char="•"/>
            </a:pPr>
            <a:r>
              <a:rPr lang="en-US" b="0" baseline="0" dirty="0" smtClean="0">
                <a:solidFill>
                  <a:schemeClr val="tx1">
                    <a:lumMod val="75000"/>
                    <a:lumOff val="25000"/>
                  </a:schemeClr>
                </a:solidFill>
              </a:rPr>
              <a:t>False positives with low flu prevalence</a:t>
            </a:r>
          </a:p>
          <a:p>
            <a:pPr>
              <a:buClr>
                <a:schemeClr val="tx1">
                  <a:lumMod val="75000"/>
                  <a:lumOff val="25000"/>
                </a:schemeClr>
              </a:buClr>
            </a:pPr>
            <a:r>
              <a:rPr lang="en-US" b="1" baseline="0" dirty="0" smtClean="0">
                <a:solidFill>
                  <a:schemeClr val="tx1">
                    <a:lumMod val="75000"/>
                    <a:lumOff val="25000"/>
                  </a:schemeClr>
                </a:solidFill>
              </a:rPr>
              <a:t>	</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solidFill>
                  <a:prstClr val="black"/>
                </a:solidFill>
              </a:rPr>
              <a:pPr/>
              <a:t>33</a:t>
            </a:fld>
            <a:endParaRPr lang="en-US" altLang="en-US" dirty="0">
              <a:solidFill>
                <a:prstClr val="black"/>
              </a:solidFill>
            </a:endParaRPr>
          </a:p>
        </p:txBody>
      </p:sp>
    </p:spTree>
    <p:extLst>
      <p:ext uri="{BB962C8B-B14F-4D97-AF65-F5344CB8AC3E}">
        <p14:creationId xmlns:p14="http://schemas.microsoft.com/office/powerpoint/2010/main" val="578465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Arial" panose="020B0604020202020204" pitchFamily="34" charset="0"/>
              <a:buChar char="•"/>
            </a:pPr>
            <a:r>
              <a:rPr lang="en-US" sz="1200" dirty="0" smtClean="0"/>
              <a:t>It has been stated</a:t>
            </a:r>
            <a:r>
              <a:rPr lang="en-US" sz="1200" baseline="0" dirty="0" smtClean="0"/>
              <a:t> that the ideal diagnostic test for flu would have fast TAT and simplicity of RIDT with the sensitivity and specificity of NAAT</a:t>
            </a:r>
            <a:endParaRPr lang="en-US" sz="1200" dirty="0" smtClean="0"/>
          </a:p>
          <a:p>
            <a:pPr marL="628650" lvl="1" indent="-171450">
              <a:buFont typeface="Arial" panose="020B0604020202020204" pitchFamily="34" charset="0"/>
              <a:buChar char="•"/>
            </a:pPr>
            <a:r>
              <a:rPr lang="en-US" sz="1200" dirty="0" smtClean="0"/>
              <a:t>Well that test is apparently here with the FDA-approved </a:t>
            </a:r>
            <a:r>
              <a:rPr lang="en-US" sz="1200" dirty="0" err="1" smtClean="0"/>
              <a:t>Alere</a:t>
            </a:r>
            <a:r>
              <a:rPr lang="en-US" sz="1200" dirty="0" smtClean="0"/>
              <a:t> </a:t>
            </a:r>
            <a:r>
              <a:rPr lang="en-US" sz="1200" dirty="0" err="1" smtClean="0"/>
              <a:t>i</a:t>
            </a:r>
            <a:r>
              <a:rPr lang="en-US" sz="1200" baseline="0" dirty="0" smtClean="0"/>
              <a:t> Influenza A&amp;B Nucleic Acid Testing system</a:t>
            </a:r>
          </a:p>
          <a:p>
            <a:pPr marL="628650" lvl="1" indent="-171450">
              <a:buFont typeface="Arial" panose="020B0604020202020204" pitchFamily="34" charset="0"/>
              <a:buChar char="•"/>
            </a:pPr>
            <a:r>
              <a:rPr lang="en-US" sz="1200" baseline="0" dirty="0" smtClean="0"/>
              <a:t>Others (</a:t>
            </a:r>
            <a:r>
              <a:rPr lang="en-US" sz="1200" baseline="0" dirty="0" err="1" smtClean="0"/>
              <a:t>Quidel</a:t>
            </a:r>
            <a:r>
              <a:rPr lang="en-US" sz="1200" baseline="0" dirty="0" smtClean="0"/>
              <a:t> </a:t>
            </a:r>
            <a:r>
              <a:rPr lang="en-US" sz="1200" baseline="0" dirty="0" err="1" smtClean="0"/>
              <a:t>AmpliVue</a:t>
            </a:r>
            <a:r>
              <a:rPr lang="en-US" sz="1200" baseline="0" dirty="0" smtClean="0"/>
              <a:t>)  likely in pipeline</a:t>
            </a:r>
          </a:p>
          <a:p>
            <a:pPr marL="171450" indent="-171450">
              <a:buFont typeface="Arial" panose="020B0604020202020204" pitchFamily="34" charset="0"/>
              <a:buChar char="•"/>
            </a:pPr>
            <a:r>
              <a:rPr lang="en-US" sz="1200" baseline="0" dirty="0" smtClean="0"/>
              <a:t> Early evaluations:</a:t>
            </a:r>
          </a:p>
          <a:p>
            <a:pPr marL="628650" lvl="1" indent="-171450">
              <a:buFont typeface="Arial" panose="020B0604020202020204" pitchFamily="34" charset="0"/>
              <a:buChar char="•"/>
            </a:pPr>
            <a:r>
              <a:rPr lang="en-US" sz="1200" baseline="0" dirty="0" smtClean="0"/>
              <a:t>Potential for significantly improved sensitivity</a:t>
            </a:r>
          </a:p>
          <a:p>
            <a:pPr marL="628650" lvl="1" indent="-171450">
              <a:buFont typeface="Arial" panose="020B0604020202020204" pitchFamily="34" charset="0"/>
              <a:buChar char="•"/>
            </a:pPr>
            <a:r>
              <a:rPr lang="en-US" sz="1200" baseline="0" dirty="0" smtClean="0"/>
              <a:t>Suitable for POC testing</a:t>
            </a:r>
          </a:p>
          <a:p>
            <a:pPr marL="171450" lvl="0" indent="-171450">
              <a:buFont typeface="Arial" panose="020B0604020202020204" pitchFamily="34" charset="0"/>
              <a:buChar char="•"/>
            </a:pPr>
            <a:r>
              <a:rPr lang="en-US" sz="1200" baseline="0" dirty="0" smtClean="0"/>
              <a:t>In this vein HHS(ASPR’s Biomedical Advanced research and Development Authority office) just announced (@ HHS.gov) it will provide awards to manufacturers to further advance development of such tests including CLIA waiver to allow performance in “near-patient” settings</a:t>
            </a:r>
          </a:p>
          <a:p>
            <a:pPr marL="628650" lvl="1" indent="-171450">
              <a:buFont typeface="Arial" panose="020B0604020202020204" pitchFamily="34" charset="0"/>
              <a:buChar char="•"/>
            </a:pPr>
            <a:r>
              <a:rPr lang="en-US" sz="1200" baseline="0" dirty="0" smtClean="0"/>
              <a:t>Assistant Secretary for Preparedness and Response</a:t>
            </a:r>
          </a:p>
          <a:p>
            <a:pPr marL="171450" lvl="0" indent="-171450">
              <a:buFont typeface="Arial" panose="020B0604020202020204" pitchFamily="34" charset="0"/>
              <a:buChar char="•"/>
            </a:pPr>
            <a:r>
              <a:rPr lang="en-US" sz="1200" baseline="0" dirty="0" smtClean="0"/>
              <a:t>It remains to be seen what will be the impact?</a:t>
            </a:r>
          </a:p>
          <a:p>
            <a:pPr marL="628650" lvl="1" indent="-171450">
              <a:buFont typeface="Arial" panose="020B0604020202020204" pitchFamily="34" charset="0"/>
              <a:buChar char="•"/>
            </a:pPr>
            <a:r>
              <a:rPr lang="en-US" sz="1200" baseline="0" dirty="0" smtClean="0"/>
              <a:t>Cost?</a:t>
            </a:r>
          </a:p>
          <a:p>
            <a:pPr marL="628650" lvl="1" indent="-171450">
              <a:buFont typeface="Arial" panose="020B0604020202020204" pitchFamily="34" charset="0"/>
              <a:buChar char="•"/>
            </a:pPr>
            <a:r>
              <a:rPr lang="en-US" sz="1200" baseline="0" dirty="0" smtClean="0"/>
              <a:t>vs. PCR and RIDT </a:t>
            </a:r>
          </a:p>
          <a:p>
            <a:pPr marL="628650" lvl="1" indent="-171450">
              <a:buFont typeface="Arial" panose="020B0604020202020204" pitchFamily="34" charset="0"/>
              <a:buChar char="•"/>
            </a:pPr>
            <a:r>
              <a:rPr lang="en-US" sz="1200" baseline="0" dirty="0" smtClean="0"/>
              <a:t>I suspect clinician acceptance will be excellent</a:t>
            </a:r>
          </a:p>
          <a:p>
            <a:pPr marL="171450" lvl="0" indent="-171450">
              <a:buFont typeface="Arial" panose="020B0604020202020204" pitchFamily="34" charset="0"/>
              <a:buChar char="•"/>
            </a:pPr>
            <a:r>
              <a:rPr lang="en-US" sz="1200" baseline="0" dirty="0" smtClean="0"/>
              <a:t>In any event, their value will have to be assessed in the POC setting and clinical lab and PHLs will have to account for these and their impact on surveillance</a:t>
            </a:r>
          </a:p>
          <a:p>
            <a:pPr marL="171450" lvl="0" indent="-171450">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solidFill>
                  <a:prstClr val="black"/>
                </a:solidFill>
              </a:rPr>
              <a:pPr>
                <a:defRPr/>
              </a:pPr>
              <a:t>34</a:t>
            </a:fld>
            <a:endParaRPr lang="en-US" dirty="0">
              <a:solidFill>
                <a:prstClr val="black"/>
              </a:solidFill>
            </a:endParaRPr>
          </a:p>
        </p:txBody>
      </p:sp>
    </p:spTree>
    <p:extLst>
      <p:ext uri="{BB962C8B-B14F-4D97-AF65-F5344CB8AC3E}">
        <p14:creationId xmlns:p14="http://schemas.microsoft.com/office/powerpoint/2010/main" val="3371160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t>In</a:t>
            </a:r>
            <a:r>
              <a:rPr lang="en-US" baseline="0" dirty="0" smtClean="0"/>
              <a:t> keeping with the last </a:t>
            </a:r>
            <a:r>
              <a:rPr lang="en-US" sz="1200" baseline="0" dirty="0" smtClean="0"/>
              <a:t>few</a:t>
            </a:r>
            <a:r>
              <a:rPr lang="en-US" sz="1200" dirty="0" smtClean="0"/>
              <a:t> years I have presented the </a:t>
            </a:r>
            <a:r>
              <a:rPr lang="en-US" sz="1200" i="1" dirty="0" smtClean="0"/>
              <a:t>Influenza  Update</a:t>
            </a:r>
            <a:r>
              <a:rPr lang="en-US" sz="1200" dirty="0" smtClean="0"/>
              <a:t>, I wanted</a:t>
            </a:r>
            <a:r>
              <a:rPr lang="en-US" sz="1200" baseline="0" dirty="0" smtClean="0"/>
              <a:t> to</a:t>
            </a:r>
            <a:r>
              <a:rPr lang="en-US" sz="1200" dirty="0" smtClean="0"/>
              <a:t> provide an</a:t>
            </a:r>
            <a:r>
              <a:rPr lang="en-US" sz="1200" baseline="0" dirty="0" smtClean="0"/>
              <a:t> update to  </a:t>
            </a:r>
            <a:r>
              <a:rPr lang="en-US" sz="1200" dirty="0" smtClean="0"/>
              <a:t> </a:t>
            </a:r>
            <a:r>
              <a:rPr lang="en-US" sz="1200" b="1" dirty="0" smtClean="0"/>
              <a:t>The Influenza </a:t>
            </a:r>
            <a:r>
              <a:rPr lang="en-US" sz="1200" b="1" dirty="0" err="1" smtClean="0"/>
              <a:t>Virologic</a:t>
            </a:r>
            <a:r>
              <a:rPr lang="en-US" sz="1200" b="1" dirty="0" smtClean="0"/>
              <a:t> Surveillance Right Size Project</a:t>
            </a:r>
            <a:r>
              <a:rPr lang="en-US" sz="1200" b="0" dirty="0" smtClean="0"/>
              <a:t>,</a:t>
            </a:r>
            <a:r>
              <a:rPr lang="en-US" sz="1200" b="0" baseline="0" dirty="0" smtClean="0"/>
              <a:t> a joint APHL/CDC effort that was begun in 2010.</a:t>
            </a:r>
            <a:r>
              <a:rPr lang="en-US" sz="1200" dirty="0" smtClean="0"/>
              <a:t>  This effort been </a:t>
            </a:r>
            <a:r>
              <a:rPr lang="en-US" sz="1200" b="1" dirty="0" smtClean="0"/>
              <a:t>advised</a:t>
            </a:r>
            <a:r>
              <a:rPr lang="en-US" sz="1200" dirty="0" smtClean="0"/>
              <a:t> by representatives from CDC, CSTE, state health depts., clinician and clinical/commercial lab professional societies</a:t>
            </a:r>
          </a:p>
          <a:p>
            <a:pPr marL="183394" lvl="0" indent="-174708" defTabSz="914350">
              <a:buFont typeface="Arial" pitchFamily="34" charset="0"/>
              <a:buChar char="•"/>
              <a:defRPr/>
            </a:pPr>
            <a:r>
              <a:rPr lang="en-US" sz="1200" b="1" dirty="0" smtClean="0"/>
              <a:t>This is an ongoing national effort to develop a more  efficient and effective Influenza </a:t>
            </a:r>
            <a:r>
              <a:rPr lang="en-US" sz="1200" b="1" dirty="0" err="1" smtClean="0"/>
              <a:t>Virologic</a:t>
            </a:r>
            <a:r>
              <a:rPr lang="en-US" sz="1200" b="1" dirty="0" smtClean="0"/>
              <a:t> Surveillance System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smtClean="0"/>
              <a:t> A “Roadmap” was developed that outline Requirements</a:t>
            </a:r>
            <a:r>
              <a:rPr lang="en-US" sz="1200" baseline="0" dirty="0" smtClean="0"/>
              <a:t> for an effective and efficient </a:t>
            </a:r>
            <a:r>
              <a:rPr lang="en-US" sz="1200" baseline="0" dirty="0" err="1" smtClean="0"/>
              <a:t>virologic</a:t>
            </a:r>
            <a:r>
              <a:rPr lang="en-US" sz="1200" baseline="0" dirty="0" smtClean="0"/>
              <a:t> surveillance system and tools and guidance for Implementation</a:t>
            </a:r>
            <a:endParaRPr lang="en-US" sz="1200" dirty="0" smtClean="0"/>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1" dirty="0" smtClean="0"/>
              <a:t>I want to provide this update with  particular, focus on the key partnership between PHLs and clinical labs  needed for optimal influenza surveillance</a:t>
            </a:r>
            <a:endParaRPr lang="en-US" sz="1200" b="1"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35</a:t>
            </a:fld>
            <a:endParaRPr lang="en-US" dirty="0"/>
          </a:p>
        </p:txBody>
      </p:sp>
    </p:spTree>
    <p:extLst>
      <p:ext uri="{BB962C8B-B14F-4D97-AF65-F5344CB8AC3E}">
        <p14:creationId xmlns:p14="http://schemas.microsoft.com/office/powerpoint/2010/main" val="1420700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ln/>
        </p:spPr>
        <p:txBody>
          <a:bodyPr>
            <a:normAutofit lnSpcReduction="10000"/>
          </a:bodyPr>
          <a:lstStyle/>
          <a:p>
            <a:pPr>
              <a:buFont typeface="Arial" pitchFamily="34" charset="0"/>
              <a:buNone/>
              <a:defRPr/>
            </a:pPr>
            <a:r>
              <a:rPr lang="en-US" sz="1000" b="1" dirty="0" smtClean="0">
                <a:latin typeface="Arial" pitchFamily="34" charset="0"/>
              </a:rPr>
              <a:t>By way of quick review,</a:t>
            </a:r>
            <a:r>
              <a:rPr lang="en-US" sz="1000" b="1" baseline="0" dirty="0" smtClean="0">
                <a:latin typeface="Arial" pitchFamily="34" charset="0"/>
              </a:rPr>
              <a:t> you will remember that</a:t>
            </a:r>
            <a:r>
              <a:rPr lang="en-US" sz="1000" b="1" dirty="0" smtClean="0">
                <a:latin typeface="Arial" pitchFamily="34" charset="0"/>
              </a:rPr>
              <a:t> </a:t>
            </a:r>
            <a:r>
              <a:rPr lang="en-US" sz="1000" b="1" dirty="0">
                <a:latin typeface="Arial" pitchFamily="34" charset="0"/>
              </a:rPr>
              <a:t>the U.S. has a very robust and comprehensive surveillance program made up of  three components:</a:t>
            </a:r>
          </a:p>
          <a:p>
            <a:pPr lvl="1">
              <a:buFontTx/>
              <a:buChar char="•"/>
              <a:defRPr/>
            </a:pPr>
            <a:r>
              <a:rPr lang="en-US" sz="1000" b="1" dirty="0" err="1">
                <a:latin typeface="Arial" pitchFamily="34" charset="0"/>
              </a:rPr>
              <a:t>Virologic</a:t>
            </a:r>
            <a:r>
              <a:rPr lang="en-US" sz="1000" b="1" dirty="0">
                <a:latin typeface="Arial" pitchFamily="34" charset="0"/>
              </a:rPr>
              <a:t> surveillance</a:t>
            </a:r>
            <a:r>
              <a:rPr lang="en-US" sz="1000" dirty="0">
                <a:latin typeface="Arial" pitchFamily="34" charset="0"/>
              </a:rPr>
              <a:t>:</a:t>
            </a:r>
          </a:p>
          <a:p>
            <a:pPr lvl="2">
              <a:buFontTx/>
              <a:buChar char="•"/>
              <a:defRPr/>
            </a:pPr>
            <a:r>
              <a:rPr lang="en-US" sz="1000" dirty="0">
                <a:latin typeface="Arial" pitchFamily="34" charset="0"/>
              </a:rPr>
              <a:t>    Involves critical role for the PHL (both state and local) and clinical labs who function as :</a:t>
            </a:r>
          </a:p>
          <a:p>
            <a:pPr marL="1629460" lvl="3" indent="-231762">
              <a:buFontTx/>
              <a:buChar char="•"/>
              <a:defRPr/>
            </a:pPr>
            <a:r>
              <a:rPr lang="en-US" sz="1000" dirty="0">
                <a:latin typeface="Arial" pitchFamily="34" charset="0"/>
              </a:rPr>
              <a:t>US WHO Collaborating Laboratories </a:t>
            </a:r>
            <a:r>
              <a:rPr lang="en-US" sz="1000" b="1" dirty="0">
                <a:latin typeface="Arial" pitchFamily="34" charset="0"/>
              </a:rPr>
              <a:t>(85 PHLs)</a:t>
            </a:r>
          </a:p>
          <a:p>
            <a:pPr marL="1629460" lvl="3" indent="-231762">
              <a:buFontTx/>
              <a:buChar char="•"/>
              <a:defRPr/>
            </a:pPr>
            <a:r>
              <a:rPr lang="en-US" sz="1000" dirty="0">
                <a:latin typeface="Arial" pitchFamily="34" charset="0"/>
              </a:rPr>
              <a:t>National Respiratory and Enteric Virus System </a:t>
            </a:r>
            <a:r>
              <a:rPr lang="en-US" sz="1000" b="1" dirty="0">
                <a:latin typeface="Arial" pitchFamily="34" charset="0"/>
              </a:rPr>
              <a:t>(NREVSS, ~60 mostly hospital clinical labs</a:t>
            </a:r>
            <a:r>
              <a:rPr lang="en-US" sz="1000" b="1" dirty="0" smtClean="0">
                <a:latin typeface="Arial" pitchFamily="34" charset="0"/>
              </a:rPr>
              <a:t>)</a:t>
            </a:r>
          </a:p>
          <a:p>
            <a:pPr marL="1629460" lvl="3" indent="-231762">
              <a:buFontTx/>
              <a:buChar char="•"/>
              <a:defRPr/>
            </a:pPr>
            <a:r>
              <a:rPr lang="en-US" sz="1000" b="0" dirty="0" smtClean="0">
                <a:latin typeface="Arial" pitchFamily="34" charset="0"/>
              </a:rPr>
              <a:t>Novel virus surveillance</a:t>
            </a:r>
            <a:endParaRPr lang="en-US" sz="1000" b="0" dirty="0">
              <a:latin typeface="Arial" pitchFamily="34" charset="0"/>
            </a:endParaRPr>
          </a:p>
          <a:p>
            <a:pPr lvl="1">
              <a:buFontTx/>
              <a:buChar char="•"/>
              <a:defRPr/>
            </a:pPr>
            <a:r>
              <a:rPr lang="en-US" sz="1000" b="1" dirty="0">
                <a:latin typeface="Arial" pitchFamily="34" charset="0"/>
              </a:rPr>
              <a:t>Morbidity surveillance</a:t>
            </a:r>
            <a:r>
              <a:rPr lang="en-US" sz="1000" dirty="0">
                <a:latin typeface="Arial" pitchFamily="34" charset="0"/>
              </a:rPr>
              <a:t>: </a:t>
            </a:r>
            <a:r>
              <a:rPr lang="en-US" sz="1000" dirty="0" err="1">
                <a:latin typeface="Arial" pitchFamily="34" charset="0"/>
              </a:rPr>
              <a:t>ILINet</a:t>
            </a:r>
            <a:r>
              <a:rPr lang="en-US" sz="1000" dirty="0">
                <a:latin typeface="Arial" pitchFamily="34" charset="0"/>
              </a:rPr>
              <a:t>(outpatient), </a:t>
            </a:r>
            <a:r>
              <a:rPr lang="en-US" sz="1000" dirty="0" err="1">
                <a:latin typeface="Arial" pitchFamily="34" charset="0"/>
              </a:rPr>
              <a:t>FluSurv</a:t>
            </a:r>
            <a:r>
              <a:rPr lang="en-US" sz="1000" dirty="0">
                <a:latin typeface="Arial" pitchFamily="34" charset="0"/>
              </a:rPr>
              <a:t>-Net(hospitalizations), State/Territorial </a:t>
            </a:r>
            <a:r>
              <a:rPr lang="en-US" sz="1000" dirty="0" err="1">
                <a:latin typeface="Arial" pitchFamily="34" charset="0"/>
              </a:rPr>
              <a:t>Epi</a:t>
            </a:r>
            <a:r>
              <a:rPr lang="en-US" sz="1000" dirty="0">
                <a:latin typeface="Arial" pitchFamily="34" charset="0"/>
              </a:rPr>
              <a:t> </a:t>
            </a:r>
            <a:r>
              <a:rPr lang="en-US" sz="1000" dirty="0" err="1">
                <a:latin typeface="Arial" pitchFamily="34" charset="0"/>
              </a:rPr>
              <a:t>surv</a:t>
            </a:r>
            <a:r>
              <a:rPr lang="en-US" sz="1000" dirty="0">
                <a:latin typeface="Arial" pitchFamily="34" charset="0"/>
              </a:rPr>
              <a:t>(Level of spread of flu activity).</a:t>
            </a:r>
          </a:p>
          <a:p>
            <a:pPr lvl="1">
              <a:buFontTx/>
              <a:buChar char="•"/>
              <a:defRPr/>
            </a:pPr>
            <a:r>
              <a:rPr lang="en-US" sz="1000" b="1" dirty="0">
                <a:latin typeface="Arial" pitchFamily="34" charset="0"/>
              </a:rPr>
              <a:t>Mortality surveillance</a:t>
            </a:r>
            <a:r>
              <a:rPr lang="en-US" sz="1000" dirty="0">
                <a:latin typeface="Arial" pitchFamily="34" charset="0"/>
              </a:rPr>
              <a:t>: 122 cities mortality reporting, Flu-associated pediatric deaths</a:t>
            </a:r>
          </a:p>
          <a:p>
            <a:pPr>
              <a:buFontTx/>
              <a:buChar char="•"/>
              <a:defRPr/>
            </a:pPr>
            <a:r>
              <a:rPr lang="en-US" sz="1000" dirty="0">
                <a:latin typeface="Arial" pitchFamily="34" charset="0"/>
              </a:rPr>
              <a:t> Data from all elements of surveillance go to </a:t>
            </a:r>
            <a:r>
              <a:rPr lang="en-US" sz="1000" b="1" dirty="0" err="1">
                <a:latin typeface="Arial" pitchFamily="34" charset="0"/>
              </a:rPr>
              <a:t>FluView</a:t>
            </a:r>
            <a:r>
              <a:rPr lang="en-US" sz="1000" dirty="0">
                <a:latin typeface="Arial" pitchFamily="34" charset="0"/>
              </a:rPr>
              <a:t> and to </a:t>
            </a:r>
            <a:r>
              <a:rPr lang="en-US" sz="1000" b="1" dirty="0">
                <a:latin typeface="Arial" pitchFamily="34" charset="0"/>
              </a:rPr>
              <a:t>State Flu </a:t>
            </a:r>
            <a:r>
              <a:rPr lang="en-US" sz="1000" b="1" dirty="0" err="1">
                <a:latin typeface="Arial" pitchFamily="34" charset="0"/>
              </a:rPr>
              <a:t>Surv</a:t>
            </a:r>
            <a:r>
              <a:rPr lang="en-US" sz="1000" b="1" dirty="0">
                <a:latin typeface="Arial" pitchFamily="34" charset="0"/>
              </a:rPr>
              <a:t>. Coordinators</a:t>
            </a:r>
          </a:p>
          <a:p>
            <a:pPr lvl="1">
              <a:buFontTx/>
              <a:buChar char="•"/>
              <a:defRPr/>
            </a:pPr>
            <a:r>
              <a:rPr lang="en-US" sz="1000" dirty="0">
                <a:latin typeface="Arial" pitchFamily="34" charset="0"/>
              </a:rPr>
              <a:t>State coordinators in turn share with LHDs, clinicians, media and public health</a:t>
            </a:r>
          </a:p>
          <a:p>
            <a:pPr marL="174708" indent="-174708" defTabSz="931774">
              <a:buFont typeface="Arial" panose="020B0604020202020204" pitchFamily="34" charset="0"/>
              <a:buChar char="•"/>
              <a:defRPr/>
            </a:pPr>
            <a:r>
              <a:rPr lang="en-US" sz="1000" dirty="0" smtClean="0">
                <a:latin typeface="Arial" pitchFamily="34" charset="0"/>
              </a:rPr>
              <a:t>Our focus for the Right Size project is  </a:t>
            </a:r>
            <a:r>
              <a:rPr lang="en-US" sz="1000" dirty="0">
                <a:latin typeface="Arial" pitchFamily="34" charset="0"/>
              </a:rPr>
              <a:t>on </a:t>
            </a:r>
            <a:r>
              <a:rPr lang="en-US" sz="1000" b="1" dirty="0" err="1">
                <a:latin typeface="Arial" pitchFamily="34" charset="0"/>
              </a:rPr>
              <a:t>virologic</a:t>
            </a:r>
            <a:r>
              <a:rPr lang="en-US" sz="1000" b="1" dirty="0">
                <a:latin typeface="Arial" pitchFamily="34" charset="0"/>
              </a:rPr>
              <a:t> </a:t>
            </a:r>
            <a:r>
              <a:rPr lang="en-US" sz="1000" b="1" dirty="0" smtClean="0">
                <a:latin typeface="Arial" pitchFamily="34" charset="0"/>
              </a:rPr>
              <a:t>surveillance, the goals of which are stated on the next slide…</a:t>
            </a:r>
          </a:p>
          <a:p>
            <a:pPr marL="174708" indent="-174708" defTabSz="931774">
              <a:buFont typeface="Arial" panose="020B0604020202020204" pitchFamily="34" charset="0"/>
              <a:buChar char="•"/>
              <a:defRPr/>
            </a:pPr>
            <a:endParaRPr lang="en-US" sz="1000" b="1" dirty="0" smtClean="0">
              <a:latin typeface="Arial" pitchFamily="34" charset="0"/>
            </a:endParaRPr>
          </a:p>
          <a:p>
            <a:pPr>
              <a:buFont typeface="Arial" pitchFamily="34" charset="0"/>
              <a:buChar char="•"/>
              <a:defRPr/>
            </a:pPr>
            <a:r>
              <a:rPr lang="en-US" sz="1000" b="1" dirty="0" smtClean="0">
                <a:latin typeface="Arial" pitchFamily="34" charset="0"/>
              </a:rPr>
              <a:t>Every novel influenza event or severe influenza season really highlights the necessity and importance of influenza surveillance.  </a:t>
            </a:r>
          </a:p>
          <a:p>
            <a:pPr>
              <a:buFont typeface="Arial" pitchFamily="34" charset="0"/>
              <a:buChar char="•"/>
              <a:defRPr/>
            </a:pPr>
            <a:r>
              <a:rPr lang="en-US" sz="1000" dirty="0" smtClean="0">
                <a:latin typeface="Arial" pitchFamily="34" charset="0"/>
              </a:rPr>
              <a:t>The reason:   when the influenza virus changes the concern is that their will be:</a:t>
            </a:r>
          </a:p>
          <a:p>
            <a:pPr lvl="2">
              <a:buFontTx/>
              <a:buChar char="•"/>
              <a:defRPr/>
            </a:pPr>
            <a:r>
              <a:rPr lang="en-US" sz="1000" dirty="0" smtClean="0">
                <a:latin typeface="Arial" pitchFamily="34" charset="0"/>
              </a:rPr>
              <a:t> Changes in the clinical and epidemiological presentation of the resulting infections and illnesses</a:t>
            </a:r>
          </a:p>
          <a:p>
            <a:pPr lvl="2">
              <a:buFontTx/>
              <a:buChar char="•"/>
              <a:defRPr/>
            </a:pPr>
            <a:r>
              <a:rPr lang="en-US" sz="1000" dirty="0" smtClean="0">
                <a:latin typeface="Arial" pitchFamily="34" charset="0"/>
              </a:rPr>
              <a:t>Change in effectiveness of treatments and prophylaxis</a:t>
            </a:r>
          </a:p>
          <a:p>
            <a:pPr lvl="2">
              <a:buFontTx/>
              <a:buChar char="•"/>
              <a:defRPr/>
            </a:pPr>
            <a:r>
              <a:rPr lang="en-US" sz="1000" dirty="0" smtClean="0">
                <a:latin typeface="Arial" pitchFamily="34" charset="0"/>
              </a:rPr>
              <a:t>Changes in detection</a:t>
            </a:r>
          </a:p>
          <a:p>
            <a:pPr marL="0" indent="0" defTabSz="931774">
              <a:buFont typeface="Arial" panose="020B0604020202020204" pitchFamily="34" charset="0"/>
              <a:buNone/>
              <a:defRPr/>
            </a:pPr>
            <a:endParaRPr lang="en-US" sz="1000" dirty="0">
              <a:latin typeface="Arial" pitchFamily="34" charset="0"/>
            </a:endParaRPr>
          </a:p>
        </p:txBody>
      </p:sp>
      <p:sp>
        <p:nvSpPr>
          <p:cNvPr id="130052" name="Slide Number Placeholder 3"/>
          <p:cNvSpPr>
            <a:spLocks noGrp="1"/>
          </p:cNvSpPr>
          <p:nvPr>
            <p:ph type="sldNum" sz="quarter" idx="5"/>
          </p:nvPr>
        </p:nvSpPr>
        <p:spPr>
          <a:noFill/>
        </p:spPr>
        <p:txBody>
          <a:bodyPr/>
          <a:lstStyle/>
          <a:p>
            <a:fld id="{F827D164-107D-4D7C-99CB-F8A75101B992}" type="slidenum">
              <a:rPr lang="en-US" smtClean="0">
                <a:solidFill>
                  <a:srgbClr val="000000"/>
                </a:solidFill>
                <a:latin typeface="Arial" pitchFamily="34" charset="0"/>
              </a:rPr>
              <a:pPr/>
              <a:t>36</a:t>
            </a:fld>
            <a:endParaRPr lang="en-US" smtClean="0">
              <a:solidFill>
                <a:srgbClr val="000000"/>
              </a:solidFill>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115000"/>
              </a:lnSpc>
              <a:spcBef>
                <a:spcPts val="611"/>
              </a:spcBef>
            </a:pPr>
            <a:endParaRPr lang="en-US" sz="1100" b="1" dirty="0">
              <a:ea typeface="Calibri"/>
              <a:cs typeface="Calibri"/>
            </a:endParaRPr>
          </a:p>
          <a:p>
            <a:pPr>
              <a:buFont typeface="Arial" pitchFamily="34" charset="0"/>
              <a:buChar char="•"/>
            </a:pPr>
            <a:r>
              <a:rPr lang="en-US" sz="1100" dirty="0" err="1">
                <a:latin typeface="Arial" pitchFamily="34" charset="0"/>
              </a:rPr>
              <a:t>Virologic</a:t>
            </a:r>
            <a:r>
              <a:rPr lang="en-US" sz="1100" dirty="0">
                <a:latin typeface="Arial" pitchFamily="34" charset="0"/>
              </a:rPr>
              <a:t> Surveillance, the </a:t>
            </a:r>
            <a:r>
              <a:rPr lang="en-US" sz="1100" b="1" dirty="0">
                <a:latin typeface="Arial" pitchFamily="34" charset="0"/>
              </a:rPr>
              <a:t>arm of surveillance that most impacts the lab</a:t>
            </a:r>
            <a:r>
              <a:rPr lang="en-US" sz="1100" dirty="0">
                <a:latin typeface="Arial" pitchFamily="34" charset="0"/>
              </a:rPr>
              <a:t>, is </a:t>
            </a:r>
            <a:r>
              <a:rPr lang="en-US" sz="1100" dirty="0">
                <a:solidFill>
                  <a:schemeClr val="tx1"/>
                </a:solidFill>
                <a:latin typeface="Arial" pitchFamily="34" charset="0"/>
              </a:rPr>
              <a:t>key to monitoring circulating influenza viruses:</a:t>
            </a:r>
          </a:p>
          <a:p>
            <a:pPr marL="465887" lvl="1" defTabSz="465887">
              <a:buFont typeface="Arial" pitchFamily="34" charset="0"/>
              <a:buChar char="•"/>
              <a:defRPr/>
            </a:pPr>
            <a:r>
              <a:rPr lang="en-US" sz="1100" dirty="0">
                <a:latin typeface="Arial" pitchFamily="34" charset="0"/>
              </a:rPr>
              <a:t>provides </a:t>
            </a:r>
            <a:r>
              <a:rPr lang="en-US" sz="1100" b="1" dirty="0">
                <a:latin typeface="Arial" pitchFamily="34" charset="0"/>
              </a:rPr>
              <a:t>situational awareness</a:t>
            </a:r>
            <a:r>
              <a:rPr lang="en-US" sz="1100" dirty="0">
                <a:latin typeface="Arial" pitchFamily="34" charset="0"/>
              </a:rPr>
              <a:t>, </a:t>
            </a:r>
            <a:r>
              <a:rPr lang="en-US" sz="1100" dirty="0" err="1">
                <a:latin typeface="Arial" pitchFamily="34" charset="0"/>
              </a:rPr>
              <a:t>i.e</a:t>
            </a:r>
            <a:r>
              <a:rPr lang="en-US" sz="1100" dirty="0">
                <a:latin typeface="Arial" pitchFamily="34" charset="0"/>
              </a:rPr>
              <a:t>, </a:t>
            </a:r>
            <a:r>
              <a:rPr lang="en-US" sz="1100" dirty="0">
                <a:latin typeface="Tahoma" pitchFamily="34" charset="0"/>
                <a:cs typeface="Tahoma" pitchFamily="34" charset="0"/>
              </a:rPr>
              <a:t>when season begins/ends; </a:t>
            </a:r>
            <a:r>
              <a:rPr lang="en-US" sz="1100" dirty="0" smtClean="0">
                <a:latin typeface="Tahoma" pitchFamily="34" charset="0"/>
                <a:cs typeface="Tahoma" pitchFamily="34" charset="0"/>
              </a:rPr>
              <a:t># positives/# </a:t>
            </a:r>
            <a:r>
              <a:rPr lang="en-US" sz="1100" dirty="0">
                <a:latin typeface="Tahoma" pitchFamily="34" charset="0"/>
                <a:cs typeface="Tahoma" pitchFamily="34" charset="0"/>
              </a:rPr>
              <a:t>tests </a:t>
            </a:r>
            <a:r>
              <a:rPr lang="en-US" sz="1100" dirty="0" smtClean="0">
                <a:latin typeface="Tahoma" pitchFamily="34" charset="0"/>
                <a:cs typeface="Tahoma" pitchFamily="34" charset="0"/>
              </a:rPr>
              <a:t>performed=positivity </a:t>
            </a:r>
            <a:r>
              <a:rPr lang="en-US" sz="1100" dirty="0">
                <a:latin typeface="Tahoma" pitchFamily="34" charset="0"/>
                <a:cs typeface="Tahoma" pitchFamily="34" charset="0"/>
              </a:rPr>
              <a:t>rate; types/subtypes/strains circulating; when and where circulating; clinical severity; community impact; age groups targeted; reliability of diagnostic methods</a:t>
            </a:r>
            <a:endParaRPr lang="en-US" sz="1100" dirty="0">
              <a:latin typeface="Arial" pitchFamily="34" charset="0"/>
            </a:endParaRPr>
          </a:p>
          <a:p>
            <a:pPr lvl="2">
              <a:buFont typeface="Arial" pitchFamily="34" charset="0"/>
              <a:buChar char="•"/>
            </a:pPr>
            <a:r>
              <a:rPr lang="en-US" sz="1100" b="1" dirty="0">
                <a:latin typeface="Arial" pitchFamily="34" charset="0"/>
              </a:rPr>
              <a:t>Percent positivity is lab-based surrogate for influenza prevalence </a:t>
            </a:r>
          </a:p>
          <a:p>
            <a:pPr lvl="1">
              <a:buFont typeface="Arial" pitchFamily="34" charset="0"/>
              <a:buChar char="•"/>
            </a:pPr>
            <a:r>
              <a:rPr lang="en-US" sz="1100" dirty="0">
                <a:latin typeface="Arial" pitchFamily="34" charset="0"/>
              </a:rPr>
              <a:t>allows for </a:t>
            </a:r>
            <a:r>
              <a:rPr lang="en-US" sz="1100" b="1" dirty="0">
                <a:latin typeface="Arial" pitchFamily="34" charset="0"/>
              </a:rPr>
              <a:t>detection of novel viruses</a:t>
            </a:r>
          </a:p>
          <a:p>
            <a:pPr lvl="1">
              <a:buFont typeface="Arial" pitchFamily="34" charset="0"/>
              <a:buChar char="•"/>
            </a:pPr>
            <a:r>
              <a:rPr lang="en-US" sz="1100" dirty="0">
                <a:latin typeface="Arial" pitchFamily="34" charset="0"/>
              </a:rPr>
              <a:t> informs </a:t>
            </a:r>
            <a:r>
              <a:rPr lang="en-US" sz="1100" b="1" dirty="0">
                <a:latin typeface="Arial" pitchFamily="34" charset="0"/>
              </a:rPr>
              <a:t>vaccine strain selection</a:t>
            </a:r>
            <a:r>
              <a:rPr lang="en-US" sz="1100" dirty="0">
                <a:latin typeface="Arial" pitchFamily="34" charset="0"/>
              </a:rPr>
              <a:t>, and…</a:t>
            </a:r>
          </a:p>
          <a:p>
            <a:pPr lvl="1">
              <a:buFont typeface="Arial" pitchFamily="34" charset="0"/>
              <a:buChar char="•"/>
            </a:pPr>
            <a:r>
              <a:rPr lang="en-US" sz="1100" dirty="0">
                <a:latin typeface="Arial" pitchFamily="34" charset="0"/>
              </a:rPr>
              <a:t>allows </a:t>
            </a:r>
            <a:r>
              <a:rPr lang="en-US" sz="1100" b="1" dirty="0">
                <a:latin typeface="Arial" pitchFamily="34" charset="0"/>
              </a:rPr>
              <a:t>antiviral resistance </a:t>
            </a:r>
            <a:r>
              <a:rPr lang="en-US" sz="1100" dirty="0">
                <a:latin typeface="Arial" pitchFamily="34" charset="0"/>
              </a:rPr>
              <a:t>to be detected and monitored</a:t>
            </a:r>
          </a:p>
          <a:p>
            <a:pPr lvl="1">
              <a:buFont typeface="Arial" pitchFamily="34" charset="0"/>
              <a:buNone/>
            </a:pPr>
            <a:r>
              <a:rPr lang="en-US" sz="1100" dirty="0">
                <a:latin typeface="Arial" pitchFamily="34" charset="0"/>
              </a:rPr>
              <a:t>	</a:t>
            </a:r>
          </a:p>
          <a:p>
            <a:pPr>
              <a:buFont typeface="Arial" pitchFamily="34" charset="0"/>
              <a:buChar char="•"/>
            </a:pPr>
            <a:r>
              <a:rPr lang="en-US" sz="1100" dirty="0">
                <a:latin typeface="Arial" pitchFamily="34" charset="0"/>
              </a:rPr>
              <a:t>PHLs play a principle and central role in </a:t>
            </a:r>
            <a:r>
              <a:rPr lang="en-US" sz="1100" dirty="0" err="1">
                <a:latin typeface="Arial" pitchFamily="34" charset="0"/>
              </a:rPr>
              <a:t>virologic</a:t>
            </a:r>
            <a:r>
              <a:rPr lang="en-US" sz="1100" dirty="0">
                <a:latin typeface="Arial" pitchFamily="34" charset="0"/>
              </a:rPr>
              <a:t> surveillance by:</a:t>
            </a:r>
          </a:p>
          <a:p>
            <a:pPr lvl="1">
              <a:buFont typeface="Arial" pitchFamily="34" charset="0"/>
              <a:buChar char="•"/>
            </a:pPr>
            <a:r>
              <a:rPr lang="en-US" sz="1100" dirty="0">
                <a:latin typeface="Arial" pitchFamily="34" charset="0"/>
              </a:rPr>
              <a:t> routinely provide weekly reports to CDC that quantify the </a:t>
            </a:r>
            <a:r>
              <a:rPr lang="en-US" sz="1100" b="1" dirty="0">
                <a:latin typeface="Arial" pitchFamily="34" charset="0"/>
              </a:rPr>
              <a:t># of specimens tested </a:t>
            </a:r>
            <a:r>
              <a:rPr lang="en-US" sz="1100" dirty="0">
                <a:latin typeface="Arial" pitchFamily="34" charset="0"/>
              </a:rPr>
              <a:t>and the </a:t>
            </a:r>
            <a:r>
              <a:rPr lang="en-US" sz="1100" b="1" dirty="0">
                <a:latin typeface="Arial" pitchFamily="34" charset="0"/>
              </a:rPr>
              <a:t># of specimens positive </a:t>
            </a:r>
            <a:r>
              <a:rPr lang="en-US" sz="1100" dirty="0">
                <a:latin typeface="Arial" pitchFamily="34" charset="0"/>
              </a:rPr>
              <a:t>(including the  type, subtype of virus age group)</a:t>
            </a:r>
          </a:p>
          <a:p>
            <a:pPr lvl="1">
              <a:buFont typeface="Arial" pitchFamily="34" charset="0"/>
              <a:buChar char="•"/>
            </a:pPr>
            <a:r>
              <a:rPr lang="en-US" sz="1100" dirty="0">
                <a:latin typeface="Arial" pitchFamily="34" charset="0"/>
              </a:rPr>
              <a:t>routinely forward virus isolates and positive specimens(or extracts) to CDC for further characterization</a:t>
            </a:r>
          </a:p>
          <a:p>
            <a:pPr lvl="2">
              <a:buFont typeface="Arial" pitchFamily="34" charset="0"/>
              <a:buChar char="•"/>
            </a:pPr>
            <a:r>
              <a:rPr lang="en-US" sz="1100" dirty="0">
                <a:latin typeface="Arial" pitchFamily="34" charset="0"/>
              </a:rPr>
              <a:t>can be either seasonal viruses or suspect novel viruses</a:t>
            </a:r>
          </a:p>
          <a:p>
            <a:pPr lvl="2">
              <a:buFont typeface="Arial" pitchFamily="34" charset="0"/>
              <a:buChar char="•"/>
            </a:pPr>
            <a:r>
              <a:rPr lang="en-US" sz="1100" dirty="0">
                <a:latin typeface="Arial" pitchFamily="34" charset="0"/>
              </a:rPr>
              <a:t>to CDC directly or via contract PHLs </a:t>
            </a:r>
            <a:r>
              <a:rPr lang="en-US" sz="1100" b="1" dirty="0">
                <a:latin typeface="Arial" pitchFamily="34" charset="0"/>
              </a:rPr>
              <a:t>(Hear more about guidelines for this during APHL 50 State teleconference on Thursday…for </a:t>
            </a:r>
            <a:r>
              <a:rPr lang="en-US" sz="1100" b="1" dirty="0" smtClean="0">
                <a:latin typeface="Arial" pitchFamily="34" charset="0"/>
              </a:rPr>
              <a:t>PHLs)</a:t>
            </a:r>
            <a:endParaRPr lang="en-US" sz="1100" b="1" dirty="0">
              <a:latin typeface="Arial" pitchFamily="34" charset="0"/>
            </a:endParaRPr>
          </a:p>
          <a:p>
            <a:pPr marL="931774" lvl="2" defTabSz="931774">
              <a:buFont typeface="Arial" pitchFamily="34" charset="0"/>
              <a:buChar char="•"/>
              <a:defRPr/>
            </a:pPr>
            <a:r>
              <a:rPr lang="en-US" sz="1100" b="1" dirty="0">
                <a:sym typeface="Wingdings" pitchFamily="2" charset="2"/>
              </a:rPr>
              <a:t>Vaccine strain selection </a:t>
            </a:r>
            <a:r>
              <a:rPr lang="en-US" sz="1100" dirty="0">
                <a:sym typeface="Wingdings" pitchFamily="2" charset="2"/>
              </a:rPr>
              <a:t>is carried out by CDC; however, it is critically important that PHLs consistently provide specimens/isolates to CDC  throughout the year to support this effort</a:t>
            </a:r>
            <a:endParaRPr lang="en-US" sz="1100" dirty="0">
              <a:latin typeface="Arial" pitchFamily="34" charset="0"/>
            </a:endParaRPr>
          </a:p>
          <a:p>
            <a:pPr defTabSz="931774">
              <a:buFont typeface="Arial" pitchFamily="34" charset="0"/>
              <a:buChar char="•"/>
              <a:defRPr/>
            </a:pPr>
            <a:r>
              <a:rPr lang="en-US" sz="1100" b="1" dirty="0">
                <a:ea typeface="Calibri"/>
                <a:cs typeface="Calibri"/>
              </a:rPr>
              <a:t>For reasons I will highlight, the data generated and specimens/isolates obtained from clinical labs or RIDT testing sites may become more and more important in these surveillance efforts.</a:t>
            </a:r>
          </a:p>
          <a:p>
            <a:pPr>
              <a:lnSpc>
                <a:spcPct val="115000"/>
              </a:lnSpc>
              <a:spcBef>
                <a:spcPts val="611"/>
              </a:spcBef>
            </a:pPr>
            <a:endParaRPr lang="en-US" sz="1000" dirty="0">
              <a:ea typeface="Calibri"/>
              <a:cs typeface="Calibri"/>
            </a:endParaRPr>
          </a:p>
        </p:txBody>
      </p:sp>
      <p:sp>
        <p:nvSpPr>
          <p:cNvPr id="4" name="Slide Number Placeholder 3"/>
          <p:cNvSpPr>
            <a:spLocks noGrp="1"/>
          </p:cNvSpPr>
          <p:nvPr>
            <p:ph type="sldNum" sz="quarter" idx="10"/>
          </p:nvPr>
        </p:nvSpPr>
        <p:spPr/>
        <p:txBody>
          <a:bodyPr/>
          <a:lstStyle/>
          <a:p>
            <a:fld id="{8468C71E-4441-4A90-B891-E24C2C48245C}" type="slidenum">
              <a:rPr lang="en-US" smtClean="0">
                <a:solidFill>
                  <a:prstClr val="black"/>
                </a:solidFill>
              </a:rPr>
              <a:pPr/>
              <a:t>37</a:t>
            </a:fld>
            <a:endParaRPr 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41" indent="-171441">
              <a:buFont typeface="Arial" pitchFamily="34" charset="0"/>
              <a:buChar char="•"/>
            </a:pPr>
            <a:r>
              <a:rPr lang="en-US" sz="1200" dirty="0">
                <a:solidFill>
                  <a:srgbClr val="000308"/>
                </a:solidFill>
              </a:rPr>
              <a:t>In</a:t>
            </a:r>
            <a:r>
              <a:rPr lang="en-US" sz="1000" dirty="0">
                <a:solidFill>
                  <a:srgbClr val="000308"/>
                </a:solidFill>
              </a:rPr>
              <a:t> the roadmap </a:t>
            </a:r>
            <a:r>
              <a:rPr lang="en-US" sz="1000" b="1" dirty="0">
                <a:solidFill>
                  <a:srgbClr val="000308"/>
                </a:solidFill>
              </a:rPr>
              <a:t>Requirement Section</a:t>
            </a:r>
            <a:r>
              <a:rPr lang="en-US" sz="1000" dirty="0">
                <a:solidFill>
                  <a:srgbClr val="000308"/>
                </a:solidFill>
              </a:rPr>
              <a:t>, the functional requirements (the “what”) are described under a number of broad headings listed on the slide</a:t>
            </a:r>
          </a:p>
          <a:p>
            <a:pPr marL="628615" lvl="1" indent="-171441">
              <a:buFont typeface="Arial" pitchFamily="34" charset="0"/>
              <a:buChar char="•"/>
            </a:pPr>
            <a:r>
              <a:rPr lang="en-US" sz="1000" dirty="0">
                <a:solidFill>
                  <a:srgbClr val="000308"/>
                </a:solidFill>
              </a:rPr>
              <a:t>Also narrative on the Intent of the Requirement (the “why”)</a:t>
            </a:r>
          </a:p>
          <a:p>
            <a:pPr marL="628615" lvl="1" indent="-171441">
              <a:buFont typeface="Arial" pitchFamily="34" charset="0"/>
              <a:buChar char="•"/>
            </a:pPr>
            <a:r>
              <a:rPr lang="en-US" sz="1000" dirty="0">
                <a:solidFill>
                  <a:srgbClr val="000308"/>
                </a:solidFill>
              </a:rPr>
              <a:t>Finally Implementation Guidance (The “how”)…a “tool kit”…is provided for the requirements</a:t>
            </a:r>
          </a:p>
          <a:p>
            <a:pPr marL="171450" indent="-171450">
              <a:buFont typeface="Arial" pitchFamily="34" charset="0"/>
              <a:buChar char="•"/>
            </a:pPr>
            <a:r>
              <a:rPr lang="en-US" sz="1000" dirty="0" smtClean="0">
                <a:solidFill>
                  <a:srgbClr val="000308"/>
                </a:solidFill>
              </a:rPr>
              <a:t>I</a:t>
            </a:r>
            <a:r>
              <a:rPr lang="en-US" sz="1000" baseline="0" dirty="0" smtClean="0">
                <a:solidFill>
                  <a:srgbClr val="000308"/>
                </a:solidFill>
              </a:rPr>
              <a:t> have highlighted</a:t>
            </a:r>
            <a:r>
              <a:rPr lang="en-US" sz="1000" dirty="0" smtClean="0">
                <a:solidFill>
                  <a:srgbClr val="000308"/>
                </a:solidFill>
              </a:rPr>
              <a:t> </a:t>
            </a:r>
            <a:r>
              <a:rPr lang="en-US" sz="1000" b="1" dirty="0" smtClean="0">
                <a:solidFill>
                  <a:srgbClr val="000308"/>
                </a:solidFill>
              </a:rPr>
              <a:t> sampling </a:t>
            </a:r>
            <a:r>
              <a:rPr lang="en-US" sz="1000" b="0" dirty="0" smtClean="0">
                <a:solidFill>
                  <a:srgbClr val="000308"/>
                </a:solidFill>
              </a:rPr>
              <a:t>and </a:t>
            </a:r>
            <a:r>
              <a:rPr lang="en-US" sz="1000" b="1" dirty="0" smtClean="0">
                <a:solidFill>
                  <a:srgbClr val="000308"/>
                </a:solidFill>
              </a:rPr>
              <a:t>partnerships and communications </a:t>
            </a:r>
            <a:r>
              <a:rPr lang="en-US" sz="1000" b="0" dirty="0" smtClean="0">
                <a:solidFill>
                  <a:srgbClr val="000308"/>
                </a:solidFill>
              </a:rPr>
              <a:t>because</a:t>
            </a:r>
            <a:r>
              <a:rPr lang="en-US" sz="1000" b="0" baseline="0" dirty="0" smtClean="0">
                <a:solidFill>
                  <a:srgbClr val="000308"/>
                </a:solidFill>
              </a:rPr>
              <a:t> a lot of first year’s Road Map implementation efforts have been in these areas and most relevant to the mixed clinical, commercial and PH lab audience.</a:t>
            </a:r>
          </a:p>
          <a:p>
            <a:pPr marL="628650" lvl="1" indent="-171450">
              <a:buFont typeface="Arial" pitchFamily="34" charset="0"/>
              <a:buChar char="•"/>
            </a:pPr>
            <a:r>
              <a:rPr lang="en-US" sz="1000" b="0" baseline="0" dirty="0" smtClean="0">
                <a:solidFill>
                  <a:srgbClr val="000308"/>
                </a:solidFill>
              </a:rPr>
              <a:t> Clinical and commercial labs are among a number of other partners crucial to effective influenza surveillance</a:t>
            </a:r>
            <a:endParaRPr lang="en-US" sz="1000" dirty="0" smtClean="0">
              <a:solidFill>
                <a:srgbClr val="000308"/>
              </a:solidFill>
            </a:endParaRPr>
          </a:p>
          <a:p>
            <a:pPr marL="1257300" marR="0" lvl="2"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000" b="0" i="0" u="none" strike="noStrike" kern="1200" cap="none" spc="0" normalizeH="0" baseline="0" noProof="0" dirty="0" smtClean="0">
                <a:ln>
                  <a:noFill/>
                </a:ln>
                <a:solidFill>
                  <a:srgbClr val="000308"/>
                </a:solidFill>
                <a:effectLst/>
                <a:uLnTx/>
                <a:uFillTx/>
                <a:latin typeface="Tahoma" pitchFamily="34" charset="0"/>
                <a:ea typeface="Tahoma" pitchFamily="34" charset="0"/>
                <a:cs typeface="Tahoma" pitchFamily="34" charset="0"/>
              </a:rPr>
              <a:t>Epidemiologists/Influenza Coordinators</a:t>
            </a:r>
          </a:p>
          <a:p>
            <a:pPr marL="1257300" marR="0" lvl="2"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000" b="0" i="0" u="none" strike="noStrike" kern="1200" cap="none" spc="0" normalizeH="0" baseline="0" noProof="0" dirty="0" smtClean="0">
                <a:ln>
                  <a:noFill/>
                </a:ln>
                <a:solidFill>
                  <a:srgbClr val="000308"/>
                </a:solidFill>
                <a:effectLst/>
                <a:uLnTx/>
                <a:uFillTx/>
                <a:latin typeface="Tahoma" pitchFamily="34" charset="0"/>
                <a:ea typeface="Tahoma" pitchFamily="34" charset="0"/>
                <a:cs typeface="Tahoma" pitchFamily="34" charset="0"/>
              </a:rPr>
              <a:t>Public Health Laboratories</a:t>
            </a:r>
          </a:p>
          <a:p>
            <a:pPr marL="1257300" marR="0" lvl="2"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000" b="0" i="0" u="none" strike="noStrike" kern="1200" cap="none" spc="0" normalizeH="0" baseline="0" noProof="0" dirty="0" smtClean="0">
                <a:ln>
                  <a:noFill/>
                </a:ln>
                <a:solidFill>
                  <a:srgbClr val="000308"/>
                </a:solidFill>
                <a:effectLst/>
                <a:uLnTx/>
                <a:uFillTx/>
                <a:latin typeface="Tahoma" pitchFamily="34" charset="0"/>
                <a:ea typeface="Tahoma" pitchFamily="34" charset="0"/>
                <a:cs typeface="Tahoma" pitchFamily="34" charset="0"/>
              </a:rPr>
              <a:t>CDC</a:t>
            </a:r>
          </a:p>
          <a:p>
            <a:pPr marL="1257300" marR="0" lvl="2"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000" b="1" i="0" u="none" strike="noStrike" kern="1200" cap="none" spc="0" normalizeH="0" baseline="0" noProof="0" dirty="0" smtClean="0">
                <a:ln>
                  <a:noFill/>
                </a:ln>
                <a:solidFill>
                  <a:srgbClr val="000308"/>
                </a:solidFill>
                <a:effectLst/>
                <a:uLnTx/>
                <a:uFillTx/>
                <a:latin typeface="Tahoma" pitchFamily="34" charset="0"/>
                <a:ea typeface="Tahoma" pitchFamily="34" charset="0"/>
                <a:cs typeface="Tahoma" pitchFamily="34" charset="0"/>
              </a:rPr>
              <a:t>Clinical laboratories</a:t>
            </a:r>
          </a:p>
          <a:p>
            <a:pPr marL="1257300" marR="0" lvl="2"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000" b="0" i="0" u="none" strike="noStrike" kern="1200" cap="none" spc="0" normalizeH="0" baseline="0" noProof="0" dirty="0" smtClean="0">
                <a:ln>
                  <a:noFill/>
                </a:ln>
                <a:solidFill>
                  <a:srgbClr val="000308"/>
                </a:solidFill>
                <a:effectLst/>
                <a:uLnTx/>
                <a:uFillTx/>
                <a:latin typeface="Tahoma" pitchFamily="34" charset="0"/>
                <a:ea typeface="Tahoma" pitchFamily="34" charset="0"/>
                <a:cs typeface="Tahoma" pitchFamily="34" charset="0"/>
              </a:rPr>
              <a:t>Commercial laboratories</a:t>
            </a:r>
          </a:p>
          <a:p>
            <a:pPr marL="1257300" marR="0" lvl="2"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000" b="0" i="0" u="none" strike="noStrike" kern="1200" cap="none" spc="0" normalizeH="0" baseline="0" noProof="0" dirty="0" smtClean="0">
                <a:ln>
                  <a:noFill/>
                </a:ln>
                <a:solidFill>
                  <a:srgbClr val="000308"/>
                </a:solidFill>
                <a:effectLst/>
                <a:uLnTx/>
                <a:uFillTx/>
                <a:latin typeface="Tahoma" pitchFamily="34" charset="0"/>
                <a:ea typeface="Tahoma" pitchFamily="34" charset="0"/>
                <a:cs typeface="Tahoma" pitchFamily="34" charset="0"/>
              </a:rPr>
              <a:t>Academic laboratories</a:t>
            </a:r>
          </a:p>
          <a:p>
            <a:pPr marL="1257300" marR="0" lvl="2"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000" b="0" i="0" u="none" strike="noStrike" kern="1200" cap="none" spc="0" normalizeH="0" baseline="0" noProof="0" dirty="0" smtClean="0">
                <a:ln>
                  <a:noFill/>
                </a:ln>
                <a:solidFill>
                  <a:srgbClr val="000308"/>
                </a:solidFill>
                <a:effectLst/>
                <a:uLnTx/>
                <a:uFillTx/>
                <a:latin typeface="Tahoma" pitchFamily="34" charset="0"/>
                <a:ea typeface="Tahoma" pitchFamily="34" charset="0"/>
                <a:cs typeface="Tahoma" pitchFamily="34" charset="0"/>
              </a:rPr>
              <a:t>RIDT sites</a:t>
            </a:r>
          </a:p>
          <a:p>
            <a:pPr marL="1257300" marR="0" lvl="2"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000" b="0" i="0" u="none" strike="noStrike" kern="1200" cap="none" spc="0" normalizeH="0" baseline="0" noProof="0" dirty="0" smtClean="0">
                <a:ln>
                  <a:noFill/>
                </a:ln>
                <a:solidFill>
                  <a:srgbClr val="000308"/>
                </a:solidFill>
                <a:effectLst/>
                <a:uLnTx/>
                <a:uFillTx/>
                <a:latin typeface="Tahoma" pitchFamily="34" charset="0"/>
                <a:ea typeface="Tahoma" pitchFamily="34" charset="0"/>
                <a:cs typeface="Tahoma" pitchFamily="34" charset="0"/>
              </a:rPr>
              <a:t>Clinicians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000" b="0" i="0" u="none" strike="noStrike" kern="1200" cap="none" spc="0" normalizeH="0" baseline="0" noProof="0" dirty="0" smtClean="0">
              <a:ln>
                <a:noFill/>
              </a:ln>
              <a:solidFill>
                <a:srgbClr val="000308"/>
              </a:solidFill>
              <a:effectLst/>
              <a:uLnTx/>
              <a:uFillTx/>
              <a:latin typeface="Tahoma" pitchFamily="34" charset="0"/>
              <a:ea typeface="Tahoma" pitchFamily="34" charset="0"/>
              <a:cs typeface="Tahoma" pitchFamily="34" charset="0"/>
            </a:endParaRPr>
          </a:p>
          <a:p>
            <a:pPr marL="171441" lvl="0" indent="-171441">
              <a:buFont typeface="Arial" pitchFamily="34" charset="0"/>
              <a:buChar char="•"/>
            </a:pPr>
            <a:r>
              <a:rPr lang="en-US" sz="1000" dirty="0" smtClean="0"/>
              <a:t>Importance of partnerships</a:t>
            </a:r>
          </a:p>
          <a:p>
            <a:pPr marL="0" indent="0">
              <a:buNone/>
            </a:pPr>
            <a:r>
              <a:rPr lang="en-US" sz="1000" dirty="0" smtClean="0">
                <a:solidFill>
                  <a:schemeClr val="tx1"/>
                </a:solidFill>
                <a:latin typeface="Tahoma" pitchFamily="34" charset="0"/>
                <a:ea typeface="Tahoma" pitchFamily="34" charset="0"/>
                <a:cs typeface="Tahoma" pitchFamily="34" charset="0"/>
              </a:rPr>
              <a:t>“A strong PHL/epidemiology/</a:t>
            </a:r>
          </a:p>
          <a:p>
            <a:pPr marL="0" indent="0">
              <a:buNone/>
            </a:pPr>
            <a:r>
              <a:rPr lang="en-US" sz="1000" dirty="0" smtClean="0">
                <a:solidFill>
                  <a:schemeClr val="tx1"/>
                </a:solidFill>
                <a:latin typeface="Tahoma" pitchFamily="34" charset="0"/>
                <a:ea typeface="Tahoma" pitchFamily="34" charset="0"/>
                <a:cs typeface="Tahoma" pitchFamily="34" charset="0"/>
              </a:rPr>
              <a:t>clinical-commercial-academic laboratory</a:t>
            </a:r>
          </a:p>
          <a:p>
            <a:pPr marL="0" indent="0">
              <a:buNone/>
            </a:pPr>
            <a:r>
              <a:rPr lang="en-US" sz="1000" dirty="0" smtClean="0">
                <a:solidFill>
                  <a:schemeClr val="tx1"/>
                </a:solidFill>
                <a:latin typeface="Tahoma" pitchFamily="34" charset="0"/>
                <a:ea typeface="Tahoma" pitchFamily="34" charset="0"/>
                <a:cs typeface="Tahoma" pitchFamily="34" charset="0"/>
              </a:rPr>
              <a:t>partnership will support the </a:t>
            </a:r>
          </a:p>
          <a:p>
            <a:pPr marL="0" indent="0">
              <a:buNone/>
            </a:pPr>
            <a:r>
              <a:rPr lang="en-US" sz="1000" dirty="0" smtClean="0">
                <a:solidFill>
                  <a:schemeClr val="tx1"/>
                </a:solidFill>
                <a:latin typeface="Tahoma" pitchFamily="34" charset="0"/>
                <a:ea typeface="Tahoma" pitchFamily="34" charset="0"/>
                <a:cs typeface="Tahoma" pitchFamily="34" charset="0"/>
              </a:rPr>
              <a:t>formation of an </a:t>
            </a:r>
            <a:r>
              <a:rPr lang="en-US" sz="1000" i="1" dirty="0" smtClean="0">
                <a:solidFill>
                  <a:schemeClr val="tx1"/>
                </a:solidFill>
                <a:latin typeface="Tahoma" pitchFamily="34" charset="0"/>
                <a:ea typeface="Tahoma" pitchFamily="34" charset="0"/>
                <a:cs typeface="Tahoma" pitchFamily="34" charset="0"/>
              </a:rPr>
              <a:t>effective specimen</a:t>
            </a:r>
          </a:p>
          <a:p>
            <a:pPr marL="0" indent="0">
              <a:buNone/>
            </a:pPr>
            <a:r>
              <a:rPr lang="en-US" sz="1000" i="1" dirty="0" smtClean="0">
                <a:solidFill>
                  <a:schemeClr val="tx1"/>
                </a:solidFill>
                <a:latin typeface="Tahoma" pitchFamily="34" charset="0"/>
                <a:ea typeface="Tahoma" pitchFamily="34" charset="0"/>
                <a:cs typeface="Tahoma" pitchFamily="34" charset="0"/>
              </a:rPr>
              <a:t>submitter network </a:t>
            </a:r>
            <a:r>
              <a:rPr lang="en-US" sz="1000" dirty="0" smtClean="0">
                <a:solidFill>
                  <a:schemeClr val="tx1"/>
                </a:solidFill>
                <a:latin typeface="Tahoma" pitchFamily="34" charset="0"/>
                <a:ea typeface="Tahoma" pitchFamily="34" charset="0"/>
                <a:cs typeface="Tahoma" pitchFamily="34" charset="0"/>
              </a:rPr>
              <a:t>and </a:t>
            </a:r>
            <a:r>
              <a:rPr lang="en-US" sz="1000" i="1" dirty="0" smtClean="0">
                <a:solidFill>
                  <a:schemeClr val="tx1"/>
                </a:solidFill>
                <a:latin typeface="Tahoma" pitchFamily="34" charset="0"/>
                <a:ea typeface="Tahoma" pitchFamily="34" charset="0"/>
                <a:cs typeface="Tahoma" pitchFamily="34" charset="0"/>
              </a:rPr>
              <a:t>enhance </a:t>
            </a:r>
          </a:p>
          <a:p>
            <a:pPr marL="0" indent="0">
              <a:buNone/>
            </a:pPr>
            <a:r>
              <a:rPr lang="en-US" sz="1000" i="1" dirty="0" smtClean="0">
                <a:solidFill>
                  <a:schemeClr val="tx1"/>
                </a:solidFill>
                <a:latin typeface="Tahoma" pitchFamily="34" charset="0"/>
                <a:ea typeface="Tahoma" pitchFamily="34" charset="0"/>
                <a:cs typeface="Tahoma" pitchFamily="34" charset="0"/>
              </a:rPr>
              <a:t>information sharing and outbreak response.”</a:t>
            </a:r>
          </a:p>
          <a:p>
            <a:pPr marL="628641" lvl="1" indent="-171441">
              <a:buFont typeface="Arial" pitchFamily="34" charset="0"/>
              <a:buChar char="•"/>
            </a:pPr>
            <a:endParaRPr lang="en-US" sz="1100" dirty="0" smtClean="0"/>
          </a:p>
          <a:p>
            <a:pPr>
              <a:buFont typeface="Arial" pitchFamily="34" charset="0"/>
              <a:buNone/>
            </a:pPr>
            <a:endParaRPr lang="en-US" b="0" dirty="0" smtClean="0"/>
          </a:p>
          <a:p>
            <a:pPr>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8468C71E-4441-4A90-B891-E24C2C48245C}"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578212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1" kern="1200" dirty="0" smtClean="0">
                <a:solidFill>
                  <a:schemeClr val="tx1"/>
                </a:solidFill>
                <a:effectLst/>
                <a:latin typeface="+mn-lt"/>
                <a:ea typeface="+mn-ea"/>
                <a:cs typeface="+mn-cs"/>
              </a:rPr>
              <a:t>A number of key</a:t>
            </a:r>
            <a:r>
              <a:rPr lang="en-US" sz="1000" b="1" kern="1200" baseline="0" dirty="0" smtClean="0">
                <a:solidFill>
                  <a:schemeClr val="tx1"/>
                </a:solidFill>
                <a:effectLst/>
                <a:latin typeface="+mn-lt"/>
                <a:ea typeface="+mn-ea"/>
                <a:cs typeface="+mn-cs"/>
              </a:rPr>
              <a:t> accomplishments during the first year of the “Right Size” effort</a:t>
            </a:r>
          </a:p>
          <a:p>
            <a:pPr marL="628650" lvl="1" indent="-171450">
              <a:buFont typeface="Arial" panose="020B0604020202020204" pitchFamily="34" charset="0"/>
              <a:buChar char="•"/>
            </a:pPr>
            <a:r>
              <a:rPr lang="en-US" sz="3000" dirty="0" smtClean="0">
                <a:latin typeface="Tahoma" panose="020B0604030504040204" pitchFamily="34" charset="0"/>
                <a:ea typeface="Tahoma" panose="020B0604030504040204" pitchFamily="34" charset="0"/>
                <a:cs typeface="Tahoma" panose="020B0604030504040204" pitchFamily="34" charset="0"/>
              </a:rPr>
              <a:t>Opening dialogue with states to help with Roadmap implementation</a:t>
            </a:r>
          </a:p>
          <a:p>
            <a:pPr marL="628650" lvl="1" indent="-171450">
              <a:buFont typeface="Arial" panose="020B0604020202020204" pitchFamily="34" charset="0"/>
              <a:buChar char="•"/>
            </a:pPr>
            <a:r>
              <a:rPr lang="en-US" sz="3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“Using Alternative Data for Influenza </a:t>
            </a:r>
            <a:r>
              <a:rPr lang="en-US" sz="30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Virologic</a:t>
            </a:r>
            <a:r>
              <a:rPr lang="en-US" sz="3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Surveillance”</a:t>
            </a:r>
          </a:p>
          <a:p>
            <a:pPr marL="628650" lvl="1" indent="-171450">
              <a:buFont typeface="Arial" panose="020B0604020202020204" pitchFamily="34" charset="0"/>
              <a:buChar char="•"/>
            </a:pPr>
            <a:r>
              <a:rPr lang="en-US" sz="3000" dirty="0" smtClean="0">
                <a:latin typeface="Tahoma" panose="020B0604030504040204" pitchFamily="34" charset="0"/>
                <a:ea typeface="Tahoma" panose="020B0604030504040204" pitchFamily="34" charset="0"/>
                <a:cs typeface="Tahoma" panose="020B0604030504040204" pitchFamily="34" charset="0"/>
              </a:rPr>
              <a:t>Development of sample size calculators</a:t>
            </a:r>
          </a:p>
          <a:p>
            <a:pPr marL="628650" lvl="1" indent="-171450">
              <a:buFont typeface="Arial" panose="020B0604020202020204" pitchFamily="34" charset="0"/>
              <a:buChar char="•"/>
            </a:pPr>
            <a:r>
              <a:rPr lang="en-US" sz="3000" dirty="0" smtClean="0">
                <a:latin typeface="Tahoma" panose="020B0604030504040204" pitchFamily="34" charset="0"/>
                <a:ea typeface="Tahoma" panose="020B0604030504040204" pitchFamily="34" charset="0"/>
                <a:cs typeface="Tahoma" panose="020B0604030504040204" pitchFamily="34" charset="0"/>
              </a:rPr>
              <a:t>Roadmap Implementation Checklists</a:t>
            </a:r>
          </a:p>
          <a:p>
            <a:pPr marL="628650" lvl="1" indent="-171450">
              <a:buFont typeface="Arial" panose="020B0604020202020204" pitchFamily="34" charset="0"/>
              <a:buChar char="•"/>
            </a:pPr>
            <a:r>
              <a:rPr lang="en-US" sz="3000" dirty="0" smtClean="0">
                <a:latin typeface="Tahoma" panose="020B0604030504040204" pitchFamily="34" charset="0"/>
                <a:ea typeface="Tahoma" panose="020B0604030504040204" pitchFamily="34" charset="0"/>
                <a:cs typeface="Tahoma" panose="020B0604030504040204" pitchFamily="34" charset="0"/>
              </a:rPr>
              <a:t>Right-size Example Practices, Resources and Tools</a:t>
            </a:r>
          </a:p>
          <a:p>
            <a:pPr marL="628650" lvl="1" indent="-171450">
              <a:buFont typeface="Arial" panose="020B0604020202020204" pitchFamily="34" charset="0"/>
              <a:buChar char="•"/>
            </a:pPr>
            <a:r>
              <a:rPr lang="en-US" sz="3000" dirty="0" smtClean="0">
                <a:latin typeface="Tahoma" panose="020B0604030504040204" pitchFamily="34" charset="0"/>
                <a:ea typeface="Tahoma" panose="020B0604030504040204" pitchFamily="34" charset="0"/>
                <a:cs typeface="Tahoma" panose="020B0604030504040204" pitchFamily="34" charset="0"/>
              </a:rPr>
              <a:t>Communications Toolbox </a:t>
            </a:r>
          </a:p>
          <a:p>
            <a:pPr marL="628650" lvl="1" indent="-171450">
              <a:buFont typeface="Arial" panose="020B0604020202020204" pitchFamily="34" charset="0"/>
              <a:buChar char="•"/>
            </a:pPr>
            <a:r>
              <a:rPr lang="en-US" sz="3000" dirty="0" err="1" smtClean="0">
                <a:latin typeface="Tahoma" panose="020B0604030504040204" pitchFamily="34" charset="0"/>
                <a:ea typeface="Tahoma" panose="020B0604030504040204" pitchFamily="34" charset="0"/>
                <a:cs typeface="Tahoma" panose="020B0604030504040204" pitchFamily="34" charset="0"/>
              </a:rPr>
              <a:t>Theseproducts</a:t>
            </a:r>
            <a:r>
              <a:rPr lang="en-US" sz="3000" dirty="0" smtClean="0">
                <a:latin typeface="Tahoma" panose="020B0604030504040204" pitchFamily="34" charset="0"/>
                <a:ea typeface="Tahoma" panose="020B0604030504040204" pitchFamily="34" charset="0"/>
                <a:cs typeface="Tahoma" panose="020B0604030504040204" pitchFamily="34" charset="0"/>
              </a:rPr>
              <a:t> found on Roadmap website</a:t>
            </a:r>
          </a:p>
          <a:p>
            <a:pPr marL="628650" lvl="1" indent="-171450">
              <a:buFont typeface="Arial" panose="020B0604020202020204" pitchFamily="34" charset="0"/>
              <a:buChar char="•"/>
            </a:pPr>
            <a:endParaRPr lang="en-US" sz="1000" b="1"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0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000" b="1" kern="1200" dirty="0" smtClean="0">
                <a:solidFill>
                  <a:schemeClr val="tx1"/>
                </a:solidFill>
                <a:effectLst/>
                <a:latin typeface="+mn-lt"/>
                <a:ea typeface="+mn-ea"/>
                <a:cs typeface="+mn-cs"/>
              </a:rPr>
              <a:t>Only PHL </a:t>
            </a:r>
            <a:r>
              <a:rPr lang="en-US" sz="1000" b="1" kern="1200" dirty="0" err="1" smtClean="0">
                <a:solidFill>
                  <a:schemeClr val="tx1"/>
                </a:solidFill>
                <a:effectLst/>
                <a:latin typeface="+mn-lt"/>
                <a:ea typeface="+mn-ea"/>
                <a:cs typeface="+mn-cs"/>
              </a:rPr>
              <a:t>rRT</a:t>
            </a:r>
            <a:r>
              <a:rPr lang="en-US" sz="1000" b="1" kern="1200" dirty="0" smtClean="0">
                <a:solidFill>
                  <a:schemeClr val="tx1"/>
                </a:solidFill>
                <a:effectLst/>
                <a:latin typeface="+mn-lt"/>
                <a:ea typeface="+mn-ea"/>
                <a:cs typeface="+mn-cs"/>
              </a:rPr>
              <a:t>-PCR test data should be used to meet national novel influenza event detection thresholds.</a:t>
            </a:r>
          </a:p>
          <a:p>
            <a:pPr marL="171450" indent="-171450">
              <a:buFont typeface="Arial" panose="020B0604020202020204" pitchFamily="34" charset="0"/>
              <a:buChar char="•"/>
            </a:pPr>
            <a:r>
              <a:rPr lang="en-US" sz="1000" kern="1200" dirty="0" smtClean="0">
                <a:solidFill>
                  <a:schemeClr val="tx1"/>
                </a:solidFill>
                <a:effectLst/>
                <a:latin typeface="+mn-lt"/>
                <a:ea typeface="+mn-ea"/>
                <a:cs typeface="+mn-cs"/>
              </a:rPr>
              <a:t>Enhance situational awareness</a:t>
            </a:r>
            <a:r>
              <a:rPr lang="en-US" sz="1000" kern="1200" baseline="0" dirty="0" smtClean="0">
                <a:solidFill>
                  <a:schemeClr val="tx1"/>
                </a:solidFill>
                <a:effectLst/>
                <a:latin typeface="+mn-lt"/>
                <a:ea typeface="+mn-ea"/>
                <a:cs typeface="+mn-cs"/>
              </a:rPr>
              <a:t> by allowing PHLs to meet Right Size sample size goals.</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000" kern="1200" baseline="0" dirty="0" smtClean="0">
              <a:solidFill>
                <a:schemeClr val="tx1"/>
              </a:solidFill>
              <a:effectLst/>
              <a:latin typeface="+mn-lt"/>
              <a:ea typeface="+mn-ea"/>
              <a:cs typeface="+mn-cs"/>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000" kern="1200" baseline="0" dirty="0" smtClean="0">
                <a:solidFill>
                  <a:schemeClr val="tx1"/>
                </a:solidFill>
                <a:effectLst/>
                <a:latin typeface="+mn-lt"/>
                <a:ea typeface="+mn-ea"/>
                <a:cs typeface="+mn-cs"/>
              </a:rPr>
              <a:t>Value of the data as well as samples submitted for follow-up confirmatory testing</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000" kern="1200" baseline="0" dirty="0" smtClean="0">
                <a:solidFill>
                  <a:schemeClr val="tx1"/>
                </a:solidFill>
                <a:effectLst/>
                <a:latin typeface="+mn-lt"/>
                <a:ea typeface="+mn-ea"/>
                <a:cs typeface="+mn-cs"/>
              </a:rPr>
              <a:t>WI has been a model</a:t>
            </a:r>
            <a:endParaRPr lang="en-US" sz="10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pPr>
                <a:defRPr/>
              </a:pPr>
              <a:t>39</a:t>
            </a:fld>
            <a:endParaRPr lang="en-US" dirty="0"/>
          </a:p>
        </p:txBody>
      </p:sp>
    </p:spTree>
    <p:extLst>
      <p:ext uri="{BB962C8B-B14F-4D97-AF65-F5344CB8AC3E}">
        <p14:creationId xmlns:p14="http://schemas.microsoft.com/office/powerpoint/2010/main" val="3685129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we move forward, </a:t>
            </a:r>
            <a:r>
              <a:rPr lang="en-US" baseline="0" dirty="0" smtClean="0"/>
              <a:t>we will change our surveillance system to address increasing influenza activity and balance with surveillance needs and limited reagent resources. </a:t>
            </a:r>
            <a:endParaRPr lang="en-US" dirty="0"/>
          </a:p>
        </p:txBody>
      </p:sp>
      <p:sp>
        <p:nvSpPr>
          <p:cNvPr id="4" name="Slide Number Placeholder 3"/>
          <p:cNvSpPr>
            <a:spLocks noGrp="1"/>
          </p:cNvSpPr>
          <p:nvPr>
            <p:ph type="sldNum" sz="quarter" idx="10"/>
          </p:nvPr>
        </p:nvSpPr>
        <p:spPr/>
        <p:txBody>
          <a:bodyPr/>
          <a:lstStyle/>
          <a:p>
            <a:fld id="{EB5F9830-F91F-4185-8EC6-AD514967A718}" type="slidenum">
              <a:rPr lang="en-US" smtClean="0"/>
              <a:pPr/>
              <a:t>44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On</a:t>
            </a:r>
            <a:r>
              <a:rPr lang="en-US" b="1" baseline="0" dirty="0" smtClean="0"/>
              <a:t> behalf of the WI State lab and PH in Wisconsin</a:t>
            </a:r>
            <a:r>
              <a:rPr lang="en-US" baseline="0" dirty="0" smtClean="0"/>
              <a:t> Pete and I wanted to thank you all for your participation……Clinical labs </a:t>
            </a:r>
            <a:r>
              <a:rPr lang="en-US" baseline="0" smtClean="0"/>
              <a:t>are our “eyes and ears” </a:t>
            </a:r>
            <a:r>
              <a:rPr lang="en-US" baseline="0" dirty="0" smtClean="0"/>
              <a:t>in the community.</a:t>
            </a:r>
            <a:endParaRPr lang="en-US" dirty="0"/>
          </a:p>
        </p:txBody>
      </p:sp>
      <p:sp>
        <p:nvSpPr>
          <p:cNvPr id="4" name="Slide Number Placeholder 3"/>
          <p:cNvSpPr>
            <a:spLocks noGrp="1"/>
          </p:cNvSpPr>
          <p:nvPr>
            <p:ph type="sldNum" sz="quarter" idx="10"/>
          </p:nvPr>
        </p:nvSpPr>
        <p:spPr/>
        <p:txBody>
          <a:bodyPr/>
          <a:lstStyle/>
          <a:p>
            <a:pPr>
              <a:defRPr/>
            </a:pPr>
            <a:fld id="{FECD0AA4-5714-4C55-BF88-A59298E7456E}" type="slidenum">
              <a:rPr lang="en-US" smtClean="0"/>
              <a:pPr>
                <a:defRPr/>
              </a:pPr>
              <a:t>49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sz="1200" dirty="0" smtClean="0"/>
              <a:t>What makes influenza a particular public health challenge is: (</a:t>
            </a:r>
            <a:r>
              <a:rPr lang="en-US" sz="1200" dirty="0" err="1" smtClean="0"/>
              <a:t>i</a:t>
            </a:r>
            <a:r>
              <a:rPr lang="en-US" sz="1200" dirty="0" smtClean="0"/>
              <a:t>) Significant morbidity and mortality; (ii) pandemic potential; (iii) transmission widely and rapidly through the population be it community or institution; and (iv) </a:t>
            </a:r>
            <a:r>
              <a:rPr lang="en-US" sz="1200" b="1" dirty="0" smtClean="0"/>
              <a:t>incredible capacity for antigenic change</a:t>
            </a:r>
          </a:p>
          <a:p>
            <a:pPr marL="174708" indent="-174708" defTabSz="931774">
              <a:buFont typeface="Arial" panose="020B0604020202020204" pitchFamily="34" charset="0"/>
              <a:buChar char="•"/>
              <a:defRPr/>
            </a:pPr>
            <a:endParaRPr lang="en-US" sz="1200" b="1" dirty="0" smtClean="0"/>
          </a:p>
          <a:p>
            <a:pPr>
              <a:buFont typeface="Arial" pitchFamily="34" charset="0"/>
              <a:buChar char="•"/>
              <a:defRPr/>
            </a:pPr>
            <a:r>
              <a:rPr lang="en-US" sz="1000" b="1" dirty="0" smtClean="0">
                <a:latin typeface="Arial" pitchFamily="34" charset="0"/>
              </a:rPr>
              <a:t>Every novel influenza event or severe influenza season really highlights the necessity and importance of accurate lab tests</a:t>
            </a:r>
            <a:r>
              <a:rPr lang="en-US" sz="1000" b="1" baseline="0" dirty="0" smtClean="0">
                <a:latin typeface="Arial" pitchFamily="34" charset="0"/>
              </a:rPr>
              <a:t>  and a robust </a:t>
            </a:r>
            <a:r>
              <a:rPr lang="en-US" sz="1000" b="1" dirty="0" smtClean="0">
                <a:latin typeface="Arial" pitchFamily="34" charset="0"/>
              </a:rPr>
              <a:t>influenza surveillance system.  </a:t>
            </a:r>
          </a:p>
          <a:p>
            <a:pPr>
              <a:buFont typeface="Arial" pitchFamily="34" charset="0"/>
              <a:buChar char="•"/>
              <a:defRPr/>
            </a:pPr>
            <a:r>
              <a:rPr lang="en-US" sz="1000" dirty="0" smtClean="0">
                <a:latin typeface="Arial" pitchFamily="34" charset="0"/>
              </a:rPr>
              <a:t>The reason:   when the influenza virus changes the concern is that their will be:</a:t>
            </a:r>
          </a:p>
          <a:p>
            <a:pPr lvl="2">
              <a:buFontTx/>
              <a:buChar char="•"/>
              <a:defRPr/>
            </a:pPr>
            <a:r>
              <a:rPr lang="en-US" sz="1000" dirty="0" smtClean="0">
                <a:latin typeface="Arial" pitchFamily="34" charset="0"/>
              </a:rPr>
              <a:t> Changes in the clinical and epidemiological presentation of the resulting infections and illnesses</a:t>
            </a:r>
          </a:p>
          <a:p>
            <a:pPr lvl="2">
              <a:buFontTx/>
              <a:buChar char="•"/>
              <a:defRPr/>
            </a:pPr>
            <a:r>
              <a:rPr lang="en-US" sz="1000" dirty="0" smtClean="0">
                <a:latin typeface="Arial" pitchFamily="34" charset="0"/>
              </a:rPr>
              <a:t>Change in effectiveness of treatments and prophylaxis</a:t>
            </a:r>
          </a:p>
          <a:p>
            <a:pPr lvl="2">
              <a:buFontTx/>
              <a:buChar char="•"/>
              <a:defRPr/>
            </a:pPr>
            <a:r>
              <a:rPr lang="en-US" sz="1000" dirty="0" smtClean="0">
                <a:latin typeface="Arial" pitchFamily="34" charset="0"/>
              </a:rPr>
              <a:t>Changes in detection</a:t>
            </a:r>
          </a:p>
          <a:p>
            <a:pPr marL="174708" indent="-174708" defTabSz="931774">
              <a:buFont typeface="Arial" panose="020B0604020202020204" pitchFamily="34" charset="0"/>
              <a:buChar char="•"/>
              <a:defRPr/>
            </a:pPr>
            <a:r>
              <a:rPr lang="en-US" sz="1200" b="0" dirty="0" smtClean="0"/>
              <a:t>Julie’s going to provide a look at the past season, what we anticipate for the up coming season and I will provide an update on diagnostics and influenza surveillance improvement activities</a:t>
            </a:r>
          </a:p>
          <a:p>
            <a:pPr marL="174708" indent="-174708" defTabSz="931774">
              <a:buFont typeface="Arial" panose="020B0604020202020204" pitchFamily="34" charset="0"/>
              <a:buChar char="•"/>
              <a:defRPr/>
            </a:pPr>
            <a:r>
              <a:rPr lang="en-US" sz="1200" b="1" dirty="0" smtClean="0"/>
              <a:t>For public health labs more details on a</a:t>
            </a:r>
            <a:r>
              <a:rPr lang="en-US" sz="1200" b="1" baseline="0" dirty="0" smtClean="0"/>
              <a:t> number</a:t>
            </a:r>
            <a:r>
              <a:rPr lang="en-US" sz="1200" b="1" dirty="0" smtClean="0"/>
              <a:t> of the topics touched on today will be covered</a:t>
            </a:r>
            <a:r>
              <a:rPr lang="en-US" sz="1200" b="1" baseline="0" dirty="0" smtClean="0"/>
              <a:t> during the </a:t>
            </a:r>
            <a:r>
              <a:rPr lang="en-US" sz="1200" b="1" kern="1200" dirty="0" smtClean="0">
                <a:solidFill>
                  <a:schemeClr val="tx1"/>
                </a:solidFill>
                <a:effectLst/>
                <a:latin typeface="+mn-lt"/>
                <a:ea typeface="+mn-ea"/>
                <a:cs typeface="+mn-cs"/>
              </a:rPr>
              <a:t>APHL/CDC Annual Seasonal Influenza</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Surveillance Informational Webinar to be held this Thursday at 3:00pm ET</a:t>
            </a:r>
            <a:endParaRPr lang="en-US" sz="1200" b="1" dirty="0" smtClean="0"/>
          </a:p>
          <a:p>
            <a:pPr marL="174708" indent="-174708" defTabSz="931774">
              <a:buFont typeface="Arial" panose="020B0604020202020204" pitchFamily="34" charset="0"/>
              <a:buChar char="•"/>
              <a:defRPr/>
            </a:pPr>
            <a:endParaRPr lang="en-US" sz="1200" b="1" dirty="0"/>
          </a:p>
        </p:txBody>
      </p:sp>
      <p:sp>
        <p:nvSpPr>
          <p:cNvPr id="4" name="Slide Number Placeholder 3"/>
          <p:cNvSpPr>
            <a:spLocks noGrp="1"/>
          </p:cNvSpPr>
          <p:nvPr>
            <p:ph type="sldNum" sz="quarter" idx="10"/>
          </p:nvPr>
        </p:nvSpPr>
        <p:spPr/>
        <p:txBody>
          <a:bodyPr/>
          <a:lstStyle/>
          <a:p>
            <a:pPr>
              <a:defRPr/>
            </a:pPr>
            <a:fld id="{7F9FA48E-C469-4898-87D6-CD92F01D6C6B}"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3621677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570">
              <a:defRPr/>
            </a:pPr>
            <a:r>
              <a:rPr lang="en-US" sz="1100" b="1" dirty="0" smtClean="0">
                <a:solidFill>
                  <a:srgbClr val="006666"/>
                </a:solidFill>
              </a:rPr>
              <a:t>Now to get started , slide 6 presents a quick visual review of the key features of the influenza virus responsible for its ability to readily change </a:t>
            </a:r>
            <a:r>
              <a:rPr lang="en-US" sz="1100" b="1" dirty="0" err="1" smtClean="0">
                <a:solidFill>
                  <a:srgbClr val="006666"/>
                </a:solidFill>
              </a:rPr>
              <a:t>antigenically</a:t>
            </a:r>
            <a:r>
              <a:rPr lang="en-US" sz="1100" b="1" dirty="0" smtClean="0">
                <a:solidFill>
                  <a:srgbClr val="006666"/>
                </a:solidFill>
              </a:rPr>
              <a:t>: this is the real hallmark of this virus</a:t>
            </a:r>
          </a:p>
          <a:p>
            <a:pPr lvl="1">
              <a:buFont typeface="Arial" pitchFamily="34" charset="0"/>
              <a:buChar char="•"/>
              <a:defRPr/>
            </a:pPr>
            <a:r>
              <a:rPr lang="en-US" sz="1100" dirty="0" smtClean="0"/>
              <a:t>Classification and nomenclature of influenza is based largely on its antigenic presentation.</a:t>
            </a:r>
            <a:endParaRPr lang="en-US" sz="1100" b="1" dirty="0" smtClean="0"/>
          </a:p>
          <a:p>
            <a:pPr>
              <a:defRPr/>
            </a:pPr>
            <a:r>
              <a:rPr lang="en-US" sz="1100" dirty="0" smtClean="0"/>
              <a:t>Relevant key features:</a:t>
            </a:r>
          </a:p>
          <a:p>
            <a:pPr marL="174670" lvl="1" indent="-174670" defTabSz="931621" eaLnBrk="1" hangingPunct="1">
              <a:buFont typeface="Arial" pitchFamily="34" charset="0"/>
              <a:buChar char="•"/>
              <a:defRPr/>
            </a:pPr>
            <a:r>
              <a:rPr lang="en-US" sz="1100" dirty="0" smtClean="0"/>
              <a:t>There are </a:t>
            </a:r>
            <a:r>
              <a:rPr lang="en-US" sz="1100" b="1" dirty="0" smtClean="0"/>
              <a:t>3 types </a:t>
            </a:r>
            <a:r>
              <a:rPr lang="en-US" sz="1100" dirty="0" smtClean="0"/>
              <a:t>of influenza based on internal antigenic determinants; only 2 of these (A &amp; B) are significant clinically and in PH sense</a:t>
            </a:r>
          </a:p>
          <a:p>
            <a:pPr marL="174670" indent="-174670">
              <a:buFont typeface="Arial" pitchFamily="34" charset="0"/>
              <a:buChar char="•"/>
              <a:defRPr/>
            </a:pPr>
            <a:r>
              <a:rPr lang="en-US" sz="1100" dirty="0" smtClean="0"/>
              <a:t> RNA-containing  genome</a:t>
            </a:r>
          </a:p>
          <a:p>
            <a:pPr marL="640454" lvl="1" indent="-174670">
              <a:buFont typeface="Arial" pitchFamily="34" charset="0"/>
              <a:buChar char="•"/>
              <a:defRPr/>
            </a:pPr>
            <a:r>
              <a:rPr lang="en-US" sz="1100" dirty="0" smtClean="0"/>
              <a:t>Consequences for mutation: very prone to mutation via errors in transcription  and without adequate “proof-reading” mechanisms capable of editing out the errors</a:t>
            </a:r>
          </a:p>
          <a:p>
            <a:pPr marL="174670" indent="-174670">
              <a:buFont typeface="Arial" pitchFamily="34" charset="0"/>
              <a:buChar char="•"/>
              <a:defRPr/>
            </a:pPr>
            <a:r>
              <a:rPr lang="en-US" sz="1100" dirty="0" smtClean="0"/>
              <a:t>Key surface components</a:t>
            </a:r>
          </a:p>
          <a:p>
            <a:pPr marL="640454" lvl="1" indent="-174670">
              <a:buFont typeface="Arial" pitchFamily="34" charset="0"/>
              <a:buChar char="•"/>
              <a:defRPr/>
            </a:pPr>
            <a:r>
              <a:rPr lang="en-US" sz="1100" dirty="0" smtClean="0"/>
              <a:t>HA and NA</a:t>
            </a:r>
          </a:p>
          <a:p>
            <a:pPr marL="1106266" lvl="2" indent="-174670">
              <a:buFont typeface="Arial" pitchFamily="34" charset="0"/>
              <a:buChar char="•"/>
              <a:defRPr/>
            </a:pPr>
            <a:r>
              <a:rPr lang="en-US" sz="1100" dirty="0" smtClean="0"/>
              <a:t>Relevance to nomenclature</a:t>
            </a:r>
          </a:p>
          <a:p>
            <a:pPr marL="1572077" lvl="3" indent="-174670">
              <a:buFont typeface="Arial" pitchFamily="34" charset="0"/>
              <a:buChar char="•"/>
              <a:defRPr/>
            </a:pPr>
            <a:r>
              <a:rPr lang="en-US" sz="1100" dirty="0" smtClean="0"/>
              <a:t>Defines </a:t>
            </a:r>
            <a:r>
              <a:rPr lang="en-US" sz="1100" b="1" dirty="0" smtClean="0"/>
              <a:t>subtypes</a:t>
            </a:r>
            <a:r>
              <a:rPr lang="en-US" sz="1100" dirty="0" smtClean="0"/>
              <a:t> of influenza A</a:t>
            </a:r>
          </a:p>
          <a:p>
            <a:pPr marL="1106266" lvl="2" indent="-174670">
              <a:buFont typeface="Arial" pitchFamily="34" charset="0"/>
              <a:buChar char="•"/>
              <a:defRPr/>
            </a:pPr>
            <a:r>
              <a:rPr lang="en-US" sz="1100" dirty="0" smtClean="0"/>
              <a:t>Importance in pathogenesis and against which a large measure of the host immune response is directed</a:t>
            </a:r>
          </a:p>
          <a:p>
            <a:pPr marL="1572077" lvl="3" indent="-174670" defTabSz="931621" eaLnBrk="1" hangingPunct="1">
              <a:buFont typeface="Arial" pitchFamily="34" charset="0"/>
              <a:buChar char="•"/>
              <a:defRPr/>
            </a:pPr>
            <a:r>
              <a:rPr lang="en-US" sz="1100" dirty="0" smtClean="0"/>
              <a:t>Prone to mutation (particularly the HA)</a:t>
            </a:r>
          </a:p>
          <a:p>
            <a:pPr marL="1572077" lvl="3" indent="-174670">
              <a:buFont typeface="Arial" pitchFamily="34" charset="0"/>
              <a:buChar char="•"/>
              <a:defRPr/>
            </a:pPr>
            <a:r>
              <a:rPr lang="en-US" sz="1100" dirty="0" smtClean="0"/>
              <a:t>Essentially a moving target for the host population immune response</a:t>
            </a:r>
          </a:p>
          <a:p>
            <a:pPr marL="174645" indent="-174670">
              <a:buFont typeface="Arial" pitchFamily="34" charset="0"/>
              <a:buChar char="•"/>
              <a:defRPr/>
            </a:pPr>
            <a:r>
              <a:rPr lang="en-US" sz="1100" b="1" dirty="0" smtClean="0"/>
              <a:t>Genome is segmented</a:t>
            </a:r>
          </a:p>
          <a:p>
            <a:pPr marL="640454" lvl="1" indent="-174670">
              <a:buFont typeface="Arial" pitchFamily="34" charset="0"/>
              <a:buChar char="•"/>
              <a:defRPr/>
            </a:pPr>
            <a:r>
              <a:rPr lang="en-US" sz="1100" dirty="0" smtClean="0"/>
              <a:t>Enabling two different influenza A viruses that might infect the same host to “</a:t>
            </a:r>
            <a:r>
              <a:rPr lang="en-US" sz="1100" dirty="0" err="1" smtClean="0"/>
              <a:t>reassort</a:t>
            </a:r>
            <a:r>
              <a:rPr lang="en-US" sz="1100" dirty="0" smtClean="0"/>
              <a:t>” gene segments leading to a virus that might have a novel HA and/or NA</a:t>
            </a:r>
          </a:p>
          <a:p>
            <a:pPr marL="640454" lvl="1" indent="-174670" defTabSz="931621" eaLnBrk="1" hangingPunct="1">
              <a:buFont typeface="Arial" pitchFamily="34" charset="0"/>
              <a:buChar char="•"/>
              <a:defRPr/>
            </a:pPr>
            <a:r>
              <a:rPr lang="en-US" sz="1100" dirty="0" smtClean="0"/>
              <a:t>Influenza type A, but not type B, has subtypes based on antigenic determinants found on the HA and NA</a:t>
            </a:r>
          </a:p>
          <a:p>
            <a:pPr marL="640454" lvl="1" indent="-174670" defTabSz="931621" eaLnBrk="1" hangingPunct="1">
              <a:buFont typeface="Arial" pitchFamily="34" charset="0"/>
              <a:buChar char="•"/>
              <a:defRPr/>
            </a:pPr>
            <a:endParaRPr lang="en-US" sz="1100" dirty="0" smtClean="0"/>
          </a:p>
          <a:p>
            <a:pPr marL="174645" indent="-174670" defTabSz="931621" eaLnBrk="1" hangingPunct="1">
              <a:buFont typeface="Arial" pitchFamily="34" charset="0"/>
              <a:buChar char="•"/>
              <a:defRPr/>
            </a:pPr>
            <a:r>
              <a:rPr lang="en-US" sz="1100" dirty="0" smtClean="0"/>
              <a:t>The consequences of these genetic changes is highlighted on the following slide</a:t>
            </a:r>
            <a:endParaRPr lang="en-US" b="1" dirty="0" smtClean="0"/>
          </a:p>
          <a:p>
            <a:endParaRPr lang="en-US" altLang="en-US" sz="700" b="1" dirty="0" smtClean="0">
              <a:latin typeface="Arial" pitchFamily="34" charset="0"/>
            </a:endParaRPr>
          </a:p>
          <a:p>
            <a:r>
              <a:rPr lang="en-US" altLang="en-US" sz="700" b="1" dirty="0" smtClean="0">
                <a:latin typeface="Arial" pitchFamily="34" charset="0"/>
              </a:rPr>
              <a:t>Antigenic Drift</a:t>
            </a:r>
          </a:p>
          <a:p>
            <a:pPr lvl="1">
              <a:buFontTx/>
              <a:buChar char="•"/>
            </a:pPr>
            <a:r>
              <a:rPr lang="en-US" altLang="en-US" sz="700" dirty="0" smtClean="0">
                <a:latin typeface="Arial" pitchFamily="34" charset="0"/>
                <a:cs typeface="Tahoma" pitchFamily="34" charset="0"/>
              </a:rPr>
              <a:t>Which manifests </a:t>
            </a:r>
            <a:r>
              <a:rPr lang="en-US" altLang="en-US" sz="700" b="1" dirty="0" smtClean="0">
                <a:latin typeface="Arial" pitchFamily="34" charset="0"/>
                <a:cs typeface="Tahoma" pitchFamily="34" charset="0"/>
              </a:rPr>
              <a:t>in the  HA and NA </a:t>
            </a:r>
            <a:r>
              <a:rPr lang="en-US" altLang="en-US" sz="700" dirty="0" smtClean="0">
                <a:latin typeface="Arial" pitchFamily="34" charset="0"/>
                <a:cs typeface="Tahoma" pitchFamily="34" charset="0"/>
              </a:rPr>
              <a:t>as a result of continuous and gradual accumulation of point mutations in the genes coding for these glycoproteins leading to development of </a:t>
            </a:r>
            <a:r>
              <a:rPr lang="en-US" altLang="en-US" sz="700" b="1" i="1" dirty="0" smtClean="0">
                <a:latin typeface="Arial" pitchFamily="34" charset="0"/>
                <a:cs typeface="Tahoma" pitchFamily="34" charset="0"/>
              </a:rPr>
              <a:t>new strains</a:t>
            </a:r>
          </a:p>
          <a:p>
            <a:pPr marL="925513" lvl="2">
              <a:buFontTx/>
              <a:buChar char="•"/>
            </a:pPr>
            <a:r>
              <a:rPr lang="en-US" altLang="en-US" sz="700" dirty="0" smtClean="0">
                <a:latin typeface="Arial" pitchFamily="34" charset="0"/>
                <a:cs typeface="Tahoma" pitchFamily="34" charset="0"/>
              </a:rPr>
              <a:t>Result of </a:t>
            </a:r>
            <a:r>
              <a:rPr lang="en-US" altLang="en-US" sz="700" b="1" dirty="0" smtClean="0">
                <a:latin typeface="Arial" pitchFamily="34" charset="0"/>
                <a:cs typeface="Tahoma" pitchFamily="34" charset="0"/>
              </a:rPr>
              <a:t>immune selection within the population</a:t>
            </a:r>
          </a:p>
          <a:p>
            <a:pPr marL="925513" lvl="2">
              <a:buFontTx/>
              <a:buChar char="•"/>
            </a:pPr>
            <a:r>
              <a:rPr lang="en-US" altLang="en-US" sz="700" dirty="0" smtClean="0">
                <a:latin typeface="Arial" pitchFamily="34" charset="0"/>
                <a:cs typeface="Tahoma" pitchFamily="34" charset="0"/>
              </a:rPr>
              <a:t>Occurs </a:t>
            </a:r>
            <a:r>
              <a:rPr lang="en-US" altLang="en-US" sz="700" b="1" dirty="0" smtClean="0">
                <a:latin typeface="Arial" pitchFamily="34" charset="0"/>
                <a:cs typeface="Tahoma" pitchFamily="34" charset="0"/>
              </a:rPr>
              <a:t>throughout year as virus circulates globally</a:t>
            </a:r>
          </a:p>
          <a:p>
            <a:pPr lvl="1">
              <a:buFontTx/>
              <a:buChar char="•"/>
            </a:pPr>
            <a:r>
              <a:rPr lang="en-US" altLang="en-US" sz="700" dirty="0" smtClean="0">
                <a:latin typeface="Arial" pitchFamily="34" charset="0"/>
                <a:cs typeface="Tahoma" pitchFamily="34" charset="0"/>
              </a:rPr>
              <a:t>Occurs with both influenza </a:t>
            </a:r>
            <a:r>
              <a:rPr lang="en-US" altLang="en-US" sz="700" b="1" dirty="0" smtClean="0">
                <a:latin typeface="Arial" pitchFamily="34" charset="0"/>
                <a:cs typeface="Tahoma" pitchFamily="34" charset="0"/>
              </a:rPr>
              <a:t>A and B</a:t>
            </a:r>
          </a:p>
          <a:p>
            <a:pPr lvl="1">
              <a:buFontTx/>
              <a:buChar char="•"/>
            </a:pPr>
            <a:r>
              <a:rPr lang="en-US" altLang="en-US" sz="700" dirty="0" smtClean="0">
                <a:latin typeface="Tahoma" pitchFamily="34" charset="0"/>
                <a:cs typeface="Tahoma" pitchFamily="34" charset="0"/>
              </a:rPr>
              <a:t>Associated with </a:t>
            </a:r>
            <a:r>
              <a:rPr lang="en-US" altLang="en-US" sz="700" b="1" dirty="0" smtClean="0">
                <a:latin typeface="Tahoma" pitchFamily="34" charset="0"/>
                <a:cs typeface="Tahoma" pitchFamily="34" charset="0"/>
              </a:rPr>
              <a:t>seasonal epidemics </a:t>
            </a:r>
            <a:r>
              <a:rPr lang="en-US" altLang="en-US" sz="700" dirty="0" smtClean="0">
                <a:latin typeface="Tahoma" pitchFamily="34" charset="0"/>
                <a:cs typeface="Tahoma" pitchFamily="34" charset="0"/>
              </a:rPr>
              <a:t>and results in the need to change one or more components of the vaccine almost every year</a:t>
            </a:r>
            <a:endParaRPr lang="en-US" altLang="en-US" sz="700" b="1" dirty="0" smtClean="0">
              <a:latin typeface="Tahoma" pitchFamily="34" charset="0"/>
              <a:cs typeface="Tahoma" pitchFamily="34" charset="0"/>
            </a:endParaRPr>
          </a:p>
          <a:p>
            <a:pPr lvl="1" eaLnBrk="1" hangingPunct="1">
              <a:lnSpc>
                <a:spcPct val="90000"/>
              </a:lnSpc>
              <a:buFontTx/>
              <a:buChar char="•"/>
            </a:pPr>
            <a:endParaRPr lang="en-US" altLang="en-US" sz="700" b="1" dirty="0" smtClean="0">
              <a:latin typeface="Arial" pitchFamily="34" charset="0"/>
            </a:endParaRP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89591F5-794E-4D2F-9236-9AF9BEB66D0C}" type="slidenum">
              <a:rPr lang="en-US" altLang="en-US">
                <a:solidFill>
                  <a:srgbClr val="000000"/>
                </a:solidFill>
              </a:rPr>
              <a:pPr eaLnBrk="1" hangingPunct="1">
                <a:spcBef>
                  <a:spcPct val="0"/>
                </a:spcBef>
              </a:pPr>
              <a:t>6</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E749D62-C947-4C6C-89E8-443B5707373F}" type="slidenum">
              <a:rPr lang="en-US" altLang="en-US" smtClean="0">
                <a:solidFill>
                  <a:srgbClr val="000000"/>
                </a:solidFill>
              </a:rPr>
              <a:pPr eaLnBrk="1" hangingPunct="1">
                <a:spcBef>
                  <a:spcPct val="0"/>
                </a:spcBef>
              </a:pPr>
              <a:t>7</a:t>
            </a:fld>
            <a:endParaRPr lang="en-US" altLang="en-US" smtClean="0">
              <a:solidFill>
                <a:srgbClr val="000000"/>
              </a:solidFill>
            </a:endParaRPr>
          </a:p>
        </p:txBody>
      </p:sp>
      <p:sp>
        <p:nvSpPr>
          <p:cNvPr id="10240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ln/>
        </p:spPr>
        <p:txBody>
          <a:bodyPr>
            <a:normAutofit/>
          </a:bodyPr>
          <a:lstStyle/>
          <a:p>
            <a:pPr eaLnBrk="1" hangingPunct="1">
              <a:buFont typeface="Arial" pitchFamily="34" charset="0"/>
              <a:buChar char="•"/>
              <a:defRPr/>
            </a:pPr>
            <a:r>
              <a:rPr lang="en-GB" sz="1000" b="1" dirty="0" smtClean="0"/>
              <a:t>Influenza at the Human-Animal Interface</a:t>
            </a:r>
          </a:p>
          <a:p>
            <a:pPr eaLnBrk="1" hangingPunct="1">
              <a:buFont typeface="Arial" pitchFamily="34" charset="0"/>
              <a:buChar char="•"/>
              <a:defRPr/>
            </a:pPr>
            <a:r>
              <a:rPr lang="en-GB" sz="1000" dirty="0" smtClean="0"/>
              <a:t>Influenza A naturally occurs in aquatic birds (waterfowl and shore birds), the natural </a:t>
            </a:r>
            <a:r>
              <a:rPr lang="en-GB" sz="1000" dirty="0" err="1" smtClean="0"/>
              <a:t>zoonotic</a:t>
            </a:r>
            <a:r>
              <a:rPr lang="en-GB" sz="1000" dirty="0" smtClean="0"/>
              <a:t> host for </a:t>
            </a:r>
            <a:r>
              <a:rPr lang="en-GB" sz="1000" dirty="0" err="1" smtClean="0"/>
              <a:t>Inf</a:t>
            </a:r>
            <a:r>
              <a:rPr lang="en-GB" sz="1000" dirty="0" smtClean="0"/>
              <a:t> A, but also a range of other species.</a:t>
            </a:r>
          </a:p>
          <a:p>
            <a:pPr lvl="1" eaLnBrk="1" hangingPunct="1">
              <a:buFont typeface="Arial" pitchFamily="34" charset="0"/>
              <a:buChar char="•"/>
              <a:defRPr/>
            </a:pPr>
            <a:r>
              <a:rPr lang="en-GB" sz="1000" dirty="0" smtClean="0"/>
              <a:t>There are now 17 subtypes of HA and 10 subtypes of NA. These surface glycoproteins are the key antigenic determinants to man</a:t>
            </a:r>
            <a:r>
              <a:rPr lang="en-GB" sz="1000" b="1" dirty="0" smtClean="0"/>
              <a:t>.</a:t>
            </a:r>
          </a:p>
          <a:p>
            <a:pPr lvl="2" eaLnBrk="1" hangingPunct="1">
              <a:buFont typeface="Arial" pitchFamily="34" charset="0"/>
              <a:buChar char="•"/>
              <a:defRPr/>
            </a:pPr>
            <a:r>
              <a:rPr lang="en-GB" sz="1000" dirty="0" smtClean="0"/>
              <a:t>Most recent H and N subtypes identified in a new bat influenza recently discovered. Further extends the genetic pool of flu viruses that could impact man</a:t>
            </a:r>
          </a:p>
          <a:p>
            <a:pPr lvl="1" eaLnBrk="1" hangingPunct="1">
              <a:buFont typeface="Arial" pitchFamily="34" charset="0"/>
              <a:buChar char="•"/>
              <a:defRPr/>
            </a:pPr>
            <a:endParaRPr lang="en-GB" b="1" dirty="0" smtClean="0"/>
          </a:p>
          <a:p>
            <a:pPr lvl="1" eaLnBrk="1" hangingPunct="1">
              <a:buFont typeface="Arial" pitchFamily="34" charset="0"/>
              <a:buChar char="•"/>
              <a:defRPr/>
            </a:pPr>
            <a:endParaRPr lang="en-GB" b="1" dirty="0" smtClean="0"/>
          </a:p>
          <a:p>
            <a:pPr lvl="1" eaLnBrk="1" hangingPunct="1">
              <a:buFont typeface="Arial" pitchFamily="34" charset="0"/>
              <a:buNone/>
              <a:defRPr/>
            </a:pPr>
            <a:r>
              <a:rPr lang="en-GB" dirty="0" smtClean="0"/>
              <a:t> </a:t>
            </a:r>
          </a:p>
          <a:p>
            <a:pPr lvl="1" eaLnBrk="1" hangingPunct="1">
              <a:buFont typeface="Arial" pitchFamily="34" charset="0"/>
              <a:buChar char="•"/>
              <a:defRPr/>
            </a:pPr>
            <a:endParaRPr lang="en-GB" dirty="0" smtClean="0"/>
          </a:p>
          <a:p>
            <a:pPr marL="174670" indent="-174670">
              <a:defRPr/>
            </a:pPr>
            <a:endParaRPr lang="en-GB"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lnSpc>
                <a:spcPct val="90000"/>
              </a:lnSpc>
            </a:pPr>
            <a:endParaRPr lang="en-US" altLang="en-US" sz="1000" b="1" dirty="0" smtClean="0">
              <a:latin typeface="Arial" pitchFamily="34" charset="0"/>
            </a:endParaRPr>
          </a:p>
          <a:p>
            <a:r>
              <a:rPr lang="en-US" altLang="en-US" sz="1000" b="1" dirty="0" smtClean="0">
                <a:latin typeface="Arial" pitchFamily="34" charset="0"/>
              </a:rPr>
              <a:t>Antigenic Shift</a:t>
            </a:r>
          </a:p>
          <a:p>
            <a:pPr>
              <a:buFontTx/>
              <a:buChar char="•"/>
            </a:pPr>
            <a:r>
              <a:rPr lang="en-US" altLang="en-US" sz="1000" b="1" dirty="0" smtClean="0">
                <a:latin typeface="Arial" pitchFamily="34" charset="0"/>
              </a:rPr>
              <a:t>When a new subtype of influenza A emerges in humans either directly from an avian source or possibly following a genetic </a:t>
            </a:r>
            <a:r>
              <a:rPr lang="en-US" altLang="en-US" sz="1000" b="1" dirty="0" err="1" smtClean="0">
                <a:latin typeface="Arial" pitchFamily="34" charset="0"/>
              </a:rPr>
              <a:t>reassortment</a:t>
            </a:r>
            <a:r>
              <a:rPr lang="en-US" altLang="en-US" sz="1000" b="1" dirty="0" smtClean="0">
                <a:latin typeface="Arial" pitchFamily="34" charset="0"/>
              </a:rPr>
              <a:t> event in an animal intermediate host </a:t>
            </a:r>
          </a:p>
          <a:p>
            <a:pPr lvl="1">
              <a:buFontTx/>
              <a:buChar char="•"/>
            </a:pPr>
            <a:r>
              <a:rPr lang="en-US" altLang="en-US" sz="1000" dirty="0" smtClean="0">
                <a:latin typeface="Arial" pitchFamily="34" charset="0"/>
              </a:rPr>
              <a:t>Can Occur suddenly</a:t>
            </a:r>
          </a:p>
          <a:p>
            <a:pPr lvl="1">
              <a:buFontTx/>
              <a:buChar char="•"/>
            </a:pPr>
            <a:r>
              <a:rPr lang="en-US" altLang="en-US" sz="1000" dirty="0" smtClean="0">
                <a:latin typeface="Arial" pitchFamily="34" charset="0"/>
              </a:rPr>
              <a:t>This can occur  in 3 ways highlighted in the diagram</a:t>
            </a:r>
          </a:p>
          <a:p>
            <a:pPr lvl="1" eaLnBrk="1" hangingPunct="1">
              <a:buFontTx/>
              <a:buChar char="•"/>
            </a:pPr>
            <a:r>
              <a:rPr lang="en-US" altLang="en-US" sz="1000" b="1" dirty="0" smtClean="0">
                <a:latin typeface="Arial" pitchFamily="34" charset="0"/>
              </a:rPr>
              <a:t>Necessary precursor for an influenza pandemic. </a:t>
            </a:r>
          </a:p>
          <a:p>
            <a:pPr lvl="1"/>
            <a:endParaRPr lang="en-US" altLang="en-US" sz="1000" dirty="0" smtClean="0">
              <a:latin typeface="Arial" pitchFamily="34" charset="0"/>
            </a:endParaRPr>
          </a:p>
          <a:p>
            <a:r>
              <a:rPr lang="en-US" altLang="en-US" sz="1000" b="1" dirty="0" smtClean="0">
                <a:latin typeface="Arial" pitchFamily="34" charset="0"/>
              </a:rPr>
              <a:t>Antigenic Shift 1</a:t>
            </a:r>
          </a:p>
          <a:p>
            <a:r>
              <a:rPr lang="en-US" altLang="en-US" sz="1000" dirty="0" smtClean="0">
                <a:latin typeface="Arial" pitchFamily="34" charset="0"/>
              </a:rPr>
              <a:t>A duck or other aquatic bird passes a bird strain of influenza A to an intermediate host such as a chicken or pig. </a:t>
            </a:r>
          </a:p>
          <a:p>
            <a:r>
              <a:rPr lang="en-US" altLang="en-US" sz="1000" dirty="0" smtClean="0">
                <a:latin typeface="Arial" pitchFamily="34" charset="0"/>
              </a:rPr>
              <a:t>A person passes a human strain of influenza A to the same chicken or pig. </a:t>
            </a:r>
          </a:p>
          <a:p>
            <a:r>
              <a:rPr lang="en-US" altLang="en-US" sz="1000" dirty="0" smtClean="0">
                <a:latin typeface="Arial" pitchFamily="34" charset="0"/>
              </a:rPr>
              <a:t>When the viruses infect the same cell, the genes from the bird strain mix with genes from the human strain to yield a new strain(</a:t>
            </a:r>
            <a:r>
              <a:rPr lang="en-US" altLang="en-US" sz="1000" dirty="0" err="1" smtClean="0">
                <a:latin typeface="Arial" pitchFamily="34" charset="0"/>
              </a:rPr>
              <a:t>reassortment</a:t>
            </a:r>
            <a:r>
              <a:rPr lang="en-US" altLang="en-US" sz="1000" dirty="0" smtClean="0">
                <a:latin typeface="Arial" pitchFamily="34" charset="0"/>
              </a:rPr>
              <a:t>). </a:t>
            </a:r>
          </a:p>
          <a:p>
            <a:r>
              <a:rPr lang="en-US" altLang="en-US" sz="1000" dirty="0" smtClean="0">
                <a:latin typeface="Arial" pitchFamily="34" charset="0"/>
              </a:rPr>
              <a:t>The new strain can spread from the intermediate host to humans. (e.g. 2009H1N1, trH3N2) </a:t>
            </a:r>
          </a:p>
          <a:p>
            <a:r>
              <a:rPr lang="en-US" altLang="en-US" sz="1000" b="1" dirty="0" smtClean="0">
                <a:latin typeface="Arial" pitchFamily="34" charset="0"/>
              </a:rPr>
              <a:t>Antigenic Shift 2</a:t>
            </a:r>
          </a:p>
          <a:p>
            <a:r>
              <a:rPr lang="en-US" altLang="en-US" sz="1000" dirty="0" smtClean="0">
                <a:latin typeface="Arial" pitchFamily="34" charset="0"/>
              </a:rPr>
              <a:t>Without undergoing genetic change, a bird strain of influenza A can jump directly from a duck or other aquatic bird to humans. </a:t>
            </a:r>
          </a:p>
          <a:p>
            <a:r>
              <a:rPr lang="en-US" altLang="en-US" sz="1000" b="1" dirty="0" smtClean="0">
                <a:latin typeface="Arial" pitchFamily="34" charset="0"/>
              </a:rPr>
              <a:t>Antigenic Shift 3 </a:t>
            </a:r>
          </a:p>
          <a:p>
            <a:r>
              <a:rPr lang="en-US" altLang="en-US" sz="1000" dirty="0" smtClean="0">
                <a:latin typeface="Arial" pitchFamily="34" charset="0"/>
              </a:rPr>
              <a:t>Without undergoing genetic change, a bird strain of influenza A can jump directly from a duck or other aquatic bird to an intermediate animal host and then to humans.</a:t>
            </a:r>
          </a:p>
          <a:p>
            <a:endParaRPr lang="en-US" altLang="en-US" sz="1000" dirty="0" smtClean="0">
              <a:latin typeface="Arial" pitchFamily="34" charset="0"/>
            </a:endParaRPr>
          </a:p>
          <a:p>
            <a:endParaRPr lang="en-US" altLang="en-US" sz="1100" dirty="0"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6067F2E-9B6E-473A-8F48-7BEC1A793BFF}" type="slidenum">
              <a:rPr lang="en-US" altLang="en-US" smtClean="0">
                <a:solidFill>
                  <a:srgbClr val="000000"/>
                </a:solidFill>
              </a:rPr>
              <a:pPr eaLnBrk="1" hangingPunct="1">
                <a:spcBef>
                  <a:spcPct val="0"/>
                </a:spcBef>
              </a:pPr>
              <a:t>8</a:t>
            </a:fld>
            <a:endParaRPr lang="en-US" altLang="en-US"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9775" indent="-282575" eaLnBrk="0" hangingPunct="0">
              <a:spcBef>
                <a:spcPct val="30000"/>
              </a:spcBef>
              <a:defRPr sz="1200">
                <a:solidFill>
                  <a:schemeClr val="tx1"/>
                </a:solidFill>
                <a:latin typeface="Arial" pitchFamily="34" charset="0"/>
              </a:defRPr>
            </a:lvl2pPr>
            <a:lvl3pPr marL="1139825" indent="-225425" eaLnBrk="0" hangingPunct="0">
              <a:spcBef>
                <a:spcPct val="30000"/>
              </a:spcBef>
              <a:defRPr sz="1200">
                <a:solidFill>
                  <a:schemeClr val="tx1"/>
                </a:solidFill>
                <a:latin typeface="Arial" pitchFamily="34" charset="0"/>
              </a:defRPr>
            </a:lvl3pPr>
            <a:lvl4pPr marL="1597025" indent="-225425" eaLnBrk="0" hangingPunct="0">
              <a:spcBef>
                <a:spcPct val="30000"/>
              </a:spcBef>
              <a:defRPr sz="1200">
                <a:solidFill>
                  <a:schemeClr val="tx1"/>
                </a:solidFill>
                <a:latin typeface="Arial" pitchFamily="34" charset="0"/>
              </a:defRPr>
            </a:lvl4pPr>
            <a:lvl5pPr marL="2052638" indent="-225425" eaLnBrk="0" hangingPunct="0">
              <a:spcBef>
                <a:spcPct val="30000"/>
              </a:spcBef>
              <a:defRPr sz="1200">
                <a:solidFill>
                  <a:schemeClr val="tx1"/>
                </a:solidFill>
                <a:latin typeface="Arial" pitchFamily="34" charset="0"/>
              </a:defRPr>
            </a:lvl5pPr>
            <a:lvl6pPr marL="2509838" indent="-225425" eaLnBrk="0" fontAlgn="base" hangingPunct="0">
              <a:spcBef>
                <a:spcPct val="30000"/>
              </a:spcBef>
              <a:spcAft>
                <a:spcPct val="0"/>
              </a:spcAft>
              <a:defRPr sz="1200">
                <a:solidFill>
                  <a:schemeClr val="tx1"/>
                </a:solidFill>
                <a:latin typeface="Arial" pitchFamily="34" charset="0"/>
              </a:defRPr>
            </a:lvl6pPr>
            <a:lvl7pPr marL="2967038" indent="-225425" eaLnBrk="0" fontAlgn="base" hangingPunct="0">
              <a:spcBef>
                <a:spcPct val="30000"/>
              </a:spcBef>
              <a:spcAft>
                <a:spcPct val="0"/>
              </a:spcAft>
              <a:defRPr sz="1200">
                <a:solidFill>
                  <a:schemeClr val="tx1"/>
                </a:solidFill>
                <a:latin typeface="Arial" pitchFamily="34" charset="0"/>
              </a:defRPr>
            </a:lvl7pPr>
            <a:lvl8pPr marL="3424238" indent="-225425" eaLnBrk="0" fontAlgn="base" hangingPunct="0">
              <a:spcBef>
                <a:spcPct val="30000"/>
              </a:spcBef>
              <a:spcAft>
                <a:spcPct val="0"/>
              </a:spcAft>
              <a:defRPr sz="1200">
                <a:solidFill>
                  <a:schemeClr val="tx1"/>
                </a:solidFill>
                <a:latin typeface="Arial" pitchFamily="34" charset="0"/>
              </a:defRPr>
            </a:lvl8pPr>
            <a:lvl9pPr marL="3881438" indent="-22542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A9E113E-854F-4A4B-BC12-167F8BF5988C}" type="slidenum">
              <a:rPr lang="en-US" altLang="en-US" smtClean="0">
                <a:solidFill>
                  <a:srgbClr val="000000"/>
                </a:solidFill>
              </a:rPr>
              <a:pPr eaLnBrk="1" hangingPunct="1">
                <a:spcBef>
                  <a:spcPct val="0"/>
                </a:spcBef>
              </a:pPr>
              <a:t>9</a:t>
            </a:fld>
            <a:endParaRPr lang="en-US" altLang="en-US" smtClean="0">
              <a:solidFill>
                <a:srgbClr val="000000"/>
              </a:solidFill>
            </a:endParaRPr>
          </a:p>
        </p:txBody>
      </p:sp>
      <p:sp>
        <p:nvSpPr>
          <p:cNvPr id="128003" name="Rectangle 2"/>
          <p:cNvSpPr>
            <a:spLocks noGrp="1" noRot="1" noChangeAspect="1" noChangeArrowheads="1" noTextEdit="1"/>
          </p:cNvSpPr>
          <p:nvPr>
            <p:ph type="sldImg"/>
          </p:nvPr>
        </p:nvSpPr>
        <p:spPr>
          <a:xfrm>
            <a:off x="1182688" y="698500"/>
            <a:ext cx="4646612" cy="3484563"/>
          </a:xfrm>
          <a:ln/>
        </p:spPr>
      </p:sp>
      <p:sp>
        <p:nvSpPr>
          <p:cNvPr id="128004" name="Rectangle 3"/>
          <p:cNvSpPr>
            <a:spLocks noGrp="1" noChangeArrowheads="1"/>
          </p:cNvSpPr>
          <p:nvPr>
            <p:ph type="body" idx="1"/>
          </p:nvPr>
        </p:nvSpPr>
        <p:spPr>
          <a:xfrm>
            <a:off x="935038" y="4416425"/>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en-US" altLang="en-US" dirty="0" smtClean="0">
              <a:latin typeface="Arial" pitchFamily="34" charset="0"/>
            </a:endParaRPr>
          </a:p>
          <a:p>
            <a:pPr eaLnBrk="1" hangingPunct="1">
              <a:buFontTx/>
              <a:buChar char="•"/>
            </a:pPr>
            <a:r>
              <a:rPr lang="en-US" altLang="en-US" dirty="0" smtClean="0">
                <a:latin typeface="Arial" pitchFamily="34" charset="0"/>
              </a:rPr>
              <a:t>A number of viruses bare watching: potential pandemic strains highlighted in red. </a:t>
            </a:r>
          </a:p>
          <a:p>
            <a:pPr lvl="1" eaLnBrk="1" hangingPunct="1">
              <a:buFontTx/>
              <a:buChar char="•"/>
            </a:pPr>
            <a:r>
              <a:rPr lang="en-US" altLang="en-US" dirty="0" smtClean="0">
                <a:latin typeface="Arial" pitchFamily="34" charset="0"/>
              </a:rPr>
              <a:t>H5N1 and H7N9: briefly describe</a:t>
            </a:r>
          </a:p>
          <a:p>
            <a:pPr marL="914400" marR="0" lvl="2" indent="0" algn="l" defTabSz="457200" rtl="0" eaLnBrk="1" fontAlgn="base" latinLnBrk="0" hangingPunct="1">
              <a:lnSpc>
                <a:spcPct val="100000"/>
              </a:lnSpc>
              <a:spcBef>
                <a:spcPct val="30000"/>
              </a:spcBef>
              <a:spcAft>
                <a:spcPct val="0"/>
              </a:spcAft>
              <a:buClrTx/>
              <a:buSzTx/>
              <a:buFontTx/>
              <a:buChar char="•"/>
              <a:tabLst/>
              <a:defRPr/>
            </a:pPr>
            <a:r>
              <a:rPr lang="en-US" altLang="en-US" dirty="0" smtClean="0">
                <a:latin typeface="Arial" pitchFamily="34" charset="0"/>
              </a:rPr>
              <a:t>H5N1: </a:t>
            </a:r>
            <a:r>
              <a:rPr lang="en-US" altLang="en-US" sz="1200" b="1" dirty="0" smtClean="0">
                <a:latin typeface="Arial" pitchFamily="34" charset="0"/>
                <a:cs typeface="Arial" pitchFamily="34" charset="0"/>
              </a:rPr>
              <a:t>667</a:t>
            </a:r>
            <a:r>
              <a:rPr lang="en-US" altLang="en-US" sz="1200" dirty="0" smtClean="0">
                <a:latin typeface="Arial" pitchFamily="34" charset="0"/>
                <a:cs typeface="Arial" pitchFamily="34" charset="0"/>
              </a:rPr>
              <a:t> cases, </a:t>
            </a:r>
            <a:r>
              <a:rPr lang="en-US" altLang="en-US" sz="1200" b="1" dirty="0" smtClean="0">
                <a:latin typeface="Arial" pitchFamily="34" charset="0"/>
                <a:cs typeface="Arial" pitchFamily="34" charset="0"/>
              </a:rPr>
              <a:t>393 </a:t>
            </a:r>
            <a:r>
              <a:rPr lang="en-US" altLang="en-US" sz="1200" dirty="0" smtClean="0">
                <a:latin typeface="Arial" pitchFamily="34" charset="0"/>
                <a:cs typeface="Arial" pitchFamily="34" charset="0"/>
              </a:rPr>
              <a:t>deaths affecting </a:t>
            </a:r>
            <a:r>
              <a:rPr lang="en-US" altLang="en-US" sz="1200" b="0" dirty="0" smtClean="0">
                <a:latin typeface="Arial" pitchFamily="34" charset="0"/>
                <a:cs typeface="Arial" pitchFamily="34" charset="0"/>
              </a:rPr>
              <a:t>mostly children &amp; young adults; high mortality in birds</a:t>
            </a:r>
          </a:p>
          <a:p>
            <a:pPr marL="1371600" marR="0" lvl="3" indent="0" algn="l" defTabSz="457200" rtl="0" eaLnBrk="1" fontAlgn="base" latinLnBrk="0" hangingPunct="1">
              <a:lnSpc>
                <a:spcPct val="100000"/>
              </a:lnSpc>
              <a:spcBef>
                <a:spcPct val="30000"/>
              </a:spcBef>
              <a:spcAft>
                <a:spcPct val="0"/>
              </a:spcAft>
              <a:buClrTx/>
              <a:buSzTx/>
              <a:buFontTx/>
              <a:buChar char="•"/>
              <a:tabLst/>
              <a:defRPr/>
            </a:pPr>
            <a:r>
              <a:rPr lang="en-US" altLang="en-US" sz="1200" b="0" dirty="0" smtClean="0">
                <a:latin typeface="Arial" pitchFamily="34" charset="0"/>
                <a:cs typeface="Arial" pitchFamily="34" charset="0"/>
              </a:rPr>
              <a:t>Where</a:t>
            </a:r>
          </a:p>
          <a:p>
            <a:pPr marL="914400" marR="0" lvl="2" indent="0" algn="l" defTabSz="457200" rtl="0" eaLnBrk="1" fontAlgn="base" latinLnBrk="0" hangingPunct="1">
              <a:lnSpc>
                <a:spcPct val="100000"/>
              </a:lnSpc>
              <a:spcBef>
                <a:spcPct val="30000"/>
              </a:spcBef>
              <a:spcAft>
                <a:spcPct val="0"/>
              </a:spcAft>
              <a:buClrTx/>
              <a:buSzTx/>
              <a:buFontTx/>
              <a:buChar char="•"/>
              <a:tabLst/>
              <a:defRPr/>
            </a:pPr>
            <a:r>
              <a:rPr lang="en-US" altLang="en-US" sz="1200" b="0" dirty="0" smtClean="0">
                <a:latin typeface="Arial" pitchFamily="34" charset="0"/>
                <a:cs typeface="Arial" pitchFamily="34" charset="0"/>
              </a:rPr>
              <a:t>H7N9:</a:t>
            </a:r>
            <a:r>
              <a:rPr lang="en-US" altLang="en-US" sz="1200" b="1" dirty="0" smtClean="0">
                <a:latin typeface="Tahoma" panose="020B0604030504040204" pitchFamily="34" charset="0"/>
                <a:ea typeface="Tahoma" panose="020B0604030504040204" pitchFamily="34" charset="0"/>
                <a:cs typeface="Tahoma" panose="020B0604030504040204" pitchFamily="34" charset="0"/>
              </a:rPr>
              <a:t>453</a:t>
            </a:r>
            <a:r>
              <a:rPr lang="en-US" altLang="en-US" sz="1200" dirty="0" smtClean="0">
                <a:latin typeface="Tahoma" panose="020B0604030504040204" pitchFamily="34" charset="0"/>
                <a:ea typeface="Tahoma" panose="020B0604030504040204" pitchFamily="34" charset="0"/>
                <a:cs typeface="Tahoma" panose="020B0604030504040204" pitchFamily="34" charset="0"/>
              </a:rPr>
              <a:t>  cases 171</a:t>
            </a:r>
            <a:r>
              <a:rPr lang="en-US" altLang="en-US" sz="1200" baseline="0" dirty="0" smtClean="0">
                <a:latin typeface="Tahoma" panose="020B0604030504040204" pitchFamily="34" charset="0"/>
                <a:ea typeface="Tahoma" panose="020B0604030504040204" pitchFamily="34" charset="0"/>
                <a:cs typeface="Tahoma" panose="020B0604030504040204" pitchFamily="34" charset="0"/>
              </a:rPr>
              <a:t> deaths</a:t>
            </a:r>
            <a:r>
              <a:rPr lang="en-US" altLang="en-US" sz="1200" dirty="0" smtClean="0">
                <a:latin typeface="Tahoma" panose="020B0604030504040204" pitchFamily="34" charset="0"/>
                <a:ea typeface="Tahoma" panose="020B0604030504040204" pitchFamily="34" charset="0"/>
                <a:cs typeface="Tahoma" panose="020B0604030504040204" pitchFamily="34" charset="0"/>
              </a:rPr>
              <a:t> mostly in older adults and elderly; little illness in birds</a:t>
            </a:r>
          </a:p>
          <a:p>
            <a:pPr marL="1371600" marR="0" lvl="3" indent="0" algn="l" defTabSz="457200" rtl="0" eaLnBrk="1" fontAlgn="base" latinLnBrk="0" hangingPunct="1">
              <a:lnSpc>
                <a:spcPct val="100000"/>
              </a:lnSpc>
              <a:spcBef>
                <a:spcPct val="30000"/>
              </a:spcBef>
              <a:spcAft>
                <a:spcPct val="0"/>
              </a:spcAft>
              <a:buClrTx/>
              <a:buSzTx/>
              <a:buFontTx/>
              <a:buChar char="•"/>
              <a:tabLst/>
              <a:defRPr/>
            </a:pPr>
            <a:r>
              <a:rPr lang="en-US" altLang="en-US" sz="1200" dirty="0" smtClean="0">
                <a:latin typeface="Tahoma" panose="020B0604030504040204" pitchFamily="34" charset="0"/>
                <a:ea typeface="Tahoma" panose="020B0604030504040204" pitchFamily="34" charset="0"/>
                <a:cs typeface="Tahoma" panose="020B0604030504040204" pitchFamily="34" charset="0"/>
              </a:rPr>
              <a:t>Eastern China</a:t>
            </a:r>
          </a:p>
          <a:p>
            <a:pPr marL="914400" marR="0" lvl="2" indent="0" algn="l" defTabSz="457200" rtl="0" eaLnBrk="1" fontAlgn="base" latinLnBrk="0" hangingPunct="1">
              <a:lnSpc>
                <a:spcPct val="100000"/>
              </a:lnSpc>
              <a:spcBef>
                <a:spcPct val="30000"/>
              </a:spcBef>
              <a:spcAft>
                <a:spcPct val="0"/>
              </a:spcAft>
              <a:buClrTx/>
              <a:buSzTx/>
              <a:buFontTx/>
              <a:buChar char="•"/>
              <a:tabLst/>
              <a:defRPr/>
            </a:pPr>
            <a:r>
              <a:rPr lang="en-US" altLang="en-US" sz="1200" b="0" dirty="0" smtClean="0">
                <a:latin typeface="Tahoma" panose="020B0604030504040204" pitchFamily="34" charset="0"/>
                <a:ea typeface="Tahoma" panose="020B0604030504040204" pitchFamily="34" charset="0"/>
                <a:cs typeface="Tahoma" panose="020B0604030504040204" pitchFamily="34" charset="0"/>
              </a:rPr>
              <a:t>Both occur after direct contact with birds; no sustained h-to-h transmission</a:t>
            </a:r>
          </a:p>
          <a:p>
            <a:pPr marL="914400" marR="0" lvl="2" indent="0" algn="l" defTabSz="457200" rtl="0" eaLnBrk="1" fontAlgn="base" latinLnBrk="0" hangingPunct="1">
              <a:lnSpc>
                <a:spcPct val="100000"/>
              </a:lnSpc>
              <a:spcBef>
                <a:spcPct val="30000"/>
              </a:spcBef>
              <a:spcAft>
                <a:spcPct val="0"/>
              </a:spcAft>
              <a:buClrTx/>
              <a:buSzTx/>
              <a:buFontTx/>
              <a:buChar char="•"/>
              <a:tabLst/>
              <a:defRPr/>
            </a:pPr>
            <a:endParaRPr lang="en-US" altLang="en-US" sz="1200" b="0" dirty="0" smtClean="0">
              <a:latin typeface="Tahoma" panose="020B0604030504040204" pitchFamily="34" charset="0"/>
              <a:ea typeface="Tahoma" panose="020B0604030504040204" pitchFamily="34" charset="0"/>
              <a:cs typeface="Tahoma" panose="020B0604030504040204" pitchFamily="34" charset="0"/>
            </a:endParaRPr>
          </a:p>
          <a:p>
            <a:pPr marL="914400" marR="0" lvl="2" indent="0" algn="l" defTabSz="457200" rtl="0" eaLnBrk="1" fontAlgn="base" latinLnBrk="0" hangingPunct="1">
              <a:lnSpc>
                <a:spcPct val="100000"/>
              </a:lnSpc>
              <a:spcBef>
                <a:spcPct val="30000"/>
              </a:spcBef>
              <a:spcAft>
                <a:spcPct val="0"/>
              </a:spcAft>
              <a:buClrTx/>
              <a:buSzTx/>
              <a:buFontTx/>
              <a:buChar char="•"/>
              <a:tabLst/>
              <a:defRPr/>
            </a:pPr>
            <a:r>
              <a:rPr lang="en-US" altLang="en-US" sz="1200" b="0" dirty="0" smtClean="0">
                <a:latin typeface="Tahoma" panose="020B0604030504040204" pitchFamily="34" charset="0"/>
                <a:ea typeface="Tahoma" panose="020B0604030504040204" pitchFamily="34" charset="0"/>
                <a:cs typeface="Tahoma" panose="020B0604030504040204" pitchFamily="34" charset="0"/>
              </a:rPr>
              <a:t>H3v:306 cases in 2012, 18 in 2013, 3 in 2014; occurred in Midwest mainly in children after swine exposure at fairs. No more severe than</a:t>
            </a:r>
            <a:r>
              <a:rPr lang="en-US" altLang="en-US" sz="1200" b="0" baseline="0" dirty="0" smtClean="0">
                <a:latin typeface="Tahoma" panose="020B0604030504040204" pitchFamily="34" charset="0"/>
                <a:ea typeface="Tahoma" panose="020B0604030504040204" pitchFamily="34" charset="0"/>
                <a:cs typeface="Tahoma" panose="020B0604030504040204" pitchFamily="34" charset="0"/>
              </a:rPr>
              <a:t> seasonal…~20 hospitalizations, 1 death; no sustained h-to-h transmission</a:t>
            </a:r>
            <a:endParaRPr lang="en-US" altLang="en-US" sz="1200" b="0" dirty="0" smtClean="0">
              <a:latin typeface="Arial" pitchFamily="34" charset="0"/>
              <a:cs typeface="Arial" pitchFamily="34" charset="0"/>
            </a:endParaRPr>
          </a:p>
          <a:p>
            <a:pPr lvl="2" eaLnBrk="1" hangingPunct="1">
              <a:buFontTx/>
              <a:buChar char="•"/>
            </a:pPr>
            <a:endParaRPr lang="en-US" altLang="en-US" dirty="0" smtClean="0">
              <a:latin typeface="Arial" pitchFamily="34" charset="0"/>
            </a:endParaRPr>
          </a:p>
          <a:p>
            <a:pPr eaLnBrk="1" hangingPunct="1">
              <a:buFontTx/>
              <a:buChar char="•"/>
            </a:pPr>
            <a:r>
              <a:rPr lang="en-US" altLang="en-US" b="1" dirty="0" smtClean="0">
                <a:latin typeface="Arial" pitchFamily="34" charset="0"/>
              </a:rPr>
              <a:t>Just because we had pandemic recently does not mean we can’t have another soon</a:t>
            </a:r>
            <a:r>
              <a:rPr lang="en-US" altLang="en-US" dirty="0" smtClean="0">
                <a:latin typeface="Arial" pitchFamily="34" charset="0"/>
              </a:rPr>
              <a:t>. If one of these novel viruses acquires ability to transmit h-to-h, we could have</a:t>
            </a:r>
            <a:r>
              <a:rPr lang="en-US" altLang="en-US" baseline="0" dirty="0" smtClean="0">
                <a:latin typeface="Arial" pitchFamily="34" charset="0"/>
              </a:rPr>
              <a:t> next pandemic</a:t>
            </a:r>
            <a:endParaRPr lang="en-US" altLang="en-US" dirty="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2012-2013 season</a:t>
            </a:r>
            <a:r>
              <a:rPr lang="en-US" baseline="0" dirty="0" smtClean="0"/>
              <a:t> was characterized as one of the most severe in more than a decade.</a:t>
            </a:r>
          </a:p>
          <a:p>
            <a:r>
              <a:rPr lang="en-US" baseline="0" dirty="0" smtClean="0"/>
              <a:t>Population most impacted by H3N2 is the elderly!</a:t>
            </a:r>
          </a:p>
          <a:p>
            <a:r>
              <a:rPr lang="en-US" baseline="0" dirty="0" smtClean="0"/>
              <a:t>2013-2014 was less severe than 2012-2013; nevertheless, the</a:t>
            </a:r>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11</a:t>
            </a:fld>
            <a:endParaRPr lang="en-US" altLang="en-US"/>
          </a:p>
        </p:txBody>
      </p:sp>
    </p:spTree>
    <p:extLst>
      <p:ext uri="{BB962C8B-B14F-4D97-AF65-F5344CB8AC3E}">
        <p14:creationId xmlns:p14="http://schemas.microsoft.com/office/powerpoint/2010/main" val="3203745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14</a:t>
            </a:fld>
            <a:endParaRPr lang="en-US" altLang="en-US"/>
          </a:p>
        </p:txBody>
      </p:sp>
    </p:spTree>
    <p:extLst>
      <p:ext uri="{BB962C8B-B14F-4D97-AF65-F5344CB8AC3E}">
        <p14:creationId xmlns:p14="http://schemas.microsoft.com/office/powerpoint/2010/main" val="4587108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D8CFA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Rectangle 2"/>
          <p:cNvSpPr/>
          <p:nvPr/>
        </p:nvSpPr>
        <p:spPr>
          <a:xfrm>
            <a:off x="0" y="0"/>
            <a:ext cx="9144000" cy="6858000"/>
          </a:xfrm>
          <a:prstGeom prst="rect">
            <a:avLst/>
          </a:prstGeom>
          <a:pattFill prst="narHorz">
            <a:fgClr>
              <a:schemeClr val="bg2"/>
            </a:fgClr>
            <a:bgClr>
              <a:srgbClr val="D8CFA7"/>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26" name="Picture 2" descr="Q:\Public Affairs\ART\LOGOS\WSLH UW Crest Logos 2013\PRINT LOGOS\PNG Print\WI State Lab Hygiene_4c_C.png"/>
          <p:cNvPicPr>
            <a:picLocks noChangeAspect="1" noChangeArrowheads="1"/>
          </p:cNvPicPr>
          <p:nvPr userDrawn="1"/>
        </p:nvPicPr>
        <p:blipFill>
          <a:blip r:embed="rId2"/>
          <a:srcRect/>
          <a:stretch>
            <a:fillRect/>
          </a:stretch>
        </p:blipFill>
        <p:spPr bwMode="auto">
          <a:xfrm>
            <a:off x="1848606" y="1285103"/>
            <a:ext cx="5776028" cy="3758822"/>
          </a:xfrm>
          <a:prstGeom prst="rect">
            <a:avLst/>
          </a:prstGeom>
          <a:noFill/>
        </p:spPr>
      </p:pic>
    </p:spTree>
    <p:extLst>
      <p:ext uri="{BB962C8B-B14F-4D97-AF65-F5344CB8AC3E}">
        <p14:creationId xmlns:p14="http://schemas.microsoft.com/office/powerpoint/2010/main" val="401194744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300027482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3900" y="850900"/>
            <a:ext cx="2832100" cy="584200"/>
          </a:xfrm>
        </p:spPr>
        <p:txBody>
          <a:bodyPr/>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10000" y="850900"/>
            <a:ext cx="4584700" cy="5275263"/>
          </a:xfrm>
        </p:spPr>
        <p:txBody>
          <a:bodyPr/>
          <a:lstStyle>
            <a:lvl1pPr marL="228600" indent="-228600">
              <a:defRPr sz="2800" baseline="0"/>
            </a:lvl1pPr>
            <a:lvl2pPr marL="685800" indent="-228600">
              <a:spcBef>
                <a:spcPts val="1176"/>
              </a:spcBef>
              <a:defRPr sz="2400" baseline="0"/>
            </a:lvl2pPr>
            <a:lvl3pPr marL="1005840" indent="-182880">
              <a:spcBef>
                <a:spcPts val="1080"/>
              </a:spcBef>
              <a:defRPr sz="2000"/>
            </a:lvl3pPr>
            <a:lvl4pPr marL="1371600" indent="-182880">
              <a:spcBef>
                <a:spcPts val="1032"/>
              </a:spcBef>
              <a:defRPr sz="1800"/>
            </a:lvl4pPr>
            <a:lvl5pPr marL="1600200" indent="-182880">
              <a:spcBef>
                <a:spcPts val="984"/>
              </a:spcBef>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1549400"/>
            <a:ext cx="2832100" cy="45767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32436187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0"/>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486400"/>
            <a:ext cx="5486400" cy="6858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9481911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200"/>
            </a:lvl1pPr>
          </a:lstStyle>
          <a:p>
            <a:r>
              <a:rPr lang="en-US" smtClean="0"/>
              <a:t>Click to edit Master title style</a:t>
            </a:r>
            <a:endParaRPr lang="en-US" dirty="0"/>
          </a:p>
        </p:txBody>
      </p:sp>
      <p:sp>
        <p:nvSpPr>
          <p:cNvPr id="3" name="Subtitle 2"/>
          <p:cNvSpPr>
            <a:spLocks noGrp="1"/>
          </p:cNvSpPr>
          <p:nvPr>
            <p:ph type="subTitle" idx="1"/>
          </p:nvPr>
        </p:nvSpPr>
        <p:spPr>
          <a:xfrm>
            <a:off x="1371600" y="3651250"/>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20203130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Snip Single Corner Rectangle 8"/>
          <p:cNvSpPr>
            <a:spLocks/>
          </p:cNvSpPr>
          <p:nvPr/>
        </p:nvSpPr>
        <p:spPr bwMode="auto">
          <a:xfrm>
            <a:off x="381000" y="381000"/>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gradFill rotWithShape="1">
            <a:gsLst>
              <a:gs pos="0">
                <a:srgbClr val="7B0000"/>
              </a:gs>
              <a:gs pos="70000">
                <a:srgbClr val="B70000"/>
              </a:gs>
              <a:gs pos="100000">
                <a:srgbClr val="B70000"/>
              </a:gs>
            </a:gsLst>
            <a:lin ang="17700000"/>
          </a:gradFill>
          <a:ln>
            <a:noFill/>
          </a:ln>
          <a:effectLst>
            <a:outerShdw blurRad="76200" dist="25400" dir="4799952" algn="tl" rotWithShape="0">
              <a:srgbClr val="000000">
                <a:alpha val="21999"/>
              </a:srgbClr>
            </a:outerShdw>
          </a:effectLst>
          <a:extLst>
            <a:ext uri="{91240B29-F687-4F45-9708-019B960494DF}">
              <a14:hiddenLine xmlns:a14="http://schemas.microsoft.com/office/drawing/2010/main" w="3175" cap="flat" cmpd="sng">
                <a:solidFill>
                  <a:srgbClr val="000000"/>
                </a:solidFill>
                <a:prstDash val="solid"/>
                <a:round/>
                <a:headEnd/>
                <a:tailEnd/>
              </a14:hiddenLine>
            </a:ext>
          </a:extLst>
        </p:spPr>
        <p:txBody>
          <a:bodyPr anchor="ctr"/>
          <a:lstStyle/>
          <a:p>
            <a:endParaRPr lang="en-US"/>
          </a:p>
        </p:txBody>
      </p:sp>
      <p:sp>
        <p:nvSpPr>
          <p:cNvPr id="2" name="Title 1"/>
          <p:cNvSpPr>
            <a:spLocks noGrp="1"/>
          </p:cNvSpPr>
          <p:nvPr>
            <p:ph type="ctrTitle"/>
          </p:nvPr>
        </p:nvSpPr>
        <p:spPr>
          <a:xfrm>
            <a:off x="685800" y="2130425"/>
            <a:ext cx="7772400" cy="1470025"/>
          </a:xfrm>
        </p:spPr>
        <p:txBody>
          <a:bodyPr/>
          <a:lstStyle>
            <a:lvl1pPr>
              <a:defRPr sz="4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651250"/>
            <a:ext cx="6400800" cy="1752600"/>
          </a:xfrm>
        </p:spPr>
        <p:txBody>
          <a:bodyPr>
            <a:normAutofit/>
          </a:bodyPr>
          <a:lstStyle>
            <a:lvl1pPr marL="0" indent="0" algn="ctr">
              <a:buNone/>
              <a:defRPr sz="2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225515172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buFontTx/>
              <a:buNone/>
              <a:defRPr/>
            </a:lvl1pPr>
          </a:lstStyle>
          <a:p>
            <a:pPr lvl="0"/>
            <a:r>
              <a:rPr lang="en-US" smtClean="0"/>
              <a:t>Click to edit Master text styles</a:t>
            </a:r>
          </a:p>
        </p:txBody>
      </p:sp>
      <p:sp>
        <p:nvSpPr>
          <p:cNvPr id="7"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8677733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34375179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ctr">
              <a:defRPr sz="3000" b="0" i="0" kern="1200" cap="all" spc="40"/>
            </a:lvl1pPr>
          </a:lstStyle>
          <a:p>
            <a:r>
              <a:rPr lang="en-US" smtClean="0"/>
              <a:t>Click to edit Master title style</a:t>
            </a:r>
            <a:endParaRPr lang="en-US" dirty="0"/>
          </a:p>
        </p:txBody>
      </p:sp>
      <p:sp>
        <p:nvSpPr>
          <p:cNvPr id="3" name="Text Placeholder 2"/>
          <p:cNvSpPr>
            <a:spLocks noGrp="1"/>
          </p:cNvSpPr>
          <p:nvPr>
            <p:ph type="body" idx="1"/>
          </p:nvPr>
        </p:nvSpPr>
        <p:spPr>
          <a:xfrm>
            <a:off x="722313" y="2830513"/>
            <a:ext cx="7772400" cy="1500187"/>
          </a:xfrm>
        </p:spPr>
        <p:txBody>
          <a:bodyPr anchor="b">
            <a:normAutofit/>
          </a:bodyPr>
          <a:lstStyle>
            <a:lvl1pPr marL="0" indent="0" algn="ctr">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12360186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4584700" y="1714500"/>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3900" y="1714500"/>
            <a:ext cx="3632200" cy="4411663"/>
          </a:xfrm>
        </p:spPr>
        <p:txBody>
          <a:bodyPr/>
          <a:lstStyle>
            <a:lvl1pPr marL="182880" indent="-182880">
              <a:defRPr sz="2200"/>
            </a:lvl1pPr>
            <a:lvl2pPr marL="548640" indent="-182880">
              <a:spcBef>
                <a:spcPts val="1080"/>
              </a:spcBef>
              <a:buClr>
                <a:srgbClr val="B70000"/>
              </a:buClr>
              <a:defRPr sz="2000"/>
            </a:lvl2pPr>
            <a:lvl3pPr marL="822960" indent="-182880">
              <a:spcBef>
                <a:spcPts val="1032"/>
              </a:spcBef>
              <a:defRPr sz="1800"/>
            </a:lvl3pPr>
            <a:lvl4pPr marL="1143000" indent="-182880">
              <a:spcBef>
                <a:spcPts val="984"/>
              </a:spcBef>
              <a:defRPr sz="1700"/>
            </a:lvl4pPr>
            <a:lvl5pPr marL="1417320" indent="-137160">
              <a:spcBef>
                <a:spcPts val="984"/>
              </a:spcBef>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13300" y="1714500"/>
            <a:ext cx="3619500" cy="4411663"/>
          </a:xfrm>
        </p:spPr>
        <p:txBody>
          <a:bodyPr/>
          <a:lstStyle>
            <a:lvl1pPr marL="182880" indent="-182880">
              <a:defRPr sz="2200"/>
            </a:lvl1pPr>
            <a:lvl2pPr marL="548640" indent="-182880">
              <a:spcBef>
                <a:spcPts val="1080"/>
              </a:spcBef>
              <a:defRPr sz="2000"/>
            </a:lvl2pPr>
            <a:lvl3pPr marL="822960" indent="-182880">
              <a:spcBef>
                <a:spcPts val="1032"/>
              </a:spcBef>
              <a:defRPr sz="1800"/>
            </a:lvl3pPr>
            <a:lvl4pPr marL="1143000" indent="-182880">
              <a:spcBef>
                <a:spcPts val="1008"/>
              </a:spcBef>
              <a:defRPr sz="1700"/>
            </a:lvl4pPr>
            <a:lvl5pPr marL="1417320" indent="-137160">
              <a:spcBef>
                <a:spcPts val="1008"/>
              </a:spcBef>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22682045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4584700" y="1714500"/>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23900" y="1714499"/>
            <a:ext cx="3632200" cy="571501"/>
          </a:xfrm>
        </p:spPr>
        <p:txBody>
          <a:bodyPr>
            <a:normAutofit/>
          </a:bodyPr>
          <a:lstStyle>
            <a:lvl1pPr marL="0" indent="0">
              <a:buNone/>
              <a:defRPr sz="1800" b="1">
                <a:solidFill>
                  <a:srgbClr val="B7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286001"/>
            <a:ext cx="3632200" cy="3840162"/>
          </a:xfrm>
        </p:spPr>
        <p:txBody>
          <a:bodyPr/>
          <a:lstStyle>
            <a:lvl1pPr marL="182880" indent="-182880">
              <a:spcBef>
                <a:spcPts val="1032"/>
              </a:spcBef>
              <a:defRPr sz="1800" baseline="0"/>
            </a:lvl1pPr>
            <a:lvl2pPr marL="502920" indent="-182880">
              <a:spcBef>
                <a:spcPts val="1008"/>
              </a:spcBef>
              <a:defRPr sz="1700" baseline="0"/>
            </a:lvl2pPr>
            <a:lvl3pPr marL="822960" indent="-182880">
              <a:spcBef>
                <a:spcPts val="960"/>
              </a:spcBef>
              <a:defRPr sz="1600"/>
            </a:lvl3pPr>
            <a:lvl4pPr marL="1097280" indent="-182880">
              <a:spcBef>
                <a:spcPts val="960"/>
              </a:spcBef>
              <a:defRPr sz="1600"/>
            </a:lvl4pPr>
            <a:lvl5pPr marL="1371600" indent="-182880">
              <a:spcBef>
                <a:spcPts val="960"/>
              </a:spcBef>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87900" y="1714499"/>
            <a:ext cx="3683000" cy="571502"/>
          </a:xfrm>
        </p:spPr>
        <p:txBody>
          <a:bodyPr>
            <a:normAutofit/>
          </a:bodyPr>
          <a:lstStyle>
            <a:lvl1pPr marL="0" indent="0">
              <a:buNone/>
              <a:defRPr sz="1800" b="1">
                <a:solidFill>
                  <a:srgbClr val="B7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87900" y="2286001"/>
            <a:ext cx="3683000" cy="3840161"/>
          </a:xfrm>
        </p:spPr>
        <p:txBody>
          <a:bodyPr/>
          <a:lstStyle>
            <a:lvl1pPr marL="182880" indent="-182880">
              <a:spcBef>
                <a:spcPts val="1032"/>
              </a:spcBef>
              <a:defRPr sz="1800"/>
            </a:lvl1pPr>
            <a:lvl2pPr marL="502920" indent="-182880">
              <a:spcBef>
                <a:spcPts val="984"/>
              </a:spcBef>
              <a:defRPr sz="1600"/>
            </a:lvl2pPr>
            <a:lvl3pPr marL="822960" indent="-182880">
              <a:spcBef>
                <a:spcPts val="984"/>
              </a:spcBef>
              <a:defRPr sz="1600"/>
            </a:lvl3pPr>
            <a:lvl4pPr marL="1143000" indent="-182880">
              <a:spcBef>
                <a:spcPts val="984"/>
              </a:spcBef>
              <a:defRPr sz="1600"/>
            </a:lvl4pPr>
            <a:lvl5pPr marL="1371600" indent="-182880">
              <a:spcBef>
                <a:spcPts val="984"/>
              </a:spcBef>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0"/>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170442097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150986714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narHorz">
          <a:fgClr>
            <a:schemeClr val="bg2"/>
          </a:fgClr>
          <a:bgClr>
            <a:srgbClr val="D8CFA7"/>
          </a:bgClr>
        </a:pattFill>
        <a:effectLst/>
      </p:bgPr>
    </p:bg>
    <p:spTree>
      <p:nvGrpSpPr>
        <p:cNvPr id="1" name=""/>
        <p:cNvGrpSpPr/>
        <p:nvPr/>
      </p:nvGrpSpPr>
      <p:grpSpPr>
        <a:xfrm>
          <a:off x="0" y="0"/>
          <a:ext cx="0" cy="0"/>
          <a:chOff x="0" y="0"/>
          <a:chExt cx="0" cy="0"/>
        </a:xfrm>
      </p:grpSpPr>
      <p:pic>
        <p:nvPicPr>
          <p:cNvPr id="1026" name="Picture 2" descr="Q:\Public Affairs\ART\LOGOS\UW_Madison_LOGOS\2011 UW logos PRINT\UWCrest_4c.png"/>
          <p:cNvPicPr>
            <a:picLocks noChangeAspect="1" noChangeArrowheads="1"/>
          </p:cNvPicPr>
          <p:nvPr userDrawn="1"/>
        </p:nvPicPr>
        <p:blipFill>
          <a:blip r:embed="rId14"/>
          <a:srcRect/>
          <a:stretch>
            <a:fillRect/>
          </a:stretch>
        </p:blipFill>
        <p:spPr bwMode="auto">
          <a:xfrm>
            <a:off x="8297943" y="71024"/>
            <a:ext cx="808351" cy="1062271"/>
          </a:xfrm>
          <a:prstGeom prst="rect">
            <a:avLst/>
          </a:prstGeom>
          <a:noFill/>
        </p:spPr>
      </p:pic>
      <p:sp>
        <p:nvSpPr>
          <p:cNvPr id="62" name="Snip Single Corner Rectangle 61"/>
          <p:cNvSpPr>
            <a:spLocks/>
          </p:cNvSpPr>
          <p:nvPr/>
        </p:nvSpPr>
        <p:spPr bwMode="auto">
          <a:xfrm>
            <a:off x="381000" y="381000"/>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solidFill>
            <a:srgbClr val="FFFFFF"/>
          </a:solidFill>
          <a:ln w="3175" cap="flat" cmpd="sng">
            <a:solidFill>
              <a:srgbClr val="D8CFA7"/>
            </a:solidFill>
            <a:prstDash val="solid"/>
            <a:round/>
            <a:headEnd/>
            <a:tailEnd/>
          </a:ln>
          <a:effectLst>
            <a:outerShdw blurRad="76200" dist="25400" dir="4799952" algn="tl" rotWithShape="0">
              <a:srgbClr val="000000">
                <a:alpha val="21999"/>
              </a:srgbClr>
            </a:outerShdw>
          </a:effectLst>
        </p:spPr>
        <p:txBody>
          <a:bodyPr anchor="ctr"/>
          <a:lstStyle/>
          <a:p>
            <a:endParaRPr lang="en-US"/>
          </a:p>
        </p:txBody>
      </p:sp>
      <p:sp>
        <p:nvSpPr>
          <p:cNvPr id="2" name="Title Placeholder 1"/>
          <p:cNvSpPr>
            <a:spLocks noGrp="1"/>
          </p:cNvSpPr>
          <p:nvPr>
            <p:ph type="title"/>
          </p:nvPr>
        </p:nvSpPr>
        <p:spPr>
          <a:xfrm>
            <a:off x="381000" y="758825"/>
            <a:ext cx="8331200" cy="125095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736600" y="1727200"/>
            <a:ext cx="764540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cSld>
  <p:clrMap bg1="lt1" tx1="dk1" bg2="lt2" tx2="dk2" accent1="accent1" accent2="accent2" accent3="accent3" accent4="accent4" accent5="accent5" accent6="accent6" hlink="hlink" folHlink="folHlink"/>
  <p:sldLayoutIdLst>
    <p:sldLayoutId id="2147483675" r:id="rId1"/>
    <p:sldLayoutId id="2147483667" r:id="rId2"/>
    <p:sldLayoutId id="2147483676" r:id="rId3"/>
    <p:sldLayoutId id="2147483668" r:id="rId4"/>
    <p:sldLayoutId id="2147483669" r:id="rId5"/>
    <p:sldLayoutId id="2147483670" r:id="rId6"/>
    <p:sldLayoutId id="2147483677" r:id="rId7"/>
    <p:sldLayoutId id="2147483678" r:id="rId8"/>
    <p:sldLayoutId id="2147483671" r:id="rId9"/>
    <p:sldLayoutId id="2147483672" r:id="rId10"/>
    <p:sldLayoutId id="2147483673" r:id="rId11"/>
    <p:sldLayoutId id="2147483674" r:id="rId12"/>
  </p:sldLayoutIdLst>
  <p:timing>
    <p:tnLst>
      <p:par>
        <p:cTn id="1" dur="indefinite" restart="never" nodeType="tmRoot"/>
      </p:par>
    </p:tnLst>
  </p:timing>
  <p:hf hdr="0" dt="0"/>
  <p:txStyles>
    <p:title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p:titleStyle>
    <p:bodyStyle>
      <a:lvl1pPr marL="342900" indent="-342900" algn="l" defTabSz="457200" rtl="0" eaLnBrk="1" fontAlgn="base" hangingPunct="1">
        <a:spcBef>
          <a:spcPct val="20000"/>
        </a:spcBef>
        <a:spcAft>
          <a:spcPct val="0"/>
        </a:spcAft>
        <a:buClr>
          <a:srgbClr val="B70000"/>
        </a:buClr>
        <a:buSzPct val="90000"/>
        <a:buFont typeface="Wingdings" pitchFamily="2" charset="2"/>
        <a:buChar char="§"/>
        <a:defRPr sz="2800" kern="1200">
          <a:solidFill>
            <a:srgbClr val="404040"/>
          </a:solidFill>
          <a:latin typeface="+mn-lt"/>
          <a:ea typeface="MS PGothic" pitchFamily="34" charset="-128"/>
          <a:cs typeface="+mn-cs"/>
        </a:defRPr>
      </a:lvl1pPr>
      <a:lvl2pPr marL="742950" indent="-285750" algn="l" defTabSz="457200" rtl="0" eaLnBrk="1" fontAlgn="base" hangingPunct="1">
        <a:spcBef>
          <a:spcPct val="20000"/>
        </a:spcBef>
        <a:spcAft>
          <a:spcPct val="0"/>
        </a:spcAft>
        <a:buClr>
          <a:srgbClr val="B70000"/>
        </a:buClr>
        <a:buSzPct val="90000"/>
        <a:buFont typeface="Wingdings" pitchFamily="2" charset="2"/>
        <a:buChar char="§"/>
        <a:defRPr sz="2400" kern="1200">
          <a:solidFill>
            <a:srgbClr val="404040"/>
          </a:solidFill>
          <a:latin typeface="+mn-lt"/>
          <a:ea typeface="MS PGothic" pitchFamily="34" charset="-128"/>
          <a:cs typeface="+mn-cs"/>
        </a:defRPr>
      </a:lvl2pPr>
      <a:lvl3pPr marL="1143000" indent="-228600" algn="l" defTabSz="457200" rtl="0" eaLnBrk="1" fontAlgn="base" hangingPunct="1">
        <a:spcBef>
          <a:spcPct val="20000"/>
        </a:spcBef>
        <a:spcAft>
          <a:spcPct val="0"/>
        </a:spcAft>
        <a:buClr>
          <a:srgbClr val="B70000"/>
        </a:buClr>
        <a:buSzPct val="90000"/>
        <a:buFont typeface="Wingdings" pitchFamily="2" charset="2"/>
        <a:buChar char="§"/>
        <a:defRPr sz="2200" kern="1200">
          <a:solidFill>
            <a:srgbClr val="404040"/>
          </a:solidFill>
          <a:latin typeface="+mn-lt"/>
          <a:ea typeface="MS PGothic" pitchFamily="34" charset="-128"/>
          <a:cs typeface="+mn-cs"/>
        </a:defRPr>
      </a:lvl3pPr>
      <a:lvl4pPr marL="16002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n-lt"/>
          <a:ea typeface="MS PGothic" pitchFamily="34" charset="-128"/>
          <a:cs typeface="+mn-cs"/>
        </a:defRPr>
      </a:lvl4pPr>
      <a:lvl5pPr marL="20574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j-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7"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Microsoft_Excel_97-2003_Worksheet2.xls"/><Relationship Id="rId5" Type="http://schemas.openxmlformats.org/officeDocument/2006/relationships/image" Target="../media/image23.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hyperlink" Target="http://www.cdc.gov/flu/weekly/summary.htm"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www.aphl.org/aphlprograms/infectious/influenza/Pages/Influenza-Virologic-Surveillance-Right-Size-Roadmap.aspx"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mailto:Mary.wedig@slh.wisc.edu" TargetMode="External"/><Relationship Id="rId2" Type="http://schemas.openxmlformats.org/officeDocument/2006/relationships/hyperlink" Target="mailto:erik.reisdorf@slh.wisc.edu"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83" y="496134"/>
            <a:ext cx="8331200" cy="1250950"/>
          </a:xfrm>
        </p:spPr>
        <p:txBody>
          <a:bodyPr/>
          <a:lstStyle/>
          <a:p>
            <a:r>
              <a:rPr lang="en-US" b="1" dirty="0" smtClean="0">
                <a:effectLst/>
                <a:latin typeface="Tahoma" panose="020B0604030504040204" pitchFamily="34" charset="0"/>
                <a:ea typeface="Tahoma" panose="020B0604030504040204" pitchFamily="34" charset="0"/>
                <a:cs typeface="Tahoma" panose="020B0604030504040204" pitchFamily="34" charset="0"/>
              </a:rPr>
              <a:t>The Year in Review, 2013-2014</a:t>
            </a:r>
            <a:endParaRPr lang="en-US"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381000" y="1727199"/>
            <a:ext cx="3524250" cy="4601411"/>
          </a:xfrm>
        </p:spPr>
        <p:txBody>
          <a:bodyPr/>
          <a:lstStyle/>
          <a:p>
            <a:pPr marL="457200" indent="-457200">
              <a:buFont typeface="Wingdings" panose="05000000000000000000" pitchFamily="2" charset="2"/>
              <a:buChar char="§"/>
            </a:pPr>
            <a:r>
              <a:rPr lang="en-US" dirty="0" smtClean="0">
                <a:latin typeface="Tahoma" panose="020B0604030504040204" pitchFamily="34" charset="0"/>
                <a:ea typeface="Tahoma" panose="020B0604030504040204" pitchFamily="34" charset="0"/>
                <a:cs typeface="Tahoma" panose="020B0604030504040204" pitchFamily="34" charset="0"/>
              </a:rPr>
              <a:t>Influenza peak week ending 1/11/14.</a:t>
            </a:r>
          </a:p>
          <a:p>
            <a:pPr marL="457200" indent="-457200">
              <a:buFont typeface="Wingdings" panose="05000000000000000000" pitchFamily="2" charset="2"/>
              <a:buChar char="§"/>
            </a:pPr>
            <a:r>
              <a:rPr lang="en-US" dirty="0" smtClean="0">
                <a:latin typeface="Tahoma" panose="020B0604030504040204" pitchFamily="34" charset="0"/>
                <a:ea typeface="Tahoma" panose="020B0604030504040204" pitchFamily="34" charset="0"/>
                <a:cs typeface="Tahoma" panose="020B0604030504040204" pitchFamily="34" charset="0"/>
              </a:rPr>
              <a:t>Influenza B activity was minimal.</a:t>
            </a:r>
          </a:p>
          <a:p>
            <a:pPr marL="457200" indent="-457200">
              <a:buFont typeface="Wingdings" panose="05000000000000000000" pitchFamily="2" charset="2"/>
              <a:buChar char="§"/>
            </a:pPr>
            <a:r>
              <a:rPr lang="en-US" dirty="0" smtClean="0">
                <a:latin typeface="Tahoma" panose="020B0604030504040204" pitchFamily="34" charset="0"/>
                <a:ea typeface="Tahoma" panose="020B0604030504040204" pitchFamily="34" charset="0"/>
                <a:cs typeface="Tahoma" panose="020B0604030504040204" pitchFamily="34" charset="0"/>
              </a:rPr>
              <a:t>Influenza was detected </a:t>
            </a:r>
            <a:r>
              <a:rPr lang="en-US" i="1" dirty="0" smtClean="0">
                <a:latin typeface="Tahoma" panose="020B0604030504040204" pitchFamily="34" charset="0"/>
                <a:ea typeface="Tahoma" panose="020B0604030504040204" pitchFamily="34" charset="0"/>
                <a:cs typeface="Tahoma" panose="020B0604030504040204" pitchFamily="34" charset="0"/>
              </a:rPr>
              <a:t>every week except  one </a:t>
            </a:r>
            <a:r>
              <a:rPr lang="en-US" dirty="0" smtClean="0">
                <a:latin typeface="Tahoma" panose="020B0604030504040204" pitchFamily="34" charset="0"/>
                <a:ea typeface="Tahoma" panose="020B0604030504040204" pitchFamily="34" charset="0"/>
                <a:cs typeface="Tahoma" panose="020B0604030504040204" pitchFamily="34" charset="0"/>
              </a:rPr>
              <a:t>all summer!</a:t>
            </a:r>
          </a:p>
          <a:p>
            <a:pPr marL="457200" indent="-457200">
              <a:buFont typeface="Wingdings" panose="05000000000000000000" pitchFamily="2" charset="2"/>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p:cNvGraphicFramePr>
            <a:graphicFrameLocks/>
          </p:cNvGraphicFramePr>
          <p:nvPr>
            <p:extLst>
              <p:ext uri="{D42A27DB-BD31-4B8C-83A1-F6EECF244321}">
                <p14:modId xmlns:p14="http://schemas.microsoft.com/office/powerpoint/2010/main" val="809974984"/>
              </p:ext>
            </p:extLst>
          </p:nvPr>
        </p:nvGraphicFramePr>
        <p:xfrm>
          <a:off x="4223083" y="1429503"/>
          <a:ext cx="4404561" cy="2661235"/>
        </p:xfrm>
        <a:graphic>
          <a:graphicData uri="http://schemas.openxmlformats.org/presentationml/2006/ole">
            <mc:AlternateContent xmlns:mc="http://schemas.openxmlformats.org/markup-compatibility/2006">
              <mc:Choice xmlns:v="urn:schemas-microsoft-com:vml" Requires="v">
                <p:oleObj spid="_x0000_s9310" name="Chart" r:id="rId3" imgW="5620999" imgH="3170195" progId="Excel.Chart.8">
                  <p:embed/>
                </p:oleObj>
              </mc:Choice>
              <mc:Fallback>
                <p:oleObj name="Chart" r:id="rId3" imgW="5620999" imgH="3170195"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b="-60"/>
                      <a:stretch>
                        <a:fillRect/>
                      </a:stretch>
                    </p:blipFill>
                    <p:spPr bwMode="auto">
                      <a:xfrm>
                        <a:off x="4223083" y="1429503"/>
                        <a:ext cx="4404561" cy="2661235"/>
                      </a:xfrm>
                      <a:prstGeom prst="rect">
                        <a:avLst/>
                      </a:prstGeom>
                      <a:noFill/>
                    </p:spPr>
                  </p:pic>
                </p:oleObj>
              </mc:Fallback>
            </mc:AlternateContent>
          </a:graphicData>
        </a:graphic>
      </p:graphicFrame>
      <p:sp>
        <p:nvSpPr>
          <p:cNvPr id="7" name="Down Arrow 6"/>
          <p:cNvSpPr/>
          <p:nvPr/>
        </p:nvSpPr>
        <p:spPr>
          <a:xfrm>
            <a:off x="5449809" y="1585912"/>
            <a:ext cx="195309" cy="48920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7178" name="Chart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0011" y="4307305"/>
            <a:ext cx="2624889" cy="161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Object 8"/>
          <p:cNvGraphicFramePr>
            <a:graphicFrameLocks/>
          </p:cNvGraphicFramePr>
          <p:nvPr>
            <p:extLst>
              <p:ext uri="{D42A27DB-BD31-4B8C-83A1-F6EECF244321}">
                <p14:modId xmlns:p14="http://schemas.microsoft.com/office/powerpoint/2010/main" val="2794734109"/>
              </p:ext>
            </p:extLst>
          </p:nvPr>
        </p:nvGraphicFramePr>
        <p:xfrm>
          <a:off x="3905250" y="4307305"/>
          <a:ext cx="2461761" cy="1612232"/>
        </p:xfrm>
        <a:graphic>
          <a:graphicData uri="http://schemas.openxmlformats.org/presentationml/2006/ole">
            <mc:AlternateContent xmlns:mc="http://schemas.openxmlformats.org/markup-compatibility/2006">
              <mc:Choice xmlns:v="urn:schemas-microsoft-com:vml" Requires="v">
                <p:oleObj spid="_x0000_s9311" name="Chart" r:id="rId6" imgW="4572396" imgH="2743438" progId="Excel.Chart.8">
                  <p:embed/>
                </p:oleObj>
              </mc:Choice>
              <mc:Fallback>
                <p:oleObj name="Chart" r:id="rId6" imgW="4572396" imgH="2743438"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5250" y="4307305"/>
                        <a:ext cx="2461761" cy="1612232"/>
                      </a:xfrm>
                      <a:prstGeom prst="rect">
                        <a:avLst/>
                      </a:prstGeom>
                      <a:noFill/>
                    </p:spPr>
                  </p:pic>
                </p:oleObj>
              </mc:Fallback>
            </mc:AlternateContent>
          </a:graphicData>
        </a:graphic>
      </p:graphicFrame>
      <p:sp>
        <p:nvSpPr>
          <p:cNvPr id="10" name="Footer Placeholder 9"/>
          <p:cNvSpPr>
            <a:spLocks noGrp="1"/>
          </p:cNvSpPr>
          <p:nvPr>
            <p:ph type="ftr" sz="quarter" idx="3"/>
          </p:nvPr>
        </p:nvSpPr>
        <p:spPr/>
        <p:txBody>
          <a:bodyPr/>
          <a:lstStyle/>
          <a:p>
            <a:pPr>
              <a:defRPr/>
            </a:pPr>
            <a:r>
              <a:rPr lang="en-US" dirty="0" smtClean="0"/>
              <a:t>WISCONSIN STATE LABORATORY OF HYGIENE - UNIVERSITY OF WISCONSIN                           </a:t>
            </a:r>
            <a:r>
              <a:rPr lang="en-US" sz="2000" b="1" dirty="0" smtClean="0">
                <a:solidFill>
                  <a:srgbClr val="C00000"/>
                </a:solidFill>
              </a:rPr>
              <a:t>10</a:t>
            </a:r>
            <a:endParaRPr lang="en-US" sz="2000" b="1" dirty="0">
              <a:solidFill>
                <a:srgbClr val="C00000"/>
              </a:solidFill>
            </a:endParaRPr>
          </a:p>
        </p:txBody>
      </p:sp>
    </p:spTree>
    <p:extLst>
      <p:ext uri="{BB962C8B-B14F-4D97-AF65-F5344CB8AC3E}">
        <p14:creationId xmlns:p14="http://schemas.microsoft.com/office/powerpoint/2010/main" val="33126772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6250"/>
            <a:ext cx="8058150" cy="1250950"/>
          </a:xfrm>
        </p:spPr>
        <p:txBody>
          <a:bodyPr/>
          <a:lstStyle/>
          <a:p>
            <a:r>
              <a:rPr lang="en-US" b="1" dirty="0">
                <a:effectLst/>
                <a:latin typeface="Tahoma" panose="020B0604030504040204" pitchFamily="34" charset="0"/>
                <a:ea typeface="Tahoma" panose="020B0604030504040204" pitchFamily="34" charset="0"/>
                <a:cs typeface="Tahoma" panose="020B0604030504040204" pitchFamily="34" charset="0"/>
              </a:rPr>
              <a:t>The Year in Review, 2013-2014</a:t>
            </a:r>
            <a:endParaRPr lang="en-US" dirty="0">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Object 2"/>
          <p:cNvGraphicFramePr>
            <a:graphicFrameLocks noChangeAspect="1"/>
          </p:cNvGraphicFramePr>
          <p:nvPr>
            <p:extLst>
              <p:ext uri="{D42A27DB-BD31-4B8C-83A1-F6EECF244321}">
                <p14:modId xmlns:p14="http://schemas.microsoft.com/office/powerpoint/2010/main" val="3675222067"/>
              </p:ext>
            </p:extLst>
          </p:nvPr>
        </p:nvGraphicFramePr>
        <p:xfrm>
          <a:off x="540416" y="1138141"/>
          <a:ext cx="8184484" cy="4581719"/>
        </p:xfrm>
        <a:graphic>
          <a:graphicData uri="http://schemas.openxmlformats.org/drawingml/2006/chart">
            <c:chart xmlns:c="http://schemas.openxmlformats.org/drawingml/2006/chart" xmlns:r="http://schemas.openxmlformats.org/officeDocument/2006/relationships" r:id="rId3"/>
          </a:graphicData>
        </a:graphic>
      </p:graphicFrame>
      <p:sp>
        <p:nvSpPr>
          <p:cNvPr id="8" name="Right Brace 7"/>
          <p:cNvSpPr/>
          <p:nvPr/>
        </p:nvSpPr>
        <p:spPr>
          <a:xfrm rot="10800000">
            <a:off x="5047247" y="2286000"/>
            <a:ext cx="228600" cy="114300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fontAlgn="auto">
              <a:spcBef>
                <a:spcPts val="0"/>
              </a:spcBef>
              <a:spcAft>
                <a:spcPts val="0"/>
              </a:spcAft>
            </a:pPr>
            <a:endParaRPr lang="en-US" dirty="0">
              <a:solidFill>
                <a:srgbClr val="000000"/>
              </a:solidFill>
            </a:endParaRPr>
          </a:p>
        </p:txBody>
      </p:sp>
      <p:sp>
        <p:nvSpPr>
          <p:cNvPr id="9" name="TextBox 11"/>
          <p:cNvSpPr txBox="1"/>
          <p:nvPr/>
        </p:nvSpPr>
        <p:spPr>
          <a:xfrm>
            <a:off x="5047247" y="1771134"/>
            <a:ext cx="774571" cy="36933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r>
              <a:rPr lang="en-US" dirty="0" smtClean="0">
                <a:solidFill>
                  <a:srgbClr val="000000"/>
                </a:solidFill>
                <a:latin typeface="Arial"/>
              </a:rPr>
              <a:t>H3N2</a:t>
            </a:r>
            <a:endParaRPr lang="en-US" dirty="0">
              <a:solidFill>
                <a:srgbClr val="000000"/>
              </a:solidFill>
              <a:latin typeface="Arial"/>
            </a:endParaRPr>
          </a:p>
        </p:txBody>
      </p:sp>
      <p:sp>
        <p:nvSpPr>
          <p:cNvPr id="10" name="TextBox 12"/>
          <p:cNvSpPr txBox="1"/>
          <p:nvPr/>
        </p:nvSpPr>
        <p:spPr>
          <a:xfrm>
            <a:off x="6514879" y="2140466"/>
            <a:ext cx="902811" cy="36933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r>
              <a:rPr lang="en-US" dirty="0" smtClean="0">
                <a:solidFill>
                  <a:srgbClr val="000000"/>
                </a:solidFill>
                <a:latin typeface="Arial"/>
              </a:rPr>
              <a:t>pH1N1</a:t>
            </a:r>
            <a:endParaRPr lang="en-US" dirty="0">
              <a:solidFill>
                <a:srgbClr val="000000"/>
              </a:solidFill>
              <a:latin typeface="Arial"/>
            </a:endParaRPr>
          </a:p>
        </p:txBody>
      </p:sp>
      <p:sp>
        <p:nvSpPr>
          <p:cNvPr id="6" name="TextBox 5"/>
          <p:cNvSpPr txBox="1"/>
          <p:nvPr/>
        </p:nvSpPr>
        <p:spPr>
          <a:xfrm>
            <a:off x="1708486" y="5904526"/>
            <a:ext cx="6055226" cy="369332"/>
          </a:xfrm>
          <a:prstGeom prst="rect">
            <a:avLst/>
          </a:prstGeom>
          <a:noFill/>
        </p:spPr>
        <p:txBody>
          <a:bodyPr wrap="square" rtlCol="0">
            <a:spAutoFit/>
          </a:bodyPr>
          <a:lstStyle/>
          <a:p>
            <a:r>
              <a:rPr lang="en-US" b="1" dirty="0" err="1" smtClean="0">
                <a:latin typeface="Tahoma" panose="020B0604030504040204" pitchFamily="34" charset="0"/>
                <a:ea typeface="Tahoma" panose="020B0604030504040204" pitchFamily="34" charset="0"/>
                <a:cs typeface="Tahoma" panose="020B0604030504040204" pitchFamily="34" charset="0"/>
              </a:rPr>
              <a:t>Pneumoniae</a:t>
            </a:r>
            <a:r>
              <a:rPr lang="en-US" b="1" dirty="0" smtClean="0">
                <a:latin typeface="Tahoma" panose="020B0604030504040204" pitchFamily="34" charset="0"/>
                <a:ea typeface="Tahoma" panose="020B0604030504040204" pitchFamily="34" charset="0"/>
                <a:cs typeface="Tahoma" panose="020B0604030504040204" pitchFamily="34" charset="0"/>
              </a:rPr>
              <a:t> &amp; Influenza Diagnostic Index, CDC</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6845968" y="4680284"/>
            <a:ext cx="1383632" cy="369332"/>
          </a:xfrm>
          <a:prstGeom prst="rect">
            <a:avLst/>
          </a:prstGeom>
          <a:noFill/>
        </p:spPr>
        <p:txBody>
          <a:bodyPr wrap="square" rtlCol="0">
            <a:spAutoFit/>
          </a:bodyPr>
          <a:lstStyle/>
          <a:p>
            <a:r>
              <a:rPr lang="en-US" dirty="0" smtClean="0"/>
              <a:t>2013-2014</a:t>
            </a:r>
            <a:endParaRPr lang="en-US" dirty="0"/>
          </a:p>
        </p:txBody>
      </p:sp>
      <p:sp>
        <p:nvSpPr>
          <p:cNvPr id="13" name="TextBox 12"/>
          <p:cNvSpPr txBox="1"/>
          <p:nvPr/>
        </p:nvSpPr>
        <p:spPr>
          <a:xfrm>
            <a:off x="5047247" y="4712368"/>
            <a:ext cx="1383632" cy="369332"/>
          </a:xfrm>
          <a:prstGeom prst="rect">
            <a:avLst/>
          </a:prstGeom>
          <a:noFill/>
        </p:spPr>
        <p:txBody>
          <a:bodyPr wrap="square" rtlCol="0">
            <a:spAutoFit/>
          </a:bodyPr>
          <a:lstStyle/>
          <a:p>
            <a:r>
              <a:rPr lang="en-US" dirty="0" smtClean="0"/>
              <a:t>2012-2013</a:t>
            </a:r>
            <a:endParaRPr lang="en-US" dirty="0"/>
          </a:p>
        </p:txBody>
      </p:sp>
      <p:sp>
        <p:nvSpPr>
          <p:cNvPr id="3" name="Footer Placeholder 2"/>
          <p:cNvSpPr>
            <a:spLocks noGrp="1"/>
          </p:cNvSpPr>
          <p:nvPr>
            <p:ph type="ftr" sz="quarter" idx="3"/>
          </p:nvPr>
        </p:nvSpPr>
        <p:spPr>
          <a:xfrm>
            <a:off x="381000" y="6343650"/>
            <a:ext cx="8343900" cy="504825"/>
          </a:xfrm>
        </p:spPr>
        <p:txBody>
          <a:bodyPr/>
          <a:lstStyle/>
          <a:p>
            <a:pPr>
              <a:defRPr/>
            </a:pPr>
            <a:r>
              <a:rPr lang="en-US" dirty="0" smtClean="0"/>
              <a:t>				WISCONSIN STATE LABORATORY OF HYGIENE - UNIVERSITY OF WISCONSIN                         </a:t>
            </a:r>
            <a:r>
              <a:rPr lang="en-US" sz="2000" b="1" dirty="0" smtClean="0"/>
              <a:t>11</a:t>
            </a:r>
            <a:endParaRPr lang="en-US" sz="2000" b="1" dirty="0"/>
          </a:p>
        </p:txBody>
      </p:sp>
    </p:spTree>
    <p:extLst>
      <p:ext uri="{BB962C8B-B14F-4D97-AF65-F5344CB8AC3E}">
        <p14:creationId xmlns:p14="http://schemas.microsoft.com/office/powerpoint/2010/main" val="9248243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6184"/>
            <a:ext cx="8001000" cy="805282"/>
          </a:xfrm>
        </p:spPr>
        <p:txBody>
          <a:bodyPr/>
          <a:lstStyle/>
          <a:p>
            <a:r>
              <a:rPr lang="en-US" b="1" dirty="0" smtClean="0">
                <a:effectLst/>
                <a:latin typeface="Tahoma" panose="020B0604030504040204" pitchFamily="34" charset="0"/>
                <a:ea typeface="Tahoma" panose="020B0604030504040204" pitchFamily="34" charset="0"/>
                <a:cs typeface="Tahoma" panose="020B0604030504040204" pitchFamily="34" charset="0"/>
              </a:rPr>
              <a:t>The Year in Review, 2013-2014</a:t>
            </a:r>
            <a:endParaRPr lang="en-US"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lstStyle/>
          <a:p>
            <a:endParaRPr lang="en-US" dirty="0"/>
          </a:p>
        </p:txBody>
      </p:sp>
      <p:sp>
        <p:nvSpPr>
          <p:cNvPr id="6" name="TextBox 11"/>
          <p:cNvSpPr txBox="1"/>
          <p:nvPr/>
        </p:nvSpPr>
        <p:spPr>
          <a:xfrm>
            <a:off x="5434532" y="1542534"/>
            <a:ext cx="774571" cy="36933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r>
              <a:rPr lang="en-US" dirty="0" smtClean="0">
                <a:solidFill>
                  <a:srgbClr val="000000"/>
                </a:solidFill>
                <a:latin typeface="Arial"/>
              </a:rPr>
              <a:t>H3N2</a:t>
            </a:r>
            <a:endParaRPr lang="en-US" dirty="0">
              <a:solidFill>
                <a:srgbClr val="000000"/>
              </a:solidFill>
              <a:latin typeface="Arial"/>
            </a:endParaRPr>
          </a:p>
        </p:txBody>
      </p:sp>
      <p:sp>
        <p:nvSpPr>
          <p:cNvPr id="7" name="TextBox 12"/>
          <p:cNvSpPr txBox="1"/>
          <p:nvPr/>
        </p:nvSpPr>
        <p:spPr>
          <a:xfrm>
            <a:off x="6966284" y="1542534"/>
            <a:ext cx="902811" cy="36933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r>
              <a:rPr lang="en-US" dirty="0" smtClean="0">
                <a:solidFill>
                  <a:srgbClr val="000000"/>
                </a:solidFill>
                <a:latin typeface="Arial"/>
              </a:rPr>
              <a:t>pH1N1</a:t>
            </a:r>
            <a:endParaRPr lang="en-US" dirty="0">
              <a:solidFill>
                <a:srgbClr val="000000"/>
              </a:solidFill>
              <a:latin typeface="Arial"/>
            </a:endParaRPr>
          </a:p>
        </p:txBody>
      </p:sp>
      <p:sp>
        <p:nvSpPr>
          <p:cNvPr id="8" name="Right Brace 7"/>
          <p:cNvSpPr/>
          <p:nvPr/>
        </p:nvSpPr>
        <p:spPr>
          <a:xfrm rot="10800000">
            <a:off x="5320232" y="2081463"/>
            <a:ext cx="114300" cy="144379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srgbClr val="000000"/>
              </a:solidFill>
            </a:endParaRPr>
          </a:p>
        </p:txBody>
      </p:sp>
      <p:sp>
        <p:nvSpPr>
          <p:cNvPr id="9" name="TextBox 11"/>
          <p:cNvSpPr txBox="1"/>
          <p:nvPr/>
        </p:nvSpPr>
        <p:spPr>
          <a:xfrm>
            <a:off x="4510375" y="2618692"/>
            <a:ext cx="780983" cy="36933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r>
              <a:rPr lang="en-US" dirty="0" smtClean="0">
                <a:solidFill>
                  <a:srgbClr val="000000"/>
                </a:solidFill>
                <a:latin typeface="Arial"/>
              </a:rPr>
              <a:t>&gt;50%</a:t>
            </a:r>
            <a:endParaRPr lang="en-US" dirty="0">
              <a:solidFill>
                <a:srgbClr val="000000"/>
              </a:solidFill>
              <a:latin typeface="Arial"/>
            </a:endParaRPr>
          </a:p>
        </p:txBody>
      </p:sp>
      <p:sp>
        <p:nvSpPr>
          <p:cNvPr id="10" name="Right Brace 9"/>
          <p:cNvSpPr/>
          <p:nvPr/>
        </p:nvSpPr>
        <p:spPr>
          <a:xfrm rot="10800000">
            <a:off x="6985603" y="2081464"/>
            <a:ext cx="114300" cy="90656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srgbClr val="000000"/>
              </a:solidFill>
            </a:endParaRPr>
          </a:p>
        </p:txBody>
      </p:sp>
      <p:sp>
        <p:nvSpPr>
          <p:cNvPr id="11" name="TextBox 11"/>
          <p:cNvSpPr txBox="1"/>
          <p:nvPr/>
        </p:nvSpPr>
        <p:spPr>
          <a:xfrm>
            <a:off x="6185301" y="2350078"/>
            <a:ext cx="646331" cy="36933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pPr>
            <a:r>
              <a:rPr lang="en-US" dirty="0" smtClean="0">
                <a:solidFill>
                  <a:srgbClr val="000000"/>
                </a:solidFill>
                <a:latin typeface="Arial"/>
              </a:rPr>
              <a:t>30%</a:t>
            </a:r>
            <a:endParaRPr lang="en-US" dirty="0">
              <a:solidFill>
                <a:srgbClr val="000000"/>
              </a:solidFill>
              <a:latin typeface="Arial"/>
            </a:endParaRPr>
          </a:p>
        </p:txBody>
      </p:sp>
      <p:sp>
        <p:nvSpPr>
          <p:cNvPr id="12" name="Footer Placeholder 2"/>
          <p:cNvSpPr>
            <a:spLocks noGrp="1"/>
          </p:cNvSpPr>
          <p:nvPr>
            <p:ph type="ftr" sz="quarter" idx="3"/>
          </p:nvPr>
        </p:nvSpPr>
        <p:spPr>
          <a:xfrm>
            <a:off x="381000" y="6343650"/>
            <a:ext cx="8763000" cy="504825"/>
          </a:xfrm>
        </p:spPr>
        <p:txBody>
          <a:bodyPr/>
          <a:lstStyle/>
          <a:p>
            <a:pPr>
              <a:defRPr/>
            </a:pPr>
            <a:r>
              <a:rPr lang="en-US" dirty="0" smtClean="0"/>
              <a:t>				WISCONSIN STATE LABORATORY OF HYGIENE - UNIVERSITY OF WISCONSIN                         </a:t>
            </a:r>
            <a:r>
              <a:rPr lang="en-US" sz="2000" b="1" dirty="0" smtClean="0"/>
              <a:t>12</a:t>
            </a:r>
            <a:endParaRPr lang="en-US" sz="2000"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1" y="972053"/>
            <a:ext cx="7645400" cy="5885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68472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716" y="476250"/>
            <a:ext cx="7920789" cy="775034"/>
          </a:xfrm>
        </p:spPr>
        <p:txBody>
          <a:bodyPr/>
          <a:lstStyle/>
          <a:p>
            <a:r>
              <a:rPr lang="en-US" b="1" dirty="0" smtClean="0">
                <a:effectLst/>
                <a:latin typeface="Tahoma" panose="020B0604030504040204" pitchFamily="34" charset="0"/>
                <a:ea typeface="Tahoma" panose="020B0604030504040204" pitchFamily="34" charset="0"/>
                <a:cs typeface="Tahoma" panose="020B0604030504040204" pitchFamily="34" charset="0"/>
              </a:rPr>
              <a:t>The Year in Review, 2013-2014</a:t>
            </a:r>
            <a:endParaRPr lang="en-US"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Antiviral Resistance Surveillance</a:t>
            </a:r>
            <a:endParaRPr lang="en-US"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196025729"/>
              </p:ext>
            </p:extLst>
          </p:nvPr>
        </p:nvGraphicFramePr>
        <p:xfrm>
          <a:off x="736600" y="2407519"/>
          <a:ext cx="7251032" cy="1010920"/>
        </p:xfrm>
        <a:graphic>
          <a:graphicData uri="http://schemas.openxmlformats.org/drawingml/2006/table">
            <a:tbl>
              <a:tblPr firstRow="1" bandRow="1">
                <a:tableStyleId>{5C22544A-7EE6-4342-B048-85BDC9FD1C3A}</a:tableStyleId>
              </a:tblPr>
              <a:tblGrid>
                <a:gridCol w="1429083"/>
                <a:gridCol w="1816769"/>
                <a:gridCol w="2165684"/>
                <a:gridCol w="1839496"/>
              </a:tblGrid>
              <a:tr h="370840">
                <a:tc>
                  <a:txBody>
                    <a:bodyPr/>
                    <a:lstStyle/>
                    <a:p>
                      <a:r>
                        <a:rPr lang="en-US" dirty="0" smtClean="0"/>
                        <a:t>Drug</a:t>
                      </a:r>
                      <a:endParaRPr lang="en-US" dirty="0"/>
                    </a:p>
                  </a:txBody>
                  <a:tcPr/>
                </a:tc>
                <a:tc>
                  <a:txBody>
                    <a:bodyPr/>
                    <a:lstStyle/>
                    <a:p>
                      <a:r>
                        <a:rPr lang="en-US" dirty="0" smtClean="0"/>
                        <a:t>2009 H1N1</a:t>
                      </a:r>
                    </a:p>
                    <a:p>
                      <a:r>
                        <a:rPr lang="en-US" dirty="0" smtClean="0"/>
                        <a:t> % Resistant</a:t>
                      </a:r>
                      <a:endParaRPr lang="en-US" dirty="0"/>
                    </a:p>
                  </a:txBody>
                  <a:tcPr/>
                </a:tc>
                <a:tc>
                  <a:txBody>
                    <a:bodyPr/>
                    <a:lstStyle/>
                    <a:p>
                      <a:r>
                        <a:rPr lang="en-US" dirty="0" smtClean="0"/>
                        <a:t>Seasonal</a:t>
                      </a:r>
                      <a:r>
                        <a:rPr lang="en-US" baseline="0" dirty="0" smtClean="0"/>
                        <a:t> H3 </a:t>
                      </a:r>
                      <a:r>
                        <a:rPr lang="en-US" dirty="0" smtClean="0"/>
                        <a:t>     % Resistant</a:t>
                      </a:r>
                      <a:endParaRPr lang="en-US" dirty="0"/>
                    </a:p>
                  </a:txBody>
                  <a:tcPr/>
                </a:tc>
                <a:tc>
                  <a:txBody>
                    <a:bodyPr/>
                    <a:lstStyle/>
                    <a:p>
                      <a:r>
                        <a:rPr lang="en-US" dirty="0" err="1" smtClean="0"/>
                        <a:t>Inf</a:t>
                      </a:r>
                      <a:r>
                        <a:rPr lang="en-US" baseline="0" dirty="0" smtClean="0"/>
                        <a:t> B</a:t>
                      </a:r>
                      <a:r>
                        <a:rPr lang="en-US" dirty="0" smtClean="0"/>
                        <a:t> </a:t>
                      </a:r>
                    </a:p>
                    <a:p>
                      <a:r>
                        <a:rPr lang="en-US" dirty="0" smtClean="0"/>
                        <a:t>% Resistant</a:t>
                      </a:r>
                      <a:endParaRPr lang="en-US" dirty="0"/>
                    </a:p>
                  </a:txBody>
                  <a:tcPr/>
                </a:tc>
              </a:tr>
              <a:tr h="370840">
                <a:tc>
                  <a:txBody>
                    <a:bodyPr/>
                    <a:lstStyle/>
                    <a:p>
                      <a:r>
                        <a:rPr lang="en-US" dirty="0" err="1" smtClean="0"/>
                        <a:t>Oseltamivir</a:t>
                      </a:r>
                      <a:endParaRPr lang="en-US" dirty="0"/>
                    </a:p>
                  </a:txBody>
                  <a:tcPr/>
                </a:tc>
                <a:tc>
                  <a:txBody>
                    <a:bodyPr/>
                    <a:lstStyle/>
                    <a:p>
                      <a:r>
                        <a:rPr lang="en-US" dirty="0" smtClean="0"/>
                        <a:t>1.2</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tr>
            </a:tbl>
          </a:graphicData>
        </a:graphic>
      </p:graphicFrame>
      <p:sp>
        <p:nvSpPr>
          <p:cNvPr id="6" name="TextBox 5"/>
          <p:cNvSpPr txBox="1"/>
          <p:nvPr/>
        </p:nvSpPr>
        <p:spPr>
          <a:xfrm>
            <a:off x="736601" y="5654842"/>
            <a:ext cx="7645400" cy="253916"/>
          </a:xfrm>
          <a:prstGeom prst="rect">
            <a:avLst/>
          </a:prstGeom>
          <a:noFill/>
        </p:spPr>
        <p:txBody>
          <a:bodyPr wrap="square" rtlCol="0">
            <a:spAutoFit/>
          </a:bodyPr>
          <a:lstStyle/>
          <a:p>
            <a:r>
              <a:rPr lang="en-US" sz="1050" dirty="0" smtClean="0">
                <a:latin typeface="Tahoma" panose="020B0604030504040204" pitchFamily="34" charset="0"/>
                <a:ea typeface="Tahoma" panose="020B0604030504040204" pitchFamily="34" charset="0"/>
                <a:cs typeface="Tahoma" panose="020B0604030504040204" pitchFamily="34" charset="0"/>
              </a:rPr>
              <a:t>Data source: CDC Flu View (2014</a:t>
            </a:r>
            <a:r>
              <a:rPr lang="en-US" sz="1050" dirty="0">
                <a:latin typeface="Tahoma" panose="020B0604030504040204" pitchFamily="34" charset="0"/>
                <a:ea typeface="Tahoma" panose="020B0604030504040204" pitchFamily="34" charset="0"/>
                <a:cs typeface="Tahoma" panose="020B0604030504040204" pitchFamily="34" charset="0"/>
              </a:rPr>
              <a:t>) Available at: </a:t>
            </a:r>
            <a:r>
              <a:rPr lang="en-US" sz="1050" dirty="0">
                <a:latin typeface="Tahoma" panose="020B0604030504040204" pitchFamily="34" charset="0"/>
                <a:ea typeface="Tahoma" panose="020B0604030504040204" pitchFamily="34" charset="0"/>
                <a:cs typeface="Tahoma" panose="020B0604030504040204" pitchFamily="34" charset="0"/>
                <a:hlinkClick r:id="rId2"/>
              </a:rPr>
              <a:t>http://</a:t>
            </a:r>
            <a:r>
              <a:rPr lang="en-US" sz="1050" dirty="0" smtClean="0">
                <a:latin typeface="Tahoma" panose="020B0604030504040204" pitchFamily="34" charset="0"/>
                <a:ea typeface="Tahoma" panose="020B0604030504040204" pitchFamily="34" charset="0"/>
                <a:cs typeface="Tahoma" panose="020B0604030504040204" pitchFamily="34" charset="0"/>
                <a:hlinkClick r:id="rId2"/>
              </a:rPr>
              <a:t>www.cdc.gov/flu/weekly/summary.htm</a:t>
            </a:r>
            <a:r>
              <a:rPr lang="en-US" sz="1050" dirty="0" smtClean="0">
                <a:latin typeface="Tahoma" panose="020B0604030504040204" pitchFamily="34" charset="0"/>
                <a:ea typeface="Tahoma" panose="020B0604030504040204" pitchFamily="34" charset="0"/>
                <a:cs typeface="Tahoma" panose="020B0604030504040204" pitchFamily="34" charset="0"/>
              </a:rPr>
              <a:t> Accessed on: 8 October 2014.</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1181100" y="4006514"/>
            <a:ext cx="6629400" cy="923330"/>
          </a:xfrm>
          <a:prstGeom prst="rect">
            <a:avLst/>
          </a:prstGeom>
          <a:noFill/>
        </p:spPr>
        <p:txBody>
          <a:bodyPr wrap="square" rtlCol="0">
            <a:spAutoFit/>
          </a:bodyPr>
          <a:lstStyle/>
          <a:p>
            <a:r>
              <a:rPr lang="en-US" b="1" u="sng" dirty="0" smtClean="0">
                <a:latin typeface="Tahoma" panose="020B0604030504040204" pitchFamily="34" charset="0"/>
                <a:ea typeface="Tahoma" panose="020B0604030504040204" pitchFamily="34" charset="0"/>
                <a:cs typeface="Tahoma" panose="020B0604030504040204" pitchFamily="34" charset="0"/>
              </a:rPr>
              <a:t>Wisconsin</a:t>
            </a:r>
            <a:r>
              <a:rPr lang="en-US" dirty="0" smtClean="0">
                <a:latin typeface="Tahoma" panose="020B0604030504040204" pitchFamily="34" charset="0"/>
                <a:ea typeface="Tahoma" panose="020B0604030504040204" pitchFamily="34" charset="0"/>
                <a:cs typeface="Tahoma" panose="020B0604030504040204" pitchFamily="34" charset="0"/>
              </a:rPr>
              <a:t>: A total of 81 Influenza viruses were tested for neuraminidase inhibition and only 1 (2009H1N1) was characterized as resistant.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Footer Placeholder 7"/>
          <p:cNvSpPr>
            <a:spLocks noGrp="1"/>
          </p:cNvSpPr>
          <p:nvPr>
            <p:ph type="ftr" sz="quarter" idx="3"/>
          </p:nvPr>
        </p:nvSpPr>
        <p:spPr>
          <a:xfrm>
            <a:off x="381000" y="6324600"/>
            <a:ext cx="8343900" cy="523875"/>
          </a:xfrm>
        </p:spPr>
        <p:txBody>
          <a:bodyPr/>
          <a:lstStyle/>
          <a:p>
            <a:pPr>
              <a:defRPr/>
            </a:pPr>
            <a:r>
              <a:rPr lang="en-US" dirty="0" smtClean="0"/>
              <a:t>			WISCONSIN STATE LABORATORY OF HYGIENE - UNIVERSITY OF WISCONSIN                                 </a:t>
            </a:r>
            <a:r>
              <a:rPr lang="en-US" sz="2000" b="1" dirty="0" smtClean="0"/>
              <a:t>13</a:t>
            </a:r>
            <a:endParaRPr lang="en-US" sz="2000" b="1" dirty="0"/>
          </a:p>
        </p:txBody>
      </p:sp>
    </p:spTree>
    <p:extLst>
      <p:ext uri="{BB962C8B-B14F-4D97-AF65-F5344CB8AC3E}">
        <p14:creationId xmlns:p14="http://schemas.microsoft.com/office/powerpoint/2010/main" val="13986458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716" y="476250"/>
            <a:ext cx="3344111" cy="775034"/>
          </a:xfrm>
        </p:spPr>
        <p:txBody>
          <a:bodyPr>
            <a:normAutofit fontScale="90000"/>
          </a:bodyPr>
          <a:lstStyle/>
          <a:p>
            <a:r>
              <a:rPr lang="en-US" b="1" dirty="0" smtClean="0">
                <a:effectLst/>
                <a:latin typeface="Tahoma" panose="020B0604030504040204" pitchFamily="34" charset="0"/>
                <a:ea typeface="Tahoma" panose="020B0604030504040204" pitchFamily="34" charset="0"/>
                <a:cs typeface="Tahoma" panose="020B0604030504040204" pitchFamily="34" charset="0"/>
              </a:rPr>
              <a:t>Early 2014-2015 Season….</a:t>
            </a:r>
            <a:endParaRPr lang="en-US" b="1" dirty="0">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88467810"/>
              </p:ext>
            </p:extLst>
          </p:nvPr>
        </p:nvGraphicFramePr>
        <p:xfrm>
          <a:off x="3616827" y="255270"/>
          <a:ext cx="5411536" cy="6228080"/>
        </p:xfrm>
        <a:graphic>
          <a:graphicData uri="http://schemas.openxmlformats.org/drawingml/2006/table">
            <a:tbl>
              <a:tblPr firstRow="1" bandRow="1">
                <a:tableStyleId>{5C22544A-7EE6-4342-B048-85BDC9FD1C3A}</a:tableStyleId>
              </a:tblPr>
              <a:tblGrid>
                <a:gridCol w="1429083"/>
                <a:gridCol w="1816769"/>
                <a:gridCol w="2165684"/>
              </a:tblGrid>
              <a:tr h="370840">
                <a:tc>
                  <a:txBody>
                    <a:bodyPr/>
                    <a:lstStyle/>
                    <a:p>
                      <a:r>
                        <a:rPr lang="en-US" dirty="0" smtClean="0"/>
                        <a:t>PH Region</a:t>
                      </a:r>
                      <a:endParaRPr lang="en-US" dirty="0"/>
                    </a:p>
                  </a:txBody>
                  <a:tcPr/>
                </a:tc>
                <a:tc>
                  <a:txBody>
                    <a:bodyPr/>
                    <a:lstStyle/>
                    <a:p>
                      <a:r>
                        <a:rPr lang="en-US" dirty="0" smtClean="0"/>
                        <a:t>Date Received</a:t>
                      </a:r>
                      <a:endParaRPr lang="en-US" dirty="0"/>
                    </a:p>
                  </a:txBody>
                  <a:tcPr/>
                </a:tc>
                <a:tc>
                  <a:txBody>
                    <a:bodyPr/>
                    <a:lstStyle/>
                    <a:p>
                      <a:r>
                        <a:rPr lang="en-US" dirty="0" smtClean="0"/>
                        <a:t>Influenza</a:t>
                      </a:r>
                      <a:r>
                        <a:rPr lang="en-US" baseline="0" dirty="0" smtClean="0"/>
                        <a:t> type</a:t>
                      </a:r>
                      <a:endParaRPr lang="en-US" dirty="0"/>
                    </a:p>
                  </a:txBody>
                  <a:tcPr/>
                </a:tc>
              </a:tr>
              <a:tr h="370840">
                <a:tc>
                  <a:txBody>
                    <a:bodyPr/>
                    <a:lstStyle/>
                    <a:p>
                      <a:pPr algn="l" fontAlgn="b"/>
                      <a:r>
                        <a:rPr lang="en-US" sz="2000" b="0" i="0" u="none" strike="noStrike" dirty="0">
                          <a:solidFill>
                            <a:srgbClr val="000000"/>
                          </a:solidFill>
                          <a:effectLst/>
                          <a:latin typeface="Arial"/>
                        </a:rPr>
                        <a:t>NE</a:t>
                      </a:r>
                    </a:p>
                  </a:txBody>
                  <a:tcPr marL="9525" marR="9525" marT="9525" marB="0" anchor="b"/>
                </a:tc>
                <a:tc>
                  <a:txBody>
                    <a:bodyPr/>
                    <a:lstStyle/>
                    <a:p>
                      <a:pPr algn="r" fontAlgn="b"/>
                      <a:r>
                        <a:rPr lang="en-US" sz="2000" b="0" i="0" u="none" strike="noStrike">
                          <a:solidFill>
                            <a:srgbClr val="000000"/>
                          </a:solidFill>
                          <a:effectLst/>
                          <a:latin typeface="Arial"/>
                        </a:rPr>
                        <a:t>9/3/2014</a:t>
                      </a:r>
                    </a:p>
                  </a:txBody>
                  <a:tcPr marL="9525" marR="9525" marT="9525" marB="0" anchor="b"/>
                </a:tc>
                <a:tc>
                  <a:txBody>
                    <a:bodyPr/>
                    <a:lstStyle/>
                    <a:p>
                      <a:pPr algn="l" fontAlgn="b"/>
                      <a:r>
                        <a:rPr lang="en-US" sz="2000" b="1" i="0" u="none" strike="noStrike" dirty="0" err="1">
                          <a:solidFill>
                            <a:srgbClr val="FF33CC"/>
                          </a:solidFill>
                          <a:effectLst/>
                          <a:latin typeface="Arial"/>
                        </a:rPr>
                        <a:t>FluA</a:t>
                      </a:r>
                      <a:r>
                        <a:rPr lang="en-US" sz="2000" b="1" i="0" u="none" strike="noStrike" dirty="0">
                          <a:solidFill>
                            <a:srgbClr val="FF33CC"/>
                          </a:solidFill>
                          <a:effectLst/>
                          <a:latin typeface="Arial"/>
                        </a:rPr>
                        <a:t> 09H1</a:t>
                      </a:r>
                    </a:p>
                  </a:txBody>
                  <a:tcPr marL="9525" marR="9525" marT="9525" marB="0" anchor="b"/>
                </a:tc>
              </a:tr>
              <a:tr h="370840">
                <a:tc>
                  <a:txBody>
                    <a:bodyPr/>
                    <a:lstStyle/>
                    <a:p>
                      <a:pPr algn="l" fontAlgn="b"/>
                      <a:r>
                        <a:rPr lang="en-US" sz="2000" b="0" i="0" u="none" strike="noStrike" dirty="0">
                          <a:solidFill>
                            <a:srgbClr val="000000"/>
                          </a:solidFill>
                          <a:effectLst/>
                          <a:latin typeface="Calibri"/>
                        </a:rPr>
                        <a:t>N</a:t>
                      </a:r>
                    </a:p>
                  </a:txBody>
                  <a:tcPr marL="9525" marR="9525" marT="9525" marB="0" anchor="b"/>
                </a:tc>
                <a:tc>
                  <a:txBody>
                    <a:bodyPr/>
                    <a:lstStyle/>
                    <a:p>
                      <a:pPr algn="r" fontAlgn="b"/>
                      <a:r>
                        <a:rPr lang="en-US" sz="2000" b="0" i="0" u="none" strike="noStrike" dirty="0">
                          <a:solidFill>
                            <a:srgbClr val="000000"/>
                          </a:solidFill>
                          <a:effectLst/>
                          <a:latin typeface="Calibri"/>
                        </a:rPr>
                        <a:t>9/13/2014</a:t>
                      </a:r>
                    </a:p>
                  </a:txBody>
                  <a:tcPr marL="9525" marR="9525" marT="9525" marB="0" anchor="b"/>
                </a:tc>
                <a:tc>
                  <a:txBody>
                    <a:bodyPr/>
                    <a:lstStyle/>
                    <a:p>
                      <a:pPr algn="l" fontAlgn="b"/>
                      <a:r>
                        <a:rPr lang="en-US" sz="2000" b="0" i="0" u="none" strike="noStrike" dirty="0">
                          <a:solidFill>
                            <a:srgbClr val="FF0000"/>
                          </a:solidFill>
                          <a:effectLst/>
                          <a:latin typeface="Arial"/>
                        </a:rPr>
                        <a:t>Flu A (H3)</a:t>
                      </a:r>
                    </a:p>
                  </a:txBody>
                  <a:tcPr marL="9525" marR="9525" marT="9525" marB="0" anchor="b"/>
                </a:tc>
              </a:tr>
              <a:tr h="370840">
                <a:tc>
                  <a:txBody>
                    <a:bodyPr/>
                    <a:lstStyle/>
                    <a:p>
                      <a:pPr algn="l" fontAlgn="b"/>
                      <a:r>
                        <a:rPr lang="en-US" sz="2000" b="0" i="0" u="none" strike="noStrike">
                          <a:solidFill>
                            <a:srgbClr val="000000"/>
                          </a:solidFill>
                          <a:effectLst/>
                          <a:latin typeface="Calibri"/>
                        </a:rPr>
                        <a:t>N</a:t>
                      </a:r>
                    </a:p>
                  </a:txBody>
                  <a:tcPr marL="9525" marR="9525" marT="9525" marB="0" anchor="b"/>
                </a:tc>
                <a:tc>
                  <a:txBody>
                    <a:bodyPr/>
                    <a:lstStyle/>
                    <a:p>
                      <a:pPr algn="r" fontAlgn="b"/>
                      <a:r>
                        <a:rPr lang="en-US" sz="2000" b="0" i="0" u="none" strike="noStrike" dirty="0">
                          <a:solidFill>
                            <a:srgbClr val="000000"/>
                          </a:solidFill>
                          <a:effectLst/>
                          <a:latin typeface="Calibri"/>
                        </a:rPr>
                        <a:t>9/13/2014</a:t>
                      </a:r>
                    </a:p>
                  </a:txBody>
                  <a:tcPr marL="9525" marR="9525" marT="9525" marB="0" anchor="b"/>
                </a:tc>
                <a:tc>
                  <a:txBody>
                    <a:bodyPr/>
                    <a:lstStyle/>
                    <a:p>
                      <a:pPr algn="l" fontAlgn="b"/>
                      <a:r>
                        <a:rPr lang="en-US" sz="2000" b="0" i="0" u="none" strike="noStrike">
                          <a:solidFill>
                            <a:srgbClr val="FF0000"/>
                          </a:solidFill>
                          <a:effectLst/>
                          <a:latin typeface="Arial"/>
                        </a:rPr>
                        <a:t>Flu A (H3)</a:t>
                      </a:r>
                    </a:p>
                  </a:txBody>
                  <a:tcPr marL="9525" marR="9525" marT="9525" marB="0" anchor="b"/>
                </a:tc>
              </a:tr>
              <a:tr h="370840">
                <a:tc>
                  <a:txBody>
                    <a:bodyPr/>
                    <a:lstStyle/>
                    <a:p>
                      <a:pPr algn="l" fontAlgn="b"/>
                      <a:r>
                        <a:rPr lang="en-US" sz="2000" b="0" i="0" u="none" strike="noStrike">
                          <a:solidFill>
                            <a:srgbClr val="000000"/>
                          </a:solidFill>
                          <a:effectLst/>
                          <a:latin typeface="Calibri"/>
                        </a:rPr>
                        <a:t>N </a:t>
                      </a:r>
                    </a:p>
                  </a:txBody>
                  <a:tcPr marL="9525" marR="9525" marT="9525" marB="0" anchor="b"/>
                </a:tc>
                <a:tc>
                  <a:txBody>
                    <a:bodyPr/>
                    <a:lstStyle/>
                    <a:p>
                      <a:pPr algn="r" fontAlgn="b"/>
                      <a:r>
                        <a:rPr lang="en-US" sz="2000" b="0" i="0" u="none" strike="noStrike" dirty="0">
                          <a:solidFill>
                            <a:srgbClr val="000000"/>
                          </a:solidFill>
                          <a:effectLst/>
                          <a:latin typeface="Calibri"/>
                        </a:rPr>
                        <a:t>9/18/2014</a:t>
                      </a:r>
                    </a:p>
                  </a:txBody>
                  <a:tcPr marL="9525" marR="9525" marT="9525" marB="0" anchor="b"/>
                </a:tc>
                <a:tc>
                  <a:txBody>
                    <a:bodyPr/>
                    <a:lstStyle/>
                    <a:p>
                      <a:pPr algn="l" fontAlgn="b"/>
                      <a:r>
                        <a:rPr lang="en-US" sz="2000" b="0" i="0" u="none" strike="noStrike">
                          <a:solidFill>
                            <a:srgbClr val="FF0000"/>
                          </a:solidFill>
                          <a:effectLst/>
                          <a:latin typeface="Arial"/>
                        </a:rPr>
                        <a:t>Flu A (H3)</a:t>
                      </a:r>
                    </a:p>
                  </a:txBody>
                  <a:tcPr marL="9525" marR="9525" marT="9525" marB="0" anchor="b"/>
                </a:tc>
              </a:tr>
              <a:tr h="370840">
                <a:tc>
                  <a:txBody>
                    <a:bodyPr/>
                    <a:lstStyle/>
                    <a:p>
                      <a:pPr algn="l" fontAlgn="b"/>
                      <a:r>
                        <a:rPr lang="en-US" sz="2000" b="0" i="0" u="none" strike="noStrike">
                          <a:solidFill>
                            <a:srgbClr val="000000"/>
                          </a:solidFill>
                          <a:effectLst/>
                          <a:latin typeface="Calibri"/>
                        </a:rPr>
                        <a:t>S</a:t>
                      </a:r>
                    </a:p>
                  </a:txBody>
                  <a:tcPr marL="9525" marR="9525" marT="9525" marB="0" anchor="b"/>
                </a:tc>
                <a:tc>
                  <a:txBody>
                    <a:bodyPr/>
                    <a:lstStyle/>
                    <a:p>
                      <a:pPr algn="r" fontAlgn="b"/>
                      <a:r>
                        <a:rPr lang="en-US" sz="2000" b="0" i="0" u="none" strike="noStrike" dirty="0">
                          <a:solidFill>
                            <a:srgbClr val="000000"/>
                          </a:solidFill>
                          <a:effectLst/>
                          <a:latin typeface="Calibri"/>
                        </a:rPr>
                        <a:t>9/18/2014</a:t>
                      </a:r>
                    </a:p>
                  </a:txBody>
                  <a:tcPr marL="9525" marR="9525" marT="9525" marB="0" anchor="b"/>
                </a:tc>
                <a:tc>
                  <a:txBody>
                    <a:bodyPr/>
                    <a:lstStyle/>
                    <a:p>
                      <a:pPr algn="l" fontAlgn="b"/>
                      <a:r>
                        <a:rPr lang="en-US" sz="2000" b="0" i="0" u="none" strike="noStrike" dirty="0">
                          <a:solidFill>
                            <a:srgbClr val="0000FF"/>
                          </a:solidFill>
                          <a:effectLst/>
                          <a:latin typeface="Arial"/>
                        </a:rPr>
                        <a:t>Flu B</a:t>
                      </a:r>
                    </a:p>
                  </a:txBody>
                  <a:tcPr marL="9525" marR="9525" marT="9525" marB="0" anchor="b"/>
                </a:tc>
              </a:tr>
              <a:tr h="370840">
                <a:tc>
                  <a:txBody>
                    <a:bodyPr/>
                    <a:lstStyle/>
                    <a:p>
                      <a:pPr algn="l" fontAlgn="b"/>
                      <a:r>
                        <a:rPr lang="en-US" sz="2000" b="0" i="0" u="none" strike="noStrike">
                          <a:solidFill>
                            <a:srgbClr val="000000"/>
                          </a:solidFill>
                          <a:effectLst/>
                          <a:latin typeface="Calibri"/>
                        </a:rPr>
                        <a:t>N</a:t>
                      </a:r>
                    </a:p>
                  </a:txBody>
                  <a:tcPr marL="9525" marR="9525" marT="9525" marB="0" anchor="b"/>
                </a:tc>
                <a:tc>
                  <a:txBody>
                    <a:bodyPr/>
                    <a:lstStyle/>
                    <a:p>
                      <a:pPr algn="r" fontAlgn="b"/>
                      <a:r>
                        <a:rPr lang="en-US" sz="2000" b="0" i="0" u="none" strike="noStrike">
                          <a:solidFill>
                            <a:srgbClr val="000000"/>
                          </a:solidFill>
                          <a:effectLst/>
                          <a:latin typeface="Calibri"/>
                        </a:rPr>
                        <a:t>9/25/2014</a:t>
                      </a:r>
                    </a:p>
                  </a:txBody>
                  <a:tcPr marL="9525" marR="9525" marT="9525" marB="0" anchor="b"/>
                </a:tc>
                <a:tc>
                  <a:txBody>
                    <a:bodyPr/>
                    <a:lstStyle/>
                    <a:p>
                      <a:pPr algn="l" fontAlgn="b"/>
                      <a:r>
                        <a:rPr lang="en-US" sz="2000" b="0" i="0" u="none" strike="noStrike" dirty="0">
                          <a:solidFill>
                            <a:srgbClr val="FF0000"/>
                          </a:solidFill>
                          <a:effectLst/>
                          <a:latin typeface="Arial"/>
                        </a:rPr>
                        <a:t>Flu A (H3)</a:t>
                      </a:r>
                    </a:p>
                  </a:txBody>
                  <a:tcPr marL="9525" marR="9525" marT="9525" marB="0" anchor="b"/>
                </a:tc>
              </a:tr>
              <a:tr h="370840">
                <a:tc>
                  <a:txBody>
                    <a:bodyPr/>
                    <a:lstStyle/>
                    <a:p>
                      <a:pPr algn="l" fontAlgn="b"/>
                      <a:r>
                        <a:rPr lang="en-US" sz="2000" b="0" i="0" u="none" strike="noStrike">
                          <a:solidFill>
                            <a:srgbClr val="000000"/>
                          </a:solidFill>
                          <a:effectLst/>
                          <a:latin typeface="Calibri"/>
                        </a:rPr>
                        <a:t>SE</a:t>
                      </a:r>
                    </a:p>
                  </a:txBody>
                  <a:tcPr marL="9525" marR="9525" marT="9525" marB="0" anchor="b"/>
                </a:tc>
                <a:tc>
                  <a:txBody>
                    <a:bodyPr/>
                    <a:lstStyle/>
                    <a:p>
                      <a:pPr algn="r" fontAlgn="b"/>
                      <a:r>
                        <a:rPr lang="en-US" sz="2000" b="0" i="0" u="none" strike="noStrike">
                          <a:solidFill>
                            <a:srgbClr val="000000"/>
                          </a:solidFill>
                          <a:effectLst/>
                          <a:latin typeface="Calibri"/>
                        </a:rPr>
                        <a:t>9/25/2014</a:t>
                      </a:r>
                    </a:p>
                  </a:txBody>
                  <a:tcPr marL="9525" marR="9525" marT="9525" marB="0" anchor="b"/>
                </a:tc>
                <a:tc>
                  <a:txBody>
                    <a:bodyPr/>
                    <a:lstStyle/>
                    <a:p>
                      <a:pPr algn="l" fontAlgn="b"/>
                      <a:r>
                        <a:rPr lang="en-US" sz="2000" b="0" i="0" u="none" strike="noStrike" dirty="0">
                          <a:solidFill>
                            <a:srgbClr val="FF0000"/>
                          </a:solidFill>
                          <a:effectLst/>
                          <a:latin typeface="Arial"/>
                        </a:rPr>
                        <a:t>Flu A (H3)</a:t>
                      </a:r>
                    </a:p>
                  </a:txBody>
                  <a:tcPr marL="9525" marR="9525" marT="9525" marB="0" anchor="b"/>
                </a:tc>
              </a:tr>
              <a:tr h="370840">
                <a:tc>
                  <a:txBody>
                    <a:bodyPr/>
                    <a:lstStyle/>
                    <a:p>
                      <a:pPr algn="l" fontAlgn="b"/>
                      <a:r>
                        <a:rPr lang="en-US" sz="2000" b="0" i="0" u="none" strike="noStrike">
                          <a:solidFill>
                            <a:srgbClr val="000000"/>
                          </a:solidFill>
                          <a:effectLst/>
                          <a:latin typeface="Calibri"/>
                        </a:rPr>
                        <a:t>S</a:t>
                      </a:r>
                    </a:p>
                  </a:txBody>
                  <a:tcPr marL="9525" marR="9525" marT="9525" marB="0" anchor="b"/>
                </a:tc>
                <a:tc>
                  <a:txBody>
                    <a:bodyPr/>
                    <a:lstStyle/>
                    <a:p>
                      <a:pPr algn="r" fontAlgn="b"/>
                      <a:r>
                        <a:rPr lang="en-US" sz="2000" b="0" i="0" u="none" strike="noStrike">
                          <a:solidFill>
                            <a:srgbClr val="000000"/>
                          </a:solidFill>
                          <a:effectLst/>
                          <a:latin typeface="Calibri"/>
                        </a:rPr>
                        <a:t>9/26/2014</a:t>
                      </a:r>
                    </a:p>
                  </a:txBody>
                  <a:tcPr marL="9525" marR="9525" marT="9525" marB="0" anchor="b"/>
                </a:tc>
                <a:tc>
                  <a:txBody>
                    <a:bodyPr/>
                    <a:lstStyle/>
                    <a:p>
                      <a:pPr algn="l" fontAlgn="b"/>
                      <a:r>
                        <a:rPr lang="en-US" sz="2000" b="0" i="0" u="none" strike="noStrike" dirty="0">
                          <a:solidFill>
                            <a:srgbClr val="FF0000"/>
                          </a:solidFill>
                          <a:effectLst/>
                          <a:latin typeface="Arial"/>
                        </a:rPr>
                        <a:t>Flu A (H3)</a:t>
                      </a:r>
                    </a:p>
                  </a:txBody>
                  <a:tcPr marL="9525" marR="9525" marT="9525" marB="0" anchor="b"/>
                </a:tc>
              </a:tr>
              <a:tr h="370840">
                <a:tc>
                  <a:txBody>
                    <a:bodyPr/>
                    <a:lstStyle/>
                    <a:p>
                      <a:pPr algn="l" fontAlgn="b"/>
                      <a:r>
                        <a:rPr lang="en-US" sz="2000" b="0" i="0" u="none" strike="noStrike">
                          <a:solidFill>
                            <a:srgbClr val="000000"/>
                          </a:solidFill>
                          <a:effectLst/>
                          <a:latin typeface="Calibri"/>
                        </a:rPr>
                        <a:t>W</a:t>
                      </a:r>
                    </a:p>
                  </a:txBody>
                  <a:tcPr marL="9525" marR="9525" marT="9525" marB="0" anchor="b"/>
                </a:tc>
                <a:tc>
                  <a:txBody>
                    <a:bodyPr/>
                    <a:lstStyle/>
                    <a:p>
                      <a:pPr algn="r" fontAlgn="b"/>
                      <a:r>
                        <a:rPr lang="en-US" sz="2000" b="0" i="0" u="none" strike="noStrike">
                          <a:solidFill>
                            <a:srgbClr val="000000"/>
                          </a:solidFill>
                          <a:effectLst/>
                          <a:latin typeface="Calibri"/>
                        </a:rPr>
                        <a:t>9/27/2014</a:t>
                      </a:r>
                    </a:p>
                  </a:txBody>
                  <a:tcPr marL="9525" marR="9525" marT="9525" marB="0" anchor="b"/>
                </a:tc>
                <a:tc>
                  <a:txBody>
                    <a:bodyPr/>
                    <a:lstStyle/>
                    <a:p>
                      <a:pPr algn="l" fontAlgn="b"/>
                      <a:r>
                        <a:rPr lang="en-US" sz="2000" b="0" i="0" u="none" strike="noStrike" dirty="0">
                          <a:solidFill>
                            <a:srgbClr val="FF0000"/>
                          </a:solidFill>
                          <a:effectLst/>
                          <a:latin typeface="Arial"/>
                        </a:rPr>
                        <a:t>Flu A (H3)</a:t>
                      </a:r>
                    </a:p>
                  </a:txBody>
                  <a:tcPr marL="9525" marR="9525" marT="9525" marB="0" anchor="b"/>
                </a:tc>
              </a:tr>
              <a:tr h="370840">
                <a:tc>
                  <a:txBody>
                    <a:bodyPr/>
                    <a:lstStyle/>
                    <a:p>
                      <a:pPr algn="l" fontAlgn="b"/>
                      <a:r>
                        <a:rPr lang="en-US" sz="2000" b="0" i="0" u="none" strike="noStrike">
                          <a:solidFill>
                            <a:srgbClr val="000000"/>
                          </a:solidFill>
                          <a:effectLst/>
                          <a:latin typeface="Calibri"/>
                        </a:rPr>
                        <a:t>S</a:t>
                      </a:r>
                    </a:p>
                  </a:txBody>
                  <a:tcPr marL="9525" marR="9525" marT="9525" marB="0" anchor="b"/>
                </a:tc>
                <a:tc>
                  <a:txBody>
                    <a:bodyPr/>
                    <a:lstStyle/>
                    <a:p>
                      <a:pPr algn="r" fontAlgn="b"/>
                      <a:r>
                        <a:rPr lang="en-US" sz="2000" b="0" i="0" u="none" strike="noStrike">
                          <a:solidFill>
                            <a:srgbClr val="000000"/>
                          </a:solidFill>
                          <a:effectLst/>
                          <a:latin typeface="Calibri"/>
                        </a:rPr>
                        <a:t>10/2/2014</a:t>
                      </a:r>
                    </a:p>
                  </a:txBody>
                  <a:tcPr marL="9525" marR="9525" marT="9525" marB="0" anchor="b"/>
                </a:tc>
                <a:tc>
                  <a:txBody>
                    <a:bodyPr/>
                    <a:lstStyle/>
                    <a:p>
                      <a:pPr algn="l" fontAlgn="b"/>
                      <a:r>
                        <a:rPr lang="en-US" sz="2000" b="0" i="0" u="none" strike="noStrike" dirty="0">
                          <a:solidFill>
                            <a:srgbClr val="FF0000"/>
                          </a:solidFill>
                          <a:effectLst/>
                          <a:latin typeface="Arial"/>
                        </a:rPr>
                        <a:t>Flu A (H3)</a:t>
                      </a:r>
                    </a:p>
                  </a:txBody>
                  <a:tcPr marL="9525" marR="9525" marT="9525" marB="0" anchor="b"/>
                </a:tc>
              </a:tr>
              <a:tr h="370840">
                <a:tc>
                  <a:txBody>
                    <a:bodyPr/>
                    <a:lstStyle/>
                    <a:p>
                      <a:pPr algn="l" fontAlgn="b"/>
                      <a:r>
                        <a:rPr lang="en-US" sz="2000" b="0" i="0" u="none" strike="noStrike">
                          <a:solidFill>
                            <a:srgbClr val="000000"/>
                          </a:solidFill>
                          <a:effectLst/>
                          <a:latin typeface="Calibri"/>
                        </a:rPr>
                        <a:t>S </a:t>
                      </a:r>
                    </a:p>
                  </a:txBody>
                  <a:tcPr marL="9525" marR="9525" marT="9525" marB="0" anchor="b"/>
                </a:tc>
                <a:tc>
                  <a:txBody>
                    <a:bodyPr/>
                    <a:lstStyle/>
                    <a:p>
                      <a:pPr algn="r" fontAlgn="b"/>
                      <a:r>
                        <a:rPr lang="en-US" sz="2000" b="0" i="0" u="none" strike="noStrike">
                          <a:solidFill>
                            <a:srgbClr val="000000"/>
                          </a:solidFill>
                          <a:effectLst/>
                          <a:latin typeface="Calibri"/>
                        </a:rPr>
                        <a:t>10/2/2014</a:t>
                      </a:r>
                    </a:p>
                  </a:txBody>
                  <a:tcPr marL="9525" marR="9525" marT="9525" marB="0" anchor="b"/>
                </a:tc>
                <a:tc>
                  <a:txBody>
                    <a:bodyPr/>
                    <a:lstStyle/>
                    <a:p>
                      <a:pPr algn="l" fontAlgn="b"/>
                      <a:r>
                        <a:rPr lang="en-US" sz="2000" b="0" i="0" u="none" strike="noStrike" dirty="0">
                          <a:solidFill>
                            <a:srgbClr val="FF0000"/>
                          </a:solidFill>
                          <a:effectLst/>
                          <a:latin typeface="Arial"/>
                        </a:rPr>
                        <a:t>Flu A (H3)</a:t>
                      </a:r>
                    </a:p>
                  </a:txBody>
                  <a:tcPr marL="9525" marR="9525" marT="9525" marB="0" anchor="b"/>
                </a:tc>
              </a:tr>
              <a:tr h="370840">
                <a:tc>
                  <a:txBody>
                    <a:bodyPr/>
                    <a:lstStyle/>
                    <a:p>
                      <a:pPr algn="l" fontAlgn="b"/>
                      <a:r>
                        <a:rPr lang="en-US" sz="2000" b="0" i="0" u="none" strike="noStrike">
                          <a:solidFill>
                            <a:srgbClr val="000000"/>
                          </a:solidFill>
                          <a:effectLst/>
                          <a:latin typeface="Calibri"/>
                        </a:rPr>
                        <a:t>SE</a:t>
                      </a:r>
                    </a:p>
                  </a:txBody>
                  <a:tcPr marL="9525" marR="9525" marT="9525" marB="0" anchor="b"/>
                </a:tc>
                <a:tc>
                  <a:txBody>
                    <a:bodyPr/>
                    <a:lstStyle/>
                    <a:p>
                      <a:pPr algn="r" fontAlgn="b"/>
                      <a:r>
                        <a:rPr lang="en-US" sz="2000" b="0" i="0" u="none" strike="noStrike">
                          <a:solidFill>
                            <a:srgbClr val="000000"/>
                          </a:solidFill>
                          <a:effectLst/>
                          <a:latin typeface="Calibri"/>
                        </a:rPr>
                        <a:t>10/3/2014</a:t>
                      </a:r>
                    </a:p>
                  </a:txBody>
                  <a:tcPr marL="9525" marR="9525" marT="9525" marB="0" anchor="b"/>
                </a:tc>
                <a:tc>
                  <a:txBody>
                    <a:bodyPr/>
                    <a:lstStyle/>
                    <a:p>
                      <a:pPr algn="l" fontAlgn="b"/>
                      <a:r>
                        <a:rPr lang="en-US" sz="2000" b="0" i="0" u="none" strike="noStrike" dirty="0">
                          <a:solidFill>
                            <a:srgbClr val="FF0000"/>
                          </a:solidFill>
                          <a:effectLst/>
                          <a:latin typeface="Arial"/>
                        </a:rPr>
                        <a:t>Flu A (H3)</a:t>
                      </a:r>
                    </a:p>
                  </a:txBody>
                  <a:tcPr marL="9525" marR="9525" marT="9525" marB="0" anchor="b"/>
                </a:tc>
              </a:tr>
              <a:tr h="370840">
                <a:tc>
                  <a:txBody>
                    <a:bodyPr/>
                    <a:lstStyle/>
                    <a:p>
                      <a:pPr algn="l" fontAlgn="b"/>
                      <a:r>
                        <a:rPr lang="en-US" sz="2000" b="0" i="0" u="none" strike="noStrike">
                          <a:solidFill>
                            <a:srgbClr val="000000"/>
                          </a:solidFill>
                          <a:effectLst/>
                          <a:latin typeface="Calibri"/>
                        </a:rPr>
                        <a:t>SE</a:t>
                      </a:r>
                    </a:p>
                  </a:txBody>
                  <a:tcPr marL="9525" marR="9525" marT="9525" marB="0" anchor="b"/>
                </a:tc>
                <a:tc>
                  <a:txBody>
                    <a:bodyPr/>
                    <a:lstStyle/>
                    <a:p>
                      <a:pPr algn="r" fontAlgn="b"/>
                      <a:r>
                        <a:rPr lang="en-US" sz="2000" b="0" i="0" u="none" strike="noStrike">
                          <a:solidFill>
                            <a:srgbClr val="000000"/>
                          </a:solidFill>
                          <a:effectLst/>
                          <a:latin typeface="Calibri"/>
                        </a:rPr>
                        <a:t>10/6/2014</a:t>
                      </a:r>
                    </a:p>
                  </a:txBody>
                  <a:tcPr marL="9525" marR="9525" marT="9525" marB="0" anchor="b"/>
                </a:tc>
                <a:tc>
                  <a:txBody>
                    <a:bodyPr/>
                    <a:lstStyle/>
                    <a:p>
                      <a:pPr algn="l" fontAlgn="b"/>
                      <a:r>
                        <a:rPr lang="en-US" sz="2000" b="0" i="0" u="none" strike="noStrike" dirty="0">
                          <a:solidFill>
                            <a:srgbClr val="FF0000"/>
                          </a:solidFill>
                          <a:effectLst/>
                          <a:latin typeface="Arial"/>
                        </a:rPr>
                        <a:t>Flu A (H3)</a:t>
                      </a:r>
                    </a:p>
                  </a:txBody>
                  <a:tcPr marL="9525" marR="9525" marT="9525" marB="0" anchor="b"/>
                </a:tc>
              </a:tr>
              <a:tr h="370840">
                <a:tc>
                  <a:txBody>
                    <a:bodyPr/>
                    <a:lstStyle/>
                    <a:p>
                      <a:pPr algn="l" fontAlgn="b"/>
                      <a:r>
                        <a:rPr lang="en-US" sz="2000" b="0" i="0" u="none" strike="noStrike" dirty="0">
                          <a:solidFill>
                            <a:srgbClr val="000000"/>
                          </a:solidFill>
                          <a:effectLst/>
                          <a:latin typeface="Calibri"/>
                        </a:rPr>
                        <a:t>SE</a:t>
                      </a:r>
                    </a:p>
                  </a:txBody>
                  <a:tcPr marL="9525" marR="9525" marT="9525" marB="0" anchor="b"/>
                </a:tc>
                <a:tc>
                  <a:txBody>
                    <a:bodyPr/>
                    <a:lstStyle/>
                    <a:p>
                      <a:pPr algn="r" fontAlgn="b"/>
                      <a:r>
                        <a:rPr lang="en-US" sz="2000" b="0" i="0" u="none" strike="noStrike">
                          <a:solidFill>
                            <a:srgbClr val="000000"/>
                          </a:solidFill>
                          <a:effectLst/>
                          <a:latin typeface="Calibri"/>
                        </a:rPr>
                        <a:t>10/6/2014</a:t>
                      </a:r>
                    </a:p>
                  </a:txBody>
                  <a:tcPr marL="9525" marR="9525" marT="9525" marB="0" anchor="b"/>
                </a:tc>
                <a:tc>
                  <a:txBody>
                    <a:bodyPr/>
                    <a:lstStyle/>
                    <a:p>
                      <a:pPr algn="l" fontAlgn="b"/>
                      <a:r>
                        <a:rPr lang="en-US" sz="2000" b="0" i="0" u="none" strike="noStrike" dirty="0">
                          <a:solidFill>
                            <a:srgbClr val="FF0000"/>
                          </a:solidFill>
                          <a:effectLst/>
                          <a:latin typeface="Arial"/>
                        </a:rPr>
                        <a:t>Flu A (H3)</a:t>
                      </a:r>
                    </a:p>
                  </a:txBody>
                  <a:tcPr marL="9525" marR="9525" marT="9525" marB="0" anchor="b"/>
                </a:tc>
              </a:tr>
              <a:tr h="0">
                <a:tc>
                  <a:txBody>
                    <a:bodyPr/>
                    <a:lstStyle/>
                    <a:p>
                      <a:pPr algn="l" fontAlgn="b"/>
                      <a:r>
                        <a:rPr lang="en-US" sz="2000" b="0" i="0" u="none" strike="noStrike" dirty="0" smtClean="0">
                          <a:solidFill>
                            <a:srgbClr val="000000"/>
                          </a:solidFill>
                          <a:effectLst/>
                          <a:latin typeface="Calibri"/>
                        </a:rPr>
                        <a:t>SE</a:t>
                      </a:r>
                      <a:endParaRPr lang="en-US" sz="2000" b="0" i="0" u="none" strike="noStrike" dirty="0">
                        <a:solidFill>
                          <a:srgbClr val="000000"/>
                        </a:solidFill>
                        <a:effectLst/>
                        <a:latin typeface="Calibri"/>
                      </a:endParaRPr>
                    </a:p>
                  </a:txBody>
                  <a:tcPr/>
                </a:tc>
                <a:tc>
                  <a:txBody>
                    <a:bodyPr/>
                    <a:lstStyle/>
                    <a:p>
                      <a:pPr algn="r" fontAlgn="b"/>
                      <a:r>
                        <a:rPr lang="en-US" sz="2000" b="0" i="0" u="none" strike="noStrike" dirty="0">
                          <a:solidFill>
                            <a:srgbClr val="000000"/>
                          </a:solidFill>
                          <a:effectLst/>
                          <a:latin typeface="Calibri"/>
                        </a:rPr>
                        <a:t>10/7/2014</a:t>
                      </a:r>
                    </a:p>
                  </a:txBody>
                  <a:tcPr marL="9525" marR="9525" marT="9525" marB="0" anchor="b"/>
                </a:tc>
                <a:tc>
                  <a:txBody>
                    <a:bodyPr/>
                    <a:lstStyle/>
                    <a:p>
                      <a:pPr algn="l" fontAlgn="b"/>
                      <a:r>
                        <a:rPr lang="en-US" sz="2000" b="0" i="0" u="none" strike="noStrike" dirty="0">
                          <a:solidFill>
                            <a:srgbClr val="FF0000"/>
                          </a:solidFill>
                          <a:effectLst/>
                          <a:latin typeface="Arial"/>
                        </a:rPr>
                        <a:t>Flu A (H3)</a:t>
                      </a:r>
                    </a:p>
                  </a:txBody>
                  <a:tcPr marL="9525" marR="9525" marT="9525" marB="0" anchor="b"/>
                </a:tc>
              </a:tr>
            </a:tbl>
          </a:graphicData>
        </a:graphic>
      </p:graphicFrame>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3" y="2116890"/>
            <a:ext cx="3571875"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3"/>
          </p:nvPr>
        </p:nvSpPr>
        <p:spPr>
          <a:xfrm>
            <a:off x="381000" y="6483350"/>
            <a:ext cx="8343900" cy="365125"/>
          </a:xfrm>
        </p:spPr>
        <p:txBody>
          <a:bodyPr/>
          <a:lstStyle/>
          <a:p>
            <a:pPr>
              <a:defRPr/>
            </a:pPr>
            <a:r>
              <a:rPr lang="en-US" dirty="0" smtClean="0"/>
              <a:t>				WISCONSIN STATE LABORATORY OF HYGIENE - UNIVERSITY OF WISCONSIN                         </a:t>
            </a:r>
            <a:r>
              <a:rPr lang="en-US" sz="2000" b="1" dirty="0" smtClean="0"/>
              <a:t>14</a:t>
            </a:r>
            <a:endParaRPr lang="en-US" sz="2000" b="1" dirty="0"/>
          </a:p>
        </p:txBody>
      </p:sp>
    </p:spTree>
    <p:extLst>
      <p:ext uri="{BB962C8B-B14F-4D97-AF65-F5344CB8AC3E}">
        <p14:creationId xmlns:p14="http://schemas.microsoft.com/office/powerpoint/2010/main" val="11341329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331200" cy="1476375"/>
          </a:xfrm>
        </p:spPr>
        <p:txBody>
          <a:bodyPr>
            <a:noAutofit/>
          </a:bodyPr>
          <a:lstStyle/>
          <a:p>
            <a:r>
              <a:rPr lang="en-US" b="1" dirty="0" smtClean="0">
                <a:effectLst/>
                <a:latin typeface="Tahoma" panose="020B0604030504040204" pitchFamily="34" charset="0"/>
                <a:ea typeface="Tahoma" panose="020B0604030504040204" pitchFamily="34" charset="0"/>
                <a:cs typeface="Tahoma" panose="020B0604030504040204" pitchFamily="34" charset="0"/>
              </a:rPr>
              <a:t>It’s </a:t>
            </a:r>
            <a:r>
              <a:rPr lang="en-US" b="1" u="sng" dirty="0" smtClean="0">
                <a:effectLst/>
                <a:latin typeface="Tahoma" panose="020B0604030504040204" pitchFamily="34" charset="0"/>
                <a:ea typeface="Tahoma" panose="020B0604030504040204" pitchFamily="34" charset="0"/>
                <a:cs typeface="Tahoma" panose="020B0604030504040204" pitchFamily="34" charset="0"/>
              </a:rPr>
              <a:t>NOT </a:t>
            </a:r>
            <a:r>
              <a:rPr lang="en-US" b="1" dirty="0" smtClean="0">
                <a:effectLst/>
                <a:latin typeface="Tahoma" panose="020B0604030504040204" pitchFamily="34" charset="0"/>
                <a:ea typeface="Tahoma" panose="020B0604030504040204" pitchFamily="34" charset="0"/>
                <a:cs typeface="Tahoma" panose="020B0604030504040204" pitchFamily="34" charset="0"/>
              </a:rPr>
              <a:t>all about influenza….</a:t>
            </a:r>
            <a:br>
              <a:rPr lang="en-US" b="1" dirty="0" smtClean="0">
                <a:effectLst/>
                <a:latin typeface="Tahoma" panose="020B0604030504040204" pitchFamily="34" charset="0"/>
                <a:ea typeface="Tahoma" panose="020B0604030504040204" pitchFamily="34" charset="0"/>
                <a:cs typeface="Tahoma" panose="020B0604030504040204" pitchFamily="34" charset="0"/>
              </a:rPr>
            </a:br>
            <a:r>
              <a:rPr lang="en-US" b="1" dirty="0" smtClean="0">
                <a:effectLst/>
                <a:latin typeface="Tahoma" panose="020B0604030504040204" pitchFamily="34" charset="0"/>
                <a:ea typeface="Tahoma" panose="020B0604030504040204" pitchFamily="34" charset="0"/>
                <a:cs typeface="Tahoma" panose="020B0604030504040204" pitchFamily="34" charset="0"/>
              </a:rPr>
              <a:t>other diseases of public health importance…..</a:t>
            </a:r>
            <a:endParaRPr lang="en-US" b="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12291" name="Picture 3" descr="C:\Users\reisdorf\AppData\Local\Microsoft\Windows\Temporary Internet Files\Content.IE5\DQ89TJJZ\MC910216379[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8957" y="2432640"/>
            <a:ext cx="5068803" cy="441583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3"/>
          </p:nvPr>
        </p:nvSpPr>
        <p:spPr>
          <a:xfrm>
            <a:off x="381000" y="6324600"/>
            <a:ext cx="8343900" cy="523875"/>
          </a:xfrm>
        </p:spPr>
        <p:txBody>
          <a:bodyPr/>
          <a:lstStyle/>
          <a:p>
            <a:pPr>
              <a:defRPr/>
            </a:pPr>
            <a:r>
              <a:rPr lang="en-US" dirty="0" smtClean="0"/>
              <a:t>			WISCONSIN STATE LABORATORY OF HYGIENE - UNIVERSITY OF WISCONSIN                           </a:t>
            </a:r>
            <a:r>
              <a:rPr lang="en-US" sz="2000" b="1" dirty="0" smtClean="0"/>
              <a:t>15</a:t>
            </a:r>
            <a:endParaRPr lang="en-US" sz="2000" b="1" dirty="0"/>
          </a:p>
        </p:txBody>
      </p:sp>
    </p:spTree>
    <p:extLst>
      <p:ext uri="{BB962C8B-B14F-4D97-AF65-F5344CB8AC3E}">
        <p14:creationId xmlns:p14="http://schemas.microsoft.com/office/powerpoint/2010/main" val="33695144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778" y="367966"/>
            <a:ext cx="8331200" cy="709529"/>
          </a:xfrm>
        </p:spPr>
        <p:txBody>
          <a:bodyPr/>
          <a:lstStyle/>
          <a:p>
            <a:r>
              <a:rPr lang="en-US" b="1" dirty="0" err="1" smtClean="0">
                <a:effectLst/>
                <a:latin typeface="Tahoma" panose="020B0604030504040204" pitchFamily="34" charset="0"/>
                <a:ea typeface="Tahoma" panose="020B0604030504040204" pitchFamily="34" charset="0"/>
                <a:cs typeface="Tahoma" panose="020B0604030504040204" pitchFamily="34" charset="0"/>
              </a:rPr>
              <a:t>Enterovirus</a:t>
            </a:r>
            <a:r>
              <a:rPr lang="en-US" b="1" dirty="0" smtClean="0">
                <a:effectLst/>
                <a:latin typeface="Tahoma" panose="020B0604030504040204" pitchFamily="34" charset="0"/>
                <a:ea typeface="Tahoma" panose="020B0604030504040204" pitchFamily="34" charset="0"/>
                <a:cs typeface="Tahoma" panose="020B0604030504040204" pitchFamily="34" charset="0"/>
              </a:rPr>
              <a:t> D68</a:t>
            </a:r>
            <a:endParaRPr lang="en-US"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736600" y="1077495"/>
            <a:ext cx="7645400" cy="5094705"/>
          </a:xfrm>
        </p:spPr>
        <p:txBody>
          <a:bodyPr/>
          <a:lstStyle/>
          <a:p>
            <a:r>
              <a:rPr lang="en-US" b="1" u="sng" dirty="0" smtClean="0">
                <a:latin typeface="Tahoma" panose="020B0604030504040204" pitchFamily="34" charset="0"/>
                <a:ea typeface="Tahoma" panose="020B0604030504040204" pitchFamily="34" charset="0"/>
                <a:cs typeface="Tahoma" panose="020B0604030504040204" pitchFamily="34" charset="0"/>
              </a:rPr>
              <a:t>Background</a:t>
            </a:r>
          </a:p>
          <a:p>
            <a:pPr marL="1200150" lvl="1" indent="-457200"/>
            <a:r>
              <a:rPr lang="en-US" dirty="0" err="1" smtClean="0">
                <a:latin typeface="Tahoma" panose="020B0604030504040204" pitchFamily="34" charset="0"/>
                <a:ea typeface="Tahoma" panose="020B0604030504040204" pitchFamily="34" charset="0"/>
                <a:cs typeface="Tahoma" panose="020B0604030504040204" pitchFamily="34" charset="0"/>
              </a:rPr>
              <a:t>Enteroviruses</a:t>
            </a:r>
            <a:r>
              <a:rPr lang="en-US" dirty="0" smtClean="0">
                <a:latin typeface="Tahoma" panose="020B0604030504040204" pitchFamily="34" charset="0"/>
                <a:ea typeface="Tahoma" panose="020B0604030504040204" pitchFamily="34" charset="0"/>
                <a:cs typeface="Tahoma" panose="020B0604030504040204" pitchFamily="34" charset="0"/>
              </a:rPr>
              <a:t> are very common respiratory viruses (10-15M/year).</a:t>
            </a:r>
          </a:p>
          <a:p>
            <a:pPr marL="1200150" lvl="1" indent="-457200"/>
            <a:r>
              <a:rPr lang="en-US" dirty="0" smtClean="0">
                <a:latin typeface="Tahoma" panose="020B0604030504040204" pitchFamily="34" charset="0"/>
                <a:ea typeface="Tahoma" panose="020B0604030504040204" pitchFamily="34" charset="0"/>
                <a:cs typeface="Tahoma" panose="020B0604030504040204" pitchFamily="34" charset="0"/>
              </a:rPr>
              <a:t>Transmission respiratory route (person-to- person)</a:t>
            </a:r>
          </a:p>
          <a:p>
            <a:pPr marL="1200150" lvl="1" indent="-457200"/>
            <a:r>
              <a:rPr lang="en-US" dirty="0" smtClean="0">
                <a:latin typeface="Tahoma" panose="020B0604030504040204" pitchFamily="34" charset="0"/>
                <a:ea typeface="Tahoma" panose="020B0604030504040204" pitchFamily="34" charset="0"/>
                <a:cs typeface="Tahoma" panose="020B0604030504040204" pitchFamily="34" charset="0"/>
              </a:rPr>
              <a:t>Cause a wide variety of illnesses.</a:t>
            </a:r>
          </a:p>
          <a:p>
            <a:pPr marL="1200150" lvl="1" indent="-457200"/>
            <a:r>
              <a:rPr lang="en-US" dirty="0" smtClean="0">
                <a:latin typeface="Tahoma" panose="020B0604030504040204" pitchFamily="34" charset="0"/>
                <a:ea typeface="Tahoma" panose="020B0604030504040204" pitchFamily="34" charset="0"/>
                <a:cs typeface="Tahoma" panose="020B0604030504040204" pitchFamily="34" charset="0"/>
              </a:rPr>
              <a:t>Types that circulate are variable &amp; unpredictable.</a:t>
            </a:r>
          </a:p>
          <a:p>
            <a:pPr marL="1200150" lvl="1" indent="-457200"/>
            <a:r>
              <a:rPr lang="en-US" dirty="0" smtClean="0">
                <a:latin typeface="Tahoma" panose="020B0604030504040204" pitchFamily="34" charset="0"/>
                <a:ea typeface="Tahoma" panose="020B0604030504040204" pitchFamily="34" charset="0"/>
                <a:cs typeface="Tahoma" panose="020B0604030504040204" pitchFamily="34" charset="0"/>
              </a:rPr>
              <a:t>&gt;100 EV types</a:t>
            </a:r>
          </a:p>
          <a:p>
            <a:pPr marL="1200150" lvl="1" indent="-457200"/>
            <a:r>
              <a:rPr lang="en-US" dirty="0" smtClean="0">
                <a:latin typeface="Tahoma" panose="020B0604030504040204" pitchFamily="34" charset="0"/>
                <a:ea typeface="Tahoma" panose="020B0604030504040204" pitchFamily="34" charset="0"/>
                <a:cs typeface="Tahoma" panose="020B0604030504040204" pitchFamily="34" charset="0"/>
              </a:rPr>
              <a:t>Peak activity during summer and fall.</a:t>
            </a:r>
          </a:p>
          <a:p>
            <a:pPr marL="1200150" lvl="1" indent="-457200"/>
            <a:r>
              <a:rPr lang="en-US" dirty="0" smtClean="0">
                <a:latin typeface="Tahoma" panose="020B0604030504040204" pitchFamily="34" charset="0"/>
                <a:ea typeface="Tahoma" panose="020B0604030504040204" pitchFamily="34" charset="0"/>
                <a:cs typeface="Tahoma" panose="020B0604030504040204" pitchFamily="34" charset="0"/>
              </a:rPr>
              <a:t>There are no vaccines or antiviral therapeutics.</a:t>
            </a:r>
          </a:p>
          <a:p>
            <a:pPr marL="1200150" lvl="1" indent="-457200"/>
            <a:r>
              <a:rPr lang="en-US" dirty="0" smtClean="0">
                <a:latin typeface="Tahoma" panose="020B0604030504040204" pitchFamily="34" charset="0"/>
                <a:ea typeface="Tahoma" panose="020B0604030504040204" pitchFamily="34" charset="0"/>
                <a:cs typeface="Tahoma" panose="020B0604030504040204" pitchFamily="34" charset="0"/>
              </a:rPr>
              <a:t>Children with asthma are more vulnerable.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Footer Placeholder 4"/>
          <p:cNvSpPr>
            <a:spLocks noGrp="1"/>
          </p:cNvSpPr>
          <p:nvPr>
            <p:ph type="ftr" sz="quarter" idx="3"/>
          </p:nvPr>
        </p:nvSpPr>
        <p:spPr/>
        <p:txBody>
          <a:bodyPr/>
          <a:lstStyle/>
          <a:p>
            <a:pPr>
              <a:defRPr/>
            </a:pPr>
            <a:r>
              <a:rPr lang="en-US" dirty="0" smtClean="0"/>
              <a:t>				WISCONSIN STATE LABORATORY OF HYGIENE - UNIVERSITY OF WISCONSIN               </a:t>
            </a:r>
            <a:r>
              <a:rPr lang="en-US" sz="2000" b="1" dirty="0" smtClean="0"/>
              <a:t>16</a:t>
            </a:r>
            <a:endParaRPr lang="en-US" sz="2000" b="1" dirty="0"/>
          </a:p>
        </p:txBody>
      </p:sp>
    </p:spTree>
    <p:extLst>
      <p:ext uri="{BB962C8B-B14F-4D97-AF65-F5344CB8AC3E}">
        <p14:creationId xmlns:p14="http://schemas.microsoft.com/office/powerpoint/2010/main" val="13474820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380833"/>
            <a:ext cx="8331200" cy="762167"/>
          </a:xfrm>
        </p:spPr>
        <p:txBody>
          <a:bodyPr/>
          <a:lstStyle/>
          <a:p>
            <a:r>
              <a:rPr lang="en-US" b="1" dirty="0" err="1" smtClean="0">
                <a:effectLst/>
                <a:latin typeface="Tahoma" panose="020B0604030504040204" pitchFamily="34" charset="0"/>
                <a:ea typeface="Tahoma" panose="020B0604030504040204" pitchFamily="34" charset="0"/>
                <a:cs typeface="Tahoma" panose="020B0604030504040204" pitchFamily="34" charset="0"/>
              </a:rPr>
              <a:t>Enterovirus</a:t>
            </a:r>
            <a:r>
              <a:rPr lang="en-US" b="1" dirty="0" smtClean="0">
                <a:effectLst/>
                <a:latin typeface="Tahoma" panose="020B0604030504040204" pitchFamily="34" charset="0"/>
                <a:ea typeface="Tahoma" panose="020B0604030504040204" pitchFamily="34" charset="0"/>
                <a:cs typeface="Tahoma" panose="020B0604030504040204" pitchFamily="34" charset="0"/>
              </a:rPr>
              <a:t> D68</a:t>
            </a:r>
            <a:endParaRPr lang="en-US"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393699" y="1094874"/>
            <a:ext cx="8064501" cy="4208463"/>
          </a:xfrm>
        </p:spPr>
        <p:txBody>
          <a:bodyPr/>
          <a:lstStyle/>
          <a:p>
            <a:r>
              <a:rPr lang="en-US" b="1" u="sng" dirty="0" smtClean="0">
                <a:latin typeface="Tahoma" panose="020B0604030504040204" pitchFamily="34" charset="0"/>
                <a:ea typeface="Tahoma" panose="020B0604030504040204" pitchFamily="34" charset="0"/>
                <a:cs typeface="Tahoma" panose="020B0604030504040204" pitchFamily="34" charset="0"/>
              </a:rPr>
              <a:t>Current Situation</a:t>
            </a:r>
          </a:p>
          <a:p>
            <a:pPr marL="1200150" lvl="1" indent="-457200"/>
            <a:r>
              <a:rPr lang="en-US" dirty="0" smtClean="0">
                <a:latin typeface="Tahoma" panose="020B0604030504040204" pitchFamily="34" charset="0"/>
                <a:ea typeface="Tahoma" panose="020B0604030504040204" pitchFamily="34" charset="0"/>
                <a:cs typeface="Tahoma" panose="020B0604030504040204" pitchFamily="34" charset="0"/>
              </a:rPr>
              <a:t>Mid-August to October 8, 2014, 664 cases reported from 45 states….</a:t>
            </a:r>
            <a:r>
              <a:rPr lang="en-US" b="1" dirty="0">
                <a:latin typeface="Tahoma" panose="020B0604030504040204" pitchFamily="34" charset="0"/>
                <a:ea typeface="Tahoma" panose="020B0604030504040204" pitchFamily="34" charset="0"/>
                <a:cs typeface="Tahoma" panose="020B0604030504040204" pitchFamily="34" charset="0"/>
              </a:rPr>
              <a:t>w</a:t>
            </a:r>
            <a:r>
              <a:rPr lang="en-US" b="1" dirty="0" smtClean="0">
                <a:latin typeface="Tahoma" panose="020B0604030504040204" pitchFamily="34" charset="0"/>
                <a:ea typeface="Tahoma" panose="020B0604030504040204" pitchFamily="34" charset="0"/>
                <a:cs typeface="Tahoma" panose="020B0604030504040204" pitchFamily="34" charset="0"/>
              </a:rPr>
              <a:t>idespread activity</a:t>
            </a:r>
            <a:r>
              <a:rPr lang="en-US" dirty="0" smtClean="0">
                <a:latin typeface="Tahoma" panose="020B0604030504040204" pitchFamily="34" charset="0"/>
                <a:ea typeface="Tahoma" panose="020B0604030504040204" pitchFamily="34" charset="0"/>
                <a:cs typeface="Tahoma" panose="020B0604030504040204" pitchFamily="34" charset="0"/>
              </a:rPr>
              <a:t>.</a:t>
            </a:r>
          </a:p>
          <a:p>
            <a:pPr marL="1200150" lvl="1" indent="-457200"/>
            <a:r>
              <a:rPr lang="en-US" dirty="0" smtClean="0">
                <a:latin typeface="Tahoma" panose="020B0604030504040204" pitchFamily="34" charset="0"/>
                <a:ea typeface="Tahoma" panose="020B0604030504040204" pitchFamily="34" charset="0"/>
                <a:cs typeface="Tahoma" panose="020B0604030504040204" pitchFamily="34" charset="0"/>
              </a:rPr>
              <a:t>As of October 8, there have been </a:t>
            </a:r>
            <a:r>
              <a:rPr lang="en-US" b="1" dirty="0" smtClean="0">
                <a:latin typeface="Tahoma" panose="020B0604030504040204" pitchFamily="34" charset="0"/>
                <a:ea typeface="Tahoma" panose="020B0604030504040204" pitchFamily="34" charset="0"/>
                <a:cs typeface="Tahoma" panose="020B0604030504040204" pitchFamily="34" charset="0"/>
              </a:rPr>
              <a:t>11</a:t>
            </a:r>
            <a:r>
              <a:rPr lang="en-US" dirty="0" smtClean="0">
                <a:latin typeface="Tahoma" panose="020B0604030504040204" pitchFamily="34" charset="0"/>
                <a:ea typeface="Tahoma" panose="020B0604030504040204" pitchFamily="34" charset="0"/>
                <a:cs typeface="Tahoma" panose="020B0604030504040204" pitchFamily="34" charset="0"/>
              </a:rPr>
              <a:t> CDC confirmed cases in Wisconsin.</a:t>
            </a:r>
          </a:p>
          <a:p>
            <a:pPr marL="1200150" lvl="1" indent="-457200"/>
            <a:r>
              <a:rPr lang="en-US" b="1" dirty="0" smtClean="0">
                <a:latin typeface="Tahoma" panose="020B0604030504040204" pitchFamily="34" charset="0"/>
                <a:ea typeface="Tahoma" panose="020B0604030504040204" pitchFamily="34" charset="0"/>
                <a:cs typeface="Tahoma" panose="020B0604030504040204" pitchFamily="34" charset="0"/>
              </a:rPr>
              <a:t>Not all hospitalized cases were diagnosed with EV68</a:t>
            </a:r>
            <a:r>
              <a:rPr lang="en-US" dirty="0" smtClean="0">
                <a:latin typeface="Tahoma" panose="020B0604030504040204" pitchFamily="34" charset="0"/>
                <a:ea typeface="Tahoma" panose="020B0604030504040204" pitchFamily="34" charset="0"/>
                <a:cs typeface="Tahoma" panose="020B0604030504040204" pitchFamily="34" charset="0"/>
              </a:rPr>
              <a:t>. Others included rhinoviruses and other </a:t>
            </a:r>
            <a:r>
              <a:rPr lang="en-US" dirty="0" err="1" smtClean="0">
                <a:latin typeface="Tahoma" panose="020B0604030504040204" pitchFamily="34" charset="0"/>
                <a:ea typeface="Tahoma" panose="020B0604030504040204" pitchFamily="34" charset="0"/>
                <a:cs typeface="Tahoma" panose="020B0604030504040204" pitchFamily="34" charset="0"/>
              </a:rPr>
              <a:t>enteroviruses</a:t>
            </a:r>
            <a:r>
              <a:rPr lang="en-US" dirty="0" smtClean="0"/>
              <a:t>. </a:t>
            </a:r>
          </a:p>
          <a:p>
            <a:pPr marL="1200150" lvl="1" indent="-457200"/>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190" y="3982453"/>
            <a:ext cx="4468272" cy="250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173" y="4672515"/>
            <a:ext cx="2545821" cy="1810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61737" y="4441682"/>
            <a:ext cx="3284621" cy="461665"/>
          </a:xfrm>
          <a:prstGeom prst="rect">
            <a:avLst/>
          </a:prstGeom>
          <a:noFill/>
        </p:spPr>
        <p:txBody>
          <a:bodyPr wrap="square" rtlCol="0">
            <a:spAutoFit/>
          </a:bodyPr>
          <a:lstStyle/>
          <a:p>
            <a:r>
              <a:rPr lang="en-US" sz="1200" dirty="0" smtClean="0"/>
              <a:t>States with Lab Confirmed EV D68 (CDC, October 8, 2014)</a:t>
            </a:r>
            <a:endParaRPr lang="en-US" sz="1200" dirty="0"/>
          </a:p>
        </p:txBody>
      </p:sp>
      <p:sp>
        <p:nvSpPr>
          <p:cNvPr id="7" name="Footer Placeholder 6"/>
          <p:cNvSpPr>
            <a:spLocks noGrp="1"/>
          </p:cNvSpPr>
          <p:nvPr>
            <p:ph type="ftr" sz="quarter" idx="3"/>
          </p:nvPr>
        </p:nvSpPr>
        <p:spPr/>
        <p:txBody>
          <a:bodyPr/>
          <a:lstStyle/>
          <a:p>
            <a:pPr>
              <a:defRPr/>
            </a:pPr>
            <a:r>
              <a:rPr lang="en-US" dirty="0" smtClean="0"/>
              <a:t>				WISCONSIN STATE LABORATORY OF HYGIENE - UNIVERSITY OF WISCONSIN                       </a:t>
            </a:r>
            <a:r>
              <a:rPr lang="en-US" sz="2000" b="1" dirty="0" smtClean="0"/>
              <a:t>17</a:t>
            </a:r>
            <a:endParaRPr lang="en-US" sz="2000" b="1" dirty="0"/>
          </a:p>
        </p:txBody>
      </p:sp>
    </p:spTree>
    <p:extLst>
      <p:ext uri="{BB962C8B-B14F-4D97-AF65-F5344CB8AC3E}">
        <p14:creationId xmlns:p14="http://schemas.microsoft.com/office/powerpoint/2010/main" val="32882815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6250"/>
            <a:ext cx="8331200" cy="1250950"/>
          </a:xfrm>
        </p:spPr>
        <p:txBody>
          <a:bodyPr/>
          <a:lstStyle/>
          <a:p>
            <a:r>
              <a:rPr lang="en-US" b="1" dirty="0" err="1" smtClean="0">
                <a:effectLst/>
                <a:latin typeface="Tahoma" panose="020B0604030504040204" pitchFamily="34" charset="0"/>
                <a:ea typeface="Tahoma" panose="020B0604030504040204" pitchFamily="34" charset="0"/>
                <a:cs typeface="Tahoma" panose="020B0604030504040204" pitchFamily="34" charset="0"/>
              </a:rPr>
              <a:t>Enterovirus</a:t>
            </a:r>
            <a:r>
              <a:rPr lang="en-US" b="1" dirty="0" smtClean="0">
                <a:effectLst/>
                <a:latin typeface="Tahoma" panose="020B0604030504040204" pitchFamily="34" charset="0"/>
                <a:ea typeface="Tahoma" panose="020B0604030504040204" pitchFamily="34" charset="0"/>
                <a:cs typeface="Tahoma" panose="020B0604030504040204" pitchFamily="34" charset="0"/>
              </a:rPr>
              <a:t> D68</a:t>
            </a:r>
            <a:endParaRPr lang="en-US"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446171" y="1219869"/>
            <a:ext cx="8255668" cy="4208463"/>
          </a:xfrm>
        </p:spPr>
        <p:txBody>
          <a:bodyPr/>
          <a:lstStyle/>
          <a:p>
            <a:r>
              <a:rPr lang="en-US" b="1" u="sng" dirty="0" smtClean="0">
                <a:latin typeface="Tahoma" panose="020B0604030504040204" pitchFamily="34" charset="0"/>
                <a:ea typeface="Tahoma" panose="020B0604030504040204" pitchFamily="34" charset="0"/>
                <a:cs typeface="Tahoma" panose="020B0604030504040204" pitchFamily="34" charset="0"/>
              </a:rPr>
              <a:t>Diagnostic Testing</a:t>
            </a:r>
          </a:p>
          <a:p>
            <a:pPr marL="1200150" lvl="1" indent="-457200"/>
            <a:r>
              <a:rPr lang="en-US" dirty="0" smtClean="0">
                <a:latin typeface="Tahoma" panose="020B0604030504040204" pitchFamily="34" charset="0"/>
                <a:ea typeface="Tahoma" panose="020B0604030504040204" pitchFamily="34" charset="0"/>
                <a:cs typeface="Tahoma" panose="020B0604030504040204" pitchFamily="34" charset="0"/>
              </a:rPr>
              <a:t>Genetically very similar to rhinoviruses.</a:t>
            </a:r>
          </a:p>
          <a:p>
            <a:pPr marL="1200150" lvl="1" indent="-457200"/>
            <a:r>
              <a:rPr lang="en-US" dirty="0" smtClean="0">
                <a:latin typeface="Tahoma" panose="020B0604030504040204" pitchFamily="34" charset="0"/>
                <a:ea typeface="Tahoma" panose="020B0604030504040204" pitchFamily="34" charset="0"/>
                <a:cs typeface="Tahoma" panose="020B0604030504040204" pitchFamily="34" charset="0"/>
              </a:rPr>
              <a:t>Most PCR assays cannot accurately discriminate!</a:t>
            </a:r>
          </a:p>
          <a:p>
            <a:pPr marL="1200150" lvl="1" indent="-457200"/>
            <a:r>
              <a:rPr lang="en-US" dirty="0" smtClean="0">
                <a:latin typeface="Tahoma" panose="020B0604030504040204" pitchFamily="34" charset="0"/>
                <a:ea typeface="Tahoma" panose="020B0604030504040204" pitchFamily="34" charset="0"/>
                <a:cs typeface="Tahoma" panose="020B0604030504040204" pitchFamily="34" charset="0"/>
              </a:rPr>
              <a:t>Some commercial PCR assays may have variable sensitivities for EV D68.</a:t>
            </a:r>
          </a:p>
          <a:p>
            <a:pPr marL="1200150" lvl="1" indent="-457200"/>
            <a:r>
              <a:rPr lang="en-US" dirty="0" smtClean="0">
                <a:latin typeface="Tahoma" panose="020B0604030504040204" pitchFamily="34" charset="0"/>
                <a:ea typeface="Tahoma" panose="020B0604030504040204" pitchFamily="34" charset="0"/>
                <a:cs typeface="Tahoma" panose="020B0604030504040204" pitchFamily="34" charset="0"/>
              </a:rPr>
              <a:t>Testing is </a:t>
            </a:r>
            <a:r>
              <a:rPr lang="en-US" i="1" dirty="0" smtClean="0">
                <a:latin typeface="Tahoma" panose="020B0604030504040204" pitchFamily="34" charset="0"/>
                <a:ea typeface="Tahoma" panose="020B0604030504040204" pitchFamily="34" charset="0"/>
                <a:cs typeface="Tahoma" panose="020B0604030504040204" pitchFamily="34" charset="0"/>
              </a:rPr>
              <a:t>limited to severe adolescent cases </a:t>
            </a:r>
            <a:r>
              <a:rPr lang="en-US" dirty="0" smtClean="0">
                <a:latin typeface="Tahoma" panose="020B0604030504040204" pitchFamily="34" charset="0"/>
                <a:ea typeface="Tahoma" panose="020B0604030504040204" pitchFamily="34" charset="0"/>
                <a:cs typeface="Tahoma" panose="020B0604030504040204" pitchFamily="34" charset="0"/>
              </a:rPr>
              <a:t>that meet WDPH established criteria.</a:t>
            </a:r>
          </a:p>
          <a:p>
            <a:pPr marL="1200150" lvl="1" indent="-457200"/>
            <a:r>
              <a:rPr lang="en-US" dirty="0" smtClean="0">
                <a:latin typeface="Tahoma" panose="020B0604030504040204" pitchFamily="34" charset="0"/>
                <a:ea typeface="Tahoma" panose="020B0604030504040204" pitchFamily="34" charset="0"/>
                <a:cs typeface="Tahoma" panose="020B0604030504040204" pitchFamily="34" charset="0"/>
              </a:rPr>
              <a:t>Combined NP/OP is the preferred specimen.</a:t>
            </a:r>
          </a:p>
          <a:p>
            <a:pPr marL="1200150" lvl="1" indent="-457200"/>
            <a:r>
              <a:rPr lang="en-US" dirty="0" smtClean="0">
                <a:latin typeface="Tahoma" panose="020B0604030504040204" pitchFamily="34" charset="0"/>
                <a:ea typeface="Tahoma" panose="020B0604030504040204" pitchFamily="34" charset="0"/>
                <a:cs typeface="Tahoma" panose="020B0604030504040204" pitchFamily="34" charset="0"/>
              </a:rPr>
              <a:t>WSLH is performing </a:t>
            </a:r>
            <a:r>
              <a:rPr lang="en-US" dirty="0" err="1" smtClean="0">
                <a:latin typeface="Tahoma" panose="020B0604030504040204" pitchFamily="34" charset="0"/>
                <a:ea typeface="Tahoma" panose="020B0604030504040204" pitchFamily="34" charset="0"/>
                <a:cs typeface="Tahoma" panose="020B0604030504040204" pitchFamily="34" charset="0"/>
              </a:rPr>
              <a:t>Enterovirus</a:t>
            </a:r>
            <a:r>
              <a:rPr lang="en-US" dirty="0" smtClean="0">
                <a:latin typeface="Tahoma" panose="020B0604030504040204" pitchFamily="34" charset="0"/>
                <a:ea typeface="Tahoma" panose="020B0604030504040204" pitchFamily="34" charset="0"/>
                <a:cs typeface="Tahoma" panose="020B0604030504040204" pitchFamily="34" charset="0"/>
              </a:rPr>
              <a:t> PCR on </a:t>
            </a:r>
            <a:r>
              <a:rPr lang="en-US" i="1" dirty="0" smtClean="0">
                <a:latin typeface="Tahoma" panose="020B0604030504040204" pitchFamily="34" charset="0"/>
                <a:ea typeface="Tahoma" panose="020B0604030504040204" pitchFamily="34" charset="0"/>
                <a:cs typeface="Tahoma" panose="020B0604030504040204" pitchFamily="34" charset="0"/>
              </a:rPr>
              <a:t>approved</a:t>
            </a:r>
            <a:r>
              <a:rPr lang="en-US" dirty="0" smtClean="0">
                <a:latin typeface="Tahoma" panose="020B0604030504040204" pitchFamily="34" charset="0"/>
                <a:ea typeface="Tahoma" panose="020B0604030504040204" pitchFamily="34" charset="0"/>
                <a:cs typeface="Tahoma" panose="020B0604030504040204" pitchFamily="34" charset="0"/>
              </a:rPr>
              <a:t> specimens. </a:t>
            </a:r>
          </a:p>
          <a:p>
            <a:pPr marL="1200150" lvl="1" indent="-457200"/>
            <a:r>
              <a:rPr lang="en-US" dirty="0">
                <a:latin typeface="Tahoma" panose="020B0604030504040204" pitchFamily="34" charset="0"/>
                <a:ea typeface="Tahoma" panose="020B0604030504040204" pitchFamily="34" charset="0"/>
                <a:cs typeface="Tahoma" panose="020B0604030504040204" pitchFamily="34" charset="0"/>
              </a:rPr>
              <a:t>S</a:t>
            </a:r>
            <a:r>
              <a:rPr lang="en-US" dirty="0" smtClean="0">
                <a:latin typeface="Tahoma" panose="020B0604030504040204" pitchFamily="34" charset="0"/>
                <a:ea typeface="Tahoma" panose="020B0604030504040204" pitchFamily="34" charset="0"/>
                <a:cs typeface="Tahoma" panose="020B0604030504040204" pitchFamily="34" charset="0"/>
              </a:rPr>
              <a:t>pecific EV D68 typing at CDC.</a:t>
            </a:r>
          </a:p>
          <a:p>
            <a:pPr marL="1200150" lvl="1" indent="-457200"/>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469232" y="5866947"/>
            <a:ext cx="8209547" cy="369332"/>
          </a:xfrm>
          <a:prstGeom prst="rect">
            <a:avLst/>
          </a:prstGeom>
        </p:spPr>
        <p:txBody>
          <a:bodyPr wrap="square">
            <a:spAutoFit/>
          </a:bodyPr>
          <a:lstStyle/>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http://www.slh.wisc.edu/enterovirus-d68-confirmed-in-wisconsin/</a:t>
            </a:r>
          </a:p>
        </p:txBody>
      </p:sp>
      <p:sp>
        <p:nvSpPr>
          <p:cNvPr id="6" name="Footer Placeholder 5"/>
          <p:cNvSpPr>
            <a:spLocks noGrp="1"/>
          </p:cNvSpPr>
          <p:nvPr>
            <p:ph type="ftr" sz="quarter" idx="3"/>
          </p:nvPr>
        </p:nvSpPr>
        <p:spPr>
          <a:xfrm>
            <a:off x="381000" y="6483350"/>
            <a:ext cx="8343900" cy="365125"/>
          </a:xfrm>
        </p:spPr>
        <p:txBody>
          <a:bodyPr/>
          <a:lstStyle/>
          <a:p>
            <a:pPr>
              <a:defRPr/>
            </a:pPr>
            <a:r>
              <a:rPr lang="en-US" dirty="0" smtClean="0"/>
              <a:t>			WISCONSIN STATE LABORATORY OF HYGIENE - UNIVERSITY OF WISCONSIN                             </a:t>
            </a:r>
            <a:r>
              <a:rPr lang="en-US" sz="2000" b="1" dirty="0" smtClean="0"/>
              <a:t>18</a:t>
            </a:r>
            <a:endParaRPr lang="en-US" sz="2000" b="1" dirty="0"/>
          </a:p>
        </p:txBody>
      </p:sp>
    </p:spTree>
    <p:extLst>
      <p:ext uri="{BB962C8B-B14F-4D97-AF65-F5344CB8AC3E}">
        <p14:creationId xmlns:p14="http://schemas.microsoft.com/office/powerpoint/2010/main" val="31703558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446004"/>
            <a:ext cx="8331200" cy="841375"/>
          </a:xfrm>
        </p:spPr>
        <p:txBody>
          <a:bodyPr/>
          <a:lstStyle/>
          <a:p>
            <a:r>
              <a:rPr lang="en-US" b="1" dirty="0" smtClean="0">
                <a:effectLst/>
                <a:latin typeface="Tahoma" panose="020B0604030504040204" pitchFamily="34" charset="0"/>
                <a:ea typeface="Tahoma" panose="020B0604030504040204" pitchFamily="34" charset="0"/>
                <a:cs typeface="Tahoma" panose="020B0604030504040204" pitchFamily="34" charset="0"/>
              </a:rPr>
              <a:t>MERS-Coronavirus</a:t>
            </a:r>
            <a:endParaRPr lang="en-US"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393700" y="1438442"/>
            <a:ext cx="3835400" cy="4208463"/>
          </a:xfrm>
        </p:spPr>
        <p:txBody>
          <a:bodyPr/>
          <a:lstStyle/>
          <a:p>
            <a:r>
              <a:rPr lang="en-US" b="1" u="sng" dirty="0" smtClean="0">
                <a:latin typeface="Tahoma" panose="020B0604030504040204" pitchFamily="34" charset="0"/>
                <a:ea typeface="Tahoma" panose="020B0604030504040204" pitchFamily="34" charset="0"/>
                <a:cs typeface="Tahoma" panose="020B0604030504040204" pitchFamily="34" charset="0"/>
              </a:rPr>
              <a:t>Current Situation</a:t>
            </a:r>
          </a:p>
          <a:p>
            <a:pPr marL="457200" indent="-457200">
              <a:buFont typeface="Wingdings" panose="05000000000000000000" pitchFamily="2" charset="2"/>
              <a:buChar char="§"/>
            </a:pPr>
            <a:r>
              <a:rPr lang="en-US" dirty="0" smtClean="0">
                <a:latin typeface="Tahoma" panose="020B0604030504040204" pitchFamily="34" charset="0"/>
                <a:ea typeface="Tahoma" panose="020B0604030504040204" pitchFamily="34" charset="0"/>
                <a:cs typeface="Tahoma" panose="020B0604030504040204" pitchFamily="34" charset="0"/>
              </a:rPr>
              <a:t>Two confirmed cases in the US in spring 2014. </a:t>
            </a:r>
            <a:endParaRPr lang="en-US"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Wingdings" panose="05000000000000000000" pitchFamily="2" charset="2"/>
              <a:buChar char="§"/>
            </a:pPr>
            <a:r>
              <a:rPr lang="en-US" dirty="0" smtClean="0">
                <a:latin typeface="Tahoma" panose="020B0604030504040204" pitchFamily="34" charset="0"/>
                <a:ea typeface="Tahoma" panose="020B0604030504040204" pitchFamily="34" charset="0"/>
                <a:cs typeface="Tahoma" panose="020B0604030504040204" pitchFamily="34" charset="0"/>
              </a:rPr>
              <a:t>As of June 11, 2014 699 cases and 209 deaths globally.</a:t>
            </a:r>
          </a:p>
          <a:p>
            <a:pPr marL="457200" indent="-457200">
              <a:buFont typeface="Wingdings" panose="05000000000000000000" pitchFamily="2" charset="2"/>
              <a:buChar char="§"/>
            </a:pPr>
            <a:r>
              <a:rPr lang="en-US" dirty="0" smtClean="0">
                <a:latin typeface="Tahoma" panose="020B0604030504040204" pitchFamily="34" charset="0"/>
                <a:ea typeface="Tahoma" panose="020B0604030504040204" pitchFamily="34" charset="0"/>
                <a:cs typeface="Tahoma" panose="020B0604030504040204" pitchFamily="34" charset="0"/>
              </a:rPr>
              <a:t>Activity has </a:t>
            </a:r>
            <a:r>
              <a:rPr lang="en-US" i="1" dirty="0" smtClean="0">
                <a:latin typeface="Tahoma" panose="020B0604030504040204" pitchFamily="34" charset="0"/>
                <a:ea typeface="Tahoma" panose="020B0604030504040204" pitchFamily="34" charset="0"/>
                <a:cs typeface="Tahoma" panose="020B0604030504040204" pitchFamily="34" charset="0"/>
              </a:rPr>
              <a:t>slowed </a:t>
            </a:r>
            <a:r>
              <a:rPr lang="en-US" dirty="0" smtClean="0">
                <a:latin typeface="Tahoma" panose="020B0604030504040204" pitchFamily="34" charset="0"/>
                <a:ea typeface="Tahoma" panose="020B0604030504040204" pitchFamily="34" charset="0"/>
                <a:cs typeface="Tahoma" panose="020B0604030504040204" pitchFamily="34" charset="0"/>
              </a:rPr>
              <a:t>since the peak in May</a:t>
            </a:r>
            <a:r>
              <a:rPr lang="en-US" dirty="0" smtClean="0"/>
              <a:t>.</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100" y="2275600"/>
            <a:ext cx="4633265" cy="3185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14482" y="1708484"/>
            <a:ext cx="4447884" cy="646331"/>
          </a:xfrm>
          <a:prstGeom prst="rect">
            <a:avLst/>
          </a:prstGeom>
          <a:noFill/>
        </p:spPr>
        <p:txBody>
          <a:bodyPr wrap="squar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Epidemic curve of MERS-</a:t>
            </a:r>
            <a:r>
              <a:rPr lang="en-US" dirty="0" err="1" smtClean="0">
                <a:latin typeface="Tahoma" panose="020B0604030504040204" pitchFamily="34" charset="0"/>
                <a:ea typeface="Tahoma" panose="020B0604030504040204" pitchFamily="34" charset="0"/>
                <a:cs typeface="Tahoma" panose="020B0604030504040204" pitchFamily="34" charset="0"/>
              </a:rPr>
              <a:t>CoV</a:t>
            </a:r>
            <a:r>
              <a:rPr lang="en-US" dirty="0" smtClean="0">
                <a:latin typeface="Tahoma" panose="020B0604030504040204" pitchFamily="34" charset="0"/>
                <a:ea typeface="Tahoma" panose="020B0604030504040204" pitchFamily="34" charset="0"/>
                <a:cs typeface="Tahoma" panose="020B0604030504040204" pitchFamily="34" charset="0"/>
              </a:rPr>
              <a:t> cases,</a:t>
            </a:r>
          </a:p>
          <a:p>
            <a:r>
              <a:rPr lang="en-US" dirty="0" smtClean="0">
                <a:latin typeface="Tahoma" panose="020B0604030504040204" pitchFamily="34" charset="0"/>
                <a:ea typeface="Tahoma" panose="020B0604030504040204" pitchFamily="34" charset="0"/>
                <a:cs typeface="Tahoma" panose="020B0604030504040204" pitchFamily="34" charset="0"/>
              </a:rPr>
              <a:t> 8 June 2014 (WHO, 2014)</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Footer Placeholder 5"/>
          <p:cNvSpPr>
            <a:spLocks noGrp="1"/>
          </p:cNvSpPr>
          <p:nvPr>
            <p:ph type="ftr" sz="quarter" idx="3"/>
          </p:nvPr>
        </p:nvSpPr>
        <p:spPr>
          <a:xfrm>
            <a:off x="380999" y="6324600"/>
            <a:ext cx="8481365" cy="523875"/>
          </a:xfrm>
        </p:spPr>
        <p:txBody>
          <a:bodyPr/>
          <a:lstStyle/>
          <a:p>
            <a:pPr>
              <a:defRPr/>
            </a:pPr>
            <a:r>
              <a:rPr lang="en-US" dirty="0" smtClean="0"/>
              <a:t>			WISCONSIN STATE LABORATORY OF HYGIENE - UNIVERSITY OF WISCONSIN                              </a:t>
            </a:r>
            <a:r>
              <a:rPr lang="en-US" sz="2000" b="1" dirty="0" smtClean="0"/>
              <a:t>19</a:t>
            </a:r>
            <a:endParaRPr lang="en-US" sz="2000" b="1" dirty="0"/>
          </a:p>
        </p:txBody>
      </p:sp>
    </p:spTree>
    <p:extLst>
      <p:ext uri="{BB962C8B-B14F-4D97-AF65-F5344CB8AC3E}">
        <p14:creationId xmlns:p14="http://schemas.microsoft.com/office/powerpoint/2010/main" val="10597270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59615"/>
            <a:ext cx="7772400" cy="1470025"/>
          </a:xfrm>
        </p:spPr>
        <p:txBody>
          <a:bodyPr>
            <a:noAutofit/>
          </a:bodyPr>
          <a:lstStyle/>
          <a:p>
            <a:r>
              <a:rPr lang="en-US" sz="4000" b="1" dirty="0" smtClean="0">
                <a:latin typeface="Tahoma" panose="020B0604030504040204" pitchFamily="34" charset="0"/>
                <a:ea typeface="Tahoma" panose="020B0604030504040204" pitchFamily="34" charset="0"/>
                <a:cs typeface="Tahoma" panose="020B0604030504040204" pitchFamily="34" charset="0"/>
              </a:rPr>
              <a:t>Influenza and other Respiratory Viruses Update--2014</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1371600" y="3537284"/>
            <a:ext cx="6400800" cy="2383924"/>
          </a:xfrm>
        </p:spPr>
        <p:txBody>
          <a:bodyPr>
            <a:normAutofit fontScale="77500" lnSpcReduction="20000"/>
          </a:bodyPr>
          <a:lstStyle/>
          <a:p>
            <a:r>
              <a:rPr lang="en-US" b="1" dirty="0" smtClean="0">
                <a:latin typeface="Tahoma" panose="020B0604030504040204" pitchFamily="34" charset="0"/>
                <a:ea typeface="Tahoma" panose="020B0604030504040204" pitchFamily="34" charset="0"/>
                <a:cs typeface="Tahoma" panose="020B0604030504040204" pitchFamily="34" charset="0"/>
              </a:rPr>
              <a:t>Pete Shult, PhD</a:t>
            </a:r>
          </a:p>
          <a:p>
            <a:r>
              <a:rPr lang="en-US" dirty="0" smtClean="0">
                <a:latin typeface="Tahoma" panose="020B0604030504040204" pitchFamily="34" charset="0"/>
                <a:ea typeface="Tahoma" panose="020B0604030504040204" pitchFamily="34" charset="0"/>
                <a:cs typeface="Tahoma" panose="020B0604030504040204" pitchFamily="34" charset="0"/>
              </a:rPr>
              <a:t>CDD Director &amp; Emergency Laboratory Response</a:t>
            </a:r>
          </a:p>
          <a:p>
            <a:endParaRPr lang="en-US" dirty="0" smtClean="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a</a:t>
            </a:r>
            <a:r>
              <a:rPr lang="en-US" dirty="0" smtClean="0">
                <a:latin typeface="Tahoma" panose="020B0604030504040204" pitchFamily="34" charset="0"/>
                <a:ea typeface="Tahoma" panose="020B0604030504040204" pitchFamily="34" charset="0"/>
                <a:cs typeface="Tahoma" panose="020B0604030504040204" pitchFamily="34" charset="0"/>
              </a:rPr>
              <a:t>nd</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b="1" dirty="0" smtClean="0">
                <a:latin typeface="Tahoma" panose="020B0604030504040204" pitchFamily="34" charset="0"/>
                <a:ea typeface="Tahoma" panose="020B0604030504040204" pitchFamily="34" charset="0"/>
                <a:cs typeface="Tahoma" panose="020B0604030504040204" pitchFamily="34" charset="0"/>
              </a:rPr>
              <a:t>Erik Reisdorf, MPH, M(ASCP)</a:t>
            </a:r>
            <a:r>
              <a:rPr lang="en-US" b="1" baseline="30000" dirty="0" smtClean="0">
                <a:latin typeface="Tahoma" panose="020B0604030504040204" pitchFamily="34" charset="0"/>
                <a:ea typeface="Tahoma" panose="020B0604030504040204" pitchFamily="34" charset="0"/>
                <a:cs typeface="Tahoma" panose="020B0604030504040204" pitchFamily="34" charset="0"/>
              </a:rPr>
              <a:t>CM</a:t>
            </a:r>
            <a:endParaRPr lang="en-US" b="1" dirty="0" smtClean="0">
              <a:latin typeface="Tahoma" panose="020B0604030504040204" pitchFamily="34" charset="0"/>
              <a:ea typeface="Tahoma" panose="020B0604030504040204" pitchFamily="34" charset="0"/>
              <a:cs typeface="Tahoma" panose="020B0604030504040204" pitchFamily="34" charset="0"/>
            </a:endParaRPr>
          </a:p>
          <a:p>
            <a:r>
              <a:rPr lang="en-US" dirty="0" smtClean="0">
                <a:latin typeface="Tahoma" panose="020B0604030504040204" pitchFamily="34" charset="0"/>
                <a:ea typeface="Tahoma" panose="020B0604030504040204" pitchFamily="34" charset="0"/>
                <a:cs typeface="Tahoma" panose="020B0604030504040204" pitchFamily="34" charset="0"/>
              </a:rPr>
              <a:t>Surveillance and Virology Lab-Team Lea</a:t>
            </a:r>
            <a:r>
              <a:rPr lang="en-US" dirty="0" smtClean="0"/>
              <a:t>d</a:t>
            </a:r>
            <a:endParaRPr lang="en-US" dirty="0"/>
          </a:p>
        </p:txBody>
      </p:sp>
      <p:sp>
        <p:nvSpPr>
          <p:cNvPr id="5" name="Footer Placeholder 4"/>
          <p:cNvSpPr>
            <a:spLocks noGrp="1"/>
          </p:cNvSpPr>
          <p:nvPr>
            <p:ph type="ftr" sz="quarter" idx="3"/>
          </p:nvPr>
        </p:nvSpPr>
        <p:spPr>
          <a:xfrm>
            <a:off x="381000" y="6305550"/>
            <a:ext cx="8343900" cy="542925"/>
          </a:xfrm>
        </p:spPr>
        <p:txBody>
          <a:bodyPr/>
          <a:lstStyle/>
          <a:p>
            <a:pPr>
              <a:defRPr/>
            </a:pPr>
            <a:r>
              <a:rPr lang="en-US" dirty="0" smtClean="0"/>
              <a:t>			WISCONSIN STATE LABORATORY OF HYGIENE - UNIVERSITY OF WISCONSIN                                    </a:t>
            </a:r>
            <a:r>
              <a:rPr lang="en-US" sz="2000" b="1" dirty="0" smtClean="0"/>
              <a:t> 2</a:t>
            </a:r>
            <a:endParaRPr lang="en-US" sz="2000" b="1" dirty="0"/>
          </a:p>
        </p:txBody>
      </p:sp>
    </p:spTree>
    <p:extLst>
      <p:ext uri="{BB962C8B-B14F-4D97-AF65-F5344CB8AC3E}">
        <p14:creationId xmlns:p14="http://schemas.microsoft.com/office/powerpoint/2010/main" val="36191130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332707"/>
            <a:ext cx="8331200" cy="1250950"/>
          </a:xfrm>
        </p:spPr>
        <p:txBody>
          <a:bodyPr/>
          <a:lstStyle/>
          <a:p>
            <a:r>
              <a:rPr lang="en-US" b="1" dirty="0" smtClean="0">
                <a:effectLst/>
                <a:latin typeface="Tahoma" panose="020B0604030504040204" pitchFamily="34" charset="0"/>
                <a:ea typeface="Tahoma" panose="020B0604030504040204" pitchFamily="34" charset="0"/>
                <a:cs typeface="Tahoma" panose="020B0604030504040204" pitchFamily="34" charset="0"/>
              </a:rPr>
              <a:t>MERS-</a:t>
            </a:r>
            <a:r>
              <a:rPr lang="en-US" b="1" dirty="0" err="1" smtClean="0">
                <a:effectLst/>
                <a:latin typeface="Tahoma" panose="020B0604030504040204" pitchFamily="34" charset="0"/>
                <a:ea typeface="Tahoma" panose="020B0604030504040204" pitchFamily="34" charset="0"/>
                <a:cs typeface="Tahoma" panose="020B0604030504040204" pitchFamily="34" charset="0"/>
              </a:rPr>
              <a:t>CoV</a:t>
            </a:r>
            <a:r>
              <a:rPr lang="en-US" b="1" dirty="0">
                <a:effectLst/>
                <a:latin typeface="Tahoma" panose="020B0604030504040204" pitchFamily="34" charset="0"/>
                <a:ea typeface="Tahoma" panose="020B0604030504040204" pitchFamily="34" charset="0"/>
                <a:cs typeface="Tahoma" panose="020B0604030504040204" pitchFamily="34" charset="0"/>
              </a:rPr>
              <a:t/>
            </a:r>
            <a:br>
              <a:rPr lang="en-US" b="1" dirty="0">
                <a:effectLst/>
                <a:latin typeface="Tahoma" panose="020B0604030504040204" pitchFamily="34" charset="0"/>
                <a:ea typeface="Tahoma" panose="020B0604030504040204" pitchFamily="34" charset="0"/>
                <a:cs typeface="Tahoma" panose="020B0604030504040204" pitchFamily="34" charset="0"/>
              </a:rPr>
            </a:br>
            <a:r>
              <a:rPr lang="en-US" sz="3600" b="1" dirty="0" smtClean="0">
                <a:effectLst/>
                <a:latin typeface="Tahoma" panose="020B0604030504040204" pitchFamily="34" charset="0"/>
                <a:ea typeface="Tahoma" panose="020B0604030504040204" pitchFamily="34" charset="0"/>
                <a:cs typeface="Tahoma" panose="020B0604030504040204" pitchFamily="34" charset="0"/>
              </a:rPr>
              <a:t>What we know!</a:t>
            </a:r>
            <a:endParaRPr lang="en-US" sz="36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736600" y="1431257"/>
            <a:ext cx="7645400" cy="4899693"/>
          </a:xfrm>
        </p:spPr>
        <p:txBody>
          <a:bodyPr/>
          <a:lstStyle/>
          <a:p>
            <a:pPr marL="457200" indent="-457200">
              <a:buFont typeface="Arial" panose="020B0604020202020204" pitchFamily="34" charset="0"/>
              <a:buChar char="•"/>
            </a:pPr>
            <a:r>
              <a:rPr lang="en-US" sz="2600" dirty="0" smtClean="0">
                <a:latin typeface="Tahoma" panose="020B0604030504040204" pitchFamily="34" charset="0"/>
                <a:ea typeface="Tahoma" panose="020B0604030504040204" pitchFamily="34" charset="0"/>
                <a:cs typeface="Tahoma" panose="020B0604030504040204" pitchFamily="34" charset="0"/>
              </a:rPr>
              <a:t>Initially referred to as novel coronavirus.</a:t>
            </a:r>
          </a:p>
          <a:p>
            <a:pPr marL="457200" indent="-457200">
              <a:buFont typeface="Arial" panose="020B0604020202020204" pitchFamily="34" charset="0"/>
              <a:buChar char="•"/>
            </a:pPr>
            <a:r>
              <a:rPr lang="en-US" sz="2600" dirty="0" smtClean="0">
                <a:latin typeface="Tahoma" panose="020B0604030504040204" pitchFamily="34" charset="0"/>
                <a:ea typeface="Tahoma" panose="020B0604030504040204" pitchFamily="34" charset="0"/>
                <a:cs typeface="Tahoma" panose="020B0604030504040204" pitchFamily="34" charset="0"/>
              </a:rPr>
              <a:t>Virus is </a:t>
            </a:r>
            <a:r>
              <a:rPr lang="en-US" sz="2600" b="1" i="1" dirty="0" smtClean="0">
                <a:latin typeface="Tahoma" panose="020B0604030504040204" pitchFamily="34" charset="0"/>
                <a:ea typeface="Tahoma" panose="020B0604030504040204" pitchFamily="34" charset="0"/>
                <a:cs typeface="Tahoma" panose="020B0604030504040204" pitchFamily="34" charset="0"/>
              </a:rPr>
              <a:t>different</a:t>
            </a:r>
            <a:r>
              <a:rPr lang="en-US" sz="2600" dirty="0" smtClean="0">
                <a:latin typeface="Tahoma" panose="020B0604030504040204" pitchFamily="34" charset="0"/>
                <a:ea typeface="Tahoma" panose="020B0604030504040204" pitchFamily="34" charset="0"/>
                <a:cs typeface="Tahoma" panose="020B0604030504040204" pitchFamily="34" charset="0"/>
              </a:rPr>
              <a:t> than SARS-Coronavirus and seasonal </a:t>
            </a:r>
            <a:r>
              <a:rPr lang="en-US" sz="2600" dirty="0" err="1" smtClean="0">
                <a:latin typeface="Tahoma" panose="020B0604030504040204" pitchFamily="34" charset="0"/>
                <a:ea typeface="Tahoma" panose="020B0604030504040204" pitchFamily="34" charset="0"/>
                <a:cs typeface="Tahoma" panose="020B0604030504040204" pitchFamily="34" charset="0"/>
              </a:rPr>
              <a:t>coronavirues</a:t>
            </a:r>
            <a:r>
              <a:rPr lang="en-US" sz="2600" dirty="0" smtClean="0">
                <a:latin typeface="Tahoma" panose="020B0604030504040204" pitchFamily="34" charset="0"/>
                <a:ea typeface="Tahoma" panose="020B0604030504040204" pitchFamily="34" charset="0"/>
                <a:cs typeface="Tahoma" panose="020B0604030504040204" pitchFamily="34" charset="0"/>
              </a:rPr>
              <a:t> OC43, HKU1, 229E &amp; NL63.</a:t>
            </a:r>
          </a:p>
          <a:p>
            <a:pPr marL="457200" indent="-457200">
              <a:buFont typeface="Arial" panose="020B0604020202020204" pitchFamily="34" charset="0"/>
              <a:buChar char="•"/>
            </a:pPr>
            <a:r>
              <a:rPr lang="en-US" sz="2600" dirty="0" smtClean="0">
                <a:latin typeface="Tahoma" panose="020B0604030504040204" pitchFamily="34" charset="0"/>
                <a:ea typeface="Tahoma" panose="020B0604030504040204" pitchFamily="34" charset="0"/>
                <a:cs typeface="Tahoma" panose="020B0604030504040204" pitchFamily="34" charset="0"/>
              </a:rPr>
              <a:t>First cases documented in spring 2012 (nurse &amp; university student)-Jordan.</a:t>
            </a:r>
          </a:p>
          <a:p>
            <a:pPr marL="457200" indent="-457200">
              <a:buFont typeface="Arial" panose="020B0604020202020204" pitchFamily="34" charset="0"/>
              <a:buChar char="•"/>
            </a:pPr>
            <a:r>
              <a:rPr lang="en-US" sz="2600" dirty="0" smtClean="0">
                <a:latin typeface="Tahoma" panose="020B0604030504040204" pitchFamily="34" charset="0"/>
                <a:ea typeface="Tahoma" panose="020B0604030504040204" pitchFamily="34" charset="0"/>
                <a:cs typeface="Tahoma" panose="020B0604030504040204" pitchFamily="34" charset="0"/>
              </a:rPr>
              <a:t>All cases linked to the Middle East.</a:t>
            </a:r>
          </a:p>
          <a:p>
            <a:pPr marL="457200" indent="-457200">
              <a:buFont typeface="Arial" panose="020B0604020202020204" pitchFamily="34" charset="0"/>
              <a:buChar char="•"/>
            </a:pPr>
            <a:r>
              <a:rPr lang="en-US" sz="2600" dirty="0" smtClean="0">
                <a:latin typeface="Tahoma" panose="020B0604030504040204" pitchFamily="34" charset="0"/>
                <a:ea typeface="Tahoma" panose="020B0604030504040204" pitchFamily="34" charset="0"/>
                <a:cs typeface="Tahoma" panose="020B0604030504040204" pitchFamily="34" charset="0"/>
              </a:rPr>
              <a:t>Age range 1 to 94.</a:t>
            </a:r>
          </a:p>
          <a:p>
            <a:pPr marL="457200" indent="-457200">
              <a:buFont typeface="Arial" panose="020B0604020202020204" pitchFamily="34" charset="0"/>
              <a:buChar char="•"/>
            </a:pPr>
            <a:r>
              <a:rPr lang="en-US" sz="2600" dirty="0" smtClean="0">
                <a:latin typeface="Tahoma" panose="020B0604030504040204" pitchFamily="34" charset="0"/>
                <a:ea typeface="Tahoma" panose="020B0604030504040204" pitchFamily="34" charset="0"/>
                <a:cs typeface="Tahoma" panose="020B0604030504040204" pitchFamily="34" charset="0"/>
              </a:rPr>
              <a:t>Severe morbidity and mortality.</a:t>
            </a:r>
          </a:p>
          <a:p>
            <a:pPr marL="457200" indent="-457200">
              <a:buFont typeface="Arial" panose="020B0604020202020204" pitchFamily="34" charset="0"/>
              <a:buChar char="•"/>
            </a:pPr>
            <a:r>
              <a:rPr lang="en-US" sz="2600" dirty="0" smtClean="0">
                <a:latin typeface="Tahoma" panose="020B0604030504040204" pitchFamily="34" charset="0"/>
                <a:ea typeface="Tahoma" panose="020B0604030504040204" pitchFamily="34" charset="0"/>
                <a:cs typeface="Tahoma" panose="020B0604030504040204" pitchFamily="34" charset="0"/>
              </a:rPr>
              <a:t>Limited human-to-human transmission.</a:t>
            </a:r>
          </a:p>
          <a:p>
            <a:pPr marL="457200" indent="-457200">
              <a:buFont typeface="Arial" panose="020B0604020202020204" pitchFamily="34" charset="0"/>
              <a:buChar char="•"/>
            </a:pPr>
            <a:r>
              <a:rPr lang="en-US" sz="2600" dirty="0" smtClean="0">
                <a:latin typeface="Tahoma" panose="020B0604030504040204" pitchFamily="34" charset="0"/>
                <a:ea typeface="Tahoma" panose="020B0604030504040204" pitchFamily="34" charset="0"/>
                <a:cs typeface="Tahoma" panose="020B0604030504040204" pitchFamily="34" charset="0"/>
              </a:rPr>
              <a:t>Genetically stable.</a:t>
            </a:r>
          </a:p>
          <a:p>
            <a:endParaRPr lang="en-US" dirty="0" smtClean="0"/>
          </a:p>
          <a:p>
            <a:pPr marL="457200" indent="-457200">
              <a:buFont typeface="Arial" panose="020B0604020202020204" pitchFamily="34" charset="0"/>
              <a:buChar char="•"/>
            </a:pPr>
            <a:endParaRPr lang="en-US" dirty="0"/>
          </a:p>
        </p:txBody>
      </p:sp>
      <p:sp>
        <p:nvSpPr>
          <p:cNvPr id="5" name="Footer Placeholder 4"/>
          <p:cNvSpPr>
            <a:spLocks noGrp="1"/>
          </p:cNvSpPr>
          <p:nvPr>
            <p:ph type="ftr" sz="quarter" idx="3"/>
          </p:nvPr>
        </p:nvSpPr>
        <p:spPr>
          <a:xfrm>
            <a:off x="393700" y="6330950"/>
            <a:ext cx="8343900" cy="517525"/>
          </a:xfrm>
        </p:spPr>
        <p:txBody>
          <a:bodyPr/>
          <a:lstStyle/>
          <a:p>
            <a:pPr>
              <a:defRPr/>
            </a:pPr>
            <a:r>
              <a:rPr lang="en-US" dirty="0" smtClean="0"/>
              <a:t>				WISCONSIN STATE LABORATORY OF HYGIENE - UNIVERSITY OF WISCONSIN                        </a:t>
            </a:r>
            <a:r>
              <a:rPr lang="en-US" sz="2000" b="1" dirty="0" smtClean="0"/>
              <a:t>20</a:t>
            </a:r>
            <a:endParaRPr lang="en-US" sz="2000" b="1" dirty="0"/>
          </a:p>
        </p:txBody>
      </p:sp>
    </p:spTree>
    <p:extLst>
      <p:ext uri="{BB962C8B-B14F-4D97-AF65-F5344CB8AC3E}">
        <p14:creationId xmlns:p14="http://schemas.microsoft.com/office/powerpoint/2010/main" val="30236923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357940"/>
            <a:ext cx="8001000" cy="1250950"/>
          </a:xfrm>
        </p:spPr>
        <p:txBody>
          <a:bodyPr/>
          <a:lstStyle/>
          <a:p>
            <a:r>
              <a:rPr lang="en-US" b="1" dirty="0" smtClean="0">
                <a:effectLst/>
                <a:latin typeface="Tahoma" panose="020B0604030504040204" pitchFamily="34" charset="0"/>
                <a:ea typeface="Tahoma" panose="020B0604030504040204" pitchFamily="34" charset="0"/>
                <a:cs typeface="Tahoma" panose="020B0604030504040204" pitchFamily="34" charset="0"/>
              </a:rPr>
              <a:t>Are we at Risk for MERS-</a:t>
            </a:r>
            <a:r>
              <a:rPr lang="en-US" b="1" dirty="0" err="1" smtClean="0">
                <a:effectLst/>
                <a:latin typeface="Tahoma" panose="020B0604030504040204" pitchFamily="34" charset="0"/>
                <a:ea typeface="Tahoma" panose="020B0604030504040204" pitchFamily="34" charset="0"/>
                <a:cs typeface="Tahoma" panose="020B0604030504040204" pitchFamily="34" charset="0"/>
              </a:rPr>
              <a:t>CoV</a:t>
            </a:r>
            <a:r>
              <a:rPr lang="en-US" b="1" dirty="0" smtClean="0">
                <a:effectLst/>
                <a:latin typeface="Tahoma" panose="020B0604030504040204" pitchFamily="34" charset="0"/>
                <a:ea typeface="Tahoma" panose="020B0604030504040204" pitchFamily="34" charset="0"/>
                <a:cs typeface="Tahoma" panose="020B0604030504040204" pitchFamily="34" charset="0"/>
              </a:rPr>
              <a:t>?</a:t>
            </a:r>
            <a:endParaRPr lang="en-US"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lstStyle/>
          <a:p>
            <a:endParaRPr lang="en-US"/>
          </a:p>
        </p:txBody>
      </p:sp>
      <p:pic>
        <p:nvPicPr>
          <p:cNvPr id="6146" name="Picture 2" descr="The figure shows points of entry and volume of travelers on flights to the United States and Canada from Saudi Arabia and the United Arab Emirates (UAE) during May-June 2014. Cook County, Illinois, which includes Chicago O'Hare airport, historically has the fourth highest volume of arriving travelers from Saudi Arabia and UAE for the months of May and Ju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85775"/>
            <a:ext cx="8343900" cy="56722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31449" y="829939"/>
            <a:ext cx="7975600" cy="461665"/>
          </a:xfrm>
          <a:prstGeom prst="rect">
            <a:avLst/>
          </a:prstGeom>
        </p:spPr>
        <p:txBody>
          <a:bodyPr wrap="square">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Points of entry and volume of travelers on flights to the United States and Canada from Saudi Arabia and the United Arab Emirates — May–June </a:t>
            </a:r>
            <a:r>
              <a:rPr lang="en-US" sz="1200" b="1" dirty="0" smtClean="0">
                <a:latin typeface="Tahoma" panose="020B0604030504040204" pitchFamily="34" charset="0"/>
                <a:ea typeface="Tahoma" panose="020B0604030504040204" pitchFamily="34" charset="0"/>
                <a:cs typeface="Tahoma" panose="020B0604030504040204" pitchFamily="34" charset="0"/>
              </a:rPr>
              <a:t>2014  Source: (MMWR, 2014)</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sp>
        <p:nvSpPr>
          <p:cNvPr id="6" name="Footer Placeholder 4"/>
          <p:cNvSpPr>
            <a:spLocks noGrp="1"/>
          </p:cNvSpPr>
          <p:nvPr>
            <p:ph type="ftr" sz="quarter" idx="3"/>
          </p:nvPr>
        </p:nvSpPr>
        <p:spPr>
          <a:xfrm>
            <a:off x="393700" y="6330950"/>
            <a:ext cx="8343900" cy="517525"/>
          </a:xfrm>
        </p:spPr>
        <p:txBody>
          <a:bodyPr/>
          <a:lstStyle/>
          <a:p>
            <a:pPr>
              <a:defRPr/>
            </a:pPr>
            <a:r>
              <a:rPr lang="en-US" dirty="0" smtClean="0"/>
              <a:t>				WISCONSIN STATE LABORATORY OF HYGIENE - UNIVERSITY OF WISCONSIN                        </a:t>
            </a:r>
            <a:r>
              <a:rPr lang="en-US" sz="2000" b="1" dirty="0" smtClean="0"/>
              <a:t>21</a:t>
            </a:r>
            <a:endParaRPr lang="en-US" sz="2000" b="1" dirty="0"/>
          </a:p>
        </p:txBody>
      </p:sp>
    </p:spTree>
    <p:extLst>
      <p:ext uri="{BB962C8B-B14F-4D97-AF65-F5344CB8AC3E}">
        <p14:creationId xmlns:p14="http://schemas.microsoft.com/office/powerpoint/2010/main" val="24545159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470436"/>
            <a:ext cx="6705600" cy="1723692"/>
          </a:xfrm>
        </p:spPr>
        <p:txBody>
          <a:bodyPr>
            <a:noAutofit/>
          </a:bodyPr>
          <a:lstStyle/>
          <a:p>
            <a:pPr algn="ctr"/>
            <a:r>
              <a:rPr lang="en-US" sz="3800"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Influenza</a:t>
            </a:r>
            <a:br>
              <a:rPr lang="en-US" sz="3800"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br>
            <a:r>
              <a:rPr lang="en-US" sz="3800" b="1" i="1" dirty="0">
                <a:solidFill>
                  <a:srgbClr val="C00000"/>
                </a:solidFill>
                <a:effectLst/>
                <a:latin typeface="Tahoma" panose="020B0604030504040204" pitchFamily="34" charset="0"/>
                <a:ea typeface="Tahoma" panose="020B0604030504040204" pitchFamily="34" charset="0"/>
                <a:cs typeface="Tahoma" panose="020B0604030504040204" pitchFamily="34" charset="0"/>
              </a:rPr>
              <a:t>Diagnostic Technology</a:t>
            </a:r>
            <a:r>
              <a:rPr lang="en-US" sz="3800" b="1" i="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
            </a:r>
            <a:br>
              <a:rPr lang="en-US" sz="3800" b="1" i="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br>
            <a:r>
              <a:rPr lang="en-US" sz="3800" b="1" i="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Update</a:t>
            </a:r>
            <a:r>
              <a:rPr lang="en-US" sz="3800" b="1" i="1" dirty="0" smtClean="0">
                <a:latin typeface="Tahoma" panose="020B0604030504040204" pitchFamily="34" charset="0"/>
                <a:ea typeface="Tahoma" panose="020B0604030504040204" pitchFamily="34" charset="0"/>
                <a:cs typeface="Tahoma" panose="020B0604030504040204" pitchFamily="34" charset="0"/>
              </a:rPr>
              <a:t/>
            </a:r>
            <a:br>
              <a:rPr lang="en-US" sz="3800" b="1" i="1" dirty="0" smtClean="0">
                <a:latin typeface="Tahoma" panose="020B0604030504040204" pitchFamily="34" charset="0"/>
                <a:ea typeface="Tahoma" panose="020B0604030504040204" pitchFamily="34" charset="0"/>
                <a:cs typeface="Tahoma" panose="020B0604030504040204" pitchFamily="34" charset="0"/>
              </a:rPr>
            </a:br>
            <a:endParaRPr lang="en-US" sz="3800" dirty="0">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rot="20602470">
            <a:off x="2310107" y="4383935"/>
            <a:ext cx="5257800" cy="1077161"/>
          </a:xfrm>
        </p:spPr>
        <p:txBody>
          <a:bodyPr>
            <a:normAutofit/>
          </a:bodyPr>
          <a:lstStyle/>
          <a:p>
            <a:r>
              <a:rPr lang="en-US" sz="2400" dirty="0" smtClean="0"/>
              <a:t>    </a:t>
            </a:r>
            <a:r>
              <a:rPr lang="en-US" sz="4000" b="1" dirty="0" smtClean="0">
                <a:solidFill>
                  <a:schemeClr val="accent2">
                    <a:lumMod val="75000"/>
                  </a:schemeClr>
                </a:solidFill>
                <a:latin typeface="Algerian" panose="04020705040A02060702" pitchFamily="82" charset="0"/>
              </a:rPr>
              <a:t>Regulations</a:t>
            </a:r>
            <a:endParaRPr lang="en-US" sz="4000" b="1" dirty="0">
              <a:solidFill>
                <a:schemeClr val="accent2">
                  <a:lumMod val="75000"/>
                </a:schemeClr>
              </a:solidFill>
              <a:latin typeface="Algerian" panose="04020705040A02060702" pitchFamily="82" charset="0"/>
            </a:endParaRPr>
          </a:p>
        </p:txBody>
      </p:sp>
      <p:pic>
        <p:nvPicPr>
          <p:cNvPr id="1028" name="Picture 4" descr="C:\Users\reisdorf\AppData\Local\Microsoft\Windows\Temporary Internet Files\Content.IE5\DQ89TJJZ\MP90039876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56294" y="454778"/>
            <a:ext cx="1400030" cy="19621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1869017">
            <a:off x="32475" y="4334772"/>
            <a:ext cx="3667957" cy="1754326"/>
          </a:xfrm>
          <a:prstGeom prst="rect">
            <a:avLst/>
          </a:prstGeom>
          <a:noFill/>
        </p:spPr>
        <p:txBody>
          <a:bodyPr wrap="square" lIns="91440" tIns="45720" rIns="91440" bIns="45720">
            <a:spAutoFit/>
          </a:bodyPr>
          <a:lstStyle/>
          <a:p>
            <a:pPr algn="ctr"/>
            <a:r>
              <a:rPr lang="en-US" sz="5400" b="1" dirty="0" smtClean="0">
                <a:ln w="18000">
                  <a:solidFill>
                    <a:srgbClr val="C0504D">
                      <a:satMod val="140000"/>
                    </a:srgbClr>
                  </a:solidFill>
                  <a:prstDash val="solid"/>
                  <a:miter lim="800000"/>
                </a:ln>
                <a:noFill/>
                <a:effectLst>
                  <a:outerShdw blurRad="25500" dist="23000" dir="7020000" algn="tl">
                    <a:srgbClr val="000000">
                      <a:alpha val="50000"/>
                    </a:srgbClr>
                  </a:outerShdw>
                </a:effectLst>
              </a:rPr>
              <a:t>Multiplex</a:t>
            </a:r>
          </a:p>
          <a:p>
            <a:pPr algn="ctr"/>
            <a:r>
              <a:rPr lang="en-US" sz="5400" b="1" dirty="0" smtClean="0">
                <a:ln w="18000">
                  <a:solidFill>
                    <a:srgbClr val="C0504D">
                      <a:satMod val="140000"/>
                    </a:srgbClr>
                  </a:solidFill>
                  <a:prstDash val="solid"/>
                  <a:miter lim="800000"/>
                </a:ln>
                <a:noFill/>
                <a:effectLst>
                  <a:outerShdw blurRad="25500" dist="23000" dir="7020000" algn="tl">
                    <a:srgbClr val="000000">
                      <a:alpha val="50000"/>
                    </a:srgbClr>
                  </a:outerShdw>
                </a:effectLst>
              </a:rPr>
              <a:t>PCRs</a:t>
            </a:r>
            <a:endParaRPr lang="en-US" sz="5400" b="1" dirty="0">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sp>
        <p:nvSpPr>
          <p:cNvPr id="6" name="Rectangle 5"/>
          <p:cNvSpPr/>
          <p:nvPr/>
        </p:nvSpPr>
        <p:spPr>
          <a:xfrm rot="19797876">
            <a:off x="1502728" y="2788729"/>
            <a:ext cx="2623575" cy="923330"/>
          </a:xfrm>
          <a:prstGeom prst="rect">
            <a:avLst/>
          </a:prstGeom>
          <a:noFill/>
        </p:spPr>
        <p:txBody>
          <a:bodyPr wrap="square" lIns="91440" tIns="45720" rIns="91440" bIns="45720">
            <a:spAutoFit/>
          </a:bodyPr>
          <a:lstStyle/>
          <a:p>
            <a:pPr algn="ctr"/>
            <a:r>
              <a:rPr lang="en-US" sz="54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RIDTs</a:t>
            </a:r>
            <a:endPar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7" name="Rectangle 6"/>
          <p:cNvSpPr/>
          <p:nvPr/>
        </p:nvSpPr>
        <p:spPr>
          <a:xfrm rot="20040386">
            <a:off x="4886664" y="4427105"/>
            <a:ext cx="3901162" cy="1569660"/>
          </a:xfrm>
          <a:prstGeom prst="rect">
            <a:avLst/>
          </a:prstGeom>
          <a:noFill/>
        </p:spPr>
        <p:txBody>
          <a:bodyPr wrap="square" lIns="91440" tIns="45720" rIns="91440" bIns="45720">
            <a:spAutoFit/>
          </a:bodyPr>
          <a:lstStyle/>
          <a:p>
            <a:pPr algn="ctr"/>
            <a:r>
              <a:rPr lang="en-US" sz="4800" b="1" dirty="0" smtClean="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Rapid </a:t>
            </a:r>
          </a:p>
          <a:p>
            <a:pPr algn="ctr"/>
            <a:r>
              <a:rPr lang="en-US" sz="4800" b="1" dirty="0" smtClean="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Molecular</a:t>
            </a:r>
            <a:endParaRPr lang="en-US" sz="48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endParaRPr>
          </a:p>
        </p:txBody>
      </p:sp>
      <p:sp>
        <p:nvSpPr>
          <p:cNvPr id="8" name="Rectangle 7"/>
          <p:cNvSpPr/>
          <p:nvPr/>
        </p:nvSpPr>
        <p:spPr>
          <a:xfrm rot="187296">
            <a:off x="3911578" y="2872280"/>
            <a:ext cx="4450257" cy="923330"/>
          </a:xfrm>
          <a:prstGeom prst="rect">
            <a:avLst/>
          </a:prstGeom>
          <a:noFill/>
        </p:spPr>
        <p:txBody>
          <a:bodyPr wrap="none" lIns="91440" tIns="45720" rIns="91440" bIns="45720">
            <a:spAutoFit/>
          </a:bodyPr>
          <a:lstStyle/>
          <a:p>
            <a:pPr algn="ctr"/>
            <a:r>
              <a:rPr lang="en-US" sz="5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Automation</a:t>
            </a:r>
            <a:endParaRPr lang="en-US"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9" name="Rectangle 8"/>
          <p:cNvSpPr/>
          <p:nvPr/>
        </p:nvSpPr>
        <p:spPr>
          <a:xfrm rot="1601898">
            <a:off x="6551191" y="2094926"/>
            <a:ext cx="1774845" cy="923330"/>
          </a:xfrm>
          <a:prstGeom prst="rect">
            <a:avLst/>
          </a:prstGeom>
          <a:noFill/>
        </p:spPr>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sz="5400" b="1" dirty="0" smtClean="0">
                <a:ln/>
                <a:solidFill>
                  <a:srgbClr val="4BACC6">
                    <a:tint val="50000"/>
                    <a:satMod val="180000"/>
                  </a:srgbClr>
                </a:solidFill>
              </a:rPr>
              <a:t>NGS</a:t>
            </a:r>
            <a:endParaRPr lang="en-US" sz="5400" b="1" dirty="0">
              <a:ln/>
              <a:solidFill>
                <a:srgbClr val="4BACC6">
                  <a:tint val="50000"/>
                  <a:satMod val="180000"/>
                </a:srgbClr>
              </a:solidFill>
            </a:endParaRPr>
          </a:p>
        </p:txBody>
      </p:sp>
      <p:sp>
        <p:nvSpPr>
          <p:cNvPr id="10" name="Footer Placeholder 9"/>
          <p:cNvSpPr>
            <a:spLocks noGrp="1"/>
          </p:cNvSpPr>
          <p:nvPr>
            <p:ph type="ftr" sz="quarter" idx="3"/>
          </p:nvPr>
        </p:nvSpPr>
        <p:spPr>
          <a:xfrm>
            <a:off x="381000" y="6324600"/>
            <a:ext cx="8343900" cy="549275"/>
          </a:xfrm>
        </p:spPr>
        <p:txBody>
          <a:bodyPr/>
          <a:lstStyle/>
          <a:p>
            <a:pPr>
              <a:defRPr/>
            </a:pPr>
            <a:r>
              <a:rPr lang="en-US" dirty="0" smtClean="0"/>
              <a:t>			WISCONSIN STATE LABORATORY OF HYGIENE - UNIVERSITY OF WISCONSIN                            </a:t>
            </a:r>
            <a:r>
              <a:rPr lang="en-US" sz="2000" b="1" dirty="0" smtClean="0"/>
              <a:t>22 </a:t>
            </a:r>
            <a:r>
              <a:rPr lang="en-US" dirty="0" smtClean="0"/>
              <a:t> </a:t>
            </a:r>
            <a:endParaRPr lang="en-US" dirty="0"/>
          </a:p>
        </p:txBody>
      </p:sp>
    </p:spTree>
    <p:extLst>
      <p:ext uri="{BB962C8B-B14F-4D97-AF65-F5344CB8AC3E}">
        <p14:creationId xmlns:p14="http://schemas.microsoft.com/office/powerpoint/2010/main" val="4612244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0225"/>
            <a:ext cx="8058150" cy="1250950"/>
          </a:xfrm>
        </p:spPr>
        <p:txBody>
          <a:bodyPr>
            <a:normAutofit/>
          </a:bodyPr>
          <a:lstStyle/>
          <a:p>
            <a:r>
              <a:rPr lang="en-US"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Influenza Molecular Tests - PCR</a:t>
            </a:r>
            <a:endParaRPr lang="en-US"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457200" y="1600200"/>
            <a:ext cx="8534400" cy="4525963"/>
          </a:xfrm>
        </p:spPr>
        <p:txBody>
          <a:bodyPr/>
          <a:lstStyle/>
          <a:p>
            <a:pPr marL="0" indent="0">
              <a:buNone/>
            </a:pPr>
            <a:r>
              <a:rPr lang="en-US"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b="1" u="sng" dirty="0" smtClean="0">
                <a:solidFill>
                  <a:schemeClr val="tx1"/>
                </a:solidFill>
                <a:latin typeface="Tahoma" panose="020B0604030504040204" pitchFamily="34" charset="0"/>
                <a:ea typeface="Tahoma" panose="020B0604030504040204" pitchFamily="34" charset="0"/>
                <a:cs typeface="Tahoma" panose="020B0604030504040204" pitchFamily="34" charset="0"/>
              </a:rPr>
              <a:t>Available at the WSLH</a:t>
            </a:r>
          </a:p>
          <a:p>
            <a:pPr lvl="1">
              <a:buClrTx/>
              <a:buFont typeface="Arial" panose="020B0604020202020204" pitchFamily="34" charset="0"/>
              <a:buChar char="•"/>
            </a:pP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CDC Flu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rRT</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-PCR </a:t>
            </a:r>
            <a:r>
              <a:rPr lang="en-US" sz="3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Dx</a:t>
            </a: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 Panel – FDA cleared </a:t>
            </a:r>
          </a:p>
          <a:p>
            <a:pPr lvl="2">
              <a:buClrTx/>
              <a:buFont typeface="Arial" panose="020B0604020202020204" pitchFamily="34" charset="0"/>
              <a:buChar char="•"/>
            </a:pPr>
            <a:r>
              <a:rPr lang="en-US" sz="2800" dirty="0" smtClean="0">
                <a:solidFill>
                  <a:schemeClr val="tx1"/>
                </a:solidFill>
                <a:latin typeface="Tahoma" panose="020B0604030504040204" pitchFamily="34" charset="0"/>
                <a:ea typeface="Tahoma" panose="020B0604030504040204" pitchFamily="34" charset="0"/>
                <a:cs typeface="Tahoma" panose="020B0604030504040204" pitchFamily="34" charset="0"/>
              </a:rPr>
              <a:t>A, B, H1, H3, 2009H1, H5</a:t>
            </a:r>
          </a:p>
          <a:p>
            <a:pPr lvl="1">
              <a:buClrTx/>
              <a:buFont typeface="Arial" panose="020B0604020202020204" pitchFamily="34" charset="0"/>
              <a:buChar char="•"/>
            </a:pP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Flu B lineage testing – FDA cleared </a:t>
            </a:r>
          </a:p>
          <a:p>
            <a:pPr lvl="1">
              <a:buClrTx/>
              <a:buFont typeface="Arial" panose="020B0604020202020204" pitchFamily="34" charset="0"/>
              <a:buChar char="•"/>
            </a:pP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H7N9 available under EUA</a:t>
            </a:r>
          </a:p>
          <a:p>
            <a:pPr lvl="1">
              <a:buClrTx/>
              <a:buFont typeface="Arial" panose="020B0604020202020204" pitchFamily="34" charset="0"/>
              <a:buChar char="•"/>
            </a:pP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H3v evaluation for FDA approval</a:t>
            </a:r>
          </a:p>
          <a:p>
            <a:pPr lvl="2">
              <a:buClrTx/>
              <a:buFont typeface="Arial" panose="020B0604020202020204" pitchFamily="34" charset="0"/>
              <a:buChar char="•"/>
            </a:pP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Multi-site PHL clinical study</a:t>
            </a:r>
          </a:p>
          <a:p>
            <a:pPr marL="457200" lvl="1" indent="0">
              <a:buNone/>
            </a:pPr>
            <a:endParaRPr lang="en-US" sz="3200"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pPr lvl="2">
              <a:buFont typeface="Arial" panose="020B0604020202020204" pitchFamily="34" charset="0"/>
              <a:buChar char="•"/>
            </a:pPr>
            <a:endParaRPr lang="en-US" sz="3200" dirty="0">
              <a:solidFill>
                <a:srgbClr val="C00000"/>
              </a:solidFill>
            </a:endParaRPr>
          </a:p>
        </p:txBody>
      </p:sp>
      <p:sp>
        <p:nvSpPr>
          <p:cNvPr id="5" name="Footer Placeholder 4"/>
          <p:cNvSpPr>
            <a:spLocks noGrp="1"/>
          </p:cNvSpPr>
          <p:nvPr>
            <p:ph type="ftr" sz="quarter" idx="3"/>
          </p:nvPr>
        </p:nvSpPr>
        <p:spPr>
          <a:xfrm>
            <a:off x="381000" y="6324600"/>
            <a:ext cx="8343900" cy="523875"/>
          </a:xfrm>
        </p:spPr>
        <p:txBody>
          <a:bodyPr/>
          <a:lstStyle/>
          <a:p>
            <a:pPr>
              <a:defRPr/>
            </a:pPr>
            <a:r>
              <a:rPr lang="en-US" dirty="0" smtClean="0"/>
              <a:t>				WISCONSIN STATE LABORATORY OF HYGIENE - UNIVERSITY OF WISCONSIN                        </a:t>
            </a:r>
            <a:r>
              <a:rPr lang="en-US" sz="2000" b="1" dirty="0" smtClean="0"/>
              <a:t>23</a:t>
            </a:r>
            <a:endParaRPr lang="en-US" sz="2000" b="1" dirty="0"/>
          </a:p>
        </p:txBody>
      </p:sp>
    </p:spTree>
    <p:extLst>
      <p:ext uri="{BB962C8B-B14F-4D97-AF65-F5344CB8AC3E}">
        <p14:creationId xmlns:p14="http://schemas.microsoft.com/office/powerpoint/2010/main" val="20510349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393032"/>
            <a:ext cx="8229600" cy="713874"/>
          </a:xfrm>
        </p:spPr>
        <p:txBody>
          <a:bodyPr>
            <a:normAutofit/>
          </a:bodyPr>
          <a:lstStyle/>
          <a:p>
            <a:r>
              <a:rPr lang="en-US"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Influenza Molecular </a:t>
            </a:r>
            <a:r>
              <a:rPr lang="en-US"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Tests - PCR</a:t>
            </a:r>
            <a:endParaRPr lang="en-US"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sz="half" idx="1"/>
          </p:nvPr>
        </p:nvSpPr>
        <p:spPr>
          <a:xfrm>
            <a:off x="457200" y="1106906"/>
            <a:ext cx="7010400" cy="5019257"/>
          </a:xfrm>
        </p:spPr>
        <p:txBody>
          <a:bodyPr/>
          <a:lstStyle/>
          <a:p>
            <a:pPr marL="0" indent="0">
              <a:buNone/>
            </a:pPr>
            <a:r>
              <a:rPr lang="en-US" b="1" u="sng" dirty="0" smtClean="0">
                <a:solidFill>
                  <a:schemeClr val="tx1"/>
                </a:solidFill>
                <a:latin typeface="Tahoma" panose="020B0604030504040204" pitchFamily="34" charset="0"/>
                <a:ea typeface="Tahoma" panose="020B0604030504040204" pitchFamily="34" charset="0"/>
                <a:cs typeface="Tahoma" panose="020B0604030504040204" pitchFamily="34" charset="0"/>
              </a:rPr>
              <a:t>Commercially Available - FDA Cleared</a:t>
            </a:r>
          </a:p>
        </p:txBody>
      </p:sp>
      <p:sp>
        <p:nvSpPr>
          <p:cNvPr id="19" name="Content Placeholder 18"/>
          <p:cNvSpPr>
            <a:spLocks noGrp="1"/>
          </p:cNvSpPr>
          <p:nvPr>
            <p:ph sz="half" idx="2"/>
          </p:nvPr>
        </p:nvSpPr>
        <p:spPr>
          <a:xfrm>
            <a:off x="3482123" y="1828800"/>
            <a:ext cx="5661877" cy="4297363"/>
          </a:xfrm>
        </p:spPr>
        <p:txBody>
          <a:bodyPr/>
          <a:lstStyle/>
          <a:p>
            <a:pPr>
              <a:buClrTx/>
              <a:buFont typeface="Arial" panose="020B0604020202020204" pitchFamily="34" charset="0"/>
              <a:buChar char="•"/>
            </a:pPr>
            <a:r>
              <a:rPr lang="en-US" sz="2500" dirty="0" smtClean="0">
                <a:latin typeface="Tahoma" panose="020B0604030504040204" pitchFamily="34" charset="0"/>
                <a:ea typeface="Tahoma" panose="020B0604030504040204" pitchFamily="34" charset="0"/>
                <a:cs typeface="Tahoma" panose="020B0604030504040204" pitchFamily="34" charset="0"/>
              </a:rPr>
              <a:t>CDC periodically updates list</a:t>
            </a:r>
          </a:p>
          <a:p>
            <a:pPr>
              <a:buClrTx/>
              <a:buFont typeface="Arial" panose="020B0604020202020204" pitchFamily="34" charset="0"/>
              <a:buChar char="•"/>
            </a:pPr>
            <a:r>
              <a:rPr lang="en-US" sz="2500" dirty="0" smtClean="0">
                <a:latin typeface="Tahoma" panose="020B0604030504040204" pitchFamily="34" charset="0"/>
                <a:ea typeface="Tahoma" panose="020B0604030504040204" pitchFamily="34" charset="0"/>
                <a:cs typeface="Tahoma" panose="020B0604030504040204" pitchFamily="34" charset="0"/>
              </a:rPr>
              <a:t>More and more clinical labs using these</a:t>
            </a:r>
          </a:p>
          <a:p>
            <a:pPr>
              <a:buClrTx/>
              <a:buFont typeface="Arial" panose="020B0604020202020204" pitchFamily="34" charset="0"/>
              <a:buChar char="•"/>
            </a:pPr>
            <a:r>
              <a:rPr lang="en-US" sz="2500" dirty="0" smtClean="0">
                <a:latin typeface="Tahoma" panose="020B0604030504040204" pitchFamily="34" charset="0"/>
                <a:ea typeface="Tahoma" panose="020B0604030504040204" pitchFamily="34" charset="0"/>
                <a:cs typeface="Tahoma" panose="020B0604030504040204" pitchFamily="34" charset="0"/>
              </a:rPr>
              <a:t>Literature in general indicates high level of performance</a:t>
            </a:r>
          </a:p>
          <a:p>
            <a:pPr>
              <a:buClrTx/>
              <a:buFont typeface="Arial" panose="020B0604020202020204" pitchFamily="34" charset="0"/>
              <a:buChar char="•"/>
            </a:pPr>
            <a:r>
              <a:rPr lang="en-US" sz="2500" dirty="0" smtClean="0">
                <a:latin typeface="Tahoma" panose="020B0604030504040204" pitchFamily="34" charset="0"/>
                <a:ea typeface="Tahoma" panose="020B0604030504040204" pitchFamily="34" charset="0"/>
                <a:cs typeface="Tahoma" panose="020B0604030504040204" pitchFamily="34" charset="0"/>
              </a:rPr>
              <a:t>Concerns:</a:t>
            </a:r>
          </a:p>
          <a:p>
            <a:pPr lvl="1">
              <a:buClrTx/>
              <a:buFont typeface="Arial" panose="020B0604020202020204" pitchFamily="34" charset="0"/>
              <a:buChar char="•"/>
            </a:pPr>
            <a:r>
              <a:rPr lang="en-US" sz="2500" b="1" dirty="0" smtClean="0">
                <a:latin typeface="Tahoma" panose="020B0604030504040204" pitchFamily="34" charset="0"/>
                <a:ea typeface="Tahoma" panose="020B0604030504040204" pitchFamily="34" charset="0"/>
                <a:cs typeface="Tahoma" panose="020B0604030504040204" pitchFamily="34" charset="0"/>
              </a:rPr>
              <a:t>Detection</a:t>
            </a:r>
            <a:r>
              <a:rPr lang="en-US" sz="2500" dirty="0" smtClean="0">
                <a:latin typeface="Tahoma" panose="020B0604030504040204" pitchFamily="34" charset="0"/>
                <a:ea typeface="Tahoma" panose="020B0604030504040204" pitchFamily="34" charset="0"/>
                <a:cs typeface="Tahoma" panose="020B0604030504040204" pitchFamily="34" charset="0"/>
              </a:rPr>
              <a:t> of novel influenza A’s</a:t>
            </a:r>
          </a:p>
          <a:p>
            <a:pPr lvl="1">
              <a:buClrTx/>
              <a:buFont typeface="Arial" panose="020B0604020202020204" pitchFamily="34" charset="0"/>
              <a:buChar char="•"/>
            </a:pPr>
            <a:r>
              <a:rPr lang="en-US" sz="2500" dirty="0" smtClean="0">
                <a:latin typeface="Tahoma" panose="020B0604030504040204" pitchFamily="34" charset="0"/>
                <a:ea typeface="Tahoma" panose="020B0604030504040204" pitchFamily="34" charset="0"/>
                <a:cs typeface="Tahoma" panose="020B0604030504040204" pitchFamily="34" charset="0"/>
              </a:rPr>
              <a:t>Variable subtyping capabilities</a:t>
            </a:r>
          </a:p>
          <a:p>
            <a:endParaRPr lang="en-US" dirty="0"/>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779" y="1828800"/>
            <a:ext cx="2875026" cy="2366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099" y="4201341"/>
            <a:ext cx="2859024" cy="1776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bwMode="auto">
          <a:xfrm>
            <a:off x="381000" y="5977563"/>
            <a:ext cx="8081211" cy="338554"/>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a:solidFill>
                  <a:srgbClr val="C00000"/>
                </a:solidFill>
                <a:latin typeface="Tahoma" panose="020B0604030504040204" pitchFamily="34" charset="0"/>
                <a:ea typeface="Tahoma" panose="020B0604030504040204" pitchFamily="34" charset="0"/>
                <a:cs typeface="Tahoma" panose="020B0604030504040204" pitchFamily="34" charset="0"/>
              </a:rPr>
              <a:t>http://www.cdc.gov/flu/professionals/diagnosis/molecular-assays.htm                         </a:t>
            </a:r>
          </a:p>
        </p:txBody>
      </p:sp>
      <p:sp>
        <p:nvSpPr>
          <p:cNvPr id="5" name="Footer Placeholder 4"/>
          <p:cNvSpPr>
            <a:spLocks noGrp="1"/>
          </p:cNvSpPr>
          <p:nvPr>
            <p:ph type="ftr" sz="quarter" idx="3"/>
          </p:nvPr>
        </p:nvSpPr>
        <p:spPr>
          <a:xfrm>
            <a:off x="381000" y="6316118"/>
            <a:ext cx="8343900" cy="532358"/>
          </a:xfrm>
        </p:spPr>
        <p:txBody>
          <a:bodyPr/>
          <a:lstStyle/>
          <a:p>
            <a:pPr>
              <a:defRPr/>
            </a:pPr>
            <a:r>
              <a:rPr lang="en-US" dirty="0" smtClean="0"/>
              <a:t>			       WISCONSIN STATE LABORATORY OF HYGIENE - UNIVERSITY OF WISCONSIN                            </a:t>
            </a:r>
            <a:r>
              <a:rPr lang="en-US" sz="2000" b="1" dirty="0" smtClean="0"/>
              <a:t>24</a:t>
            </a:r>
            <a:endParaRPr lang="en-US" sz="2000" b="1" dirty="0"/>
          </a:p>
        </p:txBody>
      </p:sp>
    </p:spTree>
    <p:extLst>
      <p:ext uri="{BB962C8B-B14F-4D97-AF65-F5344CB8AC3E}">
        <p14:creationId xmlns:p14="http://schemas.microsoft.com/office/powerpoint/2010/main" val="13757939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52"/>
          <p:cNvGrpSpPr>
            <a:grpSpLocks noChangeAspect="1"/>
          </p:cNvGrpSpPr>
          <p:nvPr/>
        </p:nvGrpSpPr>
        <p:grpSpPr bwMode="auto">
          <a:xfrm>
            <a:off x="1320448" y="685800"/>
            <a:ext cx="5442302" cy="5857875"/>
            <a:chOff x="1440" y="720"/>
            <a:chExt cx="2763" cy="2974"/>
          </a:xfrm>
        </p:grpSpPr>
        <p:sp>
          <p:nvSpPr>
            <p:cNvPr id="5" name="Freeform 5"/>
            <p:cNvSpPr>
              <a:spLocks noChangeAspect="1"/>
            </p:cNvSpPr>
            <p:nvPr/>
          </p:nvSpPr>
          <p:spPr bwMode="auto">
            <a:xfrm>
              <a:off x="2769" y="2499"/>
              <a:ext cx="202" cy="404"/>
            </a:xfrm>
            <a:custGeom>
              <a:avLst/>
              <a:gdLst>
                <a:gd name="T0" fmla="*/ 0 w 316"/>
                <a:gd name="T1" fmla="*/ 67 h 618"/>
                <a:gd name="T2" fmla="*/ 1 w 316"/>
                <a:gd name="T3" fmla="*/ 86 h 618"/>
                <a:gd name="T4" fmla="*/ 21 w 316"/>
                <a:gd name="T5" fmla="*/ 133 h 618"/>
                <a:gd name="T6" fmla="*/ 14 w 316"/>
                <a:gd name="T7" fmla="*/ 151 h 618"/>
                <a:gd name="T8" fmla="*/ 52 w 316"/>
                <a:gd name="T9" fmla="*/ 205 h 618"/>
                <a:gd name="T10" fmla="*/ 55 w 316"/>
                <a:gd name="T11" fmla="*/ 231 h 618"/>
                <a:gd name="T12" fmla="*/ 72 w 316"/>
                <a:gd name="T13" fmla="*/ 254 h 618"/>
                <a:gd name="T14" fmla="*/ 72 w 316"/>
                <a:gd name="T15" fmla="*/ 263 h 618"/>
                <a:gd name="T16" fmla="*/ 128 w 316"/>
                <a:gd name="T17" fmla="*/ 263 h 618"/>
                <a:gd name="T18" fmla="*/ 128 w 316"/>
                <a:gd name="T19" fmla="*/ 114 h 618"/>
                <a:gd name="T20" fmla="*/ 128 w 316"/>
                <a:gd name="T21" fmla="*/ 0 h 618"/>
                <a:gd name="T22" fmla="*/ 93 w 316"/>
                <a:gd name="T23" fmla="*/ 0 h 618"/>
                <a:gd name="T24" fmla="*/ 42 w 316"/>
                <a:gd name="T25" fmla="*/ 0 h 618"/>
                <a:gd name="T26" fmla="*/ 38 w 316"/>
                <a:gd name="T27" fmla="*/ 31 h 618"/>
                <a:gd name="T28" fmla="*/ 34 w 316"/>
                <a:gd name="T29" fmla="*/ 41 h 618"/>
                <a:gd name="T30" fmla="*/ 20 w 316"/>
                <a:gd name="T31" fmla="*/ 37 h 618"/>
                <a:gd name="T32" fmla="*/ 17 w 316"/>
                <a:gd name="T33" fmla="*/ 58 h 618"/>
                <a:gd name="T34" fmla="*/ 5 w 316"/>
                <a:gd name="T35" fmla="*/ 58 h 618"/>
                <a:gd name="T36" fmla="*/ 0 w 316"/>
                <a:gd name="T37" fmla="*/ 67 h 6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6"/>
                <a:gd name="T58" fmla="*/ 0 h 618"/>
                <a:gd name="T59" fmla="*/ 316 w 316"/>
                <a:gd name="T60" fmla="*/ 618 h 6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6" h="618">
                  <a:moveTo>
                    <a:pt x="0" y="156"/>
                  </a:moveTo>
                  <a:lnTo>
                    <a:pt x="1" y="200"/>
                  </a:lnTo>
                  <a:lnTo>
                    <a:pt x="51" y="312"/>
                  </a:lnTo>
                  <a:lnTo>
                    <a:pt x="35" y="354"/>
                  </a:lnTo>
                  <a:lnTo>
                    <a:pt x="129" y="479"/>
                  </a:lnTo>
                  <a:lnTo>
                    <a:pt x="135" y="540"/>
                  </a:lnTo>
                  <a:lnTo>
                    <a:pt x="175" y="594"/>
                  </a:lnTo>
                  <a:lnTo>
                    <a:pt x="175" y="617"/>
                  </a:lnTo>
                  <a:lnTo>
                    <a:pt x="315" y="617"/>
                  </a:lnTo>
                  <a:lnTo>
                    <a:pt x="314" y="268"/>
                  </a:lnTo>
                  <a:lnTo>
                    <a:pt x="314" y="0"/>
                  </a:lnTo>
                  <a:lnTo>
                    <a:pt x="229" y="0"/>
                  </a:lnTo>
                  <a:lnTo>
                    <a:pt x="101" y="0"/>
                  </a:lnTo>
                  <a:lnTo>
                    <a:pt x="94" y="73"/>
                  </a:lnTo>
                  <a:lnTo>
                    <a:pt x="83" y="96"/>
                  </a:lnTo>
                  <a:lnTo>
                    <a:pt x="49" y="85"/>
                  </a:lnTo>
                  <a:lnTo>
                    <a:pt x="41" y="135"/>
                  </a:lnTo>
                  <a:lnTo>
                    <a:pt x="13" y="136"/>
                  </a:lnTo>
                  <a:lnTo>
                    <a:pt x="0" y="156"/>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6" name="Freeform 6"/>
            <p:cNvSpPr>
              <a:spLocks noChangeAspect="1"/>
            </p:cNvSpPr>
            <p:nvPr/>
          </p:nvSpPr>
          <p:spPr bwMode="auto">
            <a:xfrm>
              <a:off x="2339" y="889"/>
              <a:ext cx="287" cy="444"/>
            </a:xfrm>
            <a:custGeom>
              <a:avLst/>
              <a:gdLst>
                <a:gd name="T0" fmla="*/ 3 w 448"/>
                <a:gd name="T1" fmla="*/ 25 h 680"/>
                <a:gd name="T2" fmla="*/ 0 w 448"/>
                <a:gd name="T3" fmla="*/ 90 h 680"/>
                <a:gd name="T4" fmla="*/ 6 w 448"/>
                <a:gd name="T5" fmla="*/ 93 h 680"/>
                <a:gd name="T6" fmla="*/ 6 w 448"/>
                <a:gd name="T7" fmla="*/ 212 h 680"/>
                <a:gd name="T8" fmla="*/ 6 w 448"/>
                <a:gd name="T9" fmla="*/ 289 h 680"/>
                <a:gd name="T10" fmla="*/ 74 w 448"/>
                <a:gd name="T11" fmla="*/ 289 h 680"/>
                <a:gd name="T12" fmla="*/ 183 w 448"/>
                <a:gd name="T13" fmla="*/ 288 h 680"/>
                <a:gd name="T14" fmla="*/ 183 w 448"/>
                <a:gd name="T15" fmla="*/ 217 h 680"/>
                <a:gd name="T16" fmla="*/ 146 w 448"/>
                <a:gd name="T17" fmla="*/ 217 h 680"/>
                <a:gd name="T18" fmla="*/ 146 w 448"/>
                <a:gd name="T19" fmla="*/ 183 h 680"/>
                <a:gd name="T20" fmla="*/ 113 w 448"/>
                <a:gd name="T21" fmla="*/ 180 h 680"/>
                <a:gd name="T22" fmla="*/ 112 w 448"/>
                <a:gd name="T23" fmla="*/ 30 h 680"/>
                <a:gd name="T24" fmla="*/ 73 w 448"/>
                <a:gd name="T25" fmla="*/ 0 h 680"/>
                <a:gd name="T26" fmla="*/ 18 w 448"/>
                <a:gd name="T27" fmla="*/ 34 h 680"/>
                <a:gd name="T28" fmla="*/ 3 w 448"/>
                <a:gd name="T29" fmla="*/ 25 h 6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8"/>
                <a:gd name="T46" fmla="*/ 0 h 680"/>
                <a:gd name="T47" fmla="*/ 448 w 448"/>
                <a:gd name="T48" fmla="*/ 680 h 6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8" h="680">
                  <a:moveTo>
                    <a:pt x="8" y="60"/>
                  </a:moveTo>
                  <a:lnTo>
                    <a:pt x="0" y="212"/>
                  </a:lnTo>
                  <a:lnTo>
                    <a:pt x="15" y="217"/>
                  </a:lnTo>
                  <a:lnTo>
                    <a:pt x="15" y="498"/>
                  </a:lnTo>
                  <a:lnTo>
                    <a:pt x="15" y="678"/>
                  </a:lnTo>
                  <a:lnTo>
                    <a:pt x="180" y="679"/>
                  </a:lnTo>
                  <a:lnTo>
                    <a:pt x="447" y="675"/>
                  </a:lnTo>
                  <a:lnTo>
                    <a:pt x="447" y="510"/>
                  </a:lnTo>
                  <a:lnTo>
                    <a:pt x="356" y="509"/>
                  </a:lnTo>
                  <a:lnTo>
                    <a:pt x="356" y="429"/>
                  </a:lnTo>
                  <a:lnTo>
                    <a:pt x="277" y="423"/>
                  </a:lnTo>
                  <a:lnTo>
                    <a:pt x="273" y="71"/>
                  </a:lnTo>
                  <a:lnTo>
                    <a:pt x="178" y="0"/>
                  </a:lnTo>
                  <a:lnTo>
                    <a:pt x="44" y="79"/>
                  </a:lnTo>
                  <a:lnTo>
                    <a:pt x="8" y="60"/>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7" name="Freeform 7"/>
            <p:cNvSpPr>
              <a:spLocks noChangeAspect="1"/>
            </p:cNvSpPr>
            <p:nvPr/>
          </p:nvSpPr>
          <p:spPr bwMode="auto">
            <a:xfrm>
              <a:off x="1769" y="1528"/>
              <a:ext cx="295" cy="300"/>
            </a:xfrm>
            <a:custGeom>
              <a:avLst/>
              <a:gdLst>
                <a:gd name="T0" fmla="*/ 0 w 460"/>
                <a:gd name="T1" fmla="*/ 0 h 459"/>
                <a:gd name="T2" fmla="*/ 0 w 460"/>
                <a:gd name="T3" fmla="*/ 195 h 459"/>
                <a:gd name="T4" fmla="*/ 146 w 460"/>
                <a:gd name="T5" fmla="*/ 195 h 459"/>
                <a:gd name="T6" fmla="*/ 185 w 460"/>
                <a:gd name="T7" fmla="*/ 195 h 459"/>
                <a:gd name="T8" fmla="*/ 189 w 460"/>
                <a:gd name="T9" fmla="*/ 155 h 459"/>
                <a:gd name="T10" fmla="*/ 189 w 460"/>
                <a:gd name="T11" fmla="*/ 0 h 459"/>
                <a:gd name="T12" fmla="*/ 46 w 460"/>
                <a:gd name="T13" fmla="*/ 0 h 459"/>
                <a:gd name="T14" fmla="*/ 0 w 460"/>
                <a:gd name="T15" fmla="*/ 0 h 459"/>
                <a:gd name="T16" fmla="*/ 0 60000 65536"/>
                <a:gd name="T17" fmla="*/ 0 60000 65536"/>
                <a:gd name="T18" fmla="*/ 0 60000 65536"/>
                <a:gd name="T19" fmla="*/ 0 60000 65536"/>
                <a:gd name="T20" fmla="*/ 0 60000 65536"/>
                <a:gd name="T21" fmla="*/ 0 60000 65536"/>
                <a:gd name="T22" fmla="*/ 0 60000 65536"/>
                <a:gd name="T23" fmla="*/ 0 60000 65536"/>
                <a:gd name="T24" fmla="*/ 0 w 460"/>
                <a:gd name="T25" fmla="*/ 0 h 459"/>
                <a:gd name="T26" fmla="*/ 460 w 460"/>
                <a:gd name="T27" fmla="*/ 459 h 4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0" h="459">
                  <a:moveTo>
                    <a:pt x="0" y="0"/>
                  </a:moveTo>
                  <a:lnTo>
                    <a:pt x="0" y="458"/>
                  </a:lnTo>
                  <a:lnTo>
                    <a:pt x="356" y="458"/>
                  </a:lnTo>
                  <a:lnTo>
                    <a:pt x="451" y="457"/>
                  </a:lnTo>
                  <a:lnTo>
                    <a:pt x="458" y="363"/>
                  </a:lnTo>
                  <a:lnTo>
                    <a:pt x="459" y="0"/>
                  </a:lnTo>
                  <a:lnTo>
                    <a:pt x="112" y="0"/>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8" name="Freeform 8"/>
            <p:cNvSpPr>
              <a:spLocks noChangeAspect="1"/>
            </p:cNvSpPr>
            <p:nvPr/>
          </p:nvSpPr>
          <p:spPr bwMode="auto">
            <a:xfrm>
              <a:off x="2061" y="720"/>
              <a:ext cx="364" cy="487"/>
            </a:xfrm>
            <a:custGeom>
              <a:avLst/>
              <a:gdLst>
                <a:gd name="T0" fmla="*/ 1 w 567"/>
                <a:gd name="T1" fmla="*/ 76 h 746"/>
                <a:gd name="T2" fmla="*/ 0 w 567"/>
                <a:gd name="T3" fmla="*/ 317 h 746"/>
                <a:gd name="T4" fmla="*/ 184 w 567"/>
                <a:gd name="T5" fmla="*/ 317 h 746"/>
                <a:gd name="T6" fmla="*/ 184 w 567"/>
                <a:gd name="T7" fmla="*/ 200 h 746"/>
                <a:gd name="T8" fmla="*/ 178 w 567"/>
                <a:gd name="T9" fmla="*/ 198 h 746"/>
                <a:gd name="T10" fmla="*/ 180 w 567"/>
                <a:gd name="T11" fmla="*/ 134 h 746"/>
                <a:gd name="T12" fmla="*/ 207 w 567"/>
                <a:gd name="T13" fmla="*/ 109 h 746"/>
                <a:gd name="T14" fmla="*/ 212 w 567"/>
                <a:gd name="T15" fmla="*/ 62 h 746"/>
                <a:gd name="T16" fmla="*/ 229 w 567"/>
                <a:gd name="T17" fmla="*/ 48 h 746"/>
                <a:gd name="T18" fmla="*/ 233 w 567"/>
                <a:gd name="T19" fmla="*/ 14 h 746"/>
                <a:gd name="T20" fmla="*/ 222 w 567"/>
                <a:gd name="T21" fmla="*/ 12 h 746"/>
                <a:gd name="T22" fmla="*/ 211 w 567"/>
                <a:gd name="T23" fmla="*/ 0 h 746"/>
                <a:gd name="T24" fmla="*/ 171 w 567"/>
                <a:gd name="T25" fmla="*/ 9 h 746"/>
                <a:gd name="T26" fmla="*/ 113 w 567"/>
                <a:gd name="T27" fmla="*/ 39 h 746"/>
                <a:gd name="T28" fmla="*/ 92 w 567"/>
                <a:gd name="T29" fmla="*/ 39 h 746"/>
                <a:gd name="T30" fmla="*/ 69 w 567"/>
                <a:gd name="T31" fmla="*/ 54 h 746"/>
                <a:gd name="T32" fmla="*/ 1 w 567"/>
                <a:gd name="T33" fmla="*/ 76 h 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7"/>
                <a:gd name="T52" fmla="*/ 0 h 746"/>
                <a:gd name="T53" fmla="*/ 567 w 567"/>
                <a:gd name="T54" fmla="*/ 746 h 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7" h="746">
                  <a:moveTo>
                    <a:pt x="1" y="177"/>
                  </a:moveTo>
                  <a:lnTo>
                    <a:pt x="0" y="745"/>
                  </a:lnTo>
                  <a:lnTo>
                    <a:pt x="447" y="745"/>
                  </a:lnTo>
                  <a:lnTo>
                    <a:pt x="447" y="470"/>
                  </a:lnTo>
                  <a:lnTo>
                    <a:pt x="432" y="466"/>
                  </a:lnTo>
                  <a:lnTo>
                    <a:pt x="437" y="316"/>
                  </a:lnTo>
                  <a:lnTo>
                    <a:pt x="503" y="256"/>
                  </a:lnTo>
                  <a:lnTo>
                    <a:pt x="514" y="145"/>
                  </a:lnTo>
                  <a:lnTo>
                    <a:pt x="555" y="113"/>
                  </a:lnTo>
                  <a:lnTo>
                    <a:pt x="566" y="34"/>
                  </a:lnTo>
                  <a:lnTo>
                    <a:pt x="539" y="29"/>
                  </a:lnTo>
                  <a:lnTo>
                    <a:pt x="512" y="0"/>
                  </a:lnTo>
                  <a:lnTo>
                    <a:pt x="416" y="21"/>
                  </a:lnTo>
                  <a:lnTo>
                    <a:pt x="274" y="91"/>
                  </a:lnTo>
                  <a:lnTo>
                    <a:pt x="223" y="90"/>
                  </a:lnTo>
                  <a:lnTo>
                    <a:pt x="168" y="127"/>
                  </a:lnTo>
                  <a:lnTo>
                    <a:pt x="1" y="177"/>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9" name="Freeform 9"/>
            <p:cNvSpPr>
              <a:spLocks noChangeAspect="1"/>
            </p:cNvSpPr>
            <p:nvPr/>
          </p:nvSpPr>
          <p:spPr bwMode="auto">
            <a:xfrm>
              <a:off x="3620" y="2211"/>
              <a:ext cx="221" cy="286"/>
            </a:xfrm>
            <a:custGeom>
              <a:avLst/>
              <a:gdLst>
                <a:gd name="T0" fmla="*/ 0 w 345"/>
                <a:gd name="T1" fmla="*/ 0 h 438"/>
                <a:gd name="T2" fmla="*/ 0 w 345"/>
                <a:gd name="T3" fmla="*/ 29 h 438"/>
                <a:gd name="T4" fmla="*/ 0 w 345"/>
                <a:gd name="T5" fmla="*/ 18 h 438"/>
                <a:gd name="T6" fmla="*/ 0 w 345"/>
                <a:gd name="T7" fmla="*/ 40 h 438"/>
                <a:gd name="T8" fmla="*/ 15 w 345"/>
                <a:gd name="T9" fmla="*/ 42 h 438"/>
                <a:gd name="T10" fmla="*/ 15 w 345"/>
                <a:gd name="T11" fmla="*/ 186 h 438"/>
                <a:gd name="T12" fmla="*/ 61 w 345"/>
                <a:gd name="T13" fmla="*/ 186 h 438"/>
                <a:gd name="T14" fmla="*/ 115 w 345"/>
                <a:gd name="T15" fmla="*/ 186 h 438"/>
                <a:gd name="T16" fmla="*/ 115 w 345"/>
                <a:gd name="T17" fmla="*/ 167 h 438"/>
                <a:gd name="T18" fmla="*/ 141 w 345"/>
                <a:gd name="T19" fmla="*/ 165 h 438"/>
                <a:gd name="T20" fmla="*/ 141 w 345"/>
                <a:gd name="T21" fmla="*/ 16 h 438"/>
                <a:gd name="T22" fmla="*/ 125 w 345"/>
                <a:gd name="T23" fmla="*/ 18 h 438"/>
                <a:gd name="T24" fmla="*/ 104 w 345"/>
                <a:gd name="T25" fmla="*/ 31 h 438"/>
                <a:gd name="T26" fmla="*/ 94 w 345"/>
                <a:gd name="T27" fmla="*/ 61 h 438"/>
                <a:gd name="T28" fmla="*/ 75 w 345"/>
                <a:gd name="T29" fmla="*/ 60 h 438"/>
                <a:gd name="T30" fmla="*/ 67 w 345"/>
                <a:gd name="T31" fmla="*/ 69 h 438"/>
                <a:gd name="T32" fmla="*/ 60 w 345"/>
                <a:gd name="T33" fmla="*/ 58 h 438"/>
                <a:gd name="T34" fmla="*/ 60 w 345"/>
                <a:gd name="T35" fmla="*/ 51 h 438"/>
                <a:gd name="T36" fmla="*/ 79 w 345"/>
                <a:gd name="T37" fmla="*/ 6 h 438"/>
                <a:gd name="T38" fmla="*/ 17 w 345"/>
                <a:gd name="T39" fmla="*/ 0 h 438"/>
                <a:gd name="T40" fmla="*/ 0 w 345"/>
                <a:gd name="T41" fmla="*/ 0 h 4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5"/>
                <a:gd name="T64" fmla="*/ 0 h 438"/>
                <a:gd name="T65" fmla="*/ 345 w 345"/>
                <a:gd name="T66" fmla="*/ 438 h 4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5" h="438">
                  <a:moveTo>
                    <a:pt x="0" y="0"/>
                  </a:moveTo>
                  <a:lnTo>
                    <a:pt x="0" y="67"/>
                  </a:lnTo>
                  <a:lnTo>
                    <a:pt x="0" y="43"/>
                  </a:lnTo>
                  <a:lnTo>
                    <a:pt x="0" y="95"/>
                  </a:lnTo>
                  <a:lnTo>
                    <a:pt x="36" y="98"/>
                  </a:lnTo>
                  <a:lnTo>
                    <a:pt x="36" y="437"/>
                  </a:lnTo>
                  <a:lnTo>
                    <a:pt x="148" y="437"/>
                  </a:lnTo>
                  <a:lnTo>
                    <a:pt x="280" y="437"/>
                  </a:lnTo>
                  <a:lnTo>
                    <a:pt x="280" y="390"/>
                  </a:lnTo>
                  <a:lnTo>
                    <a:pt x="344" y="386"/>
                  </a:lnTo>
                  <a:lnTo>
                    <a:pt x="344" y="38"/>
                  </a:lnTo>
                  <a:lnTo>
                    <a:pt x="304" y="41"/>
                  </a:lnTo>
                  <a:lnTo>
                    <a:pt x="254" y="74"/>
                  </a:lnTo>
                  <a:lnTo>
                    <a:pt x="230" y="144"/>
                  </a:lnTo>
                  <a:lnTo>
                    <a:pt x="183" y="141"/>
                  </a:lnTo>
                  <a:lnTo>
                    <a:pt x="162" y="162"/>
                  </a:lnTo>
                  <a:lnTo>
                    <a:pt x="146" y="137"/>
                  </a:lnTo>
                  <a:lnTo>
                    <a:pt x="147" y="119"/>
                  </a:lnTo>
                  <a:lnTo>
                    <a:pt x="193" y="14"/>
                  </a:lnTo>
                  <a:lnTo>
                    <a:pt x="40" y="0"/>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10" name="Freeform 10"/>
            <p:cNvSpPr>
              <a:spLocks noChangeAspect="1"/>
            </p:cNvSpPr>
            <p:nvPr/>
          </p:nvSpPr>
          <p:spPr bwMode="auto">
            <a:xfrm>
              <a:off x="1779" y="2252"/>
              <a:ext cx="255" cy="368"/>
            </a:xfrm>
            <a:custGeom>
              <a:avLst/>
              <a:gdLst>
                <a:gd name="T0" fmla="*/ 0 w 398"/>
                <a:gd name="T1" fmla="*/ 79 h 564"/>
                <a:gd name="T2" fmla="*/ 24 w 398"/>
                <a:gd name="T3" fmla="*/ 2 h 564"/>
                <a:gd name="T4" fmla="*/ 132 w 398"/>
                <a:gd name="T5" fmla="*/ 2 h 564"/>
                <a:gd name="T6" fmla="*/ 163 w 398"/>
                <a:gd name="T7" fmla="*/ 0 h 564"/>
                <a:gd name="T8" fmla="*/ 163 w 398"/>
                <a:gd name="T9" fmla="*/ 149 h 564"/>
                <a:gd name="T10" fmla="*/ 138 w 398"/>
                <a:gd name="T11" fmla="*/ 167 h 564"/>
                <a:gd name="T12" fmla="*/ 156 w 398"/>
                <a:gd name="T13" fmla="*/ 214 h 564"/>
                <a:gd name="T14" fmla="*/ 155 w 398"/>
                <a:gd name="T15" fmla="*/ 239 h 564"/>
                <a:gd name="T16" fmla="*/ 70 w 398"/>
                <a:gd name="T17" fmla="*/ 172 h 564"/>
                <a:gd name="T18" fmla="*/ 39 w 398"/>
                <a:gd name="T19" fmla="*/ 100 h 564"/>
                <a:gd name="T20" fmla="*/ 0 w 398"/>
                <a:gd name="T21" fmla="*/ 79 h 5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8"/>
                <a:gd name="T34" fmla="*/ 0 h 564"/>
                <a:gd name="T35" fmla="*/ 398 w 398"/>
                <a:gd name="T36" fmla="*/ 564 h 5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8" h="564">
                  <a:moveTo>
                    <a:pt x="0" y="185"/>
                  </a:moveTo>
                  <a:lnTo>
                    <a:pt x="60" y="4"/>
                  </a:lnTo>
                  <a:lnTo>
                    <a:pt x="322" y="5"/>
                  </a:lnTo>
                  <a:lnTo>
                    <a:pt x="396" y="0"/>
                  </a:lnTo>
                  <a:lnTo>
                    <a:pt x="397" y="350"/>
                  </a:lnTo>
                  <a:lnTo>
                    <a:pt x="337" y="393"/>
                  </a:lnTo>
                  <a:lnTo>
                    <a:pt x="381" y="502"/>
                  </a:lnTo>
                  <a:lnTo>
                    <a:pt x="378" y="563"/>
                  </a:lnTo>
                  <a:lnTo>
                    <a:pt x="171" y="405"/>
                  </a:lnTo>
                  <a:lnTo>
                    <a:pt x="95" y="235"/>
                  </a:lnTo>
                  <a:lnTo>
                    <a:pt x="0" y="185"/>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11" name="Freeform 11"/>
            <p:cNvSpPr>
              <a:spLocks noChangeAspect="1"/>
            </p:cNvSpPr>
            <p:nvPr/>
          </p:nvSpPr>
          <p:spPr bwMode="auto">
            <a:xfrm>
              <a:off x="1440" y="1207"/>
              <a:ext cx="401" cy="327"/>
            </a:xfrm>
            <a:custGeom>
              <a:avLst/>
              <a:gdLst>
                <a:gd name="T0" fmla="*/ 0 w 625"/>
                <a:gd name="T1" fmla="*/ 213 h 501"/>
                <a:gd name="T2" fmla="*/ 17 w 625"/>
                <a:gd name="T3" fmla="*/ 171 h 501"/>
                <a:gd name="T4" fmla="*/ 52 w 625"/>
                <a:gd name="T5" fmla="*/ 103 h 501"/>
                <a:gd name="T6" fmla="*/ 166 w 625"/>
                <a:gd name="T7" fmla="*/ 52 h 501"/>
                <a:gd name="T8" fmla="*/ 187 w 625"/>
                <a:gd name="T9" fmla="*/ 0 h 501"/>
                <a:gd name="T10" fmla="*/ 257 w 625"/>
                <a:gd name="T11" fmla="*/ 0 h 501"/>
                <a:gd name="T12" fmla="*/ 257 w 625"/>
                <a:gd name="T13" fmla="*/ 209 h 501"/>
                <a:gd name="T14" fmla="*/ 210 w 625"/>
                <a:gd name="T15" fmla="*/ 208 h 501"/>
                <a:gd name="T16" fmla="*/ 210 w 625"/>
                <a:gd name="T17" fmla="*/ 186 h 501"/>
                <a:gd name="T18" fmla="*/ 112 w 625"/>
                <a:gd name="T19" fmla="*/ 188 h 501"/>
                <a:gd name="T20" fmla="*/ 112 w 625"/>
                <a:gd name="T21" fmla="*/ 213 h 501"/>
                <a:gd name="T22" fmla="*/ 0 w 625"/>
                <a:gd name="T23" fmla="*/ 213 h 5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5"/>
                <a:gd name="T37" fmla="*/ 0 h 501"/>
                <a:gd name="T38" fmla="*/ 625 w 625"/>
                <a:gd name="T39" fmla="*/ 501 h 5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5" h="501">
                  <a:moveTo>
                    <a:pt x="0" y="500"/>
                  </a:moveTo>
                  <a:lnTo>
                    <a:pt x="40" y="402"/>
                  </a:lnTo>
                  <a:lnTo>
                    <a:pt x="127" y="242"/>
                  </a:lnTo>
                  <a:lnTo>
                    <a:pt x="403" y="121"/>
                  </a:lnTo>
                  <a:lnTo>
                    <a:pt x="455" y="0"/>
                  </a:lnTo>
                  <a:lnTo>
                    <a:pt x="624" y="0"/>
                  </a:lnTo>
                  <a:lnTo>
                    <a:pt x="624" y="491"/>
                  </a:lnTo>
                  <a:lnTo>
                    <a:pt x="512" y="488"/>
                  </a:lnTo>
                  <a:lnTo>
                    <a:pt x="512" y="437"/>
                  </a:lnTo>
                  <a:lnTo>
                    <a:pt x="271" y="441"/>
                  </a:lnTo>
                  <a:lnTo>
                    <a:pt x="271" y="500"/>
                  </a:lnTo>
                  <a:lnTo>
                    <a:pt x="0" y="500"/>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12" name="Freeform 12"/>
            <p:cNvSpPr>
              <a:spLocks noChangeAspect="1"/>
            </p:cNvSpPr>
            <p:nvPr/>
          </p:nvSpPr>
          <p:spPr bwMode="auto">
            <a:xfrm>
              <a:off x="1989" y="1776"/>
              <a:ext cx="358" cy="296"/>
            </a:xfrm>
            <a:custGeom>
              <a:avLst/>
              <a:gdLst>
                <a:gd name="T0" fmla="*/ 0 w 557"/>
                <a:gd name="T1" fmla="*/ 33 h 454"/>
                <a:gd name="T2" fmla="*/ 10 w 557"/>
                <a:gd name="T3" fmla="*/ 81 h 454"/>
                <a:gd name="T4" fmla="*/ 10 w 557"/>
                <a:gd name="T5" fmla="*/ 192 h 454"/>
                <a:gd name="T6" fmla="*/ 229 w 557"/>
                <a:gd name="T7" fmla="*/ 192 h 454"/>
                <a:gd name="T8" fmla="*/ 229 w 557"/>
                <a:gd name="T9" fmla="*/ 117 h 454"/>
                <a:gd name="T10" fmla="*/ 229 w 557"/>
                <a:gd name="T11" fmla="*/ 2 h 454"/>
                <a:gd name="T12" fmla="*/ 48 w 557"/>
                <a:gd name="T13" fmla="*/ 0 h 454"/>
                <a:gd name="T14" fmla="*/ 42 w 557"/>
                <a:gd name="T15" fmla="*/ 33 h 454"/>
                <a:gd name="T16" fmla="*/ 0 w 557"/>
                <a:gd name="T17" fmla="*/ 33 h 4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7"/>
                <a:gd name="T28" fmla="*/ 0 h 454"/>
                <a:gd name="T29" fmla="*/ 557 w 557"/>
                <a:gd name="T30" fmla="*/ 454 h 4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7" h="454">
                  <a:moveTo>
                    <a:pt x="0" y="76"/>
                  </a:moveTo>
                  <a:lnTo>
                    <a:pt x="24" y="190"/>
                  </a:lnTo>
                  <a:lnTo>
                    <a:pt x="24" y="453"/>
                  </a:lnTo>
                  <a:lnTo>
                    <a:pt x="556" y="453"/>
                  </a:lnTo>
                  <a:lnTo>
                    <a:pt x="556" y="275"/>
                  </a:lnTo>
                  <a:lnTo>
                    <a:pt x="556" y="4"/>
                  </a:lnTo>
                  <a:lnTo>
                    <a:pt x="116" y="0"/>
                  </a:lnTo>
                  <a:lnTo>
                    <a:pt x="103" y="76"/>
                  </a:lnTo>
                  <a:lnTo>
                    <a:pt x="0" y="76"/>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13" name="Freeform 13"/>
            <p:cNvSpPr>
              <a:spLocks noChangeAspect="1"/>
            </p:cNvSpPr>
            <p:nvPr/>
          </p:nvSpPr>
          <p:spPr bwMode="auto">
            <a:xfrm>
              <a:off x="2346" y="1961"/>
              <a:ext cx="263" cy="415"/>
            </a:xfrm>
            <a:custGeom>
              <a:avLst/>
              <a:gdLst>
                <a:gd name="T0" fmla="*/ 0 w 409"/>
                <a:gd name="T1" fmla="*/ 0 h 636"/>
                <a:gd name="T2" fmla="*/ 0 w 409"/>
                <a:gd name="T3" fmla="*/ 80 h 636"/>
                <a:gd name="T4" fmla="*/ 1 w 409"/>
                <a:gd name="T5" fmla="*/ 191 h 636"/>
                <a:gd name="T6" fmla="*/ 0 w 409"/>
                <a:gd name="T7" fmla="*/ 232 h 636"/>
                <a:gd name="T8" fmla="*/ 38 w 409"/>
                <a:gd name="T9" fmla="*/ 232 h 636"/>
                <a:gd name="T10" fmla="*/ 38 w 409"/>
                <a:gd name="T11" fmla="*/ 270 h 636"/>
                <a:gd name="T12" fmla="*/ 168 w 409"/>
                <a:gd name="T13" fmla="*/ 270 h 636"/>
                <a:gd name="T14" fmla="*/ 168 w 409"/>
                <a:gd name="T15" fmla="*/ 153 h 636"/>
                <a:gd name="T16" fmla="*/ 168 w 409"/>
                <a:gd name="T17" fmla="*/ 2 h 636"/>
                <a:gd name="T18" fmla="*/ 0 w 409"/>
                <a:gd name="T19" fmla="*/ 0 h 6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9"/>
                <a:gd name="T31" fmla="*/ 0 h 636"/>
                <a:gd name="T32" fmla="*/ 409 w 409"/>
                <a:gd name="T33" fmla="*/ 636 h 6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9" h="636">
                  <a:moveTo>
                    <a:pt x="0" y="0"/>
                  </a:moveTo>
                  <a:lnTo>
                    <a:pt x="0" y="189"/>
                  </a:lnTo>
                  <a:lnTo>
                    <a:pt x="1" y="447"/>
                  </a:lnTo>
                  <a:lnTo>
                    <a:pt x="0" y="544"/>
                  </a:lnTo>
                  <a:lnTo>
                    <a:pt x="92" y="546"/>
                  </a:lnTo>
                  <a:lnTo>
                    <a:pt x="92" y="635"/>
                  </a:lnTo>
                  <a:lnTo>
                    <a:pt x="408" y="635"/>
                  </a:lnTo>
                  <a:lnTo>
                    <a:pt x="408" y="359"/>
                  </a:lnTo>
                  <a:lnTo>
                    <a:pt x="408" y="4"/>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14" name="Freeform 14"/>
            <p:cNvSpPr>
              <a:spLocks noChangeAspect="1"/>
            </p:cNvSpPr>
            <p:nvPr/>
          </p:nvSpPr>
          <p:spPr bwMode="auto">
            <a:xfrm>
              <a:off x="2912" y="2903"/>
              <a:ext cx="348" cy="243"/>
            </a:xfrm>
            <a:custGeom>
              <a:avLst/>
              <a:gdLst>
                <a:gd name="T0" fmla="*/ 0 w 541"/>
                <a:gd name="T1" fmla="*/ 0 h 371"/>
                <a:gd name="T2" fmla="*/ 3 w 541"/>
                <a:gd name="T3" fmla="*/ 20 h 371"/>
                <a:gd name="T4" fmla="*/ 23 w 541"/>
                <a:gd name="T5" fmla="*/ 38 h 371"/>
                <a:gd name="T6" fmla="*/ 55 w 541"/>
                <a:gd name="T7" fmla="*/ 38 h 371"/>
                <a:gd name="T8" fmla="*/ 54 w 541"/>
                <a:gd name="T9" fmla="*/ 117 h 371"/>
                <a:gd name="T10" fmla="*/ 40 w 541"/>
                <a:gd name="T11" fmla="*/ 132 h 371"/>
                <a:gd name="T12" fmla="*/ 28 w 541"/>
                <a:gd name="T13" fmla="*/ 131 h 371"/>
                <a:gd name="T14" fmla="*/ 16 w 541"/>
                <a:gd name="T15" fmla="*/ 153 h 371"/>
                <a:gd name="T16" fmla="*/ 15 w 541"/>
                <a:gd name="T17" fmla="*/ 159 h 371"/>
                <a:gd name="T18" fmla="*/ 223 w 541"/>
                <a:gd name="T19" fmla="*/ 157 h 371"/>
                <a:gd name="T20" fmla="*/ 223 w 541"/>
                <a:gd name="T21" fmla="*/ 3 h 371"/>
                <a:gd name="T22" fmla="*/ 190 w 541"/>
                <a:gd name="T23" fmla="*/ 5 h 371"/>
                <a:gd name="T24" fmla="*/ 190 w 541"/>
                <a:gd name="T25" fmla="*/ 0 h 371"/>
                <a:gd name="T26" fmla="*/ 0 w 541"/>
                <a:gd name="T27" fmla="*/ 0 h 3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1"/>
                <a:gd name="T43" fmla="*/ 0 h 371"/>
                <a:gd name="T44" fmla="*/ 541 w 541"/>
                <a:gd name="T45" fmla="*/ 371 h 3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1" h="371">
                  <a:moveTo>
                    <a:pt x="0" y="0"/>
                  </a:moveTo>
                  <a:lnTo>
                    <a:pt x="6" y="46"/>
                  </a:lnTo>
                  <a:lnTo>
                    <a:pt x="54" y="88"/>
                  </a:lnTo>
                  <a:lnTo>
                    <a:pt x="133" y="89"/>
                  </a:lnTo>
                  <a:lnTo>
                    <a:pt x="131" y="274"/>
                  </a:lnTo>
                  <a:lnTo>
                    <a:pt x="97" y="307"/>
                  </a:lnTo>
                  <a:lnTo>
                    <a:pt x="68" y="305"/>
                  </a:lnTo>
                  <a:lnTo>
                    <a:pt x="39" y="357"/>
                  </a:lnTo>
                  <a:lnTo>
                    <a:pt x="36" y="370"/>
                  </a:lnTo>
                  <a:lnTo>
                    <a:pt x="540" y="366"/>
                  </a:lnTo>
                  <a:lnTo>
                    <a:pt x="540" y="8"/>
                  </a:lnTo>
                  <a:lnTo>
                    <a:pt x="460" y="12"/>
                  </a:lnTo>
                  <a:lnTo>
                    <a:pt x="460" y="0"/>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15" name="Freeform 15"/>
            <p:cNvSpPr>
              <a:spLocks noChangeAspect="1"/>
            </p:cNvSpPr>
            <p:nvPr/>
          </p:nvSpPr>
          <p:spPr bwMode="auto">
            <a:xfrm>
              <a:off x="2174" y="3038"/>
              <a:ext cx="267" cy="289"/>
            </a:xfrm>
            <a:custGeom>
              <a:avLst/>
              <a:gdLst>
                <a:gd name="T0" fmla="*/ 0 w 417"/>
                <a:gd name="T1" fmla="*/ 0 h 442"/>
                <a:gd name="T2" fmla="*/ 12 w 417"/>
                <a:gd name="T3" fmla="*/ 9 h 442"/>
                <a:gd name="T4" fmla="*/ 15 w 417"/>
                <a:gd name="T5" fmla="*/ 29 h 442"/>
                <a:gd name="T6" fmla="*/ 44 w 417"/>
                <a:gd name="T7" fmla="*/ 71 h 442"/>
                <a:gd name="T8" fmla="*/ 6 w 417"/>
                <a:gd name="T9" fmla="*/ 130 h 442"/>
                <a:gd name="T10" fmla="*/ 4 w 417"/>
                <a:gd name="T11" fmla="*/ 147 h 442"/>
                <a:gd name="T12" fmla="*/ 12 w 417"/>
                <a:gd name="T13" fmla="*/ 187 h 442"/>
                <a:gd name="T14" fmla="*/ 42 w 417"/>
                <a:gd name="T15" fmla="*/ 188 h 442"/>
                <a:gd name="T16" fmla="*/ 140 w 417"/>
                <a:gd name="T17" fmla="*/ 133 h 442"/>
                <a:gd name="T18" fmla="*/ 170 w 417"/>
                <a:gd name="T19" fmla="*/ 111 h 442"/>
                <a:gd name="T20" fmla="*/ 170 w 417"/>
                <a:gd name="T21" fmla="*/ 67 h 442"/>
                <a:gd name="T22" fmla="*/ 170 w 417"/>
                <a:gd name="T23" fmla="*/ 1 h 442"/>
                <a:gd name="T24" fmla="*/ 0 w 417"/>
                <a:gd name="T25" fmla="*/ 0 h 4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7"/>
                <a:gd name="T40" fmla="*/ 0 h 442"/>
                <a:gd name="T41" fmla="*/ 417 w 417"/>
                <a:gd name="T42" fmla="*/ 442 h 4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7" h="442">
                  <a:moveTo>
                    <a:pt x="0" y="0"/>
                  </a:moveTo>
                  <a:lnTo>
                    <a:pt x="28" y="20"/>
                  </a:lnTo>
                  <a:lnTo>
                    <a:pt x="38" y="68"/>
                  </a:lnTo>
                  <a:lnTo>
                    <a:pt x="106" y="165"/>
                  </a:lnTo>
                  <a:lnTo>
                    <a:pt x="15" y="304"/>
                  </a:lnTo>
                  <a:lnTo>
                    <a:pt x="10" y="344"/>
                  </a:lnTo>
                  <a:lnTo>
                    <a:pt x="30" y="437"/>
                  </a:lnTo>
                  <a:lnTo>
                    <a:pt x="101" y="441"/>
                  </a:lnTo>
                  <a:lnTo>
                    <a:pt x="341" y="312"/>
                  </a:lnTo>
                  <a:lnTo>
                    <a:pt x="416" y="258"/>
                  </a:lnTo>
                  <a:lnTo>
                    <a:pt x="416" y="156"/>
                  </a:lnTo>
                  <a:lnTo>
                    <a:pt x="416" y="2"/>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16" name="Freeform 16"/>
            <p:cNvSpPr>
              <a:spLocks noChangeAspect="1"/>
            </p:cNvSpPr>
            <p:nvPr/>
          </p:nvSpPr>
          <p:spPr bwMode="auto">
            <a:xfrm>
              <a:off x="2831" y="3142"/>
              <a:ext cx="426" cy="300"/>
            </a:xfrm>
            <a:custGeom>
              <a:avLst/>
              <a:gdLst>
                <a:gd name="T0" fmla="*/ 1 w 663"/>
                <a:gd name="T1" fmla="*/ 35 h 459"/>
                <a:gd name="T2" fmla="*/ 0 w 663"/>
                <a:gd name="T3" fmla="*/ 185 h 459"/>
                <a:gd name="T4" fmla="*/ 151 w 663"/>
                <a:gd name="T5" fmla="*/ 185 h 459"/>
                <a:gd name="T6" fmla="*/ 151 w 663"/>
                <a:gd name="T7" fmla="*/ 195 h 459"/>
                <a:gd name="T8" fmla="*/ 273 w 663"/>
                <a:gd name="T9" fmla="*/ 195 h 459"/>
                <a:gd name="T10" fmla="*/ 273 w 663"/>
                <a:gd name="T11" fmla="*/ 37 h 459"/>
                <a:gd name="T12" fmla="*/ 273 w 663"/>
                <a:gd name="T13" fmla="*/ 0 h 459"/>
                <a:gd name="T14" fmla="*/ 69 w 663"/>
                <a:gd name="T15" fmla="*/ 0 h 459"/>
                <a:gd name="T16" fmla="*/ 39 w 663"/>
                <a:gd name="T17" fmla="*/ 9 h 459"/>
                <a:gd name="T18" fmla="*/ 27 w 663"/>
                <a:gd name="T19" fmla="*/ 37 h 459"/>
                <a:gd name="T20" fmla="*/ 1 w 663"/>
                <a:gd name="T21" fmla="*/ 35 h 4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3"/>
                <a:gd name="T34" fmla="*/ 0 h 459"/>
                <a:gd name="T35" fmla="*/ 663 w 663"/>
                <a:gd name="T36" fmla="*/ 459 h 4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3" h="459">
                  <a:moveTo>
                    <a:pt x="1" y="83"/>
                  </a:moveTo>
                  <a:lnTo>
                    <a:pt x="0" y="433"/>
                  </a:lnTo>
                  <a:lnTo>
                    <a:pt x="366" y="433"/>
                  </a:lnTo>
                  <a:lnTo>
                    <a:pt x="366" y="458"/>
                  </a:lnTo>
                  <a:lnTo>
                    <a:pt x="662" y="458"/>
                  </a:lnTo>
                  <a:lnTo>
                    <a:pt x="662" y="85"/>
                  </a:lnTo>
                  <a:lnTo>
                    <a:pt x="662" y="0"/>
                  </a:lnTo>
                  <a:lnTo>
                    <a:pt x="167" y="0"/>
                  </a:lnTo>
                  <a:lnTo>
                    <a:pt x="94" y="21"/>
                  </a:lnTo>
                  <a:lnTo>
                    <a:pt x="65" y="86"/>
                  </a:lnTo>
                  <a:lnTo>
                    <a:pt x="1" y="83"/>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17" name="Freeform 17"/>
            <p:cNvSpPr>
              <a:spLocks noChangeAspect="1"/>
            </p:cNvSpPr>
            <p:nvPr/>
          </p:nvSpPr>
          <p:spPr bwMode="auto">
            <a:xfrm>
              <a:off x="3260" y="2912"/>
              <a:ext cx="299" cy="299"/>
            </a:xfrm>
            <a:custGeom>
              <a:avLst/>
              <a:gdLst>
                <a:gd name="T0" fmla="*/ 0 w 465"/>
                <a:gd name="T1" fmla="*/ 2 h 458"/>
                <a:gd name="T2" fmla="*/ 0 w 465"/>
                <a:gd name="T3" fmla="*/ 156 h 458"/>
                <a:gd name="T4" fmla="*/ 0 w 465"/>
                <a:gd name="T5" fmla="*/ 193 h 458"/>
                <a:gd name="T6" fmla="*/ 192 w 465"/>
                <a:gd name="T7" fmla="*/ 195 h 458"/>
                <a:gd name="T8" fmla="*/ 192 w 465"/>
                <a:gd name="T9" fmla="*/ 143 h 458"/>
                <a:gd name="T10" fmla="*/ 192 w 465"/>
                <a:gd name="T11" fmla="*/ 119 h 458"/>
                <a:gd name="T12" fmla="*/ 192 w 465"/>
                <a:gd name="T13" fmla="*/ 2 h 458"/>
                <a:gd name="T14" fmla="*/ 40 w 465"/>
                <a:gd name="T15" fmla="*/ 0 h 458"/>
                <a:gd name="T16" fmla="*/ 0 w 465"/>
                <a:gd name="T17" fmla="*/ 2 h 4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5"/>
                <a:gd name="T28" fmla="*/ 0 h 458"/>
                <a:gd name="T29" fmla="*/ 465 w 465"/>
                <a:gd name="T30" fmla="*/ 458 h 4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5" h="458">
                  <a:moveTo>
                    <a:pt x="0" y="4"/>
                  </a:moveTo>
                  <a:lnTo>
                    <a:pt x="0" y="366"/>
                  </a:lnTo>
                  <a:lnTo>
                    <a:pt x="0" y="453"/>
                  </a:lnTo>
                  <a:lnTo>
                    <a:pt x="464" y="457"/>
                  </a:lnTo>
                  <a:lnTo>
                    <a:pt x="464" y="335"/>
                  </a:lnTo>
                  <a:lnTo>
                    <a:pt x="464" y="280"/>
                  </a:lnTo>
                  <a:lnTo>
                    <a:pt x="463" y="4"/>
                  </a:lnTo>
                  <a:lnTo>
                    <a:pt x="96" y="0"/>
                  </a:lnTo>
                  <a:lnTo>
                    <a:pt x="0" y="4"/>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18" name="Freeform 18"/>
            <p:cNvSpPr>
              <a:spLocks noChangeAspect="1"/>
            </p:cNvSpPr>
            <p:nvPr/>
          </p:nvSpPr>
          <p:spPr bwMode="auto">
            <a:xfrm>
              <a:off x="3842" y="1827"/>
              <a:ext cx="361" cy="418"/>
            </a:xfrm>
            <a:custGeom>
              <a:avLst/>
              <a:gdLst>
                <a:gd name="T0" fmla="*/ 0 w 562"/>
                <a:gd name="T1" fmla="*/ 272 h 640"/>
                <a:gd name="T2" fmla="*/ 35 w 562"/>
                <a:gd name="T3" fmla="*/ 200 h 640"/>
                <a:gd name="T4" fmla="*/ 44 w 562"/>
                <a:gd name="T5" fmla="*/ 191 h 640"/>
                <a:gd name="T6" fmla="*/ 60 w 562"/>
                <a:gd name="T7" fmla="*/ 196 h 640"/>
                <a:gd name="T8" fmla="*/ 96 w 562"/>
                <a:gd name="T9" fmla="*/ 175 h 640"/>
                <a:gd name="T10" fmla="*/ 109 w 562"/>
                <a:gd name="T11" fmla="*/ 194 h 640"/>
                <a:gd name="T12" fmla="*/ 117 w 562"/>
                <a:gd name="T13" fmla="*/ 187 h 640"/>
                <a:gd name="T14" fmla="*/ 112 w 562"/>
                <a:gd name="T15" fmla="*/ 165 h 640"/>
                <a:gd name="T16" fmla="*/ 122 w 562"/>
                <a:gd name="T17" fmla="*/ 123 h 640"/>
                <a:gd name="T18" fmla="*/ 154 w 562"/>
                <a:gd name="T19" fmla="*/ 73 h 640"/>
                <a:gd name="T20" fmla="*/ 154 w 562"/>
                <a:gd name="T21" fmla="*/ 52 h 640"/>
                <a:gd name="T22" fmla="*/ 179 w 562"/>
                <a:gd name="T23" fmla="*/ 54 h 640"/>
                <a:gd name="T24" fmla="*/ 178 w 562"/>
                <a:gd name="T25" fmla="*/ 44 h 640"/>
                <a:gd name="T26" fmla="*/ 191 w 562"/>
                <a:gd name="T27" fmla="*/ 40 h 640"/>
                <a:gd name="T28" fmla="*/ 187 w 562"/>
                <a:gd name="T29" fmla="*/ 18 h 640"/>
                <a:gd name="T30" fmla="*/ 201 w 562"/>
                <a:gd name="T31" fmla="*/ 12 h 640"/>
                <a:gd name="T32" fmla="*/ 202 w 562"/>
                <a:gd name="T33" fmla="*/ 0 h 640"/>
                <a:gd name="T34" fmla="*/ 228 w 562"/>
                <a:gd name="T35" fmla="*/ 3 h 640"/>
                <a:gd name="T36" fmla="*/ 231 w 562"/>
                <a:gd name="T37" fmla="*/ 14 h 640"/>
                <a:gd name="T38" fmla="*/ 213 w 562"/>
                <a:gd name="T39" fmla="*/ 47 h 640"/>
                <a:gd name="T40" fmla="*/ 210 w 562"/>
                <a:gd name="T41" fmla="*/ 84 h 640"/>
                <a:gd name="T42" fmla="*/ 189 w 562"/>
                <a:gd name="T43" fmla="*/ 97 h 640"/>
                <a:gd name="T44" fmla="*/ 167 w 562"/>
                <a:gd name="T45" fmla="*/ 146 h 640"/>
                <a:gd name="T46" fmla="*/ 165 w 562"/>
                <a:gd name="T47" fmla="*/ 169 h 640"/>
                <a:gd name="T48" fmla="*/ 132 w 562"/>
                <a:gd name="T49" fmla="*/ 214 h 640"/>
                <a:gd name="T50" fmla="*/ 115 w 562"/>
                <a:gd name="T51" fmla="*/ 271 h 640"/>
                <a:gd name="T52" fmla="*/ 0 w 562"/>
                <a:gd name="T53" fmla="*/ 272 h 6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62"/>
                <a:gd name="T82" fmla="*/ 0 h 640"/>
                <a:gd name="T83" fmla="*/ 562 w 562"/>
                <a:gd name="T84" fmla="*/ 640 h 6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62" h="640">
                  <a:moveTo>
                    <a:pt x="0" y="639"/>
                  </a:moveTo>
                  <a:lnTo>
                    <a:pt x="86" y="468"/>
                  </a:lnTo>
                  <a:lnTo>
                    <a:pt x="108" y="449"/>
                  </a:lnTo>
                  <a:lnTo>
                    <a:pt x="146" y="460"/>
                  </a:lnTo>
                  <a:lnTo>
                    <a:pt x="233" y="410"/>
                  </a:lnTo>
                  <a:lnTo>
                    <a:pt x="263" y="454"/>
                  </a:lnTo>
                  <a:lnTo>
                    <a:pt x="283" y="439"/>
                  </a:lnTo>
                  <a:lnTo>
                    <a:pt x="272" y="386"/>
                  </a:lnTo>
                  <a:lnTo>
                    <a:pt x="296" y="289"/>
                  </a:lnTo>
                  <a:lnTo>
                    <a:pt x="374" y="172"/>
                  </a:lnTo>
                  <a:lnTo>
                    <a:pt x="372" y="122"/>
                  </a:lnTo>
                  <a:lnTo>
                    <a:pt x="433" y="126"/>
                  </a:lnTo>
                  <a:lnTo>
                    <a:pt x="431" y="103"/>
                  </a:lnTo>
                  <a:lnTo>
                    <a:pt x="464" y="93"/>
                  </a:lnTo>
                  <a:lnTo>
                    <a:pt x="453" y="41"/>
                  </a:lnTo>
                  <a:lnTo>
                    <a:pt x="488" y="27"/>
                  </a:lnTo>
                  <a:lnTo>
                    <a:pt x="491" y="0"/>
                  </a:lnTo>
                  <a:lnTo>
                    <a:pt x="553" y="6"/>
                  </a:lnTo>
                  <a:lnTo>
                    <a:pt x="561" y="33"/>
                  </a:lnTo>
                  <a:lnTo>
                    <a:pt x="516" y="110"/>
                  </a:lnTo>
                  <a:lnTo>
                    <a:pt x="509" y="197"/>
                  </a:lnTo>
                  <a:lnTo>
                    <a:pt x="459" y="228"/>
                  </a:lnTo>
                  <a:lnTo>
                    <a:pt x="404" y="341"/>
                  </a:lnTo>
                  <a:lnTo>
                    <a:pt x="400" y="395"/>
                  </a:lnTo>
                  <a:lnTo>
                    <a:pt x="319" y="501"/>
                  </a:lnTo>
                  <a:lnTo>
                    <a:pt x="278" y="635"/>
                  </a:lnTo>
                  <a:lnTo>
                    <a:pt x="0" y="639"/>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19" name="Freeform 19"/>
            <p:cNvSpPr>
              <a:spLocks noChangeAspect="1"/>
            </p:cNvSpPr>
            <p:nvPr/>
          </p:nvSpPr>
          <p:spPr bwMode="auto">
            <a:xfrm>
              <a:off x="1733" y="826"/>
              <a:ext cx="329" cy="381"/>
            </a:xfrm>
            <a:custGeom>
              <a:avLst/>
              <a:gdLst>
                <a:gd name="T0" fmla="*/ 6 w 513"/>
                <a:gd name="T1" fmla="*/ 34 h 584"/>
                <a:gd name="T2" fmla="*/ 4 w 513"/>
                <a:gd name="T3" fmla="*/ 134 h 584"/>
                <a:gd name="T4" fmla="*/ 0 w 513"/>
                <a:gd name="T5" fmla="*/ 248 h 584"/>
                <a:gd name="T6" fmla="*/ 71 w 513"/>
                <a:gd name="T7" fmla="*/ 248 h 584"/>
                <a:gd name="T8" fmla="*/ 210 w 513"/>
                <a:gd name="T9" fmla="*/ 247 h 584"/>
                <a:gd name="T10" fmla="*/ 210 w 513"/>
                <a:gd name="T11" fmla="*/ 8 h 584"/>
                <a:gd name="T12" fmla="*/ 205 w 513"/>
                <a:gd name="T13" fmla="*/ 7 h 584"/>
                <a:gd name="T14" fmla="*/ 148 w 513"/>
                <a:gd name="T15" fmla="*/ 31 h 584"/>
                <a:gd name="T16" fmla="*/ 115 w 513"/>
                <a:gd name="T17" fmla="*/ 34 h 584"/>
                <a:gd name="T18" fmla="*/ 65 w 513"/>
                <a:gd name="T19" fmla="*/ 3 h 584"/>
                <a:gd name="T20" fmla="*/ 53 w 513"/>
                <a:gd name="T21" fmla="*/ 25 h 584"/>
                <a:gd name="T22" fmla="*/ 46 w 513"/>
                <a:gd name="T23" fmla="*/ 20 h 584"/>
                <a:gd name="T24" fmla="*/ 50 w 513"/>
                <a:gd name="T25" fmla="*/ 0 h 584"/>
                <a:gd name="T26" fmla="*/ 6 w 513"/>
                <a:gd name="T27" fmla="*/ 34 h 5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3"/>
                <a:gd name="T43" fmla="*/ 0 h 584"/>
                <a:gd name="T44" fmla="*/ 513 w 513"/>
                <a:gd name="T45" fmla="*/ 584 h 5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3" h="584">
                  <a:moveTo>
                    <a:pt x="14" y="80"/>
                  </a:moveTo>
                  <a:lnTo>
                    <a:pt x="10" y="316"/>
                  </a:lnTo>
                  <a:lnTo>
                    <a:pt x="0" y="583"/>
                  </a:lnTo>
                  <a:lnTo>
                    <a:pt x="172" y="583"/>
                  </a:lnTo>
                  <a:lnTo>
                    <a:pt x="512" y="579"/>
                  </a:lnTo>
                  <a:lnTo>
                    <a:pt x="512" y="20"/>
                  </a:lnTo>
                  <a:lnTo>
                    <a:pt x="498" y="15"/>
                  </a:lnTo>
                  <a:lnTo>
                    <a:pt x="359" y="74"/>
                  </a:lnTo>
                  <a:lnTo>
                    <a:pt x="281" y="80"/>
                  </a:lnTo>
                  <a:lnTo>
                    <a:pt x="159" y="6"/>
                  </a:lnTo>
                  <a:lnTo>
                    <a:pt x="129" y="58"/>
                  </a:lnTo>
                  <a:lnTo>
                    <a:pt x="113" y="47"/>
                  </a:lnTo>
                  <a:lnTo>
                    <a:pt x="122" y="0"/>
                  </a:lnTo>
                  <a:lnTo>
                    <a:pt x="14" y="80"/>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20" name="Freeform 20"/>
            <p:cNvSpPr>
              <a:spLocks noChangeAspect="1"/>
            </p:cNvSpPr>
            <p:nvPr/>
          </p:nvSpPr>
          <p:spPr bwMode="auto">
            <a:xfrm>
              <a:off x="1751" y="1827"/>
              <a:ext cx="254" cy="361"/>
            </a:xfrm>
            <a:custGeom>
              <a:avLst/>
              <a:gdLst>
                <a:gd name="T0" fmla="*/ 10 w 397"/>
                <a:gd name="T1" fmla="*/ 40 h 552"/>
                <a:gd name="T2" fmla="*/ 0 w 397"/>
                <a:gd name="T3" fmla="*/ 0 h 552"/>
                <a:gd name="T4" fmla="*/ 152 w 397"/>
                <a:gd name="T5" fmla="*/ 0 h 552"/>
                <a:gd name="T6" fmla="*/ 162 w 397"/>
                <a:gd name="T7" fmla="*/ 51 h 552"/>
                <a:gd name="T8" fmla="*/ 162 w 397"/>
                <a:gd name="T9" fmla="*/ 160 h 552"/>
                <a:gd name="T10" fmla="*/ 162 w 397"/>
                <a:gd name="T11" fmla="*/ 235 h 552"/>
                <a:gd name="T12" fmla="*/ 10 w 397"/>
                <a:gd name="T13" fmla="*/ 235 h 552"/>
                <a:gd name="T14" fmla="*/ 11 w 397"/>
                <a:gd name="T15" fmla="*/ 152 h 552"/>
                <a:gd name="T16" fmla="*/ 10 w 397"/>
                <a:gd name="T17" fmla="*/ 39 h 552"/>
                <a:gd name="T18" fmla="*/ 10 w 397"/>
                <a:gd name="T19" fmla="*/ 40 h 5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7"/>
                <a:gd name="T31" fmla="*/ 0 h 552"/>
                <a:gd name="T32" fmla="*/ 397 w 397"/>
                <a:gd name="T33" fmla="*/ 552 h 5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7" h="552">
                  <a:moveTo>
                    <a:pt x="24" y="94"/>
                  </a:moveTo>
                  <a:lnTo>
                    <a:pt x="0" y="0"/>
                  </a:lnTo>
                  <a:lnTo>
                    <a:pt x="372" y="0"/>
                  </a:lnTo>
                  <a:lnTo>
                    <a:pt x="396" y="119"/>
                  </a:lnTo>
                  <a:lnTo>
                    <a:pt x="396" y="375"/>
                  </a:lnTo>
                  <a:lnTo>
                    <a:pt x="396" y="551"/>
                  </a:lnTo>
                  <a:lnTo>
                    <a:pt x="24" y="551"/>
                  </a:lnTo>
                  <a:lnTo>
                    <a:pt x="26" y="354"/>
                  </a:lnTo>
                  <a:lnTo>
                    <a:pt x="24" y="92"/>
                  </a:lnTo>
                  <a:lnTo>
                    <a:pt x="24" y="94"/>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21" name="Freeform 21"/>
            <p:cNvSpPr>
              <a:spLocks noChangeAspect="1"/>
            </p:cNvSpPr>
            <p:nvPr/>
          </p:nvSpPr>
          <p:spPr bwMode="auto">
            <a:xfrm>
              <a:off x="2005" y="2068"/>
              <a:ext cx="342" cy="187"/>
            </a:xfrm>
            <a:custGeom>
              <a:avLst/>
              <a:gdLst>
                <a:gd name="T0" fmla="*/ 0 w 533"/>
                <a:gd name="T1" fmla="*/ 0 h 286"/>
                <a:gd name="T2" fmla="*/ 0 w 533"/>
                <a:gd name="T3" fmla="*/ 75 h 286"/>
                <a:gd name="T4" fmla="*/ 0 w 533"/>
                <a:gd name="T5" fmla="*/ 120 h 286"/>
                <a:gd name="T6" fmla="*/ 76 w 533"/>
                <a:gd name="T7" fmla="*/ 122 h 286"/>
                <a:gd name="T8" fmla="*/ 146 w 533"/>
                <a:gd name="T9" fmla="*/ 122 h 286"/>
                <a:gd name="T10" fmla="*/ 219 w 533"/>
                <a:gd name="T11" fmla="*/ 122 h 286"/>
                <a:gd name="T12" fmla="*/ 219 w 533"/>
                <a:gd name="T13" fmla="*/ 2 h 286"/>
                <a:gd name="T14" fmla="*/ 0 w 533"/>
                <a:gd name="T15" fmla="*/ 0 h 286"/>
                <a:gd name="T16" fmla="*/ 0 60000 65536"/>
                <a:gd name="T17" fmla="*/ 0 60000 65536"/>
                <a:gd name="T18" fmla="*/ 0 60000 65536"/>
                <a:gd name="T19" fmla="*/ 0 60000 65536"/>
                <a:gd name="T20" fmla="*/ 0 60000 65536"/>
                <a:gd name="T21" fmla="*/ 0 60000 65536"/>
                <a:gd name="T22" fmla="*/ 0 60000 65536"/>
                <a:gd name="T23" fmla="*/ 0 60000 65536"/>
                <a:gd name="T24" fmla="*/ 0 w 533"/>
                <a:gd name="T25" fmla="*/ 0 h 286"/>
                <a:gd name="T26" fmla="*/ 533 w 533"/>
                <a:gd name="T27" fmla="*/ 286 h 2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3" h="286">
                  <a:moveTo>
                    <a:pt x="0" y="0"/>
                  </a:moveTo>
                  <a:lnTo>
                    <a:pt x="0" y="175"/>
                  </a:lnTo>
                  <a:lnTo>
                    <a:pt x="0" y="281"/>
                  </a:lnTo>
                  <a:lnTo>
                    <a:pt x="184" y="285"/>
                  </a:lnTo>
                  <a:lnTo>
                    <a:pt x="353" y="285"/>
                  </a:lnTo>
                  <a:lnTo>
                    <a:pt x="532" y="285"/>
                  </a:lnTo>
                  <a:lnTo>
                    <a:pt x="532" y="5"/>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22" name="Freeform 22"/>
            <p:cNvSpPr>
              <a:spLocks noChangeAspect="1"/>
            </p:cNvSpPr>
            <p:nvPr/>
          </p:nvSpPr>
          <p:spPr bwMode="auto">
            <a:xfrm>
              <a:off x="3409" y="1339"/>
              <a:ext cx="293" cy="200"/>
            </a:xfrm>
            <a:custGeom>
              <a:avLst/>
              <a:gdLst>
                <a:gd name="T0" fmla="*/ 1 w 457"/>
                <a:gd name="T1" fmla="*/ 2 h 307"/>
                <a:gd name="T2" fmla="*/ 0 w 457"/>
                <a:gd name="T3" fmla="*/ 130 h 307"/>
                <a:gd name="T4" fmla="*/ 88 w 457"/>
                <a:gd name="T5" fmla="*/ 129 h 307"/>
                <a:gd name="T6" fmla="*/ 187 w 457"/>
                <a:gd name="T7" fmla="*/ 130 h 307"/>
                <a:gd name="T8" fmla="*/ 187 w 457"/>
                <a:gd name="T9" fmla="*/ 98 h 307"/>
                <a:gd name="T10" fmla="*/ 167 w 457"/>
                <a:gd name="T11" fmla="*/ 81 h 307"/>
                <a:gd name="T12" fmla="*/ 165 w 457"/>
                <a:gd name="T13" fmla="*/ 71 h 307"/>
                <a:gd name="T14" fmla="*/ 180 w 457"/>
                <a:gd name="T15" fmla="*/ 56 h 307"/>
                <a:gd name="T16" fmla="*/ 169 w 457"/>
                <a:gd name="T17" fmla="*/ 38 h 307"/>
                <a:gd name="T18" fmla="*/ 153 w 457"/>
                <a:gd name="T19" fmla="*/ 25 h 307"/>
                <a:gd name="T20" fmla="*/ 106 w 457"/>
                <a:gd name="T21" fmla="*/ 21 h 307"/>
                <a:gd name="T22" fmla="*/ 46 w 457"/>
                <a:gd name="T23" fmla="*/ 0 h 307"/>
                <a:gd name="T24" fmla="*/ 26 w 457"/>
                <a:gd name="T25" fmla="*/ 2 h 307"/>
                <a:gd name="T26" fmla="*/ 18 w 457"/>
                <a:gd name="T27" fmla="*/ 9 h 307"/>
                <a:gd name="T28" fmla="*/ 1 w 457"/>
                <a:gd name="T29" fmla="*/ 2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7"/>
                <a:gd name="T46" fmla="*/ 0 h 307"/>
                <a:gd name="T47" fmla="*/ 457 w 457"/>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7" h="307">
                  <a:moveTo>
                    <a:pt x="1" y="5"/>
                  </a:moveTo>
                  <a:lnTo>
                    <a:pt x="0" y="306"/>
                  </a:lnTo>
                  <a:lnTo>
                    <a:pt x="214" y="304"/>
                  </a:lnTo>
                  <a:lnTo>
                    <a:pt x="456" y="305"/>
                  </a:lnTo>
                  <a:lnTo>
                    <a:pt x="456" y="230"/>
                  </a:lnTo>
                  <a:lnTo>
                    <a:pt x="406" y="190"/>
                  </a:lnTo>
                  <a:lnTo>
                    <a:pt x="403" y="168"/>
                  </a:lnTo>
                  <a:lnTo>
                    <a:pt x="437" y="132"/>
                  </a:lnTo>
                  <a:lnTo>
                    <a:pt x="411" y="89"/>
                  </a:lnTo>
                  <a:lnTo>
                    <a:pt x="373" y="58"/>
                  </a:lnTo>
                  <a:lnTo>
                    <a:pt x="258" y="51"/>
                  </a:lnTo>
                  <a:lnTo>
                    <a:pt x="113" y="0"/>
                  </a:lnTo>
                  <a:lnTo>
                    <a:pt x="64" y="5"/>
                  </a:lnTo>
                  <a:lnTo>
                    <a:pt x="43" y="22"/>
                  </a:lnTo>
                  <a:lnTo>
                    <a:pt x="1" y="5"/>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23" name="Freeform 23"/>
            <p:cNvSpPr>
              <a:spLocks noChangeAspect="1"/>
            </p:cNvSpPr>
            <p:nvPr/>
          </p:nvSpPr>
          <p:spPr bwMode="auto">
            <a:xfrm>
              <a:off x="3247" y="1305"/>
              <a:ext cx="284" cy="464"/>
            </a:xfrm>
            <a:custGeom>
              <a:avLst/>
              <a:gdLst>
                <a:gd name="T0" fmla="*/ 0 w 442"/>
                <a:gd name="T1" fmla="*/ 47 h 711"/>
                <a:gd name="T2" fmla="*/ 1 w 442"/>
                <a:gd name="T3" fmla="*/ 76 h 711"/>
                <a:gd name="T4" fmla="*/ 1 w 442"/>
                <a:gd name="T5" fmla="*/ 252 h 711"/>
                <a:gd name="T6" fmla="*/ 31 w 442"/>
                <a:gd name="T7" fmla="*/ 252 h 711"/>
                <a:gd name="T8" fmla="*/ 31 w 442"/>
                <a:gd name="T9" fmla="*/ 300 h 711"/>
                <a:gd name="T10" fmla="*/ 105 w 442"/>
                <a:gd name="T11" fmla="*/ 302 h 711"/>
                <a:gd name="T12" fmla="*/ 182 w 442"/>
                <a:gd name="T13" fmla="*/ 300 h 711"/>
                <a:gd name="T14" fmla="*/ 182 w 442"/>
                <a:gd name="T15" fmla="*/ 151 h 711"/>
                <a:gd name="T16" fmla="*/ 104 w 442"/>
                <a:gd name="T17" fmla="*/ 153 h 711"/>
                <a:gd name="T18" fmla="*/ 104 w 442"/>
                <a:gd name="T19" fmla="*/ 27 h 711"/>
                <a:gd name="T20" fmla="*/ 53 w 442"/>
                <a:gd name="T21" fmla="*/ 18 h 711"/>
                <a:gd name="T22" fmla="*/ 28 w 442"/>
                <a:gd name="T23" fmla="*/ 0 h 711"/>
                <a:gd name="T24" fmla="*/ 28 w 442"/>
                <a:gd name="T25" fmla="*/ 49 h 711"/>
                <a:gd name="T26" fmla="*/ 0 w 442"/>
                <a:gd name="T27" fmla="*/ 47 h 7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2"/>
                <a:gd name="T43" fmla="*/ 0 h 711"/>
                <a:gd name="T44" fmla="*/ 442 w 442"/>
                <a:gd name="T45" fmla="*/ 711 h 7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2" h="711">
                  <a:moveTo>
                    <a:pt x="0" y="110"/>
                  </a:moveTo>
                  <a:lnTo>
                    <a:pt x="1" y="177"/>
                  </a:lnTo>
                  <a:lnTo>
                    <a:pt x="1" y="591"/>
                  </a:lnTo>
                  <a:lnTo>
                    <a:pt x="76" y="591"/>
                  </a:lnTo>
                  <a:lnTo>
                    <a:pt x="76" y="705"/>
                  </a:lnTo>
                  <a:lnTo>
                    <a:pt x="256" y="710"/>
                  </a:lnTo>
                  <a:lnTo>
                    <a:pt x="440" y="705"/>
                  </a:lnTo>
                  <a:lnTo>
                    <a:pt x="441" y="356"/>
                  </a:lnTo>
                  <a:lnTo>
                    <a:pt x="252" y="358"/>
                  </a:lnTo>
                  <a:lnTo>
                    <a:pt x="252" y="63"/>
                  </a:lnTo>
                  <a:lnTo>
                    <a:pt x="127" y="41"/>
                  </a:lnTo>
                  <a:lnTo>
                    <a:pt x="68" y="0"/>
                  </a:lnTo>
                  <a:lnTo>
                    <a:pt x="69" y="115"/>
                  </a:lnTo>
                  <a:lnTo>
                    <a:pt x="0" y="110"/>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24" name="Freeform 24"/>
            <p:cNvSpPr>
              <a:spLocks noChangeAspect="1"/>
            </p:cNvSpPr>
            <p:nvPr/>
          </p:nvSpPr>
          <p:spPr bwMode="auto">
            <a:xfrm>
              <a:off x="2196" y="3185"/>
              <a:ext cx="348" cy="469"/>
            </a:xfrm>
            <a:custGeom>
              <a:avLst/>
              <a:gdLst>
                <a:gd name="T0" fmla="*/ 0 w 542"/>
                <a:gd name="T1" fmla="*/ 92 h 717"/>
                <a:gd name="T2" fmla="*/ 5 w 542"/>
                <a:gd name="T3" fmla="*/ 124 h 717"/>
                <a:gd name="T4" fmla="*/ 18 w 542"/>
                <a:gd name="T5" fmla="*/ 143 h 717"/>
                <a:gd name="T6" fmla="*/ 25 w 542"/>
                <a:gd name="T7" fmla="*/ 195 h 717"/>
                <a:gd name="T8" fmla="*/ 82 w 542"/>
                <a:gd name="T9" fmla="*/ 228 h 717"/>
                <a:gd name="T10" fmla="*/ 121 w 542"/>
                <a:gd name="T11" fmla="*/ 243 h 717"/>
                <a:gd name="T12" fmla="*/ 149 w 542"/>
                <a:gd name="T13" fmla="*/ 277 h 717"/>
                <a:gd name="T14" fmla="*/ 153 w 542"/>
                <a:gd name="T15" fmla="*/ 305 h 717"/>
                <a:gd name="T16" fmla="*/ 223 w 542"/>
                <a:gd name="T17" fmla="*/ 306 h 717"/>
                <a:gd name="T18" fmla="*/ 223 w 542"/>
                <a:gd name="T19" fmla="*/ 179 h 717"/>
                <a:gd name="T20" fmla="*/ 223 w 542"/>
                <a:gd name="T21" fmla="*/ 1 h 717"/>
                <a:gd name="T22" fmla="*/ 195 w 542"/>
                <a:gd name="T23" fmla="*/ 0 h 717"/>
                <a:gd name="T24" fmla="*/ 155 w 542"/>
                <a:gd name="T25" fmla="*/ 14 h 717"/>
                <a:gd name="T26" fmla="*/ 130 w 542"/>
                <a:gd name="T27" fmla="*/ 35 h 717"/>
                <a:gd name="T28" fmla="*/ 29 w 542"/>
                <a:gd name="T29" fmla="*/ 92 h 717"/>
                <a:gd name="T30" fmla="*/ 0 w 542"/>
                <a:gd name="T31" fmla="*/ 92 h 7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2"/>
                <a:gd name="T49" fmla="*/ 0 h 717"/>
                <a:gd name="T50" fmla="*/ 542 w 542"/>
                <a:gd name="T51" fmla="*/ 717 h 7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2" h="717">
                  <a:moveTo>
                    <a:pt x="0" y="216"/>
                  </a:moveTo>
                  <a:lnTo>
                    <a:pt x="13" y="291"/>
                  </a:lnTo>
                  <a:lnTo>
                    <a:pt x="43" y="333"/>
                  </a:lnTo>
                  <a:lnTo>
                    <a:pt x="60" y="456"/>
                  </a:lnTo>
                  <a:lnTo>
                    <a:pt x="200" y="534"/>
                  </a:lnTo>
                  <a:lnTo>
                    <a:pt x="294" y="567"/>
                  </a:lnTo>
                  <a:lnTo>
                    <a:pt x="361" y="647"/>
                  </a:lnTo>
                  <a:lnTo>
                    <a:pt x="372" y="714"/>
                  </a:lnTo>
                  <a:lnTo>
                    <a:pt x="541" y="716"/>
                  </a:lnTo>
                  <a:lnTo>
                    <a:pt x="541" y="417"/>
                  </a:lnTo>
                  <a:lnTo>
                    <a:pt x="540" y="2"/>
                  </a:lnTo>
                  <a:lnTo>
                    <a:pt x="474" y="0"/>
                  </a:lnTo>
                  <a:lnTo>
                    <a:pt x="377" y="33"/>
                  </a:lnTo>
                  <a:lnTo>
                    <a:pt x="315" y="81"/>
                  </a:lnTo>
                  <a:lnTo>
                    <a:pt x="70" y="216"/>
                  </a:lnTo>
                  <a:lnTo>
                    <a:pt x="0" y="216"/>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25" name="Freeform 25"/>
            <p:cNvSpPr>
              <a:spLocks noChangeAspect="1"/>
            </p:cNvSpPr>
            <p:nvPr/>
          </p:nvSpPr>
          <p:spPr bwMode="auto">
            <a:xfrm>
              <a:off x="2829" y="3428"/>
              <a:ext cx="237" cy="238"/>
            </a:xfrm>
            <a:custGeom>
              <a:avLst/>
              <a:gdLst>
                <a:gd name="T0" fmla="*/ 0 w 369"/>
                <a:gd name="T1" fmla="*/ 0 h 363"/>
                <a:gd name="T2" fmla="*/ 0 w 369"/>
                <a:gd name="T3" fmla="*/ 66 h 363"/>
                <a:gd name="T4" fmla="*/ 0 w 369"/>
                <a:gd name="T5" fmla="*/ 152 h 363"/>
                <a:gd name="T6" fmla="*/ 142 w 369"/>
                <a:gd name="T7" fmla="*/ 154 h 363"/>
                <a:gd name="T8" fmla="*/ 152 w 369"/>
                <a:gd name="T9" fmla="*/ 155 h 363"/>
                <a:gd name="T10" fmla="*/ 152 w 369"/>
                <a:gd name="T11" fmla="*/ 7 h 363"/>
                <a:gd name="T12" fmla="*/ 152 w 369"/>
                <a:gd name="T13" fmla="*/ 0 h 363"/>
                <a:gd name="T14" fmla="*/ 0 w 369"/>
                <a:gd name="T15" fmla="*/ 0 h 363"/>
                <a:gd name="T16" fmla="*/ 0 60000 65536"/>
                <a:gd name="T17" fmla="*/ 0 60000 65536"/>
                <a:gd name="T18" fmla="*/ 0 60000 65536"/>
                <a:gd name="T19" fmla="*/ 0 60000 65536"/>
                <a:gd name="T20" fmla="*/ 0 60000 65536"/>
                <a:gd name="T21" fmla="*/ 0 60000 65536"/>
                <a:gd name="T22" fmla="*/ 0 60000 65536"/>
                <a:gd name="T23" fmla="*/ 0 60000 65536"/>
                <a:gd name="T24" fmla="*/ 0 w 369"/>
                <a:gd name="T25" fmla="*/ 0 h 363"/>
                <a:gd name="T26" fmla="*/ 369 w 369"/>
                <a:gd name="T27" fmla="*/ 363 h 3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9" h="363">
                  <a:moveTo>
                    <a:pt x="0" y="0"/>
                  </a:moveTo>
                  <a:lnTo>
                    <a:pt x="0" y="154"/>
                  </a:lnTo>
                  <a:lnTo>
                    <a:pt x="0" y="354"/>
                  </a:lnTo>
                  <a:lnTo>
                    <a:pt x="344" y="358"/>
                  </a:lnTo>
                  <a:lnTo>
                    <a:pt x="368" y="362"/>
                  </a:lnTo>
                  <a:lnTo>
                    <a:pt x="368" y="17"/>
                  </a:lnTo>
                  <a:lnTo>
                    <a:pt x="368" y="0"/>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26" name="Freeform 26"/>
            <p:cNvSpPr>
              <a:spLocks noChangeAspect="1"/>
            </p:cNvSpPr>
            <p:nvPr/>
          </p:nvSpPr>
          <p:spPr bwMode="auto">
            <a:xfrm>
              <a:off x="3137" y="2663"/>
              <a:ext cx="173" cy="248"/>
            </a:xfrm>
            <a:custGeom>
              <a:avLst/>
              <a:gdLst>
                <a:gd name="T0" fmla="*/ 3 w 269"/>
                <a:gd name="T1" fmla="*/ 103 h 379"/>
                <a:gd name="T2" fmla="*/ 0 w 269"/>
                <a:gd name="T3" fmla="*/ 156 h 379"/>
                <a:gd name="T4" fmla="*/ 44 w 269"/>
                <a:gd name="T5" fmla="*/ 155 h 379"/>
                <a:gd name="T6" fmla="*/ 44 w 269"/>
                <a:gd name="T7" fmla="*/ 162 h 379"/>
                <a:gd name="T8" fmla="*/ 111 w 269"/>
                <a:gd name="T9" fmla="*/ 162 h 379"/>
                <a:gd name="T10" fmla="*/ 111 w 269"/>
                <a:gd name="T11" fmla="*/ 2 h 379"/>
                <a:gd name="T12" fmla="*/ 24 w 269"/>
                <a:gd name="T13" fmla="*/ 0 h 379"/>
                <a:gd name="T14" fmla="*/ 24 w 269"/>
                <a:gd name="T15" fmla="*/ 44 h 379"/>
                <a:gd name="T16" fmla="*/ 18 w 269"/>
                <a:gd name="T17" fmla="*/ 43 h 379"/>
                <a:gd name="T18" fmla="*/ 15 w 269"/>
                <a:gd name="T19" fmla="*/ 77 h 379"/>
                <a:gd name="T20" fmla="*/ 24 w 269"/>
                <a:gd name="T21" fmla="*/ 76 h 379"/>
                <a:gd name="T22" fmla="*/ 25 w 269"/>
                <a:gd name="T23" fmla="*/ 102 h 379"/>
                <a:gd name="T24" fmla="*/ 3 w 269"/>
                <a:gd name="T25" fmla="*/ 103 h 3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9"/>
                <a:gd name="T40" fmla="*/ 0 h 379"/>
                <a:gd name="T41" fmla="*/ 269 w 269"/>
                <a:gd name="T42" fmla="*/ 379 h 3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9" h="379">
                  <a:moveTo>
                    <a:pt x="8" y="242"/>
                  </a:moveTo>
                  <a:lnTo>
                    <a:pt x="0" y="366"/>
                  </a:lnTo>
                  <a:lnTo>
                    <a:pt x="108" y="362"/>
                  </a:lnTo>
                  <a:lnTo>
                    <a:pt x="108" y="378"/>
                  </a:lnTo>
                  <a:lnTo>
                    <a:pt x="268" y="378"/>
                  </a:lnTo>
                  <a:lnTo>
                    <a:pt x="268" y="4"/>
                  </a:lnTo>
                  <a:lnTo>
                    <a:pt x="57" y="0"/>
                  </a:lnTo>
                  <a:lnTo>
                    <a:pt x="57" y="103"/>
                  </a:lnTo>
                  <a:lnTo>
                    <a:pt x="43" y="100"/>
                  </a:lnTo>
                  <a:lnTo>
                    <a:pt x="35" y="180"/>
                  </a:lnTo>
                  <a:lnTo>
                    <a:pt x="57" y="178"/>
                  </a:lnTo>
                  <a:lnTo>
                    <a:pt x="60" y="238"/>
                  </a:lnTo>
                  <a:lnTo>
                    <a:pt x="8" y="242"/>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27" name="Freeform 27"/>
            <p:cNvSpPr>
              <a:spLocks noChangeAspect="1"/>
            </p:cNvSpPr>
            <p:nvPr/>
          </p:nvSpPr>
          <p:spPr bwMode="auto">
            <a:xfrm>
              <a:off x="2542" y="3185"/>
              <a:ext cx="288" cy="266"/>
            </a:xfrm>
            <a:custGeom>
              <a:avLst/>
              <a:gdLst>
                <a:gd name="T0" fmla="*/ 1 w 449"/>
                <a:gd name="T1" fmla="*/ 2 h 408"/>
                <a:gd name="T2" fmla="*/ 0 w 449"/>
                <a:gd name="T3" fmla="*/ 171 h 408"/>
                <a:gd name="T4" fmla="*/ 184 w 449"/>
                <a:gd name="T5" fmla="*/ 173 h 408"/>
                <a:gd name="T6" fmla="*/ 184 w 449"/>
                <a:gd name="T7" fmla="*/ 157 h 408"/>
                <a:gd name="T8" fmla="*/ 184 w 449"/>
                <a:gd name="T9" fmla="*/ 10 h 408"/>
                <a:gd name="T10" fmla="*/ 139 w 449"/>
                <a:gd name="T11" fmla="*/ 9 h 408"/>
                <a:gd name="T12" fmla="*/ 130 w 449"/>
                <a:gd name="T13" fmla="*/ 29 h 408"/>
                <a:gd name="T14" fmla="*/ 85 w 449"/>
                <a:gd name="T15" fmla="*/ 23 h 408"/>
                <a:gd name="T16" fmla="*/ 37 w 449"/>
                <a:gd name="T17" fmla="*/ 0 h 408"/>
                <a:gd name="T18" fmla="*/ 1 w 449"/>
                <a:gd name="T19" fmla="*/ 2 h 4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9"/>
                <a:gd name="T31" fmla="*/ 0 h 408"/>
                <a:gd name="T32" fmla="*/ 449 w 449"/>
                <a:gd name="T33" fmla="*/ 408 h 4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9" h="408">
                  <a:moveTo>
                    <a:pt x="1" y="4"/>
                  </a:moveTo>
                  <a:lnTo>
                    <a:pt x="0" y="403"/>
                  </a:lnTo>
                  <a:lnTo>
                    <a:pt x="448" y="407"/>
                  </a:lnTo>
                  <a:lnTo>
                    <a:pt x="447" y="369"/>
                  </a:lnTo>
                  <a:lnTo>
                    <a:pt x="448" y="25"/>
                  </a:lnTo>
                  <a:lnTo>
                    <a:pt x="336" y="21"/>
                  </a:lnTo>
                  <a:lnTo>
                    <a:pt x="315" y="67"/>
                  </a:lnTo>
                  <a:lnTo>
                    <a:pt x="208" y="54"/>
                  </a:lnTo>
                  <a:lnTo>
                    <a:pt x="91" y="0"/>
                  </a:lnTo>
                  <a:lnTo>
                    <a:pt x="1" y="4"/>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28" name="Freeform 28"/>
            <p:cNvSpPr>
              <a:spLocks noChangeAspect="1"/>
            </p:cNvSpPr>
            <p:nvPr/>
          </p:nvSpPr>
          <p:spPr bwMode="auto">
            <a:xfrm>
              <a:off x="2513" y="935"/>
              <a:ext cx="294" cy="398"/>
            </a:xfrm>
            <a:custGeom>
              <a:avLst/>
              <a:gdLst>
                <a:gd name="T0" fmla="*/ 0 w 458"/>
                <a:gd name="T1" fmla="*/ 0 h 609"/>
                <a:gd name="T2" fmla="*/ 2 w 458"/>
                <a:gd name="T3" fmla="*/ 152 h 609"/>
                <a:gd name="T4" fmla="*/ 34 w 458"/>
                <a:gd name="T5" fmla="*/ 155 h 609"/>
                <a:gd name="T6" fmla="*/ 35 w 458"/>
                <a:gd name="T7" fmla="*/ 188 h 609"/>
                <a:gd name="T8" fmla="*/ 72 w 458"/>
                <a:gd name="T9" fmla="*/ 188 h 609"/>
                <a:gd name="T10" fmla="*/ 72 w 458"/>
                <a:gd name="T11" fmla="*/ 258 h 609"/>
                <a:gd name="T12" fmla="*/ 159 w 458"/>
                <a:gd name="T13" fmla="*/ 259 h 609"/>
                <a:gd name="T14" fmla="*/ 188 w 458"/>
                <a:gd name="T15" fmla="*/ 259 h 609"/>
                <a:gd name="T16" fmla="*/ 188 w 458"/>
                <a:gd name="T17" fmla="*/ 131 h 609"/>
                <a:gd name="T18" fmla="*/ 130 w 458"/>
                <a:gd name="T19" fmla="*/ 112 h 609"/>
                <a:gd name="T20" fmla="*/ 101 w 458"/>
                <a:gd name="T21" fmla="*/ 40 h 609"/>
                <a:gd name="T22" fmla="*/ 71 w 458"/>
                <a:gd name="T23" fmla="*/ 34 h 609"/>
                <a:gd name="T24" fmla="*/ 66 w 458"/>
                <a:gd name="T25" fmla="*/ 22 h 609"/>
                <a:gd name="T26" fmla="*/ 42 w 458"/>
                <a:gd name="T27" fmla="*/ 14 h 609"/>
                <a:gd name="T28" fmla="*/ 0 w 458"/>
                <a:gd name="T29" fmla="*/ 0 h 6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8"/>
                <a:gd name="T46" fmla="*/ 0 h 609"/>
                <a:gd name="T47" fmla="*/ 458 w 458"/>
                <a:gd name="T48" fmla="*/ 609 h 6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8" h="609">
                  <a:moveTo>
                    <a:pt x="0" y="0"/>
                  </a:moveTo>
                  <a:lnTo>
                    <a:pt x="4" y="356"/>
                  </a:lnTo>
                  <a:lnTo>
                    <a:pt x="83" y="362"/>
                  </a:lnTo>
                  <a:lnTo>
                    <a:pt x="84" y="440"/>
                  </a:lnTo>
                  <a:lnTo>
                    <a:pt x="175" y="441"/>
                  </a:lnTo>
                  <a:lnTo>
                    <a:pt x="175" y="604"/>
                  </a:lnTo>
                  <a:lnTo>
                    <a:pt x="387" y="608"/>
                  </a:lnTo>
                  <a:lnTo>
                    <a:pt x="456" y="606"/>
                  </a:lnTo>
                  <a:lnTo>
                    <a:pt x="457" y="308"/>
                  </a:lnTo>
                  <a:lnTo>
                    <a:pt x="315" y="261"/>
                  </a:lnTo>
                  <a:lnTo>
                    <a:pt x="244" y="94"/>
                  </a:lnTo>
                  <a:lnTo>
                    <a:pt x="172" y="80"/>
                  </a:lnTo>
                  <a:lnTo>
                    <a:pt x="160" y="52"/>
                  </a:lnTo>
                  <a:lnTo>
                    <a:pt x="103" y="33"/>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29" name="Freeform 29"/>
            <p:cNvSpPr>
              <a:spLocks noChangeAspect="1"/>
            </p:cNvSpPr>
            <p:nvPr/>
          </p:nvSpPr>
          <p:spPr bwMode="auto">
            <a:xfrm>
              <a:off x="2218" y="2252"/>
              <a:ext cx="391" cy="368"/>
            </a:xfrm>
            <a:custGeom>
              <a:avLst/>
              <a:gdLst>
                <a:gd name="T0" fmla="*/ 0 w 609"/>
                <a:gd name="T1" fmla="*/ 0 h 564"/>
                <a:gd name="T2" fmla="*/ 0 w 609"/>
                <a:gd name="T3" fmla="*/ 228 h 564"/>
                <a:gd name="T4" fmla="*/ 0 w 609"/>
                <a:gd name="T5" fmla="*/ 238 h 564"/>
                <a:gd name="T6" fmla="*/ 49 w 609"/>
                <a:gd name="T7" fmla="*/ 239 h 564"/>
                <a:gd name="T8" fmla="*/ 49 w 609"/>
                <a:gd name="T9" fmla="*/ 204 h 564"/>
                <a:gd name="T10" fmla="*/ 68 w 609"/>
                <a:gd name="T11" fmla="*/ 189 h 564"/>
                <a:gd name="T12" fmla="*/ 250 w 609"/>
                <a:gd name="T13" fmla="*/ 191 h 564"/>
                <a:gd name="T14" fmla="*/ 250 w 609"/>
                <a:gd name="T15" fmla="*/ 78 h 564"/>
                <a:gd name="T16" fmla="*/ 191 w 609"/>
                <a:gd name="T17" fmla="*/ 80 h 564"/>
                <a:gd name="T18" fmla="*/ 120 w 609"/>
                <a:gd name="T19" fmla="*/ 80 h 564"/>
                <a:gd name="T20" fmla="*/ 120 w 609"/>
                <a:gd name="T21" fmla="*/ 44 h 564"/>
                <a:gd name="T22" fmla="*/ 82 w 609"/>
                <a:gd name="T23" fmla="*/ 42 h 564"/>
                <a:gd name="T24" fmla="*/ 82 w 609"/>
                <a:gd name="T25" fmla="*/ 2 h 564"/>
                <a:gd name="T26" fmla="*/ 0 w 609"/>
                <a:gd name="T27" fmla="*/ 0 h 5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09"/>
                <a:gd name="T43" fmla="*/ 0 h 564"/>
                <a:gd name="T44" fmla="*/ 609 w 609"/>
                <a:gd name="T45" fmla="*/ 564 h 5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09" h="564">
                  <a:moveTo>
                    <a:pt x="0" y="0"/>
                  </a:moveTo>
                  <a:lnTo>
                    <a:pt x="0" y="535"/>
                  </a:lnTo>
                  <a:lnTo>
                    <a:pt x="0" y="559"/>
                  </a:lnTo>
                  <a:lnTo>
                    <a:pt x="119" y="563"/>
                  </a:lnTo>
                  <a:lnTo>
                    <a:pt x="119" y="480"/>
                  </a:lnTo>
                  <a:lnTo>
                    <a:pt x="165" y="445"/>
                  </a:lnTo>
                  <a:lnTo>
                    <a:pt x="608" y="449"/>
                  </a:lnTo>
                  <a:lnTo>
                    <a:pt x="608" y="184"/>
                  </a:lnTo>
                  <a:lnTo>
                    <a:pt x="464" y="189"/>
                  </a:lnTo>
                  <a:lnTo>
                    <a:pt x="291" y="189"/>
                  </a:lnTo>
                  <a:lnTo>
                    <a:pt x="291" y="102"/>
                  </a:lnTo>
                  <a:lnTo>
                    <a:pt x="200" y="98"/>
                  </a:lnTo>
                  <a:lnTo>
                    <a:pt x="200" y="4"/>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30" name="Freeform 30"/>
            <p:cNvSpPr>
              <a:spLocks noChangeAspect="1"/>
            </p:cNvSpPr>
            <p:nvPr/>
          </p:nvSpPr>
          <p:spPr bwMode="auto">
            <a:xfrm>
              <a:off x="3254" y="3204"/>
              <a:ext cx="233" cy="241"/>
            </a:xfrm>
            <a:custGeom>
              <a:avLst/>
              <a:gdLst>
                <a:gd name="T0" fmla="*/ 1 w 362"/>
                <a:gd name="T1" fmla="*/ 0 h 368"/>
                <a:gd name="T2" fmla="*/ 0 w 362"/>
                <a:gd name="T3" fmla="*/ 157 h 368"/>
                <a:gd name="T4" fmla="*/ 67 w 362"/>
                <a:gd name="T5" fmla="*/ 157 h 368"/>
                <a:gd name="T6" fmla="*/ 149 w 362"/>
                <a:gd name="T7" fmla="*/ 157 h 368"/>
                <a:gd name="T8" fmla="*/ 149 w 362"/>
                <a:gd name="T9" fmla="*/ 2 h 368"/>
                <a:gd name="T10" fmla="*/ 1 w 362"/>
                <a:gd name="T11" fmla="*/ 0 h 368"/>
                <a:gd name="T12" fmla="*/ 0 60000 65536"/>
                <a:gd name="T13" fmla="*/ 0 60000 65536"/>
                <a:gd name="T14" fmla="*/ 0 60000 65536"/>
                <a:gd name="T15" fmla="*/ 0 60000 65536"/>
                <a:gd name="T16" fmla="*/ 0 60000 65536"/>
                <a:gd name="T17" fmla="*/ 0 60000 65536"/>
                <a:gd name="T18" fmla="*/ 0 w 362"/>
                <a:gd name="T19" fmla="*/ 0 h 368"/>
                <a:gd name="T20" fmla="*/ 362 w 362"/>
                <a:gd name="T21" fmla="*/ 368 h 368"/>
              </a:gdLst>
              <a:ahLst/>
              <a:cxnLst>
                <a:cxn ang="T12">
                  <a:pos x="T0" y="T1"/>
                </a:cxn>
                <a:cxn ang="T13">
                  <a:pos x="T2" y="T3"/>
                </a:cxn>
                <a:cxn ang="T14">
                  <a:pos x="T4" y="T5"/>
                </a:cxn>
                <a:cxn ang="T15">
                  <a:pos x="T6" y="T7"/>
                </a:cxn>
                <a:cxn ang="T16">
                  <a:pos x="T8" y="T9"/>
                </a:cxn>
                <a:cxn ang="T17">
                  <a:pos x="T10" y="T11"/>
                </a:cxn>
              </a:cxnLst>
              <a:rect l="T18" t="T19" r="T20" b="T21"/>
              <a:pathLst>
                <a:path w="362" h="368">
                  <a:moveTo>
                    <a:pt x="1" y="0"/>
                  </a:moveTo>
                  <a:lnTo>
                    <a:pt x="0" y="365"/>
                  </a:lnTo>
                  <a:lnTo>
                    <a:pt x="162" y="367"/>
                  </a:lnTo>
                  <a:lnTo>
                    <a:pt x="360" y="366"/>
                  </a:lnTo>
                  <a:lnTo>
                    <a:pt x="361" y="4"/>
                  </a:lnTo>
                  <a:lnTo>
                    <a:pt x="1" y="0"/>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31" name="Freeform 31"/>
            <p:cNvSpPr>
              <a:spLocks noChangeAspect="1"/>
            </p:cNvSpPr>
            <p:nvPr/>
          </p:nvSpPr>
          <p:spPr bwMode="auto">
            <a:xfrm>
              <a:off x="2608" y="2500"/>
              <a:ext cx="270" cy="410"/>
            </a:xfrm>
            <a:custGeom>
              <a:avLst/>
              <a:gdLst>
                <a:gd name="T0" fmla="*/ 0 w 421"/>
                <a:gd name="T1" fmla="*/ 0 h 627"/>
                <a:gd name="T2" fmla="*/ 0 w 421"/>
                <a:gd name="T3" fmla="*/ 41 h 627"/>
                <a:gd name="T4" fmla="*/ 0 w 421"/>
                <a:gd name="T5" fmla="*/ 239 h 627"/>
                <a:gd name="T6" fmla="*/ 0 w 421"/>
                <a:gd name="T7" fmla="*/ 267 h 627"/>
                <a:gd name="T8" fmla="*/ 173 w 421"/>
                <a:gd name="T9" fmla="*/ 267 h 627"/>
                <a:gd name="T10" fmla="*/ 173 w 421"/>
                <a:gd name="T11" fmla="*/ 256 h 627"/>
                <a:gd name="T12" fmla="*/ 156 w 421"/>
                <a:gd name="T13" fmla="*/ 234 h 627"/>
                <a:gd name="T14" fmla="*/ 153 w 421"/>
                <a:gd name="T15" fmla="*/ 207 h 627"/>
                <a:gd name="T16" fmla="*/ 117 w 421"/>
                <a:gd name="T17" fmla="*/ 154 h 627"/>
                <a:gd name="T18" fmla="*/ 121 w 421"/>
                <a:gd name="T19" fmla="*/ 136 h 627"/>
                <a:gd name="T20" fmla="*/ 103 w 421"/>
                <a:gd name="T21" fmla="*/ 90 h 627"/>
                <a:gd name="T22" fmla="*/ 99 w 421"/>
                <a:gd name="T23" fmla="*/ 69 h 627"/>
                <a:gd name="T24" fmla="*/ 105 w 421"/>
                <a:gd name="T25" fmla="*/ 61 h 627"/>
                <a:gd name="T26" fmla="*/ 117 w 421"/>
                <a:gd name="T27" fmla="*/ 60 h 627"/>
                <a:gd name="T28" fmla="*/ 120 w 421"/>
                <a:gd name="T29" fmla="*/ 39 h 627"/>
                <a:gd name="T30" fmla="*/ 138 w 421"/>
                <a:gd name="T31" fmla="*/ 42 h 627"/>
                <a:gd name="T32" fmla="*/ 142 w 421"/>
                <a:gd name="T33" fmla="*/ 2 h 627"/>
                <a:gd name="T34" fmla="*/ 20 w 421"/>
                <a:gd name="T35" fmla="*/ 2 h 627"/>
                <a:gd name="T36" fmla="*/ 0 w 421"/>
                <a:gd name="T37" fmla="*/ 0 h 6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1"/>
                <a:gd name="T58" fmla="*/ 0 h 627"/>
                <a:gd name="T59" fmla="*/ 421 w 421"/>
                <a:gd name="T60" fmla="*/ 627 h 6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1" h="627">
                  <a:moveTo>
                    <a:pt x="0" y="0"/>
                  </a:moveTo>
                  <a:lnTo>
                    <a:pt x="0" y="95"/>
                  </a:lnTo>
                  <a:lnTo>
                    <a:pt x="0" y="559"/>
                  </a:lnTo>
                  <a:lnTo>
                    <a:pt x="0" y="626"/>
                  </a:lnTo>
                  <a:lnTo>
                    <a:pt x="420" y="624"/>
                  </a:lnTo>
                  <a:lnTo>
                    <a:pt x="420" y="600"/>
                  </a:lnTo>
                  <a:lnTo>
                    <a:pt x="379" y="547"/>
                  </a:lnTo>
                  <a:lnTo>
                    <a:pt x="373" y="484"/>
                  </a:lnTo>
                  <a:lnTo>
                    <a:pt x="286" y="360"/>
                  </a:lnTo>
                  <a:lnTo>
                    <a:pt x="294" y="318"/>
                  </a:lnTo>
                  <a:lnTo>
                    <a:pt x="251" y="210"/>
                  </a:lnTo>
                  <a:lnTo>
                    <a:pt x="242" y="160"/>
                  </a:lnTo>
                  <a:lnTo>
                    <a:pt x="255" y="142"/>
                  </a:lnTo>
                  <a:lnTo>
                    <a:pt x="284" y="140"/>
                  </a:lnTo>
                  <a:lnTo>
                    <a:pt x="291" y="91"/>
                  </a:lnTo>
                  <a:lnTo>
                    <a:pt x="335" y="98"/>
                  </a:lnTo>
                  <a:lnTo>
                    <a:pt x="346" y="4"/>
                  </a:lnTo>
                  <a:lnTo>
                    <a:pt x="48" y="4"/>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32" name="Freeform 32"/>
            <p:cNvSpPr>
              <a:spLocks noChangeAspect="1"/>
            </p:cNvSpPr>
            <p:nvPr/>
          </p:nvSpPr>
          <p:spPr bwMode="auto">
            <a:xfrm>
              <a:off x="3584" y="3556"/>
              <a:ext cx="257" cy="107"/>
            </a:xfrm>
            <a:custGeom>
              <a:avLst/>
              <a:gdLst>
                <a:gd name="T0" fmla="*/ 0 w 401"/>
                <a:gd name="T1" fmla="*/ 27 h 164"/>
                <a:gd name="T2" fmla="*/ 1 w 401"/>
                <a:gd name="T3" fmla="*/ 68 h 164"/>
                <a:gd name="T4" fmla="*/ 38 w 401"/>
                <a:gd name="T5" fmla="*/ 69 h 164"/>
                <a:gd name="T6" fmla="*/ 161 w 401"/>
                <a:gd name="T7" fmla="*/ 69 h 164"/>
                <a:gd name="T8" fmla="*/ 156 w 401"/>
                <a:gd name="T9" fmla="*/ 38 h 164"/>
                <a:gd name="T10" fmla="*/ 164 w 401"/>
                <a:gd name="T11" fmla="*/ 0 h 164"/>
                <a:gd name="T12" fmla="*/ 38 w 401"/>
                <a:gd name="T13" fmla="*/ 2 h 164"/>
                <a:gd name="T14" fmla="*/ 38 w 401"/>
                <a:gd name="T15" fmla="*/ 27 h 164"/>
                <a:gd name="T16" fmla="*/ 0 w 401"/>
                <a:gd name="T17" fmla="*/ 27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1"/>
                <a:gd name="T28" fmla="*/ 0 h 164"/>
                <a:gd name="T29" fmla="*/ 401 w 401"/>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1" h="164">
                  <a:moveTo>
                    <a:pt x="0" y="63"/>
                  </a:moveTo>
                  <a:lnTo>
                    <a:pt x="1" y="159"/>
                  </a:lnTo>
                  <a:lnTo>
                    <a:pt x="94" y="163"/>
                  </a:lnTo>
                  <a:lnTo>
                    <a:pt x="391" y="163"/>
                  </a:lnTo>
                  <a:lnTo>
                    <a:pt x="381" y="91"/>
                  </a:lnTo>
                  <a:lnTo>
                    <a:pt x="400" y="0"/>
                  </a:lnTo>
                  <a:lnTo>
                    <a:pt x="92" y="4"/>
                  </a:lnTo>
                  <a:lnTo>
                    <a:pt x="92" y="63"/>
                  </a:lnTo>
                  <a:lnTo>
                    <a:pt x="0" y="63"/>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33" name="Freeform 33"/>
            <p:cNvSpPr>
              <a:spLocks noChangeAspect="1"/>
            </p:cNvSpPr>
            <p:nvPr/>
          </p:nvSpPr>
          <p:spPr bwMode="auto">
            <a:xfrm>
              <a:off x="3840" y="2243"/>
              <a:ext cx="183" cy="224"/>
            </a:xfrm>
            <a:custGeom>
              <a:avLst/>
              <a:gdLst>
                <a:gd name="T0" fmla="*/ 0 w 285"/>
                <a:gd name="T1" fmla="*/ 1 h 343"/>
                <a:gd name="T2" fmla="*/ 3 w 285"/>
                <a:gd name="T3" fmla="*/ 2 h 343"/>
                <a:gd name="T4" fmla="*/ 117 w 285"/>
                <a:gd name="T5" fmla="*/ 0 h 343"/>
                <a:gd name="T6" fmla="*/ 82 w 285"/>
                <a:gd name="T7" fmla="*/ 79 h 343"/>
                <a:gd name="T8" fmla="*/ 73 w 285"/>
                <a:gd name="T9" fmla="*/ 144 h 343"/>
                <a:gd name="T10" fmla="*/ 0 w 285"/>
                <a:gd name="T11" fmla="*/ 146 h 343"/>
                <a:gd name="T12" fmla="*/ 0 w 285"/>
                <a:gd name="T13" fmla="*/ 1 h 343"/>
                <a:gd name="T14" fmla="*/ 0 60000 65536"/>
                <a:gd name="T15" fmla="*/ 0 60000 65536"/>
                <a:gd name="T16" fmla="*/ 0 60000 65536"/>
                <a:gd name="T17" fmla="*/ 0 60000 65536"/>
                <a:gd name="T18" fmla="*/ 0 60000 65536"/>
                <a:gd name="T19" fmla="*/ 0 60000 65536"/>
                <a:gd name="T20" fmla="*/ 0 60000 65536"/>
                <a:gd name="T21" fmla="*/ 0 w 285"/>
                <a:gd name="T22" fmla="*/ 0 h 343"/>
                <a:gd name="T23" fmla="*/ 285 w 285"/>
                <a:gd name="T24" fmla="*/ 343 h 3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5" h="343">
                  <a:moveTo>
                    <a:pt x="0" y="2"/>
                  </a:moveTo>
                  <a:lnTo>
                    <a:pt x="6" y="4"/>
                  </a:lnTo>
                  <a:lnTo>
                    <a:pt x="284" y="0"/>
                  </a:lnTo>
                  <a:lnTo>
                    <a:pt x="199" y="185"/>
                  </a:lnTo>
                  <a:lnTo>
                    <a:pt x="176" y="337"/>
                  </a:lnTo>
                  <a:lnTo>
                    <a:pt x="0" y="342"/>
                  </a:lnTo>
                  <a:lnTo>
                    <a:pt x="0" y="2"/>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34" name="Freeform 34"/>
            <p:cNvSpPr>
              <a:spLocks noChangeAspect="1"/>
            </p:cNvSpPr>
            <p:nvPr/>
          </p:nvSpPr>
          <p:spPr bwMode="auto">
            <a:xfrm>
              <a:off x="2074" y="2602"/>
              <a:ext cx="245" cy="236"/>
            </a:xfrm>
            <a:custGeom>
              <a:avLst/>
              <a:gdLst>
                <a:gd name="T0" fmla="*/ 0 w 381"/>
                <a:gd name="T1" fmla="*/ 39 h 361"/>
                <a:gd name="T2" fmla="*/ 33 w 381"/>
                <a:gd name="T3" fmla="*/ 42 h 361"/>
                <a:gd name="T4" fmla="*/ 31 w 381"/>
                <a:gd name="T5" fmla="*/ 14 h 361"/>
                <a:gd name="T6" fmla="*/ 50 w 381"/>
                <a:gd name="T7" fmla="*/ 8 h 361"/>
                <a:gd name="T8" fmla="*/ 64 w 381"/>
                <a:gd name="T9" fmla="*/ 10 h 361"/>
                <a:gd name="T10" fmla="*/ 69 w 381"/>
                <a:gd name="T11" fmla="*/ 2 h 361"/>
                <a:gd name="T12" fmla="*/ 93 w 381"/>
                <a:gd name="T13" fmla="*/ 0 h 361"/>
                <a:gd name="T14" fmla="*/ 93 w 381"/>
                <a:gd name="T15" fmla="*/ 12 h 361"/>
                <a:gd name="T16" fmla="*/ 143 w 381"/>
                <a:gd name="T17" fmla="*/ 10 h 361"/>
                <a:gd name="T18" fmla="*/ 157 w 381"/>
                <a:gd name="T19" fmla="*/ 12 h 361"/>
                <a:gd name="T20" fmla="*/ 157 w 381"/>
                <a:gd name="T21" fmla="*/ 153 h 361"/>
                <a:gd name="T22" fmla="*/ 53 w 381"/>
                <a:gd name="T23" fmla="*/ 154 h 361"/>
                <a:gd name="T24" fmla="*/ 44 w 381"/>
                <a:gd name="T25" fmla="*/ 99 h 361"/>
                <a:gd name="T26" fmla="*/ 0 w 381"/>
                <a:gd name="T27" fmla="*/ 39 h 3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1"/>
                <a:gd name="T43" fmla="*/ 0 h 361"/>
                <a:gd name="T44" fmla="*/ 381 w 381"/>
                <a:gd name="T45" fmla="*/ 361 h 36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1" h="361">
                  <a:moveTo>
                    <a:pt x="0" y="92"/>
                  </a:moveTo>
                  <a:lnTo>
                    <a:pt x="79" y="99"/>
                  </a:lnTo>
                  <a:lnTo>
                    <a:pt x="74" y="32"/>
                  </a:lnTo>
                  <a:lnTo>
                    <a:pt x="120" y="20"/>
                  </a:lnTo>
                  <a:lnTo>
                    <a:pt x="155" y="23"/>
                  </a:lnTo>
                  <a:lnTo>
                    <a:pt x="167" y="4"/>
                  </a:lnTo>
                  <a:lnTo>
                    <a:pt x="225" y="0"/>
                  </a:lnTo>
                  <a:lnTo>
                    <a:pt x="225" y="27"/>
                  </a:lnTo>
                  <a:lnTo>
                    <a:pt x="345" y="25"/>
                  </a:lnTo>
                  <a:lnTo>
                    <a:pt x="380" y="27"/>
                  </a:lnTo>
                  <a:lnTo>
                    <a:pt x="380" y="358"/>
                  </a:lnTo>
                  <a:lnTo>
                    <a:pt x="128" y="360"/>
                  </a:lnTo>
                  <a:lnTo>
                    <a:pt x="107" y="233"/>
                  </a:lnTo>
                  <a:lnTo>
                    <a:pt x="0" y="92"/>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35" name="Freeform 35"/>
            <p:cNvSpPr>
              <a:spLocks noChangeAspect="1"/>
            </p:cNvSpPr>
            <p:nvPr/>
          </p:nvSpPr>
          <p:spPr bwMode="auto">
            <a:xfrm>
              <a:off x="2542" y="3451"/>
              <a:ext cx="288" cy="212"/>
            </a:xfrm>
            <a:custGeom>
              <a:avLst/>
              <a:gdLst>
                <a:gd name="T0" fmla="*/ 1 w 448"/>
                <a:gd name="T1" fmla="*/ 0 h 325"/>
                <a:gd name="T2" fmla="*/ 0 w 448"/>
                <a:gd name="T3" fmla="*/ 130 h 325"/>
                <a:gd name="T4" fmla="*/ 157 w 448"/>
                <a:gd name="T5" fmla="*/ 136 h 325"/>
                <a:gd name="T6" fmla="*/ 185 w 448"/>
                <a:gd name="T7" fmla="*/ 138 h 325"/>
                <a:gd name="T8" fmla="*/ 185 w 448"/>
                <a:gd name="T9" fmla="*/ 1 h 325"/>
                <a:gd name="T10" fmla="*/ 1 w 448"/>
                <a:gd name="T11" fmla="*/ 0 h 325"/>
                <a:gd name="T12" fmla="*/ 0 60000 65536"/>
                <a:gd name="T13" fmla="*/ 0 60000 65536"/>
                <a:gd name="T14" fmla="*/ 0 60000 65536"/>
                <a:gd name="T15" fmla="*/ 0 60000 65536"/>
                <a:gd name="T16" fmla="*/ 0 60000 65536"/>
                <a:gd name="T17" fmla="*/ 0 60000 65536"/>
                <a:gd name="T18" fmla="*/ 0 w 448"/>
                <a:gd name="T19" fmla="*/ 0 h 325"/>
                <a:gd name="T20" fmla="*/ 448 w 448"/>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448" h="325">
                  <a:moveTo>
                    <a:pt x="1" y="0"/>
                  </a:moveTo>
                  <a:lnTo>
                    <a:pt x="0" y="306"/>
                  </a:lnTo>
                  <a:lnTo>
                    <a:pt x="381" y="320"/>
                  </a:lnTo>
                  <a:lnTo>
                    <a:pt x="447" y="324"/>
                  </a:lnTo>
                  <a:lnTo>
                    <a:pt x="447" y="1"/>
                  </a:lnTo>
                  <a:lnTo>
                    <a:pt x="1" y="0"/>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36" name="Freeform 36"/>
            <p:cNvSpPr>
              <a:spLocks noChangeAspect="1"/>
            </p:cNvSpPr>
            <p:nvPr/>
          </p:nvSpPr>
          <p:spPr bwMode="auto">
            <a:xfrm>
              <a:off x="3073" y="1688"/>
              <a:ext cx="357" cy="284"/>
            </a:xfrm>
            <a:custGeom>
              <a:avLst/>
              <a:gdLst>
                <a:gd name="T0" fmla="*/ 0 w 557"/>
                <a:gd name="T1" fmla="*/ 2 h 434"/>
                <a:gd name="T2" fmla="*/ 0 w 557"/>
                <a:gd name="T3" fmla="*/ 148 h 434"/>
                <a:gd name="T4" fmla="*/ 54 w 557"/>
                <a:gd name="T5" fmla="*/ 148 h 434"/>
                <a:gd name="T6" fmla="*/ 54 w 557"/>
                <a:gd name="T7" fmla="*/ 183 h 434"/>
                <a:gd name="T8" fmla="*/ 132 w 557"/>
                <a:gd name="T9" fmla="*/ 185 h 434"/>
                <a:gd name="T10" fmla="*/ 130 w 557"/>
                <a:gd name="T11" fmla="*/ 147 h 434"/>
                <a:gd name="T12" fmla="*/ 228 w 557"/>
                <a:gd name="T13" fmla="*/ 148 h 434"/>
                <a:gd name="T14" fmla="*/ 228 w 557"/>
                <a:gd name="T15" fmla="*/ 110 h 434"/>
                <a:gd name="T16" fmla="*/ 217 w 557"/>
                <a:gd name="T17" fmla="*/ 110 h 434"/>
                <a:gd name="T18" fmla="*/ 217 w 557"/>
                <a:gd name="T19" fmla="*/ 52 h 434"/>
                <a:gd name="T20" fmla="*/ 143 w 557"/>
                <a:gd name="T21" fmla="*/ 50 h 434"/>
                <a:gd name="T22" fmla="*/ 143 w 557"/>
                <a:gd name="T23" fmla="*/ 0 h 434"/>
                <a:gd name="T24" fmla="*/ 108 w 557"/>
                <a:gd name="T25" fmla="*/ 2 h 434"/>
                <a:gd name="T26" fmla="*/ 0 w 557"/>
                <a:gd name="T27" fmla="*/ 2 h 4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57"/>
                <a:gd name="T43" fmla="*/ 0 h 434"/>
                <a:gd name="T44" fmla="*/ 557 w 557"/>
                <a:gd name="T45" fmla="*/ 434 h 4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57" h="434">
                  <a:moveTo>
                    <a:pt x="0" y="4"/>
                  </a:moveTo>
                  <a:lnTo>
                    <a:pt x="0" y="346"/>
                  </a:lnTo>
                  <a:lnTo>
                    <a:pt x="132" y="346"/>
                  </a:lnTo>
                  <a:lnTo>
                    <a:pt x="132" y="426"/>
                  </a:lnTo>
                  <a:lnTo>
                    <a:pt x="321" y="433"/>
                  </a:lnTo>
                  <a:lnTo>
                    <a:pt x="317" y="344"/>
                  </a:lnTo>
                  <a:lnTo>
                    <a:pt x="556" y="346"/>
                  </a:lnTo>
                  <a:lnTo>
                    <a:pt x="556" y="256"/>
                  </a:lnTo>
                  <a:lnTo>
                    <a:pt x="528" y="256"/>
                  </a:lnTo>
                  <a:lnTo>
                    <a:pt x="528" y="122"/>
                  </a:lnTo>
                  <a:lnTo>
                    <a:pt x="348" y="118"/>
                  </a:lnTo>
                  <a:lnTo>
                    <a:pt x="348" y="0"/>
                  </a:lnTo>
                  <a:lnTo>
                    <a:pt x="264" y="4"/>
                  </a:lnTo>
                  <a:lnTo>
                    <a:pt x="0" y="4"/>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37" name="Freeform 37"/>
            <p:cNvSpPr>
              <a:spLocks noChangeAspect="1"/>
            </p:cNvSpPr>
            <p:nvPr/>
          </p:nvSpPr>
          <p:spPr bwMode="auto">
            <a:xfrm>
              <a:off x="2778" y="1637"/>
              <a:ext cx="295" cy="277"/>
            </a:xfrm>
            <a:custGeom>
              <a:avLst/>
              <a:gdLst>
                <a:gd name="T0" fmla="*/ 0 w 461"/>
                <a:gd name="T1" fmla="*/ 0 h 425"/>
                <a:gd name="T2" fmla="*/ 0 w 461"/>
                <a:gd name="T3" fmla="*/ 68 h 425"/>
                <a:gd name="T4" fmla="*/ 0 w 461"/>
                <a:gd name="T5" fmla="*/ 179 h 425"/>
                <a:gd name="T6" fmla="*/ 188 w 461"/>
                <a:gd name="T7" fmla="*/ 180 h 425"/>
                <a:gd name="T8" fmla="*/ 188 w 461"/>
                <a:gd name="T9" fmla="*/ 35 h 425"/>
                <a:gd name="T10" fmla="*/ 188 w 461"/>
                <a:gd name="T11" fmla="*/ 0 h 425"/>
                <a:gd name="T12" fmla="*/ 0 w 461"/>
                <a:gd name="T13" fmla="*/ 0 h 425"/>
                <a:gd name="T14" fmla="*/ 0 60000 65536"/>
                <a:gd name="T15" fmla="*/ 0 60000 65536"/>
                <a:gd name="T16" fmla="*/ 0 60000 65536"/>
                <a:gd name="T17" fmla="*/ 0 60000 65536"/>
                <a:gd name="T18" fmla="*/ 0 60000 65536"/>
                <a:gd name="T19" fmla="*/ 0 60000 65536"/>
                <a:gd name="T20" fmla="*/ 0 60000 65536"/>
                <a:gd name="T21" fmla="*/ 0 w 461"/>
                <a:gd name="T22" fmla="*/ 0 h 425"/>
                <a:gd name="T23" fmla="*/ 461 w 461"/>
                <a:gd name="T24" fmla="*/ 425 h 4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1" h="425">
                  <a:moveTo>
                    <a:pt x="0" y="0"/>
                  </a:moveTo>
                  <a:lnTo>
                    <a:pt x="0" y="161"/>
                  </a:lnTo>
                  <a:lnTo>
                    <a:pt x="0" y="420"/>
                  </a:lnTo>
                  <a:lnTo>
                    <a:pt x="459" y="424"/>
                  </a:lnTo>
                  <a:lnTo>
                    <a:pt x="459" y="81"/>
                  </a:lnTo>
                  <a:lnTo>
                    <a:pt x="460" y="0"/>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38" name="Freeform 38"/>
            <p:cNvSpPr>
              <a:spLocks noChangeAspect="1"/>
            </p:cNvSpPr>
            <p:nvPr/>
          </p:nvSpPr>
          <p:spPr bwMode="auto">
            <a:xfrm>
              <a:off x="3707" y="2466"/>
              <a:ext cx="257" cy="270"/>
            </a:xfrm>
            <a:custGeom>
              <a:avLst/>
              <a:gdLst>
                <a:gd name="T0" fmla="*/ 0 w 401"/>
                <a:gd name="T1" fmla="*/ 20 h 414"/>
                <a:gd name="T2" fmla="*/ 0 w 401"/>
                <a:gd name="T3" fmla="*/ 175 h 414"/>
                <a:gd name="T4" fmla="*/ 109 w 401"/>
                <a:gd name="T5" fmla="*/ 174 h 414"/>
                <a:gd name="T6" fmla="*/ 121 w 401"/>
                <a:gd name="T7" fmla="*/ 96 h 414"/>
                <a:gd name="T8" fmla="*/ 164 w 401"/>
                <a:gd name="T9" fmla="*/ 55 h 414"/>
                <a:gd name="T10" fmla="*/ 158 w 401"/>
                <a:gd name="T11" fmla="*/ 0 h 414"/>
                <a:gd name="T12" fmla="*/ 86 w 401"/>
                <a:gd name="T13" fmla="*/ 1 h 414"/>
                <a:gd name="T14" fmla="*/ 59 w 401"/>
                <a:gd name="T15" fmla="*/ 0 h 414"/>
                <a:gd name="T16" fmla="*/ 59 w 401"/>
                <a:gd name="T17" fmla="*/ 20 h 414"/>
                <a:gd name="T18" fmla="*/ 0 w 401"/>
                <a:gd name="T19" fmla="*/ 2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1"/>
                <a:gd name="T31" fmla="*/ 0 h 414"/>
                <a:gd name="T32" fmla="*/ 401 w 401"/>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1" h="414">
                  <a:moveTo>
                    <a:pt x="0" y="47"/>
                  </a:moveTo>
                  <a:lnTo>
                    <a:pt x="0" y="413"/>
                  </a:lnTo>
                  <a:lnTo>
                    <a:pt x="265" y="409"/>
                  </a:lnTo>
                  <a:lnTo>
                    <a:pt x="295" y="225"/>
                  </a:lnTo>
                  <a:lnTo>
                    <a:pt x="400" y="131"/>
                  </a:lnTo>
                  <a:lnTo>
                    <a:pt x="385" y="0"/>
                  </a:lnTo>
                  <a:lnTo>
                    <a:pt x="209" y="1"/>
                  </a:lnTo>
                  <a:lnTo>
                    <a:pt x="144" y="0"/>
                  </a:lnTo>
                  <a:lnTo>
                    <a:pt x="144" y="47"/>
                  </a:lnTo>
                  <a:lnTo>
                    <a:pt x="0" y="47"/>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39" name="Freeform 39"/>
            <p:cNvSpPr>
              <a:spLocks noChangeAspect="1"/>
            </p:cNvSpPr>
            <p:nvPr/>
          </p:nvSpPr>
          <p:spPr bwMode="auto">
            <a:xfrm>
              <a:off x="2608" y="1910"/>
              <a:ext cx="550" cy="296"/>
            </a:xfrm>
            <a:custGeom>
              <a:avLst/>
              <a:gdLst>
                <a:gd name="T0" fmla="*/ 0 w 857"/>
                <a:gd name="T1" fmla="*/ 35 h 454"/>
                <a:gd name="T2" fmla="*/ 0 w 857"/>
                <a:gd name="T3" fmla="*/ 192 h 454"/>
                <a:gd name="T4" fmla="*/ 165 w 857"/>
                <a:gd name="T5" fmla="*/ 191 h 454"/>
                <a:gd name="T6" fmla="*/ 352 w 857"/>
                <a:gd name="T7" fmla="*/ 192 h 454"/>
                <a:gd name="T8" fmla="*/ 352 w 857"/>
                <a:gd name="T9" fmla="*/ 45 h 454"/>
                <a:gd name="T10" fmla="*/ 352 w 857"/>
                <a:gd name="T11" fmla="*/ 4 h 454"/>
                <a:gd name="T12" fmla="*/ 293 w 857"/>
                <a:gd name="T13" fmla="*/ 2 h 454"/>
                <a:gd name="T14" fmla="*/ 103 w 857"/>
                <a:gd name="T15" fmla="*/ 0 h 454"/>
                <a:gd name="T16" fmla="*/ 58 w 857"/>
                <a:gd name="T17" fmla="*/ 0 h 454"/>
                <a:gd name="T18" fmla="*/ 58 w 857"/>
                <a:gd name="T19" fmla="*/ 34 h 454"/>
                <a:gd name="T20" fmla="*/ 0 w 857"/>
                <a:gd name="T21" fmla="*/ 35 h 4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7"/>
                <a:gd name="T34" fmla="*/ 0 h 454"/>
                <a:gd name="T35" fmla="*/ 857 w 857"/>
                <a:gd name="T36" fmla="*/ 454 h 4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7" h="454">
                  <a:moveTo>
                    <a:pt x="0" y="83"/>
                  </a:moveTo>
                  <a:lnTo>
                    <a:pt x="0" y="453"/>
                  </a:lnTo>
                  <a:lnTo>
                    <a:pt x="400" y="449"/>
                  </a:lnTo>
                  <a:lnTo>
                    <a:pt x="855" y="453"/>
                  </a:lnTo>
                  <a:lnTo>
                    <a:pt x="856" y="106"/>
                  </a:lnTo>
                  <a:lnTo>
                    <a:pt x="856" y="9"/>
                  </a:lnTo>
                  <a:lnTo>
                    <a:pt x="710" y="4"/>
                  </a:lnTo>
                  <a:lnTo>
                    <a:pt x="251" y="0"/>
                  </a:lnTo>
                  <a:lnTo>
                    <a:pt x="140" y="0"/>
                  </a:lnTo>
                  <a:lnTo>
                    <a:pt x="140" y="79"/>
                  </a:lnTo>
                  <a:lnTo>
                    <a:pt x="0" y="83"/>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40" name="Freeform 40"/>
            <p:cNvSpPr>
              <a:spLocks noChangeAspect="1"/>
            </p:cNvSpPr>
            <p:nvPr/>
          </p:nvSpPr>
          <p:spPr bwMode="auto">
            <a:xfrm>
              <a:off x="3530" y="1496"/>
              <a:ext cx="393" cy="544"/>
            </a:xfrm>
            <a:custGeom>
              <a:avLst/>
              <a:gdLst>
                <a:gd name="T0" fmla="*/ 1 w 612"/>
                <a:gd name="T1" fmla="*/ 27 h 833"/>
                <a:gd name="T2" fmla="*/ 0 w 612"/>
                <a:gd name="T3" fmla="*/ 178 h 833"/>
                <a:gd name="T4" fmla="*/ 35 w 612"/>
                <a:gd name="T5" fmla="*/ 178 h 833"/>
                <a:gd name="T6" fmla="*/ 35 w 612"/>
                <a:gd name="T7" fmla="*/ 250 h 833"/>
                <a:gd name="T8" fmla="*/ 73 w 612"/>
                <a:gd name="T9" fmla="*/ 250 h 833"/>
                <a:gd name="T10" fmla="*/ 74 w 612"/>
                <a:gd name="T11" fmla="*/ 289 h 833"/>
                <a:gd name="T12" fmla="*/ 92 w 612"/>
                <a:gd name="T13" fmla="*/ 289 h 833"/>
                <a:gd name="T14" fmla="*/ 98 w 612"/>
                <a:gd name="T15" fmla="*/ 322 h 833"/>
                <a:gd name="T16" fmla="*/ 148 w 612"/>
                <a:gd name="T17" fmla="*/ 324 h 833"/>
                <a:gd name="T18" fmla="*/ 150 w 612"/>
                <a:gd name="T19" fmla="*/ 340 h 833"/>
                <a:gd name="T20" fmla="*/ 205 w 612"/>
                <a:gd name="T21" fmla="*/ 338 h 833"/>
                <a:gd name="T22" fmla="*/ 202 w 612"/>
                <a:gd name="T23" fmla="*/ 355 h 833"/>
                <a:gd name="T24" fmla="*/ 246 w 612"/>
                <a:gd name="T25" fmla="*/ 335 h 833"/>
                <a:gd name="T26" fmla="*/ 252 w 612"/>
                <a:gd name="T27" fmla="*/ 296 h 833"/>
                <a:gd name="T28" fmla="*/ 229 w 612"/>
                <a:gd name="T29" fmla="*/ 285 h 833"/>
                <a:gd name="T30" fmla="*/ 205 w 612"/>
                <a:gd name="T31" fmla="*/ 259 h 833"/>
                <a:gd name="T32" fmla="*/ 225 w 612"/>
                <a:gd name="T33" fmla="*/ 188 h 833"/>
                <a:gd name="T34" fmla="*/ 220 w 612"/>
                <a:gd name="T35" fmla="*/ 177 h 833"/>
                <a:gd name="T36" fmla="*/ 179 w 612"/>
                <a:gd name="T37" fmla="*/ 190 h 833"/>
                <a:gd name="T38" fmla="*/ 171 w 612"/>
                <a:gd name="T39" fmla="*/ 189 h 833"/>
                <a:gd name="T40" fmla="*/ 160 w 612"/>
                <a:gd name="T41" fmla="*/ 177 h 833"/>
                <a:gd name="T42" fmla="*/ 181 w 612"/>
                <a:gd name="T43" fmla="*/ 126 h 833"/>
                <a:gd name="T44" fmla="*/ 176 w 612"/>
                <a:gd name="T45" fmla="*/ 99 h 833"/>
                <a:gd name="T46" fmla="*/ 187 w 612"/>
                <a:gd name="T47" fmla="*/ 76 h 833"/>
                <a:gd name="T48" fmla="*/ 176 w 612"/>
                <a:gd name="T49" fmla="*/ 57 h 833"/>
                <a:gd name="T50" fmla="*/ 185 w 612"/>
                <a:gd name="T51" fmla="*/ 43 h 833"/>
                <a:gd name="T52" fmla="*/ 175 w 612"/>
                <a:gd name="T53" fmla="*/ 29 h 833"/>
                <a:gd name="T54" fmla="*/ 125 w 612"/>
                <a:gd name="T55" fmla="*/ 0 h 833"/>
                <a:gd name="T56" fmla="*/ 110 w 612"/>
                <a:gd name="T57" fmla="*/ 0 h 833"/>
                <a:gd name="T58" fmla="*/ 110 w 612"/>
                <a:gd name="T59" fmla="*/ 26 h 833"/>
                <a:gd name="T60" fmla="*/ 1 w 612"/>
                <a:gd name="T61" fmla="*/ 27 h 83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12"/>
                <a:gd name="T94" fmla="*/ 0 h 833"/>
                <a:gd name="T95" fmla="*/ 612 w 612"/>
                <a:gd name="T96" fmla="*/ 833 h 83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12" h="833">
                  <a:moveTo>
                    <a:pt x="1" y="65"/>
                  </a:moveTo>
                  <a:lnTo>
                    <a:pt x="0" y="416"/>
                  </a:lnTo>
                  <a:lnTo>
                    <a:pt x="84" y="416"/>
                  </a:lnTo>
                  <a:lnTo>
                    <a:pt x="84" y="586"/>
                  </a:lnTo>
                  <a:lnTo>
                    <a:pt x="176" y="586"/>
                  </a:lnTo>
                  <a:lnTo>
                    <a:pt x="180" y="677"/>
                  </a:lnTo>
                  <a:lnTo>
                    <a:pt x="224" y="677"/>
                  </a:lnTo>
                  <a:lnTo>
                    <a:pt x="236" y="755"/>
                  </a:lnTo>
                  <a:lnTo>
                    <a:pt x="360" y="759"/>
                  </a:lnTo>
                  <a:lnTo>
                    <a:pt x="365" y="798"/>
                  </a:lnTo>
                  <a:lnTo>
                    <a:pt x="497" y="791"/>
                  </a:lnTo>
                  <a:lnTo>
                    <a:pt x="490" y="832"/>
                  </a:lnTo>
                  <a:lnTo>
                    <a:pt x="596" y="786"/>
                  </a:lnTo>
                  <a:lnTo>
                    <a:pt x="611" y="694"/>
                  </a:lnTo>
                  <a:lnTo>
                    <a:pt x="556" y="669"/>
                  </a:lnTo>
                  <a:lnTo>
                    <a:pt x="498" y="607"/>
                  </a:lnTo>
                  <a:lnTo>
                    <a:pt x="547" y="441"/>
                  </a:lnTo>
                  <a:lnTo>
                    <a:pt x="532" y="415"/>
                  </a:lnTo>
                  <a:lnTo>
                    <a:pt x="435" y="446"/>
                  </a:lnTo>
                  <a:lnTo>
                    <a:pt x="416" y="444"/>
                  </a:lnTo>
                  <a:lnTo>
                    <a:pt x="388" y="415"/>
                  </a:lnTo>
                  <a:lnTo>
                    <a:pt x="439" y="295"/>
                  </a:lnTo>
                  <a:lnTo>
                    <a:pt x="426" y="231"/>
                  </a:lnTo>
                  <a:lnTo>
                    <a:pt x="453" y="177"/>
                  </a:lnTo>
                  <a:lnTo>
                    <a:pt x="427" y="135"/>
                  </a:lnTo>
                  <a:lnTo>
                    <a:pt x="448" y="101"/>
                  </a:lnTo>
                  <a:lnTo>
                    <a:pt x="424" y="69"/>
                  </a:lnTo>
                  <a:lnTo>
                    <a:pt x="302" y="0"/>
                  </a:lnTo>
                  <a:lnTo>
                    <a:pt x="268" y="0"/>
                  </a:lnTo>
                  <a:lnTo>
                    <a:pt x="268" y="62"/>
                  </a:lnTo>
                  <a:lnTo>
                    <a:pt x="1" y="65"/>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41" name="Freeform 41"/>
            <p:cNvSpPr>
              <a:spLocks noChangeAspect="1"/>
            </p:cNvSpPr>
            <p:nvPr/>
          </p:nvSpPr>
          <p:spPr bwMode="auto">
            <a:xfrm>
              <a:off x="2974" y="2666"/>
              <a:ext cx="205" cy="238"/>
            </a:xfrm>
            <a:custGeom>
              <a:avLst/>
              <a:gdLst>
                <a:gd name="T0" fmla="*/ 0 w 319"/>
                <a:gd name="T1" fmla="*/ 0 h 364"/>
                <a:gd name="T2" fmla="*/ 0 w 319"/>
                <a:gd name="T3" fmla="*/ 155 h 364"/>
                <a:gd name="T4" fmla="*/ 107 w 319"/>
                <a:gd name="T5" fmla="*/ 154 h 364"/>
                <a:gd name="T6" fmla="*/ 109 w 319"/>
                <a:gd name="T7" fmla="*/ 103 h 364"/>
                <a:gd name="T8" fmla="*/ 131 w 319"/>
                <a:gd name="T9" fmla="*/ 101 h 364"/>
                <a:gd name="T10" fmla="*/ 130 w 319"/>
                <a:gd name="T11" fmla="*/ 75 h 364"/>
                <a:gd name="T12" fmla="*/ 121 w 319"/>
                <a:gd name="T13" fmla="*/ 76 h 364"/>
                <a:gd name="T14" fmla="*/ 124 w 319"/>
                <a:gd name="T15" fmla="*/ 42 h 364"/>
                <a:gd name="T16" fmla="*/ 130 w 319"/>
                <a:gd name="T17" fmla="*/ 43 h 364"/>
                <a:gd name="T18" fmla="*/ 130 w 319"/>
                <a:gd name="T19" fmla="*/ 0 h 364"/>
                <a:gd name="T20" fmla="*/ 0 w 319"/>
                <a:gd name="T21" fmla="*/ 0 h 3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9"/>
                <a:gd name="T34" fmla="*/ 0 h 364"/>
                <a:gd name="T35" fmla="*/ 319 w 319"/>
                <a:gd name="T36" fmla="*/ 364 h 3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9" h="364">
                  <a:moveTo>
                    <a:pt x="0" y="0"/>
                  </a:moveTo>
                  <a:lnTo>
                    <a:pt x="0" y="363"/>
                  </a:lnTo>
                  <a:lnTo>
                    <a:pt x="260" y="359"/>
                  </a:lnTo>
                  <a:lnTo>
                    <a:pt x="265" y="240"/>
                  </a:lnTo>
                  <a:lnTo>
                    <a:pt x="318" y="237"/>
                  </a:lnTo>
                  <a:lnTo>
                    <a:pt x="314" y="176"/>
                  </a:lnTo>
                  <a:lnTo>
                    <a:pt x="293" y="178"/>
                  </a:lnTo>
                  <a:lnTo>
                    <a:pt x="300" y="98"/>
                  </a:lnTo>
                  <a:lnTo>
                    <a:pt x="314" y="100"/>
                  </a:lnTo>
                  <a:lnTo>
                    <a:pt x="315" y="0"/>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42" name="Freeform 42"/>
            <p:cNvSpPr>
              <a:spLocks noChangeAspect="1"/>
            </p:cNvSpPr>
            <p:nvPr/>
          </p:nvSpPr>
          <p:spPr bwMode="auto">
            <a:xfrm>
              <a:off x="3273" y="1912"/>
              <a:ext cx="179" cy="173"/>
            </a:xfrm>
            <a:custGeom>
              <a:avLst/>
              <a:gdLst>
                <a:gd name="T0" fmla="*/ 55 w 278"/>
                <a:gd name="T1" fmla="*/ 108 h 265"/>
                <a:gd name="T2" fmla="*/ 58 w 278"/>
                <a:gd name="T3" fmla="*/ 79 h 265"/>
                <a:gd name="T4" fmla="*/ 0 w 278"/>
                <a:gd name="T5" fmla="*/ 74 h 265"/>
                <a:gd name="T6" fmla="*/ 3 w 278"/>
                <a:gd name="T7" fmla="*/ 39 h 265"/>
                <a:gd name="T8" fmla="*/ 1 w 278"/>
                <a:gd name="T9" fmla="*/ 1 h 265"/>
                <a:gd name="T10" fmla="*/ 102 w 278"/>
                <a:gd name="T11" fmla="*/ 1 h 265"/>
                <a:gd name="T12" fmla="*/ 111 w 278"/>
                <a:gd name="T13" fmla="*/ 0 h 265"/>
                <a:gd name="T14" fmla="*/ 115 w 278"/>
                <a:gd name="T15" fmla="*/ 112 h 265"/>
                <a:gd name="T16" fmla="*/ 55 w 278"/>
                <a:gd name="T17" fmla="*/ 108 h 2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8"/>
                <a:gd name="T28" fmla="*/ 0 h 265"/>
                <a:gd name="T29" fmla="*/ 278 w 278"/>
                <a:gd name="T30" fmla="*/ 265 h 2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8" h="265">
                  <a:moveTo>
                    <a:pt x="133" y="253"/>
                  </a:moveTo>
                  <a:lnTo>
                    <a:pt x="139" y="185"/>
                  </a:lnTo>
                  <a:lnTo>
                    <a:pt x="0" y="174"/>
                  </a:lnTo>
                  <a:lnTo>
                    <a:pt x="6" y="92"/>
                  </a:lnTo>
                  <a:lnTo>
                    <a:pt x="3" y="2"/>
                  </a:lnTo>
                  <a:lnTo>
                    <a:pt x="247" y="1"/>
                  </a:lnTo>
                  <a:lnTo>
                    <a:pt x="269" y="0"/>
                  </a:lnTo>
                  <a:lnTo>
                    <a:pt x="277" y="264"/>
                  </a:lnTo>
                  <a:lnTo>
                    <a:pt x="133" y="253"/>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43" name="Freeform 43"/>
            <p:cNvSpPr>
              <a:spLocks noChangeAspect="1"/>
            </p:cNvSpPr>
            <p:nvPr/>
          </p:nvSpPr>
          <p:spPr bwMode="auto">
            <a:xfrm>
              <a:off x="3703" y="3204"/>
              <a:ext cx="125" cy="240"/>
            </a:xfrm>
            <a:custGeom>
              <a:avLst/>
              <a:gdLst>
                <a:gd name="T0" fmla="*/ 0 w 194"/>
                <a:gd name="T1" fmla="*/ 0 h 367"/>
                <a:gd name="T2" fmla="*/ 1 w 194"/>
                <a:gd name="T3" fmla="*/ 156 h 367"/>
                <a:gd name="T4" fmla="*/ 80 w 194"/>
                <a:gd name="T5" fmla="*/ 154 h 367"/>
                <a:gd name="T6" fmla="*/ 74 w 194"/>
                <a:gd name="T7" fmla="*/ 105 h 367"/>
                <a:gd name="T8" fmla="*/ 59 w 194"/>
                <a:gd name="T9" fmla="*/ 69 h 367"/>
                <a:gd name="T10" fmla="*/ 64 w 194"/>
                <a:gd name="T11" fmla="*/ 52 h 367"/>
                <a:gd name="T12" fmla="*/ 60 w 194"/>
                <a:gd name="T13" fmla="*/ 2 h 367"/>
                <a:gd name="T14" fmla="*/ 0 w 194"/>
                <a:gd name="T15" fmla="*/ 0 h 367"/>
                <a:gd name="T16" fmla="*/ 0 60000 65536"/>
                <a:gd name="T17" fmla="*/ 0 60000 65536"/>
                <a:gd name="T18" fmla="*/ 0 60000 65536"/>
                <a:gd name="T19" fmla="*/ 0 60000 65536"/>
                <a:gd name="T20" fmla="*/ 0 60000 65536"/>
                <a:gd name="T21" fmla="*/ 0 60000 65536"/>
                <a:gd name="T22" fmla="*/ 0 60000 65536"/>
                <a:gd name="T23" fmla="*/ 0 60000 65536"/>
                <a:gd name="T24" fmla="*/ 0 w 194"/>
                <a:gd name="T25" fmla="*/ 0 h 367"/>
                <a:gd name="T26" fmla="*/ 194 w 194"/>
                <a:gd name="T27" fmla="*/ 367 h 3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4" h="367">
                  <a:moveTo>
                    <a:pt x="0" y="0"/>
                  </a:moveTo>
                  <a:lnTo>
                    <a:pt x="1" y="366"/>
                  </a:lnTo>
                  <a:lnTo>
                    <a:pt x="193" y="361"/>
                  </a:lnTo>
                  <a:lnTo>
                    <a:pt x="178" y="245"/>
                  </a:lnTo>
                  <a:lnTo>
                    <a:pt x="143" y="160"/>
                  </a:lnTo>
                  <a:lnTo>
                    <a:pt x="154" y="121"/>
                  </a:lnTo>
                  <a:lnTo>
                    <a:pt x="144" y="4"/>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44" name="Freeform 44"/>
            <p:cNvSpPr>
              <a:spLocks noChangeAspect="1"/>
            </p:cNvSpPr>
            <p:nvPr/>
          </p:nvSpPr>
          <p:spPr bwMode="auto">
            <a:xfrm>
              <a:off x="2295" y="2543"/>
              <a:ext cx="314" cy="295"/>
            </a:xfrm>
            <a:custGeom>
              <a:avLst/>
              <a:gdLst>
                <a:gd name="T0" fmla="*/ 0 w 489"/>
                <a:gd name="T1" fmla="*/ 14 h 452"/>
                <a:gd name="T2" fmla="*/ 0 w 489"/>
                <a:gd name="T3" fmla="*/ 48 h 452"/>
                <a:gd name="T4" fmla="*/ 15 w 489"/>
                <a:gd name="T5" fmla="*/ 50 h 452"/>
                <a:gd name="T6" fmla="*/ 15 w 489"/>
                <a:gd name="T7" fmla="*/ 191 h 452"/>
                <a:gd name="T8" fmla="*/ 201 w 489"/>
                <a:gd name="T9" fmla="*/ 192 h 452"/>
                <a:gd name="T10" fmla="*/ 201 w 489"/>
                <a:gd name="T11" fmla="*/ 2 h 452"/>
                <a:gd name="T12" fmla="*/ 20 w 489"/>
                <a:gd name="T13" fmla="*/ 0 h 452"/>
                <a:gd name="T14" fmla="*/ 0 w 489"/>
                <a:gd name="T15" fmla="*/ 14 h 452"/>
                <a:gd name="T16" fmla="*/ 0 60000 65536"/>
                <a:gd name="T17" fmla="*/ 0 60000 65536"/>
                <a:gd name="T18" fmla="*/ 0 60000 65536"/>
                <a:gd name="T19" fmla="*/ 0 60000 65536"/>
                <a:gd name="T20" fmla="*/ 0 60000 65536"/>
                <a:gd name="T21" fmla="*/ 0 60000 65536"/>
                <a:gd name="T22" fmla="*/ 0 60000 65536"/>
                <a:gd name="T23" fmla="*/ 0 60000 65536"/>
                <a:gd name="T24" fmla="*/ 0 w 489"/>
                <a:gd name="T25" fmla="*/ 0 h 452"/>
                <a:gd name="T26" fmla="*/ 489 w 489"/>
                <a:gd name="T27" fmla="*/ 452 h 4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9" h="452">
                  <a:moveTo>
                    <a:pt x="0" y="32"/>
                  </a:moveTo>
                  <a:lnTo>
                    <a:pt x="0" y="114"/>
                  </a:lnTo>
                  <a:lnTo>
                    <a:pt x="36" y="117"/>
                  </a:lnTo>
                  <a:lnTo>
                    <a:pt x="36" y="449"/>
                  </a:lnTo>
                  <a:lnTo>
                    <a:pt x="487" y="451"/>
                  </a:lnTo>
                  <a:lnTo>
                    <a:pt x="488" y="4"/>
                  </a:lnTo>
                  <a:lnTo>
                    <a:pt x="48" y="0"/>
                  </a:lnTo>
                  <a:lnTo>
                    <a:pt x="0" y="32"/>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45" name="Freeform 45"/>
            <p:cNvSpPr>
              <a:spLocks noChangeAspect="1"/>
            </p:cNvSpPr>
            <p:nvPr/>
          </p:nvSpPr>
          <p:spPr bwMode="auto">
            <a:xfrm>
              <a:off x="3411" y="1765"/>
              <a:ext cx="437" cy="454"/>
            </a:xfrm>
            <a:custGeom>
              <a:avLst/>
              <a:gdLst>
                <a:gd name="T0" fmla="*/ 0 w 680"/>
                <a:gd name="T1" fmla="*/ 0 h 694"/>
                <a:gd name="T2" fmla="*/ 1 w 680"/>
                <a:gd name="T3" fmla="*/ 59 h 694"/>
                <a:gd name="T4" fmla="*/ 12 w 680"/>
                <a:gd name="T5" fmla="*/ 59 h 694"/>
                <a:gd name="T6" fmla="*/ 12 w 680"/>
                <a:gd name="T7" fmla="*/ 97 h 694"/>
                <a:gd name="T8" fmla="*/ 22 w 680"/>
                <a:gd name="T9" fmla="*/ 96 h 694"/>
                <a:gd name="T10" fmla="*/ 26 w 680"/>
                <a:gd name="T11" fmla="*/ 207 h 694"/>
                <a:gd name="T12" fmla="*/ 134 w 680"/>
                <a:gd name="T13" fmla="*/ 209 h 694"/>
                <a:gd name="T14" fmla="*/ 134 w 680"/>
                <a:gd name="T15" fmla="*/ 290 h 694"/>
                <a:gd name="T16" fmla="*/ 214 w 680"/>
                <a:gd name="T17" fmla="*/ 296 h 694"/>
                <a:gd name="T18" fmla="*/ 215 w 680"/>
                <a:gd name="T19" fmla="*/ 271 h 694"/>
                <a:gd name="T20" fmla="*/ 232 w 680"/>
                <a:gd name="T21" fmla="*/ 254 h 694"/>
                <a:gd name="T22" fmla="*/ 234 w 680"/>
                <a:gd name="T23" fmla="*/ 237 h 694"/>
                <a:gd name="T24" fmla="*/ 253 w 680"/>
                <a:gd name="T25" fmla="*/ 221 h 694"/>
                <a:gd name="T26" fmla="*/ 269 w 680"/>
                <a:gd name="T27" fmla="*/ 179 h 694"/>
                <a:gd name="T28" fmla="*/ 279 w 680"/>
                <a:gd name="T29" fmla="*/ 174 h 694"/>
                <a:gd name="T30" fmla="*/ 280 w 680"/>
                <a:gd name="T31" fmla="*/ 163 h 694"/>
                <a:gd name="T32" fmla="*/ 227 w 680"/>
                <a:gd name="T33" fmla="*/ 164 h 694"/>
                <a:gd name="T34" fmla="*/ 226 w 680"/>
                <a:gd name="T35" fmla="*/ 147 h 694"/>
                <a:gd name="T36" fmla="*/ 171 w 680"/>
                <a:gd name="T37" fmla="*/ 147 h 694"/>
                <a:gd name="T38" fmla="*/ 170 w 680"/>
                <a:gd name="T39" fmla="*/ 112 h 694"/>
                <a:gd name="T40" fmla="*/ 151 w 680"/>
                <a:gd name="T41" fmla="*/ 111 h 694"/>
                <a:gd name="T42" fmla="*/ 149 w 680"/>
                <a:gd name="T43" fmla="*/ 74 h 694"/>
                <a:gd name="T44" fmla="*/ 111 w 680"/>
                <a:gd name="T45" fmla="*/ 74 h 694"/>
                <a:gd name="T46" fmla="*/ 111 w 680"/>
                <a:gd name="T47" fmla="*/ 0 h 694"/>
                <a:gd name="T48" fmla="*/ 79 w 680"/>
                <a:gd name="T49" fmla="*/ 2 h 694"/>
                <a:gd name="T50" fmla="*/ 0 w 680"/>
                <a:gd name="T51" fmla="*/ 0 h 6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0"/>
                <a:gd name="T79" fmla="*/ 0 h 694"/>
                <a:gd name="T80" fmla="*/ 680 w 680"/>
                <a:gd name="T81" fmla="*/ 694 h 6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0" h="694">
                  <a:moveTo>
                    <a:pt x="0" y="0"/>
                  </a:moveTo>
                  <a:lnTo>
                    <a:pt x="1" y="138"/>
                  </a:lnTo>
                  <a:lnTo>
                    <a:pt x="29" y="138"/>
                  </a:lnTo>
                  <a:lnTo>
                    <a:pt x="29" y="227"/>
                  </a:lnTo>
                  <a:lnTo>
                    <a:pt x="53" y="224"/>
                  </a:lnTo>
                  <a:lnTo>
                    <a:pt x="62" y="484"/>
                  </a:lnTo>
                  <a:lnTo>
                    <a:pt x="324" y="487"/>
                  </a:lnTo>
                  <a:lnTo>
                    <a:pt x="323" y="679"/>
                  </a:lnTo>
                  <a:lnTo>
                    <a:pt x="518" y="693"/>
                  </a:lnTo>
                  <a:lnTo>
                    <a:pt x="521" y="633"/>
                  </a:lnTo>
                  <a:lnTo>
                    <a:pt x="562" y="595"/>
                  </a:lnTo>
                  <a:lnTo>
                    <a:pt x="567" y="554"/>
                  </a:lnTo>
                  <a:lnTo>
                    <a:pt x="611" y="516"/>
                  </a:lnTo>
                  <a:lnTo>
                    <a:pt x="650" y="419"/>
                  </a:lnTo>
                  <a:lnTo>
                    <a:pt x="675" y="406"/>
                  </a:lnTo>
                  <a:lnTo>
                    <a:pt x="679" y="381"/>
                  </a:lnTo>
                  <a:lnTo>
                    <a:pt x="549" y="382"/>
                  </a:lnTo>
                  <a:lnTo>
                    <a:pt x="548" y="343"/>
                  </a:lnTo>
                  <a:lnTo>
                    <a:pt x="414" y="343"/>
                  </a:lnTo>
                  <a:lnTo>
                    <a:pt x="411" y="261"/>
                  </a:lnTo>
                  <a:lnTo>
                    <a:pt x="365" y="258"/>
                  </a:lnTo>
                  <a:lnTo>
                    <a:pt x="361" y="173"/>
                  </a:lnTo>
                  <a:lnTo>
                    <a:pt x="269" y="172"/>
                  </a:lnTo>
                  <a:lnTo>
                    <a:pt x="269" y="0"/>
                  </a:lnTo>
                  <a:lnTo>
                    <a:pt x="192" y="4"/>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46" name="Freeform 46"/>
            <p:cNvSpPr>
              <a:spLocks noChangeAspect="1"/>
            </p:cNvSpPr>
            <p:nvPr/>
          </p:nvSpPr>
          <p:spPr bwMode="auto">
            <a:xfrm>
              <a:off x="2778" y="1402"/>
              <a:ext cx="470" cy="291"/>
            </a:xfrm>
            <a:custGeom>
              <a:avLst/>
              <a:gdLst>
                <a:gd name="T0" fmla="*/ 0 w 733"/>
                <a:gd name="T1" fmla="*/ 0 h 445"/>
                <a:gd name="T2" fmla="*/ 0 w 733"/>
                <a:gd name="T3" fmla="*/ 152 h 445"/>
                <a:gd name="T4" fmla="*/ 189 w 733"/>
                <a:gd name="T5" fmla="*/ 154 h 445"/>
                <a:gd name="T6" fmla="*/ 189 w 733"/>
                <a:gd name="T7" fmla="*/ 190 h 445"/>
                <a:gd name="T8" fmla="*/ 301 w 733"/>
                <a:gd name="T9" fmla="*/ 189 h 445"/>
                <a:gd name="T10" fmla="*/ 301 w 733"/>
                <a:gd name="T11" fmla="*/ 0 h 445"/>
                <a:gd name="T12" fmla="*/ 260 w 733"/>
                <a:gd name="T13" fmla="*/ 0 h 445"/>
                <a:gd name="T14" fmla="*/ 260 w 733"/>
                <a:gd name="T15" fmla="*/ 17 h 445"/>
                <a:gd name="T16" fmla="*/ 221 w 733"/>
                <a:gd name="T17" fmla="*/ 16 h 445"/>
                <a:gd name="T18" fmla="*/ 221 w 733"/>
                <a:gd name="T19" fmla="*/ 2 h 445"/>
                <a:gd name="T20" fmla="*/ 0 w 733"/>
                <a:gd name="T21" fmla="*/ 0 h 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3"/>
                <a:gd name="T34" fmla="*/ 0 h 445"/>
                <a:gd name="T35" fmla="*/ 733 w 733"/>
                <a:gd name="T36" fmla="*/ 445 h 4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3" h="445">
                  <a:moveTo>
                    <a:pt x="0" y="0"/>
                  </a:moveTo>
                  <a:lnTo>
                    <a:pt x="0" y="355"/>
                  </a:lnTo>
                  <a:lnTo>
                    <a:pt x="460" y="359"/>
                  </a:lnTo>
                  <a:lnTo>
                    <a:pt x="460" y="444"/>
                  </a:lnTo>
                  <a:lnTo>
                    <a:pt x="732" y="442"/>
                  </a:lnTo>
                  <a:lnTo>
                    <a:pt x="732" y="0"/>
                  </a:lnTo>
                  <a:lnTo>
                    <a:pt x="631" y="0"/>
                  </a:lnTo>
                  <a:lnTo>
                    <a:pt x="631" y="40"/>
                  </a:lnTo>
                  <a:lnTo>
                    <a:pt x="536" y="36"/>
                  </a:lnTo>
                  <a:lnTo>
                    <a:pt x="536" y="4"/>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47" name="Freeform 47"/>
            <p:cNvSpPr>
              <a:spLocks noChangeAspect="1"/>
            </p:cNvSpPr>
            <p:nvPr/>
          </p:nvSpPr>
          <p:spPr bwMode="auto">
            <a:xfrm>
              <a:off x="3380" y="2273"/>
              <a:ext cx="258" cy="225"/>
            </a:xfrm>
            <a:custGeom>
              <a:avLst/>
              <a:gdLst>
                <a:gd name="T0" fmla="*/ 0 w 401"/>
                <a:gd name="T1" fmla="*/ 2 h 345"/>
                <a:gd name="T2" fmla="*/ 0 w 401"/>
                <a:gd name="T3" fmla="*/ 146 h 345"/>
                <a:gd name="T4" fmla="*/ 106 w 401"/>
                <a:gd name="T5" fmla="*/ 146 h 345"/>
                <a:gd name="T6" fmla="*/ 165 w 401"/>
                <a:gd name="T7" fmla="*/ 145 h 345"/>
                <a:gd name="T8" fmla="*/ 165 w 401"/>
                <a:gd name="T9" fmla="*/ 2 h 345"/>
                <a:gd name="T10" fmla="*/ 151 w 401"/>
                <a:gd name="T11" fmla="*/ 0 h 345"/>
                <a:gd name="T12" fmla="*/ 44 w 401"/>
                <a:gd name="T13" fmla="*/ 2 h 345"/>
                <a:gd name="T14" fmla="*/ 0 w 401"/>
                <a:gd name="T15" fmla="*/ 2 h 345"/>
                <a:gd name="T16" fmla="*/ 0 60000 65536"/>
                <a:gd name="T17" fmla="*/ 0 60000 65536"/>
                <a:gd name="T18" fmla="*/ 0 60000 65536"/>
                <a:gd name="T19" fmla="*/ 0 60000 65536"/>
                <a:gd name="T20" fmla="*/ 0 60000 65536"/>
                <a:gd name="T21" fmla="*/ 0 60000 65536"/>
                <a:gd name="T22" fmla="*/ 0 60000 65536"/>
                <a:gd name="T23" fmla="*/ 0 60000 65536"/>
                <a:gd name="T24" fmla="*/ 0 w 401"/>
                <a:gd name="T25" fmla="*/ 0 h 345"/>
                <a:gd name="T26" fmla="*/ 401 w 401"/>
                <a:gd name="T27" fmla="*/ 345 h 3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1" h="345">
                  <a:moveTo>
                    <a:pt x="0" y="5"/>
                  </a:moveTo>
                  <a:lnTo>
                    <a:pt x="0" y="344"/>
                  </a:lnTo>
                  <a:lnTo>
                    <a:pt x="256" y="344"/>
                  </a:lnTo>
                  <a:lnTo>
                    <a:pt x="400" y="342"/>
                  </a:lnTo>
                  <a:lnTo>
                    <a:pt x="400" y="5"/>
                  </a:lnTo>
                  <a:lnTo>
                    <a:pt x="366" y="0"/>
                  </a:lnTo>
                  <a:lnTo>
                    <a:pt x="105" y="4"/>
                  </a:lnTo>
                  <a:lnTo>
                    <a:pt x="0" y="5"/>
                  </a:lnTo>
                </a:path>
              </a:pathLst>
            </a:custGeom>
            <a:solidFill>
              <a:schemeClr val="bg1"/>
            </a:solidFill>
            <a:ln w="12700" cap="rnd" cmpd="sng">
              <a:solidFill>
                <a:schemeClr val="tx1"/>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48" name="Freeform 48"/>
            <p:cNvSpPr>
              <a:spLocks noChangeAspect="1"/>
            </p:cNvSpPr>
            <p:nvPr/>
          </p:nvSpPr>
          <p:spPr bwMode="auto">
            <a:xfrm>
              <a:off x="3702" y="2980"/>
              <a:ext cx="147" cy="227"/>
            </a:xfrm>
            <a:custGeom>
              <a:avLst/>
              <a:gdLst>
                <a:gd name="T0" fmla="*/ 0 w 229"/>
                <a:gd name="T1" fmla="*/ 2 h 347"/>
                <a:gd name="T2" fmla="*/ 0 w 229"/>
                <a:gd name="T3" fmla="*/ 147 h 347"/>
                <a:gd name="T4" fmla="*/ 56 w 229"/>
                <a:gd name="T5" fmla="*/ 148 h 347"/>
                <a:gd name="T6" fmla="*/ 58 w 229"/>
                <a:gd name="T7" fmla="*/ 90 h 347"/>
                <a:gd name="T8" fmla="*/ 88 w 229"/>
                <a:gd name="T9" fmla="*/ 26 h 347"/>
                <a:gd name="T10" fmla="*/ 94 w 229"/>
                <a:gd name="T11" fmla="*/ 0 h 347"/>
                <a:gd name="T12" fmla="*/ 0 w 229"/>
                <a:gd name="T13" fmla="*/ 2 h 347"/>
                <a:gd name="T14" fmla="*/ 0 60000 65536"/>
                <a:gd name="T15" fmla="*/ 0 60000 65536"/>
                <a:gd name="T16" fmla="*/ 0 60000 65536"/>
                <a:gd name="T17" fmla="*/ 0 60000 65536"/>
                <a:gd name="T18" fmla="*/ 0 60000 65536"/>
                <a:gd name="T19" fmla="*/ 0 60000 65536"/>
                <a:gd name="T20" fmla="*/ 0 60000 65536"/>
                <a:gd name="T21" fmla="*/ 0 w 229"/>
                <a:gd name="T22" fmla="*/ 0 h 347"/>
                <a:gd name="T23" fmla="*/ 229 w 229"/>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9" h="347">
                  <a:moveTo>
                    <a:pt x="0" y="4"/>
                  </a:moveTo>
                  <a:lnTo>
                    <a:pt x="0" y="344"/>
                  </a:lnTo>
                  <a:lnTo>
                    <a:pt x="136" y="346"/>
                  </a:lnTo>
                  <a:lnTo>
                    <a:pt x="141" y="211"/>
                  </a:lnTo>
                  <a:lnTo>
                    <a:pt x="214" y="61"/>
                  </a:lnTo>
                  <a:lnTo>
                    <a:pt x="228" y="0"/>
                  </a:lnTo>
                  <a:lnTo>
                    <a:pt x="0" y="4"/>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49" name="Freeform 49"/>
            <p:cNvSpPr>
              <a:spLocks noChangeAspect="1"/>
            </p:cNvSpPr>
            <p:nvPr/>
          </p:nvSpPr>
          <p:spPr bwMode="auto">
            <a:xfrm>
              <a:off x="1650" y="2187"/>
              <a:ext cx="355" cy="186"/>
            </a:xfrm>
            <a:custGeom>
              <a:avLst/>
              <a:gdLst>
                <a:gd name="T0" fmla="*/ 0 w 554"/>
                <a:gd name="T1" fmla="*/ 60 h 285"/>
                <a:gd name="T2" fmla="*/ 24 w 554"/>
                <a:gd name="T3" fmla="*/ 97 h 285"/>
                <a:gd name="T4" fmla="*/ 83 w 554"/>
                <a:gd name="T5" fmla="*/ 121 h 285"/>
                <a:gd name="T6" fmla="*/ 105 w 554"/>
                <a:gd name="T7" fmla="*/ 44 h 285"/>
                <a:gd name="T8" fmla="*/ 227 w 554"/>
                <a:gd name="T9" fmla="*/ 42 h 285"/>
                <a:gd name="T10" fmla="*/ 227 w 554"/>
                <a:gd name="T11" fmla="*/ 1 h 285"/>
                <a:gd name="T12" fmla="*/ 74 w 554"/>
                <a:gd name="T13" fmla="*/ 0 h 285"/>
                <a:gd name="T14" fmla="*/ 74 w 554"/>
                <a:gd name="T15" fmla="*/ 62 h 285"/>
                <a:gd name="T16" fmla="*/ 0 w 554"/>
                <a:gd name="T17" fmla="*/ 60 h 2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4"/>
                <a:gd name="T28" fmla="*/ 0 h 285"/>
                <a:gd name="T29" fmla="*/ 554 w 554"/>
                <a:gd name="T30" fmla="*/ 285 h 2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4" h="285">
                  <a:moveTo>
                    <a:pt x="0" y="141"/>
                  </a:moveTo>
                  <a:lnTo>
                    <a:pt x="60" y="229"/>
                  </a:lnTo>
                  <a:lnTo>
                    <a:pt x="201" y="284"/>
                  </a:lnTo>
                  <a:lnTo>
                    <a:pt x="256" y="103"/>
                  </a:lnTo>
                  <a:lnTo>
                    <a:pt x="553" y="99"/>
                  </a:lnTo>
                  <a:lnTo>
                    <a:pt x="553" y="1"/>
                  </a:lnTo>
                  <a:lnTo>
                    <a:pt x="181" y="0"/>
                  </a:lnTo>
                  <a:lnTo>
                    <a:pt x="181" y="146"/>
                  </a:lnTo>
                  <a:lnTo>
                    <a:pt x="0" y="141"/>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50" name="Freeform 50"/>
            <p:cNvSpPr>
              <a:spLocks noChangeAspect="1"/>
            </p:cNvSpPr>
            <p:nvPr/>
          </p:nvSpPr>
          <p:spPr bwMode="auto">
            <a:xfrm>
              <a:off x="1459" y="2056"/>
              <a:ext cx="308" cy="227"/>
            </a:xfrm>
            <a:custGeom>
              <a:avLst/>
              <a:gdLst>
                <a:gd name="T0" fmla="*/ 0 w 480"/>
                <a:gd name="T1" fmla="*/ 49 h 348"/>
                <a:gd name="T2" fmla="*/ 12 w 480"/>
                <a:gd name="T3" fmla="*/ 1 h 348"/>
                <a:gd name="T4" fmla="*/ 197 w 480"/>
                <a:gd name="T5" fmla="*/ 0 h 348"/>
                <a:gd name="T6" fmla="*/ 197 w 480"/>
                <a:gd name="T7" fmla="*/ 85 h 348"/>
                <a:gd name="T8" fmla="*/ 197 w 480"/>
                <a:gd name="T9" fmla="*/ 147 h 348"/>
                <a:gd name="T10" fmla="*/ 124 w 480"/>
                <a:gd name="T11" fmla="*/ 146 h 348"/>
                <a:gd name="T12" fmla="*/ 62 w 480"/>
                <a:gd name="T13" fmla="*/ 117 h 348"/>
                <a:gd name="T14" fmla="*/ 18 w 480"/>
                <a:gd name="T15" fmla="*/ 69 h 348"/>
                <a:gd name="T16" fmla="*/ 0 w 480"/>
                <a:gd name="T17" fmla="*/ 49 h 3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348"/>
                <a:gd name="T29" fmla="*/ 480 w 480"/>
                <a:gd name="T30" fmla="*/ 348 h 3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348">
                  <a:moveTo>
                    <a:pt x="0" y="115"/>
                  </a:moveTo>
                  <a:lnTo>
                    <a:pt x="30" y="1"/>
                  </a:lnTo>
                  <a:lnTo>
                    <a:pt x="479" y="0"/>
                  </a:lnTo>
                  <a:lnTo>
                    <a:pt x="479" y="201"/>
                  </a:lnTo>
                  <a:lnTo>
                    <a:pt x="479" y="347"/>
                  </a:lnTo>
                  <a:lnTo>
                    <a:pt x="303" y="343"/>
                  </a:lnTo>
                  <a:lnTo>
                    <a:pt x="151" y="275"/>
                  </a:lnTo>
                  <a:lnTo>
                    <a:pt x="44" y="163"/>
                  </a:lnTo>
                  <a:lnTo>
                    <a:pt x="0" y="115"/>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51" name="Freeform 51"/>
            <p:cNvSpPr>
              <a:spLocks noChangeAspect="1"/>
            </p:cNvSpPr>
            <p:nvPr/>
          </p:nvSpPr>
          <p:spPr bwMode="auto">
            <a:xfrm>
              <a:off x="1441" y="1493"/>
              <a:ext cx="328" cy="335"/>
            </a:xfrm>
            <a:custGeom>
              <a:avLst/>
              <a:gdLst>
                <a:gd name="T0" fmla="*/ 0 w 512"/>
                <a:gd name="T1" fmla="*/ 52 h 513"/>
                <a:gd name="T2" fmla="*/ 4 w 512"/>
                <a:gd name="T3" fmla="*/ 27 h 513"/>
                <a:gd name="T4" fmla="*/ 111 w 512"/>
                <a:gd name="T5" fmla="*/ 26 h 513"/>
                <a:gd name="T6" fmla="*/ 111 w 512"/>
                <a:gd name="T7" fmla="*/ 0 h 513"/>
                <a:gd name="T8" fmla="*/ 209 w 512"/>
                <a:gd name="T9" fmla="*/ 1 h 513"/>
                <a:gd name="T10" fmla="*/ 209 w 512"/>
                <a:gd name="T11" fmla="*/ 25 h 513"/>
                <a:gd name="T12" fmla="*/ 209 w 512"/>
                <a:gd name="T13" fmla="*/ 218 h 513"/>
                <a:gd name="T14" fmla="*/ 34 w 512"/>
                <a:gd name="T15" fmla="*/ 218 h 513"/>
                <a:gd name="T16" fmla="*/ 40 w 512"/>
                <a:gd name="T17" fmla="*/ 176 h 513"/>
                <a:gd name="T18" fmla="*/ 66 w 512"/>
                <a:gd name="T19" fmla="*/ 109 h 513"/>
                <a:gd name="T20" fmla="*/ 40 w 512"/>
                <a:gd name="T21" fmla="*/ 61 h 513"/>
                <a:gd name="T22" fmla="*/ 0 w 512"/>
                <a:gd name="T23" fmla="*/ 52 h 5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2"/>
                <a:gd name="T37" fmla="*/ 0 h 513"/>
                <a:gd name="T38" fmla="*/ 512 w 512"/>
                <a:gd name="T39" fmla="*/ 513 h 5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2" h="513">
                  <a:moveTo>
                    <a:pt x="0" y="121"/>
                  </a:moveTo>
                  <a:lnTo>
                    <a:pt x="9" y="64"/>
                  </a:lnTo>
                  <a:lnTo>
                    <a:pt x="271" y="62"/>
                  </a:lnTo>
                  <a:lnTo>
                    <a:pt x="272" y="0"/>
                  </a:lnTo>
                  <a:lnTo>
                    <a:pt x="511" y="2"/>
                  </a:lnTo>
                  <a:lnTo>
                    <a:pt x="511" y="58"/>
                  </a:lnTo>
                  <a:lnTo>
                    <a:pt x="511" y="512"/>
                  </a:lnTo>
                  <a:lnTo>
                    <a:pt x="83" y="512"/>
                  </a:lnTo>
                  <a:lnTo>
                    <a:pt x="98" y="413"/>
                  </a:lnTo>
                  <a:lnTo>
                    <a:pt x="161" y="256"/>
                  </a:lnTo>
                  <a:lnTo>
                    <a:pt x="97" y="143"/>
                  </a:lnTo>
                  <a:lnTo>
                    <a:pt x="0" y="121"/>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52" name="Freeform 52"/>
            <p:cNvSpPr>
              <a:spLocks noChangeAspect="1"/>
            </p:cNvSpPr>
            <p:nvPr/>
          </p:nvSpPr>
          <p:spPr bwMode="auto">
            <a:xfrm>
              <a:off x="2867" y="2205"/>
              <a:ext cx="294" cy="294"/>
            </a:xfrm>
            <a:custGeom>
              <a:avLst/>
              <a:gdLst>
                <a:gd name="T0" fmla="*/ 0 w 458"/>
                <a:gd name="T1" fmla="*/ 0 h 451"/>
                <a:gd name="T2" fmla="*/ 0 w 458"/>
                <a:gd name="T3" fmla="*/ 72 h 451"/>
                <a:gd name="T4" fmla="*/ 35 w 458"/>
                <a:gd name="T5" fmla="*/ 73 h 451"/>
                <a:gd name="T6" fmla="*/ 35 w 458"/>
                <a:gd name="T7" fmla="*/ 190 h 451"/>
                <a:gd name="T8" fmla="*/ 110 w 458"/>
                <a:gd name="T9" fmla="*/ 191 h 451"/>
                <a:gd name="T10" fmla="*/ 188 w 458"/>
                <a:gd name="T11" fmla="*/ 191 h 451"/>
                <a:gd name="T12" fmla="*/ 188 w 458"/>
                <a:gd name="T13" fmla="*/ 0 h 451"/>
                <a:gd name="T14" fmla="*/ 0 w 458"/>
                <a:gd name="T15" fmla="*/ 0 h 451"/>
                <a:gd name="T16" fmla="*/ 0 60000 65536"/>
                <a:gd name="T17" fmla="*/ 0 60000 65536"/>
                <a:gd name="T18" fmla="*/ 0 60000 65536"/>
                <a:gd name="T19" fmla="*/ 0 60000 65536"/>
                <a:gd name="T20" fmla="*/ 0 60000 65536"/>
                <a:gd name="T21" fmla="*/ 0 60000 65536"/>
                <a:gd name="T22" fmla="*/ 0 60000 65536"/>
                <a:gd name="T23" fmla="*/ 0 60000 65536"/>
                <a:gd name="T24" fmla="*/ 0 w 458"/>
                <a:gd name="T25" fmla="*/ 0 h 451"/>
                <a:gd name="T26" fmla="*/ 458 w 458"/>
                <a:gd name="T27" fmla="*/ 451 h 4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8" h="451">
                  <a:moveTo>
                    <a:pt x="0" y="0"/>
                  </a:moveTo>
                  <a:lnTo>
                    <a:pt x="0" y="168"/>
                  </a:lnTo>
                  <a:lnTo>
                    <a:pt x="84" y="172"/>
                  </a:lnTo>
                  <a:lnTo>
                    <a:pt x="84" y="446"/>
                  </a:lnTo>
                  <a:lnTo>
                    <a:pt x="268" y="450"/>
                  </a:lnTo>
                  <a:lnTo>
                    <a:pt x="456" y="450"/>
                  </a:lnTo>
                  <a:lnTo>
                    <a:pt x="457" y="0"/>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53" name="Freeform 53"/>
            <p:cNvSpPr>
              <a:spLocks noChangeAspect="1"/>
            </p:cNvSpPr>
            <p:nvPr/>
          </p:nvSpPr>
          <p:spPr bwMode="auto">
            <a:xfrm>
              <a:off x="2464" y="1330"/>
              <a:ext cx="314" cy="405"/>
            </a:xfrm>
            <a:custGeom>
              <a:avLst/>
              <a:gdLst>
                <a:gd name="T0" fmla="*/ 0 w 489"/>
                <a:gd name="T1" fmla="*/ 0 h 620"/>
                <a:gd name="T2" fmla="*/ 0 w 489"/>
                <a:gd name="T3" fmla="*/ 153 h 620"/>
                <a:gd name="T4" fmla="*/ 1 w 489"/>
                <a:gd name="T5" fmla="*/ 264 h 620"/>
                <a:gd name="T6" fmla="*/ 201 w 489"/>
                <a:gd name="T7" fmla="*/ 264 h 620"/>
                <a:gd name="T8" fmla="*/ 201 w 489"/>
                <a:gd name="T9" fmla="*/ 189 h 620"/>
                <a:gd name="T10" fmla="*/ 201 w 489"/>
                <a:gd name="T11" fmla="*/ 44 h 620"/>
                <a:gd name="T12" fmla="*/ 201 w 489"/>
                <a:gd name="T13" fmla="*/ 2 h 620"/>
                <a:gd name="T14" fmla="*/ 114 w 489"/>
                <a:gd name="T15" fmla="*/ 2 h 620"/>
                <a:gd name="T16" fmla="*/ 0 w 489"/>
                <a:gd name="T17" fmla="*/ 0 h 6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9"/>
                <a:gd name="T28" fmla="*/ 0 h 620"/>
                <a:gd name="T29" fmla="*/ 489 w 489"/>
                <a:gd name="T30" fmla="*/ 620 h 6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9" h="620">
                  <a:moveTo>
                    <a:pt x="0" y="0"/>
                  </a:moveTo>
                  <a:lnTo>
                    <a:pt x="0" y="358"/>
                  </a:lnTo>
                  <a:lnTo>
                    <a:pt x="1" y="619"/>
                  </a:lnTo>
                  <a:lnTo>
                    <a:pt x="488" y="619"/>
                  </a:lnTo>
                  <a:lnTo>
                    <a:pt x="488" y="442"/>
                  </a:lnTo>
                  <a:lnTo>
                    <a:pt x="488" y="102"/>
                  </a:lnTo>
                  <a:lnTo>
                    <a:pt x="488" y="4"/>
                  </a:lnTo>
                  <a:lnTo>
                    <a:pt x="275" y="4"/>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54" name="Freeform 54"/>
            <p:cNvSpPr>
              <a:spLocks noChangeAspect="1"/>
            </p:cNvSpPr>
            <p:nvPr/>
          </p:nvSpPr>
          <p:spPr bwMode="auto">
            <a:xfrm>
              <a:off x="3584" y="3441"/>
              <a:ext cx="272" cy="157"/>
            </a:xfrm>
            <a:custGeom>
              <a:avLst/>
              <a:gdLst>
                <a:gd name="T0" fmla="*/ 0 w 424"/>
                <a:gd name="T1" fmla="*/ 2 h 241"/>
                <a:gd name="T2" fmla="*/ 0 w 424"/>
                <a:gd name="T3" fmla="*/ 102 h 241"/>
                <a:gd name="T4" fmla="*/ 38 w 424"/>
                <a:gd name="T5" fmla="*/ 100 h 241"/>
                <a:gd name="T6" fmla="*/ 38 w 424"/>
                <a:gd name="T7" fmla="*/ 77 h 241"/>
                <a:gd name="T8" fmla="*/ 166 w 424"/>
                <a:gd name="T9" fmla="*/ 76 h 241"/>
                <a:gd name="T10" fmla="*/ 174 w 424"/>
                <a:gd name="T11" fmla="*/ 33 h 241"/>
                <a:gd name="T12" fmla="*/ 156 w 424"/>
                <a:gd name="T13" fmla="*/ 0 h 241"/>
                <a:gd name="T14" fmla="*/ 76 w 424"/>
                <a:gd name="T15" fmla="*/ 2 h 241"/>
                <a:gd name="T16" fmla="*/ 0 w 424"/>
                <a:gd name="T17" fmla="*/ 2 h 2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4"/>
                <a:gd name="T28" fmla="*/ 0 h 241"/>
                <a:gd name="T29" fmla="*/ 424 w 424"/>
                <a:gd name="T30" fmla="*/ 241 h 2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4" h="241">
                  <a:moveTo>
                    <a:pt x="0" y="4"/>
                  </a:moveTo>
                  <a:lnTo>
                    <a:pt x="0" y="240"/>
                  </a:lnTo>
                  <a:lnTo>
                    <a:pt x="92" y="236"/>
                  </a:lnTo>
                  <a:lnTo>
                    <a:pt x="92" y="181"/>
                  </a:lnTo>
                  <a:lnTo>
                    <a:pt x="404" y="179"/>
                  </a:lnTo>
                  <a:lnTo>
                    <a:pt x="423" y="77"/>
                  </a:lnTo>
                  <a:lnTo>
                    <a:pt x="379" y="0"/>
                  </a:lnTo>
                  <a:lnTo>
                    <a:pt x="186" y="5"/>
                  </a:lnTo>
                  <a:lnTo>
                    <a:pt x="0" y="4"/>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55" name="Freeform 55"/>
            <p:cNvSpPr>
              <a:spLocks noChangeAspect="1"/>
            </p:cNvSpPr>
            <p:nvPr/>
          </p:nvSpPr>
          <p:spPr bwMode="auto">
            <a:xfrm>
              <a:off x="2441" y="2955"/>
              <a:ext cx="233" cy="264"/>
            </a:xfrm>
            <a:custGeom>
              <a:avLst/>
              <a:gdLst>
                <a:gd name="T0" fmla="*/ 0 w 364"/>
                <a:gd name="T1" fmla="*/ 1 h 403"/>
                <a:gd name="T2" fmla="*/ 0 w 364"/>
                <a:gd name="T3" fmla="*/ 56 h 403"/>
                <a:gd name="T4" fmla="*/ 0 w 364"/>
                <a:gd name="T5" fmla="*/ 109 h 403"/>
                <a:gd name="T6" fmla="*/ 0 w 364"/>
                <a:gd name="T7" fmla="*/ 164 h 403"/>
                <a:gd name="T8" fmla="*/ 37 w 364"/>
                <a:gd name="T9" fmla="*/ 151 h 403"/>
                <a:gd name="T10" fmla="*/ 104 w 364"/>
                <a:gd name="T11" fmla="*/ 153 h 403"/>
                <a:gd name="T12" fmla="*/ 103 w 364"/>
                <a:gd name="T13" fmla="*/ 152 h 403"/>
                <a:gd name="T14" fmla="*/ 149 w 364"/>
                <a:gd name="T15" fmla="*/ 172 h 403"/>
                <a:gd name="T16" fmla="*/ 149 w 364"/>
                <a:gd name="T17" fmla="*/ 0 h 403"/>
                <a:gd name="T18" fmla="*/ 84 w 364"/>
                <a:gd name="T19" fmla="*/ 0 h 403"/>
                <a:gd name="T20" fmla="*/ 0 w 364"/>
                <a:gd name="T21" fmla="*/ 1 h 4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4"/>
                <a:gd name="T34" fmla="*/ 0 h 403"/>
                <a:gd name="T35" fmla="*/ 364 w 364"/>
                <a:gd name="T36" fmla="*/ 403 h 4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4" h="403">
                  <a:moveTo>
                    <a:pt x="0" y="1"/>
                  </a:moveTo>
                  <a:lnTo>
                    <a:pt x="0" y="130"/>
                  </a:lnTo>
                  <a:lnTo>
                    <a:pt x="0" y="254"/>
                  </a:lnTo>
                  <a:lnTo>
                    <a:pt x="0" y="382"/>
                  </a:lnTo>
                  <a:lnTo>
                    <a:pt x="90" y="352"/>
                  </a:lnTo>
                  <a:lnTo>
                    <a:pt x="254" y="355"/>
                  </a:lnTo>
                  <a:lnTo>
                    <a:pt x="252" y="354"/>
                  </a:lnTo>
                  <a:lnTo>
                    <a:pt x="363" y="402"/>
                  </a:lnTo>
                  <a:lnTo>
                    <a:pt x="363" y="0"/>
                  </a:lnTo>
                  <a:lnTo>
                    <a:pt x="204" y="0"/>
                  </a:lnTo>
                  <a:lnTo>
                    <a:pt x="0" y="1"/>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56" name="Freeform 56"/>
            <p:cNvSpPr>
              <a:spLocks noChangeAspect="1"/>
            </p:cNvSpPr>
            <p:nvPr/>
          </p:nvSpPr>
          <p:spPr bwMode="auto">
            <a:xfrm>
              <a:off x="3065" y="3442"/>
              <a:ext cx="293" cy="225"/>
            </a:xfrm>
            <a:custGeom>
              <a:avLst/>
              <a:gdLst>
                <a:gd name="T0" fmla="*/ 0 w 457"/>
                <a:gd name="T1" fmla="*/ 0 h 344"/>
                <a:gd name="T2" fmla="*/ 0 w 457"/>
                <a:gd name="T3" fmla="*/ 145 h 344"/>
                <a:gd name="T4" fmla="*/ 90 w 457"/>
                <a:gd name="T5" fmla="*/ 147 h 344"/>
                <a:gd name="T6" fmla="*/ 187 w 457"/>
                <a:gd name="T7" fmla="*/ 145 h 344"/>
                <a:gd name="T8" fmla="*/ 187 w 457"/>
                <a:gd name="T9" fmla="*/ 0 h 344"/>
                <a:gd name="T10" fmla="*/ 113 w 457"/>
                <a:gd name="T11" fmla="*/ 0 h 344"/>
                <a:gd name="T12" fmla="*/ 0 w 457"/>
                <a:gd name="T13" fmla="*/ 0 h 344"/>
                <a:gd name="T14" fmla="*/ 0 60000 65536"/>
                <a:gd name="T15" fmla="*/ 0 60000 65536"/>
                <a:gd name="T16" fmla="*/ 0 60000 65536"/>
                <a:gd name="T17" fmla="*/ 0 60000 65536"/>
                <a:gd name="T18" fmla="*/ 0 60000 65536"/>
                <a:gd name="T19" fmla="*/ 0 60000 65536"/>
                <a:gd name="T20" fmla="*/ 0 60000 65536"/>
                <a:gd name="T21" fmla="*/ 0 w 457"/>
                <a:gd name="T22" fmla="*/ 0 h 344"/>
                <a:gd name="T23" fmla="*/ 457 w 457"/>
                <a:gd name="T24" fmla="*/ 344 h 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 h="344">
                  <a:moveTo>
                    <a:pt x="0" y="0"/>
                  </a:moveTo>
                  <a:lnTo>
                    <a:pt x="0" y="339"/>
                  </a:lnTo>
                  <a:lnTo>
                    <a:pt x="219" y="343"/>
                  </a:lnTo>
                  <a:lnTo>
                    <a:pt x="456" y="339"/>
                  </a:lnTo>
                  <a:lnTo>
                    <a:pt x="456" y="0"/>
                  </a:lnTo>
                  <a:lnTo>
                    <a:pt x="274" y="0"/>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57" name="Freeform 57"/>
            <p:cNvSpPr>
              <a:spLocks noChangeAspect="1"/>
            </p:cNvSpPr>
            <p:nvPr/>
          </p:nvSpPr>
          <p:spPr bwMode="auto">
            <a:xfrm>
              <a:off x="2064" y="1528"/>
              <a:ext cx="401" cy="251"/>
            </a:xfrm>
            <a:custGeom>
              <a:avLst/>
              <a:gdLst>
                <a:gd name="T0" fmla="*/ 0 w 625"/>
                <a:gd name="T1" fmla="*/ 0 h 384"/>
                <a:gd name="T2" fmla="*/ 0 w 625"/>
                <a:gd name="T3" fmla="*/ 163 h 384"/>
                <a:gd name="T4" fmla="*/ 182 w 625"/>
                <a:gd name="T5" fmla="*/ 163 h 384"/>
                <a:gd name="T6" fmla="*/ 182 w 625"/>
                <a:gd name="T7" fmla="*/ 135 h 384"/>
                <a:gd name="T8" fmla="*/ 257 w 625"/>
                <a:gd name="T9" fmla="*/ 135 h 384"/>
                <a:gd name="T10" fmla="*/ 257 w 625"/>
                <a:gd name="T11" fmla="*/ 2 h 384"/>
                <a:gd name="T12" fmla="*/ 0 w 625"/>
                <a:gd name="T13" fmla="*/ 0 h 384"/>
                <a:gd name="T14" fmla="*/ 0 60000 65536"/>
                <a:gd name="T15" fmla="*/ 0 60000 65536"/>
                <a:gd name="T16" fmla="*/ 0 60000 65536"/>
                <a:gd name="T17" fmla="*/ 0 60000 65536"/>
                <a:gd name="T18" fmla="*/ 0 60000 65536"/>
                <a:gd name="T19" fmla="*/ 0 60000 65536"/>
                <a:gd name="T20" fmla="*/ 0 60000 65536"/>
                <a:gd name="T21" fmla="*/ 0 w 625"/>
                <a:gd name="T22" fmla="*/ 0 h 384"/>
                <a:gd name="T23" fmla="*/ 625 w 625"/>
                <a:gd name="T24" fmla="*/ 384 h 3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5" h="384">
                  <a:moveTo>
                    <a:pt x="0" y="0"/>
                  </a:moveTo>
                  <a:lnTo>
                    <a:pt x="0" y="383"/>
                  </a:lnTo>
                  <a:lnTo>
                    <a:pt x="442" y="382"/>
                  </a:lnTo>
                  <a:lnTo>
                    <a:pt x="441" y="317"/>
                  </a:lnTo>
                  <a:lnTo>
                    <a:pt x="624" y="317"/>
                  </a:lnTo>
                  <a:lnTo>
                    <a:pt x="624" y="4"/>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58" name="Freeform 58"/>
            <p:cNvSpPr>
              <a:spLocks noChangeAspect="1"/>
            </p:cNvSpPr>
            <p:nvPr/>
          </p:nvSpPr>
          <p:spPr bwMode="auto">
            <a:xfrm>
              <a:off x="1473" y="1827"/>
              <a:ext cx="294" cy="230"/>
            </a:xfrm>
            <a:custGeom>
              <a:avLst/>
              <a:gdLst>
                <a:gd name="T0" fmla="*/ 13 w 457"/>
                <a:gd name="T1" fmla="*/ 0 h 351"/>
                <a:gd name="T2" fmla="*/ 0 w 457"/>
                <a:gd name="T3" fmla="*/ 150 h 351"/>
                <a:gd name="T4" fmla="*/ 188 w 457"/>
                <a:gd name="T5" fmla="*/ 150 h 351"/>
                <a:gd name="T6" fmla="*/ 188 w 457"/>
                <a:gd name="T7" fmla="*/ 36 h 351"/>
                <a:gd name="T8" fmla="*/ 183 w 457"/>
                <a:gd name="T9" fmla="*/ 27 h 351"/>
                <a:gd name="T10" fmla="*/ 179 w 457"/>
                <a:gd name="T11" fmla="*/ 0 h 351"/>
                <a:gd name="T12" fmla="*/ 13 w 457"/>
                <a:gd name="T13" fmla="*/ 0 h 351"/>
                <a:gd name="T14" fmla="*/ 0 60000 65536"/>
                <a:gd name="T15" fmla="*/ 0 60000 65536"/>
                <a:gd name="T16" fmla="*/ 0 60000 65536"/>
                <a:gd name="T17" fmla="*/ 0 60000 65536"/>
                <a:gd name="T18" fmla="*/ 0 60000 65536"/>
                <a:gd name="T19" fmla="*/ 0 60000 65536"/>
                <a:gd name="T20" fmla="*/ 0 60000 65536"/>
                <a:gd name="T21" fmla="*/ 0 w 457"/>
                <a:gd name="T22" fmla="*/ 0 h 351"/>
                <a:gd name="T23" fmla="*/ 457 w 457"/>
                <a:gd name="T24" fmla="*/ 351 h 3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 h="351">
                  <a:moveTo>
                    <a:pt x="31" y="0"/>
                  </a:moveTo>
                  <a:lnTo>
                    <a:pt x="0" y="350"/>
                  </a:lnTo>
                  <a:lnTo>
                    <a:pt x="456" y="350"/>
                  </a:lnTo>
                  <a:lnTo>
                    <a:pt x="455" y="84"/>
                  </a:lnTo>
                  <a:lnTo>
                    <a:pt x="443" y="63"/>
                  </a:lnTo>
                  <a:lnTo>
                    <a:pt x="432" y="0"/>
                  </a:lnTo>
                  <a:lnTo>
                    <a:pt x="31" y="0"/>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59" name="Freeform 59"/>
            <p:cNvSpPr>
              <a:spLocks noChangeAspect="1"/>
            </p:cNvSpPr>
            <p:nvPr/>
          </p:nvSpPr>
          <p:spPr bwMode="auto">
            <a:xfrm>
              <a:off x="2608" y="2903"/>
              <a:ext cx="386" cy="328"/>
            </a:xfrm>
            <a:custGeom>
              <a:avLst/>
              <a:gdLst>
                <a:gd name="T0" fmla="*/ 0 w 601"/>
                <a:gd name="T1" fmla="*/ 0 h 502"/>
                <a:gd name="T2" fmla="*/ 0 w 601"/>
                <a:gd name="T3" fmla="*/ 35 h 502"/>
                <a:gd name="T4" fmla="*/ 41 w 601"/>
                <a:gd name="T5" fmla="*/ 37 h 502"/>
                <a:gd name="T6" fmla="*/ 42 w 601"/>
                <a:gd name="T7" fmla="*/ 206 h 502"/>
                <a:gd name="T8" fmla="*/ 88 w 601"/>
                <a:gd name="T9" fmla="*/ 214 h 502"/>
                <a:gd name="T10" fmla="*/ 99 w 601"/>
                <a:gd name="T11" fmla="*/ 195 h 502"/>
                <a:gd name="T12" fmla="*/ 168 w 601"/>
                <a:gd name="T13" fmla="*/ 197 h 502"/>
                <a:gd name="T14" fmla="*/ 178 w 601"/>
                <a:gd name="T15" fmla="*/ 171 h 502"/>
                <a:gd name="T16" fmla="*/ 211 w 601"/>
                <a:gd name="T17" fmla="*/ 161 h 502"/>
                <a:gd name="T18" fmla="*/ 211 w 601"/>
                <a:gd name="T19" fmla="*/ 149 h 502"/>
                <a:gd name="T20" fmla="*/ 222 w 601"/>
                <a:gd name="T21" fmla="*/ 130 h 502"/>
                <a:gd name="T22" fmla="*/ 236 w 601"/>
                <a:gd name="T23" fmla="*/ 128 h 502"/>
                <a:gd name="T24" fmla="*/ 247 w 601"/>
                <a:gd name="T25" fmla="*/ 118 h 502"/>
                <a:gd name="T26" fmla="*/ 247 w 601"/>
                <a:gd name="T27" fmla="*/ 83 h 502"/>
                <a:gd name="T28" fmla="*/ 247 w 601"/>
                <a:gd name="T29" fmla="*/ 39 h 502"/>
                <a:gd name="T30" fmla="*/ 216 w 601"/>
                <a:gd name="T31" fmla="*/ 39 h 502"/>
                <a:gd name="T32" fmla="*/ 196 w 601"/>
                <a:gd name="T33" fmla="*/ 23 h 502"/>
                <a:gd name="T34" fmla="*/ 193 w 601"/>
                <a:gd name="T35" fmla="*/ 2 h 502"/>
                <a:gd name="T36" fmla="*/ 0 w 601"/>
                <a:gd name="T37" fmla="*/ 0 h 5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1"/>
                <a:gd name="T58" fmla="*/ 0 h 502"/>
                <a:gd name="T59" fmla="*/ 601 w 601"/>
                <a:gd name="T60" fmla="*/ 502 h 5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1" h="502">
                  <a:moveTo>
                    <a:pt x="0" y="0"/>
                  </a:moveTo>
                  <a:lnTo>
                    <a:pt x="0" y="82"/>
                  </a:lnTo>
                  <a:lnTo>
                    <a:pt x="100" y="87"/>
                  </a:lnTo>
                  <a:lnTo>
                    <a:pt x="101" y="484"/>
                  </a:lnTo>
                  <a:lnTo>
                    <a:pt x="213" y="501"/>
                  </a:lnTo>
                  <a:lnTo>
                    <a:pt x="239" y="457"/>
                  </a:lnTo>
                  <a:lnTo>
                    <a:pt x="406" y="461"/>
                  </a:lnTo>
                  <a:lnTo>
                    <a:pt x="432" y="400"/>
                  </a:lnTo>
                  <a:lnTo>
                    <a:pt x="510" y="376"/>
                  </a:lnTo>
                  <a:lnTo>
                    <a:pt x="513" y="349"/>
                  </a:lnTo>
                  <a:lnTo>
                    <a:pt x="537" y="305"/>
                  </a:lnTo>
                  <a:lnTo>
                    <a:pt x="573" y="300"/>
                  </a:lnTo>
                  <a:lnTo>
                    <a:pt x="600" y="276"/>
                  </a:lnTo>
                  <a:lnTo>
                    <a:pt x="600" y="195"/>
                  </a:lnTo>
                  <a:lnTo>
                    <a:pt x="600" y="90"/>
                  </a:lnTo>
                  <a:lnTo>
                    <a:pt x="523" y="90"/>
                  </a:lnTo>
                  <a:lnTo>
                    <a:pt x="475" y="54"/>
                  </a:lnTo>
                  <a:lnTo>
                    <a:pt x="468" y="5"/>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60" name="Freeform 60"/>
            <p:cNvSpPr>
              <a:spLocks noChangeAspect="1"/>
            </p:cNvSpPr>
            <p:nvPr/>
          </p:nvSpPr>
          <p:spPr bwMode="auto">
            <a:xfrm>
              <a:off x="2064" y="1207"/>
              <a:ext cx="401" cy="325"/>
            </a:xfrm>
            <a:custGeom>
              <a:avLst/>
              <a:gdLst>
                <a:gd name="T0" fmla="*/ 0 w 625"/>
                <a:gd name="T1" fmla="*/ 0 h 498"/>
                <a:gd name="T2" fmla="*/ 0 w 625"/>
                <a:gd name="T3" fmla="*/ 209 h 498"/>
                <a:gd name="T4" fmla="*/ 257 w 625"/>
                <a:gd name="T5" fmla="*/ 211 h 498"/>
                <a:gd name="T6" fmla="*/ 257 w 625"/>
                <a:gd name="T7" fmla="*/ 80 h 498"/>
                <a:gd name="T8" fmla="*/ 183 w 625"/>
                <a:gd name="T9" fmla="*/ 82 h 498"/>
                <a:gd name="T10" fmla="*/ 183 w 625"/>
                <a:gd name="T11" fmla="*/ 0 h 498"/>
                <a:gd name="T12" fmla="*/ 0 w 625"/>
                <a:gd name="T13" fmla="*/ 0 h 498"/>
                <a:gd name="T14" fmla="*/ 0 60000 65536"/>
                <a:gd name="T15" fmla="*/ 0 60000 65536"/>
                <a:gd name="T16" fmla="*/ 0 60000 65536"/>
                <a:gd name="T17" fmla="*/ 0 60000 65536"/>
                <a:gd name="T18" fmla="*/ 0 60000 65536"/>
                <a:gd name="T19" fmla="*/ 0 60000 65536"/>
                <a:gd name="T20" fmla="*/ 0 60000 65536"/>
                <a:gd name="T21" fmla="*/ 0 w 625"/>
                <a:gd name="T22" fmla="*/ 0 h 498"/>
                <a:gd name="T23" fmla="*/ 625 w 625"/>
                <a:gd name="T24" fmla="*/ 498 h 4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5" h="498">
                  <a:moveTo>
                    <a:pt x="0" y="0"/>
                  </a:moveTo>
                  <a:lnTo>
                    <a:pt x="0" y="492"/>
                  </a:lnTo>
                  <a:lnTo>
                    <a:pt x="624" y="497"/>
                  </a:lnTo>
                  <a:lnTo>
                    <a:pt x="624" y="189"/>
                  </a:lnTo>
                  <a:lnTo>
                    <a:pt x="444" y="193"/>
                  </a:lnTo>
                  <a:lnTo>
                    <a:pt x="444" y="0"/>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61" name="Freeform 61"/>
            <p:cNvSpPr>
              <a:spLocks noChangeAspect="1"/>
            </p:cNvSpPr>
            <p:nvPr/>
          </p:nvSpPr>
          <p:spPr bwMode="auto">
            <a:xfrm>
              <a:off x="3158" y="1966"/>
              <a:ext cx="462" cy="312"/>
            </a:xfrm>
            <a:custGeom>
              <a:avLst/>
              <a:gdLst>
                <a:gd name="T0" fmla="*/ 0 w 721"/>
                <a:gd name="T1" fmla="*/ 0 h 478"/>
                <a:gd name="T2" fmla="*/ 0 w 721"/>
                <a:gd name="T3" fmla="*/ 158 h 478"/>
                <a:gd name="T4" fmla="*/ 184 w 721"/>
                <a:gd name="T5" fmla="*/ 157 h 478"/>
                <a:gd name="T6" fmla="*/ 184 w 721"/>
                <a:gd name="T7" fmla="*/ 203 h 478"/>
                <a:gd name="T8" fmla="*/ 295 w 721"/>
                <a:gd name="T9" fmla="*/ 202 h 478"/>
                <a:gd name="T10" fmla="*/ 295 w 721"/>
                <a:gd name="T11" fmla="*/ 178 h 478"/>
                <a:gd name="T12" fmla="*/ 295 w 721"/>
                <a:gd name="T13" fmla="*/ 163 h 478"/>
                <a:gd name="T14" fmla="*/ 295 w 721"/>
                <a:gd name="T15" fmla="*/ 141 h 478"/>
                <a:gd name="T16" fmla="*/ 295 w 721"/>
                <a:gd name="T17" fmla="*/ 107 h 478"/>
                <a:gd name="T18" fmla="*/ 295 w 721"/>
                <a:gd name="T19" fmla="*/ 78 h 478"/>
                <a:gd name="T20" fmla="*/ 190 w 721"/>
                <a:gd name="T21" fmla="*/ 76 h 478"/>
                <a:gd name="T22" fmla="*/ 130 w 721"/>
                <a:gd name="T23" fmla="*/ 72 h 478"/>
                <a:gd name="T24" fmla="*/ 132 w 721"/>
                <a:gd name="T25" fmla="*/ 43 h 478"/>
                <a:gd name="T26" fmla="*/ 74 w 721"/>
                <a:gd name="T27" fmla="*/ 39 h 478"/>
                <a:gd name="T28" fmla="*/ 77 w 721"/>
                <a:gd name="T29" fmla="*/ 3 h 478"/>
                <a:gd name="T30" fmla="*/ 0 w 721"/>
                <a:gd name="T31" fmla="*/ 0 h 4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21"/>
                <a:gd name="T49" fmla="*/ 0 h 478"/>
                <a:gd name="T50" fmla="*/ 721 w 721"/>
                <a:gd name="T51" fmla="*/ 478 h 4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21" h="478">
                  <a:moveTo>
                    <a:pt x="0" y="0"/>
                  </a:moveTo>
                  <a:lnTo>
                    <a:pt x="0" y="370"/>
                  </a:lnTo>
                  <a:lnTo>
                    <a:pt x="448" y="367"/>
                  </a:lnTo>
                  <a:lnTo>
                    <a:pt x="448" y="477"/>
                  </a:lnTo>
                  <a:lnTo>
                    <a:pt x="720" y="473"/>
                  </a:lnTo>
                  <a:lnTo>
                    <a:pt x="720" y="418"/>
                  </a:lnTo>
                  <a:lnTo>
                    <a:pt x="720" y="382"/>
                  </a:lnTo>
                  <a:lnTo>
                    <a:pt x="720" y="331"/>
                  </a:lnTo>
                  <a:lnTo>
                    <a:pt x="720" y="252"/>
                  </a:lnTo>
                  <a:lnTo>
                    <a:pt x="720" y="182"/>
                  </a:lnTo>
                  <a:lnTo>
                    <a:pt x="462" y="180"/>
                  </a:lnTo>
                  <a:lnTo>
                    <a:pt x="317" y="170"/>
                  </a:lnTo>
                  <a:lnTo>
                    <a:pt x="322" y="101"/>
                  </a:lnTo>
                  <a:lnTo>
                    <a:pt x="181" y="90"/>
                  </a:lnTo>
                  <a:lnTo>
                    <a:pt x="188" y="6"/>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62" name="Freeform 62"/>
            <p:cNvSpPr>
              <a:spLocks noChangeAspect="1"/>
            </p:cNvSpPr>
            <p:nvPr/>
          </p:nvSpPr>
          <p:spPr bwMode="auto">
            <a:xfrm>
              <a:off x="3656" y="2733"/>
              <a:ext cx="232" cy="251"/>
            </a:xfrm>
            <a:custGeom>
              <a:avLst/>
              <a:gdLst>
                <a:gd name="T0" fmla="*/ 0 w 362"/>
                <a:gd name="T1" fmla="*/ 0 h 383"/>
                <a:gd name="T2" fmla="*/ 1 w 362"/>
                <a:gd name="T3" fmla="*/ 164 h 383"/>
                <a:gd name="T4" fmla="*/ 62 w 362"/>
                <a:gd name="T5" fmla="*/ 164 h 383"/>
                <a:gd name="T6" fmla="*/ 125 w 362"/>
                <a:gd name="T7" fmla="*/ 164 h 383"/>
                <a:gd name="T8" fmla="*/ 130 w 362"/>
                <a:gd name="T9" fmla="*/ 126 h 383"/>
                <a:gd name="T10" fmla="*/ 148 w 362"/>
                <a:gd name="T11" fmla="*/ 85 h 383"/>
                <a:gd name="T12" fmla="*/ 138 w 362"/>
                <a:gd name="T13" fmla="*/ 18 h 383"/>
                <a:gd name="T14" fmla="*/ 140 w 362"/>
                <a:gd name="T15" fmla="*/ 1 h 383"/>
                <a:gd name="T16" fmla="*/ 29 w 362"/>
                <a:gd name="T17" fmla="*/ 1 h 383"/>
                <a:gd name="T18" fmla="*/ 0 w 362"/>
                <a:gd name="T19" fmla="*/ 0 h 3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2"/>
                <a:gd name="T31" fmla="*/ 0 h 383"/>
                <a:gd name="T32" fmla="*/ 362 w 362"/>
                <a:gd name="T33" fmla="*/ 383 h 3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2" h="383">
                  <a:moveTo>
                    <a:pt x="0" y="0"/>
                  </a:moveTo>
                  <a:lnTo>
                    <a:pt x="1" y="382"/>
                  </a:lnTo>
                  <a:lnTo>
                    <a:pt x="151" y="382"/>
                  </a:lnTo>
                  <a:lnTo>
                    <a:pt x="304" y="382"/>
                  </a:lnTo>
                  <a:lnTo>
                    <a:pt x="316" y="293"/>
                  </a:lnTo>
                  <a:lnTo>
                    <a:pt x="361" y="197"/>
                  </a:lnTo>
                  <a:lnTo>
                    <a:pt x="336" y="41"/>
                  </a:lnTo>
                  <a:lnTo>
                    <a:pt x="340" y="2"/>
                  </a:lnTo>
                  <a:lnTo>
                    <a:pt x="72" y="2"/>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63" name="Freeform 63"/>
            <p:cNvSpPr>
              <a:spLocks noChangeAspect="1"/>
            </p:cNvSpPr>
            <p:nvPr/>
          </p:nvSpPr>
          <p:spPr bwMode="auto">
            <a:xfrm>
              <a:off x="2346" y="1735"/>
              <a:ext cx="432" cy="229"/>
            </a:xfrm>
            <a:custGeom>
              <a:avLst/>
              <a:gdLst>
                <a:gd name="T0" fmla="*/ 0 w 673"/>
                <a:gd name="T1" fmla="*/ 0 h 351"/>
                <a:gd name="T2" fmla="*/ 0 w 673"/>
                <a:gd name="T3" fmla="*/ 33 h 351"/>
                <a:gd name="T4" fmla="*/ 0 w 673"/>
                <a:gd name="T5" fmla="*/ 147 h 351"/>
                <a:gd name="T6" fmla="*/ 189 w 673"/>
                <a:gd name="T7" fmla="*/ 149 h 351"/>
                <a:gd name="T8" fmla="*/ 226 w 673"/>
                <a:gd name="T9" fmla="*/ 149 h 351"/>
                <a:gd name="T10" fmla="*/ 226 w 673"/>
                <a:gd name="T11" fmla="*/ 114 h 351"/>
                <a:gd name="T12" fmla="*/ 277 w 673"/>
                <a:gd name="T13" fmla="*/ 114 h 351"/>
                <a:gd name="T14" fmla="*/ 277 w 673"/>
                <a:gd name="T15" fmla="*/ 0 h 351"/>
                <a:gd name="T16" fmla="*/ 77 w 673"/>
                <a:gd name="T17" fmla="*/ 1 h 351"/>
                <a:gd name="T18" fmla="*/ 0 w 673"/>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3"/>
                <a:gd name="T31" fmla="*/ 0 h 351"/>
                <a:gd name="T32" fmla="*/ 673 w 673"/>
                <a:gd name="T33" fmla="*/ 351 h 3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3" h="351">
                  <a:moveTo>
                    <a:pt x="0" y="0"/>
                  </a:moveTo>
                  <a:lnTo>
                    <a:pt x="0" y="78"/>
                  </a:lnTo>
                  <a:lnTo>
                    <a:pt x="0" y="346"/>
                  </a:lnTo>
                  <a:lnTo>
                    <a:pt x="458" y="349"/>
                  </a:lnTo>
                  <a:lnTo>
                    <a:pt x="549" y="350"/>
                  </a:lnTo>
                  <a:lnTo>
                    <a:pt x="549" y="268"/>
                  </a:lnTo>
                  <a:lnTo>
                    <a:pt x="672" y="268"/>
                  </a:lnTo>
                  <a:lnTo>
                    <a:pt x="672" y="0"/>
                  </a:lnTo>
                  <a:lnTo>
                    <a:pt x="187" y="1"/>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64" name="Freeform 64"/>
            <p:cNvSpPr>
              <a:spLocks noChangeAspect="1"/>
            </p:cNvSpPr>
            <p:nvPr/>
          </p:nvSpPr>
          <p:spPr bwMode="auto">
            <a:xfrm>
              <a:off x="2000" y="2255"/>
              <a:ext cx="219" cy="412"/>
            </a:xfrm>
            <a:custGeom>
              <a:avLst/>
              <a:gdLst>
                <a:gd name="T0" fmla="*/ 0 w 341"/>
                <a:gd name="T1" fmla="*/ 163 h 631"/>
                <a:gd name="T2" fmla="*/ 15 w 341"/>
                <a:gd name="T3" fmla="*/ 211 h 631"/>
                <a:gd name="T4" fmla="*/ 14 w 341"/>
                <a:gd name="T5" fmla="*/ 238 h 631"/>
                <a:gd name="T6" fmla="*/ 48 w 341"/>
                <a:gd name="T7" fmla="*/ 268 h 631"/>
                <a:gd name="T8" fmla="*/ 79 w 341"/>
                <a:gd name="T9" fmla="*/ 268 h 631"/>
                <a:gd name="T10" fmla="*/ 80 w 341"/>
                <a:gd name="T11" fmla="*/ 236 h 631"/>
                <a:gd name="T12" fmla="*/ 96 w 341"/>
                <a:gd name="T13" fmla="*/ 235 h 631"/>
                <a:gd name="T14" fmla="*/ 109 w 341"/>
                <a:gd name="T15" fmla="*/ 236 h 631"/>
                <a:gd name="T16" fmla="*/ 117 w 341"/>
                <a:gd name="T17" fmla="*/ 225 h 631"/>
                <a:gd name="T18" fmla="*/ 140 w 341"/>
                <a:gd name="T19" fmla="*/ 227 h 631"/>
                <a:gd name="T20" fmla="*/ 140 w 341"/>
                <a:gd name="T21" fmla="*/ 0 h 631"/>
                <a:gd name="T22" fmla="*/ 21 w 341"/>
                <a:gd name="T23" fmla="*/ 0 h 631"/>
                <a:gd name="T24" fmla="*/ 22 w 341"/>
                <a:gd name="T25" fmla="*/ 145 h 631"/>
                <a:gd name="T26" fmla="*/ 0 w 341"/>
                <a:gd name="T27" fmla="*/ 163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1"/>
                <a:gd name="T43" fmla="*/ 0 h 631"/>
                <a:gd name="T44" fmla="*/ 341 w 341"/>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1" h="631">
                  <a:moveTo>
                    <a:pt x="0" y="382"/>
                  </a:moveTo>
                  <a:lnTo>
                    <a:pt x="36" y="495"/>
                  </a:lnTo>
                  <a:lnTo>
                    <a:pt x="34" y="558"/>
                  </a:lnTo>
                  <a:lnTo>
                    <a:pt x="116" y="630"/>
                  </a:lnTo>
                  <a:lnTo>
                    <a:pt x="191" y="630"/>
                  </a:lnTo>
                  <a:lnTo>
                    <a:pt x="195" y="554"/>
                  </a:lnTo>
                  <a:lnTo>
                    <a:pt x="232" y="551"/>
                  </a:lnTo>
                  <a:lnTo>
                    <a:pt x="264" y="554"/>
                  </a:lnTo>
                  <a:lnTo>
                    <a:pt x="284" y="528"/>
                  </a:lnTo>
                  <a:lnTo>
                    <a:pt x="340" y="532"/>
                  </a:lnTo>
                  <a:lnTo>
                    <a:pt x="340" y="0"/>
                  </a:lnTo>
                  <a:lnTo>
                    <a:pt x="52" y="0"/>
                  </a:lnTo>
                  <a:lnTo>
                    <a:pt x="53" y="340"/>
                  </a:lnTo>
                  <a:lnTo>
                    <a:pt x="0" y="382"/>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65" name="Freeform 65"/>
            <p:cNvSpPr>
              <a:spLocks noChangeAspect="1"/>
            </p:cNvSpPr>
            <p:nvPr/>
          </p:nvSpPr>
          <p:spPr bwMode="auto">
            <a:xfrm>
              <a:off x="2158" y="2837"/>
              <a:ext cx="451" cy="204"/>
            </a:xfrm>
            <a:custGeom>
              <a:avLst/>
              <a:gdLst>
                <a:gd name="T0" fmla="*/ 0 w 702"/>
                <a:gd name="T1" fmla="*/ 1 h 313"/>
                <a:gd name="T2" fmla="*/ 8 w 702"/>
                <a:gd name="T3" fmla="*/ 100 h 313"/>
                <a:gd name="T4" fmla="*/ 12 w 702"/>
                <a:gd name="T5" fmla="*/ 132 h 313"/>
                <a:gd name="T6" fmla="*/ 182 w 702"/>
                <a:gd name="T7" fmla="*/ 132 h 313"/>
                <a:gd name="T8" fmla="*/ 182 w 702"/>
                <a:gd name="T9" fmla="*/ 78 h 313"/>
                <a:gd name="T10" fmla="*/ 289 w 702"/>
                <a:gd name="T11" fmla="*/ 78 h 313"/>
                <a:gd name="T12" fmla="*/ 289 w 702"/>
                <a:gd name="T13" fmla="*/ 43 h 313"/>
                <a:gd name="T14" fmla="*/ 289 w 702"/>
                <a:gd name="T15" fmla="*/ 0 h 313"/>
                <a:gd name="T16" fmla="*/ 101 w 702"/>
                <a:gd name="T17" fmla="*/ 2 h 313"/>
                <a:gd name="T18" fmla="*/ 0 w 702"/>
                <a:gd name="T19" fmla="*/ 1 h 3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2"/>
                <a:gd name="T31" fmla="*/ 0 h 313"/>
                <a:gd name="T32" fmla="*/ 702 w 702"/>
                <a:gd name="T33" fmla="*/ 313 h 3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2" h="313">
                  <a:moveTo>
                    <a:pt x="0" y="2"/>
                  </a:moveTo>
                  <a:lnTo>
                    <a:pt x="18" y="236"/>
                  </a:lnTo>
                  <a:lnTo>
                    <a:pt x="30" y="310"/>
                  </a:lnTo>
                  <a:lnTo>
                    <a:pt x="440" y="312"/>
                  </a:lnTo>
                  <a:lnTo>
                    <a:pt x="440" y="183"/>
                  </a:lnTo>
                  <a:lnTo>
                    <a:pt x="701" y="184"/>
                  </a:lnTo>
                  <a:lnTo>
                    <a:pt x="701" y="101"/>
                  </a:lnTo>
                  <a:lnTo>
                    <a:pt x="701" y="0"/>
                  </a:lnTo>
                  <a:lnTo>
                    <a:pt x="245" y="4"/>
                  </a:lnTo>
                  <a:lnTo>
                    <a:pt x="0" y="2"/>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66" name="Freeform 66"/>
            <p:cNvSpPr>
              <a:spLocks noChangeAspect="1"/>
            </p:cNvSpPr>
            <p:nvPr/>
          </p:nvSpPr>
          <p:spPr bwMode="auto">
            <a:xfrm>
              <a:off x="2783" y="1137"/>
              <a:ext cx="514" cy="292"/>
            </a:xfrm>
            <a:custGeom>
              <a:avLst/>
              <a:gdLst>
                <a:gd name="T0" fmla="*/ 0 w 801"/>
                <a:gd name="T1" fmla="*/ 128 h 446"/>
                <a:gd name="T2" fmla="*/ 0 w 801"/>
                <a:gd name="T3" fmla="*/ 175 h 446"/>
                <a:gd name="T4" fmla="*/ 221 w 801"/>
                <a:gd name="T5" fmla="*/ 175 h 446"/>
                <a:gd name="T6" fmla="*/ 221 w 801"/>
                <a:gd name="T7" fmla="*/ 191 h 446"/>
                <a:gd name="T8" fmla="*/ 261 w 801"/>
                <a:gd name="T9" fmla="*/ 191 h 446"/>
                <a:gd name="T10" fmla="*/ 261 w 801"/>
                <a:gd name="T11" fmla="*/ 174 h 446"/>
                <a:gd name="T12" fmla="*/ 302 w 801"/>
                <a:gd name="T13" fmla="*/ 174 h 446"/>
                <a:gd name="T14" fmla="*/ 302 w 801"/>
                <a:gd name="T15" fmla="*/ 158 h 446"/>
                <a:gd name="T16" fmla="*/ 329 w 801"/>
                <a:gd name="T17" fmla="*/ 158 h 446"/>
                <a:gd name="T18" fmla="*/ 329 w 801"/>
                <a:gd name="T19" fmla="*/ 110 h 446"/>
                <a:gd name="T20" fmla="*/ 294 w 801"/>
                <a:gd name="T21" fmla="*/ 82 h 446"/>
                <a:gd name="T22" fmla="*/ 256 w 801"/>
                <a:gd name="T23" fmla="*/ 65 h 446"/>
                <a:gd name="T24" fmla="*/ 18 w 801"/>
                <a:gd name="T25" fmla="*/ 0 h 446"/>
                <a:gd name="T26" fmla="*/ 17 w 801"/>
                <a:gd name="T27" fmla="*/ 43 h 446"/>
                <a:gd name="T28" fmla="*/ 18 w 801"/>
                <a:gd name="T29" fmla="*/ 128 h 446"/>
                <a:gd name="T30" fmla="*/ 0 w 801"/>
                <a:gd name="T31" fmla="*/ 128 h 4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01"/>
                <a:gd name="T49" fmla="*/ 0 h 446"/>
                <a:gd name="T50" fmla="*/ 801 w 801"/>
                <a:gd name="T51" fmla="*/ 446 h 4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01" h="446">
                  <a:moveTo>
                    <a:pt x="0" y="299"/>
                  </a:moveTo>
                  <a:lnTo>
                    <a:pt x="0" y="410"/>
                  </a:lnTo>
                  <a:lnTo>
                    <a:pt x="537" y="410"/>
                  </a:lnTo>
                  <a:lnTo>
                    <a:pt x="537" y="445"/>
                  </a:lnTo>
                  <a:lnTo>
                    <a:pt x="632" y="445"/>
                  </a:lnTo>
                  <a:lnTo>
                    <a:pt x="632" y="407"/>
                  </a:lnTo>
                  <a:lnTo>
                    <a:pt x="732" y="407"/>
                  </a:lnTo>
                  <a:lnTo>
                    <a:pt x="732" y="370"/>
                  </a:lnTo>
                  <a:lnTo>
                    <a:pt x="800" y="370"/>
                  </a:lnTo>
                  <a:lnTo>
                    <a:pt x="800" y="256"/>
                  </a:lnTo>
                  <a:lnTo>
                    <a:pt x="713" y="193"/>
                  </a:lnTo>
                  <a:lnTo>
                    <a:pt x="622" y="153"/>
                  </a:lnTo>
                  <a:lnTo>
                    <a:pt x="43" y="0"/>
                  </a:lnTo>
                  <a:lnTo>
                    <a:pt x="42" y="100"/>
                  </a:lnTo>
                  <a:lnTo>
                    <a:pt x="44" y="299"/>
                  </a:lnTo>
                  <a:lnTo>
                    <a:pt x="0" y="299"/>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67" name="Freeform 67"/>
            <p:cNvSpPr>
              <a:spLocks noChangeAspect="1"/>
            </p:cNvSpPr>
            <p:nvPr/>
          </p:nvSpPr>
          <p:spPr bwMode="auto">
            <a:xfrm>
              <a:off x="3358" y="3443"/>
              <a:ext cx="227" cy="221"/>
            </a:xfrm>
            <a:custGeom>
              <a:avLst/>
              <a:gdLst>
                <a:gd name="T0" fmla="*/ 0 w 354"/>
                <a:gd name="T1" fmla="*/ 0 h 338"/>
                <a:gd name="T2" fmla="*/ 1 w 354"/>
                <a:gd name="T3" fmla="*/ 144 h 338"/>
                <a:gd name="T4" fmla="*/ 22 w 354"/>
                <a:gd name="T5" fmla="*/ 144 h 338"/>
                <a:gd name="T6" fmla="*/ 145 w 354"/>
                <a:gd name="T7" fmla="*/ 143 h 338"/>
                <a:gd name="T8" fmla="*/ 145 w 354"/>
                <a:gd name="T9" fmla="*/ 93 h 338"/>
                <a:gd name="T10" fmla="*/ 145 w 354"/>
                <a:gd name="T11" fmla="*/ 0 h 338"/>
                <a:gd name="T12" fmla="*/ 73 w 354"/>
                <a:gd name="T13" fmla="*/ 0 h 338"/>
                <a:gd name="T14" fmla="*/ 0 w 354"/>
                <a:gd name="T15" fmla="*/ 0 h 338"/>
                <a:gd name="T16" fmla="*/ 0 60000 65536"/>
                <a:gd name="T17" fmla="*/ 0 60000 65536"/>
                <a:gd name="T18" fmla="*/ 0 60000 65536"/>
                <a:gd name="T19" fmla="*/ 0 60000 65536"/>
                <a:gd name="T20" fmla="*/ 0 60000 65536"/>
                <a:gd name="T21" fmla="*/ 0 60000 65536"/>
                <a:gd name="T22" fmla="*/ 0 60000 65536"/>
                <a:gd name="T23" fmla="*/ 0 60000 65536"/>
                <a:gd name="T24" fmla="*/ 0 w 354"/>
                <a:gd name="T25" fmla="*/ 0 h 338"/>
                <a:gd name="T26" fmla="*/ 354 w 354"/>
                <a:gd name="T27" fmla="*/ 338 h 3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4" h="338">
                  <a:moveTo>
                    <a:pt x="0" y="0"/>
                  </a:moveTo>
                  <a:lnTo>
                    <a:pt x="1" y="337"/>
                  </a:lnTo>
                  <a:lnTo>
                    <a:pt x="55" y="337"/>
                  </a:lnTo>
                  <a:lnTo>
                    <a:pt x="353" y="335"/>
                  </a:lnTo>
                  <a:lnTo>
                    <a:pt x="353" y="217"/>
                  </a:lnTo>
                  <a:lnTo>
                    <a:pt x="352" y="0"/>
                  </a:lnTo>
                  <a:lnTo>
                    <a:pt x="177" y="0"/>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68" name="Freeform 68"/>
            <p:cNvSpPr>
              <a:spLocks noChangeAspect="1"/>
            </p:cNvSpPr>
            <p:nvPr/>
          </p:nvSpPr>
          <p:spPr bwMode="auto">
            <a:xfrm>
              <a:off x="1841" y="1204"/>
              <a:ext cx="224" cy="325"/>
            </a:xfrm>
            <a:custGeom>
              <a:avLst/>
              <a:gdLst>
                <a:gd name="T0" fmla="*/ 0 w 349"/>
                <a:gd name="T1" fmla="*/ 2 h 497"/>
                <a:gd name="T2" fmla="*/ 1 w 349"/>
                <a:gd name="T3" fmla="*/ 212 h 497"/>
                <a:gd name="T4" fmla="*/ 143 w 349"/>
                <a:gd name="T5" fmla="*/ 211 h 497"/>
                <a:gd name="T6" fmla="*/ 143 w 349"/>
                <a:gd name="T7" fmla="*/ 0 h 497"/>
                <a:gd name="T8" fmla="*/ 0 w 349"/>
                <a:gd name="T9" fmla="*/ 2 h 497"/>
                <a:gd name="T10" fmla="*/ 0 60000 65536"/>
                <a:gd name="T11" fmla="*/ 0 60000 65536"/>
                <a:gd name="T12" fmla="*/ 0 60000 65536"/>
                <a:gd name="T13" fmla="*/ 0 60000 65536"/>
                <a:gd name="T14" fmla="*/ 0 60000 65536"/>
                <a:gd name="T15" fmla="*/ 0 w 349"/>
                <a:gd name="T16" fmla="*/ 0 h 497"/>
                <a:gd name="T17" fmla="*/ 349 w 349"/>
                <a:gd name="T18" fmla="*/ 497 h 497"/>
              </a:gdLst>
              <a:ahLst/>
              <a:cxnLst>
                <a:cxn ang="T10">
                  <a:pos x="T0" y="T1"/>
                </a:cxn>
                <a:cxn ang="T11">
                  <a:pos x="T2" y="T3"/>
                </a:cxn>
                <a:cxn ang="T12">
                  <a:pos x="T4" y="T5"/>
                </a:cxn>
                <a:cxn ang="T13">
                  <a:pos x="T6" y="T7"/>
                </a:cxn>
                <a:cxn ang="T14">
                  <a:pos x="T8" y="T9"/>
                </a:cxn>
              </a:cxnLst>
              <a:rect l="T15" t="T16" r="T17" b="T18"/>
              <a:pathLst>
                <a:path w="349" h="497">
                  <a:moveTo>
                    <a:pt x="0" y="4"/>
                  </a:moveTo>
                  <a:lnTo>
                    <a:pt x="1" y="496"/>
                  </a:lnTo>
                  <a:lnTo>
                    <a:pt x="348" y="492"/>
                  </a:lnTo>
                  <a:lnTo>
                    <a:pt x="348" y="0"/>
                  </a:lnTo>
                  <a:lnTo>
                    <a:pt x="0" y="4"/>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69" name="Freeform 69"/>
            <p:cNvSpPr>
              <a:spLocks noChangeAspect="1"/>
            </p:cNvSpPr>
            <p:nvPr/>
          </p:nvSpPr>
          <p:spPr bwMode="auto">
            <a:xfrm>
              <a:off x="3553" y="2981"/>
              <a:ext cx="149" cy="227"/>
            </a:xfrm>
            <a:custGeom>
              <a:avLst/>
              <a:gdLst>
                <a:gd name="T0" fmla="*/ 0 w 233"/>
                <a:gd name="T1" fmla="*/ 1 h 347"/>
                <a:gd name="T2" fmla="*/ 0 w 233"/>
                <a:gd name="T3" fmla="*/ 148 h 347"/>
                <a:gd name="T4" fmla="*/ 95 w 233"/>
                <a:gd name="T5" fmla="*/ 148 h 347"/>
                <a:gd name="T6" fmla="*/ 95 w 233"/>
                <a:gd name="T7" fmla="*/ 1 h 347"/>
                <a:gd name="T8" fmla="*/ 75 w 233"/>
                <a:gd name="T9" fmla="*/ 0 h 347"/>
                <a:gd name="T10" fmla="*/ 0 w 233"/>
                <a:gd name="T11" fmla="*/ 1 h 347"/>
                <a:gd name="T12" fmla="*/ 0 60000 65536"/>
                <a:gd name="T13" fmla="*/ 0 60000 65536"/>
                <a:gd name="T14" fmla="*/ 0 60000 65536"/>
                <a:gd name="T15" fmla="*/ 0 60000 65536"/>
                <a:gd name="T16" fmla="*/ 0 60000 65536"/>
                <a:gd name="T17" fmla="*/ 0 60000 65536"/>
                <a:gd name="T18" fmla="*/ 0 w 233"/>
                <a:gd name="T19" fmla="*/ 0 h 347"/>
                <a:gd name="T20" fmla="*/ 233 w 233"/>
                <a:gd name="T21" fmla="*/ 347 h 347"/>
              </a:gdLst>
              <a:ahLst/>
              <a:cxnLst>
                <a:cxn ang="T12">
                  <a:pos x="T0" y="T1"/>
                </a:cxn>
                <a:cxn ang="T13">
                  <a:pos x="T2" y="T3"/>
                </a:cxn>
                <a:cxn ang="T14">
                  <a:pos x="T4" y="T5"/>
                </a:cxn>
                <a:cxn ang="T15">
                  <a:pos x="T6" y="T7"/>
                </a:cxn>
                <a:cxn ang="T16">
                  <a:pos x="T8" y="T9"/>
                </a:cxn>
                <a:cxn ang="T17">
                  <a:pos x="T10" y="T11"/>
                </a:cxn>
              </a:cxnLst>
              <a:rect l="T18" t="T19" r="T20" b="T21"/>
              <a:pathLst>
                <a:path w="233" h="347">
                  <a:moveTo>
                    <a:pt x="0" y="2"/>
                  </a:moveTo>
                  <a:lnTo>
                    <a:pt x="0" y="346"/>
                  </a:lnTo>
                  <a:lnTo>
                    <a:pt x="232" y="345"/>
                  </a:lnTo>
                  <a:lnTo>
                    <a:pt x="232" y="2"/>
                  </a:lnTo>
                  <a:lnTo>
                    <a:pt x="183" y="0"/>
                  </a:lnTo>
                  <a:lnTo>
                    <a:pt x="0" y="2"/>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70" name="Freeform 70"/>
            <p:cNvSpPr>
              <a:spLocks noChangeAspect="1"/>
            </p:cNvSpPr>
            <p:nvPr/>
          </p:nvSpPr>
          <p:spPr bwMode="auto">
            <a:xfrm>
              <a:off x="3486" y="3204"/>
              <a:ext cx="216" cy="241"/>
            </a:xfrm>
            <a:custGeom>
              <a:avLst/>
              <a:gdLst>
                <a:gd name="T0" fmla="*/ 1 w 338"/>
                <a:gd name="T1" fmla="*/ 2 h 368"/>
                <a:gd name="T2" fmla="*/ 0 w 338"/>
                <a:gd name="T3" fmla="*/ 157 h 368"/>
                <a:gd name="T4" fmla="*/ 67 w 338"/>
                <a:gd name="T5" fmla="*/ 157 h 368"/>
                <a:gd name="T6" fmla="*/ 137 w 338"/>
                <a:gd name="T7" fmla="*/ 157 h 368"/>
                <a:gd name="T8" fmla="*/ 137 w 338"/>
                <a:gd name="T9" fmla="*/ 0 h 368"/>
                <a:gd name="T10" fmla="*/ 36 w 338"/>
                <a:gd name="T11" fmla="*/ 2 h 368"/>
                <a:gd name="T12" fmla="*/ 1 w 338"/>
                <a:gd name="T13" fmla="*/ 2 h 368"/>
                <a:gd name="T14" fmla="*/ 0 60000 65536"/>
                <a:gd name="T15" fmla="*/ 0 60000 65536"/>
                <a:gd name="T16" fmla="*/ 0 60000 65536"/>
                <a:gd name="T17" fmla="*/ 0 60000 65536"/>
                <a:gd name="T18" fmla="*/ 0 60000 65536"/>
                <a:gd name="T19" fmla="*/ 0 60000 65536"/>
                <a:gd name="T20" fmla="*/ 0 60000 65536"/>
                <a:gd name="T21" fmla="*/ 0 w 338"/>
                <a:gd name="T22" fmla="*/ 0 h 368"/>
                <a:gd name="T23" fmla="*/ 338 w 338"/>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8" h="368">
                  <a:moveTo>
                    <a:pt x="1" y="4"/>
                  </a:moveTo>
                  <a:lnTo>
                    <a:pt x="0" y="366"/>
                  </a:lnTo>
                  <a:lnTo>
                    <a:pt x="164" y="367"/>
                  </a:lnTo>
                  <a:lnTo>
                    <a:pt x="337" y="366"/>
                  </a:lnTo>
                  <a:lnTo>
                    <a:pt x="337" y="0"/>
                  </a:lnTo>
                  <a:lnTo>
                    <a:pt x="88" y="4"/>
                  </a:lnTo>
                  <a:lnTo>
                    <a:pt x="1" y="4"/>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71" name="Freeform 71"/>
            <p:cNvSpPr>
              <a:spLocks noChangeAspect="1"/>
            </p:cNvSpPr>
            <p:nvPr/>
          </p:nvSpPr>
          <p:spPr bwMode="auto">
            <a:xfrm>
              <a:off x="3162" y="2206"/>
              <a:ext cx="286" cy="291"/>
            </a:xfrm>
            <a:custGeom>
              <a:avLst/>
              <a:gdLst>
                <a:gd name="T0" fmla="*/ 0 w 446"/>
                <a:gd name="T1" fmla="*/ 1 h 446"/>
                <a:gd name="T2" fmla="*/ 1 w 446"/>
                <a:gd name="T3" fmla="*/ 189 h 446"/>
                <a:gd name="T4" fmla="*/ 99 w 446"/>
                <a:gd name="T5" fmla="*/ 189 h 446"/>
                <a:gd name="T6" fmla="*/ 145 w 446"/>
                <a:gd name="T7" fmla="*/ 189 h 446"/>
                <a:gd name="T8" fmla="*/ 145 w 446"/>
                <a:gd name="T9" fmla="*/ 45 h 446"/>
                <a:gd name="T10" fmla="*/ 183 w 446"/>
                <a:gd name="T11" fmla="*/ 43 h 446"/>
                <a:gd name="T12" fmla="*/ 183 w 446"/>
                <a:gd name="T13" fmla="*/ 0 h 446"/>
                <a:gd name="T14" fmla="*/ 0 w 446"/>
                <a:gd name="T15" fmla="*/ 1 h 446"/>
                <a:gd name="T16" fmla="*/ 0 60000 65536"/>
                <a:gd name="T17" fmla="*/ 0 60000 65536"/>
                <a:gd name="T18" fmla="*/ 0 60000 65536"/>
                <a:gd name="T19" fmla="*/ 0 60000 65536"/>
                <a:gd name="T20" fmla="*/ 0 60000 65536"/>
                <a:gd name="T21" fmla="*/ 0 60000 65536"/>
                <a:gd name="T22" fmla="*/ 0 60000 65536"/>
                <a:gd name="T23" fmla="*/ 0 60000 65536"/>
                <a:gd name="T24" fmla="*/ 0 w 446"/>
                <a:gd name="T25" fmla="*/ 0 h 446"/>
                <a:gd name="T26" fmla="*/ 446 w 446"/>
                <a:gd name="T27" fmla="*/ 446 h 4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6" h="446">
                  <a:moveTo>
                    <a:pt x="0" y="1"/>
                  </a:moveTo>
                  <a:lnTo>
                    <a:pt x="1" y="445"/>
                  </a:lnTo>
                  <a:lnTo>
                    <a:pt x="241" y="445"/>
                  </a:lnTo>
                  <a:lnTo>
                    <a:pt x="353" y="445"/>
                  </a:lnTo>
                  <a:lnTo>
                    <a:pt x="353" y="106"/>
                  </a:lnTo>
                  <a:lnTo>
                    <a:pt x="445" y="101"/>
                  </a:lnTo>
                  <a:lnTo>
                    <a:pt x="445" y="0"/>
                  </a:lnTo>
                  <a:lnTo>
                    <a:pt x="0" y="1"/>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72" name="Freeform 72"/>
            <p:cNvSpPr>
              <a:spLocks noChangeAspect="1"/>
            </p:cNvSpPr>
            <p:nvPr/>
          </p:nvSpPr>
          <p:spPr bwMode="auto">
            <a:xfrm>
              <a:off x="2970" y="2496"/>
              <a:ext cx="340" cy="170"/>
            </a:xfrm>
            <a:custGeom>
              <a:avLst/>
              <a:gdLst>
                <a:gd name="T0" fmla="*/ 0 w 529"/>
                <a:gd name="T1" fmla="*/ 0 h 260"/>
                <a:gd name="T2" fmla="*/ 1 w 529"/>
                <a:gd name="T3" fmla="*/ 109 h 260"/>
                <a:gd name="T4" fmla="*/ 127 w 529"/>
                <a:gd name="T5" fmla="*/ 110 h 260"/>
                <a:gd name="T6" fmla="*/ 218 w 529"/>
                <a:gd name="T7" fmla="*/ 110 h 260"/>
                <a:gd name="T8" fmla="*/ 218 w 529"/>
                <a:gd name="T9" fmla="*/ 0 h 260"/>
                <a:gd name="T10" fmla="*/ 112 w 529"/>
                <a:gd name="T11" fmla="*/ 2 h 260"/>
                <a:gd name="T12" fmla="*/ 0 w 529"/>
                <a:gd name="T13" fmla="*/ 0 h 260"/>
                <a:gd name="T14" fmla="*/ 0 60000 65536"/>
                <a:gd name="T15" fmla="*/ 0 60000 65536"/>
                <a:gd name="T16" fmla="*/ 0 60000 65536"/>
                <a:gd name="T17" fmla="*/ 0 60000 65536"/>
                <a:gd name="T18" fmla="*/ 0 60000 65536"/>
                <a:gd name="T19" fmla="*/ 0 60000 65536"/>
                <a:gd name="T20" fmla="*/ 0 60000 65536"/>
                <a:gd name="T21" fmla="*/ 0 w 529"/>
                <a:gd name="T22" fmla="*/ 0 h 260"/>
                <a:gd name="T23" fmla="*/ 529 w 529"/>
                <a:gd name="T24" fmla="*/ 260 h 2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9" h="260">
                  <a:moveTo>
                    <a:pt x="0" y="0"/>
                  </a:moveTo>
                  <a:lnTo>
                    <a:pt x="1" y="254"/>
                  </a:lnTo>
                  <a:lnTo>
                    <a:pt x="308" y="259"/>
                  </a:lnTo>
                  <a:lnTo>
                    <a:pt x="528" y="257"/>
                  </a:lnTo>
                  <a:lnTo>
                    <a:pt x="528" y="0"/>
                  </a:lnTo>
                  <a:lnTo>
                    <a:pt x="272" y="4"/>
                  </a:lnTo>
                  <a:lnTo>
                    <a:pt x="0" y="0"/>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73" name="Freeform 73"/>
            <p:cNvSpPr>
              <a:spLocks noChangeAspect="1"/>
            </p:cNvSpPr>
            <p:nvPr/>
          </p:nvSpPr>
          <p:spPr bwMode="auto">
            <a:xfrm>
              <a:off x="2608" y="2203"/>
              <a:ext cx="314" cy="296"/>
            </a:xfrm>
            <a:custGeom>
              <a:avLst/>
              <a:gdLst>
                <a:gd name="T0" fmla="*/ 0 w 489"/>
                <a:gd name="T1" fmla="*/ 0 h 454"/>
                <a:gd name="T2" fmla="*/ 0 w 489"/>
                <a:gd name="T3" fmla="*/ 111 h 454"/>
                <a:gd name="T4" fmla="*/ 0 w 489"/>
                <a:gd name="T5" fmla="*/ 191 h 454"/>
                <a:gd name="T6" fmla="*/ 147 w 489"/>
                <a:gd name="T7" fmla="*/ 192 h 454"/>
                <a:gd name="T8" fmla="*/ 201 w 489"/>
                <a:gd name="T9" fmla="*/ 192 h 454"/>
                <a:gd name="T10" fmla="*/ 201 w 489"/>
                <a:gd name="T11" fmla="*/ 74 h 454"/>
                <a:gd name="T12" fmla="*/ 166 w 489"/>
                <a:gd name="T13" fmla="*/ 75 h 454"/>
                <a:gd name="T14" fmla="*/ 166 w 489"/>
                <a:gd name="T15" fmla="*/ 2 h 454"/>
                <a:gd name="T16" fmla="*/ 0 w 489"/>
                <a:gd name="T17" fmla="*/ 0 h 4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9"/>
                <a:gd name="T28" fmla="*/ 0 h 454"/>
                <a:gd name="T29" fmla="*/ 489 w 489"/>
                <a:gd name="T30" fmla="*/ 454 h 4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9" h="454">
                  <a:moveTo>
                    <a:pt x="0" y="0"/>
                  </a:moveTo>
                  <a:lnTo>
                    <a:pt x="0" y="260"/>
                  </a:lnTo>
                  <a:lnTo>
                    <a:pt x="0" y="449"/>
                  </a:lnTo>
                  <a:lnTo>
                    <a:pt x="356" y="453"/>
                  </a:lnTo>
                  <a:lnTo>
                    <a:pt x="488" y="452"/>
                  </a:lnTo>
                  <a:lnTo>
                    <a:pt x="488" y="173"/>
                  </a:lnTo>
                  <a:lnTo>
                    <a:pt x="404" y="177"/>
                  </a:lnTo>
                  <a:lnTo>
                    <a:pt x="404" y="4"/>
                  </a:lnTo>
                  <a:lnTo>
                    <a:pt x="0" y="0"/>
                  </a:lnTo>
                </a:path>
              </a:pathLst>
            </a:custGeom>
            <a:solidFill>
              <a:schemeClr val="bg1"/>
            </a:solidFill>
            <a:ln w="9525" cap="flat"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74" name="Freeform 74"/>
            <p:cNvSpPr>
              <a:spLocks noChangeAspect="1"/>
            </p:cNvSpPr>
            <p:nvPr/>
          </p:nvSpPr>
          <p:spPr bwMode="auto">
            <a:xfrm>
              <a:off x="3470" y="2497"/>
              <a:ext cx="138" cy="252"/>
            </a:xfrm>
            <a:custGeom>
              <a:avLst/>
              <a:gdLst>
                <a:gd name="T0" fmla="*/ 19 w 215"/>
                <a:gd name="T1" fmla="*/ 2 h 386"/>
                <a:gd name="T2" fmla="*/ 13 w 215"/>
                <a:gd name="T3" fmla="*/ 8 h 386"/>
                <a:gd name="T4" fmla="*/ 15 w 215"/>
                <a:gd name="T5" fmla="*/ 14 h 386"/>
                <a:gd name="T6" fmla="*/ 17 w 215"/>
                <a:gd name="T7" fmla="*/ 18 h 386"/>
                <a:gd name="T8" fmla="*/ 16 w 215"/>
                <a:gd name="T9" fmla="*/ 13 h 386"/>
                <a:gd name="T10" fmla="*/ 19 w 215"/>
                <a:gd name="T11" fmla="*/ 20 h 386"/>
                <a:gd name="T12" fmla="*/ 18 w 215"/>
                <a:gd name="T13" fmla="*/ 19 h 386"/>
                <a:gd name="T14" fmla="*/ 20 w 215"/>
                <a:gd name="T15" fmla="*/ 25 h 386"/>
                <a:gd name="T16" fmla="*/ 20 w 215"/>
                <a:gd name="T17" fmla="*/ 21 h 386"/>
                <a:gd name="T18" fmla="*/ 12 w 215"/>
                <a:gd name="T19" fmla="*/ 40 h 386"/>
                <a:gd name="T20" fmla="*/ 8 w 215"/>
                <a:gd name="T21" fmla="*/ 46 h 386"/>
                <a:gd name="T22" fmla="*/ 3 w 215"/>
                <a:gd name="T23" fmla="*/ 52 h 386"/>
                <a:gd name="T24" fmla="*/ 8 w 215"/>
                <a:gd name="T25" fmla="*/ 57 h 386"/>
                <a:gd name="T26" fmla="*/ 8 w 215"/>
                <a:gd name="T27" fmla="*/ 63 h 386"/>
                <a:gd name="T28" fmla="*/ 10 w 215"/>
                <a:gd name="T29" fmla="*/ 65 h 386"/>
                <a:gd name="T30" fmla="*/ 10 w 215"/>
                <a:gd name="T31" fmla="*/ 68 h 386"/>
                <a:gd name="T32" fmla="*/ 5 w 215"/>
                <a:gd name="T33" fmla="*/ 72 h 386"/>
                <a:gd name="T34" fmla="*/ 4 w 215"/>
                <a:gd name="T35" fmla="*/ 73 h 386"/>
                <a:gd name="T36" fmla="*/ 1 w 215"/>
                <a:gd name="T37" fmla="*/ 76 h 386"/>
                <a:gd name="T38" fmla="*/ 4 w 215"/>
                <a:gd name="T39" fmla="*/ 91 h 386"/>
                <a:gd name="T40" fmla="*/ 16 w 215"/>
                <a:gd name="T41" fmla="*/ 97 h 386"/>
                <a:gd name="T42" fmla="*/ 17 w 215"/>
                <a:gd name="T43" fmla="*/ 105 h 386"/>
                <a:gd name="T44" fmla="*/ 19 w 215"/>
                <a:gd name="T45" fmla="*/ 117 h 386"/>
                <a:gd name="T46" fmla="*/ 19 w 215"/>
                <a:gd name="T47" fmla="*/ 131 h 386"/>
                <a:gd name="T48" fmla="*/ 19 w 215"/>
                <a:gd name="T49" fmla="*/ 147 h 386"/>
                <a:gd name="T50" fmla="*/ 26 w 215"/>
                <a:gd name="T51" fmla="*/ 158 h 386"/>
                <a:gd name="T52" fmla="*/ 30 w 215"/>
                <a:gd name="T53" fmla="*/ 161 h 386"/>
                <a:gd name="T54" fmla="*/ 34 w 215"/>
                <a:gd name="T55" fmla="*/ 163 h 386"/>
                <a:gd name="T56" fmla="*/ 46 w 215"/>
                <a:gd name="T57" fmla="*/ 164 h 386"/>
                <a:gd name="T58" fmla="*/ 52 w 215"/>
                <a:gd name="T59" fmla="*/ 158 h 386"/>
                <a:gd name="T60" fmla="*/ 57 w 215"/>
                <a:gd name="T61" fmla="*/ 151 h 386"/>
                <a:gd name="T62" fmla="*/ 65 w 215"/>
                <a:gd name="T63" fmla="*/ 142 h 386"/>
                <a:gd name="T64" fmla="*/ 72 w 215"/>
                <a:gd name="T65" fmla="*/ 127 h 386"/>
                <a:gd name="T66" fmla="*/ 78 w 215"/>
                <a:gd name="T67" fmla="*/ 112 h 386"/>
                <a:gd name="T68" fmla="*/ 78 w 215"/>
                <a:gd name="T69" fmla="*/ 110 h 386"/>
                <a:gd name="T70" fmla="*/ 87 w 215"/>
                <a:gd name="T71" fmla="*/ 97 h 386"/>
                <a:gd name="T72" fmla="*/ 86 w 215"/>
                <a:gd name="T73" fmla="*/ 79 h 386"/>
                <a:gd name="T74" fmla="*/ 86 w 215"/>
                <a:gd name="T75" fmla="*/ 71 h 386"/>
                <a:gd name="T76" fmla="*/ 83 w 215"/>
                <a:gd name="T77" fmla="*/ 56 h 386"/>
                <a:gd name="T78" fmla="*/ 86 w 215"/>
                <a:gd name="T79" fmla="*/ 37 h 386"/>
                <a:gd name="T80" fmla="*/ 88 w 215"/>
                <a:gd name="T81" fmla="*/ 23 h 386"/>
                <a:gd name="T82" fmla="*/ 83 w 215"/>
                <a:gd name="T83" fmla="*/ 14 h 386"/>
                <a:gd name="T84" fmla="*/ 71 w 215"/>
                <a:gd name="T85" fmla="*/ 9 h 386"/>
                <a:gd name="T86" fmla="*/ 56 w 215"/>
                <a:gd name="T87" fmla="*/ 9 h 386"/>
                <a:gd name="T88" fmla="*/ 53 w 215"/>
                <a:gd name="T89" fmla="*/ 2 h 386"/>
                <a:gd name="T90" fmla="*/ 44 w 215"/>
                <a:gd name="T91" fmla="*/ 1 h 386"/>
                <a:gd name="T92" fmla="*/ 33 w 215"/>
                <a:gd name="T93" fmla="*/ 1 h 386"/>
                <a:gd name="T94" fmla="*/ 26 w 215"/>
                <a:gd name="T95" fmla="*/ 0 h 38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5"/>
                <a:gd name="T145" fmla="*/ 0 h 386"/>
                <a:gd name="T146" fmla="*/ 215 w 215"/>
                <a:gd name="T147" fmla="*/ 386 h 38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5" h="386">
                  <a:moveTo>
                    <a:pt x="60" y="1"/>
                  </a:moveTo>
                  <a:lnTo>
                    <a:pt x="45" y="5"/>
                  </a:lnTo>
                  <a:lnTo>
                    <a:pt x="34" y="10"/>
                  </a:lnTo>
                  <a:lnTo>
                    <a:pt x="31" y="20"/>
                  </a:lnTo>
                  <a:lnTo>
                    <a:pt x="30" y="31"/>
                  </a:lnTo>
                  <a:lnTo>
                    <a:pt x="37" y="33"/>
                  </a:lnTo>
                  <a:lnTo>
                    <a:pt x="37" y="38"/>
                  </a:lnTo>
                  <a:lnTo>
                    <a:pt x="40" y="41"/>
                  </a:lnTo>
                  <a:lnTo>
                    <a:pt x="43" y="42"/>
                  </a:lnTo>
                  <a:lnTo>
                    <a:pt x="39" y="31"/>
                  </a:lnTo>
                  <a:lnTo>
                    <a:pt x="37" y="33"/>
                  </a:lnTo>
                  <a:lnTo>
                    <a:pt x="45" y="46"/>
                  </a:lnTo>
                  <a:lnTo>
                    <a:pt x="49" y="40"/>
                  </a:lnTo>
                  <a:lnTo>
                    <a:pt x="43" y="44"/>
                  </a:lnTo>
                  <a:lnTo>
                    <a:pt x="47" y="51"/>
                  </a:lnTo>
                  <a:lnTo>
                    <a:pt x="48" y="58"/>
                  </a:lnTo>
                  <a:lnTo>
                    <a:pt x="45" y="68"/>
                  </a:lnTo>
                  <a:lnTo>
                    <a:pt x="49" y="49"/>
                  </a:lnTo>
                  <a:lnTo>
                    <a:pt x="33" y="79"/>
                  </a:lnTo>
                  <a:lnTo>
                    <a:pt x="28" y="94"/>
                  </a:lnTo>
                  <a:lnTo>
                    <a:pt x="39" y="69"/>
                  </a:lnTo>
                  <a:lnTo>
                    <a:pt x="21" y="107"/>
                  </a:lnTo>
                  <a:lnTo>
                    <a:pt x="15" y="116"/>
                  </a:lnTo>
                  <a:lnTo>
                    <a:pt x="8" y="121"/>
                  </a:lnTo>
                  <a:lnTo>
                    <a:pt x="8" y="132"/>
                  </a:lnTo>
                  <a:lnTo>
                    <a:pt x="20" y="133"/>
                  </a:lnTo>
                  <a:lnTo>
                    <a:pt x="20" y="139"/>
                  </a:lnTo>
                  <a:lnTo>
                    <a:pt x="20" y="148"/>
                  </a:lnTo>
                  <a:lnTo>
                    <a:pt x="20" y="152"/>
                  </a:lnTo>
                  <a:lnTo>
                    <a:pt x="23" y="152"/>
                  </a:lnTo>
                  <a:lnTo>
                    <a:pt x="23" y="154"/>
                  </a:lnTo>
                  <a:lnTo>
                    <a:pt x="23" y="160"/>
                  </a:lnTo>
                  <a:lnTo>
                    <a:pt x="20" y="161"/>
                  </a:lnTo>
                  <a:lnTo>
                    <a:pt x="13" y="169"/>
                  </a:lnTo>
                  <a:lnTo>
                    <a:pt x="15" y="165"/>
                  </a:lnTo>
                  <a:lnTo>
                    <a:pt x="10" y="172"/>
                  </a:lnTo>
                  <a:lnTo>
                    <a:pt x="0" y="169"/>
                  </a:lnTo>
                  <a:lnTo>
                    <a:pt x="3" y="179"/>
                  </a:lnTo>
                  <a:lnTo>
                    <a:pt x="3" y="196"/>
                  </a:lnTo>
                  <a:lnTo>
                    <a:pt x="9" y="215"/>
                  </a:lnTo>
                  <a:lnTo>
                    <a:pt x="33" y="221"/>
                  </a:lnTo>
                  <a:lnTo>
                    <a:pt x="39" y="227"/>
                  </a:lnTo>
                  <a:lnTo>
                    <a:pt x="42" y="238"/>
                  </a:lnTo>
                  <a:lnTo>
                    <a:pt x="42" y="247"/>
                  </a:lnTo>
                  <a:lnTo>
                    <a:pt x="44" y="262"/>
                  </a:lnTo>
                  <a:lnTo>
                    <a:pt x="47" y="274"/>
                  </a:lnTo>
                  <a:lnTo>
                    <a:pt x="50" y="286"/>
                  </a:lnTo>
                  <a:lnTo>
                    <a:pt x="47" y="306"/>
                  </a:lnTo>
                  <a:lnTo>
                    <a:pt x="47" y="326"/>
                  </a:lnTo>
                  <a:lnTo>
                    <a:pt x="47" y="345"/>
                  </a:lnTo>
                  <a:lnTo>
                    <a:pt x="54" y="360"/>
                  </a:lnTo>
                  <a:lnTo>
                    <a:pt x="63" y="371"/>
                  </a:lnTo>
                  <a:lnTo>
                    <a:pt x="69" y="374"/>
                  </a:lnTo>
                  <a:lnTo>
                    <a:pt x="74" y="378"/>
                  </a:lnTo>
                  <a:lnTo>
                    <a:pt x="79" y="378"/>
                  </a:lnTo>
                  <a:lnTo>
                    <a:pt x="82" y="383"/>
                  </a:lnTo>
                  <a:lnTo>
                    <a:pt x="99" y="385"/>
                  </a:lnTo>
                  <a:lnTo>
                    <a:pt x="112" y="385"/>
                  </a:lnTo>
                  <a:lnTo>
                    <a:pt x="121" y="376"/>
                  </a:lnTo>
                  <a:lnTo>
                    <a:pt x="126" y="371"/>
                  </a:lnTo>
                  <a:lnTo>
                    <a:pt x="131" y="364"/>
                  </a:lnTo>
                  <a:lnTo>
                    <a:pt x="138" y="355"/>
                  </a:lnTo>
                  <a:lnTo>
                    <a:pt x="147" y="345"/>
                  </a:lnTo>
                  <a:lnTo>
                    <a:pt x="157" y="332"/>
                  </a:lnTo>
                  <a:lnTo>
                    <a:pt x="166" y="317"/>
                  </a:lnTo>
                  <a:lnTo>
                    <a:pt x="174" y="299"/>
                  </a:lnTo>
                  <a:lnTo>
                    <a:pt x="172" y="282"/>
                  </a:lnTo>
                  <a:lnTo>
                    <a:pt x="189" y="263"/>
                  </a:lnTo>
                  <a:lnTo>
                    <a:pt x="185" y="263"/>
                  </a:lnTo>
                  <a:lnTo>
                    <a:pt x="190" y="259"/>
                  </a:lnTo>
                  <a:lnTo>
                    <a:pt x="193" y="247"/>
                  </a:lnTo>
                  <a:lnTo>
                    <a:pt x="211" y="228"/>
                  </a:lnTo>
                  <a:lnTo>
                    <a:pt x="210" y="206"/>
                  </a:lnTo>
                  <a:lnTo>
                    <a:pt x="208" y="185"/>
                  </a:lnTo>
                  <a:lnTo>
                    <a:pt x="208" y="153"/>
                  </a:lnTo>
                  <a:lnTo>
                    <a:pt x="208" y="165"/>
                  </a:lnTo>
                  <a:lnTo>
                    <a:pt x="208" y="141"/>
                  </a:lnTo>
                  <a:lnTo>
                    <a:pt x="201" y="132"/>
                  </a:lnTo>
                  <a:lnTo>
                    <a:pt x="204" y="114"/>
                  </a:lnTo>
                  <a:lnTo>
                    <a:pt x="208" y="88"/>
                  </a:lnTo>
                  <a:lnTo>
                    <a:pt x="208" y="73"/>
                  </a:lnTo>
                  <a:lnTo>
                    <a:pt x="214" y="54"/>
                  </a:lnTo>
                  <a:lnTo>
                    <a:pt x="214" y="41"/>
                  </a:lnTo>
                  <a:lnTo>
                    <a:pt x="201" y="32"/>
                  </a:lnTo>
                  <a:lnTo>
                    <a:pt x="189" y="25"/>
                  </a:lnTo>
                  <a:lnTo>
                    <a:pt x="171" y="22"/>
                  </a:lnTo>
                  <a:lnTo>
                    <a:pt x="154" y="22"/>
                  </a:lnTo>
                  <a:lnTo>
                    <a:pt x="136" y="22"/>
                  </a:lnTo>
                  <a:lnTo>
                    <a:pt x="128" y="14"/>
                  </a:lnTo>
                  <a:lnTo>
                    <a:pt x="130" y="4"/>
                  </a:lnTo>
                  <a:lnTo>
                    <a:pt x="123" y="1"/>
                  </a:lnTo>
                  <a:lnTo>
                    <a:pt x="108" y="1"/>
                  </a:lnTo>
                  <a:lnTo>
                    <a:pt x="89" y="1"/>
                  </a:lnTo>
                  <a:lnTo>
                    <a:pt x="81" y="1"/>
                  </a:lnTo>
                  <a:lnTo>
                    <a:pt x="65" y="1"/>
                  </a:lnTo>
                  <a:lnTo>
                    <a:pt x="63" y="0"/>
                  </a:lnTo>
                  <a:lnTo>
                    <a:pt x="55" y="1"/>
                  </a:lnTo>
                </a:path>
              </a:pathLst>
            </a:custGeom>
            <a:no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75" name="Freeform 75"/>
            <p:cNvSpPr>
              <a:spLocks noChangeAspect="1"/>
            </p:cNvSpPr>
            <p:nvPr/>
          </p:nvSpPr>
          <p:spPr bwMode="auto">
            <a:xfrm>
              <a:off x="3549" y="2496"/>
              <a:ext cx="159" cy="240"/>
            </a:xfrm>
            <a:custGeom>
              <a:avLst/>
              <a:gdLst>
                <a:gd name="T0" fmla="*/ 1 w 248"/>
                <a:gd name="T1" fmla="*/ 2 h 367"/>
                <a:gd name="T2" fmla="*/ 60 w 248"/>
                <a:gd name="T3" fmla="*/ 0 h 367"/>
                <a:gd name="T4" fmla="*/ 101 w 248"/>
                <a:gd name="T5" fmla="*/ 0 h 367"/>
                <a:gd name="T6" fmla="*/ 101 w 248"/>
                <a:gd name="T7" fmla="*/ 156 h 367"/>
                <a:gd name="T8" fmla="*/ 68 w 248"/>
                <a:gd name="T9" fmla="*/ 155 h 367"/>
                <a:gd name="T10" fmla="*/ 68 w 248"/>
                <a:gd name="T11" fmla="*/ 148 h 367"/>
                <a:gd name="T12" fmla="*/ 68 w 248"/>
                <a:gd name="T13" fmla="*/ 133 h 367"/>
                <a:gd name="T14" fmla="*/ 18 w 248"/>
                <a:gd name="T15" fmla="*/ 133 h 367"/>
                <a:gd name="T16" fmla="*/ 25 w 248"/>
                <a:gd name="T17" fmla="*/ 114 h 367"/>
                <a:gd name="T18" fmla="*/ 30 w 248"/>
                <a:gd name="T19" fmla="*/ 105 h 367"/>
                <a:gd name="T20" fmla="*/ 36 w 248"/>
                <a:gd name="T21" fmla="*/ 95 h 367"/>
                <a:gd name="T22" fmla="*/ 35 w 248"/>
                <a:gd name="T23" fmla="*/ 79 h 367"/>
                <a:gd name="T24" fmla="*/ 35 w 248"/>
                <a:gd name="T25" fmla="*/ 71 h 367"/>
                <a:gd name="T26" fmla="*/ 36 w 248"/>
                <a:gd name="T27" fmla="*/ 65 h 367"/>
                <a:gd name="T28" fmla="*/ 32 w 248"/>
                <a:gd name="T29" fmla="*/ 56 h 367"/>
                <a:gd name="T30" fmla="*/ 34 w 248"/>
                <a:gd name="T31" fmla="*/ 49 h 367"/>
                <a:gd name="T32" fmla="*/ 33 w 248"/>
                <a:gd name="T33" fmla="*/ 44 h 367"/>
                <a:gd name="T34" fmla="*/ 35 w 248"/>
                <a:gd name="T35" fmla="*/ 33 h 367"/>
                <a:gd name="T36" fmla="*/ 37 w 248"/>
                <a:gd name="T37" fmla="*/ 26 h 367"/>
                <a:gd name="T38" fmla="*/ 38 w 248"/>
                <a:gd name="T39" fmla="*/ 22 h 367"/>
                <a:gd name="T40" fmla="*/ 38 w 248"/>
                <a:gd name="T41" fmla="*/ 18 h 367"/>
                <a:gd name="T42" fmla="*/ 31 w 248"/>
                <a:gd name="T43" fmla="*/ 13 h 367"/>
                <a:gd name="T44" fmla="*/ 24 w 248"/>
                <a:gd name="T45" fmla="*/ 10 h 367"/>
                <a:gd name="T46" fmla="*/ 13 w 248"/>
                <a:gd name="T47" fmla="*/ 11 h 367"/>
                <a:gd name="T48" fmla="*/ 4 w 248"/>
                <a:gd name="T49" fmla="*/ 10 h 367"/>
                <a:gd name="T50" fmla="*/ 3 w 248"/>
                <a:gd name="T51" fmla="*/ 7 h 367"/>
                <a:gd name="T52" fmla="*/ 0 w 248"/>
                <a:gd name="T53" fmla="*/ 2 h 367"/>
                <a:gd name="T54" fmla="*/ 1 w 248"/>
                <a:gd name="T55" fmla="*/ 2 h 3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48"/>
                <a:gd name="T85" fmla="*/ 0 h 367"/>
                <a:gd name="T86" fmla="*/ 248 w 248"/>
                <a:gd name="T87" fmla="*/ 367 h 3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48" h="367">
                  <a:moveTo>
                    <a:pt x="2" y="5"/>
                  </a:moveTo>
                  <a:lnTo>
                    <a:pt x="146" y="0"/>
                  </a:lnTo>
                  <a:lnTo>
                    <a:pt x="247" y="0"/>
                  </a:lnTo>
                  <a:lnTo>
                    <a:pt x="247" y="366"/>
                  </a:lnTo>
                  <a:lnTo>
                    <a:pt x="166" y="363"/>
                  </a:lnTo>
                  <a:lnTo>
                    <a:pt x="166" y="347"/>
                  </a:lnTo>
                  <a:lnTo>
                    <a:pt x="166" y="310"/>
                  </a:lnTo>
                  <a:lnTo>
                    <a:pt x="43" y="310"/>
                  </a:lnTo>
                  <a:lnTo>
                    <a:pt x="61" y="268"/>
                  </a:lnTo>
                  <a:lnTo>
                    <a:pt x="74" y="244"/>
                  </a:lnTo>
                  <a:lnTo>
                    <a:pt x="88" y="222"/>
                  </a:lnTo>
                  <a:lnTo>
                    <a:pt x="85" y="185"/>
                  </a:lnTo>
                  <a:lnTo>
                    <a:pt x="85" y="166"/>
                  </a:lnTo>
                  <a:lnTo>
                    <a:pt x="88" y="151"/>
                  </a:lnTo>
                  <a:lnTo>
                    <a:pt x="78" y="130"/>
                  </a:lnTo>
                  <a:lnTo>
                    <a:pt x="82" y="114"/>
                  </a:lnTo>
                  <a:lnTo>
                    <a:pt x="80" y="104"/>
                  </a:lnTo>
                  <a:lnTo>
                    <a:pt x="85" y="77"/>
                  </a:lnTo>
                  <a:lnTo>
                    <a:pt x="89" y="60"/>
                  </a:lnTo>
                  <a:lnTo>
                    <a:pt x="92" y="52"/>
                  </a:lnTo>
                  <a:lnTo>
                    <a:pt x="92" y="43"/>
                  </a:lnTo>
                  <a:lnTo>
                    <a:pt x="77" y="31"/>
                  </a:lnTo>
                  <a:lnTo>
                    <a:pt x="60" y="23"/>
                  </a:lnTo>
                  <a:lnTo>
                    <a:pt x="31" y="26"/>
                  </a:lnTo>
                  <a:lnTo>
                    <a:pt x="9" y="23"/>
                  </a:lnTo>
                  <a:lnTo>
                    <a:pt x="8" y="15"/>
                  </a:lnTo>
                  <a:lnTo>
                    <a:pt x="0" y="5"/>
                  </a:lnTo>
                  <a:lnTo>
                    <a:pt x="2" y="5"/>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76" name="Freeform 76"/>
            <p:cNvSpPr>
              <a:spLocks noChangeAspect="1"/>
            </p:cNvSpPr>
            <p:nvPr/>
          </p:nvSpPr>
          <p:spPr bwMode="auto">
            <a:xfrm>
              <a:off x="3309" y="2498"/>
              <a:ext cx="193" cy="228"/>
            </a:xfrm>
            <a:custGeom>
              <a:avLst/>
              <a:gdLst>
                <a:gd name="T0" fmla="*/ 120 w 301"/>
                <a:gd name="T1" fmla="*/ 1 h 350"/>
                <a:gd name="T2" fmla="*/ 41 w 301"/>
                <a:gd name="T3" fmla="*/ 1 h 350"/>
                <a:gd name="T4" fmla="*/ 0 w 301"/>
                <a:gd name="T5" fmla="*/ 0 h 350"/>
                <a:gd name="T6" fmla="*/ 0 w 301"/>
                <a:gd name="T7" fmla="*/ 74 h 350"/>
                <a:gd name="T8" fmla="*/ 0 w 301"/>
                <a:gd name="T9" fmla="*/ 148 h 350"/>
                <a:gd name="T10" fmla="*/ 123 w 301"/>
                <a:gd name="T11" fmla="*/ 148 h 350"/>
                <a:gd name="T12" fmla="*/ 123 w 301"/>
                <a:gd name="T13" fmla="*/ 121 h 350"/>
                <a:gd name="T14" fmla="*/ 122 w 301"/>
                <a:gd name="T15" fmla="*/ 116 h 350"/>
                <a:gd name="T16" fmla="*/ 121 w 301"/>
                <a:gd name="T17" fmla="*/ 106 h 350"/>
                <a:gd name="T18" fmla="*/ 119 w 301"/>
                <a:gd name="T19" fmla="*/ 96 h 350"/>
                <a:gd name="T20" fmla="*/ 115 w 301"/>
                <a:gd name="T21" fmla="*/ 93 h 350"/>
                <a:gd name="T22" fmla="*/ 112 w 301"/>
                <a:gd name="T23" fmla="*/ 92 h 350"/>
                <a:gd name="T24" fmla="*/ 108 w 301"/>
                <a:gd name="T25" fmla="*/ 91 h 350"/>
                <a:gd name="T26" fmla="*/ 105 w 301"/>
                <a:gd name="T27" fmla="*/ 87 h 350"/>
                <a:gd name="T28" fmla="*/ 105 w 301"/>
                <a:gd name="T29" fmla="*/ 83 h 350"/>
                <a:gd name="T30" fmla="*/ 105 w 301"/>
                <a:gd name="T31" fmla="*/ 72 h 350"/>
                <a:gd name="T32" fmla="*/ 108 w 301"/>
                <a:gd name="T33" fmla="*/ 72 h 350"/>
                <a:gd name="T34" fmla="*/ 110 w 301"/>
                <a:gd name="T35" fmla="*/ 69 h 350"/>
                <a:gd name="T36" fmla="*/ 110 w 301"/>
                <a:gd name="T37" fmla="*/ 62 h 350"/>
                <a:gd name="T38" fmla="*/ 108 w 301"/>
                <a:gd name="T39" fmla="*/ 59 h 350"/>
                <a:gd name="T40" fmla="*/ 108 w 301"/>
                <a:gd name="T41" fmla="*/ 58 h 350"/>
                <a:gd name="T42" fmla="*/ 106 w 301"/>
                <a:gd name="T43" fmla="*/ 58 h 350"/>
                <a:gd name="T44" fmla="*/ 106 w 301"/>
                <a:gd name="T45" fmla="*/ 51 h 350"/>
                <a:gd name="T46" fmla="*/ 108 w 301"/>
                <a:gd name="T47" fmla="*/ 48 h 350"/>
                <a:gd name="T48" fmla="*/ 110 w 301"/>
                <a:gd name="T49" fmla="*/ 44 h 350"/>
                <a:gd name="T50" fmla="*/ 113 w 301"/>
                <a:gd name="T51" fmla="*/ 44 h 350"/>
                <a:gd name="T52" fmla="*/ 113 w 301"/>
                <a:gd name="T53" fmla="*/ 41 h 350"/>
                <a:gd name="T54" fmla="*/ 115 w 301"/>
                <a:gd name="T55" fmla="*/ 35 h 350"/>
                <a:gd name="T56" fmla="*/ 123 w 301"/>
                <a:gd name="T57" fmla="*/ 24 h 350"/>
                <a:gd name="T58" fmla="*/ 123 w 301"/>
                <a:gd name="T59" fmla="*/ 20 h 350"/>
                <a:gd name="T60" fmla="*/ 123 w 301"/>
                <a:gd name="T61" fmla="*/ 20 h 350"/>
                <a:gd name="T62" fmla="*/ 121 w 301"/>
                <a:gd name="T63" fmla="*/ 16 h 350"/>
                <a:gd name="T64" fmla="*/ 121 w 301"/>
                <a:gd name="T65" fmla="*/ 14 h 350"/>
                <a:gd name="T66" fmla="*/ 119 w 301"/>
                <a:gd name="T67" fmla="*/ 14 h 350"/>
                <a:gd name="T68" fmla="*/ 115 w 301"/>
                <a:gd name="T69" fmla="*/ 12 h 350"/>
                <a:gd name="T70" fmla="*/ 115 w 301"/>
                <a:gd name="T71" fmla="*/ 8 h 350"/>
                <a:gd name="T72" fmla="*/ 117 w 301"/>
                <a:gd name="T73" fmla="*/ 5 h 350"/>
                <a:gd name="T74" fmla="*/ 120 w 301"/>
                <a:gd name="T75" fmla="*/ 1 h 3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1"/>
                <a:gd name="T115" fmla="*/ 0 h 350"/>
                <a:gd name="T116" fmla="*/ 301 w 301"/>
                <a:gd name="T117" fmla="*/ 350 h 3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1" h="350">
                  <a:moveTo>
                    <a:pt x="291" y="1"/>
                  </a:moveTo>
                  <a:lnTo>
                    <a:pt x="100" y="1"/>
                  </a:lnTo>
                  <a:lnTo>
                    <a:pt x="0" y="0"/>
                  </a:lnTo>
                  <a:lnTo>
                    <a:pt x="0" y="175"/>
                  </a:lnTo>
                  <a:lnTo>
                    <a:pt x="0" y="349"/>
                  </a:lnTo>
                  <a:lnTo>
                    <a:pt x="300" y="349"/>
                  </a:lnTo>
                  <a:lnTo>
                    <a:pt x="300" y="286"/>
                  </a:lnTo>
                  <a:lnTo>
                    <a:pt x="298" y="274"/>
                  </a:lnTo>
                  <a:lnTo>
                    <a:pt x="293" y="250"/>
                  </a:lnTo>
                  <a:lnTo>
                    <a:pt x="288" y="225"/>
                  </a:lnTo>
                  <a:lnTo>
                    <a:pt x="280" y="219"/>
                  </a:lnTo>
                  <a:lnTo>
                    <a:pt x="272" y="216"/>
                  </a:lnTo>
                  <a:lnTo>
                    <a:pt x="262" y="213"/>
                  </a:lnTo>
                  <a:lnTo>
                    <a:pt x="255" y="204"/>
                  </a:lnTo>
                  <a:lnTo>
                    <a:pt x="254" y="195"/>
                  </a:lnTo>
                  <a:lnTo>
                    <a:pt x="254" y="170"/>
                  </a:lnTo>
                  <a:lnTo>
                    <a:pt x="263" y="170"/>
                  </a:lnTo>
                  <a:lnTo>
                    <a:pt x="266" y="162"/>
                  </a:lnTo>
                  <a:lnTo>
                    <a:pt x="266" y="146"/>
                  </a:lnTo>
                  <a:lnTo>
                    <a:pt x="262" y="139"/>
                  </a:lnTo>
                  <a:lnTo>
                    <a:pt x="262" y="136"/>
                  </a:lnTo>
                  <a:lnTo>
                    <a:pt x="257" y="136"/>
                  </a:lnTo>
                  <a:lnTo>
                    <a:pt x="257" y="122"/>
                  </a:lnTo>
                  <a:lnTo>
                    <a:pt x="263" y="113"/>
                  </a:lnTo>
                  <a:lnTo>
                    <a:pt x="268" y="105"/>
                  </a:lnTo>
                  <a:lnTo>
                    <a:pt x="275" y="105"/>
                  </a:lnTo>
                  <a:lnTo>
                    <a:pt x="275" y="96"/>
                  </a:lnTo>
                  <a:lnTo>
                    <a:pt x="280" y="83"/>
                  </a:lnTo>
                  <a:lnTo>
                    <a:pt x="300" y="57"/>
                  </a:lnTo>
                  <a:lnTo>
                    <a:pt x="300" y="46"/>
                  </a:lnTo>
                  <a:lnTo>
                    <a:pt x="300" y="47"/>
                  </a:lnTo>
                  <a:lnTo>
                    <a:pt x="295" y="38"/>
                  </a:lnTo>
                  <a:lnTo>
                    <a:pt x="293" y="32"/>
                  </a:lnTo>
                  <a:lnTo>
                    <a:pt x="288" y="32"/>
                  </a:lnTo>
                  <a:lnTo>
                    <a:pt x="280" y="29"/>
                  </a:lnTo>
                  <a:lnTo>
                    <a:pt x="280" y="18"/>
                  </a:lnTo>
                  <a:lnTo>
                    <a:pt x="285" y="13"/>
                  </a:lnTo>
                  <a:lnTo>
                    <a:pt x="291" y="1"/>
                  </a:lnTo>
                </a:path>
              </a:pathLst>
            </a:custGeom>
            <a:solidFill>
              <a:schemeClr val="bg1"/>
            </a:solidFill>
            <a:ln w="12700" cap="rnd" cmpd="sng">
              <a:solidFill>
                <a:srgbClr val="000000"/>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77" name="Freeform 77"/>
            <p:cNvSpPr>
              <a:spLocks noChangeAspect="1"/>
            </p:cNvSpPr>
            <p:nvPr/>
          </p:nvSpPr>
          <p:spPr bwMode="auto">
            <a:xfrm>
              <a:off x="3309" y="2695"/>
              <a:ext cx="347" cy="285"/>
            </a:xfrm>
            <a:custGeom>
              <a:avLst/>
              <a:gdLst>
                <a:gd name="T0" fmla="*/ 0 w 541"/>
                <a:gd name="T1" fmla="*/ 17 h 435"/>
                <a:gd name="T2" fmla="*/ 0 w 541"/>
                <a:gd name="T3" fmla="*/ 61 h 435"/>
                <a:gd name="T4" fmla="*/ 0 w 541"/>
                <a:gd name="T5" fmla="*/ 34 h 435"/>
                <a:gd name="T6" fmla="*/ 0 w 541"/>
                <a:gd name="T7" fmla="*/ 95 h 435"/>
                <a:gd name="T8" fmla="*/ 0 w 541"/>
                <a:gd name="T9" fmla="*/ 109 h 435"/>
                <a:gd name="T10" fmla="*/ 0 w 541"/>
                <a:gd name="T11" fmla="*/ 139 h 435"/>
                <a:gd name="T12" fmla="*/ 46 w 541"/>
                <a:gd name="T13" fmla="*/ 139 h 435"/>
                <a:gd name="T14" fmla="*/ 101 w 541"/>
                <a:gd name="T15" fmla="*/ 139 h 435"/>
                <a:gd name="T16" fmla="*/ 157 w 541"/>
                <a:gd name="T17" fmla="*/ 139 h 435"/>
                <a:gd name="T18" fmla="*/ 157 w 541"/>
                <a:gd name="T19" fmla="*/ 186 h 435"/>
                <a:gd name="T20" fmla="*/ 222 w 541"/>
                <a:gd name="T21" fmla="*/ 186 h 435"/>
                <a:gd name="T22" fmla="*/ 222 w 541"/>
                <a:gd name="T23" fmla="*/ 0 h 435"/>
                <a:gd name="T24" fmla="*/ 173 w 541"/>
                <a:gd name="T25" fmla="*/ 0 h 435"/>
                <a:gd name="T26" fmla="*/ 164 w 541"/>
                <a:gd name="T27" fmla="*/ 16 h 435"/>
                <a:gd name="T28" fmla="*/ 148 w 541"/>
                <a:gd name="T29" fmla="*/ 34 h 435"/>
                <a:gd name="T30" fmla="*/ 130 w 541"/>
                <a:gd name="T31" fmla="*/ 27 h 435"/>
                <a:gd name="T32" fmla="*/ 122 w 541"/>
                <a:gd name="T33" fmla="*/ 16 h 435"/>
                <a:gd name="T34" fmla="*/ 64 w 541"/>
                <a:gd name="T35" fmla="*/ 17 h 435"/>
                <a:gd name="T36" fmla="*/ 30 w 541"/>
                <a:gd name="T37" fmla="*/ 17 h 435"/>
                <a:gd name="T38" fmla="*/ 12 w 541"/>
                <a:gd name="T39" fmla="*/ 17 h 435"/>
                <a:gd name="T40" fmla="*/ 0 w 541"/>
                <a:gd name="T41" fmla="*/ 1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1"/>
                <a:gd name="T64" fmla="*/ 0 h 435"/>
                <a:gd name="T65" fmla="*/ 541 w 541"/>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1" h="435">
                  <a:moveTo>
                    <a:pt x="0" y="40"/>
                  </a:moveTo>
                  <a:lnTo>
                    <a:pt x="0" y="142"/>
                  </a:lnTo>
                  <a:lnTo>
                    <a:pt x="0" y="79"/>
                  </a:lnTo>
                  <a:lnTo>
                    <a:pt x="0" y="221"/>
                  </a:lnTo>
                  <a:lnTo>
                    <a:pt x="0" y="253"/>
                  </a:lnTo>
                  <a:lnTo>
                    <a:pt x="0" y="324"/>
                  </a:lnTo>
                  <a:lnTo>
                    <a:pt x="112" y="324"/>
                  </a:lnTo>
                  <a:lnTo>
                    <a:pt x="244" y="324"/>
                  </a:lnTo>
                  <a:lnTo>
                    <a:pt x="380" y="324"/>
                  </a:lnTo>
                  <a:lnTo>
                    <a:pt x="380" y="434"/>
                  </a:lnTo>
                  <a:lnTo>
                    <a:pt x="540" y="434"/>
                  </a:lnTo>
                  <a:lnTo>
                    <a:pt x="540" y="0"/>
                  </a:lnTo>
                  <a:lnTo>
                    <a:pt x="420" y="0"/>
                  </a:lnTo>
                  <a:lnTo>
                    <a:pt x="397" y="36"/>
                  </a:lnTo>
                  <a:lnTo>
                    <a:pt x="360" y="79"/>
                  </a:lnTo>
                  <a:lnTo>
                    <a:pt x="316" y="63"/>
                  </a:lnTo>
                  <a:lnTo>
                    <a:pt x="296" y="36"/>
                  </a:lnTo>
                  <a:lnTo>
                    <a:pt x="156" y="40"/>
                  </a:lnTo>
                  <a:lnTo>
                    <a:pt x="72" y="40"/>
                  </a:lnTo>
                  <a:lnTo>
                    <a:pt x="28" y="40"/>
                  </a:lnTo>
                  <a:lnTo>
                    <a:pt x="0" y="40"/>
                  </a:lnTo>
                </a:path>
              </a:pathLst>
            </a:custGeom>
            <a:solidFill>
              <a:schemeClr val="bg1"/>
            </a:solidFill>
            <a:ln w="12700" cap="rnd" cmpd="sng">
              <a:solidFill>
                <a:schemeClr val="tx1"/>
              </a:solidFill>
              <a:prstDash val="solid"/>
              <a:round/>
              <a:headEnd type="none" w="med" len="med"/>
              <a:tailEnd type="none" w="med" len="med"/>
            </a:ln>
          </p:spPr>
          <p:txBody>
            <a:bodyPr/>
            <a:lstStyle/>
            <a:p>
              <a:pPr fontAlgn="auto">
                <a:spcBef>
                  <a:spcPts val="0"/>
                </a:spcBef>
                <a:spcAft>
                  <a:spcPts val="0"/>
                </a:spcAft>
              </a:pPr>
              <a:endParaRPr lang="en-US">
                <a:solidFill>
                  <a:prstClr val="black"/>
                </a:solidFill>
                <a:latin typeface="Calibri"/>
              </a:endParaRPr>
            </a:p>
          </p:txBody>
        </p:sp>
        <p:sp>
          <p:nvSpPr>
            <p:cNvPr id="78" name="Rectangle 78"/>
            <p:cNvSpPr>
              <a:spLocks noChangeAspect="1" noChangeArrowheads="1"/>
            </p:cNvSpPr>
            <p:nvPr/>
          </p:nvSpPr>
          <p:spPr bwMode="auto">
            <a:xfrm>
              <a:off x="1727" y="864"/>
              <a:ext cx="248" cy="107"/>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Douglas</a:t>
              </a:r>
            </a:p>
          </p:txBody>
        </p:sp>
        <p:sp>
          <p:nvSpPr>
            <p:cNvPr id="79" name="Rectangle 79"/>
            <p:cNvSpPr>
              <a:spLocks noChangeAspect="1" noChangeArrowheads="1"/>
            </p:cNvSpPr>
            <p:nvPr/>
          </p:nvSpPr>
          <p:spPr bwMode="auto">
            <a:xfrm>
              <a:off x="2053" y="1079"/>
              <a:ext cx="243"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Bayfield</a:t>
              </a:r>
            </a:p>
          </p:txBody>
        </p:sp>
        <p:sp>
          <p:nvSpPr>
            <p:cNvPr id="80" name="Rectangle 80"/>
            <p:cNvSpPr>
              <a:spLocks noChangeAspect="1" noChangeArrowheads="1"/>
            </p:cNvSpPr>
            <p:nvPr/>
          </p:nvSpPr>
          <p:spPr bwMode="auto">
            <a:xfrm>
              <a:off x="2330" y="1205"/>
              <a:ext cx="246" cy="107"/>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Ashland</a:t>
              </a:r>
            </a:p>
          </p:txBody>
        </p:sp>
        <p:sp>
          <p:nvSpPr>
            <p:cNvPr id="81" name="Rectangle 81"/>
            <p:cNvSpPr>
              <a:spLocks noChangeAspect="1" noChangeArrowheads="1"/>
            </p:cNvSpPr>
            <p:nvPr/>
          </p:nvSpPr>
          <p:spPr bwMode="auto">
            <a:xfrm>
              <a:off x="2086" y="1237"/>
              <a:ext cx="235"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Saywer</a:t>
              </a:r>
            </a:p>
          </p:txBody>
        </p:sp>
        <p:sp>
          <p:nvSpPr>
            <p:cNvPr id="82" name="Rectangle 82"/>
            <p:cNvSpPr>
              <a:spLocks noChangeAspect="1" noChangeArrowheads="1"/>
            </p:cNvSpPr>
            <p:nvPr/>
          </p:nvSpPr>
          <p:spPr bwMode="auto">
            <a:xfrm>
              <a:off x="1810" y="1207"/>
              <a:ext cx="281"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Washburn</a:t>
              </a:r>
            </a:p>
          </p:txBody>
        </p:sp>
        <p:sp>
          <p:nvSpPr>
            <p:cNvPr id="83" name="Rectangle 83"/>
            <p:cNvSpPr>
              <a:spLocks noChangeAspect="1" noChangeArrowheads="1"/>
            </p:cNvSpPr>
            <p:nvPr/>
          </p:nvSpPr>
          <p:spPr bwMode="auto">
            <a:xfrm>
              <a:off x="1441" y="1394"/>
              <a:ext cx="230"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Burnett</a:t>
              </a:r>
            </a:p>
          </p:txBody>
        </p:sp>
        <p:sp>
          <p:nvSpPr>
            <p:cNvPr id="84" name="Rectangle 84"/>
            <p:cNvSpPr>
              <a:spLocks noChangeAspect="1" noChangeArrowheads="1"/>
            </p:cNvSpPr>
            <p:nvPr/>
          </p:nvSpPr>
          <p:spPr bwMode="auto">
            <a:xfrm>
              <a:off x="1488" y="1536"/>
              <a:ext cx="182"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Polk</a:t>
              </a:r>
            </a:p>
          </p:txBody>
        </p:sp>
        <p:sp>
          <p:nvSpPr>
            <p:cNvPr id="85" name="Rectangle 85"/>
            <p:cNvSpPr>
              <a:spLocks noChangeAspect="1" noChangeArrowheads="1"/>
            </p:cNvSpPr>
            <p:nvPr/>
          </p:nvSpPr>
          <p:spPr bwMode="auto">
            <a:xfrm>
              <a:off x="1737" y="1512"/>
              <a:ext cx="221"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Barron</a:t>
              </a:r>
            </a:p>
          </p:txBody>
        </p:sp>
        <p:sp>
          <p:nvSpPr>
            <p:cNvPr id="86" name="Rectangle 86"/>
            <p:cNvSpPr>
              <a:spLocks noChangeAspect="1" noChangeArrowheads="1"/>
            </p:cNvSpPr>
            <p:nvPr/>
          </p:nvSpPr>
          <p:spPr bwMode="auto">
            <a:xfrm>
              <a:off x="2030" y="1512"/>
              <a:ext cx="194"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Rusk</a:t>
              </a:r>
            </a:p>
          </p:txBody>
        </p:sp>
        <p:sp>
          <p:nvSpPr>
            <p:cNvPr id="87" name="Rectangle 87"/>
            <p:cNvSpPr>
              <a:spLocks noChangeAspect="1" noChangeArrowheads="1"/>
            </p:cNvSpPr>
            <p:nvPr/>
          </p:nvSpPr>
          <p:spPr bwMode="auto">
            <a:xfrm>
              <a:off x="2485" y="1330"/>
              <a:ext cx="195"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Price</a:t>
              </a:r>
            </a:p>
          </p:txBody>
        </p:sp>
        <p:sp>
          <p:nvSpPr>
            <p:cNvPr id="88" name="Rectangle 88"/>
            <p:cNvSpPr>
              <a:spLocks noChangeAspect="1" noChangeArrowheads="1"/>
            </p:cNvSpPr>
            <p:nvPr/>
          </p:nvSpPr>
          <p:spPr bwMode="auto">
            <a:xfrm>
              <a:off x="2606" y="1205"/>
              <a:ext cx="173" cy="107"/>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Iron</a:t>
              </a:r>
            </a:p>
          </p:txBody>
        </p:sp>
        <p:sp>
          <p:nvSpPr>
            <p:cNvPr id="89" name="Rectangle 89"/>
            <p:cNvSpPr>
              <a:spLocks noChangeAspect="1" noChangeArrowheads="1"/>
            </p:cNvSpPr>
            <p:nvPr/>
          </p:nvSpPr>
          <p:spPr bwMode="auto">
            <a:xfrm>
              <a:off x="2823" y="1299"/>
              <a:ext cx="191"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Vilas</a:t>
              </a:r>
            </a:p>
          </p:txBody>
        </p:sp>
        <p:sp>
          <p:nvSpPr>
            <p:cNvPr id="90" name="Rectangle 90"/>
            <p:cNvSpPr>
              <a:spLocks noChangeAspect="1" noChangeArrowheads="1"/>
            </p:cNvSpPr>
            <p:nvPr/>
          </p:nvSpPr>
          <p:spPr bwMode="auto">
            <a:xfrm>
              <a:off x="2751" y="1394"/>
              <a:ext cx="231"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Oneida</a:t>
              </a:r>
            </a:p>
          </p:txBody>
        </p:sp>
        <p:sp>
          <p:nvSpPr>
            <p:cNvPr id="91" name="Rectangle 91"/>
            <p:cNvSpPr>
              <a:spLocks noChangeAspect="1" noChangeArrowheads="1"/>
            </p:cNvSpPr>
            <p:nvPr/>
          </p:nvSpPr>
          <p:spPr bwMode="auto">
            <a:xfrm>
              <a:off x="2759" y="1628"/>
              <a:ext cx="229"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Lincoln</a:t>
              </a:r>
            </a:p>
          </p:txBody>
        </p:sp>
        <p:sp>
          <p:nvSpPr>
            <p:cNvPr id="92" name="Rectangle 92"/>
            <p:cNvSpPr>
              <a:spLocks noChangeAspect="1" noChangeArrowheads="1"/>
            </p:cNvSpPr>
            <p:nvPr/>
          </p:nvSpPr>
          <p:spPr bwMode="auto">
            <a:xfrm>
              <a:off x="2392" y="1736"/>
              <a:ext cx="214"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Taylor</a:t>
              </a:r>
            </a:p>
          </p:txBody>
        </p:sp>
        <p:sp>
          <p:nvSpPr>
            <p:cNvPr id="93" name="Rectangle 93"/>
            <p:cNvSpPr>
              <a:spLocks noChangeAspect="1" noChangeArrowheads="1"/>
            </p:cNvSpPr>
            <p:nvPr/>
          </p:nvSpPr>
          <p:spPr bwMode="auto">
            <a:xfrm>
              <a:off x="2045" y="1789"/>
              <a:ext cx="277"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Chippewa</a:t>
              </a:r>
            </a:p>
          </p:txBody>
        </p:sp>
        <p:sp>
          <p:nvSpPr>
            <p:cNvPr id="94" name="Rectangle 94"/>
            <p:cNvSpPr>
              <a:spLocks noChangeAspect="1" noChangeArrowheads="1"/>
            </p:cNvSpPr>
            <p:nvPr/>
          </p:nvSpPr>
          <p:spPr bwMode="auto">
            <a:xfrm>
              <a:off x="1466" y="1814"/>
              <a:ext cx="253"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St. Croix</a:t>
              </a:r>
            </a:p>
          </p:txBody>
        </p:sp>
        <p:sp>
          <p:nvSpPr>
            <p:cNvPr id="95" name="Rectangle 95"/>
            <p:cNvSpPr>
              <a:spLocks noChangeAspect="1" noChangeArrowheads="1"/>
            </p:cNvSpPr>
            <p:nvPr/>
          </p:nvSpPr>
          <p:spPr bwMode="auto">
            <a:xfrm>
              <a:off x="1445" y="2042"/>
              <a:ext cx="216"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Pierce</a:t>
              </a:r>
            </a:p>
          </p:txBody>
        </p:sp>
        <p:sp>
          <p:nvSpPr>
            <p:cNvPr id="96" name="Rectangle 96"/>
            <p:cNvSpPr>
              <a:spLocks noChangeAspect="1" noChangeArrowheads="1"/>
            </p:cNvSpPr>
            <p:nvPr/>
          </p:nvSpPr>
          <p:spPr bwMode="auto">
            <a:xfrm>
              <a:off x="1730" y="1812"/>
              <a:ext cx="198" cy="107"/>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Dunn</a:t>
              </a:r>
            </a:p>
          </p:txBody>
        </p:sp>
        <p:sp>
          <p:nvSpPr>
            <p:cNvPr id="97" name="Rectangle 97"/>
            <p:cNvSpPr>
              <a:spLocks noChangeAspect="1" noChangeArrowheads="1"/>
            </p:cNvSpPr>
            <p:nvPr/>
          </p:nvSpPr>
          <p:spPr bwMode="auto">
            <a:xfrm>
              <a:off x="1732" y="2170"/>
              <a:ext cx="205"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Pepin</a:t>
              </a:r>
            </a:p>
          </p:txBody>
        </p:sp>
        <p:sp>
          <p:nvSpPr>
            <p:cNvPr id="98" name="Rectangle 98"/>
            <p:cNvSpPr>
              <a:spLocks noChangeAspect="1" noChangeArrowheads="1"/>
            </p:cNvSpPr>
            <p:nvPr/>
          </p:nvSpPr>
          <p:spPr bwMode="auto">
            <a:xfrm>
              <a:off x="1974" y="2060"/>
              <a:ext cx="285"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Eau Claire</a:t>
              </a:r>
            </a:p>
          </p:txBody>
        </p:sp>
        <p:sp>
          <p:nvSpPr>
            <p:cNvPr id="99" name="Rectangle 99"/>
            <p:cNvSpPr>
              <a:spLocks noChangeAspect="1" noChangeArrowheads="1"/>
            </p:cNvSpPr>
            <p:nvPr/>
          </p:nvSpPr>
          <p:spPr bwMode="auto">
            <a:xfrm>
              <a:off x="1786" y="2240"/>
              <a:ext cx="226"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Buffalo</a:t>
              </a:r>
            </a:p>
          </p:txBody>
        </p:sp>
        <p:sp>
          <p:nvSpPr>
            <p:cNvPr id="100" name="Rectangle 100"/>
            <p:cNvSpPr>
              <a:spLocks noChangeAspect="1" noChangeArrowheads="1"/>
            </p:cNvSpPr>
            <p:nvPr/>
          </p:nvSpPr>
          <p:spPr bwMode="auto">
            <a:xfrm>
              <a:off x="1984" y="2462"/>
              <a:ext cx="333"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Trempealeau</a:t>
              </a:r>
            </a:p>
          </p:txBody>
        </p:sp>
        <p:sp>
          <p:nvSpPr>
            <p:cNvPr id="101" name="Rectangle 101"/>
            <p:cNvSpPr>
              <a:spLocks noChangeAspect="1" noChangeArrowheads="1"/>
            </p:cNvSpPr>
            <p:nvPr/>
          </p:nvSpPr>
          <p:spPr bwMode="auto">
            <a:xfrm>
              <a:off x="2270" y="2396"/>
              <a:ext cx="249"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Jackson</a:t>
              </a:r>
            </a:p>
          </p:txBody>
        </p:sp>
        <p:sp>
          <p:nvSpPr>
            <p:cNvPr id="102" name="Rectangle 102"/>
            <p:cNvSpPr>
              <a:spLocks noChangeAspect="1" noChangeArrowheads="1"/>
            </p:cNvSpPr>
            <p:nvPr/>
          </p:nvSpPr>
          <p:spPr bwMode="auto">
            <a:xfrm>
              <a:off x="2287" y="2528"/>
              <a:ext cx="237"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Monroe</a:t>
              </a:r>
            </a:p>
          </p:txBody>
        </p:sp>
        <p:sp>
          <p:nvSpPr>
            <p:cNvPr id="103" name="Rectangle 103"/>
            <p:cNvSpPr>
              <a:spLocks noChangeAspect="1" noChangeArrowheads="1"/>
            </p:cNvSpPr>
            <p:nvPr/>
          </p:nvSpPr>
          <p:spPr bwMode="auto">
            <a:xfrm>
              <a:off x="2315" y="1949"/>
              <a:ext cx="196"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Clark</a:t>
              </a:r>
            </a:p>
          </p:txBody>
        </p:sp>
        <p:sp>
          <p:nvSpPr>
            <p:cNvPr id="104" name="Rectangle 104"/>
            <p:cNvSpPr>
              <a:spLocks noChangeAspect="1" noChangeArrowheads="1"/>
            </p:cNvSpPr>
            <p:nvPr/>
          </p:nvSpPr>
          <p:spPr bwMode="auto">
            <a:xfrm>
              <a:off x="2733" y="1928"/>
              <a:ext cx="269"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Marathon</a:t>
              </a:r>
            </a:p>
          </p:txBody>
        </p:sp>
        <p:sp>
          <p:nvSpPr>
            <p:cNvPr id="105" name="Rectangle 105"/>
            <p:cNvSpPr>
              <a:spLocks noChangeAspect="1" noChangeArrowheads="1"/>
            </p:cNvSpPr>
            <p:nvPr/>
          </p:nvSpPr>
          <p:spPr bwMode="auto">
            <a:xfrm>
              <a:off x="2638" y="2209"/>
              <a:ext cx="208"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Wood</a:t>
              </a:r>
            </a:p>
          </p:txBody>
        </p:sp>
        <p:sp>
          <p:nvSpPr>
            <p:cNvPr id="106" name="Rectangle 106"/>
            <p:cNvSpPr>
              <a:spLocks noChangeAspect="1" noChangeArrowheads="1"/>
            </p:cNvSpPr>
            <p:nvPr/>
          </p:nvSpPr>
          <p:spPr bwMode="auto">
            <a:xfrm>
              <a:off x="2884" y="2209"/>
              <a:ext cx="241"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Portage</a:t>
              </a:r>
            </a:p>
          </p:txBody>
        </p:sp>
        <p:sp>
          <p:nvSpPr>
            <p:cNvPr id="107" name="Rectangle 107"/>
            <p:cNvSpPr>
              <a:spLocks noChangeAspect="1" noChangeArrowheads="1"/>
            </p:cNvSpPr>
            <p:nvPr/>
          </p:nvSpPr>
          <p:spPr bwMode="auto">
            <a:xfrm>
              <a:off x="2576" y="2483"/>
              <a:ext cx="233"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Juneau</a:t>
              </a:r>
            </a:p>
          </p:txBody>
        </p:sp>
        <p:sp>
          <p:nvSpPr>
            <p:cNvPr id="108" name="Rectangle 108"/>
            <p:cNvSpPr>
              <a:spLocks noChangeAspect="1" noChangeArrowheads="1"/>
            </p:cNvSpPr>
            <p:nvPr/>
          </p:nvSpPr>
          <p:spPr bwMode="auto">
            <a:xfrm>
              <a:off x="2762" y="2584"/>
              <a:ext cx="282" cy="108"/>
            </a:xfrm>
            <a:prstGeom prst="rect">
              <a:avLst/>
            </a:prstGeom>
            <a:noFill/>
            <a:ln w="12700">
              <a:noFill/>
              <a:miter lim="800000"/>
              <a:headEnd/>
              <a:tailEnd/>
            </a:ln>
          </p:spPr>
          <p:txBody>
            <a:bodyPr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Adams</a:t>
              </a:r>
            </a:p>
          </p:txBody>
        </p:sp>
        <p:sp>
          <p:nvSpPr>
            <p:cNvPr id="109" name="Rectangle 109"/>
            <p:cNvSpPr>
              <a:spLocks noChangeAspect="1" noChangeArrowheads="1"/>
            </p:cNvSpPr>
            <p:nvPr/>
          </p:nvSpPr>
          <p:spPr bwMode="auto">
            <a:xfrm>
              <a:off x="2703" y="2899"/>
              <a:ext cx="195"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Sauk</a:t>
              </a:r>
            </a:p>
          </p:txBody>
        </p:sp>
        <p:sp>
          <p:nvSpPr>
            <p:cNvPr id="110" name="Rectangle 110"/>
            <p:cNvSpPr>
              <a:spLocks noChangeAspect="1" noChangeArrowheads="1"/>
            </p:cNvSpPr>
            <p:nvPr/>
          </p:nvSpPr>
          <p:spPr bwMode="auto">
            <a:xfrm>
              <a:off x="2083" y="2648"/>
              <a:ext cx="270"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LaCrosse</a:t>
              </a:r>
            </a:p>
          </p:txBody>
        </p:sp>
        <p:sp>
          <p:nvSpPr>
            <p:cNvPr id="111" name="Rectangle 111"/>
            <p:cNvSpPr>
              <a:spLocks noChangeAspect="1" noChangeArrowheads="1"/>
            </p:cNvSpPr>
            <p:nvPr/>
          </p:nvSpPr>
          <p:spPr bwMode="auto">
            <a:xfrm>
              <a:off x="2132" y="2824"/>
              <a:ext cx="230"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Vernon</a:t>
              </a:r>
            </a:p>
          </p:txBody>
        </p:sp>
        <p:sp>
          <p:nvSpPr>
            <p:cNvPr id="112" name="Rectangle 112"/>
            <p:cNvSpPr>
              <a:spLocks noChangeAspect="1" noChangeArrowheads="1"/>
            </p:cNvSpPr>
            <p:nvPr/>
          </p:nvSpPr>
          <p:spPr bwMode="auto">
            <a:xfrm>
              <a:off x="2169" y="3029"/>
              <a:ext cx="261"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Crawford</a:t>
              </a:r>
            </a:p>
          </p:txBody>
        </p:sp>
        <p:sp>
          <p:nvSpPr>
            <p:cNvPr id="113" name="Rectangle 113"/>
            <p:cNvSpPr>
              <a:spLocks noChangeAspect="1" noChangeArrowheads="1"/>
            </p:cNvSpPr>
            <p:nvPr/>
          </p:nvSpPr>
          <p:spPr bwMode="auto">
            <a:xfrm>
              <a:off x="2425" y="2932"/>
              <a:ext cx="256"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Richland</a:t>
              </a:r>
            </a:p>
          </p:txBody>
        </p:sp>
        <p:sp>
          <p:nvSpPr>
            <p:cNvPr id="114" name="Rectangle 114"/>
            <p:cNvSpPr>
              <a:spLocks noChangeAspect="1" noChangeArrowheads="1"/>
            </p:cNvSpPr>
            <p:nvPr/>
          </p:nvSpPr>
          <p:spPr bwMode="auto">
            <a:xfrm>
              <a:off x="2299" y="3273"/>
              <a:ext cx="204"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Grant</a:t>
              </a:r>
            </a:p>
          </p:txBody>
        </p:sp>
        <p:sp>
          <p:nvSpPr>
            <p:cNvPr id="115" name="Rectangle 115"/>
            <p:cNvSpPr>
              <a:spLocks noChangeAspect="1" noChangeArrowheads="1"/>
            </p:cNvSpPr>
            <p:nvPr/>
          </p:nvSpPr>
          <p:spPr bwMode="auto">
            <a:xfrm>
              <a:off x="2515" y="3440"/>
              <a:ext cx="278"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LaFayette</a:t>
              </a:r>
            </a:p>
          </p:txBody>
        </p:sp>
        <p:sp>
          <p:nvSpPr>
            <p:cNvPr id="116" name="Rectangle 116"/>
            <p:cNvSpPr>
              <a:spLocks noChangeAspect="1" noChangeArrowheads="1"/>
            </p:cNvSpPr>
            <p:nvPr/>
          </p:nvSpPr>
          <p:spPr bwMode="auto">
            <a:xfrm>
              <a:off x="2832" y="3408"/>
              <a:ext cx="214"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Green</a:t>
              </a:r>
            </a:p>
          </p:txBody>
        </p:sp>
        <p:sp>
          <p:nvSpPr>
            <p:cNvPr id="117" name="Rectangle 117"/>
            <p:cNvSpPr>
              <a:spLocks noChangeAspect="1" noChangeArrowheads="1"/>
            </p:cNvSpPr>
            <p:nvPr/>
          </p:nvSpPr>
          <p:spPr bwMode="auto">
            <a:xfrm>
              <a:off x="3072" y="3456"/>
              <a:ext cx="202" cy="108"/>
            </a:xfrm>
            <a:prstGeom prst="rect">
              <a:avLst/>
            </a:prstGeom>
            <a:noFill/>
            <a:ln w="12700">
              <a:noFill/>
              <a:miter lim="800000"/>
              <a:headEnd/>
              <a:tailEnd/>
            </a:ln>
          </p:spPr>
          <p:txBody>
            <a:bodyPr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Rock</a:t>
              </a:r>
            </a:p>
          </p:txBody>
        </p:sp>
        <p:sp>
          <p:nvSpPr>
            <p:cNvPr id="118" name="Rectangle 118"/>
            <p:cNvSpPr>
              <a:spLocks noChangeAspect="1" noChangeArrowheads="1"/>
            </p:cNvSpPr>
            <p:nvPr/>
          </p:nvSpPr>
          <p:spPr bwMode="auto">
            <a:xfrm>
              <a:off x="2948" y="3150"/>
              <a:ext cx="198"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Dane</a:t>
              </a:r>
            </a:p>
          </p:txBody>
        </p:sp>
        <p:sp>
          <p:nvSpPr>
            <p:cNvPr id="119" name="Rectangle 119"/>
            <p:cNvSpPr>
              <a:spLocks noChangeAspect="1" noChangeArrowheads="1"/>
            </p:cNvSpPr>
            <p:nvPr/>
          </p:nvSpPr>
          <p:spPr bwMode="auto">
            <a:xfrm>
              <a:off x="2606" y="3242"/>
              <a:ext cx="188"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Iowa</a:t>
              </a:r>
            </a:p>
          </p:txBody>
        </p:sp>
        <p:sp>
          <p:nvSpPr>
            <p:cNvPr id="120" name="Rectangle 120"/>
            <p:cNvSpPr>
              <a:spLocks noChangeAspect="1" noChangeArrowheads="1"/>
            </p:cNvSpPr>
            <p:nvPr/>
          </p:nvSpPr>
          <p:spPr bwMode="auto">
            <a:xfrm>
              <a:off x="2948" y="2899"/>
              <a:ext cx="268"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Columbia</a:t>
              </a:r>
            </a:p>
          </p:txBody>
        </p:sp>
        <p:sp>
          <p:nvSpPr>
            <p:cNvPr id="121" name="Rectangle 121"/>
            <p:cNvSpPr>
              <a:spLocks noChangeAspect="1" noChangeArrowheads="1"/>
            </p:cNvSpPr>
            <p:nvPr/>
          </p:nvSpPr>
          <p:spPr bwMode="auto">
            <a:xfrm>
              <a:off x="3238" y="2899"/>
              <a:ext cx="219"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Dodge</a:t>
              </a:r>
            </a:p>
          </p:txBody>
        </p:sp>
        <p:sp>
          <p:nvSpPr>
            <p:cNvPr id="122" name="Rectangle 122"/>
            <p:cNvSpPr>
              <a:spLocks noChangeAspect="1" noChangeArrowheads="1"/>
            </p:cNvSpPr>
            <p:nvPr/>
          </p:nvSpPr>
          <p:spPr bwMode="auto">
            <a:xfrm>
              <a:off x="3226" y="3214"/>
              <a:ext cx="265"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Jefferson</a:t>
              </a:r>
            </a:p>
          </p:txBody>
        </p:sp>
        <p:sp>
          <p:nvSpPr>
            <p:cNvPr id="123" name="Rectangle 123"/>
            <p:cNvSpPr>
              <a:spLocks noChangeAspect="1" noChangeArrowheads="1"/>
            </p:cNvSpPr>
            <p:nvPr/>
          </p:nvSpPr>
          <p:spPr bwMode="auto">
            <a:xfrm>
              <a:off x="3473" y="3214"/>
              <a:ext cx="288"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Waukesha</a:t>
              </a:r>
            </a:p>
          </p:txBody>
        </p:sp>
        <p:sp>
          <p:nvSpPr>
            <p:cNvPr id="124" name="Rectangle 124"/>
            <p:cNvSpPr>
              <a:spLocks noChangeAspect="1" noChangeArrowheads="1"/>
            </p:cNvSpPr>
            <p:nvPr/>
          </p:nvSpPr>
          <p:spPr bwMode="auto">
            <a:xfrm>
              <a:off x="3350" y="3433"/>
              <a:ext cx="285" cy="108"/>
            </a:xfrm>
            <a:prstGeom prst="rect">
              <a:avLst/>
            </a:prstGeom>
            <a:noFill/>
            <a:ln w="12700">
              <a:noFill/>
              <a:miter lim="800000"/>
              <a:headEnd/>
              <a:tailEnd/>
            </a:ln>
          </p:spPr>
          <p:txBody>
            <a:bodyPr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Walworth</a:t>
              </a:r>
            </a:p>
          </p:txBody>
        </p:sp>
        <p:sp>
          <p:nvSpPr>
            <p:cNvPr id="125" name="Rectangle 125"/>
            <p:cNvSpPr>
              <a:spLocks noChangeAspect="1" noChangeArrowheads="1"/>
            </p:cNvSpPr>
            <p:nvPr/>
          </p:nvSpPr>
          <p:spPr bwMode="auto">
            <a:xfrm>
              <a:off x="3596" y="3586"/>
              <a:ext cx="258"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Kenosha</a:t>
              </a:r>
            </a:p>
          </p:txBody>
        </p:sp>
        <p:sp>
          <p:nvSpPr>
            <p:cNvPr id="126" name="Rectangle 126"/>
            <p:cNvSpPr>
              <a:spLocks noChangeAspect="1" noChangeArrowheads="1"/>
            </p:cNvSpPr>
            <p:nvPr/>
          </p:nvSpPr>
          <p:spPr bwMode="auto">
            <a:xfrm>
              <a:off x="3564" y="3433"/>
              <a:ext cx="227"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Racine</a:t>
              </a:r>
            </a:p>
          </p:txBody>
        </p:sp>
        <p:sp>
          <p:nvSpPr>
            <p:cNvPr id="127" name="Rectangle 127"/>
            <p:cNvSpPr>
              <a:spLocks noChangeAspect="1" noChangeArrowheads="1"/>
            </p:cNvSpPr>
            <p:nvPr/>
          </p:nvSpPr>
          <p:spPr bwMode="auto">
            <a:xfrm>
              <a:off x="3648" y="2960"/>
              <a:ext cx="277" cy="108"/>
            </a:xfrm>
            <a:prstGeom prst="rect">
              <a:avLst/>
            </a:prstGeom>
            <a:noFill/>
            <a:ln w="12700">
              <a:noFill/>
              <a:miter lim="800000"/>
              <a:headEnd/>
              <a:tailEnd/>
            </a:ln>
          </p:spPr>
          <p:txBody>
            <a:bodyPr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Ozaukee</a:t>
              </a:r>
            </a:p>
          </p:txBody>
        </p:sp>
        <p:sp>
          <p:nvSpPr>
            <p:cNvPr id="128" name="Rectangle 128"/>
            <p:cNvSpPr>
              <a:spLocks noChangeAspect="1" noChangeArrowheads="1"/>
            </p:cNvSpPr>
            <p:nvPr/>
          </p:nvSpPr>
          <p:spPr bwMode="auto">
            <a:xfrm>
              <a:off x="3635" y="2733"/>
              <a:ext cx="334" cy="108"/>
            </a:xfrm>
            <a:prstGeom prst="rect">
              <a:avLst/>
            </a:prstGeom>
            <a:noFill/>
            <a:ln w="12700">
              <a:noFill/>
              <a:miter lim="800000"/>
              <a:headEnd/>
              <a:tailEnd/>
            </a:ln>
          </p:spPr>
          <p:txBody>
            <a:bodyPr lIns="88900" tIns="42862" rIns="88900" bIns="42862">
              <a:spAutoFit/>
            </a:bodyPr>
            <a:lstStyle/>
            <a:p>
              <a:pPr defTabSz="896938" eaLnBrk="0" fontAlgn="auto" hangingPunct="0">
                <a:spcBef>
                  <a:spcPts val="0"/>
                </a:spcBef>
                <a:spcAft>
                  <a:spcPts val="0"/>
                </a:spcAft>
              </a:pPr>
              <a:r>
                <a:rPr lang="en-US" sz="600">
                  <a:solidFill>
                    <a:srgbClr val="000000"/>
                  </a:solidFill>
                  <a:latin typeface="Arial Narrow" pitchFamily="34" charset="0"/>
                </a:rPr>
                <a:t>Sheboygan</a:t>
              </a:r>
              <a:endParaRPr lang="en-US" sz="600">
                <a:solidFill>
                  <a:srgbClr val="FFFF00"/>
                </a:solidFill>
                <a:latin typeface="Arial Narrow" pitchFamily="34" charset="0"/>
              </a:endParaRPr>
            </a:p>
          </p:txBody>
        </p:sp>
        <p:sp>
          <p:nvSpPr>
            <p:cNvPr id="129" name="Rectangle 129"/>
            <p:cNvSpPr>
              <a:spLocks noChangeAspect="1" noChangeArrowheads="1"/>
            </p:cNvSpPr>
            <p:nvPr/>
          </p:nvSpPr>
          <p:spPr bwMode="auto">
            <a:xfrm>
              <a:off x="3287" y="2712"/>
              <a:ext cx="320"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srgbClr val="000000"/>
                  </a:solidFill>
                  <a:latin typeface="Arial Narrow" pitchFamily="34" charset="0"/>
                </a:rPr>
                <a:t>Fond du Lac</a:t>
              </a:r>
            </a:p>
          </p:txBody>
        </p:sp>
        <p:sp>
          <p:nvSpPr>
            <p:cNvPr id="130" name="Rectangle 130"/>
            <p:cNvSpPr>
              <a:spLocks noChangeAspect="1" noChangeArrowheads="1"/>
            </p:cNvSpPr>
            <p:nvPr/>
          </p:nvSpPr>
          <p:spPr bwMode="auto">
            <a:xfrm>
              <a:off x="3072" y="2784"/>
              <a:ext cx="307"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srgbClr val="000000"/>
                  </a:solidFill>
                  <a:latin typeface="Arial Narrow" pitchFamily="34" charset="0"/>
                </a:rPr>
                <a:t>Green</a:t>
              </a:r>
              <a:r>
                <a:rPr lang="en-US" sz="600">
                  <a:solidFill>
                    <a:srgbClr val="FFFF00"/>
                  </a:solidFill>
                  <a:latin typeface="Arial Narrow" pitchFamily="34" charset="0"/>
                </a:rPr>
                <a:t> </a:t>
              </a:r>
              <a:r>
                <a:rPr lang="en-US" sz="600">
                  <a:solidFill>
                    <a:srgbClr val="000000"/>
                  </a:solidFill>
                  <a:latin typeface="Arial Narrow" pitchFamily="34" charset="0"/>
                </a:rPr>
                <a:t>Lake</a:t>
              </a:r>
              <a:endParaRPr lang="en-US" sz="600">
                <a:solidFill>
                  <a:srgbClr val="FFFF00"/>
                </a:solidFill>
                <a:latin typeface="Arial Narrow" pitchFamily="34" charset="0"/>
              </a:endParaRPr>
            </a:p>
          </p:txBody>
        </p:sp>
        <p:sp>
          <p:nvSpPr>
            <p:cNvPr id="131" name="Rectangle 131"/>
            <p:cNvSpPr>
              <a:spLocks noChangeAspect="1" noChangeArrowheads="1"/>
            </p:cNvSpPr>
            <p:nvPr/>
          </p:nvSpPr>
          <p:spPr bwMode="auto">
            <a:xfrm>
              <a:off x="2939" y="2650"/>
              <a:ext cx="279"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srgbClr val="000000"/>
                  </a:solidFill>
                  <a:latin typeface="Arial Narrow" pitchFamily="34" charset="0"/>
                </a:rPr>
                <a:t>Marquette</a:t>
              </a:r>
              <a:endParaRPr lang="en-US" sz="600">
                <a:solidFill>
                  <a:srgbClr val="FFFF00"/>
                </a:solidFill>
                <a:latin typeface="Arial Narrow" pitchFamily="34" charset="0"/>
              </a:endParaRPr>
            </a:p>
          </p:txBody>
        </p:sp>
        <p:sp>
          <p:nvSpPr>
            <p:cNvPr id="132" name="Rectangle 132"/>
            <p:cNvSpPr>
              <a:spLocks noChangeAspect="1" noChangeArrowheads="1"/>
            </p:cNvSpPr>
            <p:nvPr/>
          </p:nvSpPr>
          <p:spPr bwMode="auto">
            <a:xfrm>
              <a:off x="2940" y="2486"/>
              <a:ext cx="281"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srgbClr val="000000"/>
                  </a:solidFill>
                  <a:latin typeface="Arial Narrow" pitchFamily="34" charset="0"/>
                </a:rPr>
                <a:t>Waushara</a:t>
              </a:r>
              <a:endParaRPr lang="en-US" sz="600">
                <a:solidFill>
                  <a:srgbClr val="FFFF00"/>
                </a:solidFill>
                <a:latin typeface="Arial Narrow" pitchFamily="34" charset="0"/>
              </a:endParaRPr>
            </a:p>
          </p:txBody>
        </p:sp>
        <p:sp>
          <p:nvSpPr>
            <p:cNvPr id="133" name="Rectangle 133"/>
            <p:cNvSpPr>
              <a:spLocks noChangeAspect="1" noChangeArrowheads="1"/>
            </p:cNvSpPr>
            <p:nvPr/>
          </p:nvSpPr>
          <p:spPr bwMode="auto">
            <a:xfrm>
              <a:off x="3275" y="2486"/>
              <a:ext cx="301"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srgbClr val="000000"/>
                  </a:solidFill>
                  <a:latin typeface="Arial Narrow" pitchFamily="34" charset="0"/>
                </a:rPr>
                <a:t>Winnebago</a:t>
              </a:r>
              <a:endParaRPr lang="en-US" sz="600">
                <a:solidFill>
                  <a:srgbClr val="FFFF00"/>
                </a:solidFill>
                <a:latin typeface="Arial Narrow" pitchFamily="34" charset="0"/>
              </a:endParaRPr>
            </a:p>
          </p:txBody>
        </p:sp>
        <p:sp>
          <p:nvSpPr>
            <p:cNvPr id="134" name="Rectangle 134"/>
            <p:cNvSpPr>
              <a:spLocks noChangeAspect="1" noChangeArrowheads="1"/>
            </p:cNvSpPr>
            <p:nvPr/>
          </p:nvSpPr>
          <p:spPr bwMode="auto">
            <a:xfrm>
              <a:off x="3562" y="2614"/>
              <a:ext cx="250"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srgbClr val="000000"/>
                  </a:solidFill>
                  <a:latin typeface="Arial Narrow" pitchFamily="34" charset="0"/>
                </a:rPr>
                <a:t>Calumet</a:t>
              </a:r>
              <a:endParaRPr lang="en-US" sz="600" b="1">
                <a:solidFill>
                  <a:srgbClr val="FFFF00"/>
                </a:solidFill>
                <a:latin typeface="Arial Narrow" pitchFamily="34" charset="0"/>
              </a:endParaRPr>
            </a:p>
          </p:txBody>
        </p:sp>
        <p:sp>
          <p:nvSpPr>
            <p:cNvPr id="135" name="Rectangle 135"/>
            <p:cNvSpPr>
              <a:spLocks noChangeAspect="1" noChangeArrowheads="1"/>
            </p:cNvSpPr>
            <p:nvPr/>
          </p:nvSpPr>
          <p:spPr bwMode="auto">
            <a:xfrm>
              <a:off x="3686" y="2520"/>
              <a:ext cx="290"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srgbClr val="000000"/>
                  </a:solidFill>
                  <a:latin typeface="Arial Narrow" pitchFamily="34" charset="0"/>
                </a:rPr>
                <a:t>Manitowoc</a:t>
              </a:r>
              <a:endParaRPr lang="en-US" sz="600">
                <a:solidFill>
                  <a:srgbClr val="FFFF00"/>
                </a:solidFill>
                <a:latin typeface="Arial Narrow" pitchFamily="34" charset="0"/>
              </a:endParaRPr>
            </a:p>
          </p:txBody>
        </p:sp>
        <p:sp>
          <p:nvSpPr>
            <p:cNvPr id="136" name="Rectangle 136"/>
            <p:cNvSpPr>
              <a:spLocks noChangeAspect="1" noChangeArrowheads="1"/>
            </p:cNvSpPr>
            <p:nvPr/>
          </p:nvSpPr>
          <p:spPr bwMode="auto">
            <a:xfrm>
              <a:off x="3814" y="2238"/>
              <a:ext cx="287"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srgbClr val="000000"/>
                  </a:solidFill>
                  <a:latin typeface="Arial Narrow" pitchFamily="34" charset="0"/>
                </a:rPr>
                <a:t>Kewaunee</a:t>
              </a:r>
              <a:endParaRPr lang="en-US" sz="600">
                <a:solidFill>
                  <a:srgbClr val="FFFF00"/>
                </a:solidFill>
                <a:latin typeface="Arial Narrow" pitchFamily="34" charset="0"/>
              </a:endParaRPr>
            </a:p>
          </p:txBody>
        </p:sp>
        <p:sp>
          <p:nvSpPr>
            <p:cNvPr id="137" name="Rectangle 137"/>
            <p:cNvSpPr>
              <a:spLocks noChangeAspect="1" noChangeArrowheads="1"/>
            </p:cNvSpPr>
            <p:nvPr/>
          </p:nvSpPr>
          <p:spPr bwMode="auto">
            <a:xfrm>
              <a:off x="3623" y="2396"/>
              <a:ext cx="215"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srgbClr val="000000"/>
                  </a:solidFill>
                  <a:latin typeface="Arial Narrow" pitchFamily="34" charset="0"/>
                </a:rPr>
                <a:t>Brown</a:t>
              </a:r>
              <a:endParaRPr lang="en-US" sz="600">
                <a:solidFill>
                  <a:srgbClr val="FFFF00"/>
                </a:solidFill>
                <a:latin typeface="Arial Narrow" pitchFamily="34" charset="0"/>
              </a:endParaRPr>
            </a:p>
          </p:txBody>
        </p:sp>
        <p:sp>
          <p:nvSpPr>
            <p:cNvPr id="138" name="Rectangle 138"/>
            <p:cNvSpPr>
              <a:spLocks noChangeAspect="1" noChangeArrowheads="1"/>
            </p:cNvSpPr>
            <p:nvPr/>
          </p:nvSpPr>
          <p:spPr bwMode="auto">
            <a:xfrm>
              <a:off x="3356" y="2258"/>
              <a:ext cx="295"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srgbClr val="000000"/>
                  </a:solidFill>
                  <a:latin typeface="Arial Narrow" pitchFamily="34" charset="0"/>
                </a:rPr>
                <a:t>Outagamie</a:t>
              </a:r>
              <a:endParaRPr lang="en-US" sz="600">
                <a:solidFill>
                  <a:srgbClr val="FFFF00"/>
                </a:solidFill>
                <a:latin typeface="Arial Narrow" pitchFamily="34" charset="0"/>
              </a:endParaRPr>
            </a:p>
          </p:txBody>
        </p:sp>
        <p:sp>
          <p:nvSpPr>
            <p:cNvPr id="139" name="Rectangle 139"/>
            <p:cNvSpPr>
              <a:spLocks noChangeAspect="1" noChangeArrowheads="1"/>
            </p:cNvSpPr>
            <p:nvPr/>
          </p:nvSpPr>
          <p:spPr bwMode="auto">
            <a:xfrm>
              <a:off x="3142" y="2194"/>
              <a:ext cx="269"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srgbClr val="000000"/>
                  </a:solidFill>
                  <a:latin typeface="Arial Narrow" pitchFamily="34" charset="0"/>
                </a:rPr>
                <a:t>Waupaca</a:t>
              </a:r>
              <a:endParaRPr lang="en-US" sz="600">
                <a:solidFill>
                  <a:srgbClr val="FFFF00"/>
                </a:solidFill>
                <a:latin typeface="Arial Narrow" pitchFamily="34" charset="0"/>
              </a:endParaRPr>
            </a:p>
          </p:txBody>
        </p:sp>
        <p:sp>
          <p:nvSpPr>
            <p:cNvPr id="140" name="Rectangle 140"/>
            <p:cNvSpPr>
              <a:spLocks noChangeAspect="1" noChangeArrowheads="1"/>
            </p:cNvSpPr>
            <p:nvPr/>
          </p:nvSpPr>
          <p:spPr bwMode="auto">
            <a:xfrm>
              <a:off x="3162" y="2115"/>
              <a:ext cx="265"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srgbClr val="000000"/>
                  </a:solidFill>
                  <a:latin typeface="Arial Narrow" pitchFamily="34" charset="0"/>
                </a:rPr>
                <a:t>Shawano</a:t>
              </a:r>
              <a:endParaRPr lang="en-US" sz="600">
                <a:solidFill>
                  <a:srgbClr val="FFFF00"/>
                </a:solidFill>
                <a:latin typeface="Arial Narrow" pitchFamily="34" charset="0"/>
              </a:endParaRPr>
            </a:p>
          </p:txBody>
        </p:sp>
        <p:sp>
          <p:nvSpPr>
            <p:cNvPr id="141" name="Rectangle 141"/>
            <p:cNvSpPr>
              <a:spLocks noChangeAspect="1" noChangeArrowheads="1"/>
            </p:cNvSpPr>
            <p:nvPr/>
          </p:nvSpPr>
          <p:spPr bwMode="auto">
            <a:xfrm>
              <a:off x="3216" y="1872"/>
              <a:ext cx="307"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srgbClr val="000000"/>
                  </a:solidFill>
                  <a:latin typeface="Arial Narrow" pitchFamily="34" charset="0"/>
                </a:rPr>
                <a:t>Menominee</a:t>
              </a:r>
              <a:endParaRPr lang="en-US" sz="600">
                <a:solidFill>
                  <a:srgbClr val="FFFF00"/>
                </a:solidFill>
                <a:latin typeface="Arial Narrow" pitchFamily="34" charset="0"/>
              </a:endParaRPr>
            </a:p>
          </p:txBody>
        </p:sp>
        <p:sp>
          <p:nvSpPr>
            <p:cNvPr id="142" name="Rectangle 142"/>
            <p:cNvSpPr>
              <a:spLocks noChangeAspect="1" noChangeArrowheads="1"/>
            </p:cNvSpPr>
            <p:nvPr/>
          </p:nvSpPr>
          <p:spPr bwMode="auto">
            <a:xfrm>
              <a:off x="3377" y="1769"/>
              <a:ext cx="232"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srgbClr val="000000"/>
                  </a:solidFill>
                  <a:latin typeface="Arial Narrow" pitchFamily="34" charset="0"/>
                </a:rPr>
                <a:t>Oconto</a:t>
              </a:r>
              <a:endParaRPr lang="en-US" sz="600">
                <a:solidFill>
                  <a:srgbClr val="FFFF00"/>
                </a:solidFill>
                <a:latin typeface="Arial Narrow" pitchFamily="34" charset="0"/>
              </a:endParaRPr>
            </a:p>
          </p:txBody>
        </p:sp>
        <p:sp>
          <p:nvSpPr>
            <p:cNvPr id="143" name="Rectangle 143"/>
            <p:cNvSpPr>
              <a:spLocks noChangeAspect="1" noChangeArrowheads="1"/>
            </p:cNvSpPr>
            <p:nvPr/>
          </p:nvSpPr>
          <p:spPr bwMode="auto">
            <a:xfrm>
              <a:off x="3069" y="1769"/>
              <a:ext cx="265"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Langlade</a:t>
              </a:r>
            </a:p>
          </p:txBody>
        </p:sp>
        <p:sp>
          <p:nvSpPr>
            <p:cNvPr id="144" name="Rectangle 144"/>
            <p:cNvSpPr>
              <a:spLocks noChangeAspect="1" noChangeArrowheads="1"/>
            </p:cNvSpPr>
            <p:nvPr/>
          </p:nvSpPr>
          <p:spPr bwMode="auto">
            <a:xfrm>
              <a:off x="3315" y="1642"/>
              <a:ext cx="216"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Forest</a:t>
              </a:r>
            </a:p>
          </p:txBody>
        </p:sp>
        <p:sp>
          <p:nvSpPr>
            <p:cNvPr id="145" name="Rectangle 145"/>
            <p:cNvSpPr>
              <a:spLocks noChangeAspect="1" noChangeArrowheads="1"/>
            </p:cNvSpPr>
            <p:nvPr/>
          </p:nvSpPr>
          <p:spPr bwMode="auto">
            <a:xfrm>
              <a:off x="3524" y="1531"/>
              <a:ext cx="267"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srgbClr val="000000"/>
                  </a:solidFill>
                  <a:latin typeface="Arial Narrow" pitchFamily="34" charset="0"/>
                </a:rPr>
                <a:t>Marinette</a:t>
              </a:r>
            </a:p>
          </p:txBody>
        </p:sp>
        <p:sp>
          <p:nvSpPr>
            <p:cNvPr id="146" name="Rectangle 146"/>
            <p:cNvSpPr>
              <a:spLocks noChangeAspect="1" noChangeArrowheads="1"/>
            </p:cNvSpPr>
            <p:nvPr/>
          </p:nvSpPr>
          <p:spPr bwMode="auto">
            <a:xfrm>
              <a:off x="3377" y="1392"/>
              <a:ext cx="257" cy="107"/>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prstClr val="black"/>
                  </a:solidFill>
                  <a:latin typeface="Arial Narrow" pitchFamily="34" charset="0"/>
                </a:rPr>
                <a:t>Florence</a:t>
              </a:r>
            </a:p>
          </p:txBody>
        </p:sp>
        <p:sp>
          <p:nvSpPr>
            <p:cNvPr id="147" name="Rectangle 147"/>
            <p:cNvSpPr>
              <a:spLocks noChangeAspect="1" noChangeArrowheads="1"/>
            </p:cNvSpPr>
            <p:nvPr/>
          </p:nvSpPr>
          <p:spPr bwMode="auto">
            <a:xfrm>
              <a:off x="3870" y="2144"/>
              <a:ext cx="189" cy="108"/>
            </a:xfrm>
            <a:prstGeom prst="rect">
              <a:avLst/>
            </a:prstGeom>
            <a:noFill/>
            <a:ln w="12700">
              <a:noFill/>
              <a:miter lim="800000"/>
              <a:headEnd/>
              <a:tailEnd/>
            </a:ln>
          </p:spPr>
          <p:txBody>
            <a:bodyPr wrap="none" lIns="88900" tIns="42862" rIns="88900" bIns="42862">
              <a:spAutoFit/>
            </a:bodyPr>
            <a:lstStyle/>
            <a:p>
              <a:pPr defTabSz="896938" eaLnBrk="0" fontAlgn="auto" hangingPunct="0">
                <a:spcBef>
                  <a:spcPts val="0"/>
                </a:spcBef>
                <a:spcAft>
                  <a:spcPts val="0"/>
                </a:spcAft>
              </a:pPr>
              <a:r>
                <a:rPr lang="en-US" sz="600">
                  <a:solidFill>
                    <a:srgbClr val="000000"/>
                  </a:solidFill>
                  <a:latin typeface="Arial Narrow" pitchFamily="34" charset="0"/>
                </a:rPr>
                <a:t>Door</a:t>
              </a:r>
              <a:endParaRPr lang="en-US" sz="600">
                <a:solidFill>
                  <a:srgbClr val="FFFF00"/>
                </a:solidFill>
                <a:latin typeface="Arial Narrow" pitchFamily="34" charset="0"/>
              </a:endParaRPr>
            </a:p>
          </p:txBody>
        </p:sp>
        <p:sp>
          <p:nvSpPr>
            <p:cNvPr id="148" name="Rectangle 148"/>
            <p:cNvSpPr>
              <a:spLocks noChangeAspect="1" noChangeArrowheads="1"/>
            </p:cNvSpPr>
            <p:nvPr/>
          </p:nvSpPr>
          <p:spPr bwMode="auto">
            <a:xfrm>
              <a:off x="3173" y="3587"/>
              <a:ext cx="108" cy="99"/>
            </a:xfrm>
            <a:prstGeom prst="rect">
              <a:avLst/>
            </a:prstGeom>
            <a:noFill/>
            <a:ln w="12700">
              <a:noFill/>
              <a:miter lim="800000"/>
              <a:headEnd/>
              <a:tailEnd/>
            </a:ln>
          </p:spPr>
          <p:txBody>
            <a:bodyPr wrap="none" anchor="ctr"/>
            <a:lstStyle/>
            <a:p>
              <a:pPr fontAlgn="auto">
                <a:spcBef>
                  <a:spcPts val="0"/>
                </a:spcBef>
                <a:spcAft>
                  <a:spcPts val="0"/>
                </a:spcAft>
              </a:pPr>
              <a:endParaRPr lang="en-US">
                <a:solidFill>
                  <a:prstClr val="black"/>
                </a:solidFill>
                <a:latin typeface="Calibri"/>
              </a:endParaRPr>
            </a:p>
          </p:txBody>
        </p:sp>
        <p:sp>
          <p:nvSpPr>
            <p:cNvPr id="149" name="Rectangle 149"/>
            <p:cNvSpPr>
              <a:spLocks noChangeAspect="1" noChangeArrowheads="1"/>
            </p:cNvSpPr>
            <p:nvPr/>
          </p:nvSpPr>
          <p:spPr bwMode="auto">
            <a:xfrm>
              <a:off x="3736" y="3209"/>
              <a:ext cx="132" cy="62"/>
            </a:xfrm>
            <a:prstGeom prst="rect">
              <a:avLst/>
            </a:prstGeom>
            <a:noFill/>
            <a:ln w="12700">
              <a:noFill/>
              <a:miter lim="800000"/>
              <a:headEnd/>
              <a:tailEnd/>
            </a:ln>
          </p:spPr>
          <p:txBody>
            <a:bodyPr wrap="none" anchor="ctr"/>
            <a:lstStyle/>
            <a:p>
              <a:pPr fontAlgn="auto">
                <a:spcBef>
                  <a:spcPts val="0"/>
                </a:spcBef>
                <a:spcAft>
                  <a:spcPts val="0"/>
                </a:spcAft>
              </a:pPr>
              <a:endParaRPr lang="en-US">
                <a:solidFill>
                  <a:prstClr val="black"/>
                </a:solidFill>
                <a:latin typeface="Calibri"/>
              </a:endParaRPr>
            </a:p>
          </p:txBody>
        </p:sp>
        <p:sp>
          <p:nvSpPr>
            <p:cNvPr id="150" name="Rectangle 150"/>
            <p:cNvSpPr>
              <a:spLocks noChangeAspect="1" noChangeArrowheads="1"/>
            </p:cNvSpPr>
            <p:nvPr/>
          </p:nvSpPr>
          <p:spPr bwMode="auto">
            <a:xfrm>
              <a:off x="3648" y="3360"/>
              <a:ext cx="290" cy="110"/>
            </a:xfrm>
            <a:prstGeom prst="rect">
              <a:avLst/>
            </a:prstGeom>
            <a:noFill/>
            <a:ln w="12700">
              <a:noFill/>
              <a:miter lim="800000"/>
              <a:headEnd/>
              <a:tailEnd/>
            </a:ln>
          </p:spPr>
          <p:txBody>
            <a:bodyPr wrap="none" lIns="90488" tIns="44450" rIns="90488" bIns="44450">
              <a:spAutoFit/>
            </a:bodyPr>
            <a:lstStyle/>
            <a:p>
              <a:pPr eaLnBrk="0" fontAlgn="auto" hangingPunct="0">
                <a:spcBef>
                  <a:spcPts val="0"/>
                </a:spcBef>
                <a:spcAft>
                  <a:spcPts val="0"/>
                </a:spcAft>
              </a:pPr>
              <a:r>
                <a:rPr lang="en-US" sz="600">
                  <a:solidFill>
                    <a:prstClr val="black"/>
                  </a:solidFill>
                  <a:latin typeface="Arial Narrow" pitchFamily="34" charset="0"/>
                </a:rPr>
                <a:t>Milwaukee</a:t>
              </a:r>
            </a:p>
          </p:txBody>
        </p:sp>
        <p:sp>
          <p:nvSpPr>
            <p:cNvPr id="151" name="Text Box 151"/>
            <p:cNvSpPr txBox="1">
              <a:spLocks noChangeAspect="1" noChangeArrowheads="1"/>
            </p:cNvSpPr>
            <p:nvPr/>
          </p:nvSpPr>
          <p:spPr bwMode="auto">
            <a:xfrm>
              <a:off x="3505" y="3102"/>
              <a:ext cx="313" cy="111"/>
            </a:xfrm>
            <a:prstGeom prst="rect">
              <a:avLst/>
            </a:prstGeom>
            <a:noFill/>
            <a:ln w="12700">
              <a:noFill/>
              <a:miter lim="800000"/>
              <a:headEnd/>
              <a:tailEnd/>
            </a:ln>
          </p:spPr>
          <p:txBody>
            <a:bodyPr wrap="none">
              <a:spAutoFit/>
            </a:bodyPr>
            <a:lstStyle/>
            <a:p>
              <a:pPr eaLnBrk="0" fontAlgn="auto" hangingPunct="0">
                <a:spcBef>
                  <a:spcPts val="0"/>
                </a:spcBef>
                <a:spcAft>
                  <a:spcPts val="0"/>
                </a:spcAft>
              </a:pPr>
              <a:r>
                <a:rPr lang="en-US" sz="600">
                  <a:solidFill>
                    <a:prstClr val="black"/>
                  </a:solidFill>
                  <a:latin typeface="Arial Narrow" pitchFamily="34" charset="0"/>
                </a:rPr>
                <a:t>Washington</a:t>
              </a:r>
              <a:endParaRPr lang="en-US" sz="2400">
                <a:solidFill>
                  <a:prstClr val="black"/>
                </a:solidFill>
                <a:latin typeface="Times New Roman" pitchFamily="18" charset="0"/>
              </a:endParaRPr>
            </a:p>
          </p:txBody>
        </p:sp>
      </p:grpSp>
      <p:sp>
        <p:nvSpPr>
          <p:cNvPr id="2" name="Title 1"/>
          <p:cNvSpPr>
            <a:spLocks noGrp="1"/>
          </p:cNvSpPr>
          <p:nvPr>
            <p:ph type="ctrTitle"/>
          </p:nvPr>
        </p:nvSpPr>
        <p:spPr>
          <a:xfrm>
            <a:off x="225552" y="194885"/>
            <a:ext cx="8458200" cy="914400"/>
          </a:xfrm>
        </p:spPr>
        <p:txBody>
          <a:bodyPr>
            <a:normAutofit/>
          </a:bodyPr>
          <a:lstStyle/>
          <a:p>
            <a:pPr algn="l"/>
            <a:r>
              <a:rPr lang="en-US" sz="2800" b="1" dirty="0" smtClean="0">
                <a:effectLst/>
                <a:latin typeface="Tahoma" panose="020B0604030504040204" pitchFamily="34" charset="0"/>
                <a:ea typeface="Tahoma" panose="020B0604030504040204" pitchFamily="34" charset="0"/>
                <a:cs typeface="Tahoma" panose="020B0604030504040204" pitchFamily="34" charset="0"/>
              </a:rPr>
              <a:t>Wisconsin Labs with Flu PCR &amp; Virus Culture Capacity,</a:t>
            </a:r>
            <a:r>
              <a:rPr lang="en-US" sz="2800" b="1" dirty="0" smtClean="0">
                <a:effectLst/>
              </a:rPr>
              <a:t>  </a:t>
            </a:r>
            <a:r>
              <a:rPr lang="en-US" sz="2800" b="1" dirty="0" smtClean="0">
                <a:effectLst/>
                <a:latin typeface="Tahoma" panose="020B0604030504040204" pitchFamily="34" charset="0"/>
                <a:ea typeface="Tahoma" panose="020B0604030504040204" pitchFamily="34" charset="0"/>
                <a:cs typeface="Tahoma" panose="020B0604030504040204" pitchFamily="34" charset="0"/>
              </a:rPr>
              <a:t>September 2014</a:t>
            </a:r>
            <a:endParaRPr lang="en-US" sz="28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152" name="5-Point Star 151"/>
          <p:cNvSpPr/>
          <p:nvPr/>
        </p:nvSpPr>
        <p:spPr>
          <a:xfrm>
            <a:off x="5049666" y="1308784"/>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53" name="5-Point Star 152"/>
          <p:cNvSpPr/>
          <p:nvPr/>
        </p:nvSpPr>
        <p:spPr>
          <a:xfrm>
            <a:off x="5715000" y="5486400"/>
            <a:ext cx="3048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54" name="5-Point Star 153"/>
          <p:cNvSpPr/>
          <p:nvPr/>
        </p:nvSpPr>
        <p:spPr>
          <a:xfrm>
            <a:off x="5715000" y="55626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55" name="5-Point Star 154"/>
          <p:cNvSpPr/>
          <p:nvPr/>
        </p:nvSpPr>
        <p:spPr>
          <a:xfrm>
            <a:off x="5791200" y="56388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56" name="5-Point Star 155"/>
          <p:cNvSpPr/>
          <p:nvPr/>
        </p:nvSpPr>
        <p:spPr>
          <a:xfrm>
            <a:off x="2667000" y="44958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57" name="5-Point Star 156"/>
          <p:cNvSpPr/>
          <p:nvPr/>
        </p:nvSpPr>
        <p:spPr>
          <a:xfrm>
            <a:off x="4114800" y="55626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58" name="5-Point Star 157"/>
          <p:cNvSpPr/>
          <p:nvPr/>
        </p:nvSpPr>
        <p:spPr>
          <a:xfrm>
            <a:off x="3962400" y="32004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59" name="5-Point Star 158"/>
          <p:cNvSpPr/>
          <p:nvPr/>
        </p:nvSpPr>
        <p:spPr>
          <a:xfrm>
            <a:off x="4267200" y="55626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60" name="5-Point Star 159"/>
          <p:cNvSpPr/>
          <p:nvPr/>
        </p:nvSpPr>
        <p:spPr>
          <a:xfrm>
            <a:off x="4419600" y="55626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smtClean="0">
                <a:solidFill>
                  <a:prstClr val="white"/>
                </a:solidFill>
              </a:rPr>
              <a:t>6</a:t>
            </a:r>
            <a:endParaRPr lang="en-US" dirty="0">
              <a:solidFill>
                <a:prstClr val="white"/>
              </a:solidFill>
            </a:endParaRPr>
          </a:p>
        </p:txBody>
      </p:sp>
      <p:sp>
        <p:nvSpPr>
          <p:cNvPr id="161" name="5-Point Star 160"/>
          <p:cNvSpPr/>
          <p:nvPr/>
        </p:nvSpPr>
        <p:spPr>
          <a:xfrm>
            <a:off x="5867400" y="54864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a:solidFill>
                  <a:prstClr val="white"/>
                </a:solidFill>
              </a:rPr>
              <a:t>8</a:t>
            </a:r>
          </a:p>
        </p:txBody>
      </p:sp>
      <p:sp>
        <p:nvSpPr>
          <p:cNvPr id="162" name="5-Point Star 161"/>
          <p:cNvSpPr/>
          <p:nvPr/>
        </p:nvSpPr>
        <p:spPr>
          <a:xfrm>
            <a:off x="5257800" y="45720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64" name="5-Point Star 163"/>
          <p:cNvSpPr/>
          <p:nvPr/>
        </p:nvSpPr>
        <p:spPr>
          <a:xfrm>
            <a:off x="4648200" y="56388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65" name="5-Point Star 164"/>
          <p:cNvSpPr/>
          <p:nvPr/>
        </p:nvSpPr>
        <p:spPr>
          <a:xfrm>
            <a:off x="5943600" y="56388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66" name="5-Point Star 165"/>
          <p:cNvSpPr/>
          <p:nvPr/>
        </p:nvSpPr>
        <p:spPr>
          <a:xfrm>
            <a:off x="5791200" y="57912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67" name="5-Point Star 166"/>
          <p:cNvSpPr/>
          <p:nvPr/>
        </p:nvSpPr>
        <p:spPr>
          <a:xfrm>
            <a:off x="3505200" y="19812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68" name="5-Point Star 167"/>
          <p:cNvSpPr/>
          <p:nvPr/>
        </p:nvSpPr>
        <p:spPr>
          <a:xfrm>
            <a:off x="5715000" y="54102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69" name="5-Point Star 168"/>
          <p:cNvSpPr/>
          <p:nvPr/>
        </p:nvSpPr>
        <p:spPr>
          <a:xfrm>
            <a:off x="6096000" y="56388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0" name="5-Point Star 169"/>
          <p:cNvSpPr/>
          <p:nvPr/>
        </p:nvSpPr>
        <p:spPr>
          <a:xfrm>
            <a:off x="5715000" y="36576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1" name="5-Point Star 170"/>
          <p:cNvSpPr/>
          <p:nvPr/>
        </p:nvSpPr>
        <p:spPr>
          <a:xfrm>
            <a:off x="4953000" y="57150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2" name="5-Point Star 171"/>
          <p:cNvSpPr/>
          <p:nvPr/>
        </p:nvSpPr>
        <p:spPr>
          <a:xfrm>
            <a:off x="1524000" y="22860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4" name="5-Point Star 173"/>
          <p:cNvSpPr/>
          <p:nvPr/>
        </p:nvSpPr>
        <p:spPr>
          <a:xfrm>
            <a:off x="5410200" y="57150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5" name="5-Point Star 174"/>
          <p:cNvSpPr/>
          <p:nvPr/>
        </p:nvSpPr>
        <p:spPr>
          <a:xfrm>
            <a:off x="5867400" y="57912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76" name="TextBox 175"/>
          <p:cNvSpPr txBox="1"/>
          <p:nvPr/>
        </p:nvSpPr>
        <p:spPr>
          <a:xfrm>
            <a:off x="5486754" y="1314618"/>
            <a:ext cx="27432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Influenza PCR Labs (</a:t>
            </a:r>
            <a:r>
              <a:rPr lang="en-US" i="1" dirty="0" smtClean="0">
                <a:solidFill>
                  <a:prstClr val="black"/>
                </a:solidFill>
                <a:latin typeface="Calibri"/>
              </a:rPr>
              <a:t>n</a:t>
            </a:r>
            <a:r>
              <a:rPr lang="en-US" dirty="0" smtClean="0">
                <a:solidFill>
                  <a:prstClr val="black"/>
                </a:solidFill>
                <a:latin typeface="Calibri"/>
              </a:rPr>
              <a:t>=46) </a:t>
            </a:r>
            <a:endParaRPr lang="en-US" dirty="0">
              <a:solidFill>
                <a:prstClr val="black"/>
              </a:solidFill>
              <a:latin typeface="Calibri"/>
            </a:endParaRPr>
          </a:p>
        </p:txBody>
      </p:sp>
      <p:sp>
        <p:nvSpPr>
          <p:cNvPr id="177" name="5-Point Star 176"/>
          <p:cNvSpPr/>
          <p:nvPr/>
        </p:nvSpPr>
        <p:spPr>
          <a:xfrm>
            <a:off x="3276600" y="38862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8" name="5-Point Star 177"/>
          <p:cNvSpPr/>
          <p:nvPr/>
        </p:nvSpPr>
        <p:spPr>
          <a:xfrm>
            <a:off x="2743200" y="32766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9" name="5-Point Star 178"/>
          <p:cNvSpPr/>
          <p:nvPr/>
        </p:nvSpPr>
        <p:spPr>
          <a:xfrm>
            <a:off x="2819400" y="34290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80" name="5-Point Star 179"/>
          <p:cNvSpPr/>
          <p:nvPr/>
        </p:nvSpPr>
        <p:spPr>
          <a:xfrm>
            <a:off x="5867400" y="42672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81" name="5-Point Star 180"/>
          <p:cNvSpPr/>
          <p:nvPr/>
        </p:nvSpPr>
        <p:spPr>
          <a:xfrm>
            <a:off x="3657600" y="44196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82" name="5-Point Star 181"/>
          <p:cNvSpPr/>
          <p:nvPr/>
        </p:nvSpPr>
        <p:spPr>
          <a:xfrm>
            <a:off x="3048000" y="57912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83" name="5-Point Star 182"/>
          <p:cNvSpPr/>
          <p:nvPr/>
        </p:nvSpPr>
        <p:spPr>
          <a:xfrm>
            <a:off x="3352800" y="51816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84" name="5-Point Star 183"/>
          <p:cNvSpPr/>
          <p:nvPr/>
        </p:nvSpPr>
        <p:spPr>
          <a:xfrm>
            <a:off x="3200400" y="44196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85" name="5-Point Star 184"/>
          <p:cNvSpPr/>
          <p:nvPr/>
        </p:nvSpPr>
        <p:spPr>
          <a:xfrm>
            <a:off x="5334000" y="55626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a:solidFill>
                  <a:prstClr val="white"/>
                </a:solidFill>
              </a:rPr>
              <a:t>3</a:t>
            </a:r>
          </a:p>
        </p:txBody>
      </p:sp>
      <p:sp>
        <p:nvSpPr>
          <p:cNvPr id="186" name="5-Point Star 185"/>
          <p:cNvSpPr/>
          <p:nvPr/>
        </p:nvSpPr>
        <p:spPr>
          <a:xfrm>
            <a:off x="4419600" y="51054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87" name="Isosceles Triangle 186"/>
          <p:cNvSpPr/>
          <p:nvPr/>
        </p:nvSpPr>
        <p:spPr>
          <a:xfrm>
            <a:off x="5867400" y="1731952"/>
            <a:ext cx="222504" cy="2286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88" name="Rectangle 187"/>
          <p:cNvSpPr/>
          <p:nvPr/>
        </p:nvSpPr>
        <p:spPr>
          <a:xfrm>
            <a:off x="6142292" y="1659800"/>
            <a:ext cx="2472793" cy="369332"/>
          </a:xfrm>
          <a:prstGeom prst="rect">
            <a:avLst/>
          </a:prstGeom>
        </p:spPr>
        <p:txBody>
          <a:bodyPr wrap="none">
            <a:spAutoFit/>
          </a:bodyPr>
          <a:lstStyle/>
          <a:p>
            <a:pPr fontAlgn="auto">
              <a:spcBef>
                <a:spcPts val="0"/>
              </a:spcBef>
              <a:spcAft>
                <a:spcPts val="0"/>
              </a:spcAft>
            </a:pPr>
            <a:r>
              <a:rPr lang="en-US" dirty="0" smtClean="0">
                <a:solidFill>
                  <a:prstClr val="black"/>
                </a:solidFill>
                <a:latin typeface="Calibri"/>
              </a:rPr>
              <a:t>Virus Culture Labs (</a:t>
            </a:r>
            <a:r>
              <a:rPr lang="en-US" i="1" dirty="0" smtClean="0">
                <a:solidFill>
                  <a:prstClr val="black"/>
                </a:solidFill>
                <a:latin typeface="Calibri"/>
              </a:rPr>
              <a:t>n</a:t>
            </a:r>
            <a:r>
              <a:rPr lang="en-US" dirty="0" smtClean="0">
                <a:solidFill>
                  <a:prstClr val="black"/>
                </a:solidFill>
                <a:latin typeface="Calibri"/>
              </a:rPr>
              <a:t>=5) </a:t>
            </a:r>
            <a:endParaRPr lang="en-US" dirty="0">
              <a:solidFill>
                <a:prstClr val="black"/>
              </a:solidFill>
              <a:latin typeface="Calibri"/>
            </a:endParaRPr>
          </a:p>
        </p:txBody>
      </p:sp>
      <p:sp>
        <p:nvSpPr>
          <p:cNvPr id="189" name="Isosceles Triangle 188"/>
          <p:cNvSpPr/>
          <p:nvPr/>
        </p:nvSpPr>
        <p:spPr>
          <a:xfrm>
            <a:off x="4343400" y="5715000"/>
            <a:ext cx="222504" cy="2286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90" name="Isosceles Triangle 189"/>
          <p:cNvSpPr/>
          <p:nvPr/>
        </p:nvSpPr>
        <p:spPr>
          <a:xfrm>
            <a:off x="5943600" y="3810000"/>
            <a:ext cx="222504" cy="2286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92" name="Isosceles Triangle 191"/>
          <p:cNvSpPr/>
          <p:nvPr/>
        </p:nvSpPr>
        <p:spPr>
          <a:xfrm>
            <a:off x="5800810" y="5648842"/>
            <a:ext cx="222504" cy="2286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93" name="Isosceles Triangle 192"/>
          <p:cNvSpPr/>
          <p:nvPr/>
        </p:nvSpPr>
        <p:spPr>
          <a:xfrm>
            <a:off x="5943600" y="5791200"/>
            <a:ext cx="222504" cy="2286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94" name="Isosceles Triangle 193"/>
          <p:cNvSpPr/>
          <p:nvPr/>
        </p:nvSpPr>
        <p:spPr>
          <a:xfrm>
            <a:off x="6019800" y="5715000"/>
            <a:ext cx="222504" cy="2286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96" name="5-Point Star 195"/>
          <p:cNvSpPr/>
          <p:nvPr/>
        </p:nvSpPr>
        <p:spPr>
          <a:xfrm>
            <a:off x="4495800" y="57150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97" name="5-Point Star 196"/>
          <p:cNvSpPr/>
          <p:nvPr/>
        </p:nvSpPr>
        <p:spPr>
          <a:xfrm>
            <a:off x="3733800" y="37338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98" name="5-Point Star 197"/>
          <p:cNvSpPr/>
          <p:nvPr/>
        </p:nvSpPr>
        <p:spPr>
          <a:xfrm>
            <a:off x="2819400" y="48768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99" name="5-Point Star 198"/>
          <p:cNvSpPr/>
          <p:nvPr/>
        </p:nvSpPr>
        <p:spPr>
          <a:xfrm>
            <a:off x="2590800" y="22860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00" name="5-Point Star 199"/>
          <p:cNvSpPr/>
          <p:nvPr/>
        </p:nvSpPr>
        <p:spPr>
          <a:xfrm>
            <a:off x="3505200" y="56388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01" name="5-Point Star 200"/>
          <p:cNvSpPr/>
          <p:nvPr/>
        </p:nvSpPr>
        <p:spPr>
          <a:xfrm>
            <a:off x="5029200" y="41910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02" name="5-Point Star 201"/>
          <p:cNvSpPr/>
          <p:nvPr/>
        </p:nvSpPr>
        <p:spPr>
          <a:xfrm>
            <a:off x="5029200" y="51054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03" name="5-Point Star 202"/>
          <p:cNvSpPr/>
          <p:nvPr/>
        </p:nvSpPr>
        <p:spPr>
          <a:xfrm>
            <a:off x="5257800" y="38100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04" name="5-Point Star 203"/>
          <p:cNvSpPr/>
          <p:nvPr/>
        </p:nvSpPr>
        <p:spPr>
          <a:xfrm>
            <a:off x="3200400" y="59436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05" name="5-Point Star 204"/>
          <p:cNvSpPr/>
          <p:nvPr/>
        </p:nvSpPr>
        <p:spPr>
          <a:xfrm>
            <a:off x="4114800" y="32004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06" name="5-Point Star 205"/>
          <p:cNvSpPr/>
          <p:nvPr/>
        </p:nvSpPr>
        <p:spPr>
          <a:xfrm>
            <a:off x="4038600" y="5401812"/>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07" name="5-Point Star 206"/>
          <p:cNvSpPr/>
          <p:nvPr/>
        </p:nvSpPr>
        <p:spPr>
          <a:xfrm>
            <a:off x="3048000" y="4334797"/>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08" name="5-Point Star 207"/>
          <p:cNvSpPr/>
          <p:nvPr/>
        </p:nvSpPr>
        <p:spPr>
          <a:xfrm>
            <a:off x="4293298" y="3657600"/>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09" name="5-Point Star 208"/>
          <p:cNvSpPr/>
          <p:nvPr/>
        </p:nvSpPr>
        <p:spPr>
          <a:xfrm>
            <a:off x="2010969" y="2981055"/>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11" name="5-Point Star 210"/>
          <p:cNvSpPr/>
          <p:nvPr/>
        </p:nvSpPr>
        <p:spPr>
          <a:xfrm>
            <a:off x="4572000" y="4942345"/>
            <a:ext cx="381000" cy="381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Footer Placeholder 2"/>
          <p:cNvSpPr>
            <a:spLocks noGrp="1"/>
          </p:cNvSpPr>
          <p:nvPr>
            <p:ph type="ftr" sz="quarter" idx="3"/>
          </p:nvPr>
        </p:nvSpPr>
        <p:spPr/>
        <p:txBody>
          <a:bodyPr/>
          <a:lstStyle/>
          <a:p>
            <a:pPr>
              <a:defRPr/>
            </a:pPr>
            <a:r>
              <a:rPr lang="en-US" dirty="0" smtClean="0"/>
              <a:t>				WISCONSIN STATE LABORATORY OF HYGIENE - UNIVERSITY OF WISCONSIN                        </a:t>
            </a:r>
            <a:r>
              <a:rPr lang="en-US" sz="2000" b="1" dirty="0" smtClean="0"/>
              <a:t>25</a:t>
            </a:r>
            <a:endParaRPr lang="en-US" sz="2000" b="1" dirty="0"/>
          </a:p>
        </p:txBody>
      </p:sp>
    </p:spTree>
    <p:extLst>
      <p:ext uri="{BB962C8B-B14F-4D97-AF65-F5344CB8AC3E}">
        <p14:creationId xmlns:p14="http://schemas.microsoft.com/office/powerpoint/2010/main" val="41088764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63214"/>
            <a:ext cx="8305800" cy="782053"/>
          </a:xfrm>
        </p:spPr>
        <p:txBody>
          <a:bodyPr>
            <a:noAutofit/>
          </a:bodyPr>
          <a:lstStyle/>
          <a:p>
            <a:r>
              <a:rPr lang="en-US"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Multiplex PCR Respiratory Pathogen Tests</a:t>
            </a:r>
            <a:endParaRPr lang="en-US"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82688624"/>
              </p:ext>
            </p:extLst>
          </p:nvPr>
        </p:nvGraphicFramePr>
        <p:xfrm>
          <a:off x="990600" y="1904993"/>
          <a:ext cx="7022433" cy="4109861"/>
        </p:xfrm>
        <a:graphic>
          <a:graphicData uri="http://schemas.openxmlformats.org/drawingml/2006/table">
            <a:tbl>
              <a:tblPr/>
              <a:tblGrid>
                <a:gridCol w="1502018"/>
                <a:gridCol w="1234018"/>
                <a:gridCol w="1161428"/>
                <a:gridCol w="1731253"/>
                <a:gridCol w="696858"/>
                <a:gridCol w="696858"/>
              </a:tblGrid>
              <a:tr h="225791">
                <a:tc>
                  <a:txBody>
                    <a:bodyPr/>
                    <a:lstStyle/>
                    <a:p>
                      <a:pPr algn="l" fontAlgn="b"/>
                      <a:r>
                        <a:rPr lang="en-US" sz="1600" b="1" i="0" u="none" strike="noStrike" dirty="0">
                          <a:solidFill>
                            <a:srgbClr val="000000"/>
                          </a:solidFill>
                          <a:effectLst/>
                          <a:latin typeface="Calibri"/>
                        </a:rPr>
                        <a:t>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a:rPr>
                        <a:t>Manufacturer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a:rPr>
                        <a:t># Targets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a:rPr>
                        <a:t>Targets 510(k) Cleared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smtClean="0">
                          <a:solidFill>
                            <a:srgbClr val="000000"/>
                          </a:solidFill>
                          <a:effectLst/>
                          <a:latin typeface="Calibri"/>
                        </a:rPr>
                        <a:t>Sample&gt;Result</a:t>
                      </a:r>
                      <a:endParaRPr lang="en-US" sz="1600" b="1"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a:rPr>
                        <a:t>YR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1582">
                <a:tc>
                  <a:txBody>
                    <a:bodyPr/>
                    <a:lstStyle/>
                    <a:p>
                      <a:pPr algn="l" fontAlgn="b"/>
                      <a:r>
                        <a:rPr lang="en-US" sz="1400" b="0" i="0" u="none" strike="noStrike" dirty="0" err="1">
                          <a:solidFill>
                            <a:srgbClr val="000000"/>
                          </a:solidFill>
                          <a:effectLst/>
                          <a:latin typeface="Calibri"/>
                        </a:rPr>
                        <a:t>FilmArray</a:t>
                      </a:r>
                      <a:r>
                        <a:rPr lang="en-US" sz="1400" b="0" i="0" u="none" strike="noStrike" dirty="0">
                          <a:solidFill>
                            <a:srgbClr val="000000"/>
                          </a:solidFill>
                          <a:effectLst/>
                          <a:latin typeface="Calibri"/>
                        </a:rPr>
                        <a:t> Respiratory Panel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400" b="0" i="0" u="none" strike="noStrike" dirty="0" err="1">
                          <a:solidFill>
                            <a:srgbClr val="000000"/>
                          </a:solidFill>
                          <a:effectLst/>
                          <a:latin typeface="Calibri"/>
                        </a:rPr>
                        <a:t>BioFire</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a:rPr>
                        <a:t>Viral &amp; Bacterial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400" b="0" i="0" u="none" strike="noStrike" dirty="0" smtClean="0">
                          <a:solidFill>
                            <a:srgbClr val="000000"/>
                          </a:solidFill>
                          <a:effectLst/>
                          <a:latin typeface="Calibri"/>
                        </a:rPr>
                        <a:t>Yes</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400" b="0" i="0" u="none" strike="noStrike" dirty="0">
                          <a:solidFill>
                            <a:srgbClr val="000000"/>
                          </a:solidFill>
                          <a:effectLst/>
                          <a:latin typeface="Calibri"/>
                        </a:rPr>
                        <a:t>2012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451582">
                <a:tc>
                  <a:txBody>
                    <a:bodyPr/>
                    <a:lstStyle/>
                    <a:p>
                      <a:pPr algn="l" fontAlgn="b"/>
                      <a:r>
                        <a:rPr lang="en-US" sz="1400" b="0" i="0" u="none" strike="noStrike">
                          <a:solidFill>
                            <a:srgbClr val="000000"/>
                          </a:solidFill>
                          <a:effectLst/>
                          <a:latin typeface="Calibri"/>
                        </a:rPr>
                        <a:t>eSensor Respiratory Virus Panel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a:rPr>
                        <a:t>GenMark</a:t>
                      </a:r>
                      <a:r>
                        <a:rPr lang="en-US" sz="1400" b="0" i="0" u="none" strike="noStrike" dirty="0">
                          <a:solidFill>
                            <a:srgbClr val="000000"/>
                          </a:solidFill>
                          <a:effectLst/>
                          <a:latin typeface="Calibri"/>
                        </a:rPr>
                        <a:t> Diagnostics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a:rPr>
                        <a:t>Viral only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effectLst/>
                          <a:latin typeface="Calibri"/>
                        </a:rPr>
                        <a:t>No</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a:rPr>
                        <a:t>2012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1582">
                <a:tc>
                  <a:txBody>
                    <a:bodyPr/>
                    <a:lstStyle/>
                    <a:p>
                      <a:pPr algn="l" fontAlgn="b"/>
                      <a:r>
                        <a:rPr lang="en-US" sz="1400" b="0" i="0" u="none" strike="noStrike">
                          <a:solidFill>
                            <a:srgbClr val="000000"/>
                          </a:solidFill>
                          <a:effectLst/>
                          <a:latin typeface="Calibri"/>
                        </a:rPr>
                        <a:t>xTAG Respiratory Virus Panel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a:rPr>
                        <a:t>Luminex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a:rPr>
                        <a:t>Viral Only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400" b="0" i="0" u="none" strike="noStrike" dirty="0" smtClean="0">
                          <a:solidFill>
                            <a:srgbClr val="000000"/>
                          </a:solidFill>
                          <a:effectLst/>
                          <a:latin typeface="Calibri"/>
                        </a:rPr>
                        <a:t>No</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400" b="0" i="0" u="none" strike="noStrike" dirty="0">
                          <a:solidFill>
                            <a:srgbClr val="000000"/>
                          </a:solidFill>
                          <a:effectLst/>
                          <a:latin typeface="Calibri"/>
                        </a:rPr>
                        <a:t>2008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451582">
                <a:tc>
                  <a:txBody>
                    <a:bodyPr/>
                    <a:lstStyle/>
                    <a:p>
                      <a:pPr algn="l" fontAlgn="b"/>
                      <a:r>
                        <a:rPr lang="en-US" sz="1400" b="0" i="0" u="none" strike="noStrike">
                          <a:solidFill>
                            <a:srgbClr val="000000"/>
                          </a:solidFill>
                          <a:effectLst/>
                          <a:latin typeface="Calibri"/>
                        </a:rPr>
                        <a:t>xTAG Respiratory Virus Panel FAST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Luminex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a:rPr>
                        <a:t>Viral Only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effectLst/>
                          <a:latin typeface="Calibri"/>
                        </a:rPr>
                        <a:t>No</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a:rPr>
                        <a:t>2011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1582">
                <a:tc>
                  <a:txBody>
                    <a:bodyPr/>
                    <a:lstStyle/>
                    <a:p>
                      <a:pPr algn="l" fontAlgn="b"/>
                      <a:r>
                        <a:rPr lang="en-US" sz="1400" b="0" i="0" u="none" strike="noStrike">
                          <a:solidFill>
                            <a:srgbClr val="000000"/>
                          </a:solidFill>
                          <a:effectLst/>
                          <a:latin typeface="Calibri"/>
                        </a:rPr>
                        <a:t>Verigne Respiratory Virus Plus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a:rPr>
                        <a:t>Nanosphere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a:rPr>
                        <a:t>Viral Only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400" b="0" i="0" u="none" strike="noStrike" dirty="0" smtClean="0">
                          <a:solidFill>
                            <a:srgbClr val="000000"/>
                          </a:solidFill>
                          <a:effectLst/>
                          <a:latin typeface="Calibri"/>
                        </a:rPr>
                        <a:t>Yes</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400" b="0" i="0" u="none" strike="noStrike" dirty="0">
                          <a:solidFill>
                            <a:srgbClr val="000000"/>
                          </a:solidFill>
                          <a:effectLst/>
                          <a:latin typeface="Calibri"/>
                        </a:rPr>
                        <a:t>2011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451582">
                <a:tc>
                  <a:txBody>
                    <a:bodyPr/>
                    <a:lstStyle/>
                    <a:p>
                      <a:pPr algn="l" fontAlgn="b"/>
                      <a:r>
                        <a:rPr lang="en-US" sz="1400" b="0" i="0" u="none" strike="noStrike">
                          <a:solidFill>
                            <a:srgbClr val="000000"/>
                          </a:solidFill>
                          <a:effectLst/>
                          <a:latin typeface="Calibri"/>
                        </a:rPr>
                        <a:t>Prodesse ProFlu+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Hologic Genprobe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a:rPr>
                        <a:t>Viral Only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effectLst/>
                          <a:latin typeface="Calibri"/>
                        </a:rPr>
                        <a:t>No</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a:rPr>
                        <a:t>2008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1582">
                <a:tc>
                  <a:txBody>
                    <a:bodyPr/>
                    <a:lstStyle/>
                    <a:p>
                      <a:pPr algn="l" fontAlgn="b"/>
                      <a:r>
                        <a:rPr lang="en-US" sz="1400" b="0" i="0" u="none" strike="noStrike">
                          <a:solidFill>
                            <a:srgbClr val="000000"/>
                          </a:solidFill>
                          <a:effectLst/>
                          <a:latin typeface="Calibri"/>
                        </a:rPr>
                        <a:t>Simplexa FluA/B + RSV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a:rPr>
                        <a:t>Focus Diagnostics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a:rPr>
                        <a:t>Viral only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400" b="0" i="0" u="none" strike="noStrike" dirty="0" smtClean="0">
                          <a:solidFill>
                            <a:srgbClr val="000000"/>
                          </a:solidFill>
                          <a:effectLst/>
                          <a:latin typeface="Calibri"/>
                        </a:rPr>
                        <a:t>No</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400" b="0" i="0" u="none" strike="noStrike" dirty="0">
                          <a:solidFill>
                            <a:srgbClr val="000000"/>
                          </a:solidFill>
                          <a:effectLst/>
                          <a:latin typeface="Calibri"/>
                        </a:rPr>
                        <a:t>2012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451582">
                <a:tc>
                  <a:txBody>
                    <a:bodyPr/>
                    <a:lstStyle/>
                    <a:p>
                      <a:pPr algn="l" fontAlgn="b"/>
                      <a:r>
                        <a:rPr lang="en-US" sz="1400" b="0" i="0" u="none" strike="noStrike">
                          <a:solidFill>
                            <a:srgbClr val="000000"/>
                          </a:solidFill>
                          <a:effectLst/>
                          <a:latin typeface="Calibri"/>
                        </a:rPr>
                        <a:t>Quidel Molecular RSV + hMPV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a:rPr>
                        <a:t>Quidel</a:t>
                      </a:r>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Viral Only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effectLst/>
                          <a:latin typeface="Calibri"/>
                        </a:rPr>
                        <a:t>No</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a:rPr>
                        <a:t>2013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Footer Placeholder 2"/>
          <p:cNvSpPr>
            <a:spLocks noGrp="1"/>
          </p:cNvSpPr>
          <p:nvPr>
            <p:ph type="ftr" sz="quarter" idx="3"/>
          </p:nvPr>
        </p:nvSpPr>
        <p:spPr>
          <a:xfrm>
            <a:off x="381000" y="6286500"/>
            <a:ext cx="8343900" cy="561975"/>
          </a:xfrm>
        </p:spPr>
        <p:txBody>
          <a:bodyPr/>
          <a:lstStyle/>
          <a:p>
            <a:pPr>
              <a:defRPr/>
            </a:pPr>
            <a:r>
              <a:rPr lang="en-US" dirty="0" smtClean="0"/>
              <a:t>			WISCONSIN STATE LABORATORY OF HYGIENE - UNIVERSITY OF WISCONSIN                         </a:t>
            </a:r>
            <a:r>
              <a:rPr lang="en-US" sz="2000" b="1" dirty="0" smtClean="0"/>
              <a:t>26</a:t>
            </a:r>
            <a:endParaRPr lang="en-US" sz="2000" b="1" dirty="0"/>
          </a:p>
        </p:txBody>
      </p:sp>
    </p:spTree>
    <p:extLst>
      <p:ext uri="{BB962C8B-B14F-4D97-AF65-F5344CB8AC3E}">
        <p14:creationId xmlns:p14="http://schemas.microsoft.com/office/powerpoint/2010/main" val="3574102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3850"/>
            <a:ext cx="8331200" cy="1514475"/>
          </a:xfrm>
        </p:spPr>
        <p:txBody>
          <a:bodyPr>
            <a:noAutofit/>
          </a:bodyPr>
          <a:lstStyle/>
          <a:p>
            <a:r>
              <a:rPr lang="en-US"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Multiplex PCR Respiratory Pathogen </a:t>
            </a:r>
            <a:r>
              <a:rPr lang="en-US"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Tests</a:t>
            </a:r>
            <a:br>
              <a:rPr lang="en-US"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br>
            <a:r>
              <a:rPr lang="en-US"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b="1" i="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Their </a:t>
            </a:r>
            <a:r>
              <a:rPr lang="en-US" b="1" i="1" dirty="0">
                <a:solidFill>
                  <a:srgbClr val="C00000"/>
                </a:solidFill>
                <a:effectLst/>
                <a:latin typeface="Tahoma" panose="020B0604030504040204" pitchFamily="34" charset="0"/>
                <a:ea typeface="Tahoma" panose="020B0604030504040204" pitchFamily="34" charset="0"/>
                <a:cs typeface="Tahoma" panose="020B0604030504040204" pitchFamily="34" charset="0"/>
              </a:rPr>
              <a:t>value?</a:t>
            </a:r>
            <a:endParaRPr lang="en-US" b="1" dirty="0">
              <a:solidFill>
                <a:srgbClr val="C00000"/>
              </a:solidFill>
              <a:effectLst/>
              <a:latin typeface="Tahoma" pitchFamily="34" charset="0"/>
              <a:ea typeface="Tahoma" pitchFamily="34" charset="0"/>
              <a:cs typeface="Tahoma" pitchFamily="34" charset="0"/>
            </a:endParaRPr>
          </a:p>
        </p:txBody>
      </p:sp>
      <p:pic>
        <p:nvPicPr>
          <p:cNvPr id="10" name="Content Placeholder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038350"/>
            <a:ext cx="83439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3"/>
          </p:nvPr>
        </p:nvSpPr>
        <p:spPr/>
        <p:txBody>
          <a:bodyPr/>
          <a:lstStyle/>
          <a:p>
            <a:pPr>
              <a:defRPr/>
            </a:pPr>
            <a:r>
              <a:rPr lang="en-US" dirty="0" smtClean="0"/>
              <a:t>				WISCONSIN STATE LABORATORY OF HYGIENE - UNIVERSITY OF WISCONSIN                        </a:t>
            </a:r>
            <a:r>
              <a:rPr lang="en-US" sz="2000" b="1" dirty="0" smtClean="0"/>
              <a:t>27</a:t>
            </a:r>
            <a:endParaRPr lang="en-US" sz="2000" b="1" dirty="0"/>
          </a:p>
        </p:txBody>
      </p:sp>
    </p:spTree>
    <p:extLst>
      <p:ext uri="{BB962C8B-B14F-4D97-AF65-F5344CB8AC3E}">
        <p14:creationId xmlns:p14="http://schemas.microsoft.com/office/powerpoint/2010/main" val="36929450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fontScale="90000"/>
          </a:bodyPr>
          <a:lstStyle/>
          <a:p>
            <a:r>
              <a:rPr lang="en-US" sz="2800" b="1" dirty="0" smtClean="0">
                <a:solidFill>
                  <a:srgbClr val="000308"/>
                </a:solidFill>
                <a:latin typeface="Tahoma" panose="020B0604030504040204" pitchFamily="34" charset="0"/>
                <a:ea typeface="Tahoma" panose="020B0604030504040204" pitchFamily="34" charset="0"/>
                <a:cs typeface="Tahoma" panose="020B0604030504040204" pitchFamily="34" charset="0"/>
              </a:rPr>
              <a:t/>
            </a:r>
            <a:br>
              <a:rPr lang="en-US" sz="2800" b="1" dirty="0" smtClean="0">
                <a:solidFill>
                  <a:srgbClr val="000308"/>
                </a:solidFill>
                <a:latin typeface="Tahoma" panose="020B0604030504040204" pitchFamily="34" charset="0"/>
                <a:ea typeface="Tahoma" panose="020B0604030504040204" pitchFamily="34" charset="0"/>
                <a:cs typeface="Tahoma" panose="020B0604030504040204" pitchFamily="34" charset="0"/>
              </a:rPr>
            </a:br>
            <a:r>
              <a:rPr lang="en-US" sz="4200"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Rapid Influenza Diagnostic</a:t>
            </a:r>
            <a:br>
              <a:rPr lang="en-US" sz="4200"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br>
            <a:r>
              <a:rPr lang="en-US" sz="4200"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 Tests (RIDTs)</a:t>
            </a:r>
            <a:br>
              <a:rPr lang="en-US" sz="4200"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br>
            <a:r>
              <a:rPr lang="en-US" sz="4200" b="1" i="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A perennial discussion</a:t>
            </a:r>
            <a:endParaRPr lang="en-US" sz="4200" b="1" dirty="0">
              <a:solidFill>
                <a:srgbClr val="C00000"/>
              </a:solidFill>
              <a:effectLst/>
              <a:latin typeface="Tahoma" pitchFamily="34" charset="0"/>
              <a:ea typeface="Tahoma" pitchFamily="34" charset="0"/>
              <a:cs typeface="Tahoma" pitchFamily="34" charset="0"/>
            </a:endParaRPr>
          </a:p>
        </p:txBody>
      </p:sp>
      <p:pic>
        <p:nvPicPr>
          <p:cNvPr id="8" name="Picture 3"/>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141220"/>
            <a:ext cx="4038600" cy="3230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86300" y="3079670"/>
            <a:ext cx="4038600" cy="3230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bwMode="auto">
          <a:xfrm>
            <a:off x="381000" y="5391150"/>
            <a:ext cx="4038600" cy="584775"/>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rtlCol="0">
            <a:spAutoFit/>
          </a:bodyPr>
          <a:lstStyle/>
          <a:p>
            <a:pPr algn="ctr">
              <a:spcBef>
                <a:spcPct val="50000"/>
              </a:spcBef>
            </a:pP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www.cdc.gov/flu/professionals/diagnosis/clinician_guidance_ridt.ht</a:t>
            </a:r>
            <a:r>
              <a:rPr lang="en-US" sz="1000" b="1" dirty="0">
                <a:solidFill>
                  <a:schemeClr val="tx1"/>
                </a:solidFill>
              </a:rPr>
              <a:t>m</a:t>
            </a:r>
            <a:endParaRPr lang="en-US" sz="1000" b="1" dirty="0">
              <a:solidFill>
                <a:schemeClr val="tx1"/>
              </a:solidFill>
              <a:latin typeface="Arial" charset="0"/>
            </a:endParaRPr>
          </a:p>
        </p:txBody>
      </p:sp>
      <p:sp>
        <p:nvSpPr>
          <p:cNvPr id="13" name="TextBox 12"/>
          <p:cNvSpPr txBox="1"/>
          <p:nvPr/>
        </p:nvSpPr>
        <p:spPr bwMode="auto">
          <a:xfrm>
            <a:off x="4686300" y="2752843"/>
            <a:ext cx="4038600" cy="338554"/>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rtlCol="0">
            <a:spAutoFit/>
          </a:bodyPr>
          <a:lstStyle/>
          <a:p>
            <a:pPr algn="ctr">
              <a:spcBef>
                <a:spcPct val="50000"/>
              </a:spcBef>
            </a:pP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www.jointcommission.org/siras.aspx</a:t>
            </a:r>
          </a:p>
        </p:txBody>
      </p:sp>
      <p:sp>
        <p:nvSpPr>
          <p:cNvPr id="3" name="Footer Placeholder 2"/>
          <p:cNvSpPr>
            <a:spLocks noGrp="1"/>
          </p:cNvSpPr>
          <p:nvPr>
            <p:ph type="ftr" sz="quarter" idx="3"/>
          </p:nvPr>
        </p:nvSpPr>
        <p:spPr>
          <a:xfrm>
            <a:off x="381000" y="6310550"/>
            <a:ext cx="8343900" cy="537925"/>
          </a:xfrm>
        </p:spPr>
        <p:txBody>
          <a:bodyPr/>
          <a:lstStyle/>
          <a:p>
            <a:pPr>
              <a:defRPr/>
            </a:pPr>
            <a:r>
              <a:rPr lang="en-US" dirty="0" smtClean="0"/>
              <a:t>			           WISCONSIN STATE LABORATORY OF HYGIENE - UNIVERSITY OF WISCONSIN                         </a:t>
            </a:r>
            <a:r>
              <a:rPr lang="en-US" sz="2000" b="1" dirty="0" smtClean="0"/>
              <a:t>28</a:t>
            </a:r>
            <a:endParaRPr lang="en-US" sz="2000" b="1" dirty="0"/>
          </a:p>
        </p:txBody>
      </p:sp>
    </p:spTree>
    <p:extLst>
      <p:ext uri="{BB962C8B-B14F-4D97-AF65-F5344CB8AC3E}">
        <p14:creationId xmlns:p14="http://schemas.microsoft.com/office/powerpoint/2010/main" val="5265352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426452"/>
            <a:ext cx="8331200" cy="1250950"/>
          </a:xfrm>
        </p:spPr>
        <p:txBody>
          <a:bodyPr>
            <a:normAutofit/>
          </a:bodyPr>
          <a:lstStyle/>
          <a:p>
            <a:r>
              <a:rPr lang="en-US"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Rapid Influenza Diagnostic Tests</a:t>
            </a:r>
            <a:br>
              <a:rPr lang="en-US"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br>
            <a:r>
              <a:rPr lang="en-US" b="1" i="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The Next Generation</a:t>
            </a:r>
            <a:endParaRPr lang="en-US" b="1" i="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sz="half" idx="1"/>
          </p:nvPr>
        </p:nvSpPr>
        <p:spPr>
          <a:xfrm>
            <a:off x="723900" y="1943100"/>
            <a:ext cx="3632200" cy="4183063"/>
          </a:xfrm>
        </p:spPr>
        <p:txBody>
          <a:bodyPr/>
          <a:lstStyle/>
          <a:p>
            <a:pPr marL="457200" indent="-457200">
              <a:buClrTx/>
              <a:buFont typeface="Arial" panose="020B0604020202020204" pitchFamily="34" charset="0"/>
              <a:buChar char="•"/>
            </a:pPr>
            <a:r>
              <a:rPr lang="en-US" sz="2400" dirty="0" smtClean="0">
                <a:latin typeface="Tahoma" panose="020B0604030504040204" pitchFamily="34" charset="0"/>
                <a:ea typeface="Tahoma" panose="020B0604030504040204" pitchFamily="34" charset="0"/>
                <a:cs typeface="Tahoma" panose="020B0604030504040204" pitchFamily="34" charset="0"/>
              </a:rPr>
              <a:t>Incorporates reader instrument</a:t>
            </a:r>
          </a:p>
          <a:p>
            <a:pPr marL="457200" indent="-457200">
              <a:buClrTx/>
              <a:buFont typeface="Arial" panose="020B0604020202020204" pitchFamily="34" charset="0"/>
              <a:buChar char="•"/>
            </a:pPr>
            <a:r>
              <a:rPr lang="en-US" sz="2400" dirty="0" smtClean="0">
                <a:latin typeface="Tahoma" panose="020B0604030504040204" pitchFamily="34" charset="0"/>
                <a:ea typeface="Tahoma" panose="020B0604030504040204" pitchFamily="34" charset="0"/>
                <a:cs typeface="Tahoma" panose="020B0604030504040204" pitchFamily="34" charset="0"/>
              </a:rPr>
              <a:t>Reduces subjectivity</a:t>
            </a:r>
          </a:p>
          <a:p>
            <a:pPr marL="457200" indent="-457200">
              <a:buClrTx/>
              <a:buFont typeface="Arial" panose="020B0604020202020204" pitchFamily="34" charset="0"/>
              <a:buChar char="•"/>
            </a:pPr>
            <a:r>
              <a:rPr lang="en-US" sz="2400" dirty="0" smtClean="0">
                <a:latin typeface="Tahoma" panose="020B0604030504040204" pitchFamily="34" charset="0"/>
                <a:ea typeface="Tahoma" panose="020B0604030504040204" pitchFamily="34" charset="0"/>
                <a:cs typeface="Tahoma" panose="020B0604030504040204" pitchFamily="34" charset="0"/>
              </a:rPr>
              <a:t>Improved sensitivity</a:t>
            </a:r>
          </a:p>
          <a:p>
            <a:pPr marL="457200" indent="-457200">
              <a:buClrTx/>
              <a:buFont typeface="Arial" panose="020B0604020202020204" pitchFamily="34" charset="0"/>
              <a:buChar char="•"/>
            </a:pPr>
            <a:r>
              <a:rPr lang="en-US" sz="2400" dirty="0" smtClean="0">
                <a:latin typeface="Tahoma" panose="020B0604030504040204" pitchFamily="34" charset="0"/>
                <a:ea typeface="Tahoma" panose="020B0604030504040204" pitchFamily="34" charset="0"/>
                <a:cs typeface="Tahoma" panose="020B0604030504040204" pitchFamily="34" charset="0"/>
              </a:rPr>
              <a:t>CLIA-waved </a:t>
            </a:r>
          </a:p>
          <a:p>
            <a:pPr marL="457200" indent="-457200">
              <a:buClrTx/>
              <a:buFont typeface="Arial" panose="020B0604020202020204" pitchFamily="34" charset="0"/>
              <a:buChar char="•"/>
            </a:pPr>
            <a:r>
              <a:rPr lang="en-US" sz="2400" dirty="0" smtClean="0">
                <a:latin typeface="Tahoma" panose="020B0604030504040204" pitchFamily="34" charset="0"/>
                <a:ea typeface="Tahoma" panose="020B0604030504040204" pitchFamily="34" charset="0"/>
                <a:cs typeface="Tahoma" panose="020B0604030504040204" pitchFamily="34" charset="0"/>
              </a:rPr>
              <a:t>Data transmission capabilities</a:t>
            </a:r>
          </a:p>
          <a:p>
            <a:pPr marL="457200" indent="-457200">
              <a:buClrTx/>
              <a:buFont typeface="Arial" panose="020B0604020202020204" pitchFamily="34" charset="0"/>
              <a:buChar char="•"/>
            </a:pPr>
            <a:r>
              <a:rPr lang="en-US" sz="2400" dirty="0" smtClean="0">
                <a:latin typeface="Tahoma" panose="020B0604030504040204" pitchFamily="34" charset="0"/>
                <a:ea typeface="Tahoma" panose="020B0604030504040204" pitchFamily="34" charset="0"/>
                <a:cs typeface="Tahoma" panose="020B0604030504040204" pitchFamily="34" charset="0"/>
              </a:rPr>
              <a:t>A step in the right direction</a:t>
            </a:r>
          </a:p>
        </p:txBody>
      </p:sp>
      <p:pic>
        <p:nvPicPr>
          <p:cNvPr id="7" name="Picture 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64179" y="2558715"/>
            <a:ext cx="2378777" cy="1649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http://www.bd.com/ds/veritorsystem/img/reader-fl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4802314"/>
            <a:ext cx="2628595" cy="19127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6256956" y="1762626"/>
            <a:ext cx="2286000" cy="707886"/>
          </a:xfrm>
          <a:prstGeom prst="rect">
            <a:avLst/>
          </a:prstGeom>
          <a:ln>
            <a:solidFill>
              <a:srgbClr val="C00000"/>
            </a:solidFill>
            <a:headEnd/>
            <a:tailEnd/>
          </a:ln>
        </p:spPr>
        <p:style>
          <a:lnRef idx="2">
            <a:schemeClr val="dk1"/>
          </a:lnRef>
          <a:fillRef idx="1">
            <a:schemeClr val="lt1"/>
          </a:fillRef>
          <a:effectRef idx="0">
            <a:schemeClr val="dk1"/>
          </a:effectRef>
          <a:fontRef idx="minor">
            <a:schemeClr val="dk1"/>
          </a:fontRef>
        </p:style>
        <p:txBody>
          <a:bodyPr wrap="square" rtlCol="0">
            <a:spAutoFit/>
          </a:bodyPr>
          <a:lstStyle/>
          <a:p>
            <a:pPr algn="ctr">
              <a:spcBef>
                <a:spcPct val="50000"/>
              </a:spcBef>
            </a:pPr>
            <a:r>
              <a:rPr lang="en-US" sz="20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Quidel</a:t>
            </a:r>
            <a:r>
              <a:rPr lang="en-US"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Sofia Influenza A &amp; B</a:t>
            </a:r>
            <a:endPar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bwMode="auto">
          <a:xfrm>
            <a:off x="4470095" y="3986144"/>
            <a:ext cx="2514600" cy="707886"/>
          </a:xfrm>
          <a:prstGeom prst="rect">
            <a:avLst/>
          </a:prstGeom>
          <a:ln>
            <a:solidFill>
              <a:srgbClr val="C00000"/>
            </a:solidFill>
            <a:headEnd/>
            <a:tailEnd/>
          </a:ln>
        </p:spPr>
        <p:style>
          <a:lnRef idx="2">
            <a:schemeClr val="dk1"/>
          </a:lnRef>
          <a:fillRef idx="1">
            <a:schemeClr val="lt1"/>
          </a:fillRef>
          <a:effectRef idx="0">
            <a:schemeClr val="dk1"/>
          </a:effectRef>
          <a:fontRef idx="minor">
            <a:schemeClr val="dk1"/>
          </a:fontRef>
        </p:style>
        <p:txBody>
          <a:bodyPr wrap="square" rtlCol="0">
            <a:spAutoFit/>
          </a:bodyPr>
          <a:lstStyle/>
          <a:p>
            <a:pPr algn="ctr">
              <a:spcBef>
                <a:spcPct val="50000"/>
              </a:spcBef>
            </a:pPr>
            <a:r>
              <a:rPr lang="en-US"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B-D </a:t>
            </a:r>
            <a:r>
              <a:rPr lang="en-US" sz="20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Veritor</a:t>
            </a:r>
            <a:r>
              <a:rPr lang="en-US"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Influenza A &amp; </a:t>
            </a:r>
            <a:r>
              <a:rPr lang="en-US" sz="2000" b="1" dirty="0" smtClean="0">
                <a:solidFill>
                  <a:srgbClr val="C00000"/>
                </a:solidFill>
                <a:latin typeface="Arial" charset="0"/>
              </a:rPr>
              <a:t>B</a:t>
            </a:r>
            <a:endParaRPr lang="en-US" sz="2000" b="1" dirty="0">
              <a:solidFill>
                <a:srgbClr val="C00000"/>
              </a:solidFill>
              <a:latin typeface="Arial" charset="0"/>
            </a:endParaRPr>
          </a:p>
        </p:txBody>
      </p:sp>
      <p:sp>
        <p:nvSpPr>
          <p:cNvPr id="5" name="Footer Placeholder 4"/>
          <p:cNvSpPr>
            <a:spLocks noGrp="1"/>
          </p:cNvSpPr>
          <p:nvPr>
            <p:ph type="ftr" sz="quarter" idx="3"/>
          </p:nvPr>
        </p:nvSpPr>
        <p:spPr>
          <a:xfrm>
            <a:off x="381000" y="6349961"/>
            <a:ext cx="8343900" cy="508039"/>
          </a:xfrm>
        </p:spPr>
        <p:txBody>
          <a:bodyPr/>
          <a:lstStyle/>
          <a:p>
            <a:pPr>
              <a:defRPr/>
            </a:pPr>
            <a:r>
              <a:rPr lang="en-US" dirty="0" smtClean="0"/>
              <a:t>			         WISCONSIN STATE LABORATORY OF HYGIENE - UNIVERSITY OF WISCONSIN                           </a:t>
            </a:r>
            <a:r>
              <a:rPr lang="en-US" sz="2000" b="1" dirty="0" smtClean="0"/>
              <a:t>29</a:t>
            </a:r>
            <a:endParaRPr lang="en-US" sz="2000" b="1" dirty="0"/>
          </a:p>
        </p:txBody>
      </p:sp>
    </p:spTree>
    <p:extLst>
      <p:ext uri="{BB962C8B-B14F-4D97-AF65-F5344CB8AC3E}">
        <p14:creationId xmlns:p14="http://schemas.microsoft.com/office/powerpoint/2010/main" val="10566047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effectLst/>
                <a:latin typeface="Tahoma" panose="020B0604030504040204" pitchFamily="34" charset="0"/>
                <a:ea typeface="Tahoma" panose="020B0604030504040204" pitchFamily="34" charset="0"/>
                <a:cs typeface="Tahoma" panose="020B0604030504040204" pitchFamily="34" charset="0"/>
              </a:rPr>
              <a:t>Learning Objectives</a:t>
            </a:r>
            <a:endParaRPr lang="en-US" sz="40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lstStyle/>
          <a:p>
            <a:pPr marL="514350" indent="-514350">
              <a:buAutoNum type="arabicPeriod"/>
            </a:pPr>
            <a:r>
              <a:rPr lang="en-US" dirty="0" smtClean="0">
                <a:latin typeface="Tahoma" panose="020B0604030504040204" pitchFamily="34" charset="0"/>
                <a:ea typeface="Tahoma" panose="020B0604030504040204" pitchFamily="34" charset="0"/>
                <a:cs typeface="Tahoma" panose="020B0604030504040204" pitchFamily="34" charset="0"/>
              </a:rPr>
              <a:t>Review of the 2013-2014 influenza </a:t>
            </a:r>
            <a:r>
              <a:rPr lang="en-US" dirty="0">
                <a:latin typeface="Tahoma" panose="020B0604030504040204" pitchFamily="34" charset="0"/>
                <a:ea typeface="Tahoma" panose="020B0604030504040204" pitchFamily="34" charset="0"/>
                <a:cs typeface="Tahoma" panose="020B0604030504040204" pitchFamily="34" charset="0"/>
              </a:rPr>
              <a:t>s</a:t>
            </a:r>
            <a:r>
              <a:rPr lang="en-US" dirty="0" smtClean="0">
                <a:latin typeface="Tahoma" panose="020B0604030504040204" pitchFamily="34" charset="0"/>
                <a:ea typeface="Tahoma" panose="020B0604030504040204" pitchFamily="34" charset="0"/>
                <a:cs typeface="Tahoma" panose="020B0604030504040204" pitchFamily="34" charset="0"/>
              </a:rPr>
              <a:t>eason</a:t>
            </a:r>
          </a:p>
          <a:p>
            <a:pPr marL="514350" indent="-514350">
              <a:buAutoNum type="arabicPeriod"/>
            </a:pPr>
            <a:r>
              <a:rPr lang="en-US" dirty="0" smtClean="0">
                <a:latin typeface="Tahoma" panose="020B0604030504040204" pitchFamily="34" charset="0"/>
                <a:ea typeface="Tahoma" panose="020B0604030504040204" pitchFamily="34" charset="0"/>
                <a:cs typeface="Tahoma" panose="020B0604030504040204" pitchFamily="34" charset="0"/>
              </a:rPr>
              <a:t>Antiviral resistance surveillance</a:t>
            </a:r>
          </a:p>
          <a:p>
            <a:pPr marL="514350" indent="-514350">
              <a:buFontTx/>
              <a:buAutoNum type="arabicPeriod"/>
            </a:pPr>
            <a:r>
              <a:rPr lang="en-US" dirty="0">
                <a:latin typeface="Tahoma" panose="020B0604030504040204" pitchFamily="34" charset="0"/>
                <a:ea typeface="Tahoma" panose="020B0604030504040204" pitchFamily="34" charset="0"/>
                <a:cs typeface="Tahoma" panose="020B0604030504040204" pitchFamily="34" charset="0"/>
              </a:rPr>
              <a:t>Emerging diseases impacting community </a:t>
            </a:r>
            <a:r>
              <a:rPr lang="en-US" dirty="0" smtClean="0">
                <a:latin typeface="Tahoma" panose="020B0604030504040204" pitchFamily="34" charset="0"/>
                <a:ea typeface="Tahoma" panose="020B0604030504040204" pitchFamily="34" charset="0"/>
                <a:cs typeface="Tahoma" panose="020B0604030504040204" pitchFamily="34" charset="0"/>
              </a:rPr>
              <a:t>health</a:t>
            </a:r>
          </a:p>
          <a:p>
            <a:pPr marL="514350" indent="-514350">
              <a:buAutoNum type="arabicPeriod"/>
            </a:pPr>
            <a:r>
              <a:rPr lang="en-US" dirty="0" smtClean="0">
                <a:latin typeface="Tahoma" panose="020B0604030504040204" pitchFamily="34" charset="0"/>
                <a:ea typeface="Tahoma" panose="020B0604030504040204" pitchFamily="34" charset="0"/>
                <a:cs typeface="Tahoma" panose="020B0604030504040204" pitchFamily="34" charset="0"/>
              </a:rPr>
              <a:t>Review of new diagnostic assays</a:t>
            </a:r>
          </a:p>
          <a:p>
            <a:pPr marL="514350" indent="-514350">
              <a:buAutoNum type="arabicPeriod"/>
            </a:pPr>
            <a:r>
              <a:rPr lang="en-US" dirty="0" smtClean="0">
                <a:latin typeface="Tahoma" panose="020B0604030504040204" pitchFamily="34" charset="0"/>
                <a:ea typeface="Tahoma" panose="020B0604030504040204" pitchFamily="34" charset="0"/>
                <a:cs typeface="Tahoma" panose="020B0604030504040204" pitchFamily="34" charset="0"/>
              </a:rPr>
              <a:t>Impact of new regulatory requirements</a:t>
            </a:r>
          </a:p>
          <a:p>
            <a:pPr marL="514350" indent="-514350">
              <a:buFontTx/>
              <a:buAutoNum type="arabicPeriod"/>
            </a:pPr>
            <a:r>
              <a:rPr lang="en-US" dirty="0">
                <a:latin typeface="Tahoma" panose="020B0604030504040204" pitchFamily="34" charset="0"/>
                <a:ea typeface="Tahoma" panose="020B0604030504040204" pitchFamily="34" charset="0"/>
                <a:cs typeface="Tahoma" panose="020B0604030504040204" pitchFamily="34" charset="0"/>
              </a:rPr>
              <a:t>Discuss surveillance strategy for 2014-2015</a:t>
            </a:r>
          </a:p>
          <a:p>
            <a:endParaRPr lang="en-US" dirty="0" smtClean="0">
              <a:latin typeface="Tahoma" panose="020B0604030504040204" pitchFamily="34" charset="0"/>
              <a:ea typeface="Tahoma" panose="020B0604030504040204" pitchFamily="34" charset="0"/>
              <a:cs typeface="Tahoma" panose="020B0604030504040204" pitchFamily="34" charset="0"/>
            </a:endParaRPr>
          </a:p>
          <a:p>
            <a:pPr marL="514350" indent="-514350">
              <a:buAutoNum type="arabicPeriod"/>
            </a:pPr>
            <a:endParaRPr lang="en-US" dirty="0"/>
          </a:p>
        </p:txBody>
      </p:sp>
      <p:sp>
        <p:nvSpPr>
          <p:cNvPr id="5" name="Footer Placeholder 4"/>
          <p:cNvSpPr>
            <a:spLocks noGrp="1"/>
          </p:cNvSpPr>
          <p:nvPr>
            <p:ph type="ftr" sz="quarter" idx="3"/>
          </p:nvPr>
        </p:nvSpPr>
        <p:spPr>
          <a:xfrm>
            <a:off x="381000" y="6286500"/>
            <a:ext cx="8343900" cy="528637"/>
          </a:xfrm>
        </p:spPr>
        <p:txBody>
          <a:bodyPr/>
          <a:lstStyle/>
          <a:p>
            <a:pPr>
              <a:defRPr/>
            </a:pPr>
            <a:r>
              <a:rPr lang="en-US" dirty="0" smtClean="0"/>
              <a:t>			WISCONSIN STATE LABORATORY OF HYGIENE - UNIVERSITY OF </a:t>
            </a:r>
            <a:r>
              <a:rPr lang="en-US" b="1" dirty="0" smtClean="0"/>
              <a:t>WISCONSIN                                    </a:t>
            </a:r>
            <a:r>
              <a:rPr lang="en-US" sz="2000" b="1" dirty="0" smtClean="0"/>
              <a:t>3</a:t>
            </a:r>
            <a:endParaRPr lang="en-US" sz="2000" b="1" dirty="0"/>
          </a:p>
        </p:txBody>
      </p:sp>
    </p:spTree>
    <p:extLst>
      <p:ext uri="{BB962C8B-B14F-4D97-AF65-F5344CB8AC3E}">
        <p14:creationId xmlns:p14="http://schemas.microsoft.com/office/powerpoint/2010/main" val="5587166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228600"/>
            <a:ext cx="8134350" cy="1200150"/>
          </a:xfrm>
        </p:spPr>
        <p:txBody>
          <a:bodyPr>
            <a:noAutofit/>
          </a:bodyPr>
          <a:lstStyle/>
          <a:p>
            <a:r>
              <a:rPr lang="en-US"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Rapid Influenza Diagnostic Tests</a:t>
            </a:r>
            <a:r>
              <a:rPr lang="en-US" b="1" dirty="0" smtClean="0">
                <a:solidFill>
                  <a:srgbClr val="C00000"/>
                </a:solidFill>
                <a:effectLst/>
                <a:latin typeface="Tahoma" pitchFamily="34" charset="0"/>
                <a:ea typeface="Tahoma" pitchFamily="34" charset="0"/>
                <a:cs typeface="Tahoma" pitchFamily="34" charset="0"/>
              </a:rPr>
              <a:t/>
            </a:r>
            <a:br>
              <a:rPr lang="en-US" b="1" dirty="0" smtClean="0">
                <a:solidFill>
                  <a:srgbClr val="C00000"/>
                </a:solidFill>
                <a:effectLst/>
                <a:latin typeface="Tahoma" pitchFamily="34" charset="0"/>
                <a:ea typeface="Tahoma" pitchFamily="34" charset="0"/>
                <a:cs typeface="Tahoma" pitchFamily="34" charset="0"/>
              </a:rPr>
            </a:br>
            <a:r>
              <a:rPr lang="en-US" sz="3200" b="1" i="1" dirty="0" smtClean="0">
                <a:solidFill>
                  <a:srgbClr val="C00000"/>
                </a:solidFill>
                <a:effectLst/>
                <a:latin typeface="Tahoma" pitchFamily="34" charset="0"/>
                <a:ea typeface="Tahoma" pitchFamily="34" charset="0"/>
                <a:cs typeface="Tahoma" pitchFamily="34" charset="0"/>
              </a:rPr>
              <a:t>An Unique Application for Surveillance</a:t>
            </a:r>
            <a:endParaRPr lang="en-US" sz="3200" b="1" dirty="0">
              <a:solidFill>
                <a:srgbClr val="C00000"/>
              </a:solidFill>
              <a:effectLst/>
              <a:latin typeface="Tahoma" pitchFamily="34" charset="0"/>
              <a:ea typeface="Tahoma" pitchFamily="34" charset="0"/>
              <a:cs typeface="Tahoma" pitchFamily="34" charset="0"/>
            </a:endParaRPr>
          </a:p>
        </p:txBody>
      </p:sp>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297" y="3016377"/>
            <a:ext cx="4658297" cy="2527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1130" y="2938653"/>
            <a:ext cx="3399473" cy="2604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297" y="1586040"/>
            <a:ext cx="6585680" cy="12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6297" y="5644559"/>
            <a:ext cx="8160503" cy="584775"/>
          </a:xfrm>
          <a:prstGeom prst="rect">
            <a:avLst/>
          </a:prstGeom>
          <a:noFill/>
        </p:spPr>
        <p:txBody>
          <a:bodyPr wrap="square" rtlCol="0">
            <a:spAutoFit/>
          </a:bodyPr>
          <a:lstStyle/>
          <a:p>
            <a:r>
              <a:rPr lang="en-US" sz="1600" b="1" dirty="0" smtClean="0">
                <a:latin typeface="Tahoma" panose="020B0604030504040204" pitchFamily="34" charset="0"/>
                <a:ea typeface="Tahoma" panose="020B0604030504040204" pitchFamily="34" charset="0"/>
                <a:cs typeface="Tahoma" panose="020B0604030504040204" pitchFamily="34" charset="0"/>
              </a:rPr>
              <a:t>Options for the Control of Influenza VIII  Meeting,</a:t>
            </a:r>
          </a:p>
          <a:p>
            <a:r>
              <a:rPr lang="en-US" sz="1600" b="1" dirty="0" smtClean="0">
                <a:latin typeface="Tahoma" panose="020B0604030504040204" pitchFamily="34" charset="0"/>
                <a:ea typeface="Tahoma" panose="020B0604030504040204" pitchFamily="34" charset="0"/>
                <a:cs typeface="Tahoma" panose="020B0604030504040204" pitchFamily="34" charset="0"/>
              </a:rPr>
              <a:t>Sept. 2013, Cape Town, South Africa</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7" name="Footer Placeholder 6"/>
          <p:cNvSpPr>
            <a:spLocks noGrp="1"/>
          </p:cNvSpPr>
          <p:nvPr>
            <p:ph type="ftr" sz="quarter" idx="3"/>
          </p:nvPr>
        </p:nvSpPr>
        <p:spPr>
          <a:xfrm>
            <a:off x="381000" y="6229334"/>
            <a:ext cx="8343900" cy="619141"/>
          </a:xfrm>
        </p:spPr>
        <p:txBody>
          <a:bodyPr/>
          <a:lstStyle/>
          <a:p>
            <a:pPr>
              <a:defRPr/>
            </a:pPr>
            <a:r>
              <a:rPr lang="en-US" dirty="0" smtClean="0"/>
              <a:t>			WISCONSIN STATE LABORATORY OF HYGIENE - UNIVERSITY OF WISCONSIN            </a:t>
            </a:r>
            <a:r>
              <a:rPr lang="en-US" sz="2000" b="1" dirty="0" smtClean="0"/>
              <a:t>30</a:t>
            </a:r>
            <a:endParaRPr lang="en-US" sz="2000" b="1" dirty="0"/>
          </a:p>
        </p:txBody>
      </p:sp>
    </p:spTree>
    <p:extLst>
      <p:ext uri="{BB962C8B-B14F-4D97-AF65-F5344CB8AC3E}">
        <p14:creationId xmlns:p14="http://schemas.microsoft.com/office/powerpoint/2010/main" val="24877574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0"/>
            <a:ext cx="8839200" cy="1017196"/>
          </a:xfrm>
        </p:spPr>
        <p:txBody>
          <a:bodyPr>
            <a:noAutofit/>
          </a:bodyPr>
          <a:lstStyle/>
          <a:p>
            <a:r>
              <a:rPr lang="en-US" sz="3600"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The Potential </a:t>
            </a:r>
            <a:r>
              <a:rPr lang="en-US" sz="3600" b="1" dirty="0" err="1"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for“Real</a:t>
            </a:r>
            <a:r>
              <a:rPr lang="en-US" sz="3600"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-time” Influenza Surveillance</a:t>
            </a:r>
            <a:endParaRPr lang="en-US" sz="3600"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80449" y="1317316"/>
            <a:ext cx="7083591" cy="268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92" y="3971472"/>
            <a:ext cx="7139906" cy="260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990600" y="3276600"/>
            <a:ext cx="16002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rot="18328363">
            <a:off x="2411887" y="2346417"/>
            <a:ext cx="2138711" cy="6248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ooter Placeholder 3"/>
          <p:cNvSpPr>
            <a:spLocks noGrp="1"/>
          </p:cNvSpPr>
          <p:nvPr>
            <p:ph type="ftr" sz="quarter" idx="3"/>
          </p:nvPr>
        </p:nvSpPr>
        <p:spPr/>
        <p:txBody>
          <a:bodyPr/>
          <a:lstStyle/>
          <a:p>
            <a:pPr>
              <a:defRPr/>
            </a:pPr>
            <a:r>
              <a:rPr lang="en-US" dirty="0" smtClean="0"/>
              <a:t>			WISCONSIN STATE LABORATORY OF HYGIENE - UNIVERSITY OF WISCONSIN             </a:t>
            </a:r>
            <a:r>
              <a:rPr lang="en-US" sz="2000" b="1" dirty="0" smtClean="0"/>
              <a:t>31</a:t>
            </a:r>
            <a:endParaRPr lang="en-US" sz="2000" b="1" dirty="0"/>
          </a:p>
        </p:txBody>
      </p:sp>
    </p:spTree>
    <p:extLst>
      <p:ext uri="{BB962C8B-B14F-4D97-AF65-F5344CB8AC3E}">
        <p14:creationId xmlns:p14="http://schemas.microsoft.com/office/powerpoint/2010/main" val="35267201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81000" y="374149"/>
            <a:ext cx="8331200" cy="1250950"/>
          </a:xfrm>
        </p:spPr>
        <p:txBody>
          <a:bodyPr>
            <a:normAutofit fontScale="90000"/>
          </a:bodyPr>
          <a:lstStyle/>
          <a:p>
            <a:r>
              <a:rPr lang="en-US" b="1" dirty="0" smtClean="0">
                <a:solidFill>
                  <a:srgbClr val="C00000"/>
                </a:solidFill>
                <a:effectLst/>
                <a:latin typeface="Tahoma" pitchFamily="34" charset="0"/>
                <a:ea typeface="Tahoma" pitchFamily="34" charset="0"/>
                <a:cs typeface="Tahoma" pitchFamily="34" charset="0"/>
              </a:rPr>
              <a:t>Improving RIDT Performance</a:t>
            </a:r>
            <a:r>
              <a:rPr lang="en-US" sz="2800" b="1" dirty="0" smtClean="0">
                <a:solidFill>
                  <a:srgbClr val="000308"/>
                </a:solidFill>
                <a:latin typeface="Tahoma" pitchFamily="34" charset="0"/>
                <a:ea typeface="Tahoma" pitchFamily="34" charset="0"/>
                <a:cs typeface="Tahoma" pitchFamily="34" charset="0"/>
              </a:rPr>
              <a:t/>
            </a:r>
            <a:br>
              <a:rPr lang="en-US" sz="2800" b="1" dirty="0" smtClean="0">
                <a:solidFill>
                  <a:srgbClr val="000308"/>
                </a:solidFill>
                <a:latin typeface="Tahoma" pitchFamily="34" charset="0"/>
                <a:ea typeface="Tahoma" pitchFamily="34" charset="0"/>
                <a:cs typeface="Tahoma" pitchFamily="34" charset="0"/>
              </a:rPr>
            </a:br>
            <a:r>
              <a:rPr lang="en-US" sz="3100" b="1" i="1" dirty="0" smtClean="0">
                <a:solidFill>
                  <a:srgbClr val="000308"/>
                </a:solidFill>
                <a:latin typeface="Tahoma" pitchFamily="34" charset="0"/>
                <a:ea typeface="Tahoma" pitchFamily="34" charset="0"/>
                <a:cs typeface="Tahoma" pitchFamily="34" charset="0"/>
              </a:rPr>
              <a:t>There are new regulations in our future</a:t>
            </a:r>
            <a:br>
              <a:rPr lang="en-US" sz="3100" b="1" i="1" dirty="0" smtClean="0">
                <a:solidFill>
                  <a:srgbClr val="000308"/>
                </a:solidFill>
                <a:latin typeface="Tahoma" pitchFamily="34" charset="0"/>
                <a:ea typeface="Tahoma" pitchFamily="34" charset="0"/>
                <a:cs typeface="Tahoma" pitchFamily="34" charset="0"/>
              </a:rPr>
            </a:br>
            <a:endParaRPr lang="en-US" sz="3100" b="1" i="1" dirty="0">
              <a:solidFill>
                <a:srgbClr val="990000"/>
              </a:solidFill>
              <a:latin typeface="Tahoma" pitchFamily="34" charset="0"/>
              <a:ea typeface="Tahoma" pitchFamily="34" charset="0"/>
              <a:cs typeface="Tahoma" pitchFamily="34" charset="0"/>
            </a:endParaRPr>
          </a:p>
        </p:txBody>
      </p:sp>
      <p:sp>
        <p:nvSpPr>
          <p:cNvPr id="6" name="Content Placeholder 5"/>
          <p:cNvSpPr>
            <a:spLocks noGrp="1"/>
          </p:cNvSpPr>
          <p:nvPr>
            <p:ph sz="half" idx="1"/>
          </p:nvPr>
        </p:nvSpPr>
        <p:spPr>
          <a:xfrm>
            <a:off x="553452" y="1600200"/>
            <a:ext cx="5009147" cy="4525963"/>
          </a:xfrm>
        </p:spPr>
        <p:txBody>
          <a:bodyPr/>
          <a:lstStyle/>
          <a:p>
            <a:endParaRPr lang="en-US" sz="2800" dirty="0" smtClean="0"/>
          </a:p>
          <a:p>
            <a:pPr marL="0" indent="0">
              <a:buNone/>
            </a:pPr>
            <a:endParaRPr lang="en-US" sz="2800" dirty="0" smtClean="0"/>
          </a:p>
          <a:p>
            <a:pPr>
              <a:buClrTx/>
              <a:buFont typeface="Arial" panose="020B0604020202020204" pitchFamily="34" charset="0"/>
              <a:buChar char="•"/>
            </a:pPr>
            <a:r>
              <a:rPr lang="en-US" sz="2700" dirty="0" smtClean="0">
                <a:latin typeface="Tahoma" panose="020B0604030504040204" pitchFamily="34" charset="0"/>
                <a:ea typeface="Tahoma" panose="020B0604030504040204" pitchFamily="34" charset="0"/>
                <a:cs typeface="Tahoma" panose="020B0604030504040204" pitchFamily="34" charset="0"/>
              </a:rPr>
              <a:t>New nomenclature proposed:</a:t>
            </a:r>
            <a:endParaRPr lang="en-US" sz="27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300" b="1" u="sng" dirty="0" smtClean="0">
                <a:solidFill>
                  <a:srgbClr val="C00000"/>
                </a:solidFill>
                <a:latin typeface="Tahoma" panose="020B0604030504040204" pitchFamily="34" charset="0"/>
                <a:ea typeface="Tahoma" panose="020B0604030504040204" pitchFamily="34" charset="0"/>
                <a:cs typeface="Tahoma" panose="020B0604030504040204" pitchFamily="34" charset="0"/>
              </a:rPr>
              <a:t>I</a:t>
            </a:r>
            <a:r>
              <a:rPr lang="en-US" sz="2300" dirty="0" smtClean="0">
                <a:solidFill>
                  <a:srgbClr val="C00000"/>
                </a:solidFill>
                <a:latin typeface="Tahoma" panose="020B0604030504040204" pitchFamily="34" charset="0"/>
                <a:ea typeface="Tahoma" panose="020B0604030504040204" pitchFamily="34" charset="0"/>
                <a:cs typeface="Tahoma" panose="020B0604030504040204" pitchFamily="34" charset="0"/>
              </a:rPr>
              <a:t>nfluenza </a:t>
            </a:r>
            <a:r>
              <a:rPr lang="en-US" sz="2300" b="1" u="sng" dirty="0" smtClean="0">
                <a:solidFill>
                  <a:srgbClr val="C00000"/>
                </a:solidFill>
                <a:latin typeface="Tahoma" panose="020B0604030504040204" pitchFamily="34" charset="0"/>
                <a:ea typeface="Tahoma" panose="020B0604030504040204" pitchFamily="34" charset="0"/>
                <a:cs typeface="Tahoma" panose="020B0604030504040204" pitchFamily="34" charset="0"/>
              </a:rPr>
              <a:t>V</a:t>
            </a:r>
            <a:r>
              <a:rPr lang="en-US" sz="2300" dirty="0" smtClean="0">
                <a:solidFill>
                  <a:srgbClr val="C00000"/>
                </a:solidFill>
                <a:latin typeface="Tahoma" panose="020B0604030504040204" pitchFamily="34" charset="0"/>
                <a:ea typeface="Tahoma" panose="020B0604030504040204" pitchFamily="34" charset="0"/>
                <a:cs typeface="Tahoma" panose="020B0604030504040204" pitchFamily="34" charset="0"/>
              </a:rPr>
              <a:t>irus </a:t>
            </a:r>
            <a:r>
              <a:rPr lang="en-US" sz="2300" b="1" u="sng" dirty="0" smtClean="0">
                <a:solidFill>
                  <a:srgbClr val="C00000"/>
                </a:solidFill>
                <a:latin typeface="Tahoma" panose="020B0604030504040204" pitchFamily="34" charset="0"/>
                <a:ea typeface="Tahoma" panose="020B0604030504040204" pitchFamily="34" charset="0"/>
                <a:cs typeface="Tahoma" panose="020B0604030504040204" pitchFamily="34" charset="0"/>
              </a:rPr>
              <a:t>A</a:t>
            </a:r>
            <a:r>
              <a:rPr lang="en-US" sz="2300" dirty="0" smtClean="0">
                <a:solidFill>
                  <a:srgbClr val="C00000"/>
                </a:solidFill>
                <a:latin typeface="Tahoma" panose="020B0604030504040204" pitchFamily="34" charset="0"/>
                <a:ea typeface="Tahoma" panose="020B0604030504040204" pitchFamily="34" charset="0"/>
                <a:cs typeface="Tahoma" panose="020B0604030504040204" pitchFamily="34" charset="0"/>
              </a:rPr>
              <a:t>ntigen </a:t>
            </a:r>
            <a:r>
              <a:rPr lang="en-US" sz="2300" b="1" u="sng" dirty="0" smtClean="0">
                <a:solidFill>
                  <a:srgbClr val="C00000"/>
                </a:solidFill>
                <a:latin typeface="Tahoma" panose="020B0604030504040204" pitchFamily="34" charset="0"/>
                <a:ea typeface="Tahoma" panose="020B0604030504040204" pitchFamily="34" charset="0"/>
                <a:cs typeface="Tahoma" panose="020B0604030504040204" pitchFamily="34" charset="0"/>
              </a:rPr>
              <a:t>D</a:t>
            </a:r>
            <a:r>
              <a:rPr lang="en-US" sz="2300" dirty="0" smtClean="0">
                <a:solidFill>
                  <a:srgbClr val="C00000"/>
                </a:solidFill>
                <a:latin typeface="Tahoma" panose="020B0604030504040204" pitchFamily="34" charset="0"/>
                <a:ea typeface="Tahoma" panose="020B0604030504040204" pitchFamily="34" charset="0"/>
                <a:cs typeface="Tahoma" panose="020B0604030504040204" pitchFamily="34" charset="0"/>
              </a:rPr>
              <a:t>etection test                                 </a:t>
            </a:r>
            <a:endParaRPr lang="en-US" sz="23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5963182" y="1688068"/>
            <a:ext cx="3843422" cy="646331"/>
          </a:xfrm>
          <a:prstGeom prst="rect">
            <a:avLst/>
          </a:prstGeom>
        </p:spPr>
        <p:txBody>
          <a:bodyPr wrap="square">
            <a:spAutoFit/>
          </a:bodyPr>
          <a:lstStyle/>
          <a:p>
            <a:r>
              <a:rPr lang="en-US" b="1" dirty="0" smtClean="0">
                <a:solidFill>
                  <a:srgbClr val="00A0AF"/>
                </a:solidFill>
                <a:cs typeface="Arial" pitchFamily="34" charset="0"/>
              </a:rPr>
              <a:t>                    </a:t>
            </a:r>
          </a:p>
          <a:p>
            <a:endParaRPr lang="en-US" b="1" dirty="0">
              <a:solidFill>
                <a:srgbClr val="004F57"/>
              </a:solidFill>
              <a:cs typeface="Arial" pitchFamily="34" charset="0"/>
            </a:endParaRPr>
          </a:p>
        </p:txBody>
      </p:sp>
      <p:sp>
        <p:nvSpPr>
          <p:cNvPr id="5" name="TextBox 4"/>
          <p:cNvSpPr txBox="1"/>
          <p:nvPr/>
        </p:nvSpPr>
        <p:spPr bwMode="auto">
          <a:xfrm>
            <a:off x="381000" y="1447800"/>
            <a:ext cx="8153400" cy="707886"/>
          </a:xfrm>
          <a:prstGeom prst="rect">
            <a:avLst/>
          </a:prstGeom>
          <a:ln>
            <a:solidFill>
              <a:srgbClr val="C00000"/>
            </a:solidFill>
            <a:headEnd/>
            <a:tailEnd/>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https://www.federalregister.gov/articles/2014/05/22#food-and-drug-administration</a:t>
            </a:r>
            <a:endParaRPr lang="en-US" sz="2000" dirty="0">
              <a:solidFill>
                <a:srgbClr val="00A0AF"/>
              </a:solidFill>
              <a:latin typeface="Tahoma" panose="020B0604030504040204" pitchFamily="34" charset="0"/>
              <a:ea typeface="Tahoma" panose="020B0604030504040204" pitchFamily="34" charset="0"/>
              <a:cs typeface="Tahoma" panose="020B0604030504040204" pitchFamily="34" charset="0"/>
            </a:endParaRPr>
          </a:p>
        </p:txBody>
      </p:sp>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562600" y="2334399"/>
            <a:ext cx="3144679" cy="4084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5410200" y="3657600"/>
            <a:ext cx="1371600" cy="1219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ooter Placeholder 8"/>
          <p:cNvSpPr>
            <a:spLocks noGrp="1"/>
          </p:cNvSpPr>
          <p:nvPr>
            <p:ph type="ftr" sz="quarter" idx="3"/>
          </p:nvPr>
        </p:nvSpPr>
        <p:spPr>
          <a:xfrm>
            <a:off x="381000" y="6267450"/>
            <a:ext cx="8343900" cy="581025"/>
          </a:xfrm>
        </p:spPr>
        <p:txBody>
          <a:bodyPr/>
          <a:lstStyle/>
          <a:p>
            <a:pPr>
              <a:defRPr/>
            </a:pPr>
            <a:r>
              <a:rPr lang="en-US" dirty="0" smtClean="0"/>
              <a:t>WISCONSIN STATE LABORATORY OF HYGIENE - UNIVERSITY OF WISCONSIN                               </a:t>
            </a:r>
            <a:r>
              <a:rPr lang="en-US" sz="2000" b="1" dirty="0" smtClean="0"/>
              <a:t>32</a:t>
            </a:r>
            <a:endParaRPr lang="en-US" sz="2000" b="1" dirty="0"/>
          </a:p>
        </p:txBody>
      </p:sp>
    </p:spTree>
    <p:extLst>
      <p:ext uri="{BB962C8B-B14F-4D97-AF65-F5344CB8AC3E}">
        <p14:creationId xmlns:p14="http://schemas.microsoft.com/office/powerpoint/2010/main" val="40706391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14350"/>
            <a:ext cx="8331200" cy="914399"/>
          </a:xfrm>
        </p:spPr>
        <p:txBody>
          <a:bodyPr>
            <a:normAutofit/>
          </a:bodyPr>
          <a:lstStyle/>
          <a:p>
            <a:pPr algn="l"/>
            <a:r>
              <a:rPr lang="en-US"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If you are an RIDT(IVAD) user…</a:t>
            </a:r>
            <a:endParaRPr lang="en-US"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533400" y="1165391"/>
            <a:ext cx="8191500" cy="5317959"/>
          </a:xfrm>
        </p:spPr>
        <p:txBody>
          <a:bodyPr/>
          <a:lstStyle/>
          <a:p>
            <a:pPr>
              <a:buClr>
                <a:srgbClr val="C00000"/>
              </a:buClr>
            </a:pPr>
            <a:r>
              <a:rPr lang="en-US"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What would the new regulations entail?</a:t>
            </a:r>
          </a:p>
          <a:p>
            <a:pPr lvl="1">
              <a:buClr>
                <a:schemeClr val="tx2"/>
              </a:buClr>
              <a:buFont typeface="Arial" panose="020B0604020202020204" pitchFamily="34" charset="0"/>
              <a:buChar char="•"/>
            </a:pP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Reclassifying RIDTs from </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Class I to Class II </a:t>
            </a:r>
          </a:p>
          <a:p>
            <a:pPr lvl="1">
              <a:buClr>
                <a:schemeClr val="tx2"/>
              </a:buClr>
              <a:buFont typeface="Arial" panose="020B0604020202020204" pitchFamily="34" charset="0"/>
              <a:buChar char="•"/>
            </a:pP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Add </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“special controls”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to ensure device safety and effectiveness</a:t>
            </a:r>
          </a:p>
          <a:p>
            <a:pPr lvl="2">
              <a:buClrTx/>
              <a:buFont typeface="Arial" panose="020B0604020202020204" pitchFamily="34" charset="0"/>
              <a:buChar char="•"/>
            </a:pP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Set minimum clinical performance criteria for sensitivity and specificity</a:t>
            </a:r>
          </a:p>
          <a:p>
            <a:pPr lvl="2">
              <a:buClr>
                <a:schemeClr val="tx2"/>
              </a:buClr>
              <a:buFont typeface="Arial" panose="020B0604020202020204" pitchFamily="34" charset="0"/>
              <a:buChar char="•"/>
            </a:pP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Identify appropriate comparator tests for new assays</a:t>
            </a:r>
          </a:p>
          <a:p>
            <a:pPr lvl="2">
              <a:buClr>
                <a:schemeClr val="tx2"/>
              </a:buClr>
              <a:buFont typeface="Arial" panose="020B0604020202020204" pitchFamily="34" charset="0"/>
              <a:buChar char="•"/>
            </a:pP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Accuracy assessed by manufacturers </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each year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and when </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novel strain emerges</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buClr>
                <a:srgbClr val="C00000"/>
              </a:buClr>
            </a:pPr>
            <a:r>
              <a:rPr lang="en-US"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When will this happen?</a:t>
            </a:r>
          </a:p>
          <a:p>
            <a:pPr>
              <a:buClr>
                <a:srgbClr val="C00000"/>
              </a:buClr>
            </a:pPr>
            <a:r>
              <a:rPr lang="en-US"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Possible impacts:</a:t>
            </a:r>
            <a:endPar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0" indent="0">
              <a:buClr>
                <a:srgbClr val="C00000"/>
              </a:buClr>
              <a:buNone/>
            </a:pPr>
            <a:r>
              <a:rPr lang="en-US"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Better tests? Fewer tests?</a:t>
            </a:r>
          </a:p>
        </p:txBody>
      </p:sp>
      <p:sp>
        <p:nvSpPr>
          <p:cNvPr id="4" name="Footer Placeholder 3"/>
          <p:cNvSpPr>
            <a:spLocks noGrp="1"/>
          </p:cNvSpPr>
          <p:nvPr>
            <p:ph type="ftr" sz="quarter" idx="3"/>
          </p:nvPr>
        </p:nvSpPr>
        <p:spPr/>
        <p:txBody>
          <a:bodyPr/>
          <a:lstStyle/>
          <a:p>
            <a:pPr>
              <a:defRPr/>
            </a:pPr>
            <a:r>
              <a:rPr lang="en-US" dirty="0" smtClean="0"/>
              <a:t>                                       WISCONSIN STATE LABORATORY OF HYGIENE - UNIVERSITY OF WISCONSIN                      </a:t>
            </a:r>
            <a:r>
              <a:rPr lang="en-US" sz="2000" b="1" dirty="0" smtClean="0"/>
              <a:t>33</a:t>
            </a:r>
            <a:endParaRPr lang="en-US" sz="2000" b="1" dirty="0"/>
          </a:p>
        </p:txBody>
      </p:sp>
    </p:spTree>
    <p:extLst>
      <p:ext uri="{BB962C8B-B14F-4D97-AF65-F5344CB8AC3E}">
        <p14:creationId xmlns:p14="http://schemas.microsoft.com/office/powerpoint/2010/main" val="16129531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331200" cy="1476375"/>
          </a:xfrm>
        </p:spPr>
        <p:txBody>
          <a:bodyPr/>
          <a:lstStyle/>
          <a:p>
            <a:r>
              <a:rPr lang="en-US"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Rapid Influenza Diagnostic Tests</a:t>
            </a:r>
            <a:br>
              <a:rPr lang="en-US"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br>
            <a:r>
              <a:rPr lang="en-US" sz="3200" i="1" dirty="0" smtClean="0">
                <a:solidFill>
                  <a:srgbClr val="000308"/>
                </a:solidFill>
              </a:rPr>
              <a:t>It gets even better…</a:t>
            </a:r>
            <a:endParaRPr lang="en-US" sz="3200" dirty="0">
              <a:solidFill>
                <a:srgbClr val="000308"/>
              </a:solidFill>
            </a:endParaRPr>
          </a:p>
        </p:txBody>
      </p:sp>
      <p:pic>
        <p:nvPicPr>
          <p:cNvPr id="1741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19650" y="1941731"/>
            <a:ext cx="371475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33400" y="2298032"/>
            <a:ext cx="3737811" cy="381642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Novel isothermal amplification technology</a:t>
            </a:r>
          </a:p>
          <a:p>
            <a:pPr marL="285750" indent="-2857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Amplification of target NA at a single temperature</a:t>
            </a:r>
          </a:p>
          <a:p>
            <a:pPr marL="285750" indent="-2857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Results in ~15min</a:t>
            </a:r>
          </a:p>
          <a:p>
            <a:pPr marL="285750" indent="-2857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Point-of-care testing</a:t>
            </a:r>
          </a:p>
          <a:p>
            <a:pPr marL="285750" indent="-285750">
              <a:buFont typeface="Arial" panose="020B0604020202020204" pitchFamily="34" charset="0"/>
              <a:buChar char="•"/>
            </a:pPr>
            <a:endParaRPr lang="en-US" dirty="0">
              <a:solidFill>
                <a:srgbClr val="00A0AF"/>
              </a:solidFill>
            </a:endParaRPr>
          </a:p>
        </p:txBody>
      </p:sp>
      <p:sp>
        <p:nvSpPr>
          <p:cNvPr id="3" name="TextBox 2"/>
          <p:cNvSpPr txBox="1"/>
          <p:nvPr/>
        </p:nvSpPr>
        <p:spPr bwMode="auto">
          <a:xfrm>
            <a:off x="762000" y="1295400"/>
            <a:ext cx="7772400" cy="646331"/>
          </a:xfrm>
          <a:prstGeom prst="rect">
            <a:avLst/>
          </a:prstGeom>
          <a:ln>
            <a:solidFill>
              <a:srgbClr val="C00000"/>
            </a:solidFill>
            <a:headEnd/>
            <a:tailEnd/>
          </a:ln>
        </p:spPr>
        <p:style>
          <a:lnRef idx="2">
            <a:schemeClr val="dk1"/>
          </a:lnRef>
          <a:fillRef idx="1">
            <a:schemeClr val="lt1"/>
          </a:fillRef>
          <a:effectRef idx="0">
            <a:schemeClr val="dk1"/>
          </a:effectRef>
          <a:fontRef idx="minor">
            <a:schemeClr val="dk1"/>
          </a:fontRef>
        </p:style>
        <p:txBody>
          <a:bodyPr wrap="square" rtlCol="0">
            <a:spAutoFit/>
          </a:bodyPr>
          <a:lstStyle/>
          <a:p>
            <a:pPr algn="ctr">
              <a:spcBef>
                <a:spcPct val="50000"/>
              </a:spcBef>
            </a:pP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Molecular Results in Minutes!</a:t>
            </a:r>
          </a:p>
        </p:txBody>
      </p:sp>
      <p:sp>
        <p:nvSpPr>
          <p:cNvPr id="5" name="TextBox 4"/>
          <p:cNvSpPr txBox="1"/>
          <p:nvPr/>
        </p:nvSpPr>
        <p:spPr bwMode="auto">
          <a:xfrm>
            <a:off x="4419600" y="4867870"/>
            <a:ext cx="4114800" cy="461665"/>
          </a:xfrm>
          <a:prstGeom prst="rect">
            <a:avLst/>
          </a:prstGeom>
          <a:ln>
            <a:solidFill>
              <a:srgbClr val="C00000"/>
            </a:solidFill>
            <a:headEnd/>
            <a:tailEnd/>
          </a:ln>
        </p:spPr>
        <p:style>
          <a:lnRef idx="2">
            <a:schemeClr val="dk1"/>
          </a:lnRef>
          <a:fillRef idx="1">
            <a:schemeClr val="lt1"/>
          </a:fillRef>
          <a:effectRef idx="0">
            <a:schemeClr val="dk1"/>
          </a:effectRef>
          <a:fontRef idx="minor">
            <a:schemeClr val="dk1"/>
          </a:fontRef>
        </p:style>
        <p:txBody>
          <a:bodyPr wrap="square" rtlCol="0">
            <a:spAutoFit/>
          </a:bodyPr>
          <a:lstStyle/>
          <a:p>
            <a:pPr algn="ctr">
              <a:spcBef>
                <a:spcPct val="50000"/>
              </a:spcBef>
            </a:pPr>
            <a:r>
              <a:rPr lang="en-US" sz="1200" b="1" dirty="0">
                <a:solidFill>
                  <a:srgbClr val="C00000"/>
                </a:solidFill>
                <a:latin typeface="Tahoma" panose="020B0604030504040204" pitchFamily="34" charset="0"/>
                <a:ea typeface="Tahoma" panose="020B0604030504040204" pitchFamily="34" charset="0"/>
                <a:cs typeface="Tahoma" panose="020B0604030504040204" pitchFamily="34" charset="0"/>
              </a:rPr>
              <a:t>J. </a:t>
            </a:r>
            <a:r>
              <a:rPr lang="en-US" sz="1200" b="1" dirty="0" err="1">
                <a:solidFill>
                  <a:srgbClr val="C00000"/>
                </a:solidFill>
                <a:latin typeface="Tahoma" panose="020B0604030504040204" pitchFamily="34" charset="0"/>
                <a:ea typeface="Tahoma" panose="020B0604030504040204" pitchFamily="34" charset="0"/>
                <a:cs typeface="Tahoma" panose="020B0604030504040204" pitchFamily="34" charset="0"/>
              </a:rPr>
              <a:t>Clin</a:t>
            </a:r>
            <a:r>
              <a:rPr lang="en-US" sz="1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200" b="1" dirty="0" err="1">
                <a:solidFill>
                  <a:srgbClr val="C00000"/>
                </a:solidFill>
                <a:latin typeface="Tahoma" panose="020B0604030504040204" pitchFamily="34" charset="0"/>
                <a:ea typeface="Tahoma" panose="020B0604030504040204" pitchFamily="34" charset="0"/>
                <a:cs typeface="Tahoma" panose="020B0604030504040204" pitchFamily="34" charset="0"/>
              </a:rPr>
              <a:t>Microbiol</a:t>
            </a:r>
            <a:r>
              <a:rPr lang="en-US" sz="1200" b="1" dirty="0">
                <a:solidFill>
                  <a:srgbClr val="C00000"/>
                </a:solidFill>
                <a:latin typeface="Tahoma" panose="020B0604030504040204" pitchFamily="34" charset="0"/>
                <a:ea typeface="Tahoma" panose="020B0604030504040204" pitchFamily="34" charset="0"/>
                <a:cs typeface="Tahoma" panose="020B0604030504040204" pitchFamily="34" charset="0"/>
              </a:rPr>
              <a:t>. published ahead of print 10 September 2014 , doi:10.1128/JCM.01639-14</a:t>
            </a:r>
          </a:p>
        </p:txBody>
      </p:sp>
      <p:sp>
        <p:nvSpPr>
          <p:cNvPr id="9" name="TextBox 8"/>
          <p:cNvSpPr txBox="1"/>
          <p:nvPr/>
        </p:nvSpPr>
        <p:spPr bwMode="auto">
          <a:xfrm>
            <a:off x="4419600" y="5515748"/>
            <a:ext cx="4114800" cy="276999"/>
          </a:xfrm>
          <a:prstGeom prst="rect">
            <a:avLst/>
          </a:prstGeom>
          <a:ln>
            <a:solidFill>
              <a:srgbClr val="C00000"/>
            </a:solidFill>
            <a:headEnd/>
            <a:tailEnd/>
          </a:ln>
        </p:spPr>
        <p:style>
          <a:lnRef idx="2">
            <a:schemeClr val="dk1"/>
          </a:lnRef>
          <a:fillRef idx="1">
            <a:schemeClr val="lt1"/>
          </a:fillRef>
          <a:effectRef idx="0">
            <a:schemeClr val="dk1"/>
          </a:effectRef>
          <a:fontRef idx="minor">
            <a:schemeClr val="dk1"/>
          </a:fontRef>
        </p:style>
        <p:txBody>
          <a:bodyPr wrap="square" rtlCol="0">
            <a:spAutoFit/>
          </a:bodyPr>
          <a:lstStyle/>
          <a:p>
            <a:pPr algn="ctr">
              <a:spcBef>
                <a:spcPct val="50000"/>
              </a:spcBef>
            </a:pPr>
            <a:r>
              <a:rPr lang="en-US" sz="1200" b="1" dirty="0">
                <a:solidFill>
                  <a:srgbClr val="C00000"/>
                </a:solidFill>
                <a:latin typeface="Tahoma" panose="020B0604030504040204" pitchFamily="34" charset="0"/>
                <a:ea typeface="Tahoma" panose="020B0604030504040204" pitchFamily="34" charset="0"/>
                <a:cs typeface="Tahoma" panose="020B0604030504040204" pitchFamily="34" charset="0"/>
              </a:rPr>
              <a:t>J. </a:t>
            </a:r>
            <a:r>
              <a:rPr lang="en-US" sz="1200" b="1" dirty="0" err="1">
                <a:solidFill>
                  <a:srgbClr val="C00000"/>
                </a:solidFill>
                <a:latin typeface="Tahoma" panose="020B0604030504040204" pitchFamily="34" charset="0"/>
                <a:ea typeface="Tahoma" panose="020B0604030504040204" pitchFamily="34" charset="0"/>
                <a:cs typeface="Tahoma" panose="020B0604030504040204" pitchFamily="34" charset="0"/>
              </a:rPr>
              <a:t>Clin</a:t>
            </a:r>
            <a:r>
              <a:rPr lang="en-US" sz="1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200" b="1" dirty="0" err="1">
                <a:solidFill>
                  <a:srgbClr val="C00000"/>
                </a:solidFill>
                <a:latin typeface="Tahoma" panose="020B0604030504040204" pitchFamily="34" charset="0"/>
                <a:ea typeface="Tahoma" panose="020B0604030504040204" pitchFamily="34" charset="0"/>
                <a:cs typeface="Tahoma" panose="020B0604030504040204" pitchFamily="34" charset="0"/>
              </a:rPr>
              <a:t>Microbiol</a:t>
            </a:r>
            <a:r>
              <a:rPr lang="en-US" sz="1200" b="1" dirty="0">
                <a:solidFill>
                  <a:srgbClr val="C00000"/>
                </a:solidFill>
                <a:latin typeface="Tahoma" panose="020B0604030504040204" pitchFamily="34" charset="0"/>
                <a:ea typeface="Tahoma" panose="020B0604030504040204" pitchFamily="34" charset="0"/>
                <a:cs typeface="Tahoma" panose="020B0604030504040204" pitchFamily="34" charset="0"/>
              </a:rPr>
              <a:t>. September 2014 52:3339-3344</a:t>
            </a:r>
          </a:p>
        </p:txBody>
      </p:sp>
      <p:sp>
        <p:nvSpPr>
          <p:cNvPr id="6" name="Footer Placeholder 5"/>
          <p:cNvSpPr>
            <a:spLocks noGrp="1"/>
          </p:cNvSpPr>
          <p:nvPr>
            <p:ph type="ftr" sz="quarter" idx="3"/>
          </p:nvPr>
        </p:nvSpPr>
        <p:spPr>
          <a:xfrm>
            <a:off x="381000" y="6305550"/>
            <a:ext cx="8343900" cy="542925"/>
          </a:xfrm>
        </p:spPr>
        <p:txBody>
          <a:bodyPr/>
          <a:lstStyle/>
          <a:p>
            <a:pPr>
              <a:defRPr/>
            </a:pPr>
            <a:r>
              <a:rPr lang="en-US" dirty="0" smtClean="0"/>
              <a:t>		                WISCONSIN STATE LABORATORY OF HYGIENE - UNIVERSITY OF WISCONSIN                               </a:t>
            </a:r>
            <a:r>
              <a:rPr lang="en-US" sz="2000" b="1" dirty="0" smtClean="0"/>
              <a:t>34</a:t>
            </a:r>
            <a:endParaRPr lang="en-US" sz="2000" b="1" dirty="0"/>
          </a:p>
        </p:txBody>
      </p:sp>
    </p:spTree>
    <p:extLst>
      <p:ext uri="{BB962C8B-B14F-4D97-AF65-F5344CB8AC3E}">
        <p14:creationId xmlns:p14="http://schemas.microsoft.com/office/powerpoint/2010/main" val="38096823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436426"/>
            <a:ext cx="8331200" cy="1856585"/>
          </a:xfrm>
        </p:spPr>
        <p:txBody>
          <a:bodyPr>
            <a:normAutofit fontScale="90000"/>
          </a:bodyPr>
          <a:lstStyle/>
          <a:p>
            <a:pPr marL="0" indent="0" algn="ctr"/>
            <a:r>
              <a:rPr lang="en-US" sz="40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Update on Ongoing Efforts </a:t>
            </a:r>
            <a:br>
              <a:rPr lang="en-US" sz="40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br>
            <a:r>
              <a:rPr lang="en-US" sz="40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to “Right-Size” </a:t>
            </a:r>
            <a:br>
              <a:rPr lang="en-US" sz="40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br>
            <a:r>
              <a:rPr lang="en-US" sz="40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Influenza </a:t>
            </a:r>
            <a:r>
              <a:rPr lang="en-US" sz="4000" b="1"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Virologic</a:t>
            </a:r>
            <a:r>
              <a:rPr lang="en-US" sz="40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Surveillance</a:t>
            </a:r>
            <a:r>
              <a:rPr lang="en-US" dirty="0">
                <a:solidFill>
                  <a:srgbClr val="000308"/>
                </a:solidFill>
                <a:latin typeface="Tahoma" panose="020B0604030504040204" pitchFamily="34" charset="0"/>
                <a:ea typeface="Tahoma" panose="020B0604030504040204" pitchFamily="34" charset="0"/>
                <a:cs typeface="Tahoma" panose="020B0604030504040204" pitchFamily="34" charset="0"/>
              </a:rPr>
              <a:t/>
            </a:r>
            <a:br>
              <a:rPr lang="en-US" dirty="0">
                <a:solidFill>
                  <a:srgbClr val="000308"/>
                </a:solidFill>
                <a:latin typeface="Tahoma" panose="020B0604030504040204" pitchFamily="34" charset="0"/>
                <a:ea typeface="Tahoma" panose="020B0604030504040204" pitchFamily="34" charset="0"/>
                <a:cs typeface="Tahoma" panose="020B0604030504040204" pitchFamily="34" charset="0"/>
              </a:rPr>
            </a:br>
            <a:endParaRPr lang="en-US" dirty="0"/>
          </a:p>
        </p:txBody>
      </p:sp>
      <p:pic>
        <p:nvPicPr>
          <p:cNvPr id="6" name="Picture 5"/>
          <p:cNvPicPr>
            <a:picLocks noChangeAspect="1"/>
          </p:cNvPicPr>
          <p:nvPr/>
        </p:nvPicPr>
        <p:blipFill rotWithShape="1">
          <a:blip r:embed="rId3" cstate="print"/>
          <a:srcRect l="33333" t="15109" r="31730" b="5929"/>
          <a:stretch/>
        </p:blipFill>
        <p:spPr bwMode="auto">
          <a:xfrm>
            <a:off x="3281020" y="2141166"/>
            <a:ext cx="2581960" cy="3280898"/>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381000" y="5422064"/>
            <a:ext cx="8382000" cy="923330"/>
          </a:xfrm>
          <a:prstGeom prst="rect">
            <a:avLst/>
          </a:prstGeom>
          <a:solidFill>
            <a:srgbClr val="E3F2F3"/>
          </a:solidFill>
        </p:spPr>
        <p:txBody>
          <a:bodyPr wrap="square" rtlCol="0">
            <a:spAutoFit/>
          </a:bodyPr>
          <a:lstStyle/>
          <a:p>
            <a:pPr algn="ctr"/>
            <a:r>
              <a:rPr lang="en-US" dirty="0" smtClean="0">
                <a:solidFill>
                  <a:prstClr val="black"/>
                </a:solidFill>
                <a:latin typeface="Franklin Gothic Demi" panose="020B0703020102020204" pitchFamily="34" charset="0"/>
              </a:rPr>
              <a:t>Right </a:t>
            </a:r>
            <a:r>
              <a:rPr lang="en-US" dirty="0">
                <a:solidFill>
                  <a:prstClr val="black"/>
                </a:solidFill>
                <a:latin typeface="Franklin Gothic Demi" panose="020B0703020102020204" pitchFamily="34" charset="0"/>
              </a:rPr>
              <a:t>Size Roadmap  </a:t>
            </a:r>
            <a:r>
              <a:rPr lang="en-US" dirty="0">
                <a:solidFill>
                  <a:prstClr val="black"/>
                </a:solidFill>
                <a:latin typeface="Franklin Gothic Book" panose="020B0503020102020204" pitchFamily="34" charset="0"/>
                <a:hlinkClick r:id="rId4"/>
              </a:rPr>
              <a:t>http://www.aphl.org/aphlprograms/infectious/influenza/Pages/Influenza-Virologic-Surveillance-Right-Size-Roadmap.aspx</a:t>
            </a:r>
            <a:r>
              <a:rPr lang="en-US" dirty="0">
                <a:solidFill>
                  <a:prstClr val="black"/>
                </a:solidFill>
                <a:latin typeface="Franklin Gothic Book" panose="020B0503020102020204" pitchFamily="34" charset="0"/>
              </a:rPr>
              <a:t> </a:t>
            </a:r>
          </a:p>
        </p:txBody>
      </p:sp>
      <p:sp>
        <p:nvSpPr>
          <p:cNvPr id="5" name="Footer Placeholder 4"/>
          <p:cNvSpPr>
            <a:spLocks noGrp="1"/>
          </p:cNvSpPr>
          <p:nvPr>
            <p:ph type="ftr" sz="quarter" idx="3"/>
          </p:nvPr>
        </p:nvSpPr>
        <p:spPr>
          <a:xfrm>
            <a:off x="381000" y="6370794"/>
            <a:ext cx="8343900" cy="365125"/>
          </a:xfrm>
        </p:spPr>
        <p:txBody>
          <a:bodyPr/>
          <a:lstStyle/>
          <a:p>
            <a:pPr>
              <a:defRPr/>
            </a:pPr>
            <a:r>
              <a:rPr lang="en-US" dirty="0" smtClean="0"/>
              <a:t>			     WISCONSIN STATE LABORATORY OF HYGIENE - UNIVERSITY OF WISCONSIN                           </a:t>
            </a:r>
            <a:r>
              <a:rPr lang="en-US" sz="2000" b="1" dirty="0" smtClean="0"/>
              <a:t>35</a:t>
            </a:r>
            <a:endParaRPr lang="en-US" sz="2000" b="1" dirty="0"/>
          </a:p>
        </p:txBody>
      </p:sp>
    </p:spTree>
    <p:extLst>
      <p:ext uri="{BB962C8B-B14F-4D97-AF65-F5344CB8AC3E}">
        <p14:creationId xmlns:p14="http://schemas.microsoft.com/office/powerpoint/2010/main" val="3908347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Line 46"/>
          <p:cNvSpPr>
            <a:spLocks noChangeShapeType="1"/>
          </p:cNvSpPr>
          <p:nvPr/>
        </p:nvSpPr>
        <p:spPr bwMode="auto">
          <a:xfrm flipH="1">
            <a:off x="2743200" y="4724400"/>
            <a:ext cx="1524000" cy="914400"/>
          </a:xfrm>
          <a:prstGeom prst="line">
            <a:avLst/>
          </a:prstGeom>
          <a:noFill/>
          <a:ln w="76200">
            <a:solidFill>
              <a:srgbClr val="CC3300"/>
            </a:solidFill>
            <a:round/>
            <a:headEnd/>
            <a:tailEnd type="triangle" w="med" len="med"/>
          </a:ln>
        </p:spPr>
        <p:txBody>
          <a:bodyPr lIns="0" tIns="0" rIns="0" bIns="0" anchor="ctr" anchorCtr="1">
            <a:spAutoFit/>
          </a:bodyPr>
          <a:lstStyle/>
          <a:p>
            <a:endParaRPr lang="en-US"/>
          </a:p>
        </p:txBody>
      </p:sp>
      <p:sp>
        <p:nvSpPr>
          <p:cNvPr id="113667" name="Line 50"/>
          <p:cNvSpPr>
            <a:spLocks noChangeShapeType="1"/>
          </p:cNvSpPr>
          <p:nvPr/>
        </p:nvSpPr>
        <p:spPr bwMode="auto">
          <a:xfrm>
            <a:off x="4800600" y="4724400"/>
            <a:ext cx="1524000" cy="914400"/>
          </a:xfrm>
          <a:prstGeom prst="line">
            <a:avLst/>
          </a:prstGeom>
          <a:noFill/>
          <a:ln w="76200">
            <a:solidFill>
              <a:srgbClr val="CC3300"/>
            </a:solidFill>
            <a:round/>
            <a:headEnd/>
            <a:tailEnd type="triangle" w="med" len="med"/>
          </a:ln>
        </p:spPr>
        <p:txBody>
          <a:bodyPr lIns="0" tIns="0" rIns="0" bIns="0" anchor="ctr" anchorCtr="1">
            <a:spAutoFit/>
          </a:bodyPr>
          <a:lstStyle/>
          <a:p>
            <a:endParaRPr lang="en-US"/>
          </a:p>
        </p:txBody>
      </p:sp>
      <p:sp>
        <p:nvSpPr>
          <p:cNvPr id="113668" name="Line 41"/>
          <p:cNvSpPr>
            <a:spLocks noChangeShapeType="1"/>
          </p:cNvSpPr>
          <p:nvPr/>
        </p:nvSpPr>
        <p:spPr bwMode="auto">
          <a:xfrm flipH="1">
            <a:off x="5257800" y="3505200"/>
            <a:ext cx="2133600" cy="838200"/>
          </a:xfrm>
          <a:prstGeom prst="line">
            <a:avLst/>
          </a:prstGeom>
          <a:noFill/>
          <a:ln w="57150">
            <a:solidFill>
              <a:schemeClr val="tx1"/>
            </a:solidFill>
            <a:round/>
            <a:headEnd/>
            <a:tailEnd type="triangle" w="med" len="med"/>
          </a:ln>
        </p:spPr>
        <p:txBody>
          <a:bodyPr/>
          <a:lstStyle/>
          <a:p>
            <a:endParaRPr lang="en-US"/>
          </a:p>
        </p:txBody>
      </p:sp>
      <p:sp>
        <p:nvSpPr>
          <p:cNvPr id="113669" name="Line 39"/>
          <p:cNvSpPr>
            <a:spLocks noChangeShapeType="1"/>
          </p:cNvSpPr>
          <p:nvPr/>
        </p:nvSpPr>
        <p:spPr bwMode="auto">
          <a:xfrm>
            <a:off x="1814513" y="3462338"/>
            <a:ext cx="2057400" cy="838200"/>
          </a:xfrm>
          <a:prstGeom prst="line">
            <a:avLst/>
          </a:prstGeom>
          <a:noFill/>
          <a:ln w="57150">
            <a:solidFill>
              <a:schemeClr val="tx1"/>
            </a:solidFill>
            <a:round/>
            <a:headEnd/>
            <a:tailEnd type="triangle" w="med" len="med"/>
          </a:ln>
        </p:spPr>
        <p:txBody>
          <a:bodyPr/>
          <a:lstStyle/>
          <a:p>
            <a:endParaRPr lang="en-US"/>
          </a:p>
        </p:txBody>
      </p:sp>
      <p:sp>
        <p:nvSpPr>
          <p:cNvPr id="113670" name="Line 40"/>
          <p:cNvSpPr>
            <a:spLocks noChangeShapeType="1"/>
          </p:cNvSpPr>
          <p:nvPr/>
        </p:nvSpPr>
        <p:spPr bwMode="auto">
          <a:xfrm>
            <a:off x="4572000" y="2590800"/>
            <a:ext cx="0" cy="1447800"/>
          </a:xfrm>
          <a:prstGeom prst="line">
            <a:avLst/>
          </a:prstGeom>
          <a:noFill/>
          <a:ln w="57150">
            <a:solidFill>
              <a:schemeClr val="tx1"/>
            </a:solidFill>
            <a:round/>
            <a:headEnd/>
            <a:tailEnd type="triangle" w="med" len="med"/>
          </a:ln>
        </p:spPr>
        <p:txBody>
          <a:bodyPr/>
          <a:lstStyle/>
          <a:p>
            <a:endParaRPr lang="en-US"/>
          </a:p>
        </p:txBody>
      </p:sp>
      <p:sp>
        <p:nvSpPr>
          <p:cNvPr id="113671" name="Rectangle 6"/>
          <p:cNvSpPr>
            <a:spLocks noGrp="1" noChangeArrowheads="1"/>
          </p:cNvSpPr>
          <p:nvPr>
            <p:ph type="title"/>
          </p:nvPr>
        </p:nvSpPr>
        <p:spPr>
          <a:xfrm>
            <a:off x="304800" y="372979"/>
            <a:ext cx="8534400" cy="609600"/>
          </a:xfrm>
        </p:spPr>
        <p:txBody>
          <a:bodyPr>
            <a:normAutofit fontScale="90000"/>
          </a:bodyPr>
          <a:lstStyle/>
          <a:p>
            <a:pPr eaLnBrk="1" hangingPunct="1"/>
            <a:r>
              <a:rPr lang="en-US" sz="4200" b="1" dirty="0" smtClean="0">
                <a:solidFill>
                  <a:srgbClr val="C00000"/>
                </a:solidFill>
                <a:effectLst/>
                <a:latin typeface="Tahoma" pitchFamily="34" charset="0"/>
                <a:cs typeface="Tahoma" pitchFamily="34" charset="0"/>
              </a:rPr>
              <a:t>U.S. Influenza Surveillance</a:t>
            </a:r>
            <a:r>
              <a:rPr lang="en-US" sz="3600" dirty="0" smtClean="0">
                <a:solidFill>
                  <a:schemeClr val="tx1"/>
                </a:solidFill>
                <a:latin typeface="Tahoma" pitchFamily="34" charset="0"/>
                <a:cs typeface="Tahoma" pitchFamily="34" charset="0"/>
              </a:rPr>
              <a:t/>
            </a:r>
            <a:br>
              <a:rPr lang="en-US" sz="3600" dirty="0" smtClean="0">
                <a:solidFill>
                  <a:schemeClr val="tx1"/>
                </a:solidFill>
                <a:latin typeface="Tahoma" pitchFamily="34" charset="0"/>
                <a:cs typeface="Tahoma" pitchFamily="34" charset="0"/>
              </a:rPr>
            </a:br>
            <a:r>
              <a:rPr lang="en-US" sz="2800" i="1" dirty="0" smtClean="0">
                <a:solidFill>
                  <a:schemeClr val="tx1"/>
                </a:solidFill>
                <a:latin typeface="Tahoma" pitchFamily="34" charset="0"/>
                <a:cs typeface="Tahoma" pitchFamily="34" charset="0"/>
              </a:rPr>
              <a:t>www.cdc.gov/flu/weekly</a:t>
            </a:r>
            <a:endParaRPr lang="en-US" sz="2800" dirty="0" smtClean="0">
              <a:solidFill>
                <a:schemeClr val="tx1"/>
              </a:solidFill>
              <a:latin typeface="Tahoma" pitchFamily="34" charset="0"/>
              <a:cs typeface="Tahoma" pitchFamily="34" charset="0"/>
            </a:endParaRPr>
          </a:p>
        </p:txBody>
      </p:sp>
      <p:sp>
        <p:nvSpPr>
          <p:cNvPr id="113672" name="Rectangle 7"/>
          <p:cNvSpPr>
            <a:spLocks noChangeArrowheads="1"/>
          </p:cNvSpPr>
          <p:nvPr/>
        </p:nvSpPr>
        <p:spPr bwMode="auto">
          <a:xfrm>
            <a:off x="3962400" y="4038600"/>
            <a:ext cx="1212850" cy="677863"/>
          </a:xfrm>
          <a:prstGeom prst="rect">
            <a:avLst/>
          </a:prstGeom>
          <a:noFill/>
          <a:ln w="9525">
            <a:noFill/>
            <a:miter lim="800000"/>
            <a:headEnd/>
            <a:tailEnd/>
          </a:ln>
        </p:spPr>
        <p:txBody>
          <a:bodyPr lIns="0" tIns="0" rIns="0" bIns="0">
            <a:spAutoFit/>
          </a:bodyPr>
          <a:lstStyle/>
          <a:p>
            <a:r>
              <a:rPr lang="en-US" sz="4400" dirty="0">
                <a:solidFill>
                  <a:srgbClr val="000000"/>
                </a:solidFill>
                <a:latin typeface="Tahoma" panose="020B0604030504040204" pitchFamily="34" charset="0"/>
                <a:ea typeface="Tahoma" panose="020B0604030504040204" pitchFamily="34" charset="0"/>
                <a:cs typeface="Tahoma" panose="020B0604030504040204" pitchFamily="34" charset="0"/>
              </a:rPr>
              <a:t>CDC</a:t>
            </a:r>
          </a:p>
        </p:txBody>
      </p:sp>
      <p:sp>
        <p:nvSpPr>
          <p:cNvPr id="113673" name="AutoShape 31"/>
          <p:cNvSpPr>
            <a:spLocks noChangeArrowheads="1"/>
          </p:cNvSpPr>
          <p:nvPr/>
        </p:nvSpPr>
        <p:spPr bwMode="auto">
          <a:xfrm>
            <a:off x="2514600" y="3048000"/>
            <a:ext cx="4114800" cy="25908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142" y="10800"/>
                </a:moveTo>
                <a:cubicBezTo>
                  <a:pt x="3142" y="15029"/>
                  <a:pt x="6571" y="18458"/>
                  <a:pt x="10800" y="18458"/>
                </a:cubicBezTo>
                <a:cubicBezTo>
                  <a:pt x="15029" y="18458"/>
                  <a:pt x="18458" y="15029"/>
                  <a:pt x="18458" y="10800"/>
                </a:cubicBezTo>
                <a:cubicBezTo>
                  <a:pt x="18458" y="6571"/>
                  <a:pt x="15029" y="3142"/>
                  <a:pt x="10800" y="3142"/>
                </a:cubicBezTo>
                <a:cubicBezTo>
                  <a:pt x="6571" y="3142"/>
                  <a:pt x="3142" y="6571"/>
                  <a:pt x="3142" y="10800"/>
                </a:cubicBezTo>
                <a:close/>
              </a:path>
            </a:pathLst>
          </a:custGeom>
          <a:gradFill rotWithShape="1">
            <a:gsLst>
              <a:gs pos="0">
                <a:srgbClr val="33CC33"/>
              </a:gs>
              <a:gs pos="50000">
                <a:srgbClr val="185E18"/>
              </a:gs>
              <a:gs pos="100000">
                <a:srgbClr val="33CC33"/>
              </a:gs>
            </a:gsLst>
            <a:lin ang="5400000" scaled="1"/>
          </a:gradFill>
          <a:ln w="9525">
            <a:solidFill>
              <a:schemeClr val="tx1"/>
            </a:solidFill>
            <a:miter lim="800000"/>
            <a:headEnd/>
            <a:tailEnd/>
          </a:ln>
        </p:spPr>
        <p:txBody>
          <a:bodyPr wrap="none" anchor="ctr"/>
          <a:lstStyle/>
          <a:p>
            <a:endParaRPr lang="en-US"/>
          </a:p>
        </p:txBody>
      </p:sp>
      <p:sp>
        <p:nvSpPr>
          <p:cNvPr id="113674" name="Text Box 32"/>
          <p:cNvSpPr txBox="1">
            <a:spLocks noChangeArrowheads="1"/>
          </p:cNvSpPr>
          <p:nvPr/>
        </p:nvSpPr>
        <p:spPr bwMode="auto">
          <a:xfrm>
            <a:off x="3279775" y="3168650"/>
            <a:ext cx="2522538" cy="276225"/>
          </a:xfrm>
          <a:prstGeom prst="rect">
            <a:avLst/>
          </a:prstGeom>
          <a:noFill/>
          <a:ln w="9525">
            <a:noFill/>
            <a:miter lim="800000"/>
            <a:headEnd/>
            <a:tailEnd/>
          </a:ln>
        </p:spPr>
        <p:txBody>
          <a:bodyPr lIns="0" tIns="0" rIns="0" bIns="0" anchor="ctr" anchorCtr="1">
            <a:spAutoFit/>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Health Departments</a:t>
            </a:r>
          </a:p>
        </p:txBody>
      </p:sp>
      <p:sp>
        <p:nvSpPr>
          <p:cNvPr id="113675" name="Oval 35"/>
          <p:cNvSpPr>
            <a:spLocks noChangeArrowheads="1"/>
          </p:cNvSpPr>
          <p:nvPr/>
        </p:nvSpPr>
        <p:spPr bwMode="auto">
          <a:xfrm>
            <a:off x="0" y="2514600"/>
            <a:ext cx="2286000" cy="1476375"/>
          </a:xfrm>
          <a:prstGeom prst="ellipse">
            <a:avLst/>
          </a:prstGeom>
          <a:solidFill>
            <a:schemeClr val="accent1">
              <a:lumMod val="40000"/>
              <a:lumOff val="60000"/>
            </a:schemeClr>
          </a:solidFill>
          <a:ln w="9525">
            <a:solidFill>
              <a:schemeClr val="tx1"/>
            </a:solidFill>
            <a:round/>
            <a:headEnd/>
            <a:tailEnd/>
          </a:ln>
        </p:spPr>
        <p:txBody>
          <a:bodyPr wrap="none" anchor="ctr"/>
          <a:lstStyle/>
          <a:p>
            <a:pPr algn="ctr"/>
            <a:r>
              <a:rPr lang="en-US" sz="2000" b="1" dirty="0" err="1">
                <a:solidFill>
                  <a:srgbClr val="990000"/>
                </a:solidFill>
                <a:latin typeface="Tahoma" panose="020B0604030504040204" pitchFamily="34" charset="0"/>
                <a:ea typeface="Tahoma" panose="020B0604030504040204" pitchFamily="34" charset="0"/>
                <a:cs typeface="Tahoma" panose="020B0604030504040204" pitchFamily="34" charset="0"/>
              </a:rPr>
              <a:t>Virologic</a:t>
            </a:r>
            <a:r>
              <a:rPr lang="en-US" sz="2000" b="1" dirty="0">
                <a:solidFill>
                  <a:srgbClr val="990000"/>
                </a:solidFill>
                <a:latin typeface="Tahoma" panose="020B0604030504040204" pitchFamily="34" charset="0"/>
                <a:ea typeface="Tahoma" panose="020B0604030504040204" pitchFamily="34" charset="0"/>
                <a:cs typeface="Tahoma" panose="020B0604030504040204" pitchFamily="34" charset="0"/>
              </a:rPr>
              <a:t> </a:t>
            </a:r>
          </a:p>
          <a:p>
            <a:pPr algn="ctr"/>
            <a:r>
              <a:rPr lang="en-US" sz="2000" b="1" dirty="0" smtClean="0">
                <a:solidFill>
                  <a:srgbClr val="990000"/>
                </a:solidFill>
                <a:latin typeface="Tahoma" panose="020B0604030504040204" pitchFamily="34" charset="0"/>
                <a:ea typeface="Tahoma" panose="020B0604030504040204" pitchFamily="34" charset="0"/>
                <a:cs typeface="Tahoma" panose="020B0604030504040204" pitchFamily="34" charset="0"/>
              </a:rPr>
              <a:t>Surveillance</a:t>
            </a:r>
          </a:p>
        </p:txBody>
      </p:sp>
      <p:sp>
        <p:nvSpPr>
          <p:cNvPr id="113676" name="Oval 36"/>
          <p:cNvSpPr>
            <a:spLocks noChangeArrowheads="1"/>
          </p:cNvSpPr>
          <p:nvPr/>
        </p:nvSpPr>
        <p:spPr bwMode="auto">
          <a:xfrm>
            <a:off x="6934200" y="2514600"/>
            <a:ext cx="2209800" cy="1374775"/>
          </a:xfrm>
          <a:prstGeom prst="ellipse">
            <a:avLst/>
          </a:prstGeom>
          <a:solidFill>
            <a:schemeClr val="bg1"/>
          </a:solidFill>
          <a:ln w="9525">
            <a:solidFill>
              <a:schemeClr val="tx1"/>
            </a:solidFill>
            <a:round/>
            <a:headEnd/>
            <a:tailEnd/>
          </a:ln>
        </p:spPr>
        <p:txBody>
          <a:bodyPr wrap="none" anchor="ctr"/>
          <a:lstStyle/>
          <a:p>
            <a:pPr algn="ctr"/>
            <a:r>
              <a:rPr lang="en-US" sz="2000" b="1" dirty="0">
                <a:solidFill>
                  <a:srgbClr val="990000"/>
                </a:solidFill>
                <a:latin typeface="Tahoma" panose="020B0604030504040204" pitchFamily="34" charset="0"/>
                <a:ea typeface="Tahoma" panose="020B0604030504040204" pitchFamily="34" charset="0"/>
                <a:cs typeface="Tahoma" panose="020B0604030504040204" pitchFamily="34" charset="0"/>
              </a:rPr>
              <a:t>Mortality</a:t>
            </a:r>
          </a:p>
          <a:p>
            <a:pPr algn="ctr"/>
            <a:r>
              <a:rPr lang="en-US" sz="2000" b="1" dirty="0" smtClean="0">
                <a:solidFill>
                  <a:srgbClr val="990000"/>
                </a:solidFill>
                <a:latin typeface="Tahoma" panose="020B0604030504040204" pitchFamily="34" charset="0"/>
                <a:ea typeface="Tahoma" panose="020B0604030504040204" pitchFamily="34" charset="0"/>
                <a:cs typeface="Tahoma" panose="020B0604030504040204" pitchFamily="34" charset="0"/>
              </a:rPr>
              <a:t>Surveillance</a:t>
            </a:r>
          </a:p>
        </p:txBody>
      </p:sp>
      <p:sp>
        <p:nvSpPr>
          <p:cNvPr id="113677" name="Oval 37"/>
          <p:cNvSpPr>
            <a:spLocks noChangeArrowheads="1"/>
          </p:cNvSpPr>
          <p:nvPr/>
        </p:nvSpPr>
        <p:spPr bwMode="auto">
          <a:xfrm>
            <a:off x="3425825" y="1524000"/>
            <a:ext cx="2212975" cy="1450975"/>
          </a:xfrm>
          <a:prstGeom prst="ellipse">
            <a:avLst/>
          </a:prstGeom>
          <a:solidFill>
            <a:schemeClr val="bg1"/>
          </a:solidFill>
          <a:ln w="9525">
            <a:solidFill>
              <a:schemeClr val="tx1"/>
            </a:solidFill>
            <a:round/>
            <a:headEnd/>
            <a:tailEnd/>
          </a:ln>
        </p:spPr>
        <p:txBody>
          <a:bodyPr wrap="none" anchor="ctr"/>
          <a:lstStyle/>
          <a:p>
            <a:pPr algn="ctr"/>
            <a:r>
              <a:rPr lang="en-US" sz="2000" b="1" dirty="0">
                <a:solidFill>
                  <a:srgbClr val="990000"/>
                </a:solidFill>
                <a:latin typeface="Tahoma" panose="020B0604030504040204" pitchFamily="34" charset="0"/>
                <a:ea typeface="Tahoma" panose="020B0604030504040204" pitchFamily="34" charset="0"/>
                <a:cs typeface="Tahoma" panose="020B0604030504040204" pitchFamily="34" charset="0"/>
              </a:rPr>
              <a:t>Morbidity </a:t>
            </a:r>
          </a:p>
          <a:p>
            <a:pPr algn="ctr"/>
            <a:r>
              <a:rPr lang="en-US" sz="2000" b="1" dirty="0" smtClean="0">
                <a:solidFill>
                  <a:srgbClr val="990000"/>
                </a:solidFill>
                <a:latin typeface="Tahoma" panose="020B0604030504040204" pitchFamily="34" charset="0"/>
                <a:ea typeface="Tahoma" panose="020B0604030504040204" pitchFamily="34" charset="0"/>
                <a:cs typeface="Tahoma" panose="020B0604030504040204" pitchFamily="34" charset="0"/>
              </a:rPr>
              <a:t>Surveillance</a:t>
            </a:r>
          </a:p>
        </p:txBody>
      </p:sp>
      <p:pic>
        <p:nvPicPr>
          <p:cNvPr id="113678" name="Picture 44" descr="Green by self copy"/>
          <p:cNvPicPr>
            <a:picLocks noChangeAspect="1" noChangeArrowheads="1"/>
          </p:cNvPicPr>
          <p:nvPr/>
        </p:nvPicPr>
        <p:blipFill>
          <a:blip r:embed="rId3" cstate="print"/>
          <a:srcRect r="21249"/>
          <a:stretch>
            <a:fillRect/>
          </a:stretch>
        </p:blipFill>
        <p:spPr bwMode="auto">
          <a:xfrm>
            <a:off x="381000" y="5791200"/>
            <a:ext cx="4021138" cy="773113"/>
          </a:xfrm>
          <a:prstGeom prst="rect">
            <a:avLst/>
          </a:prstGeom>
          <a:noFill/>
          <a:ln w="9525">
            <a:noFill/>
            <a:miter lim="800000"/>
            <a:headEnd/>
            <a:tailEnd/>
          </a:ln>
        </p:spPr>
      </p:pic>
      <p:sp>
        <p:nvSpPr>
          <p:cNvPr id="113679" name="Rectangle 54"/>
          <p:cNvSpPr>
            <a:spLocks noChangeArrowheads="1"/>
          </p:cNvSpPr>
          <p:nvPr/>
        </p:nvSpPr>
        <p:spPr bwMode="auto">
          <a:xfrm>
            <a:off x="5402179" y="5816798"/>
            <a:ext cx="3284621" cy="615553"/>
          </a:xfrm>
          <a:prstGeom prst="rect">
            <a:avLst/>
          </a:prstGeom>
          <a:solidFill>
            <a:srgbClr val="008000"/>
          </a:solidFill>
          <a:ln w="9525" algn="ctr">
            <a:solidFill>
              <a:srgbClr val="CCFF99"/>
            </a:solidFill>
            <a:miter lim="800000"/>
            <a:headEnd/>
            <a:tailEnd/>
          </a:ln>
        </p:spPr>
        <p:txBody>
          <a:bodyPr wrap="square" lIns="0" tIns="0" rIns="0" bIns="0" anchor="ctr">
            <a:spAutoFit/>
          </a:bodyPr>
          <a:lstStyle/>
          <a:p>
            <a:pPr algn="ct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State-level data to state surveillance coordinators</a:t>
            </a:r>
          </a:p>
        </p:txBody>
      </p:sp>
      <p:pic>
        <p:nvPicPr>
          <p:cNvPr id="113681" name="Picture 2"/>
          <p:cNvPicPr>
            <a:picLocks noChangeAspect="1" noChangeArrowheads="1"/>
          </p:cNvPicPr>
          <p:nvPr/>
        </p:nvPicPr>
        <p:blipFill>
          <a:blip r:embed="rId4" cstate="print"/>
          <a:srcRect/>
          <a:stretch>
            <a:fillRect/>
          </a:stretch>
        </p:blipFill>
        <p:spPr bwMode="auto">
          <a:xfrm>
            <a:off x="7774781" y="1293813"/>
            <a:ext cx="681038" cy="495300"/>
          </a:xfrm>
          <a:prstGeom prst="rect">
            <a:avLst/>
          </a:prstGeom>
          <a:noFill/>
          <a:ln w="9525">
            <a:noFill/>
            <a:miter lim="800000"/>
            <a:headEnd/>
            <a:tailEnd/>
          </a:ln>
        </p:spPr>
      </p:pic>
      <p:sp>
        <p:nvSpPr>
          <p:cNvPr id="2" name="Footer Placeholder 1"/>
          <p:cNvSpPr>
            <a:spLocks noGrp="1"/>
          </p:cNvSpPr>
          <p:nvPr>
            <p:ph type="ftr" sz="quarter" idx="3"/>
          </p:nvPr>
        </p:nvSpPr>
        <p:spPr/>
        <p:txBody>
          <a:bodyPr/>
          <a:lstStyle/>
          <a:p>
            <a:pPr>
              <a:defRPr/>
            </a:pPr>
            <a:r>
              <a:rPr lang="en-US" dirty="0" smtClean="0"/>
              <a:t>				WISCONSIN STATE LABORATORY OF HYGIENE - UNIVERSITY OF WISCONSIN                   </a:t>
            </a:r>
            <a:r>
              <a:rPr lang="en-US" sz="2000" b="1" dirty="0" smtClean="0"/>
              <a:t>36</a:t>
            </a:r>
            <a:endParaRPr lang="en-US" sz="2000" b="1" dirty="0"/>
          </a:p>
        </p:txBody>
      </p:sp>
    </p:spTree>
    <p:extLst>
      <p:ext uri="{BB962C8B-B14F-4D97-AF65-F5344CB8AC3E}">
        <p14:creationId xmlns:p14="http://schemas.microsoft.com/office/powerpoint/2010/main" val="2228420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4" y="680786"/>
            <a:ext cx="8812924" cy="938463"/>
          </a:xfrm>
        </p:spPr>
        <p:txBody>
          <a:bodyPr>
            <a:noAutofit/>
          </a:bodyPr>
          <a:lstStyle/>
          <a:p>
            <a:pPr algn="ctr"/>
            <a:r>
              <a:rPr lang="en-US"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Influenza Virologic Surveillance </a:t>
            </a:r>
            <a:br>
              <a:rPr lang="en-US"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br>
            <a:r>
              <a:rPr lang="en-US" b="1" i="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Goals</a:t>
            </a:r>
            <a:endParaRPr lang="en-US" b="1" i="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895350" y="2164443"/>
            <a:ext cx="7791450" cy="4055382"/>
          </a:xfrm>
        </p:spPr>
        <p:txBody>
          <a:bodyPr>
            <a:noAutofit/>
          </a:bodyPr>
          <a:lstStyle/>
          <a:p>
            <a:pPr marL="457200" lvl="0" indent="-457200">
              <a:lnSpc>
                <a:spcPct val="150000"/>
              </a:lnSpc>
              <a:buClrTx/>
              <a:buFont typeface="Arial" panose="020B0604020202020204" pitchFamily="34" charset="0"/>
              <a:buChar char="•"/>
            </a:pPr>
            <a:r>
              <a:rPr lang="en-US" sz="3200" dirty="0">
                <a:solidFill>
                  <a:schemeClr val="tx1"/>
                </a:solidFill>
                <a:latin typeface="Tahoma" pitchFamily="34" charset="0"/>
                <a:cs typeface="Tahoma" pitchFamily="34" charset="0"/>
              </a:rPr>
              <a:t>Provide situational awareness</a:t>
            </a:r>
          </a:p>
          <a:p>
            <a:pPr marL="457200" lvl="0" indent="-457200">
              <a:lnSpc>
                <a:spcPct val="150000"/>
              </a:lnSpc>
              <a:buClrTx/>
              <a:buFont typeface="Arial" panose="020B0604020202020204" pitchFamily="34" charset="0"/>
              <a:buChar char="•"/>
            </a:pPr>
            <a:r>
              <a:rPr lang="en-US" sz="3200" dirty="0" smtClean="0">
                <a:solidFill>
                  <a:schemeClr val="tx1"/>
                </a:solidFill>
                <a:latin typeface="Tahoma" pitchFamily="34" charset="0"/>
                <a:cs typeface="Tahoma" pitchFamily="34" charset="0"/>
              </a:rPr>
              <a:t>Detect </a:t>
            </a:r>
            <a:r>
              <a:rPr lang="en-US" sz="3200" dirty="0">
                <a:solidFill>
                  <a:schemeClr val="tx1"/>
                </a:solidFill>
                <a:latin typeface="Tahoma" pitchFamily="34" charset="0"/>
                <a:cs typeface="Tahoma" pitchFamily="34" charset="0"/>
              </a:rPr>
              <a:t>novel or </a:t>
            </a:r>
            <a:r>
              <a:rPr lang="en-US" sz="3200" dirty="0" err="1">
                <a:solidFill>
                  <a:schemeClr val="tx1"/>
                </a:solidFill>
                <a:latin typeface="Tahoma" pitchFamily="34" charset="0"/>
                <a:cs typeface="Tahoma" pitchFamily="34" charset="0"/>
              </a:rPr>
              <a:t>reassortant</a:t>
            </a:r>
            <a:r>
              <a:rPr lang="en-US" sz="3200" dirty="0">
                <a:solidFill>
                  <a:schemeClr val="tx1"/>
                </a:solidFill>
                <a:latin typeface="Tahoma" pitchFamily="34" charset="0"/>
                <a:cs typeface="Tahoma" pitchFamily="34" charset="0"/>
              </a:rPr>
              <a:t> viruses</a:t>
            </a:r>
          </a:p>
          <a:p>
            <a:pPr marL="457200" lvl="0" indent="-457200">
              <a:lnSpc>
                <a:spcPct val="150000"/>
              </a:lnSpc>
              <a:buClrTx/>
              <a:buFont typeface="Arial" panose="020B0604020202020204" pitchFamily="34" charset="0"/>
              <a:buChar char="•"/>
            </a:pPr>
            <a:r>
              <a:rPr lang="en-US" sz="3200" dirty="0">
                <a:solidFill>
                  <a:schemeClr val="tx1"/>
                </a:solidFill>
                <a:latin typeface="Tahoma" pitchFamily="34" charset="0"/>
                <a:cs typeface="Tahoma" pitchFamily="34" charset="0"/>
              </a:rPr>
              <a:t>Inform vaccine strain selection</a:t>
            </a:r>
          </a:p>
          <a:p>
            <a:pPr marL="457200" lvl="0" indent="-457200">
              <a:lnSpc>
                <a:spcPct val="150000"/>
              </a:lnSpc>
              <a:buClrTx/>
              <a:buFont typeface="Arial" panose="020B0604020202020204" pitchFamily="34" charset="0"/>
              <a:buChar char="•"/>
            </a:pPr>
            <a:r>
              <a:rPr lang="en-US" sz="3200" dirty="0">
                <a:solidFill>
                  <a:schemeClr val="tx1"/>
                </a:solidFill>
                <a:latin typeface="Tahoma" pitchFamily="34" charset="0"/>
                <a:cs typeface="Tahoma" pitchFamily="34" charset="0"/>
              </a:rPr>
              <a:t>Detect and monitor antiviral resistance</a:t>
            </a:r>
          </a:p>
          <a:p>
            <a:endParaRPr lang="en-US" sz="2800" dirty="0" smtClean="0">
              <a:cs typeface="Arial" pitchFamily="34" charset="0"/>
            </a:endParaRPr>
          </a:p>
        </p:txBody>
      </p:sp>
      <p:sp>
        <p:nvSpPr>
          <p:cNvPr id="4" name="Footer Placeholder 3"/>
          <p:cNvSpPr>
            <a:spLocks noGrp="1"/>
          </p:cNvSpPr>
          <p:nvPr>
            <p:ph type="ftr" sz="quarter" idx="3"/>
          </p:nvPr>
        </p:nvSpPr>
        <p:spPr>
          <a:xfrm>
            <a:off x="381000" y="6219826"/>
            <a:ext cx="8343900" cy="628650"/>
          </a:xfrm>
        </p:spPr>
        <p:txBody>
          <a:bodyPr/>
          <a:lstStyle/>
          <a:p>
            <a:pPr>
              <a:defRPr/>
            </a:pPr>
            <a:r>
              <a:rPr lang="en-US" dirty="0" smtClean="0"/>
              <a:t>				WISCONSIN STATE LABORATORY OF HYGIENE - UNIVERSITY OF WISCONSIN                 </a:t>
            </a:r>
            <a:r>
              <a:rPr lang="en-US" sz="2000" b="1" dirty="0" smtClean="0"/>
              <a:t>37</a:t>
            </a:r>
            <a:endParaRPr lang="en-US" sz="2000" b="1" dirty="0"/>
          </a:p>
        </p:txBody>
      </p:sp>
    </p:spTree>
    <p:extLst>
      <p:ext uri="{BB962C8B-B14F-4D97-AF65-F5344CB8AC3E}">
        <p14:creationId xmlns:p14="http://schemas.microsoft.com/office/powerpoint/2010/main" val="1767284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27038"/>
            <a:ext cx="8763000" cy="1143000"/>
          </a:xfrm>
        </p:spPr>
        <p:txBody>
          <a:bodyPr>
            <a:noAutofit/>
          </a:bodyPr>
          <a:lstStyle/>
          <a:p>
            <a:r>
              <a:rPr lang="en-US" b="1" dirty="0">
                <a:solidFill>
                  <a:srgbClr val="C00000"/>
                </a:solidFill>
                <a:effectLst/>
                <a:latin typeface="Tahoma" pitchFamily="34" charset="0"/>
                <a:ea typeface="Tahoma" pitchFamily="34" charset="0"/>
                <a:cs typeface="Tahoma" pitchFamily="34" charset="0"/>
              </a:rPr>
              <a:t>Right Size Influenza Virologic </a:t>
            </a:r>
            <a:r>
              <a:rPr lang="en-US" b="1" dirty="0" smtClean="0">
                <a:solidFill>
                  <a:srgbClr val="C00000"/>
                </a:solidFill>
                <a:effectLst/>
                <a:latin typeface="Tahoma" pitchFamily="34" charset="0"/>
                <a:ea typeface="Tahoma" pitchFamily="34" charset="0"/>
                <a:cs typeface="Tahoma" pitchFamily="34" charset="0"/>
              </a:rPr>
              <a:t/>
            </a:r>
            <a:br>
              <a:rPr lang="en-US" b="1" dirty="0" smtClean="0">
                <a:solidFill>
                  <a:srgbClr val="C00000"/>
                </a:solidFill>
                <a:effectLst/>
                <a:latin typeface="Tahoma" pitchFamily="34" charset="0"/>
                <a:ea typeface="Tahoma" pitchFamily="34" charset="0"/>
                <a:cs typeface="Tahoma" pitchFamily="34" charset="0"/>
              </a:rPr>
            </a:br>
            <a:r>
              <a:rPr lang="en-US" b="1" dirty="0" smtClean="0">
                <a:solidFill>
                  <a:srgbClr val="C00000"/>
                </a:solidFill>
                <a:effectLst/>
                <a:latin typeface="Tahoma" pitchFamily="34" charset="0"/>
                <a:ea typeface="Tahoma" pitchFamily="34" charset="0"/>
                <a:cs typeface="Tahoma" pitchFamily="34" charset="0"/>
              </a:rPr>
              <a:t>Surveillance Requirements</a:t>
            </a:r>
            <a:endParaRPr lang="en-US" b="1" dirty="0">
              <a:solidFill>
                <a:srgbClr val="C00000"/>
              </a:solidFill>
              <a:effectLst/>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517358" y="1785937"/>
            <a:ext cx="8201526" cy="4678363"/>
          </a:xfrm>
        </p:spPr>
        <p:txBody>
          <a:bodyPr>
            <a:normAutofit fontScale="92500"/>
          </a:bodyPr>
          <a:lstStyle/>
          <a:p>
            <a:pPr marL="457200" indent="-457200">
              <a:buClrTx/>
              <a:buFont typeface="Arial" panose="020B0604020202020204" pitchFamily="34" charset="0"/>
              <a:buChar char="•"/>
            </a:pPr>
            <a:r>
              <a:rPr lang="en-US" sz="2800" dirty="0" smtClean="0">
                <a:solidFill>
                  <a:schemeClr val="tx1"/>
                </a:solidFill>
                <a:latin typeface="Tahoma" pitchFamily="34" charset="0"/>
                <a:ea typeface="Tahoma" pitchFamily="34" charset="0"/>
                <a:cs typeface="Tahoma" pitchFamily="34" charset="0"/>
              </a:rPr>
              <a:t>Sampling (sample size and representativeness</a:t>
            </a:r>
            <a:r>
              <a:rPr lang="en-US" sz="2800" dirty="0" smtClean="0">
                <a:solidFill>
                  <a:srgbClr val="C00000"/>
                </a:solidFill>
                <a:latin typeface="Tahoma" pitchFamily="34" charset="0"/>
                <a:ea typeface="Tahoma" pitchFamily="34" charset="0"/>
                <a:cs typeface="Tahoma" pitchFamily="34" charset="0"/>
              </a:rPr>
              <a:t>)</a:t>
            </a:r>
          </a:p>
          <a:p>
            <a:pPr marL="457200" indent="-457200">
              <a:buClrTx/>
              <a:buFont typeface="Arial" panose="020B0604020202020204" pitchFamily="34" charset="0"/>
              <a:buChar char="•"/>
            </a:pPr>
            <a:r>
              <a:rPr lang="en-US" sz="2800" dirty="0" smtClean="0">
                <a:latin typeface="Tahoma" pitchFamily="34" charset="0"/>
                <a:ea typeface="Tahoma" pitchFamily="34" charset="0"/>
                <a:cs typeface="Tahoma" pitchFamily="34" charset="0"/>
              </a:rPr>
              <a:t>Laboratory Testing</a:t>
            </a:r>
          </a:p>
          <a:p>
            <a:pPr marL="457200" indent="-457200">
              <a:buClrTx/>
              <a:buFont typeface="Arial" panose="020B0604020202020204" pitchFamily="34" charset="0"/>
              <a:buChar char="•"/>
            </a:pPr>
            <a:r>
              <a:rPr lang="en-US" sz="2800" dirty="0" smtClean="0">
                <a:latin typeface="Tahoma" pitchFamily="34" charset="0"/>
                <a:ea typeface="Tahoma" pitchFamily="34" charset="0"/>
                <a:cs typeface="Tahoma" pitchFamily="34" charset="0"/>
              </a:rPr>
              <a:t>Data Management</a:t>
            </a:r>
          </a:p>
          <a:p>
            <a:pPr marL="457200" indent="-457200">
              <a:buClr>
                <a:srgbClr val="C00000"/>
              </a:buClr>
              <a:buFont typeface="Arial" panose="020B0604020202020204" pitchFamily="34" charset="0"/>
              <a:buChar char="•"/>
            </a:pPr>
            <a:r>
              <a:rPr lang="en-US" sz="2800" dirty="0" smtClean="0">
                <a:solidFill>
                  <a:srgbClr val="C00000"/>
                </a:solidFill>
                <a:latin typeface="Tahoma" pitchFamily="34" charset="0"/>
                <a:ea typeface="Tahoma" pitchFamily="34" charset="0"/>
                <a:cs typeface="Tahoma" pitchFamily="34" charset="0"/>
              </a:rPr>
              <a:t>Partnerships and Communications</a:t>
            </a:r>
          </a:p>
          <a:p>
            <a:pPr marL="457200" indent="-457200">
              <a:buClrTx/>
              <a:buFont typeface="Arial" panose="020B0604020202020204" pitchFamily="34" charset="0"/>
              <a:buChar char="•"/>
            </a:pPr>
            <a:r>
              <a:rPr lang="en-US" sz="2800" dirty="0" smtClean="0">
                <a:latin typeface="Tahoma" pitchFamily="34" charset="0"/>
                <a:ea typeface="Tahoma" pitchFamily="34" charset="0"/>
                <a:cs typeface="Tahoma" pitchFamily="34" charset="0"/>
              </a:rPr>
              <a:t>Quality Systems (performance metrics, benchmarks)</a:t>
            </a:r>
          </a:p>
          <a:p>
            <a:pPr marL="457200" indent="-457200">
              <a:buClrTx/>
              <a:buFont typeface="Arial" panose="020B0604020202020204" pitchFamily="34" charset="0"/>
              <a:buChar char="•"/>
            </a:pPr>
            <a:r>
              <a:rPr lang="en-US" sz="2800" dirty="0" smtClean="0">
                <a:latin typeface="Tahoma" pitchFamily="34" charset="0"/>
                <a:ea typeface="Tahoma" pitchFamily="34" charset="0"/>
                <a:cs typeface="Tahoma" pitchFamily="34" charset="0"/>
              </a:rPr>
              <a:t>Surge (outbreaks, novel events, pandemics)</a:t>
            </a:r>
          </a:p>
          <a:p>
            <a:pPr marL="457200" indent="-457200">
              <a:buClrTx/>
              <a:buFont typeface="Arial" panose="020B0604020202020204" pitchFamily="34" charset="0"/>
              <a:buChar char="•"/>
            </a:pPr>
            <a:r>
              <a:rPr lang="en-US" sz="2800" dirty="0" smtClean="0">
                <a:latin typeface="Tahoma" pitchFamily="34" charset="0"/>
                <a:ea typeface="Tahoma" pitchFamily="34" charset="0"/>
                <a:cs typeface="Tahoma" pitchFamily="34" charset="0"/>
              </a:rPr>
              <a:t>Financial Resources </a:t>
            </a:r>
          </a:p>
          <a:p>
            <a:pPr>
              <a:buNone/>
            </a:pPr>
            <a:endParaRPr lang="en-US" sz="1200" dirty="0" smtClean="0">
              <a:cs typeface="Arial" pitchFamily="34" charset="0"/>
            </a:endParaRPr>
          </a:p>
          <a:p>
            <a:pPr>
              <a:buNone/>
            </a:pPr>
            <a:r>
              <a:rPr lang="en-US" sz="2000" b="1" i="1" dirty="0" smtClean="0">
                <a:latin typeface="Tahoma" panose="020B0604030504040204" pitchFamily="34" charset="0"/>
                <a:ea typeface="Tahoma" panose="020B0604030504040204" pitchFamily="34" charset="0"/>
                <a:cs typeface="Tahoma" panose="020B0604030504040204" pitchFamily="34" charset="0"/>
              </a:rPr>
              <a:t>Requirements developed based on multiple engagements </a:t>
            </a:r>
          </a:p>
          <a:p>
            <a:pPr>
              <a:buNone/>
            </a:pPr>
            <a:r>
              <a:rPr lang="en-US" sz="2000" b="1" i="1" dirty="0" smtClean="0">
                <a:latin typeface="Tahoma" panose="020B0604030504040204" pitchFamily="34" charset="0"/>
                <a:ea typeface="Tahoma" panose="020B0604030504040204" pitchFamily="34" charset="0"/>
                <a:cs typeface="Tahoma" panose="020B0604030504040204" pitchFamily="34" charset="0"/>
              </a:rPr>
              <a:t>over 2 years of stakeholder  (epi and lab) input</a:t>
            </a:r>
            <a:r>
              <a:rPr lang="en-US" sz="2000" i="1" dirty="0" smtClean="0">
                <a:latin typeface="Tahoma" panose="020B0604030504040204" pitchFamily="34" charset="0"/>
                <a:ea typeface="Tahoma" panose="020B0604030504040204" pitchFamily="34" charset="0"/>
                <a:cs typeface="Tahoma" panose="020B0604030504040204" pitchFamily="34" charset="0"/>
              </a:rPr>
              <a:t>. </a:t>
            </a:r>
          </a:p>
          <a:p>
            <a:r>
              <a:rPr lang="en-US" sz="2800" dirty="0" smtClean="0">
                <a:latin typeface="Tahoma" panose="020B0604030504040204" pitchFamily="34" charset="0"/>
                <a:ea typeface="Tahoma" panose="020B0604030504040204" pitchFamily="34" charset="0"/>
                <a:cs typeface="Tahoma" panose="020B0604030504040204" pitchFamily="34" charset="0"/>
              </a:rPr>
              <a:t>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 name="Footer Placeholder 4"/>
          <p:cNvSpPr>
            <a:spLocks noGrp="1"/>
          </p:cNvSpPr>
          <p:nvPr>
            <p:ph type="ftr" sz="quarter" idx="3"/>
          </p:nvPr>
        </p:nvSpPr>
        <p:spPr>
          <a:xfrm>
            <a:off x="381000" y="6286500"/>
            <a:ext cx="8343900" cy="561975"/>
          </a:xfrm>
        </p:spPr>
        <p:txBody>
          <a:bodyPr/>
          <a:lstStyle/>
          <a:p>
            <a:pPr>
              <a:defRPr/>
            </a:pPr>
            <a:r>
              <a:rPr lang="en-US" dirty="0" smtClean="0"/>
              <a:t>			WISCONSIN STATE LABORATORY OF HYGIENE - UNIVERSITY OF WISCONSIN                          </a:t>
            </a:r>
            <a:r>
              <a:rPr lang="en-US" sz="2000" b="1" dirty="0" smtClean="0"/>
              <a:t>38</a:t>
            </a:r>
            <a:endParaRPr lang="en-US" sz="2000" b="1" dirty="0"/>
          </a:p>
        </p:txBody>
      </p:sp>
    </p:spTree>
    <p:extLst>
      <p:ext uri="{BB962C8B-B14F-4D97-AF65-F5344CB8AC3E}">
        <p14:creationId xmlns:p14="http://schemas.microsoft.com/office/powerpoint/2010/main" val="27079130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19881"/>
            <a:ext cx="8229600" cy="731838"/>
          </a:xfrm>
        </p:spPr>
        <p:txBody>
          <a:bodyPr>
            <a:noAutofit/>
          </a:bodyPr>
          <a:lstStyle/>
          <a:p>
            <a:pPr lvl="1"/>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Using Alternative Data for Influenza </a:t>
            </a:r>
            <a:r>
              <a:rPr lang="en-US" b="1" dirty="0" err="1">
                <a:solidFill>
                  <a:srgbClr val="C00000"/>
                </a:solidFill>
                <a:latin typeface="Tahoma" panose="020B0604030504040204" pitchFamily="34" charset="0"/>
                <a:ea typeface="Tahoma" panose="020B0604030504040204" pitchFamily="34" charset="0"/>
                <a:cs typeface="Tahoma" panose="020B0604030504040204" pitchFamily="34" charset="0"/>
              </a:rPr>
              <a:t>Virologic</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b="1" dirty="0" smtClean="0">
                <a:solidFill>
                  <a:srgbClr val="C00000"/>
                </a:solidFill>
                <a:latin typeface="Tahoma" panose="020B0604030504040204" pitchFamily="34" charset="0"/>
                <a:ea typeface="Tahoma" panose="020B0604030504040204" pitchFamily="34" charset="0"/>
                <a:cs typeface="Tahoma" panose="020B0604030504040204" pitchFamily="34" charset="0"/>
              </a:rPr>
              <a:t>Surveillance</a:t>
            </a:r>
            <a:endParaRPr lang="en-US" dirty="0">
              <a:solidFill>
                <a:srgbClr val="C00000"/>
              </a:solidFill>
            </a:endParaRPr>
          </a:p>
        </p:txBody>
      </p:sp>
      <p:sp>
        <p:nvSpPr>
          <p:cNvPr id="3" name="Content Placeholder 2"/>
          <p:cNvSpPr>
            <a:spLocks noGrp="1"/>
          </p:cNvSpPr>
          <p:nvPr>
            <p:ph idx="1"/>
          </p:nvPr>
        </p:nvSpPr>
        <p:spPr>
          <a:xfrm>
            <a:off x="541420" y="1562101"/>
            <a:ext cx="8373979" cy="4819650"/>
          </a:xfrm>
        </p:spPr>
        <p:txBody>
          <a:bodyPr/>
          <a:lstStyle/>
          <a:p>
            <a:pPr marL="457200" indent="-457200">
              <a:buClrTx/>
              <a:buFont typeface="Arial" panose="020B0604020202020204" pitchFamily="34" charset="0"/>
              <a:buChar char="•"/>
            </a:pPr>
            <a:r>
              <a:rPr lang="en-US" sz="2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What is </a:t>
            </a:r>
            <a:r>
              <a:rPr lang="en-US"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Alternative Data </a:t>
            </a:r>
            <a:r>
              <a:rPr lang="en-US" sz="2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p>
          <a:p>
            <a:pPr marL="0" indent="0">
              <a:buNone/>
            </a:pPr>
            <a:r>
              <a:rPr lang="en-US" sz="2400" i="1" dirty="0">
                <a:solidFill>
                  <a:srgbClr val="C00000"/>
                </a:solidFill>
                <a:latin typeface="Tahoma" panose="020B0604030504040204" pitchFamily="34" charset="0"/>
                <a:ea typeface="Tahoma" panose="020B0604030504040204" pitchFamily="34" charset="0"/>
                <a:cs typeface="Tahoma" panose="020B0604030504040204" pitchFamily="34" charset="0"/>
              </a:rPr>
              <a:t>A</a:t>
            </a:r>
            <a:r>
              <a:rPr lang="en-US" sz="2400" i="1" dirty="0" smtClean="0">
                <a:solidFill>
                  <a:srgbClr val="C00000"/>
                </a:solidFill>
                <a:latin typeface="Tahoma" panose="020B0604030504040204" pitchFamily="34" charset="0"/>
                <a:ea typeface="Tahoma" panose="020B0604030504040204" pitchFamily="34" charset="0"/>
                <a:cs typeface="Tahoma" panose="020B0604030504040204" pitchFamily="34" charset="0"/>
              </a:rPr>
              <a:t>lternative </a:t>
            </a:r>
            <a:r>
              <a:rPr lang="en-US" sz="2400" i="1" dirty="0">
                <a:solidFill>
                  <a:srgbClr val="C00000"/>
                </a:solidFill>
                <a:latin typeface="Tahoma" panose="020B0604030504040204" pitchFamily="34" charset="0"/>
                <a:ea typeface="Tahoma" panose="020B0604030504040204" pitchFamily="34" charset="0"/>
                <a:cs typeface="Tahoma" panose="020B0604030504040204" pitchFamily="34" charset="0"/>
              </a:rPr>
              <a:t>data is </a:t>
            </a:r>
            <a:r>
              <a:rPr lang="en-US" sz="2400" b="1" i="1" dirty="0">
                <a:solidFill>
                  <a:srgbClr val="C00000"/>
                </a:solidFill>
                <a:latin typeface="Tahoma" panose="020B0604030504040204" pitchFamily="34" charset="0"/>
                <a:ea typeface="Tahoma" panose="020B0604030504040204" pitchFamily="34" charset="0"/>
                <a:cs typeface="Tahoma" panose="020B0604030504040204" pitchFamily="34" charset="0"/>
              </a:rPr>
              <a:t>existing </a:t>
            </a:r>
            <a:r>
              <a:rPr lang="en-US" sz="2400" b="1" i="1" dirty="0" err="1">
                <a:solidFill>
                  <a:srgbClr val="C00000"/>
                </a:solidFill>
                <a:latin typeface="Tahoma" panose="020B0604030504040204" pitchFamily="34" charset="0"/>
                <a:ea typeface="Tahoma" panose="020B0604030504040204" pitchFamily="34" charset="0"/>
                <a:cs typeface="Tahoma" panose="020B0604030504040204" pitchFamily="34" charset="0"/>
              </a:rPr>
              <a:t>virologic</a:t>
            </a:r>
            <a:r>
              <a:rPr lang="en-US" sz="2400" b="1" i="1" dirty="0">
                <a:solidFill>
                  <a:srgbClr val="C00000"/>
                </a:solidFill>
                <a:latin typeface="Tahoma" panose="020B0604030504040204" pitchFamily="34" charset="0"/>
                <a:ea typeface="Tahoma" panose="020B0604030504040204" pitchFamily="34" charset="0"/>
                <a:cs typeface="Tahoma" panose="020B0604030504040204" pitchFamily="34" charset="0"/>
              </a:rPr>
              <a:t> data </a:t>
            </a:r>
            <a:r>
              <a:rPr lang="en-US" sz="2400" i="1" dirty="0">
                <a:solidFill>
                  <a:srgbClr val="C00000"/>
                </a:solidFill>
                <a:latin typeface="Tahoma" panose="020B0604030504040204" pitchFamily="34" charset="0"/>
                <a:ea typeface="Tahoma" panose="020B0604030504040204" pitchFamily="34" charset="0"/>
                <a:cs typeface="Tahoma" panose="020B0604030504040204" pitchFamily="34" charset="0"/>
              </a:rPr>
              <a:t>from </a:t>
            </a:r>
            <a:r>
              <a:rPr lang="en-US" sz="2400" b="1" i="1" dirty="0">
                <a:solidFill>
                  <a:srgbClr val="C00000"/>
                </a:solidFill>
                <a:latin typeface="Tahoma" panose="020B0604030504040204" pitchFamily="34" charset="0"/>
                <a:ea typeface="Tahoma" panose="020B0604030504040204" pitchFamily="34" charset="0"/>
                <a:cs typeface="Tahoma" panose="020B0604030504040204" pitchFamily="34" charset="0"/>
              </a:rPr>
              <a:t>non-public health laboratory sources</a:t>
            </a:r>
            <a:r>
              <a:rPr lang="en-US" sz="2400" i="1" dirty="0">
                <a:solidFill>
                  <a:srgbClr val="C00000"/>
                </a:solidFill>
                <a:latin typeface="Tahoma" panose="020B0604030504040204" pitchFamily="34" charset="0"/>
                <a:ea typeface="Tahoma" panose="020B0604030504040204" pitchFamily="34" charset="0"/>
                <a:cs typeface="Tahoma" panose="020B0604030504040204" pitchFamily="34" charset="0"/>
              </a:rPr>
              <a:t> that can be used to supplement public health laboratory  </a:t>
            </a:r>
            <a:r>
              <a:rPr lang="en-US" sz="2400" i="1" dirty="0" smtClean="0">
                <a:solidFill>
                  <a:srgbClr val="C00000"/>
                </a:solidFill>
                <a:latin typeface="Tahoma" panose="020B0604030504040204" pitchFamily="34" charset="0"/>
                <a:ea typeface="Tahoma" panose="020B0604030504040204" pitchFamily="34" charset="0"/>
                <a:cs typeface="Tahoma" panose="020B0604030504040204" pitchFamily="34" charset="0"/>
              </a:rPr>
              <a:t>testing </a:t>
            </a:r>
            <a:r>
              <a:rPr lang="en-US" sz="2400" i="1" dirty="0">
                <a:solidFill>
                  <a:srgbClr val="C00000"/>
                </a:solidFill>
                <a:latin typeface="Tahoma" panose="020B0604030504040204" pitchFamily="34" charset="0"/>
                <a:ea typeface="Tahoma" panose="020B0604030504040204" pitchFamily="34" charset="0"/>
                <a:cs typeface="Tahoma" panose="020B0604030504040204" pitchFamily="34" charset="0"/>
              </a:rPr>
              <a:t>data for </a:t>
            </a:r>
            <a:r>
              <a:rPr lang="en-US" sz="2400" b="1" i="1" dirty="0">
                <a:solidFill>
                  <a:srgbClr val="C00000"/>
                </a:solidFill>
                <a:latin typeface="Tahoma" panose="020B0604030504040204" pitchFamily="34" charset="0"/>
                <a:ea typeface="Tahoma" panose="020B0604030504040204" pitchFamily="34" charset="0"/>
                <a:cs typeface="Tahoma" panose="020B0604030504040204" pitchFamily="34" charset="0"/>
              </a:rPr>
              <a:t>improved situational awareness</a:t>
            </a:r>
            <a:r>
              <a:rPr lang="en-US" sz="2400" b="1" i="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p>
          <a:p>
            <a:pPr marL="457200" indent="-457200">
              <a:buClrTx/>
              <a:buFont typeface="Arial" panose="020B0604020202020204" pitchFamily="34" charset="0"/>
              <a:buChar char="•"/>
            </a:pPr>
            <a:r>
              <a:rPr lang="en-US" sz="2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Include data from PCR(preferred) or RIDTs</a:t>
            </a:r>
          </a:p>
          <a:p>
            <a:pPr marL="457200" indent="-457200">
              <a:buClrTx/>
              <a:buFont typeface="Arial" panose="020B0604020202020204" pitchFamily="34" charset="0"/>
              <a:buChar char="•"/>
            </a:pPr>
            <a:r>
              <a:rPr lang="en-US" sz="2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Benefits to surveillance:</a:t>
            </a:r>
          </a:p>
          <a:p>
            <a:pPr lvl="1">
              <a:buClrTx/>
            </a:pPr>
            <a:r>
              <a:rPr lang="en-US"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Enhance influenza seasonal situational awareness</a:t>
            </a:r>
          </a:p>
          <a:p>
            <a:pPr lvl="1">
              <a:buClrTx/>
            </a:pPr>
            <a:r>
              <a:rPr lang="en-US"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Identify positives during low prevalence periods</a:t>
            </a:r>
          </a:p>
          <a:p>
            <a:pPr lvl="1">
              <a:buClrTx/>
            </a:pPr>
            <a:r>
              <a:rPr lang="en-US"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Detect potential geographic clusters</a:t>
            </a:r>
          </a:p>
          <a:p>
            <a:pPr lvl="1">
              <a:buClrTx/>
            </a:pPr>
            <a:r>
              <a:rPr lang="en-US"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Detect institutional outbreaks</a:t>
            </a: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294967295"/>
          </p:nvPr>
        </p:nvSpPr>
        <p:spPr>
          <a:xfrm>
            <a:off x="-304800" y="6400800"/>
            <a:ext cx="1600200" cy="365125"/>
          </a:xfrm>
          <a:prstGeom prst="rect">
            <a:avLst/>
          </a:prstGeom>
        </p:spPr>
        <p:txBody>
          <a:bodyPr/>
          <a:lstStyle/>
          <a:p>
            <a:pPr>
              <a:defRPr/>
            </a:pPr>
            <a:fld id="{DC45125C-C0B0-4B74-81D4-00F3E54B8354}" type="slidenum">
              <a:rPr lang="en-US" sz="1200" smtClean="0">
                <a:solidFill>
                  <a:schemeClr val="tx1"/>
                </a:solidFill>
              </a:rPr>
              <a:pPr>
                <a:defRPr/>
              </a:pPr>
              <a:t>39</a:t>
            </a:fld>
            <a:endParaRPr lang="en-US" sz="1200" dirty="0">
              <a:solidFill>
                <a:schemeClr val="tx1"/>
              </a:solidFill>
            </a:endParaRPr>
          </a:p>
        </p:txBody>
      </p:sp>
      <p:sp>
        <p:nvSpPr>
          <p:cNvPr id="5" name="Footer Placeholder 4"/>
          <p:cNvSpPr>
            <a:spLocks noGrp="1"/>
          </p:cNvSpPr>
          <p:nvPr>
            <p:ph type="ftr" sz="quarter" idx="3"/>
          </p:nvPr>
        </p:nvSpPr>
        <p:spPr>
          <a:xfrm>
            <a:off x="381000" y="6381752"/>
            <a:ext cx="8343900" cy="466724"/>
          </a:xfrm>
        </p:spPr>
        <p:txBody>
          <a:bodyPr/>
          <a:lstStyle/>
          <a:p>
            <a:pPr>
              <a:defRPr/>
            </a:pPr>
            <a:r>
              <a:rPr lang="en-US" dirty="0" smtClean="0"/>
              <a:t>			          WISCONSIN STATE LABORATORY OF HYGIENE - UNIVERSITY OF WISCONSIN                           </a:t>
            </a:r>
            <a:r>
              <a:rPr lang="en-US" sz="2000" b="1" dirty="0" smtClean="0"/>
              <a:t>39</a:t>
            </a:r>
            <a:endParaRPr lang="en-US" sz="2000" b="1" dirty="0"/>
          </a:p>
        </p:txBody>
      </p:sp>
    </p:spTree>
    <p:extLst>
      <p:ext uri="{BB962C8B-B14F-4D97-AF65-F5344CB8AC3E}">
        <p14:creationId xmlns:p14="http://schemas.microsoft.com/office/powerpoint/2010/main" val="3114249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2"/>
          <p:cNvSpPr>
            <a:spLocks noGrp="1"/>
          </p:cNvSpPr>
          <p:nvPr>
            <p:ph type="title"/>
          </p:nvPr>
        </p:nvSpPr>
        <p:spPr>
          <a:xfrm>
            <a:off x="655638" y="376238"/>
            <a:ext cx="7877175" cy="700087"/>
          </a:xfrm>
        </p:spPr>
        <p:txBody>
          <a:bodyPr>
            <a:noAutofit/>
          </a:bodyPr>
          <a:lstStyle/>
          <a:p>
            <a:pPr algn="ctr"/>
            <a:r>
              <a:rPr lang="en-US" altLang="en-US" sz="4000"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Influenza</a:t>
            </a:r>
            <a:br>
              <a:rPr lang="en-US" altLang="en-US" sz="4000"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br>
            <a:r>
              <a:rPr lang="en-US" altLang="en-US" sz="4000" b="1" i="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The latest information</a:t>
            </a:r>
          </a:p>
        </p:txBody>
      </p:sp>
      <p:sp>
        <p:nvSpPr>
          <p:cNvPr id="56323" name="TextBox 5"/>
          <p:cNvSpPr txBox="1">
            <a:spLocks noChangeArrowheads="1"/>
          </p:cNvSpPr>
          <p:nvPr/>
        </p:nvSpPr>
        <p:spPr bwMode="auto">
          <a:xfrm>
            <a:off x="2330450" y="1558131"/>
            <a:ext cx="4643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Char char="•"/>
              <a:defRPr sz="3200">
                <a:solidFill>
                  <a:schemeClr val="hlink"/>
                </a:solidFill>
                <a:latin typeface="Tahoma"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r>
              <a:rPr lang="en-US" altLang="en-US" sz="2400" b="1" dirty="0">
                <a:solidFill>
                  <a:schemeClr val="tx1"/>
                </a:solidFill>
                <a:latin typeface="Arial" pitchFamily="34" charset="0"/>
              </a:rPr>
              <a:t>  </a:t>
            </a:r>
            <a:r>
              <a:rPr lang="en-US" altLang="en-US" sz="2200" b="1" dirty="0">
                <a:solidFill>
                  <a:schemeClr val="tx1"/>
                </a:solidFill>
                <a:cs typeface="Tahoma" pitchFamily="34" charset="0"/>
              </a:rPr>
              <a:t>www.cdc.gov/flu/index.htm</a:t>
            </a:r>
          </a:p>
        </p:txBody>
      </p:sp>
      <p:pic>
        <p:nvPicPr>
          <p:cNvPr id="56324" name="Picture 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055813" y="2022475"/>
            <a:ext cx="5191125" cy="41529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3"/>
          </p:nvPr>
        </p:nvSpPr>
        <p:spPr>
          <a:xfrm>
            <a:off x="381000" y="6343650"/>
            <a:ext cx="8343900" cy="504825"/>
          </a:xfrm>
        </p:spPr>
        <p:txBody>
          <a:bodyPr/>
          <a:lstStyle/>
          <a:p>
            <a:pPr>
              <a:defRPr/>
            </a:pPr>
            <a:r>
              <a:rPr lang="en-US" dirty="0" smtClean="0"/>
              <a:t>			WISCONSIN STATE LABORATORY OF HYGIENE - UNIVERSITY OF WISCONSIN                               </a:t>
            </a:r>
            <a:r>
              <a:rPr lang="en-US" sz="2000" b="1" dirty="0" smtClean="0"/>
              <a:t> 4</a:t>
            </a:r>
            <a:endParaRPr lang="en-US" sz="2000" b="1" dirty="0"/>
          </a:p>
        </p:txBody>
      </p:sp>
    </p:spTree>
    <p:extLst>
      <p:ext uri="{BB962C8B-B14F-4D97-AF65-F5344CB8AC3E}">
        <p14:creationId xmlns:p14="http://schemas.microsoft.com/office/powerpoint/2010/main" val="26571143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94376"/>
            <a:ext cx="8331200" cy="1250950"/>
          </a:xfrm>
        </p:spPr>
        <p:txBody>
          <a:bodyPr>
            <a:normAutofit fontScale="90000"/>
          </a:bodyPr>
          <a:lstStyle/>
          <a:p>
            <a:r>
              <a:rPr lang="en-US" sz="5300" b="1" dirty="0" smtClean="0">
                <a:effectLst/>
                <a:latin typeface="Tahoma" panose="020B0604030504040204" pitchFamily="34" charset="0"/>
                <a:ea typeface="Tahoma" panose="020B0604030504040204" pitchFamily="34" charset="0"/>
                <a:cs typeface="Tahoma" panose="020B0604030504040204" pitchFamily="34" charset="0"/>
              </a:rPr>
              <a:t>Laboratory Surveillance Plan, 2014-2015</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What YOU need to know!</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0242" name="Picture 2" descr="C:\Users\reisdorf\AppData\Local\Microsoft\Windows\Temporary Internet Files\Content.IE5\DQ89TJJZ\MC900299133[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7161" y="4334256"/>
            <a:ext cx="1286561" cy="181051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3"/>
          </p:nvPr>
        </p:nvSpPr>
        <p:spPr/>
        <p:txBody>
          <a:bodyPr/>
          <a:lstStyle/>
          <a:p>
            <a:pPr>
              <a:defRPr/>
            </a:pPr>
            <a:r>
              <a:rPr lang="en-US" dirty="0" smtClean="0"/>
              <a:t>			       WISCONSIN STATE LABORATORY OF HYGIENE - UNIVERSITY OF WISCONSIN                          </a:t>
            </a:r>
            <a:r>
              <a:rPr lang="en-US" sz="2000" b="1" dirty="0" smtClean="0"/>
              <a:t>40</a:t>
            </a:r>
            <a:endParaRPr lang="en-US" sz="2000" b="1" dirty="0"/>
          </a:p>
        </p:txBody>
      </p:sp>
    </p:spTree>
    <p:extLst>
      <p:ext uri="{BB962C8B-B14F-4D97-AF65-F5344CB8AC3E}">
        <p14:creationId xmlns:p14="http://schemas.microsoft.com/office/powerpoint/2010/main" val="40334026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15" y="342900"/>
            <a:ext cx="8331200" cy="980573"/>
          </a:xfrm>
        </p:spPr>
        <p:txBody>
          <a:bodyPr>
            <a:noAutofit/>
          </a:bodyPr>
          <a:lstStyle/>
          <a:p>
            <a:r>
              <a:rPr lang="en-US" b="1" dirty="0" smtClean="0">
                <a:effectLst/>
                <a:latin typeface="Tahoma" panose="020B0604030504040204" pitchFamily="34" charset="0"/>
                <a:ea typeface="Tahoma" panose="020B0604030504040204" pitchFamily="34" charset="0"/>
                <a:cs typeface="Tahoma" panose="020B0604030504040204" pitchFamily="34" charset="0"/>
              </a:rPr>
              <a:t>Influenza Surveillance in Wisconsin</a:t>
            </a:r>
            <a:endParaRPr lang="en-US"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463215" y="1556562"/>
            <a:ext cx="8001000" cy="4208463"/>
          </a:xfrm>
        </p:spPr>
        <p:txBody>
          <a:bodyPr/>
          <a:lstStyle/>
          <a:p>
            <a:r>
              <a:rPr lang="en-US" b="1" u="sng" dirty="0" smtClean="0">
                <a:latin typeface="Tahoma" panose="020B0604030504040204" pitchFamily="34" charset="0"/>
                <a:ea typeface="Tahoma" panose="020B0604030504040204" pitchFamily="34" charset="0"/>
                <a:cs typeface="Tahoma" panose="020B0604030504040204" pitchFamily="34" charset="0"/>
              </a:rPr>
              <a:t>Multi-element approach</a:t>
            </a:r>
          </a:p>
          <a:p>
            <a:pPr marL="514350" indent="-514350">
              <a:buAutoNum type="arabicPeriod"/>
            </a:pPr>
            <a:r>
              <a:rPr lang="en-US" dirty="0" smtClean="0">
                <a:latin typeface="Tahoma" panose="020B0604030504040204" pitchFamily="34" charset="0"/>
                <a:ea typeface="Tahoma" panose="020B0604030504040204" pitchFamily="34" charset="0"/>
                <a:cs typeface="Tahoma" panose="020B0604030504040204" pitchFamily="34" charset="0"/>
              </a:rPr>
              <a:t>Rapid Influenza Diagnostic Testing (RIDT) Sites</a:t>
            </a:r>
          </a:p>
          <a:p>
            <a:pPr marL="1085850" lvl="1" indent="-342900"/>
            <a:r>
              <a:rPr lang="en-US" dirty="0" smtClean="0">
                <a:latin typeface="Tahoma" panose="020B0604030504040204" pitchFamily="34" charset="0"/>
                <a:ea typeface="Tahoma" panose="020B0604030504040204" pitchFamily="34" charset="0"/>
                <a:cs typeface="Tahoma" panose="020B0604030504040204" pitchFamily="34" charset="0"/>
              </a:rPr>
              <a:t>&gt;50% of Influenza testing in WI.</a:t>
            </a:r>
          </a:p>
          <a:p>
            <a:pPr marL="1085850" lvl="1" indent="-342900"/>
            <a:r>
              <a:rPr lang="en-US" dirty="0" smtClean="0">
                <a:latin typeface="Tahoma" panose="020B0604030504040204" pitchFamily="34" charset="0"/>
                <a:ea typeface="Tahoma" panose="020B0604030504040204" pitchFamily="34" charset="0"/>
                <a:cs typeface="Tahoma" panose="020B0604030504040204" pitchFamily="34" charset="0"/>
              </a:rPr>
              <a:t>Next gen tests have eliminated subjectivity and improved performance characteristics.</a:t>
            </a:r>
          </a:p>
          <a:p>
            <a:pPr marL="1085850" lvl="1" indent="-342900"/>
            <a:r>
              <a:rPr lang="en-US" dirty="0" smtClean="0">
                <a:latin typeface="Tahoma" panose="020B0604030504040204" pitchFamily="34" charset="0"/>
                <a:ea typeface="Tahoma" panose="020B0604030504040204" pitchFamily="34" charset="0"/>
                <a:cs typeface="Tahoma" panose="020B0604030504040204" pitchFamily="34" charset="0"/>
              </a:rPr>
              <a:t>“Real-time” surveillance. </a:t>
            </a:r>
          </a:p>
          <a:p>
            <a:pPr marL="1085850" lvl="1" indent="-342900"/>
            <a:r>
              <a:rPr lang="en-US" dirty="0" smtClean="0">
                <a:latin typeface="Tahoma" panose="020B0604030504040204" pitchFamily="34" charset="0"/>
                <a:ea typeface="Tahoma" panose="020B0604030504040204" pitchFamily="34" charset="0"/>
                <a:cs typeface="Tahoma" panose="020B0604030504040204" pitchFamily="34" charset="0"/>
              </a:rPr>
              <a:t>Confirmatory testing during periods of low prevalence!</a:t>
            </a:r>
            <a:endParaRPr lang="en-US" dirty="0">
              <a:latin typeface="Tahoma" panose="020B0604030504040204" pitchFamily="34" charset="0"/>
              <a:ea typeface="Tahoma" panose="020B0604030504040204" pitchFamily="34" charset="0"/>
              <a:cs typeface="Tahoma" panose="020B0604030504040204" pitchFamily="34" charset="0"/>
            </a:endParaRPr>
          </a:p>
          <a:p>
            <a:pPr lvl="1" indent="0">
              <a:buNone/>
            </a:pPr>
            <a:endParaRPr lang="en-US" dirty="0" smtClean="0"/>
          </a:p>
        </p:txBody>
      </p:sp>
      <p:sp>
        <p:nvSpPr>
          <p:cNvPr id="5" name="TextBox 4"/>
          <p:cNvSpPr txBox="1"/>
          <p:nvPr/>
        </p:nvSpPr>
        <p:spPr>
          <a:xfrm>
            <a:off x="1082842" y="5257193"/>
            <a:ext cx="7051508" cy="1015663"/>
          </a:xfrm>
          <a:prstGeom prst="rect">
            <a:avLst/>
          </a:prstGeom>
          <a:solidFill>
            <a:srgbClr val="FF0000"/>
          </a:solidFill>
        </p:spPr>
        <p:txBody>
          <a:bodyPr wrap="square" rtlCol="0">
            <a:spAutoFit/>
          </a:bodyPr>
          <a:lstStyle/>
          <a:p>
            <a:r>
              <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WSLH can provide confirmatory testing for out-of-season positives and the </a:t>
            </a:r>
            <a:r>
              <a:rPr lang="en-US" sz="2000" u="sng" dirty="0" smtClean="0">
                <a:solidFill>
                  <a:schemeClr val="bg1"/>
                </a:solidFill>
                <a:latin typeface="Tahoma" panose="020B0604030504040204" pitchFamily="34" charset="0"/>
                <a:ea typeface="Tahoma" panose="020B0604030504040204" pitchFamily="34" charset="0"/>
                <a:cs typeface="Tahoma" panose="020B0604030504040204" pitchFamily="34" charset="0"/>
              </a:rPr>
              <a:t>first two positive influenza A and influenza B specimens</a:t>
            </a:r>
            <a:r>
              <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Footer Placeholder 5"/>
          <p:cNvSpPr>
            <a:spLocks noGrp="1"/>
          </p:cNvSpPr>
          <p:nvPr>
            <p:ph type="ftr" sz="quarter" idx="3"/>
          </p:nvPr>
        </p:nvSpPr>
        <p:spPr>
          <a:xfrm>
            <a:off x="381000" y="6319024"/>
            <a:ext cx="8343900" cy="529452"/>
          </a:xfrm>
        </p:spPr>
        <p:txBody>
          <a:bodyPr/>
          <a:lstStyle/>
          <a:p>
            <a:pPr>
              <a:defRPr/>
            </a:pPr>
            <a:r>
              <a:rPr lang="en-US" dirty="0" smtClean="0"/>
              <a:t>			WISCONSIN STATE LABORATORY OF HYGIENE - UNIVERSITY OF WISCONSIN                                   </a:t>
            </a:r>
            <a:r>
              <a:rPr lang="en-US" sz="2000" b="1" dirty="0" smtClean="0"/>
              <a:t>41</a:t>
            </a:r>
            <a:endParaRPr lang="en-US" sz="2000" b="1" dirty="0"/>
          </a:p>
        </p:txBody>
      </p:sp>
    </p:spTree>
    <p:extLst>
      <p:ext uri="{BB962C8B-B14F-4D97-AF65-F5344CB8AC3E}">
        <p14:creationId xmlns:p14="http://schemas.microsoft.com/office/powerpoint/2010/main" val="38901924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5547" y="1743476"/>
            <a:ext cx="3699812" cy="320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98115" y="518193"/>
            <a:ext cx="8331200" cy="805280"/>
          </a:xfrm>
        </p:spPr>
        <p:txBody>
          <a:bodyPr>
            <a:normAutofit fontScale="90000"/>
          </a:bodyPr>
          <a:lstStyle/>
          <a:p>
            <a:r>
              <a:rPr lang="en-US" b="1" dirty="0" smtClean="0">
                <a:effectLst/>
                <a:latin typeface="Tahoma" panose="020B0604030504040204" pitchFamily="34" charset="0"/>
                <a:ea typeface="Tahoma" panose="020B0604030504040204" pitchFamily="34" charset="0"/>
                <a:cs typeface="Tahoma" panose="020B0604030504040204" pitchFamily="34" charset="0"/>
              </a:rPr>
              <a:t>Influenza Surveillance in Wisconsin</a:t>
            </a:r>
            <a:endParaRPr lang="en-US"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571500" y="1323473"/>
            <a:ext cx="5093368" cy="4208463"/>
          </a:xfrm>
        </p:spPr>
        <p:txBody>
          <a:bodyPr/>
          <a:lstStyle/>
          <a:p>
            <a:r>
              <a:rPr lang="en-US" b="1" u="sng" dirty="0" smtClean="0">
                <a:latin typeface="Tahoma" panose="020B0604030504040204" pitchFamily="34" charset="0"/>
                <a:ea typeface="Tahoma" panose="020B0604030504040204" pitchFamily="34" charset="0"/>
                <a:cs typeface="Tahoma" panose="020B0604030504040204" pitchFamily="34" charset="0"/>
              </a:rPr>
              <a:t>Multi-element approach</a:t>
            </a:r>
          </a:p>
          <a:p>
            <a:r>
              <a:rPr lang="en-US"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en-US" dirty="0" smtClean="0">
                <a:latin typeface="Tahoma" panose="020B0604030504040204" pitchFamily="34" charset="0"/>
                <a:ea typeface="Tahoma" panose="020B0604030504040204" pitchFamily="34" charset="0"/>
                <a:cs typeface="Tahoma" panose="020B0604030504040204" pitchFamily="34" charset="0"/>
              </a:rPr>
              <a:t>Enrolled Surveillance Sites</a:t>
            </a:r>
          </a:p>
          <a:p>
            <a:pPr marL="1085850" lvl="1" indent="-342900"/>
            <a:r>
              <a:rPr lang="en-US" dirty="0" smtClean="0">
                <a:latin typeface="Tahoma" panose="020B0604030504040204" pitchFamily="34" charset="0"/>
                <a:ea typeface="Tahoma" panose="020B0604030504040204" pitchFamily="34" charset="0"/>
                <a:cs typeface="Tahoma" panose="020B0604030504040204" pitchFamily="34" charset="0"/>
              </a:rPr>
              <a:t>18 labs in 5 public health regions.</a:t>
            </a:r>
          </a:p>
          <a:p>
            <a:pPr marL="1085850" lvl="1" indent="-342900"/>
            <a:r>
              <a:rPr lang="en-US" dirty="0" smtClean="0">
                <a:latin typeface="Tahoma" panose="020B0604030504040204" pitchFamily="34" charset="0"/>
                <a:ea typeface="Tahoma" panose="020B0604030504040204" pitchFamily="34" charset="0"/>
                <a:cs typeface="Tahoma" panose="020B0604030504040204" pitchFamily="34" charset="0"/>
              </a:rPr>
              <a:t>Provide randomized specimens weekly.</a:t>
            </a:r>
          </a:p>
          <a:p>
            <a:pPr marL="1085850" lvl="1" indent="-342900"/>
            <a:r>
              <a:rPr lang="en-US" dirty="0" smtClean="0">
                <a:latin typeface="Tahoma" panose="020B0604030504040204" pitchFamily="34" charset="0"/>
                <a:ea typeface="Tahoma" panose="020B0604030504040204" pitchFamily="34" charset="0"/>
                <a:cs typeface="Tahoma" panose="020B0604030504040204" pitchFamily="34" charset="0"/>
              </a:rPr>
              <a:t>WSLH provides influenza PCR and multiplex PCR RVP </a:t>
            </a:r>
            <a:r>
              <a:rPr lang="en-US" dirty="0" smtClean="0"/>
              <a:t>testing.</a:t>
            </a:r>
          </a:p>
          <a:p>
            <a:pPr lvl="1" indent="0">
              <a:buNone/>
            </a:pPr>
            <a:endParaRPr lang="en-US" dirty="0" smtClean="0"/>
          </a:p>
        </p:txBody>
      </p:sp>
      <p:sp>
        <p:nvSpPr>
          <p:cNvPr id="5" name="TextBox 4"/>
          <p:cNvSpPr txBox="1"/>
          <p:nvPr/>
        </p:nvSpPr>
        <p:spPr>
          <a:xfrm>
            <a:off x="1082842" y="5303360"/>
            <a:ext cx="6761747" cy="707886"/>
          </a:xfrm>
          <a:prstGeom prst="rect">
            <a:avLst/>
          </a:prstGeom>
          <a:solidFill>
            <a:srgbClr val="FF0000"/>
          </a:solidFill>
        </p:spPr>
        <p:txBody>
          <a:bodyPr wrap="square" rtlCol="0">
            <a:spAutoFit/>
          </a:bodyPr>
          <a:lstStyle/>
          <a:p>
            <a:r>
              <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Request to continue to submit the </a:t>
            </a:r>
            <a:r>
              <a:rPr lang="en-US" sz="2000" u="sng" dirty="0" smtClean="0">
                <a:solidFill>
                  <a:schemeClr val="bg1"/>
                </a:solidFill>
                <a:latin typeface="Tahoma" panose="020B0604030504040204" pitchFamily="34" charset="0"/>
                <a:ea typeface="Tahoma" panose="020B0604030504040204" pitchFamily="34" charset="0"/>
                <a:cs typeface="Tahoma" panose="020B0604030504040204" pitchFamily="34" charset="0"/>
              </a:rPr>
              <a:t>first 3 specimens per week </a:t>
            </a:r>
            <a:r>
              <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with influenza test requests to WSLH.</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Footer Placeholder 5"/>
          <p:cNvSpPr>
            <a:spLocks noGrp="1"/>
          </p:cNvSpPr>
          <p:nvPr>
            <p:ph type="ftr" sz="quarter" idx="3"/>
          </p:nvPr>
        </p:nvSpPr>
        <p:spPr>
          <a:xfrm>
            <a:off x="381000" y="6324600"/>
            <a:ext cx="8343900" cy="523875"/>
          </a:xfrm>
        </p:spPr>
        <p:txBody>
          <a:bodyPr/>
          <a:lstStyle/>
          <a:p>
            <a:pPr>
              <a:defRPr/>
            </a:pPr>
            <a:r>
              <a:rPr lang="en-US" dirty="0" smtClean="0"/>
              <a:t>			    WISCONSIN STATE LABORATORY OF HYGIENE - UNIVERSITY OF WISCONSIN                                  </a:t>
            </a:r>
            <a:r>
              <a:rPr lang="en-US" sz="2000" b="1" dirty="0" smtClean="0"/>
              <a:t>42</a:t>
            </a:r>
            <a:endParaRPr lang="en-US" sz="2000" b="1" dirty="0"/>
          </a:p>
        </p:txBody>
      </p:sp>
    </p:spTree>
    <p:extLst>
      <p:ext uri="{BB962C8B-B14F-4D97-AF65-F5344CB8AC3E}">
        <p14:creationId xmlns:p14="http://schemas.microsoft.com/office/powerpoint/2010/main" val="7059069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39" y="518193"/>
            <a:ext cx="8573808" cy="805280"/>
          </a:xfrm>
        </p:spPr>
        <p:txBody>
          <a:bodyPr>
            <a:noAutofit/>
          </a:bodyPr>
          <a:lstStyle/>
          <a:p>
            <a:r>
              <a:rPr lang="en-US" sz="3400" b="1" dirty="0" smtClean="0">
                <a:effectLst/>
                <a:latin typeface="Tahoma" panose="020B0604030504040204" pitchFamily="34" charset="0"/>
                <a:ea typeface="Tahoma" panose="020B0604030504040204" pitchFamily="34" charset="0"/>
                <a:cs typeface="Tahoma" panose="020B0604030504040204" pitchFamily="34" charset="0"/>
              </a:rPr>
              <a:t>Influenza Surveillance in Wisconsin</a:t>
            </a:r>
            <a:endParaRPr lang="en-US" sz="34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381000" y="1323473"/>
            <a:ext cx="4936958" cy="4208463"/>
          </a:xfrm>
        </p:spPr>
        <p:txBody>
          <a:bodyPr/>
          <a:lstStyle/>
          <a:p>
            <a:r>
              <a:rPr lang="en-US" b="1" u="sng" dirty="0" smtClean="0">
                <a:latin typeface="Tahoma" panose="020B0604030504040204" pitchFamily="34" charset="0"/>
                <a:ea typeface="Tahoma" panose="020B0604030504040204" pitchFamily="34" charset="0"/>
                <a:cs typeface="Tahoma" panose="020B0604030504040204" pitchFamily="34" charset="0"/>
              </a:rPr>
              <a:t>Multi-element approach</a:t>
            </a:r>
          </a:p>
          <a:p>
            <a:pPr marL="514350" indent="-514350">
              <a:buAutoNum type="arabicPeriod" startAt="3"/>
            </a:pPr>
            <a:r>
              <a:rPr lang="en-US" dirty="0" smtClean="0">
                <a:latin typeface="Tahoma" panose="020B0604030504040204" pitchFamily="34" charset="0"/>
                <a:ea typeface="Tahoma" panose="020B0604030504040204" pitchFamily="34" charset="0"/>
                <a:cs typeface="Tahoma" panose="020B0604030504040204" pitchFamily="34" charset="0"/>
              </a:rPr>
              <a:t>PCR Labs</a:t>
            </a:r>
          </a:p>
          <a:p>
            <a:pPr marL="1257300" lvl="1" indent="-514350"/>
            <a:r>
              <a:rPr lang="en-US" dirty="0" smtClean="0">
                <a:latin typeface="Tahoma" panose="020B0604030504040204" pitchFamily="34" charset="0"/>
                <a:ea typeface="Tahoma" panose="020B0604030504040204" pitchFamily="34" charset="0"/>
                <a:cs typeface="Tahoma" panose="020B0604030504040204" pitchFamily="34" charset="0"/>
              </a:rPr>
              <a:t>“Gold Standard” testing.</a:t>
            </a:r>
          </a:p>
          <a:p>
            <a:pPr marL="1257300" lvl="1" indent="-514350"/>
            <a:r>
              <a:rPr lang="en-US" dirty="0" smtClean="0">
                <a:latin typeface="Tahoma" panose="020B0604030504040204" pitchFamily="34" charset="0"/>
                <a:ea typeface="Tahoma" panose="020B0604030504040204" pitchFamily="34" charset="0"/>
                <a:cs typeface="Tahoma" panose="020B0604030504040204" pitchFamily="34" charset="0"/>
              </a:rPr>
              <a:t>Ability to type, subtype and antiviral resistance markers.</a:t>
            </a:r>
          </a:p>
          <a:p>
            <a:pPr marL="1257300" lvl="1" indent="-514350"/>
            <a:r>
              <a:rPr lang="en-US" dirty="0" smtClean="0">
                <a:latin typeface="Tahoma" panose="020B0604030504040204" pitchFamily="34" charset="0"/>
                <a:ea typeface="Tahoma" panose="020B0604030504040204" pitchFamily="34" charset="0"/>
                <a:cs typeface="Tahoma" panose="020B0604030504040204" pitchFamily="34" charset="0"/>
              </a:rPr>
              <a:t>Provide weekly testing data summary reports.</a:t>
            </a:r>
          </a:p>
          <a:p>
            <a:pPr marL="1257300" lvl="1" indent="-514350"/>
            <a:r>
              <a:rPr lang="en-US" dirty="0" smtClean="0">
                <a:latin typeface="Tahoma" panose="020B0604030504040204" pitchFamily="34" charset="0"/>
                <a:ea typeface="Tahoma" panose="020B0604030504040204" pitchFamily="34" charset="0"/>
                <a:cs typeface="Tahoma" panose="020B0604030504040204" pitchFamily="34" charset="0"/>
              </a:rPr>
              <a:t>46 WI PCR labs!</a:t>
            </a:r>
            <a:endParaRPr lang="en-US" dirty="0">
              <a:latin typeface="Tahoma" panose="020B0604030504040204" pitchFamily="34" charset="0"/>
              <a:ea typeface="Tahoma" panose="020B0604030504040204" pitchFamily="34" charset="0"/>
              <a:cs typeface="Tahoma" panose="020B0604030504040204" pitchFamily="34" charset="0"/>
            </a:endParaRPr>
          </a:p>
          <a:p>
            <a:pPr marL="1257300" lvl="1" indent="-514350"/>
            <a:endParaRPr lang="en-US" dirty="0" smtClean="0"/>
          </a:p>
          <a:p>
            <a:pPr marL="1257300" lvl="1" indent="-514350"/>
            <a:endParaRPr lang="en-US" dirty="0"/>
          </a:p>
          <a:p>
            <a:r>
              <a:rPr lang="en-US" b="1" dirty="0"/>
              <a:t>	</a:t>
            </a:r>
            <a:endParaRPr lang="en-US" dirty="0" smtClean="0"/>
          </a:p>
        </p:txBody>
      </p:sp>
      <p:sp>
        <p:nvSpPr>
          <p:cNvPr id="5" name="TextBox 4"/>
          <p:cNvSpPr txBox="1"/>
          <p:nvPr/>
        </p:nvSpPr>
        <p:spPr>
          <a:xfrm>
            <a:off x="1311442" y="5336888"/>
            <a:ext cx="6761747" cy="1200329"/>
          </a:xfrm>
          <a:prstGeom prst="rect">
            <a:avLst/>
          </a:prstGeom>
          <a:solidFill>
            <a:srgbClr val="FF0000"/>
          </a:solidFill>
        </p:spPr>
        <p:txBody>
          <a:bodyPr wrap="square" rtlCol="0">
            <a:spAutoFit/>
          </a:bodyPr>
          <a:lstStyle/>
          <a:p>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Request to report both the </a:t>
            </a:r>
            <a:r>
              <a:rPr lang="en-US" i="1" u="sng" dirty="0" smtClean="0">
                <a:solidFill>
                  <a:schemeClr val="bg1"/>
                </a:solidFill>
                <a:latin typeface="Tahoma" panose="020B0604030504040204" pitchFamily="34" charset="0"/>
                <a:ea typeface="Tahoma" panose="020B0604030504040204" pitchFamily="34" charset="0"/>
                <a:cs typeface="Tahoma" panose="020B0604030504040204" pitchFamily="34" charset="0"/>
              </a:rPr>
              <a:t>number positive </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and the </a:t>
            </a:r>
            <a:r>
              <a:rPr lang="en-US" i="1" u="sng" dirty="0" smtClean="0">
                <a:solidFill>
                  <a:schemeClr val="bg1"/>
                </a:solidFill>
                <a:latin typeface="Tahoma" panose="020B0604030504040204" pitchFamily="34" charset="0"/>
                <a:ea typeface="Tahoma" panose="020B0604030504040204" pitchFamily="34" charset="0"/>
                <a:cs typeface="Tahoma" panose="020B0604030504040204" pitchFamily="34" charset="0"/>
              </a:rPr>
              <a:t>number tested</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 weekly.</a:t>
            </a:r>
          </a:p>
          <a:p>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**Send Flu A </a:t>
            </a:r>
            <a:r>
              <a:rPr lang="en-US"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unsubtypable</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 specimens when subtyping for both 2009 H1N1 and seasonal H3 were attempted (Ct&lt;35).</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Up Arrow 5"/>
          <p:cNvSpPr/>
          <p:nvPr/>
        </p:nvSpPr>
        <p:spPr>
          <a:xfrm>
            <a:off x="3871641" y="4717903"/>
            <a:ext cx="242316" cy="48920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010" y="2009273"/>
            <a:ext cx="3720037" cy="305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p:ph type="ftr" sz="quarter" idx="3"/>
          </p:nvPr>
        </p:nvSpPr>
        <p:spPr>
          <a:xfrm>
            <a:off x="381000" y="6483350"/>
            <a:ext cx="8343900" cy="365125"/>
          </a:xfrm>
        </p:spPr>
        <p:txBody>
          <a:bodyPr/>
          <a:lstStyle/>
          <a:p>
            <a:pPr>
              <a:defRPr/>
            </a:pPr>
            <a:r>
              <a:rPr lang="en-US" dirty="0" smtClean="0"/>
              <a:t>			WISCONSIN </a:t>
            </a:r>
            <a:r>
              <a:rPr lang="en-US" dirty="0" smtClean="0"/>
              <a:t>STATE LABORATORY OF HYGIENE - UNIVERSITY OF </a:t>
            </a:r>
            <a:r>
              <a:rPr lang="en-US" dirty="0" smtClean="0"/>
              <a:t>WISCONSIN                        </a:t>
            </a:r>
            <a:r>
              <a:rPr lang="en-US" sz="2000" b="1" dirty="0" smtClean="0"/>
              <a:t> 43</a:t>
            </a:r>
            <a:endParaRPr lang="en-US" sz="2000" b="1" dirty="0"/>
          </a:p>
        </p:txBody>
      </p:sp>
    </p:spTree>
    <p:extLst>
      <p:ext uri="{BB962C8B-B14F-4D97-AF65-F5344CB8AC3E}">
        <p14:creationId xmlns:p14="http://schemas.microsoft.com/office/powerpoint/2010/main" val="26012749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idx="4294967295"/>
          </p:nvPr>
        </p:nvSpPr>
        <p:spPr>
          <a:xfrm>
            <a:off x="304799" y="370830"/>
            <a:ext cx="8153401" cy="768350"/>
          </a:xfrm>
        </p:spPr>
        <p:txBody>
          <a:bodyPr/>
          <a:lstStyle/>
          <a:p>
            <a:r>
              <a:rPr lang="en-US"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Laboratory-based Surveillance</a:t>
            </a:r>
          </a:p>
        </p:txBody>
      </p:sp>
      <p:sp>
        <p:nvSpPr>
          <p:cNvPr id="47107" name="Content Placeholder 2"/>
          <p:cNvSpPr>
            <a:spLocks noGrp="1"/>
          </p:cNvSpPr>
          <p:nvPr>
            <p:ph idx="4294967295"/>
          </p:nvPr>
        </p:nvSpPr>
        <p:spPr>
          <a:xfrm>
            <a:off x="210416" y="893763"/>
            <a:ext cx="8707438" cy="4521200"/>
          </a:xfrm>
        </p:spPr>
        <p:txBody>
          <a:bodyPr/>
          <a:lstStyle/>
          <a:p>
            <a:pPr>
              <a:buNone/>
            </a:pPr>
            <a:r>
              <a:rPr lang="en-US" b="1" dirty="0" smtClean="0">
                <a:solidFill>
                  <a:srgbClr val="FF0000"/>
                </a:solidFill>
              </a:rPr>
              <a:t>	</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Summary</a:t>
            </a:r>
          </a:p>
        </p:txBody>
      </p:sp>
      <p:sp>
        <p:nvSpPr>
          <p:cNvPr id="6" name="TextBox 5"/>
          <p:cNvSpPr txBox="1"/>
          <p:nvPr/>
        </p:nvSpPr>
        <p:spPr>
          <a:xfrm>
            <a:off x="1591086" y="1468582"/>
            <a:ext cx="5438363" cy="923330"/>
          </a:xfrm>
          <a:prstGeom prst="rect">
            <a:avLst/>
          </a:prstGeom>
          <a:solidFill>
            <a:srgbClr val="0070C0"/>
          </a:solidFill>
        </p:spPr>
        <p:txBody>
          <a:bodyPr wrap="square" rtlCol="0">
            <a:spAutoFit/>
          </a:bodyPr>
          <a:lstStyle/>
          <a:p>
            <a:r>
              <a:rPr lang="en-US" b="1" u="sng" dirty="0" smtClean="0">
                <a:solidFill>
                  <a:schemeClr val="bg1"/>
                </a:solidFill>
                <a:latin typeface="Tahoma" panose="020B0604030504040204" pitchFamily="34" charset="0"/>
                <a:ea typeface="Tahoma" panose="020B0604030504040204" pitchFamily="34" charset="0"/>
                <a:cs typeface="Tahoma" panose="020B0604030504040204" pitchFamily="34" charset="0"/>
              </a:rPr>
              <a:t>RIDT Sites</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 Confirmatory testing for the </a:t>
            </a:r>
            <a:r>
              <a:rPr lang="en-US" i="1" dirty="0" smtClean="0">
                <a:solidFill>
                  <a:schemeClr val="bg1"/>
                </a:solidFill>
                <a:latin typeface="Tahoma" panose="020B0604030504040204" pitchFamily="34" charset="0"/>
                <a:ea typeface="Tahoma" panose="020B0604030504040204" pitchFamily="34" charset="0"/>
                <a:cs typeface="Tahoma" panose="020B0604030504040204" pitchFamily="34" charset="0"/>
              </a:rPr>
              <a:t>first 2 positive </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Influenza specimens</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1549523" y="2590799"/>
            <a:ext cx="5479926" cy="923330"/>
          </a:xfrm>
          <a:prstGeom prst="rect">
            <a:avLst/>
          </a:prstGeom>
          <a:solidFill>
            <a:srgbClr val="0070C0"/>
          </a:solidFill>
        </p:spPr>
        <p:txBody>
          <a:bodyPr wrap="square" rtlCol="0">
            <a:spAutoFit/>
          </a:bodyPr>
          <a:lstStyle/>
          <a:p>
            <a:r>
              <a:rPr lang="en-US" b="1" u="sng" dirty="0" smtClean="0">
                <a:solidFill>
                  <a:schemeClr val="bg1"/>
                </a:solidFill>
                <a:latin typeface="Tahoma" panose="020B0604030504040204" pitchFamily="34" charset="0"/>
                <a:ea typeface="Tahoma" panose="020B0604030504040204" pitchFamily="34" charset="0"/>
                <a:cs typeface="Tahoma" panose="020B0604030504040204" pitchFamily="34" charset="0"/>
              </a:rPr>
              <a:t>Enrolled Regional Sites</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 Send the first </a:t>
            </a:r>
            <a:r>
              <a:rPr lang="en-US" i="1" dirty="0" smtClean="0">
                <a:solidFill>
                  <a:schemeClr val="bg1"/>
                </a:solidFill>
                <a:latin typeface="Tahoma" panose="020B0604030504040204" pitchFamily="34" charset="0"/>
                <a:ea typeface="Tahoma" panose="020B0604030504040204" pitchFamily="34" charset="0"/>
                <a:cs typeface="Tahoma" panose="020B0604030504040204" pitchFamily="34" charset="0"/>
              </a:rPr>
              <a:t>3 specimens collected per week </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regardless of results</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1591086" y="4987637"/>
            <a:ext cx="5438364" cy="1477328"/>
          </a:xfrm>
          <a:prstGeom prst="rect">
            <a:avLst/>
          </a:prstGeom>
          <a:solidFill>
            <a:srgbClr val="0070C0"/>
          </a:solidFill>
        </p:spPr>
        <p:txBody>
          <a:bodyPr wrap="square" rtlCol="0">
            <a:spAutoFit/>
          </a:bodyPr>
          <a:lstStyle/>
          <a:p>
            <a:r>
              <a:rPr lang="en-US" b="1" u="sng" dirty="0" smtClean="0">
                <a:solidFill>
                  <a:schemeClr val="bg1"/>
                </a:solidFill>
                <a:latin typeface="Tahoma" panose="020B0604030504040204" pitchFamily="34" charset="0"/>
                <a:ea typeface="Tahoma" panose="020B0604030504040204" pitchFamily="34" charset="0"/>
                <a:cs typeface="Tahoma" panose="020B0604030504040204" pitchFamily="34" charset="0"/>
              </a:rPr>
              <a:t>All Labs</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buFont typeface="Arial" charset="0"/>
              <a:buChar char="•"/>
            </a:pP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Send those with international travel histories</a:t>
            </a:r>
          </a:p>
          <a:p>
            <a:pPr>
              <a:buFont typeface="Arial" charset="0"/>
              <a:buChar char="•"/>
            </a:pPr>
            <a:r>
              <a:rPr lang="en-US" i="1" dirty="0" smtClean="0">
                <a:solidFill>
                  <a:schemeClr val="bg1"/>
                </a:solidFill>
                <a:latin typeface="Tahoma" panose="020B0604030504040204" pitchFamily="34" charset="0"/>
                <a:ea typeface="Tahoma" panose="020B0604030504040204" pitchFamily="34" charset="0"/>
                <a:cs typeface="Tahoma" panose="020B0604030504040204" pitchFamily="34" charset="0"/>
              </a:rPr>
              <a:t>Sampling</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 of influenza-related  hospitalizations</a:t>
            </a:r>
          </a:p>
          <a:p>
            <a:pPr>
              <a:buFont typeface="Arial" charset="0"/>
              <a:buChar char="•"/>
            </a:pP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Unusual presentations/results</a:t>
            </a:r>
          </a:p>
          <a:p>
            <a:pPr>
              <a:buFont typeface="Arial" charset="0"/>
              <a:buChar char="•"/>
            </a:pP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Contact with swine</a:t>
            </a:r>
          </a:p>
        </p:txBody>
      </p:sp>
      <p:sp>
        <p:nvSpPr>
          <p:cNvPr id="10" name="TextBox 9"/>
          <p:cNvSpPr txBox="1"/>
          <p:nvPr/>
        </p:nvSpPr>
        <p:spPr>
          <a:xfrm>
            <a:off x="1549522" y="3796144"/>
            <a:ext cx="5479927" cy="923330"/>
          </a:xfrm>
          <a:prstGeom prst="rect">
            <a:avLst/>
          </a:prstGeom>
          <a:solidFill>
            <a:srgbClr val="0070C0"/>
          </a:solidFill>
        </p:spPr>
        <p:txBody>
          <a:bodyPr wrap="square" rtlCol="0">
            <a:spAutoFit/>
          </a:bodyPr>
          <a:lstStyle/>
          <a:p>
            <a:r>
              <a:rPr lang="en-US" b="1" u="sng" dirty="0" smtClean="0">
                <a:solidFill>
                  <a:schemeClr val="bg1"/>
                </a:solidFill>
                <a:latin typeface="Tahoma" panose="020B0604030504040204" pitchFamily="34" charset="0"/>
                <a:ea typeface="Tahoma" panose="020B0604030504040204" pitchFamily="34" charset="0"/>
                <a:cs typeface="Tahoma" panose="020B0604030504040204" pitchFamily="34" charset="0"/>
              </a:rPr>
              <a:t>PCR Labs</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buFont typeface="Arial" charset="0"/>
              <a:buChar char="•"/>
            </a:pP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Report the </a:t>
            </a:r>
            <a:r>
              <a:rPr lang="en-US" i="1" dirty="0" smtClean="0">
                <a:solidFill>
                  <a:schemeClr val="bg1"/>
                </a:solidFill>
                <a:latin typeface="Tahoma" panose="020B0604030504040204" pitchFamily="34" charset="0"/>
                <a:ea typeface="Tahoma" panose="020B0604030504040204" pitchFamily="34" charset="0"/>
                <a:cs typeface="Tahoma" panose="020B0604030504040204" pitchFamily="34" charset="0"/>
              </a:rPr>
              <a:t>number tested </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and </a:t>
            </a:r>
            <a:r>
              <a:rPr lang="en-US" i="1" dirty="0" smtClean="0">
                <a:solidFill>
                  <a:schemeClr val="bg1"/>
                </a:solidFill>
                <a:latin typeface="Tahoma" panose="020B0604030504040204" pitchFamily="34" charset="0"/>
                <a:ea typeface="Tahoma" panose="020B0604030504040204" pitchFamily="34" charset="0"/>
                <a:cs typeface="Tahoma" panose="020B0604030504040204" pitchFamily="34" charset="0"/>
              </a:rPr>
              <a:t>number positive</a:t>
            </a:r>
          </a:p>
          <a:p>
            <a:pPr>
              <a:buFont typeface="Arial" charset="0"/>
              <a:buChar char="•"/>
            </a:pP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Influenza A-</a:t>
            </a:r>
            <a:r>
              <a:rPr lang="en-US"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Unsubtypable</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 (Ct&lt;35)</a:t>
            </a:r>
          </a:p>
        </p:txBody>
      </p:sp>
      <p:sp>
        <p:nvSpPr>
          <p:cNvPr id="2" name="Footer Placeholder 1"/>
          <p:cNvSpPr>
            <a:spLocks noGrp="1"/>
          </p:cNvSpPr>
          <p:nvPr>
            <p:ph type="ftr" sz="quarter" idx="3"/>
          </p:nvPr>
        </p:nvSpPr>
        <p:spPr/>
        <p:txBody>
          <a:bodyPr/>
          <a:lstStyle/>
          <a:p>
            <a:pPr>
              <a:defRPr/>
            </a:pPr>
            <a:r>
              <a:rPr lang="en-US" dirty="0" smtClean="0"/>
              <a:t>			   WISCONSIN STATE LABORATORY OF HYGIENE - UNIVERSITY OF WISCONSIN                              </a:t>
            </a:r>
            <a:r>
              <a:rPr lang="en-US" sz="2000" b="1" dirty="0" smtClean="0"/>
              <a:t>44</a:t>
            </a:r>
            <a:endParaRPr lang="en-US" sz="2000" b="1" dirty="0"/>
          </a:p>
        </p:txBody>
      </p:sp>
    </p:spTree>
    <p:extLst>
      <p:ext uri="{BB962C8B-B14F-4D97-AF65-F5344CB8AC3E}">
        <p14:creationId xmlns:p14="http://schemas.microsoft.com/office/powerpoint/2010/main" val="1685262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530225"/>
            <a:ext cx="8331200" cy="901533"/>
          </a:xfrm>
        </p:spPr>
        <p:txBody>
          <a:bodyPr/>
          <a:lstStyle/>
          <a:p>
            <a:r>
              <a:rPr lang="en-US"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Reporting Lab Results</a:t>
            </a:r>
            <a:endParaRPr lang="en-US"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736600" y="1431758"/>
            <a:ext cx="7645400" cy="4503905"/>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There are two options…..</a:t>
            </a:r>
          </a:p>
          <a:p>
            <a:pPr marL="514350" indent="-514350">
              <a:buAutoNum type="arabicPeriod"/>
            </a:pPr>
            <a:r>
              <a:rPr lang="en-US" dirty="0" smtClean="0">
                <a:latin typeface="Tahoma" panose="020B0604030504040204" pitchFamily="34" charset="0"/>
                <a:ea typeface="Tahoma" panose="020B0604030504040204" pitchFamily="34" charset="0"/>
                <a:cs typeface="Tahoma" panose="020B0604030504040204" pitchFamily="34" charset="0"/>
              </a:rPr>
              <a:t>Web-based reporting</a:t>
            </a:r>
          </a:p>
          <a:p>
            <a:pPr marL="514350" indent="-514350">
              <a:buAutoNum type="arabicPeriod"/>
            </a:pPr>
            <a:endParaRPr lang="en-US" dirty="0">
              <a:latin typeface="Tahoma" panose="020B0604030504040204" pitchFamily="34" charset="0"/>
              <a:ea typeface="Tahoma" panose="020B0604030504040204" pitchFamily="34" charset="0"/>
              <a:cs typeface="Tahoma" panose="020B0604030504040204" pitchFamily="34" charset="0"/>
            </a:endParaRPr>
          </a:p>
          <a:p>
            <a:pPr marL="514350" indent="-514350">
              <a:buAutoNum type="arabicPeriod"/>
            </a:pPr>
            <a:endParaRPr lang="en-US" dirty="0" smtClean="0">
              <a:latin typeface="Tahoma" panose="020B0604030504040204" pitchFamily="34" charset="0"/>
              <a:ea typeface="Tahoma" panose="020B0604030504040204" pitchFamily="34" charset="0"/>
              <a:cs typeface="Tahoma" panose="020B0604030504040204" pitchFamily="34" charset="0"/>
            </a:endParaRPr>
          </a:p>
          <a:p>
            <a:pPr marL="514350" indent="-514350">
              <a:buAutoNum type="arabicPeriod"/>
            </a:pPr>
            <a:endParaRPr lang="en-US" dirty="0" smtClean="0">
              <a:latin typeface="Tahoma" panose="020B0604030504040204" pitchFamily="34" charset="0"/>
              <a:ea typeface="Tahoma" panose="020B0604030504040204" pitchFamily="34" charset="0"/>
              <a:cs typeface="Tahoma" panose="020B0604030504040204" pitchFamily="34" charset="0"/>
            </a:endParaRPr>
          </a:p>
          <a:p>
            <a:pPr marL="514350" indent="-514350">
              <a:buAutoNum type="arabicPeriod"/>
            </a:pPr>
            <a:r>
              <a:rPr lang="en-US" dirty="0" smtClean="0">
                <a:latin typeface="Tahoma" panose="020B0604030504040204" pitchFamily="34" charset="0"/>
                <a:ea typeface="Tahoma" panose="020B0604030504040204" pitchFamily="34" charset="0"/>
                <a:cs typeface="Tahoma" panose="020B0604030504040204" pitchFamily="34" charset="0"/>
              </a:rPr>
              <a:t>FAX reporting</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421" y="2470233"/>
            <a:ext cx="5762375" cy="1379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608" y="4016383"/>
            <a:ext cx="2967038" cy="227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C:\Users\reisdorf\AppData\Local\Microsoft\Windows\Temporary Internet Files\Content.IE5\XEK637QP\MP90040179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4501" y="1781175"/>
            <a:ext cx="1235593" cy="8234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reisdorf\AppData\Local\Microsoft\Windows\Temporary Internet Files\Content.IE5\U1ZVB6P5\MC900433906[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0646" y="3476167"/>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3"/>
          </p:nvPr>
        </p:nvSpPr>
        <p:spPr>
          <a:xfrm>
            <a:off x="381000" y="6292766"/>
            <a:ext cx="8343900" cy="555709"/>
          </a:xfrm>
        </p:spPr>
        <p:txBody>
          <a:bodyPr/>
          <a:lstStyle/>
          <a:p>
            <a:pPr>
              <a:defRPr/>
            </a:pPr>
            <a:r>
              <a:rPr lang="en-US" dirty="0" smtClean="0"/>
              <a:t>			      WISCONSIN STATE LABORATORY OF HYGIENE - UNIVERSITY OF WISCONSIN                          </a:t>
            </a:r>
            <a:r>
              <a:rPr lang="en-US" sz="2000" b="1" dirty="0" smtClean="0"/>
              <a:t>45</a:t>
            </a:r>
            <a:endParaRPr lang="en-US" sz="2000" b="1" dirty="0"/>
          </a:p>
        </p:txBody>
      </p:sp>
    </p:spTree>
    <p:extLst>
      <p:ext uri="{BB962C8B-B14F-4D97-AF65-F5344CB8AC3E}">
        <p14:creationId xmlns:p14="http://schemas.microsoft.com/office/powerpoint/2010/main" val="12434932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4130"/>
            <a:ext cx="8331200" cy="853407"/>
          </a:xfrm>
        </p:spPr>
        <p:txBody>
          <a:bodyPr/>
          <a:lstStyle/>
          <a:p>
            <a:r>
              <a:rPr lang="en-US" b="1"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NEW! </a:t>
            </a:r>
            <a:r>
              <a:rPr lang="en-US" b="1" dirty="0" smtClean="0">
                <a:effectLst/>
                <a:latin typeface="Tahoma" panose="020B0604030504040204" pitchFamily="34" charset="0"/>
                <a:ea typeface="Tahoma" panose="020B0604030504040204" pitchFamily="34" charset="0"/>
                <a:cs typeface="Tahoma" panose="020B0604030504040204" pitchFamily="34" charset="0"/>
              </a:rPr>
              <a:t>Real-time reporting</a:t>
            </a:r>
            <a:endParaRPr lang="en-US"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751222" y="1727200"/>
            <a:ext cx="7645400" cy="4208463"/>
          </a:xfrm>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968" y="1176110"/>
            <a:ext cx="7841129" cy="4057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901991" y="5908676"/>
            <a:ext cx="5818965" cy="276999"/>
          </a:xfrm>
          <a:prstGeom prst="rect">
            <a:avLst/>
          </a:prstGeom>
          <a:noFill/>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Image source: (2013) John Tamerius, </a:t>
            </a:r>
            <a:r>
              <a:rPr lang="en-US" sz="1200" dirty="0" err="1" smtClean="0">
                <a:latin typeface="Tahoma" panose="020B0604030504040204" pitchFamily="34" charset="0"/>
                <a:ea typeface="Tahoma" panose="020B0604030504040204" pitchFamily="34" charset="0"/>
                <a:cs typeface="Tahoma" panose="020B0604030504040204" pitchFamily="34" charset="0"/>
              </a:rPr>
              <a:t>Quidel</a:t>
            </a:r>
            <a:r>
              <a:rPr lang="en-US" sz="1200" dirty="0" smtClean="0">
                <a:latin typeface="Tahoma" panose="020B0604030504040204" pitchFamily="34" charset="0"/>
                <a:ea typeface="Tahoma" panose="020B0604030504040204" pitchFamily="34" charset="0"/>
                <a:cs typeface="Tahoma" panose="020B0604030504040204" pitchFamily="34" charset="0"/>
              </a:rPr>
              <a:t> Corp., Influenza Options VIII Meeting</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5" name="Footer Placeholder 4"/>
          <p:cNvSpPr>
            <a:spLocks noGrp="1"/>
          </p:cNvSpPr>
          <p:nvPr>
            <p:ph type="ftr" sz="quarter" idx="3"/>
          </p:nvPr>
        </p:nvSpPr>
        <p:spPr>
          <a:xfrm>
            <a:off x="381000" y="6343650"/>
            <a:ext cx="8343900" cy="504826"/>
          </a:xfrm>
        </p:spPr>
        <p:txBody>
          <a:bodyPr/>
          <a:lstStyle/>
          <a:p>
            <a:pPr>
              <a:defRPr/>
            </a:pPr>
            <a:r>
              <a:rPr lang="en-US" dirty="0" smtClean="0"/>
              <a:t>			      WISCONSIN STATE LABORATORY OF HYGIENE - UNIVERSITY OF WISCONSIN                               </a:t>
            </a:r>
            <a:r>
              <a:rPr lang="en-US" sz="2000" b="1" dirty="0" smtClean="0"/>
              <a:t>46</a:t>
            </a:r>
            <a:endParaRPr lang="en-US" sz="2000" b="1" dirty="0"/>
          </a:p>
        </p:txBody>
      </p:sp>
    </p:spTree>
    <p:extLst>
      <p:ext uri="{BB962C8B-B14F-4D97-AF65-F5344CB8AC3E}">
        <p14:creationId xmlns:p14="http://schemas.microsoft.com/office/powerpoint/2010/main" val="6632339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05" y="341312"/>
            <a:ext cx="8331200" cy="1250950"/>
          </a:xfrm>
        </p:spPr>
        <p:txBody>
          <a:bodyPr>
            <a:normAutofit/>
          </a:bodyPr>
          <a:lstStyle/>
          <a:p>
            <a:r>
              <a:rPr lang="en-US"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What is the WSLH able to provide to support participating labs?</a:t>
            </a:r>
            <a:endParaRPr lang="en-US"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0" y="1592261"/>
            <a:ext cx="5495758" cy="3657601"/>
          </a:xfrm>
        </p:spPr>
        <p:txBody>
          <a:bodyPr/>
          <a:lstStyle/>
          <a:p>
            <a:pPr marL="1085850" lvl="1" indent="-342900"/>
            <a:r>
              <a:rPr lang="en-US" dirty="0" smtClean="0">
                <a:latin typeface="Tahoma" panose="020B0604030504040204" pitchFamily="34" charset="0"/>
                <a:ea typeface="Tahoma" panose="020B0604030504040204" pitchFamily="34" charset="0"/>
                <a:cs typeface="Tahoma" panose="020B0604030504040204" pitchFamily="34" charset="0"/>
              </a:rPr>
              <a:t>Specimen collection supplies.</a:t>
            </a:r>
          </a:p>
          <a:p>
            <a:pPr marL="1085850" lvl="1" indent="-342900"/>
            <a:r>
              <a:rPr lang="en-US" dirty="0" smtClean="0">
                <a:latin typeface="Tahoma" panose="020B0604030504040204" pitchFamily="34" charset="0"/>
                <a:ea typeface="Tahoma" panose="020B0604030504040204" pitchFamily="34" charset="0"/>
                <a:cs typeface="Tahoma" panose="020B0604030504040204" pitchFamily="34" charset="0"/>
              </a:rPr>
              <a:t>Specimen shippers &amp; packaging supplies.</a:t>
            </a:r>
          </a:p>
          <a:p>
            <a:pPr marL="1085850" lvl="1" indent="-342900"/>
            <a:r>
              <a:rPr lang="en-US" dirty="0" smtClean="0">
                <a:latin typeface="Tahoma" panose="020B0604030504040204" pitchFamily="34" charset="0"/>
                <a:ea typeface="Tahoma" panose="020B0604030504040204" pitchFamily="34" charset="0"/>
                <a:cs typeface="Tahoma" panose="020B0604030504040204" pitchFamily="34" charset="0"/>
              </a:rPr>
              <a:t>NO cost specimen transport. </a:t>
            </a:r>
          </a:p>
          <a:p>
            <a:pPr marL="1085850" lvl="1" indent="-342900"/>
            <a:r>
              <a:rPr lang="en-US" dirty="0" smtClean="0">
                <a:latin typeface="Tahoma" panose="020B0604030504040204" pitchFamily="34" charset="0"/>
                <a:ea typeface="Tahoma" panose="020B0604030504040204" pitchFamily="34" charset="0"/>
                <a:cs typeface="Tahoma" panose="020B0604030504040204" pitchFamily="34" charset="0"/>
              </a:rPr>
              <a:t>Influenza confirmatory testing. </a:t>
            </a:r>
          </a:p>
          <a:p>
            <a:pPr marL="1085850" lvl="1" indent="-342900"/>
            <a:r>
              <a:rPr lang="en-US" dirty="0">
                <a:latin typeface="Tahoma" panose="020B0604030504040204" pitchFamily="34" charset="0"/>
                <a:ea typeface="Tahoma" panose="020B0604030504040204" pitchFamily="34" charset="0"/>
                <a:cs typeface="Tahoma" panose="020B0604030504040204" pitchFamily="34" charset="0"/>
              </a:rPr>
              <a:t>Influenza PCR validation specimen </a:t>
            </a:r>
            <a:r>
              <a:rPr lang="en-US" dirty="0" smtClean="0">
                <a:latin typeface="Tahoma" panose="020B0604030504040204" pitchFamily="34" charset="0"/>
                <a:ea typeface="Tahoma" panose="020B0604030504040204" pitchFamily="34" charset="0"/>
                <a:cs typeface="Tahoma" panose="020B0604030504040204" pitchFamily="34" charset="0"/>
              </a:rPr>
              <a:t>panel.</a:t>
            </a:r>
          </a:p>
          <a:p>
            <a:pPr marL="1085850" lvl="1" indent="-342900"/>
            <a:r>
              <a:rPr lang="en-US" dirty="0" smtClean="0">
                <a:latin typeface="Tahoma" panose="020B0604030504040204" pitchFamily="34" charset="0"/>
                <a:ea typeface="Tahoma" panose="020B0604030504040204" pitchFamily="34" charset="0"/>
                <a:cs typeface="Tahoma" panose="020B0604030504040204" pitchFamily="34" charset="0"/>
              </a:rPr>
              <a:t>Weekly updated surveillance data (</a:t>
            </a:r>
            <a:r>
              <a:rPr lang="en-US" i="1" dirty="0" smtClean="0">
                <a:latin typeface="Tahoma" panose="020B0604030504040204" pitchFamily="34" charset="0"/>
                <a:ea typeface="Tahoma" panose="020B0604030504040204" pitchFamily="34" charset="0"/>
                <a:cs typeface="Tahoma" panose="020B0604030504040204" pitchFamily="34" charset="0"/>
              </a:rPr>
              <a:t>B. pertussis</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i="1" dirty="0" smtClean="0">
                <a:latin typeface="Tahoma" panose="020B0604030504040204" pitchFamily="34" charset="0"/>
                <a:ea typeface="Tahoma" panose="020B0604030504040204" pitchFamily="34" charset="0"/>
                <a:cs typeface="Tahoma" panose="020B0604030504040204" pitchFamily="34" charset="0"/>
              </a:rPr>
              <a:t>Influenza</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i="1" dirty="0" smtClean="0">
                <a:latin typeface="Tahoma" panose="020B0604030504040204" pitchFamily="34" charset="0"/>
                <a:ea typeface="Tahoma" panose="020B0604030504040204" pitchFamily="34" charset="0"/>
                <a:cs typeface="Tahoma" panose="020B0604030504040204" pitchFamily="34" charset="0"/>
              </a:rPr>
              <a:t>RSV</a:t>
            </a:r>
            <a:r>
              <a:rPr lang="en-US" dirty="0" smtClean="0">
                <a:latin typeface="Tahoma" panose="020B0604030504040204" pitchFamily="34" charset="0"/>
                <a:ea typeface="Tahoma" panose="020B0604030504040204" pitchFamily="34" charset="0"/>
                <a:cs typeface="Tahoma" panose="020B0604030504040204" pitchFamily="34" charset="0"/>
              </a:rPr>
              <a:t> &amp; others).</a:t>
            </a:r>
          </a:p>
          <a:p>
            <a:pPr marL="1085850" lvl="1" indent="-342900"/>
            <a:r>
              <a:rPr lang="en-US" dirty="0" smtClean="0">
                <a:latin typeface="Tahoma" panose="020B0604030504040204" pitchFamily="34" charset="0"/>
                <a:ea typeface="Tahoma" panose="020B0604030504040204" pitchFamily="34" charset="0"/>
                <a:cs typeface="Tahoma" panose="020B0604030504040204" pitchFamily="34" charset="0"/>
              </a:rPr>
              <a:t>Laboratory Surveillance Reports</a:t>
            </a:r>
          </a:p>
          <a:p>
            <a:pPr marL="1085850" lvl="1" indent="-342900"/>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869" y="2200527"/>
            <a:ext cx="2969420" cy="3831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C:\Temp\ICache\Content.IE5\V3EP5PW9\MC900104752[1].wmf"/>
          <p:cNvPicPr>
            <a:picLocks noChangeAspect="1" noChangeArrowheads="1"/>
          </p:cNvPicPr>
          <p:nvPr/>
        </p:nvPicPr>
        <p:blipFill>
          <a:blip r:embed="rId3" cstate="print"/>
          <a:srcRect/>
          <a:stretch>
            <a:fillRect/>
          </a:stretch>
        </p:blipFill>
        <p:spPr bwMode="auto">
          <a:xfrm>
            <a:off x="7205579" y="1100137"/>
            <a:ext cx="1747837" cy="1819275"/>
          </a:xfrm>
          <a:prstGeom prst="rect">
            <a:avLst/>
          </a:prstGeom>
          <a:noFill/>
          <a:ln w="9525">
            <a:noFill/>
            <a:miter lim="800000"/>
            <a:headEnd/>
            <a:tailEnd/>
          </a:ln>
        </p:spPr>
      </p:pic>
      <p:sp>
        <p:nvSpPr>
          <p:cNvPr id="5" name="Footer Placeholder 4"/>
          <p:cNvSpPr>
            <a:spLocks noGrp="1"/>
          </p:cNvSpPr>
          <p:nvPr>
            <p:ph type="ftr" sz="quarter" idx="3"/>
          </p:nvPr>
        </p:nvSpPr>
        <p:spPr>
          <a:xfrm>
            <a:off x="381000" y="6267450"/>
            <a:ext cx="8343900" cy="581025"/>
          </a:xfrm>
        </p:spPr>
        <p:txBody>
          <a:bodyPr/>
          <a:lstStyle/>
          <a:p>
            <a:pPr>
              <a:defRPr/>
            </a:pPr>
            <a:r>
              <a:rPr lang="en-US" dirty="0" smtClean="0"/>
              <a:t>			        WISCONSIN STATE LABORATORY OF HYGIENE - UNIVERSITY OF WISCONSIN                         </a:t>
            </a:r>
            <a:r>
              <a:rPr lang="en-US" sz="2000" b="1" dirty="0" smtClean="0"/>
              <a:t>47</a:t>
            </a:r>
            <a:endParaRPr lang="en-US" sz="2000" b="1" dirty="0"/>
          </a:p>
        </p:txBody>
      </p:sp>
    </p:spTree>
    <p:extLst>
      <p:ext uri="{BB962C8B-B14F-4D97-AF65-F5344CB8AC3E}">
        <p14:creationId xmlns:p14="http://schemas.microsoft.com/office/powerpoint/2010/main" val="1888376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07165"/>
            <a:ext cx="8001000" cy="1250950"/>
          </a:xfrm>
        </p:spPr>
        <p:txBody>
          <a:bodyPr/>
          <a:lstStyle/>
          <a:p>
            <a:r>
              <a:rPr lang="en-US"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Influenza Surveillance Strategy</a:t>
            </a:r>
            <a:endParaRPr lang="en-US"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736600" y="1280027"/>
            <a:ext cx="7645400" cy="4208463"/>
          </a:xfrm>
        </p:spPr>
        <p:txBody>
          <a:bodyPr/>
          <a:lstStyle/>
          <a:p>
            <a:r>
              <a:rPr lang="en-US" b="1" u="sng" dirty="0" smtClean="0">
                <a:latin typeface="Tahoma" panose="020B0604030504040204" pitchFamily="34" charset="0"/>
                <a:ea typeface="Tahoma" panose="020B0604030504040204" pitchFamily="34" charset="0"/>
                <a:cs typeface="Tahoma" panose="020B0604030504040204" pitchFamily="34" charset="0"/>
              </a:rPr>
              <a:t>WSLH Surveillance Coordinators</a:t>
            </a:r>
          </a:p>
          <a:p>
            <a:pPr marL="514350" indent="-514350">
              <a:buAutoNum type="arabicPeriod"/>
            </a:pPr>
            <a:r>
              <a:rPr lang="en-US" dirty="0" smtClean="0">
                <a:latin typeface="Tahoma" panose="020B0604030504040204" pitchFamily="34" charset="0"/>
                <a:ea typeface="Tahoma" panose="020B0604030504040204" pitchFamily="34" charset="0"/>
                <a:cs typeface="Tahoma" panose="020B0604030504040204" pitchFamily="34" charset="0"/>
              </a:rPr>
              <a:t>Erik Reisdorf</a:t>
            </a:r>
          </a:p>
          <a:p>
            <a:r>
              <a:rPr lang="en-US" dirty="0" smtClean="0">
                <a:latin typeface="Tahoma" panose="020B0604030504040204" pitchFamily="34" charset="0"/>
                <a:ea typeface="Tahoma" panose="020B0604030504040204" pitchFamily="34" charset="0"/>
                <a:cs typeface="Tahoma" panose="020B0604030504040204" pitchFamily="34" charset="0"/>
              </a:rPr>
              <a:t>      Virology Lab-Team Lead</a:t>
            </a:r>
          </a:p>
          <a:p>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Ph</a:t>
            </a:r>
            <a:r>
              <a:rPr lang="en-US" dirty="0" smtClean="0">
                <a:latin typeface="Tahoma" panose="020B0604030504040204" pitchFamily="34" charset="0"/>
                <a:ea typeface="Tahoma" panose="020B0604030504040204" pitchFamily="34" charset="0"/>
                <a:cs typeface="Tahoma" panose="020B0604030504040204" pitchFamily="34" charset="0"/>
              </a:rPr>
              <a:t>: 608-262-1021</a:t>
            </a:r>
          </a:p>
          <a:p>
            <a:r>
              <a:rPr lang="en-US" dirty="0" smtClean="0">
                <a:latin typeface="Tahoma" panose="020B0604030504040204" pitchFamily="34" charset="0"/>
                <a:ea typeface="Tahoma" panose="020B0604030504040204" pitchFamily="34" charset="0"/>
                <a:cs typeface="Tahoma" panose="020B0604030504040204" pitchFamily="34" charset="0"/>
                <a:hlinkClick r:id="rId2"/>
              </a:rPr>
              <a:t>erik.reisdorf@slh.wisc.edu</a:t>
            </a:r>
            <a:r>
              <a:rPr lang="en-US" dirty="0" smtClean="0">
                <a:latin typeface="Tahoma" panose="020B0604030504040204" pitchFamily="34" charset="0"/>
                <a:ea typeface="Tahoma" panose="020B0604030504040204" pitchFamily="34" charset="0"/>
                <a:cs typeface="Tahoma" panose="020B0604030504040204" pitchFamily="34" charset="0"/>
              </a:rPr>
              <a:t> </a:t>
            </a:r>
          </a:p>
          <a:p>
            <a:endParaRPr lang="en-US" dirty="0" smtClean="0">
              <a:latin typeface="Tahoma" panose="020B0604030504040204" pitchFamily="34" charset="0"/>
              <a:ea typeface="Tahoma" panose="020B0604030504040204" pitchFamily="34" charset="0"/>
              <a:cs typeface="Tahoma" panose="020B0604030504040204" pitchFamily="34" charset="0"/>
            </a:endParaRPr>
          </a:p>
          <a:p>
            <a:pPr marL="514350" indent="-514350">
              <a:buAutoNum type="arabicPeriod" startAt="2"/>
            </a:pPr>
            <a:r>
              <a:rPr lang="en-US" dirty="0" smtClean="0">
                <a:latin typeface="Tahoma" panose="020B0604030504040204" pitchFamily="34" charset="0"/>
                <a:ea typeface="Tahoma" panose="020B0604030504040204" pitchFamily="34" charset="0"/>
                <a:cs typeface="Tahoma" panose="020B0604030504040204" pitchFamily="34" charset="0"/>
              </a:rPr>
              <a:t>Mary Wedig</a:t>
            </a:r>
          </a:p>
          <a:p>
            <a:r>
              <a:rPr lang="en-US" dirty="0">
                <a:latin typeface="Tahoma" panose="020B0604030504040204" pitchFamily="34" charset="0"/>
                <a:ea typeface="Tahoma" panose="020B0604030504040204" pitchFamily="34" charset="0"/>
                <a:cs typeface="Tahoma" panose="020B0604030504040204" pitchFamily="34" charset="0"/>
              </a:rPr>
              <a:t>	</a:t>
            </a:r>
            <a:r>
              <a:rPr lang="en-US" dirty="0" smtClean="0">
                <a:latin typeface="Tahoma" panose="020B0604030504040204" pitchFamily="34" charset="0"/>
                <a:ea typeface="Tahoma" panose="020B0604030504040204" pitchFamily="34" charset="0"/>
                <a:cs typeface="Tahoma" panose="020B0604030504040204" pitchFamily="34" charset="0"/>
              </a:rPr>
              <a:t>Electronic Reporting Coordinator</a:t>
            </a:r>
          </a:p>
          <a:p>
            <a:r>
              <a:rPr lang="en-US" dirty="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Ph</a:t>
            </a:r>
            <a:r>
              <a:rPr lang="en-US" dirty="0" smtClean="0">
                <a:latin typeface="Tahoma" panose="020B0604030504040204" pitchFamily="34" charset="0"/>
                <a:ea typeface="Tahoma" panose="020B0604030504040204" pitchFamily="34" charset="0"/>
                <a:cs typeface="Tahoma" panose="020B0604030504040204" pitchFamily="34" charset="0"/>
              </a:rPr>
              <a:t>: 608-890-0353</a:t>
            </a:r>
          </a:p>
          <a:p>
            <a:r>
              <a:rPr lang="en-US" dirty="0">
                <a:latin typeface="Tahoma" panose="020B0604030504040204" pitchFamily="34" charset="0"/>
                <a:ea typeface="Tahoma" panose="020B0604030504040204" pitchFamily="34" charset="0"/>
                <a:cs typeface="Tahoma" panose="020B0604030504040204" pitchFamily="34" charset="0"/>
                <a:hlinkClick r:id="rId3"/>
              </a:rPr>
              <a:t>m</a:t>
            </a:r>
            <a:r>
              <a:rPr lang="en-US" dirty="0" smtClean="0">
                <a:latin typeface="Tahoma" panose="020B0604030504040204" pitchFamily="34" charset="0"/>
                <a:ea typeface="Tahoma" panose="020B0604030504040204" pitchFamily="34" charset="0"/>
                <a:cs typeface="Tahoma" panose="020B0604030504040204" pitchFamily="34" charset="0"/>
                <a:hlinkClick r:id="rId3"/>
              </a:rPr>
              <a:t>ary.wedig@slh.wisc.edu</a:t>
            </a:r>
            <a:r>
              <a:rPr lang="en-US" dirty="0" smtClean="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Footer Placeholder 4"/>
          <p:cNvSpPr>
            <a:spLocks noGrp="1"/>
          </p:cNvSpPr>
          <p:nvPr>
            <p:ph type="ftr" sz="quarter" idx="3"/>
          </p:nvPr>
        </p:nvSpPr>
        <p:spPr>
          <a:xfrm>
            <a:off x="381000" y="6324600"/>
            <a:ext cx="8343900" cy="523875"/>
          </a:xfrm>
        </p:spPr>
        <p:txBody>
          <a:bodyPr/>
          <a:lstStyle/>
          <a:p>
            <a:pPr>
              <a:defRPr/>
            </a:pPr>
            <a:r>
              <a:rPr lang="en-US" dirty="0" smtClean="0"/>
              <a:t>			     WISCONSIN STATE LABORATORY OF HYGIENE - UNIVERSITY OF WISCONSIN                              </a:t>
            </a:r>
            <a:r>
              <a:rPr lang="en-US" sz="2000" b="1" dirty="0" smtClean="0"/>
              <a:t>48</a:t>
            </a:r>
            <a:endParaRPr lang="en-US" sz="2000" b="1" dirty="0"/>
          </a:p>
        </p:txBody>
      </p:sp>
    </p:spTree>
    <p:extLst>
      <p:ext uri="{BB962C8B-B14F-4D97-AF65-F5344CB8AC3E}">
        <p14:creationId xmlns:p14="http://schemas.microsoft.com/office/powerpoint/2010/main" val="34546242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47052" y="789072"/>
            <a:ext cx="8331200" cy="1250950"/>
          </a:xfrm>
        </p:spPr>
        <p:txBody>
          <a:bodyPr/>
          <a:lstStyle/>
          <a:p>
            <a:r>
              <a:rPr lang="en-US" sz="5400" b="1" i="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Thank you!</a:t>
            </a:r>
          </a:p>
        </p:txBody>
      </p:sp>
      <p:sp>
        <p:nvSpPr>
          <p:cNvPr id="55299" name="Rectangle 3"/>
          <p:cNvSpPr>
            <a:spLocks noGrp="1" noChangeArrowheads="1"/>
          </p:cNvSpPr>
          <p:nvPr>
            <p:ph type="body" idx="1"/>
          </p:nvPr>
        </p:nvSpPr>
        <p:spPr>
          <a:xfrm>
            <a:off x="1066800" y="2954422"/>
            <a:ext cx="7277100" cy="3241842"/>
          </a:xfrm>
        </p:spPr>
        <p:txBody>
          <a:bodyPr/>
          <a:lstStyle/>
          <a:p>
            <a:pPr>
              <a:buFontTx/>
              <a:buNone/>
            </a:pPr>
            <a:r>
              <a:rPr lang="en-US" dirty="0" smtClean="0">
                <a:latin typeface="Tahoma" panose="020B0604030504040204" pitchFamily="34" charset="0"/>
                <a:ea typeface="Tahoma" panose="020B0604030504040204" pitchFamily="34" charset="0"/>
                <a:cs typeface="Tahoma" panose="020B0604030504040204" pitchFamily="34" charset="0"/>
              </a:rPr>
              <a:t>Your participation in the Wisconsin surveillance system is </a:t>
            </a:r>
            <a:r>
              <a:rPr lang="en-US" b="1" dirty="0" smtClean="0">
                <a:latin typeface="Tahoma" panose="020B0604030504040204" pitchFamily="34" charset="0"/>
                <a:ea typeface="Tahoma" panose="020B0604030504040204" pitchFamily="34" charset="0"/>
                <a:cs typeface="Tahoma" panose="020B0604030504040204" pitchFamily="34" charset="0"/>
              </a:rPr>
              <a:t>vital</a:t>
            </a:r>
            <a:r>
              <a:rPr lang="en-US" dirty="0" smtClean="0">
                <a:latin typeface="Tahoma" panose="020B0604030504040204" pitchFamily="34" charset="0"/>
                <a:ea typeface="Tahoma" panose="020B0604030504040204" pitchFamily="34" charset="0"/>
                <a:cs typeface="Tahoma" panose="020B0604030504040204" pitchFamily="34" charset="0"/>
              </a:rPr>
              <a:t> to monitor for emerging novel strains with pandemic potential and other pathogens that impact community health.</a:t>
            </a:r>
          </a:p>
          <a:p>
            <a:pPr>
              <a:buFontTx/>
              <a:buNone/>
            </a:pPr>
            <a:endParaRPr lang="en-US" dirty="0" smtClean="0">
              <a:latin typeface="Tahoma" panose="020B0604030504040204" pitchFamily="34" charset="0"/>
              <a:ea typeface="Tahoma" panose="020B0604030504040204" pitchFamily="34" charset="0"/>
              <a:cs typeface="Tahoma" panose="020B0604030504040204" pitchFamily="34" charset="0"/>
            </a:endParaRPr>
          </a:p>
        </p:txBody>
      </p:sp>
      <p:pic>
        <p:nvPicPr>
          <p:cNvPr id="55300" name="Picture 2" descr="C:\Temp\ICache\Content.IE5\E3TB2A7G\MC900433817[1].png"/>
          <p:cNvPicPr>
            <a:picLocks noChangeAspect="1" noChangeArrowheads="1"/>
          </p:cNvPicPr>
          <p:nvPr/>
        </p:nvPicPr>
        <p:blipFill>
          <a:blip r:embed="rId3" cstate="print"/>
          <a:srcRect/>
          <a:stretch>
            <a:fillRect/>
          </a:stretch>
        </p:blipFill>
        <p:spPr bwMode="auto">
          <a:xfrm>
            <a:off x="6656721" y="1125622"/>
            <a:ext cx="1828800" cy="1828800"/>
          </a:xfrm>
          <a:prstGeom prst="rect">
            <a:avLst/>
          </a:prstGeom>
          <a:noFill/>
          <a:ln w="9525">
            <a:noFill/>
            <a:miter lim="800000"/>
            <a:headEnd/>
            <a:tailEnd/>
          </a:ln>
        </p:spPr>
      </p:pic>
      <p:sp>
        <p:nvSpPr>
          <p:cNvPr id="2" name="Footer Placeholder 1"/>
          <p:cNvSpPr>
            <a:spLocks noGrp="1"/>
          </p:cNvSpPr>
          <p:nvPr>
            <p:ph type="ftr" sz="quarter" idx="3"/>
          </p:nvPr>
        </p:nvSpPr>
        <p:spPr>
          <a:xfrm>
            <a:off x="381000" y="6343651"/>
            <a:ext cx="8343900" cy="514350"/>
          </a:xfrm>
        </p:spPr>
        <p:txBody>
          <a:bodyPr/>
          <a:lstStyle/>
          <a:p>
            <a:pPr>
              <a:defRPr/>
            </a:pPr>
            <a:r>
              <a:rPr lang="en-US" dirty="0" smtClean="0"/>
              <a:t>				WISCONSIN STATE LABORATORY OF HYGIENE - UNIVERSITY OF WISCONSIN                       </a:t>
            </a:r>
            <a:r>
              <a:rPr lang="en-US" sz="2000" b="1" dirty="0" smtClean="0"/>
              <a:t>49</a:t>
            </a:r>
            <a:endParaRPr lang="en-US" sz="2000" b="1" dirty="0"/>
          </a:p>
        </p:txBody>
      </p:sp>
    </p:spTree>
    <p:extLst>
      <p:ext uri="{BB962C8B-B14F-4D97-AF65-F5344CB8AC3E}">
        <p14:creationId xmlns:p14="http://schemas.microsoft.com/office/powerpoint/2010/main" val="23118902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7413" y="360781"/>
            <a:ext cx="7582637" cy="944562"/>
          </a:xfrm>
        </p:spPr>
        <p:txBody>
          <a:bodyPr/>
          <a:lstStyle/>
          <a:p>
            <a:r>
              <a:rPr lang="en-US"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What We’re Dealing with Now </a:t>
            </a:r>
            <a:endParaRPr lang="en-US" b="1"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5"/>
          <p:cNvSpPr>
            <a:spLocks noGrp="1"/>
          </p:cNvSpPr>
          <p:nvPr>
            <p:ph sz="half" idx="1"/>
          </p:nvPr>
        </p:nvSpPr>
        <p:spPr>
          <a:xfrm>
            <a:off x="661736" y="1295400"/>
            <a:ext cx="3986463" cy="4830763"/>
          </a:xfrm>
        </p:spPr>
        <p:txBody>
          <a:bodyPr/>
          <a:lstStyle/>
          <a:p>
            <a:pPr>
              <a:buClrTx/>
            </a:pPr>
            <a:r>
              <a:rPr lang="en-US" sz="2400" dirty="0" smtClean="0">
                <a:latin typeface="Tahoma" panose="020B0604030504040204" pitchFamily="34" charset="0"/>
                <a:ea typeface="Tahoma" panose="020B0604030504040204" pitchFamily="34" charset="0"/>
                <a:cs typeface="Tahoma" panose="020B0604030504040204" pitchFamily="34" charset="0"/>
              </a:rPr>
              <a:t>Ebola virus</a:t>
            </a:r>
          </a:p>
          <a:p>
            <a:pPr>
              <a:buClrTx/>
            </a:pPr>
            <a:r>
              <a:rPr lang="en-US" sz="2400" dirty="0" smtClean="0">
                <a:latin typeface="Tahoma" panose="020B0604030504040204" pitchFamily="34" charset="0"/>
                <a:ea typeface="Tahoma" panose="020B0604030504040204" pitchFamily="34" charset="0"/>
                <a:cs typeface="Tahoma" panose="020B0604030504040204" pitchFamily="34" charset="0"/>
              </a:rPr>
              <a:t>EV-D68</a:t>
            </a:r>
            <a:endParaRPr lang="en-US" sz="2400" dirty="0">
              <a:latin typeface="Tahoma" panose="020B0604030504040204" pitchFamily="34" charset="0"/>
              <a:ea typeface="Tahoma" panose="020B0604030504040204" pitchFamily="34" charset="0"/>
              <a:cs typeface="Tahoma" panose="020B0604030504040204" pitchFamily="34" charset="0"/>
            </a:endParaRPr>
          </a:p>
          <a:p>
            <a:pPr>
              <a:buClrTx/>
            </a:pPr>
            <a:r>
              <a:rPr lang="en-US" sz="2400" dirty="0" smtClean="0">
                <a:latin typeface="Tahoma" panose="020B0604030504040204" pitchFamily="34" charset="0"/>
                <a:ea typeface="Tahoma" panose="020B0604030504040204" pitchFamily="34" charset="0"/>
                <a:cs typeface="Tahoma" panose="020B0604030504040204" pitchFamily="34" charset="0"/>
              </a:rPr>
              <a:t>MERS </a:t>
            </a:r>
            <a:r>
              <a:rPr lang="en-US" sz="2400" dirty="0" err="1" smtClean="0">
                <a:latin typeface="Tahoma" panose="020B0604030504040204" pitchFamily="34" charset="0"/>
                <a:ea typeface="Tahoma" panose="020B0604030504040204" pitchFamily="34" charset="0"/>
                <a:cs typeface="Tahoma" panose="020B0604030504040204" pitchFamily="34" charset="0"/>
              </a:rPr>
              <a:t>CoV</a:t>
            </a: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buClrTx/>
            </a:pPr>
            <a:r>
              <a:rPr lang="en-US" sz="2400" dirty="0" smtClean="0">
                <a:latin typeface="Tahoma" panose="020B0604030504040204" pitchFamily="34" charset="0"/>
                <a:ea typeface="Tahoma" panose="020B0604030504040204" pitchFamily="34" charset="0"/>
                <a:cs typeface="Tahoma" panose="020B0604030504040204" pitchFamily="34" charset="0"/>
              </a:rPr>
              <a:t>Dengue fever</a:t>
            </a:r>
          </a:p>
          <a:p>
            <a:pPr>
              <a:buClrTx/>
            </a:pPr>
            <a:r>
              <a:rPr lang="en-US" sz="2400" dirty="0" err="1" smtClean="0">
                <a:latin typeface="Tahoma" panose="020B0604030504040204" pitchFamily="34" charset="0"/>
                <a:ea typeface="Tahoma" panose="020B0604030504040204" pitchFamily="34" charset="0"/>
                <a:cs typeface="Tahoma" panose="020B0604030504040204" pitchFamily="34" charset="0"/>
              </a:rPr>
              <a:t>Chikungunya</a:t>
            </a: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buClrTx/>
            </a:pPr>
            <a:r>
              <a:rPr lang="en-US" sz="2400" dirty="0" smtClean="0">
                <a:latin typeface="Tahoma" panose="020B0604030504040204" pitchFamily="34" charset="0"/>
                <a:ea typeface="Tahoma" panose="020B0604030504040204" pitchFamily="34" charset="0"/>
                <a:cs typeface="Tahoma" panose="020B0604030504040204" pitchFamily="34" charset="0"/>
              </a:rPr>
              <a:t>Pertussis</a:t>
            </a:r>
          </a:p>
          <a:p>
            <a:pPr>
              <a:buClrTx/>
            </a:pPr>
            <a:r>
              <a:rPr lang="en-US" sz="2400" dirty="0" smtClean="0">
                <a:latin typeface="Tahoma" panose="020B0604030504040204" pitchFamily="34" charset="0"/>
                <a:ea typeface="Tahoma" panose="020B0604030504040204" pitchFamily="34" charset="0"/>
                <a:cs typeface="Tahoma" panose="020B0604030504040204" pitchFamily="34" charset="0"/>
              </a:rPr>
              <a:t>Measles/mumps</a:t>
            </a:r>
          </a:p>
          <a:p>
            <a:pPr marL="0" indent="0">
              <a:buNone/>
            </a:pPr>
            <a:r>
              <a:rPr lang="en-US" sz="32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So what’s  the big deal with influenza?</a:t>
            </a:r>
          </a:p>
          <a:p>
            <a:endParaRPr lang="en-US" dirty="0" smtClean="0"/>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630" y="1376111"/>
            <a:ext cx="1843841" cy="1229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093637" y="1800475"/>
            <a:ext cx="2347138" cy="1322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9630" y="2605338"/>
            <a:ext cx="2716129" cy="2037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0919" y="3058402"/>
            <a:ext cx="1686093" cy="2107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9225" y="4194812"/>
            <a:ext cx="1644650" cy="1639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3875" y="4642435"/>
            <a:ext cx="2230311" cy="149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3"/>
          </p:nvPr>
        </p:nvSpPr>
        <p:spPr>
          <a:xfrm>
            <a:off x="381000" y="6343650"/>
            <a:ext cx="8343900" cy="504825"/>
          </a:xfrm>
        </p:spPr>
        <p:txBody>
          <a:bodyPr/>
          <a:lstStyle/>
          <a:p>
            <a:pPr>
              <a:defRPr/>
            </a:pPr>
            <a:r>
              <a:rPr lang="en-US" dirty="0" smtClean="0"/>
              <a:t>			WISCONSIN STATE LABORATORY OF HYGIENE - UNIVERSITY OF WISCONSIN                               </a:t>
            </a:r>
            <a:r>
              <a:rPr lang="en-US" sz="2000" b="1" dirty="0" smtClean="0"/>
              <a:t>5</a:t>
            </a:r>
            <a:endParaRPr lang="en-US" sz="2000" b="1" dirty="0"/>
          </a:p>
        </p:txBody>
      </p:sp>
    </p:spTree>
    <p:extLst>
      <p:ext uri="{BB962C8B-B14F-4D97-AF65-F5344CB8AC3E}">
        <p14:creationId xmlns:p14="http://schemas.microsoft.com/office/powerpoint/2010/main" val="33409660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reisdorf\AppData\Local\Microsoft\Windows\Temporary Internet Files\Content.IE5\I5Y9LYLV\MC900434859[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863" y="1829635"/>
            <a:ext cx="3609474" cy="360947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3"/>
          </p:nvPr>
        </p:nvSpPr>
        <p:spPr>
          <a:xfrm>
            <a:off x="381000" y="6343650"/>
            <a:ext cx="8343900" cy="504825"/>
          </a:xfrm>
        </p:spPr>
        <p:txBody>
          <a:bodyPr/>
          <a:lstStyle/>
          <a:p>
            <a:pPr>
              <a:defRPr/>
            </a:pPr>
            <a:r>
              <a:rPr lang="en-US" dirty="0" smtClean="0"/>
              <a:t>				WISCONSIN STATE LABORATORY OF HYGIENE - UNIVERSITY OF WISCONSIN                     </a:t>
            </a:r>
            <a:r>
              <a:rPr lang="en-US" sz="2000" b="1" dirty="0" smtClean="0"/>
              <a:t>50</a:t>
            </a:r>
            <a:endParaRPr lang="en-US" sz="2000" b="1" dirty="0"/>
          </a:p>
        </p:txBody>
      </p:sp>
    </p:spTree>
    <p:extLst>
      <p:ext uri="{BB962C8B-B14F-4D97-AF65-F5344CB8AC3E}">
        <p14:creationId xmlns:p14="http://schemas.microsoft.com/office/powerpoint/2010/main" val="19790059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67263" y="1414463"/>
            <a:ext cx="3270250" cy="5192712"/>
          </a:xfrm>
        </p:spPr>
      </p:pic>
      <p:sp>
        <p:nvSpPr>
          <p:cNvPr id="46082" name="Title 1"/>
          <p:cNvSpPr>
            <a:spLocks noGrp="1"/>
          </p:cNvSpPr>
          <p:nvPr>
            <p:ph type="title"/>
          </p:nvPr>
        </p:nvSpPr>
        <p:spPr>
          <a:xfrm>
            <a:off x="457200" y="374650"/>
            <a:ext cx="8229600" cy="1003300"/>
          </a:xfrm>
        </p:spPr>
        <p:txBody>
          <a:bodyPr>
            <a:normAutofit fontScale="90000"/>
          </a:bodyPr>
          <a:lstStyle/>
          <a:p>
            <a:pPr eaLnBrk="1" hangingPunct="1">
              <a:defRPr/>
            </a:pPr>
            <a:r>
              <a:rPr lang="en-US" altLang="en-US" sz="4000" b="1" dirty="0" smtClean="0">
                <a:effectLst/>
                <a:latin typeface="Tahoma" panose="020B0604030504040204" pitchFamily="34" charset="0"/>
                <a:ea typeface="Tahoma" panose="020B0604030504040204" pitchFamily="34" charset="0"/>
                <a:cs typeface="Tahoma" panose="020B0604030504040204" pitchFamily="34" charset="0"/>
              </a:rPr>
              <a:t>The Changeability of Influenza</a:t>
            </a:r>
            <a:br>
              <a:rPr lang="en-US" altLang="en-US" sz="4000" b="1" dirty="0" smtClean="0">
                <a:effectLst/>
                <a:latin typeface="Tahoma" panose="020B0604030504040204" pitchFamily="34" charset="0"/>
                <a:ea typeface="Tahoma" panose="020B0604030504040204" pitchFamily="34" charset="0"/>
                <a:cs typeface="Tahoma" panose="020B0604030504040204" pitchFamily="34" charset="0"/>
              </a:rPr>
            </a:br>
            <a:r>
              <a:rPr lang="en-US" altLang="en-US" sz="3100" b="1" i="1" dirty="0" smtClean="0">
                <a:effectLst/>
                <a:latin typeface="Tahoma" panose="020B0604030504040204" pitchFamily="34" charset="0"/>
                <a:ea typeface="Tahoma" panose="020B0604030504040204" pitchFamily="34" charset="0"/>
                <a:cs typeface="Tahoma" panose="020B0604030504040204" pitchFamily="34" charset="0"/>
              </a:rPr>
              <a:t>Antigenic Drift </a:t>
            </a:r>
            <a:r>
              <a:rPr lang="en-US" altLang="en-US" sz="3100" b="1" i="1" dirty="0" smtClean="0">
                <a:effectLst/>
                <a:latin typeface="Arial"/>
                <a:ea typeface="Tahoma" panose="020B0604030504040204" pitchFamily="34" charset="0"/>
                <a:cs typeface="Arial"/>
              </a:rPr>
              <a:t>→</a:t>
            </a:r>
            <a:r>
              <a:rPr lang="en-US" altLang="en-US" sz="3100" b="1" i="1" dirty="0" smtClean="0">
                <a:effectLst/>
                <a:latin typeface="Tahoma" panose="020B0604030504040204" pitchFamily="34" charset="0"/>
                <a:ea typeface="Tahoma" panose="020B0604030504040204" pitchFamily="34" charset="0"/>
                <a:cs typeface="Tahoma" panose="020B0604030504040204" pitchFamily="34" charset="0"/>
              </a:rPr>
              <a:t>Seasonal Influenza</a:t>
            </a:r>
            <a:r>
              <a:rPr lang="en-US" altLang="en-US" i="1" dirty="0" smtClean="0">
                <a:effectLst/>
                <a:latin typeface="Arial" pitchFamily="34" charset="0"/>
                <a:cs typeface="Arial" pitchFamily="34" charset="0"/>
              </a:rPr>
              <a:t/>
            </a:r>
            <a:br>
              <a:rPr lang="en-US" altLang="en-US" i="1" dirty="0" smtClean="0">
                <a:effectLst/>
                <a:latin typeface="Arial" pitchFamily="34" charset="0"/>
                <a:cs typeface="Arial" pitchFamily="34" charset="0"/>
              </a:rPr>
            </a:br>
            <a:endParaRPr lang="en-US" altLang="en-US" sz="2700" dirty="0" smtClean="0">
              <a:effectLst/>
              <a:latin typeface="Tahoma" panose="020B0604030504040204" pitchFamily="34" charset="0"/>
              <a:ea typeface="Tahoma" panose="020B0604030504040204" pitchFamily="34" charset="0"/>
              <a:cs typeface="Tahoma" panose="020B0604030504040204" pitchFamily="34" charset="0"/>
            </a:endParaRPr>
          </a:p>
        </p:txBody>
      </p:sp>
      <p:sp>
        <p:nvSpPr>
          <p:cNvPr id="61443" name="Text Placeholder 2"/>
          <p:cNvSpPr>
            <a:spLocks noGrp="1"/>
          </p:cNvSpPr>
          <p:nvPr>
            <p:ph type="body" idx="1"/>
          </p:nvPr>
        </p:nvSpPr>
        <p:spPr>
          <a:xfrm>
            <a:off x="457200" y="1390650"/>
            <a:ext cx="4040188" cy="457200"/>
          </a:xfrm>
        </p:spPr>
        <p:txBody>
          <a:bodyPr/>
          <a:lstStyle/>
          <a:p>
            <a:pPr eaLnBrk="1" hangingPunct="1"/>
            <a:r>
              <a:rPr lang="en-US" altLang="en-US" smtClean="0"/>
              <a:t>  </a:t>
            </a:r>
            <a:endParaRPr lang="en-US" altLang="en-US" smtClean="0">
              <a:solidFill>
                <a:srgbClr val="006F7C"/>
              </a:solidFill>
              <a:cs typeface="Tahoma" pitchFamily="34" charset="0"/>
            </a:endParaRPr>
          </a:p>
        </p:txBody>
      </p:sp>
      <p:sp>
        <p:nvSpPr>
          <p:cNvPr id="61445" name="Text Placeholder 4"/>
          <p:cNvSpPr>
            <a:spLocks noGrp="1"/>
          </p:cNvSpPr>
          <p:nvPr>
            <p:ph type="body" sz="quarter" idx="3"/>
          </p:nvPr>
        </p:nvSpPr>
        <p:spPr>
          <a:xfrm>
            <a:off x="5135563" y="1200150"/>
            <a:ext cx="3333750" cy="628650"/>
          </a:xfrm>
        </p:spPr>
        <p:txBody>
          <a:bodyPr/>
          <a:lstStyle/>
          <a:p>
            <a:pPr eaLnBrk="1" hangingPunct="1"/>
            <a:r>
              <a:rPr lang="en-US" altLang="en-US" smtClean="0"/>
              <a:t>   </a:t>
            </a:r>
            <a:endParaRPr lang="en-US" altLang="en-US" smtClean="0">
              <a:solidFill>
                <a:srgbClr val="006F7C"/>
              </a:solidFill>
              <a:cs typeface="Tahoma" pitchFamily="34" charset="0"/>
            </a:endParaRPr>
          </a:p>
        </p:txBody>
      </p:sp>
      <p:pic>
        <p:nvPicPr>
          <p:cNvPr id="61447" name="Picture 4" descr="InfA_virus8.jpg"/>
          <p:cNvPicPr>
            <a:picLocks noChangeAspect="1"/>
          </p:cNvPicPr>
          <p:nvPr/>
        </p:nvPicPr>
        <p:blipFill>
          <a:blip r:embed="rId4">
            <a:extLst>
              <a:ext uri="{28A0092B-C50C-407E-A947-70E740481C1C}">
                <a14:useLocalDpi xmlns:a14="http://schemas.microsoft.com/office/drawing/2010/main" val="0"/>
              </a:ext>
            </a:extLst>
          </a:blip>
          <a:srcRect r="-700"/>
          <a:stretch>
            <a:fillRect/>
          </a:stretch>
        </p:blipFill>
        <p:spPr bwMode="auto">
          <a:xfrm>
            <a:off x="601663" y="1679575"/>
            <a:ext cx="3662362"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TextBox 1"/>
          <p:cNvSpPr txBox="1">
            <a:spLocks noChangeArrowheads="1"/>
          </p:cNvSpPr>
          <p:nvPr/>
        </p:nvSpPr>
        <p:spPr bwMode="auto">
          <a:xfrm>
            <a:off x="7691438" y="6050757"/>
            <a:ext cx="15954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r>
              <a:rPr lang="en-US" altLang="en-US" sz="1600" b="1" dirty="0" smtClean="0">
                <a:solidFill>
                  <a:srgbClr val="FF0000"/>
                </a:solidFill>
                <a:latin typeface="Tahoma" pitchFamily="34" charset="0"/>
                <a:cs typeface="Tahoma" pitchFamily="34" charset="0"/>
              </a:rPr>
              <a:t>www.flu.gov</a:t>
            </a:r>
            <a:endParaRPr lang="en-US" altLang="en-US" sz="1600" b="1" dirty="0" smtClean="0">
              <a:solidFill>
                <a:srgbClr val="FF0000"/>
              </a:solidFill>
            </a:endParaRPr>
          </a:p>
        </p:txBody>
      </p:sp>
      <p:sp>
        <p:nvSpPr>
          <p:cNvPr id="61449" name="TextBox 2"/>
          <p:cNvSpPr txBox="1">
            <a:spLocks noChangeArrowheads="1"/>
          </p:cNvSpPr>
          <p:nvPr/>
        </p:nvSpPr>
        <p:spPr bwMode="auto">
          <a:xfrm>
            <a:off x="341313" y="4405313"/>
            <a:ext cx="39227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r>
              <a:rPr lang="en-US" altLang="en-US" sz="2000" b="1" u="sng" dirty="0" smtClean="0">
                <a:solidFill>
                  <a:prstClr val="black"/>
                </a:solidFill>
                <a:latin typeface="Tahoma" panose="020B0604030504040204" pitchFamily="34" charset="0"/>
                <a:ea typeface="Tahoma" panose="020B0604030504040204" pitchFamily="34" charset="0"/>
                <a:cs typeface="Tahoma" panose="020B0604030504040204" pitchFamily="34" charset="0"/>
              </a:rPr>
              <a:t>Antigenic Drift</a:t>
            </a:r>
          </a:p>
          <a:p>
            <a:pPr eaLnBrk="1" hangingPunct="1"/>
            <a:r>
              <a:rPr lang="en-US" altLang="en-US" sz="2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Manifests in HA and NA as a result of continuous and gradual accumulation of point mutations in the HA and NA genes</a:t>
            </a:r>
          </a:p>
        </p:txBody>
      </p:sp>
      <p:sp>
        <p:nvSpPr>
          <p:cNvPr id="9" name="Footer Placeholder 1"/>
          <p:cNvSpPr>
            <a:spLocks noGrp="1"/>
          </p:cNvSpPr>
          <p:nvPr>
            <p:ph type="ftr" sz="quarter" idx="3"/>
          </p:nvPr>
        </p:nvSpPr>
        <p:spPr>
          <a:xfrm>
            <a:off x="381000" y="6498431"/>
            <a:ext cx="8534400" cy="350044"/>
          </a:xfrm>
        </p:spPr>
        <p:txBody>
          <a:bodyPr>
            <a:normAutofit fontScale="92500"/>
          </a:bodyPr>
          <a:lstStyle/>
          <a:p>
            <a:pPr>
              <a:defRPr/>
            </a:pPr>
            <a:r>
              <a:rPr lang="en-US" dirty="0" smtClean="0"/>
              <a:t>			</a:t>
            </a:r>
            <a:r>
              <a:rPr lang="en-US" sz="1200" dirty="0" smtClean="0"/>
              <a:t>WISCONSIN STATE LABORATORY OF HYGIENE - UNIVERSITY OF WISCONSIN                               </a:t>
            </a:r>
            <a:r>
              <a:rPr lang="en-US" sz="2000" b="1" dirty="0" smtClean="0"/>
              <a:t>6</a:t>
            </a:r>
            <a:endParaRPr lang="en-US" sz="2000" b="1" dirty="0"/>
          </a:p>
        </p:txBody>
      </p:sp>
    </p:spTree>
    <p:extLst>
      <p:ext uri="{BB962C8B-B14F-4D97-AF65-F5344CB8AC3E}">
        <p14:creationId xmlns:p14="http://schemas.microsoft.com/office/powerpoint/2010/main" val="2997312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2578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5825" y="1235075"/>
            <a:ext cx="22066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60" descr="septCoz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5257800"/>
            <a:ext cx="144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61" name="Text Box 61"/>
          <p:cNvSpPr txBox="1">
            <a:spLocks noChangeArrowheads="1"/>
          </p:cNvSpPr>
          <p:nvPr/>
        </p:nvSpPr>
        <p:spPr bwMode="auto">
          <a:xfrm>
            <a:off x="3505200" y="2559050"/>
            <a:ext cx="2197100" cy="336550"/>
          </a:xfrm>
          <a:prstGeom prst="rect">
            <a:avLst/>
          </a:prstGeom>
          <a:noFill/>
          <a:ln w="9525">
            <a:noFill/>
            <a:miter lim="800000"/>
            <a:headEnd/>
            <a:tailEnd/>
          </a:ln>
          <a:effectLst/>
        </p:spPr>
        <p:txBody>
          <a:bodyPr>
            <a:spAutoFit/>
          </a:bodyPr>
          <a:lstStyle/>
          <a:p>
            <a:pPr algn="ctr" eaLnBrk="0" hangingPunct="0">
              <a:lnSpc>
                <a:spcPct val="80000"/>
              </a:lnSpc>
              <a:spcBef>
                <a:spcPct val="50000"/>
              </a:spcBef>
              <a:defRPr/>
            </a:pPr>
            <a:r>
              <a:rPr lang="en-GB" sz="2000" b="1">
                <a:solidFill>
                  <a:srgbClr val="FFFF00"/>
                </a:solidFill>
                <a:effectLst>
                  <a:outerShdw blurRad="38100" dist="38100" dir="2700000" algn="tl">
                    <a:srgbClr val="000000"/>
                  </a:outerShdw>
                </a:effectLst>
                <a:latin typeface="Tahoma" pitchFamily="34" charset="0"/>
              </a:rPr>
              <a:t>Aquatic birds</a:t>
            </a:r>
            <a:endParaRPr lang="en-GB" sz="2000" b="1">
              <a:solidFill>
                <a:prstClr val="black"/>
              </a:solidFill>
              <a:effectLst>
                <a:outerShdw blurRad="38100" dist="38100" dir="2700000" algn="tl">
                  <a:srgbClr val="FFFFFF"/>
                </a:outerShdw>
              </a:effectLst>
              <a:latin typeface="Tahoma" pitchFamily="34" charset="0"/>
            </a:endParaRPr>
          </a:p>
        </p:txBody>
      </p:sp>
      <p:sp>
        <p:nvSpPr>
          <p:cNvPr id="332862" name="Text Box 62"/>
          <p:cNvSpPr txBox="1">
            <a:spLocks noChangeArrowheads="1"/>
          </p:cNvSpPr>
          <p:nvPr/>
        </p:nvSpPr>
        <p:spPr bwMode="auto">
          <a:xfrm>
            <a:off x="5943600" y="6019800"/>
            <a:ext cx="973138" cy="338138"/>
          </a:xfrm>
          <a:prstGeom prst="rect">
            <a:avLst/>
          </a:prstGeom>
          <a:noFill/>
          <a:ln w="9525">
            <a:noFill/>
            <a:miter lim="800000"/>
            <a:headEnd/>
            <a:tailEnd/>
          </a:ln>
          <a:effectLst/>
        </p:spPr>
        <p:txBody>
          <a:bodyPr>
            <a:spAutoFit/>
          </a:bodyPr>
          <a:lstStyle/>
          <a:p>
            <a:pPr algn="ctr" eaLnBrk="0" hangingPunct="0">
              <a:lnSpc>
                <a:spcPct val="80000"/>
              </a:lnSpc>
              <a:spcBef>
                <a:spcPct val="50000"/>
              </a:spcBef>
              <a:defRPr/>
            </a:pPr>
            <a:r>
              <a:rPr lang="en-GB" sz="2000" b="1" dirty="0">
                <a:solidFill>
                  <a:srgbClr val="FFFF00"/>
                </a:solidFill>
                <a:effectLst>
                  <a:outerShdw blurRad="38100" dist="38100" dir="2700000" algn="tl">
                    <a:srgbClr val="000000">
                      <a:alpha val="43137"/>
                    </a:srgbClr>
                  </a:outerShdw>
                </a:effectLst>
                <a:latin typeface="Tahoma" pitchFamily="34" charset="0"/>
              </a:rPr>
              <a:t>Dogs</a:t>
            </a:r>
          </a:p>
        </p:txBody>
      </p:sp>
      <p:sp>
        <p:nvSpPr>
          <p:cNvPr id="60423" name="AutoShape 63"/>
          <p:cNvSpPr>
            <a:spLocks noChangeArrowheads="1"/>
          </p:cNvSpPr>
          <p:nvPr/>
        </p:nvSpPr>
        <p:spPr bwMode="auto">
          <a:xfrm rot="5400000">
            <a:off x="1528763" y="3957637"/>
            <a:ext cx="223838" cy="233363"/>
          </a:xfrm>
          <a:prstGeom prst="triangle">
            <a:avLst>
              <a:gd name="adj" fmla="val 50000"/>
            </a:avLst>
          </a:prstGeom>
          <a:solidFill>
            <a:schemeClr val="tx1"/>
          </a:solidFill>
          <a:ln w="9525">
            <a:solidFill>
              <a:srgbClr val="FFFF00"/>
            </a:solidFill>
            <a:miter lim="800000"/>
            <a:headEnd/>
            <a:tailEnd/>
          </a:ln>
        </p:spPr>
        <p:txBody>
          <a:bodyPr rot="10800000" vert="eaVert" wrap="none" anchor="ctr"/>
          <a:lstStyle>
            <a:lvl1pPr eaLnBrk="0" hangingPunct="0">
              <a:spcBef>
                <a:spcPct val="20000"/>
              </a:spcBef>
              <a:buClr>
                <a:schemeClr val="tx1"/>
              </a:buClr>
              <a:buChar char="•"/>
              <a:defRPr sz="3200">
                <a:solidFill>
                  <a:schemeClr val="hlink"/>
                </a:solidFill>
                <a:latin typeface="Tahoma"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endParaRPr lang="en-US" altLang="en-US" sz="2000">
              <a:solidFill>
                <a:srgbClr val="080808"/>
              </a:solidFill>
              <a:latin typeface="Times New Roman" pitchFamily="18" charset="0"/>
            </a:endParaRPr>
          </a:p>
        </p:txBody>
      </p:sp>
      <p:sp>
        <p:nvSpPr>
          <p:cNvPr id="60424" name="AutoShape 64"/>
          <p:cNvSpPr>
            <a:spLocks noChangeArrowheads="1"/>
          </p:cNvSpPr>
          <p:nvPr/>
        </p:nvSpPr>
        <p:spPr bwMode="auto">
          <a:xfrm rot="16200000" flipH="1">
            <a:off x="3433763" y="3729037"/>
            <a:ext cx="223838" cy="233363"/>
          </a:xfrm>
          <a:prstGeom prst="triangle">
            <a:avLst>
              <a:gd name="adj" fmla="val 50000"/>
            </a:avLst>
          </a:prstGeom>
          <a:solidFill>
            <a:schemeClr val="tx1"/>
          </a:solidFill>
          <a:ln w="9525">
            <a:solidFill>
              <a:srgbClr val="FFFF00"/>
            </a:solidFill>
            <a:miter lim="800000"/>
            <a:headEnd/>
            <a:tailEnd/>
          </a:ln>
        </p:spPr>
        <p:txBody>
          <a:bodyPr rot="10800000" vert="eaVert" wrap="none" anchor="ctr"/>
          <a:lstStyle>
            <a:lvl1pPr eaLnBrk="0" hangingPunct="0">
              <a:spcBef>
                <a:spcPct val="20000"/>
              </a:spcBef>
              <a:buClr>
                <a:schemeClr val="tx1"/>
              </a:buClr>
              <a:buChar char="•"/>
              <a:defRPr sz="3200">
                <a:solidFill>
                  <a:schemeClr val="hlink"/>
                </a:solidFill>
                <a:latin typeface="Tahoma"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endParaRPr lang="en-US" altLang="en-US" sz="2000">
              <a:solidFill>
                <a:srgbClr val="000000"/>
              </a:solidFill>
              <a:latin typeface="Times New Roman" pitchFamily="18" charset="0"/>
            </a:endParaRPr>
          </a:p>
        </p:txBody>
      </p:sp>
      <p:sp>
        <p:nvSpPr>
          <p:cNvPr id="60425" name="AutoShape 65"/>
          <p:cNvSpPr>
            <a:spLocks noChangeArrowheads="1"/>
          </p:cNvSpPr>
          <p:nvPr/>
        </p:nvSpPr>
        <p:spPr bwMode="auto">
          <a:xfrm rot="10800000">
            <a:off x="6324600" y="4948238"/>
            <a:ext cx="223838" cy="233362"/>
          </a:xfrm>
          <a:prstGeom prst="triangle">
            <a:avLst>
              <a:gd name="adj" fmla="val 50000"/>
            </a:avLst>
          </a:prstGeom>
          <a:solidFill>
            <a:schemeClr val="tx1"/>
          </a:solidFill>
          <a:ln w="9525">
            <a:solidFill>
              <a:schemeClr val="tx1"/>
            </a:solidFill>
            <a:miter lim="800000"/>
            <a:headEnd/>
            <a:tailEnd/>
          </a:ln>
        </p:spPr>
        <p:txBody>
          <a:bodyPr rot="10800000" wrap="none" anchor="ctr"/>
          <a:lstStyle>
            <a:lvl1pPr eaLnBrk="0" hangingPunct="0">
              <a:spcBef>
                <a:spcPct val="20000"/>
              </a:spcBef>
              <a:buClr>
                <a:schemeClr val="tx1"/>
              </a:buClr>
              <a:buChar char="•"/>
              <a:defRPr sz="3200">
                <a:solidFill>
                  <a:schemeClr val="hlink"/>
                </a:solidFill>
                <a:latin typeface="Tahoma"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endParaRPr lang="en-US" altLang="en-US" sz="2000">
              <a:solidFill>
                <a:srgbClr val="000000"/>
              </a:solidFill>
              <a:latin typeface="Times New Roman" pitchFamily="18" charset="0"/>
            </a:endParaRPr>
          </a:p>
        </p:txBody>
      </p:sp>
      <p:sp>
        <p:nvSpPr>
          <p:cNvPr id="60426" name="AutoShape 66"/>
          <p:cNvSpPr>
            <a:spLocks noChangeArrowheads="1"/>
          </p:cNvSpPr>
          <p:nvPr/>
        </p:nvSpPr>
        <p:spPr bwMode="auto">
          <a:xfrm rot="10800000">
            <a:off x="685800" y="4948238"/>
            <a:ext cx="223838" cy="233362"/>
          </a:xfrm>
          <a:prstGeom prst="triangle">
            <a:avLst>
              <a:gd name="adj" fmla="val 50000"/>
            </a:avLst>
          </a:prstGeom>
          <a:solidFill>
            <a:schemeClr val="tx1"/>
          </a:solidFill>
          <a:ln w="9525">
            <a:solidFill>
              <a:schemeClr val="tx1"/>
            </a:solidFill>
            <a:miter lim="800000"/>
            <a:headEnd/>
            <a:tailEnd/>
          </a:ln>
        </p:spPr>
        <p:txBody>
          <a:bodyPr rot="10800000" wrap="none" anchor="ctr"/>
          <a:lstStyle>
            <a:lvl1pPr eaLnBrk="0" hangingPunct="0">
              <a:spcBef>
                <a:spcPct val="20000"/>
              </a:spcBef>
              <a:buClr>
                <a:schemeClr val="tx1"/>
              </a:buClr>
              <a:buChar char="•"/>
              <a:defRPr sz="3200">
                <a:solidFill>
                  <a:schemeClr val="hlink"/>
                </a:solidFill>
                <a:latin typeface="Tahoma"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endParaRPr lang="en-US" altLang="en-US" sz="2000">
              <a:solidFill>
                <a:srgbClr val="000000"/>
              </a:solidFill>
              <a:latin typeface="Times New Roman" pitchFamily="18" charset="0"/>
            </a:endParaRPr>
          </a:p>
        </p:txBody>
      </p:sp>
      <p:sp>
        <p:nvSpPr>
          <p:cNvPr id="60427" name="Line 67"/>
          <p:cNvSpPr>
            <a:spLocks noChangeShapeType="1"/>
          </p:cNvSpPr>
          <p:nvPr/>
        </p:nvSpPr>
        <p:spPr bwMode="auto">
          <a:xfrm>
            <a:off x="762000" y="2971800"/>
            <a:ext cx="7543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68"/>
          <p:cNvGrpSpPr>
            <a:grpSpLocks/>
          </p:cNvGrpSpPr>
          <p:nvPr/>
        </p:nvGrpSpPr>
        <p:grpSpPr bwMode="auto">
          <a:xfrm>
            <a:off x="2595563" y="2971800"/>
            <a:ext cx="223837" cy="309563"/>
            <a:chOff x="1794" y="1968"/>
            <a:chExt cx="141" cy="195"/>
          </a:xfrm>
          <a:solidFill>
            <a:schemeClr val="tx1"/>
          </a:solidFill>
        </p:grpSpPr>
        <p:sp>
          <p:nvSpPr>
            <p:cNvPr id="13363" name="AutoShape 69"/>
            <p:cNvSpPr>
              <a:spLocks noChangeArrowheads="1"/>
            </p:cNvSpPr>
            <p:nvPr/>
          </p:nvSpPr>
          <p:spPr bwMode="auto">
            <a:xfrm rot="10800000">
              <a:off x="1794" y="2016"/>
              <a:ext cx="141" cy="147"/>
            </a:xfrm>
            <a:prstGeom prst="triangle">
              <a:avLst>
                <a:gd name="adj" fmla="val 50000"/>
              </a:avLst>
            </a:prstGeom>
            <a:grpFill/>
            <a:ln w="9525">
              <a:solidFill>
                <a:schemeClr val="tx1"/>
              </a:solidFill>
              <a:miter lim="800000"/>
              <a:headEnd/>
              <a:tailEnd/>
            </a:ln>
          </p:spPr>
          <p:txBody>
            <a:bodyPr rot="10800000" wrap="none" anchor="ctr"/>
            <a:lstStyle/>
            <a:p>
              <a:pPr algn="ctr">
                <a:defRPr/>
              </a:pPr>
              <a:endParaRPr lang="en-US" sz="2000">
                <a:solidFill>
                  <a:prstClr val="black"/>
                </a:solidFill>
                <a:latin typeface="Times New Roman" pitchFamily="18" charset="0"/>
              </a:endParaRPr>
            </a:p>
          </p:txBody>
        </p:sp>
        <p:sp>
          <p:nvSpPr>
            <p:cNvPr id="13364" name="Line 70"/>
            <p:cNvSpPr>
              <a:spLocks noChangeShapeType="1"/>
            </p:cNvSpPr>
            <p:nvPr/>
          </p:nvSpPr>
          <p:spPr bwMode="auto">
            <a:xfrm>
              <a:off x="1864" y="1968"/>
              <a:ext cx="0" cy="48"/>
            </a:xfrm>
            <a:prstGeom prst="line">
              <a:avLst/>
            </a:prstGeom>
            <a:grpFill/>
            <a:ln w="38100">
              <a:solidFill>
                <a:schemeClr val="tx1"/>
              </a:solidFill>
              <a:round/>
              <a:headEnd/>
              <a:tailEnd/>
            </a:ln>
          </p:spPr>
          <p:txBody>
            <a:bodyPr/>
            <a:lstStyle/>
            <a:p>
              <a:pPr>
                <a:defRPr/>
              </a:pPr>
              <a:endParaRPr lang="en-US">
                <a:solidFill>
                  <a:prstClr val="black"/>
                </a:solidFill>
              </a:endParaRPr>
            </a:p>
          </p:txBody>
        </p:sp>
      </p:grpSp>
      <p:grpSp>
        <p:nvGrpSpPr>
          <p:cNvPr id="3" name="Group 71"/>
          <p:cNvGrpSpPr>
            <a:grpSpLocks/>
          </p:cNvGrpSpPr>
          <p:nvPr/>
        </p:nvGrpSpPr>
        <p:grpSpPr bwMode="auto">
          <a:xfrm>
            <a:off x="4495800" y="2971800"/>
            <a:ext cx="223838" cy="309563"/>
            <a:chOff x="2914" y="1968"/>
            <a:chExt cx="141" cy="195"/>
          </a:xfrm>
          <a:solidFill>
            <a:schemeClr val="tx1"/>
          </a:solidFill>
        </p:grpSpPr>
        <p:sp>
          <p:nvSpPr>
            <p:cNvPr id="13361" name="AutoShape 72"/>
            <p:cNvSpPr>
              <a:spLocks noChangeArrowheads="1"/>
            </p:cNvSpPr>
            <p:nvPr/>
          </p:nvSpPr>
          <p:spPr bwMode="auto">
            <a:xfrm rot="10800000">
              <a:off x="2914" y="2016"/>
              <a:ext cx="141" cy="147"/>
            </a:xfrm>
            <a:prstGeom prst="triangle">
              <a:avLst>
                <a:gd name="adj" fmla="val 50000"/>
              </a:avLst>
            </a:prstGeom>
            <a:grpFill/>
            <a:ln w="9525">
              <a:solidFill>
                <a:schemeClr val="tx1"/>
              </a:solidFill>
              <a:miter lim="800000"/>
              <a:headEnd/>
              <a:tailEnd/>
            </a:ln>
          </p:spPr>
          <p:txBody>
            <a:bodyPr rot="10800000" wrap="none" anchor="ctr"/>
            <a:lstStyle/>
            <a:p>
              <a:pPr algn="ctr">
                <a:defRPr/>
              </a:pPr>
              <a:endParaRPr lang="en-US" sz="2000">
                <a:solidFill>
                  <a:prstClr val="black"/>
                </a:solidFill>
                <a:latin typeface="Times New Roman" pitchFamily="18" charset="0"/>
              </a:endParaRPr>
            </a:p>
          </p:txBody>
        </p:sp>
        <p:sp>
          <p:nvSpPr>
            <p:cNvPr id="13362" name="Line 73"/>
            <p:cNvSpPr>
              <a:spLocks noChangeShapeType="1"/>
            </p:cNvSpPr>
            <p:nvPr/>
          </p:nvSpPr>
          <p:spPr bwMode="auto">
            <a:xfrm>
              <a:off x="2984" y="1968"/>
              <a:ext cx="0" cy="48"/>
            </a:xfrm>
            <a:prstGeom prst="line">
              <a:avLst/>
            </a:prstGeom>
            <a:grpFill/>
            <a:ln w="38100">
              <a:solidFill>
                <a:schemeClr val="tx1"/>
              </a:solidFill>
              <a:round/>
              <a:headEnd/>
              <a:tailEnd/>
            </a:ln>
          </p:spPr>
          <p:txBody>
            <a:bodyPr/>
            <a:lstStyle/>
            <a:p>
              <a:pPr>
                <a:defRPr/>
              </a:pPr>
              <a:endParaRPr lang="en-US">
                <a:solidFill>
                  <a:prstClr val="black"/>
                </a:solidFill>
              </a:endParaRPr>
            </a:p>
          </p:txBody>
        </p:sp>
      </p:grpSp>
      <p:grpSp>
        <p:nvGrpSpPr>
          <p:cNvPr id="4" name="Group 74"/>
          <p:cNvGrpSpPr>
            <a:grpSpLocks/>
          </p:cNvGrpSpPr>
          <p:nvPr/>
        </p:nvGrpSpPr>
        <p:grpSpPr bwMode="auto">
          <a:xfrm>
            <a:off x="6324600" y="2971800"/>
            <a:ext cx="223838" cy="309563"/>
            <a:chOff x="4055" y="1968"/>
            <a:chExt cx="141" cy="195"/>
          </a:xfrm>
          <a:solidFill>
            <a:schemeClr val="tx1"/>
          </a:solidFill>
        </p:grpSpPr>
        <p:sp>
          <p:nvSpPr>
            <p:cNvPr id="13359" name="AutoShape 75"/>
            <p:cNvSpPr>
              <a:spLocks noChangeArrowheads="1"/>
            </p:cNvSpPr>
            <p:nvPr/>
          </p:nvSpPr>
          <p:spPr bwMode="auto">
            <a:xfrm rot="10800000">
              <a:off x="4055" y="2016"/>
              <a:ext cx="141" cy="147"/>
            </a:xfrm>
            <a:prstGeom prst="triangle">
              <a:avLst>
                <a:gd name="adj" fmla="val 50000"/>
              </a:avLst>
            </a:prstGeom>
            <a:grpFill/>
            <a:ln w="9525">
              <a:solidFill>
                <a:schemeClr val="tx1"/>
              </a:solidFill>
              <a:miter lim="800000"/>
              <a:headEnd/>
              <a:tailEnd/>
            </a:ln>
          </p:spPr>
          <p:txBody>
            <a:bodyPr rot="10800000" wrap="none" anchor="ctr"/>
            <a:lstStyle/>
            <a:p>
              <a:pPr algn="ctr">
                <a:defRPr/>
              </a:pPr>
              <a:endParaRPr lang="en-US" sz="2000">
                <a:solidFill>
                  <a:prstClr val="black"/>
                </a:solidFill>
                <a:latin typeface="Times New Roman" pitchFamily="18" charset="0"/>
              </a:endParaRPr>
            </a:p>
          </p:txBody>
        </p:sp>
        <p:sp>
          <p:nvSpPr>
            <p:cNvPr id="13360" name="Line 76"/>
            <p:cNvSpPr>
              <a:spLocks noChangeShapeType="1"/>
            </p:cNvSpPr>
            <p:nvPr/>
          </p:nvSpPr>
          <p:spPr bwMode="auto">
            <a:xfrm>
              <a:off x="4125" y="1968"/>
              <a:ext cx="0" cy="48"/>
            </a:xfrm>
            <a:prstGeom prst="line">
              <a:avLst/>
            </a:prstGeom>
            <a:grpFill/>
            <a:ln w="38100">
              <a:solidFill>
                <a:schemeClr val="tx1"/>
              </a:solidFill>
              <a:round/>
              <a:headEnd/>
              <a:tailEnd/>
            </a:ln>
          </p:spPr>
          <p:txBody>
            <a:bodyPr/>
            <a:lstStyle/>
            <a:p>
              <a:pPr>
                <a:defRPr/>
              </a:pPr>
              <a:endParaRPr lang="en-US">
                <a:solidFill>
                  <a:prstClr val="black"/>
                </a:solidFill>
              </a:endParaRPr>
            </a:p>
          </p:txBody>
        </p:sp>
      </p:grpSp>
      <p:grpSp>
        <p:nvGrpSpPr>
          <p:cNvPr id="5" name="Group 77"/>
          <p:cNvGrpSpPr>
            <a:grpSpLocks/>
          </p:cNvGrpSpPr>
          <p:nvPr/>
        </p:nvGrpSpPr>
        <p:grpSpPr bwMode="auto">
          <a:xfrm>
            <a:off x="8207375" y="2971800"/>
            <a:ext cx="223838" cy="309563"/>
            <a:chOff x="5170" y="1968"/>
            <a:chExt cx="141" cy="195"/>
          </a:xfrm>
          <a:solidFill>
            <a:schemeClr val="tx1"/>
          </a:solidFill>
        </p:grpSpPr>
        <p:sp>
          <p:nvSpPr>
            <p:cNvPr id="13357" name="AutoShape 78"/>
            <p:cNvSpPr>
              <a:spLocks noChangeArrowheads="1"/>
            </p:cNvSpPr>
            <p:nvPr/>
          </p:nvSpPr>
          <p:spPr bwMode="auto">
            <a:xfrm rot="10800000">
              <a:off x="5170" y="2016"/>
              <a:ext cx="141" cy="147"/>
            </a:xfrm>
            <a:prstGeom prst="triangle">
              <a:avLst>
                <a:gd name="adj" fmla="val 50000"/>
              </a:avLst>
            </a:prstGeom>
            <a:grpFill/>
            <a:ln w="9525">
              <a:solidFill>
                <a:schemeClr val="tx1"/>
              </a:solidFill>
              <a:miter lim="800000"/>
              <a:headEnd/>
              <a:tailEnd/>
            </a:ln>
          </p:spPr>
          <p:txBody>
            <a:bodyPr rot="10800000" wrap="none" anchor="ctr"/>
            <a:lstStyle/>
            <a:p>
              <a:pPr algn="ctr">
                <a:defRPr/>
              </a:pPr>
              <a:endParaRPr lang="en-US" sz="2000">
                <a:solidFill>
                  <a:prstClr val="black"/>
                </a:solidFill>
                <a:latin typeface="Times New Roman" pitchFamily="18" charset="0"/>
              </a:endParaRPr>
            </a:p>
          </p:txBody>
        </p:sp>
        <p:sp>
          <p:nvSpPr>
            <p:cNvPr id="13358" name="Line 79"/>
            <p:cNvSpPr>
              <a:spLocks noChangeShapeType="1"/>
            </p:cNvSpPr>
            <p:nvPr/>
          </p:nvSpPr>
          <p:spPr bwMode="auto">
            <a:xfrm>
              <a:off x="5240" y="1968"/>
              <a:ext cx="0" cy="48"/>
            </a:xfrm>
            <a:prstGeom prst="line">
              <a:avLst/>
            </a:prstGeom>
            <a:grpFill/>
            <a:ln w="38100">
              <a:solidFill>
                <a:schemeClr val="tx1"/>
              </a:solidFill>
              <a:round/>
              <a:headEnd/>
              <a:tailEnd/>
            </a:ln>
          </p:spPr>
          <p:txBody>
            <a:bodyPr/>
            <a:lstStyle/>
            <a:p>
              <a:pPr>
                <a:defRPr/>
              </a:pPr>
              <a:endParaRPr lang="en-US">
                <a:solidFill>
                  <a:prstClr val="black"/>
                </a:solidFill>
              </a:endParaRPr>
            </a:p>
          </p:txBody>
        </p:sp>
      </p:grpSp>
      <p:grpSp>
        <p:nvGrpSpPr>
          <p:cNvPr id="6" name="Group 80"/>
          <p:cNvGrpSpPr>
            <a:grpSpLocks/>
          </p:cNvGrpSpPr>
          <p:nvPr/>
        </p:nvGrpSpPr>
        <p:grpSpPr bwMode="auto">
          <a:xfrm>
            <a:off x="685800" y="2971800"/>
            <a:ext cx="223838" cy="309563"/>
            <a:chOff x="584" y="1968"/>
            <a:chExt cx="141" cy="195"/>
          </a:xfrm>
          <a:solidFill>
            <a:schemeClr val="tx1"/>
          </a:solidFill>
        </p:grpSpPr>
        <p:sp>
          <p:nvSpPr>
            <p:cNvPr id="13355" name="AutoShape 81"/>
            <p:cNvSpPr>
              <a:spLocks noChangeArrowheads="1"/>
            </p:cNvSpPr>
            <p:nvPr/>
          </p:nvSpPr>
          <p:spPr bwMode="auto">
            <a:xfrm rot="10800000">
              <a:off x="584" y="2016"/>
              <a:ext cx="141" cy="147"/>
            </a:xfrm>
            <a:prstGeom prst="triangle">
              <a:avLst>
                <a:gd name="adj" fmla="val 50000"/>
              </a:avLst>
            </a:prstGeom>
            <a:grpFill/>
            <a:ln w="9525">
              <a:solidFill>
                <a:schemeClr val="tx1"/>
              </a:solidFill>
              <a:miter lim="800000"/>
              <a:headEnd/>
              <a:tailEnd/>
            </a:ln>
          </p:spPr>
          <p:txBody>
            <a:bodyPr rot="10800000" wrap="none" anchor="ctr"/>
            <a:lstStyle/>
            <a:p>
              <a:pPr algn="ctr">
                <a:defRPr/>
              </a:pPr>
              <a:endParaRPr lang="en-US" sz="2000">
                <a:solidFill>
                  <a:prstClr val="black"/>
                </a:solidFill>
                <a:latin typeface="Times New Roman" pitchFamily="18" charset="0"/>
              </a:endParaRPr>
            </a:p>
          </p:txBody>
        </p:sp>
        <p:sp>
          <p:nvSpPr>
            <p:cNvPr id="13356" name="Line 82"/>
            <p:cNvSpPr>
              <a:spLocks noChangeShapeType="1"/>
            </p:cNvSpPr>
            <p:nvPr/>
          </p:nvSpPr>
          <p:spPr bwMode="auto">
            <a:xfrm>
              <a:off x="654" y="1968"/>
              <a:ext cx="0" cy="48"/>
            </a:xfrm>
            <a:prstGeom prst="line">
              <a:avLst/>
            </a:prstGeom>
            <a:grpFill/>
            <a:ln w="38100">
              <a:solidFill>
                <a:schemeClr val="tx1"/>
              </a:solidFill>
              <a:round/>
              <a:headEnd/>
              <a:tailEnd/>
            </a:ln>
          </p:spPr>
          <p:txBody>
            <a:bodyPr/>
            <a:lstStyle/>
            <a:p>
              <a:pPr>
                <a:defRPr/>
              </a:pPr>
              <a:endParaRPr lang="en-US">
                <a:solidFill>
                  <a:prstClr val="black"/>
                </a:solidFill>
              </a:endParaRPr>
            </a:p>
          </p:txBody>
        </p:sp>
      </p:grpSp>
      <p:grpSp>
        <p:nvGrpSpPr>
          <p:cNvPr id="60433" name="Group 83"/>
          <p:cNvGrpSpPr>
            <a:grpSpLocks/>
          </p:cNvGrpSpPr>
          <p:nvPr/>
        </p:nvGrpSpPr>
        <p:grpSpPr bwMode="auto">
          <a:xfrm>
            <a:off x="1828800" y="3276600"/>
            <a:ext cx="1600200" cy="1600200"/>
            <a:chOff x="1392" y="2160"/>
            <a:chExt cx="1008" cy="1008"/>
          </a:xfrm>
        </p:grpSpPr>
        <p:pic>
          <p:nvPicPr>
            <p:cNvPr id="60458" name="Picture 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7" y="2160"/>
              <a:ext cx="934"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85" name="Text Box 85"/>
            <p:cNvSpPr txBox="1">
              <a:spLocks noChangeArrowheads="1"/>
            </p:cNvSpPr>
            <p:nvPr/>
          </p:nvSpPr>
          <p:spPr bwMode="auto">
            <a:xfrm>
              <a:off x="1413" y="2956"/>
              <a:ext cx="987" cy="212"/>
            </a:xfrm>
            <a:prstGeom prst="rect">
              <a:avLst/>
            </a:prstGeom>
            <a:noFill/>
            <a:ln w="9525">
              <a:noFill/>
              <a:miter lim="800000"/>
              <a:headEnd/>
              <a:tailEnd/>
            </a:ln>
            <a:effectLst/>
          </p:spPr>
          <p:txBody>
            <a:bodyPr>
              <a:spAutoFit/>
            </a:bodyPr>
            <a:lstStyle/>
            <a:p>
              <a:pPr algn="ctr" eaLnBrk="0" hangingPunct="0">
                <a:lnSpc>
                  <a:spcPct val="80000"/>
                </a:lnSpc>
                <a:spcBef>
                  <a:spcPct val="50000"/>
                </a:spcBef>
                <a:defRPr/>
              </a:pPr>
              <a:r>
                <a:rPr lang="en-GB" sz="2000" b="1">
                  <a:solidFill>
                    <a:srgbClr val="FFFF00"/>
                  </a:solidFill>
                  <a:effectLst>
                    <a:outerShdw blurRad="38100" dist="38100" dir="2700000" algn="tl">
                      <a:srgbClr val="000000"/>
                    </a:outerShdw>
                  </a:effectLst>
                  <a:latin typeface="Tahoma" pitchFamily="34" charset="0"/>
                </a:rPr>
                <a:t>Humans</a:t>
              </a:r>
              <a:endParaRPr lang="en-GB" sz="2000" b="1">
                <a:solidFill>
                  <a:prstClr val="black"/>
                </a:solidFill>
                <a:effectLst>
                  <a:outerShdw blurRad="38100" dist="38100" dir="2700000" algn="tl">
                    <a:srgbClr val="FFFFFF"/>
                  </a:outerShdw>
                </a:effectLst>
                <a:latin typeface="Tahoma" pitchFamily="34" charset="0"/>
              </a:endParaRPr>
            </a:p>
          </p:txBody>
        </p:sp>
        <p:sp>
          <p:nvSpPr>
            <p:cNvPr id="60460" name="Rectangle 86"/>
            <p:cNvSpPr>
              <a:spLocks noChangeArrowheads="1"/>
            </p:cNvSpPr>
            <p:nvPr/>
          </p:nvSpPr>
          <p:spPr bwMode="auto">
            <a:xfrm>
              <a:off x="1392" y="2160"/>
              <a:ext cx="960" cy="1008"/>
            </a:xfrm>
            <a:prstGeom prst="rect">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tx1"/>
                </a:buClr>
                <a:buChar char="•"/>
                <a:defRPr sz="3200">
                  <a:solidFill>
                    <a:schemeClr val="hlink"/>
                  </a:solidFill>
                  <a:latin typeface="Tahoma"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2800">
                <a:solidFill>
                  <a:srgbClr val="000000"/>
                </a:solidFill>
                <a:latin typeface="Arial" pitchFamily="34" charset="0"/>
              </a:endParaRPr>
            </a:p>
          </p:txBody>
        </p:sp>
      </p:grpSp>
      <p:pic>
        <p:nvPicPr>
          <p:cNvPr id="60434" name="Picture 8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4763" y="3321050"/>
            <a:ext cx="14795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88" name="Text Box 88"/>
          <p:cNvSpPr txBox="1">
            <a:spLocks noChangeArrowheads="1"/>
          </p:cNvSpPr>
          <p:nvPr/>
        </p:nvSpPr>
        <p:spPr bwMode="auto">
          <a:xfrm>
            <a:off x="4084638" y="4540250"/>
            <a:ext cx="973137" cy="336550"/>
          </a:xfrm>
          <a:prstGeom prst="rect">
            <a:avLst/>
          </a:prstGeom>
          <a:noFill/>
          <a:ln w="9525">
            <a:noFill/>
            <a:miter lim="800000"/>
            <a:headEnd/>
            <a:tailEnd/>
          </a:ln>
          <a:effectLst/>
        </p:spPr>
        <p:txBody>
          <a:bodyPr>
            <a:spAutoFit/>
          </a:bodyPr>
          <a:lstStyle/>
          <a:p>
            <a:pPr algn="ctr" eaLnBrk="0" hangingPunct="0">
              <a:lnSpc>
                <a:spcPct val="80000"/>
              </a:lnSpc>
              <a:spcBef>
                <a:spcPct val="50000"/>
              </a:spcBef>
              <a:defRPr/>
            </a:pPr>
            <a:r>
              <a:rPr lang="en-GB" sz="2000" b="1">
                <a:solidFill>
                  <a:srgbClr val="FFFF00"/>
                </a:solidFill>
                <a:effectLst>
                  <a:outerShdw blurRad="38100" dist="38100" dir="2700000" algn="tl">
                    <a:srgbClr val="000000"/>
                  </a:outerShdw>
                </a:effectLst>
                <a:latin typeface="Tahoma" pitchFamily="34" charset="0"/>
              </a:rPr>
              <a:t>Pigs</a:t>
            </a:r>
            <a:endParaRPr lang="en-GB" sz="2000" b="1">
              <a:solidFill>
                <a:prstClr val="black"/>
              </a:solidFill>
              <a:effectLst>
                <a:outerShdw blurRad="38100" dist="38100" dir="2700000" algn="tl">
                  <a:srgbClr val="FFFFFF"/>
                </a:outerShdw>
              </a:effectLst>
              <a:latin typeface="Tahoma" pitchFamily="34" charset="0"/>
            </a:endParaRPr>
          </a:p>
        </p:txBody>
      </p:sp>
      <p:sp>
        <p:nvSpPr>
          <p:cNvPr id="60436" name="Rectangle 89"/>
          <p:cNvSpPr>
            <a:spLocks noChangeArrowheads="1"/>
          </p:cNvSpPr>
          <p:nvPr/>
        </p:nvSpPr>
        <p:spPr bwMode="auto">
          <a:xfrm>
            <a:off x="3403600" y="1208924"/>
            <a:ext cx="2209800" cy="1676400"/>
          </a:xfrm>
          <a:prstGeom prst="rect">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tx1"/>
              </a:buClr>
              <a:buChar char="•"/>
              <a:defRPr sz="3200">
                <a:solidFill>
                  <a:schemeClr val="hlink"/>
                </a:solidFill>
                <a:latin typeface="Tahoma"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2800">
              <a:solidFill>
                <a:srgbClr val="000000"/>
              </a:solidFill>
              <a:latin typeface="Arial" pitchFamily="34" charset="0"/>
            </a:endParaRPr>
          </a:p>
        </p:txBody>
      </p:sp>
      <p:grpSp>
        <p:nvGrpSpPr>
          <p:cNvPr id="60437" name="Group 90"/>
          <p:cNvGrpSpPr>
            <a:grpSpLocks/>
          </p:cNvGrpSpPr>
          <p:nvPr/>
        </p:nvGrpSpPr>
        <p:grpSpPr bwMode="auto">
          <a:xfrm>
            <a:off x="5668963" y="3276600"/>
            <a:ext cx="1584325" cy="1631950"/>
            <a:chOff x="3637" y="2160"/>
            <a:chExt cx="998" cy="1028"/>
          </a:xfrm>
        </p:grpSpPr>
        <p:pic>
          <p:nvPicPr>
            <p:cNvPr id="60455" name="Picture 9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7" y="2179"/>
              <a:ext cx="976"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92" name="Text Box 92"/>
            <p:cNvSpPr txBox="1">
              <a:spLocks noChangeArrowheads="1"/>
            </p:cNvSpPr>
            <p:nvPr/>
          </p:nvSpPr>
          <p:spPr bwMode="auto">
            <a:xfrm>
              <a:off x="3648" y="2976"/>
              <a:ext cx="987" cy="212"/>
            </a:xfrm>
            <a:prstGeom prst="rect">
              <a:avLst/>
            </a:prstGeom>
            <a:noFill/>
            <a:ln w="9525">
              <a:noFill/>
              <a:miter lim="800000"/>
              <a:headEnd/>
              <a:tailEnd/>
            </a:ln>
            <a:effectLst/>
          </p:spPr>
          <p:txBody>
            <a:bodyPr>
              <a:spAutoFit/>
            </a:bodyPr>
            <a:lstStyle/>
            <a:p>
              <a:pPr algn="ctr" eaLnBrk="0" hangingPunct="0">
                <a:lnSpc>
                  <a:spcPct val="80000"/>
                </a:lnSpc>
                <a:spcBef>
                  <a:spcPct val="50000"/>
                </a:spcBef>
                <a:defRPr/>
              </a:pPr>
              <a:r>
                <a:rPr lang="en-GB" sz="2000" b="1">
                  <a:solidFill>
                    <a:srgbClr val="FFFF00"/>
                  </a:solidFill>
                  <a:effectLst>
                    <a:outerShdw blurRad="38100" dist="38100" dir="2700000" algn="tl">
                      <a:srgbClr val="000000"/>
                    </a:outerShdw>
                  </a:effectLst>
                  <a:latin typeface="Tahoma" pitchFamily="34" charset="0"/>
                </a:rPr>
                <a:t>Horses</a:t>
              </a:r>
              <a:endParaRPr lang="en-GB" sz="2000" b="1">
                <a:solidFill>
                  <a:prstClr val="black"/>
                </a:solidFill>
                <a:effectLst>
                  <a:outerShdw blurRad="38100" dist="38100" dir="2700000" algn="tl">
                    <a:srgbClr val="FFFFFF"/>
                  </a:outerShdw>
                </a:effectLst>
                <a:latin typeface="Tahoma" pitchFamily="34" charset="0"/>
              </a:endParaRPr>
            </a:p>
          </p:txBody>
        </p:sp>
        <p:sp>
          <p:nvSpPr>
            <p:cNvPr id="60457" name="Rectangle 93"/>
            <p:cNvSpPr>
              <a:spLocks noChangeArrowheads="1"/>
            </p:cNvSpPr>
            <p:nvPr/>
          </p:nvSpPr>
          <p:spPr bwMode="auto">
            <a:xfrm>
              <a:off x="3648" y="2160"/>
              <a:ext cx="960" cy="1008"/>
            </a:xfrm>
            <a:prstGeom prst="rect">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tx1"/>
                </a:buClr>
                <a:buChar char="•"/>
                <a:defRPr sz="3200">
                  <a:solidFill>
                    <a:schemeClr val="hlink"/>
                  </a:solidFill>
                  <a:latin typeface="Tahoma"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2800">
                <a:solidFill>
                  <a:srgbClr val="000000"/>
                </a:solidFill>
                <a:latin typeface="Arial" pitchFamily="34" charset="0"/>
              </a:endParaRPr>
            </a:p>
          </p:txBody>
        </p:sp>
      </p:grpSp>
      <p:grpSp>
        <p:nvGrpSpPr>
          <p:cNvPr id="60438" name="Group 94"/>
          <p:cNvGrpSpPr>
            <a:grpSpLocks/>
          </p:cNvGrpSpPr>
          <p:nvPr/>
        </p:nvGrpSpPr>
        <p:grpSpPr bwMode="auto">
          <a:xfrm>
            <a:off x="7620000" y="3276600"/>
            <a:ext cx="1397000" cy="1600200"/>
            <a:chOff x="4800" y="2160"/>
            <a:chExt cx="880" cy="1008"/>
          </a:xfrm>
        </p:grpSpPr>
        <p:pic>
          <p:nvPicPr>
            <p:cNvPr id="60453" name="Picture 9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 y="2160"/>
              <a:ext cx="880"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54" name="Rectangle 96"/>
            <p:cNvSpPr>
              <a:spLocks noChangeArrowheads="1"/>
            </p:cNvSpPr>
            <p:nvPr/>
          </p:nvSpPr>
          <p:spPr bwMode="auto">
            <a:xfrm>
              <a:off x="4800" y="2160"/>
              <a:ext cx="864" cy="1008"/>
            </a:xfrm>
            <a:prstGeom prst="rect">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tx1"/>
                </a:buClr>
                <a:buChar char="•"/>
                <a:defRPr sz="3200">
                  <a:solidFill>
                    <a:schemeClr val="hlink"/>
                  </a:solidFill>
                  <a:latin typeface="Tahoma"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2800">
                <a:solidFill>
                  <a:srgbClr val="000000"/>
                </a:solidFill>
                <a:latin typeface="Arial" pitchFamily="34" charset="0"/>
              </a:endParaRPr>
            </a:p>
          </p:txBody>
        </p:sp>
      </p:grpSp>
      <p:pic>
        <p:nvPicPr>
          <p:cNvPr id="60439" name="Picture 9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3276600"/>
            <a:ext cx="1295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98" name="Text Box 98"/>
          <p:cNvSpPr txBox="1">
            <a:spLocks noChangeArrowheads="1"/>
          </p:cNvSpPr>
          <p:nvPr/>
        </p:nvSpPr>
        <p:spPr bwMode="auto">
          <a:xfrm>
            <a:off x="228600" y="4540250"/>
            <a:ext cx="1219200" cy="336550"/>
          </a:xfrm>
          <a:prstGeom prst="rect">
            <a:avLst/>
          </a:prstGeom>
          <a:noFill/>
          <a:ln w="9525">
            <a:noFill/>
            <a:miter lim="800000"/>
            <a:headEnd/>
            <a:tailEnd/>
          </a:ln>
          <a:effectLst/>
        </p:spPr>
        <p:txBody>
          <a:bodyPr>
            <a:spAutoFit/>
          </a:bodyPr>
          <a:lstStyle/>
          <a:p>
            <a:pPr algn="ctr" eaLnBrk="0" hangingPunct="0">
              <a:lnSpc>
                <a:spcPct val="80000"/>
              </a:lnSpc>
              <a:spcBef>
                <a:spcPct val="50000"/>
              </a:spcBef>
              <a:defRPr/>
            </a:pPr>
            <a:r>
              <a:rPr lang="en-GB" sz="2000" b="1">
                <a:solidFill>
                  <a:srgbClr val="FFFF00"/>
                </a:solidFill>
                <a:effectLst>
                  <a:outerShdw blurRad="38100" dist="38100" dir="2700000" algn="tl">
                    <a:srgbClr val="000000"/>
                  </a:outerShdw>
                </a:effectLst>
                <a:latin typeface="Tahoma" pitchFamily="34" charset="0"/>
              </a:rPr>
              <a:t>Poultry</a:t>
            </a:r>
            <a:endParaRPr lang="en-GB" sz="2000" b="1">
              <a:solidFill>
                <a:prstClr val="black"/>
              </a:solidFill>
              <a:effectLst>
                <a:outerShdw blurRad="38100" dist="38100" dir="2700000" algn="tl">
                  <a:srgbClr val="FFFFFF"/>
                </a:outerShdw>
              </a:effectLst>
              <a:latin typeface="Tahoma" pitchFamily="34" charset="0"/>
            </a:endParaRPr>
          </a:p>
        </p:txBody>
      </p:sp>
      <p:sp>
        <p:nvSpPr>
          <p:cNvPr id="60441" name="Rectangle 99"/>
          <p:cNvSpPr>
            <a:spLocks noChangeArrowheads="1"/>
          </p:cNvSpPr>
          <p:nvPr/>
        </p:nvSpPr>
        <p:spPr bwMode="auto">
          <a:xfrm>
            <a:off x="5715000" y="5257800"/>
            <a:ext cx="1447800" cy="1066800"/>
          </a:xfrm>
          <a:prstGeom prst="rect">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tx1"/>
              </a:buClr>
              <a:buChar char="•"/>
              <a:defRPr sz="3200">
                <a:solidFill>
                  <a:schemeClr val="hlink"/>
                </a:solidFill>
                <a:latin typeface="Tahoma"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2800">
              <a:solidFill>
                <a:srgbClr val="000000"/>
              </a:solidFill>
              <a:latin typeface="Arial" pitchFamily="34" charset="0"/>
            </a:endParaRPr>
          </a:p>
        </p:txBody>
      </p:sp>
      <p:sp>
        <p:nvSpPr>
          <p:cNvPr id="332900" name="Text Box 100"/>
          <p:cNvSpPr txBox="1">
            <a:spLocks noChangeArrowheads="1"/>
          </p:cNvSpPr>
          <p:nvPr/>
        </p:nvSpPr>
        <p:spPr bwMode="auto">
          <a:xfrm>
            <a:off x="322263" y="6019800"/>
            <a:ext cx="973137" cy="338138"/>
          </a:xfrm>
          <a:prstGeom prst="rect">
            <a:avLst/>
          </a:prstGeom>
          <a:noFill/>
          <a:ln w="9525">
            <a:noFill/>
            <a:miter lim="800000"/>
            <a:headEnd/>
            <a:tailEnd/>
          </a:ln>
          <a:effectLst/>
        </p:spPr>
        <p:txBody>
          <a:bodyPr>
            <a:spAutoFit/>
          </a:bodyPr>
          <a:lstStyle/>
          <a:p>
            <a:pPr algn="ctr" eaLnBrk="0" hangingPunct="0">
              <a:lnSpc>
                <a:spcPct val="80000"/>
              </a:lnSpc>
              <a:spcBef>
                <a:spcPct val="50000"/>
              </a:spcBef>
              <a:defRPr/>
            </a:pPr>
            <a:r>
              <a:rPr lang="en-GB" sz="2000" b="1" dirty="0">
                <a:solidFill>
                  <a:srgbClr val="FFFF00"/>
                </a:solidFill>
                <a:effectLst>
                  <a:outerShdw blurRad="38100" dist="38100" dir="2700000" algn="tl">
                    <a:srgbClr val="000000">
                      <a:alpha val="43137"/>
                    </a:srgbClr>
                  </a:outerShdw>
                </a:effectLst>
                <a:latin typeface="Tahoma" pitchFamily="34" charset="0"/>
              </a:rPr>
              <a:t>Cats</a:t>
            </a:r>
          </a:p>
        </p:txBody>
      </p:sp>
      <p:sp>
        <p:nvSpPr>
          <p:cNvPr id="60443" name="Rectangle 101"/>
          <p:cNvSpPr>
            <a:spLocks noChangeArrowheads="1"/>
          </p:cNvSpPr>
          <p:nvPr/>
        </p:nvSpPr>
        <p:spPr bwMode="auto">
          <a:xfrm>
            <a:off x="152400" y="3276600"/>
            <a:ext cx="1295400" cy="1600200"/>
          </a:xfrm>
          <a:prstGeom prst="rect">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tx1"/>
              </a:buClr>
              <a:buChar char="•"/>
              <a:defRPr sz="3200">
                <a:solidFill>
                  <a:schemeClr val="hlink"/>
                </a:solidFill>
                <a:latin typeface="Tahoma"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2800">
              <a:solidFill>
                <a:srgbClr val="000000"/>
              </a:solidFill>
              <a:latin typeface="Arial" pitchFamily="34" charset="0"/>
            </a:endParaRPr>
          </a:p>
        </p:txBody>
      </p:sp>
      <p:sp>
        <p:nvSpPr>
          <p:cNvPr id="60444" name="Rectangle 102"/>
          <p:cNvSpPr>
            <a:spLocks noChangeArrowheads="1"/>
          </p:cNvSpPr>
          <p:nvPr/>
        </p:nvSpPr>
        <p:spPr bwMode="auto">
          <a:xfrm>
            <a:off x="152400" y="5257800"/>
            <a:ext cx="1295400" cy="1066800"/>
          </a:xfrm>
          <a:prstGeom prst="rect">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tx1"/>
              </a:buClr>
              <a:buChar char="•"/>
              <a:defRPr sz="3200">
                <a:solidFill>
                  <a:schemeClr val="hlink"/>
                </a:solidFill>
                <a:latin typeface="Tahoma"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2800">
              <a:solidFill>
                <a:srgbClr val="000000"/>
              </a:solidFill>
              <a:latin typeface="Arial" pitchFamily="34" charset="0"/>
            </a:endParaRPr>
          </a:p>
        </p:txBody>
      </p:sp>
      <p:sp>
        <p:nvSpPr>
          <p:cNvPr id="332903" name="Text Box 103"/>
          <p:cNvSpPr txBox="1">
            <a:spLocks noChangeArrowheads="1"/>
          </p:cNvSpPr>
          <p:nvPr/>
        </p:nvSpPr>
        <p:spPr bwMode="auto">
          <a:xfrm>
            <a:off x="7502525" y="4448175"/>
            <a:ext cx="1565275" cy="428625"/>
          </a:xfrm>
          <a:prstGeom prst="rect">
            <a:avLst/>
          </a:prstGeom>
          <a:noFill/>
          <a:ln w="9525">
            <a:noFill/>
            <a:miter lim="800000"/>
            <a:headEnd/>
            <a:tailEnd/>
          </a:ln>
          <a:effectLst/>
        </p:spPr>
        <p:txBody>
          <a:bodyPr>
            <a:spAutoFit/>
          </a:bodyPr>
          <a:lstStyle/>
          <a:p>
            <a:pPr algn="ctr" eaLnBrk="0" hangingPunct="0">
              <a:lnSpc>
                <a:spcPct val="30000"/>
              </a:lnSpc>
              <a:spcBef>
                <a:spcPct val="50000"/>
              </a:spcBef>
              <a:defRPr/>
            </a:pPr>
            <a:r>
              <a:rPr lang="en-GB" sz="2000" b="1">
                <a:solidFill>
                  <a:srgbClr val="FFFF00"/>
                </a:solidFill>
                <a:effectLst>
                  <a:outerShdw blurRad="38100" dist="38100" dir="2700000" algn="tl">
                    <a:srgbClr val="000000"/>
                  </a:outerShdw>
                </a:effectLst>
                <a:latin typeface="Tahoma" pitchFamily="34" charset="0"/>
              </a:rPr>
              <a:t>Aquatic</a:t>
            </a:r>
          </a:p>
          <a:p>
            <a:pPr algn="ctr" eaLnBrk="0" hangingPunct="0">
              <a:lnSpc>
                <a:spcPct val="30000"/>
              </a:lnSpc>
              <a:spcBef>
                <a:spcPct val="50000"/>
              </a:spcBef>
              <a:defRPr/>
            </a:pPr>
            <a:r>
              <a:rPr lang="en-GB" sz="2000" b="1">
                <a:solidFill>
                  <a:srgbClr val="FFFF00"/>
                </a:solidFill>
                <a:effectLst>
                  <a:outerShdw blurRad="38100" dist="38100" dir="2700000" algn="tl">
                    <a:srgbClr val="000000"/>
                  </a:outerShdw>
                </a:effectLst>
                <a:latin typeface="Tahoma" pitchFamily="34" charset="0"/>
              </a:rPr>
              <a:t>mammals</a:t>
            </a:r>
            <a:endParaRPr lang="en-GB" sz="2000" b="1">
              <a:solidFill>
                <a:prstClr val="black"/>
              </a:solidFill>
              <a:effectLst>
                <a:outerShdw blurRad="38100" dist="38100" dir="2700000" algn="tl">
                  <a:srgbClr val="FFFFFF"/>
                </a:outerShdw>
              </a:effectLst>
              <a:latin typeface="Tahoma" pitchFamily="34" charset="0"/>
            </a:endParaRPr>
          </a:p>
        </p:txBody>
      </p:sp>
      <p:sp>
        <p:nvSpPr>
          <p:cNvPr id="60446" name="Rectangle 104"/>
          <p:cNvSpPr>
            <a:spLocks noChangeArrowheads="1"/>
          </p:cNvSpPr>
          <p:nvPr/>
        </p:nvSpPr>
        <p:spPr bwMode="auto">
          <a:xfrm>
            <a:off x="3733800" y="3270250"/>
            <a:ext cx="1524000" cy="1600200"/>
          </a:xfrm>
          <a:prstGeom prst="rect">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tx1"/>
              </a:buClr>
              <a:buChar char="•"/>
              <a:defRPr sz="3200">
                <a:solidFill>
                  <a:schemeClr val="hlink"/>
                </a:solidFill>
                <a:latin typeface="Tahoma"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2800">
              <a:solidFill>
                <a:srgbClr val="000000"/>
              </a:solidFill>
              <a:latin typeface="Arial" pitchFamily="34" charset="0"/>
            </a:endParaRPr>
          </a:p>
        </p:txBody>
      </p:sp>
      <p:sp>
        <p:nvSpPr>
          <p:cNvPr id="60447" name="AutoShape 64"/>
          <p:cNvSpPr>
            <a:spLocks noChangeArrowheads="1"/>
          </p:cNvSpPr>
          <p:nvPr/>
        </p:nvSpPr>
        <p:spPr bwMode="auto">
          <a:xfrm rot="5400000">
            <a:off x="3433763" y="3957637"/>
            <a:ext cx="223838" cy="233363"/>
          </a:xfrm>
          <a:prstGeom prst="triangle">
            <a:avLst>
              <a:gd name="adj" fmla="val 50000"/>
            </a:avLst>
          </a:prstGeom>
          <a:solidFill>
            <a:schemeClr val="tx1"/>
          </a:solidFill>
          <a:ln w="9525">
            <a:solidFill>
              <a:srgbClr val="FFFF00"/>
            </a:solidFill>
            <a:miter lim="800000"/>
            <a:headEnd/>
            <a:tailEnd/>
          </a:ln>
        </p:spPr>
        <p:txBody>
          <a:bodyPr rot="10800000" vert="eaVert" wrap="none" anchor="ctr"/>
          <a:lstStyle>
            <a:lvl1pPr eaLnBrk="0" hangingPunct="0">
              <a:spcBef>
                <a:spcPct val="20000"/>
              </a:spcBef>
              <a:buClr>
                <a:schemeClr val="tx1"/>
              </a:buClr>
              <a:buChar char="•"/>
              <a:defRPr sz="3200">
                <a:solidFill>
                  <a:schemeClr val="hlink"/>
                </a:solidFill>
                <a:latin typeface="Tahoma"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endParaRPr lang="en-US" altLang="en-US" sz="2000">
              <a:solidFill>
                <a:srgbClr val="000000"/>
              </a:solidFill>
              <a:latin typeface="Times New Roman" pitchFamily="18" charset="0"/>
            </a:endParaRPr>
          </a:p>
        </p:txBody>
      </p:sp>
      <p:sp>
        <p:nvSpPr>
          <p:cNvPr id="12" name="Rounded Rectangle 11"/>
          <p:cNvSpPr/>
          <p:nvPr/>
        </p:nvSpPr>
        <p:spPr>
          <a:xfrm>
            <a:off x="1641475" y="3165475"/>
            <a:ext cx="3825875" cy="1900238"/>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450" name="Rectangle 54"/>
          <p:cNvSpPr>
            <a:spLocks noChangeArrowheads="1"/>
          </p:cNvSpPr>
          <p:nvPr/>
        </p:nvSpPr>
        <p:spPr bwMode="auto">
          <a:xfrm>
            <a:off x="247650" y="0"/>
            <a:ext cx="8521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Char char="•"/>
              <a:defRPr sz="3200">
                <a:solidFill>
                  <a:schemeClr val="hlink"/>
                </a:solidFill>
                <a:latin typeface="Tahoma"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US" altLang="en-US" sz="3600" b="1" dirty="0">
                <a:solidFill>
                  <a:srgbClr val="000000"/>
                </a:solidFill>
                <a:cs typeface="Tahoma" pitchFamily="34" charset="0"/>
              </a:rPr>
              <a:t>Influenza’s </a:t>
            </a:r>
            <a:r>
              <a:rPr lang="en-US" altLang="en-US" sz="3600" b="1" dirty="0" err="1">
                <a:solidFill>
                  <a:srgbClr val="000000"/>
                </a:solidFill>
                <a:cs typeface="Tahoma" pitchFamily="34" charset="0"/>
              </a:rPr>
              <a:t>Gonna</a:t>
            </a:r>
            <a:r>
              <a:rPr lang="en-US" altLang="en-US" sz="3600" b="1" dirty="0">
                <a:solidFill>
                  <a:srgbClr val="000000"/>
                </a:solidFill>
                <a:cs typeface="Tahoma" pitchFamily="34" charset="0"/>
              </a:rPr>
              <a:t>  Do What </a:t>
            </a:r>
            <a:br>
              <a:rPr lang="en-US" altLang="en-US" sz="3600" b="1" dirty="0">
                <a:solidFill>
                  <a:srgbClr val="000000"/>
                </a:solidFill>
                <a:cs typeface="Tahoma" pitchFamily="34" charset="0"/>
              </a:rPr>
            </a:br>
            <a:r>
              <a:rPr lang="en-US" altLang="en-US" sz="3600" b="1" dirty="0">
                <a:solidFill>
                  <a:srgbClr val="000000"/>
                </a:solidFill>
                <a:cs typeface="Tahoma" pitchFamily="34" charset="0"/>
              </a:rPr>
              <a:t>Influenza Does: </a:t>
            </a:r>
            <a:r>
              <a:rPr lang="en-US" altLang="en-US" sz="3600" b="1" dirty="0">
                <a:solidFill>
                  <a:srgbClr val="C00000"/>
                </a:solidFill>
                <a:cs typeface="Tahoma" pitchFamily="34" charset="0"/>
              </a:rPr>
              <a:t>Change!</a:t>
            </a:r>
            <a:endParaRPr lang="en-US" altLang="en-US" sz="3600" b="1" dirty="0">
              <a:solidFill>
                <a:srgbClr val="000000"/>
              </a:solidFill>
              <a:cs typeface="Tahoma" pitchFamily="34" charset="0"/>
            </a:endParaRPr>
          </a:p>
        </p:txBody>
      </p:sp>
      <p:sp>
        <p:nvSpPr>
          <p:cNvPr id="60451" name="Rectangle 52"/>
          <p:cNvSpPr>
            <a:spLocks noChangeArrowheads="1"/>
          </p:cNvSpPr>
          <p:nvPr/>
        </p:nvSpPr>
        <p:spPr bwMode="auto">
          <a:xfrm>
            <a:off x="0" y="1357313"/>
            <a:ext cx="33528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71488" eaLnBrk="0" hangingPunct="0">
              <a:spcBef>
                <a:spcPct val="20000"/>
              </a:spcBef>
              <a:buClr>
                <a:schemeClr val="tx1"/>
              </a:buClr>
              <a:buChar char="•"/>
              <a:defRPr sz="3200">
                <a:solidFill>
                  <a:schemeClr val="hlink"/>
                </a:solidFill>
                <a:latin typeface="Tahoma" pitchFamily="34" charset="0"/>
              </a:defRPr>
            </a:lvl1pPr>
            <a:lvl2pPr marL="742950" indent="-285750" defTabSz="471488" eaLnBrk="0" hangingPunct="0">
              <a:spcBef>
                <a:spcPct val="20000"/>
              </a:spcBef>
              <a:buChar char="–"/>
              <a:defRPr sz="2800">
                <a:solidFill>
                  <a:schemeClr val="tx1"/>
                </a:solidFill>
                <a:latin typeface="Arial" pitchFamily="34" charset="0"/>
              </a:defRPr>
            </a:lvl2pPr>
            <a:lvl3pPr marL="1136650" indent="-222250" defTabSz="471488" eaLnBrk="0" hangingPunct="0">
              <a:spcBef>
                <a:spcPct val="20000"/>
              </a:spcBef>
              <a:buChar char="•"/>
              <a:defRPr sz="2400">
                <a:solidFill>
                  <a:schemeClr val="tx1"/>
                </a:solidFill>
                <a:latin typeface="Arial" pitchFamily="34" charset="0"/>
              </a:defRPr>
            </a:lvl3pPr>
            <a:lvl4pPr marL="1600200" indent="-228600" defTabSz="471488" eaLnBrk="0" hangingPunct="0">
              <a:spcBef>
                <a:spcPct val="20000"/>
              </a:spcBef>
              <a:buChar char="–"/>
              <a:defRPr sz="2000">
                <a:solidFill>
                  <a:schemeClr val="tx1"/>
                </a:solidFill>
                <a:latin typeface="Arial" pitchFamily="34" charset="0"/>
              </a:defRPr>
            </a:lvl4pPr>
            <a:lvl5pPr marL="2057400" indent="-228600" defTabSz="471488" eaLnBrk="0" hangingPunct="0">
              <a:spcBef>
                <a:spcPct val="20000"/>
              </a:spcBef>
              <a:buChar char="»"/>
              <a:defRPr sz="2000">
                <a:solidFill>
                  <a:schemeClr val="tx1"/>
                </a:solidFill>
                <a:latin typeface="Arial" pitchFamily="34" charset="0"/>
              </a:defRPr>
            </a:lvl5pPr>
            <a:lvl6pPr marL="2514600" indent="-228600" defTabSz="471488" eaLnBrk="0" fontAlgn="base" hangingPunct="0">
              <a:spcBef>
                <a:spcPct val="20000"/>
              </a:spcBef>
              <a:spcAft>
                <a:spcPct val="0"/>
              </a:spcAft>
              <a:buChar char="»"/>
              <a:defRPr sz="2000">
                <a:solidFill>
                  <a:schemeClr val="tx1"/>
                </a:solidFill>
                <a:latin typeface="Arial" pitchFamily="34" charset="0"/>
              </a:defRPr>
            </a:lvl6pPr>
            <a:lvl7pPr marL="2971800" indent="-228600" defTabSz="471488" eaLnBrk="0" fontAlgn="base" hangingPunct="0">
              <a:spcBef>
                <a:spcPct val="20000"/>
              </a:spcBef>
              <a:spcAft>
                <a:spcPct val="0"/>
              </a:spcAft>
              <a:buChar char="»"/>
              <a:defRPr sz="2000">
                <a:solidFill>
                  <a:schemeClr val="tx1"/>
                </a:solidFill>
                <a:latin typeface="Arial" pitchFamily="34" charset="0"/>
              </a:defRPr>
            </a:lvl7pPr>
            <a:lvl8pPr marL="3429000" indent="-228600" defTabSz="471488" eaLnBrk="0" fontAlgn="base" hangingPunct="0">
              <a:spcBef>
                <a:spcPct val="20000"/>
              </a:spcBef>
              <a:spcAft>
                <a:spcPct val="0"/>
              </a:spcAft>
              <a:buChar char="»"/>
              <a:defRPr sz="2000">
                <a:solidFill>
                  <a:schemeClr val="tx1"/>
                </a:solidFill>
                <a:latin typeface="Arial" pitchFamily="34" charset="0"/>
              </a:defRPr>
            </a:lvl8pPr>
            <a:lvl9pPr marL="3886200" indent="-228600" defTabSz="471488" eaLnBrk="0" fontAlgn="base" hangingPunct="0">
              <a:spcBef>
                <a:spcPct val="20000"/>
              </a:spcBef>
              <a:spcAft>
                <a:spcPct val="0"/>
              </a:spcAft>
              <a:buChar char="»"/>
              <a:defRPr sz="2000">
                <a:solidFill>
                  <a:schemeClr val="tx1"/>
                </a:solidFill>
                <a:latin typeface="Arial" pitchFamily="34" charset="0"/>
              </a:defRPr>
            </a:lvl9pPr>
          </a:lstStyle>
          <a:p>
            <a:pPr lvl="2" eaLnBrk="1" hangingPunct="1">
              <a:spcBef>
                <a:spcPct val="0"/>
              </a:spcBef>
              <a:buFontTx/>
              <a:buNone/>
            </a:pPr>
            <a:r>
              <a:rPr lang="en-US" altLang="en-US" b="1" u="sng" dirty="0">
                <a:solidFill>
                  <a:srgbClr val="C00000"/>
                </a:solidFill>
                <a:latin typeface="Tahoma" panose="020B0604030504040204" pitchFamily="34" charset="0"/>
                <a:ea typeface="Tahoma" panose="020B0604030504040204" pitchFamily="34" charset="0"/>
                <a:cs typeface="Tahoma" panose="020B0604030504040204" pitchFamily="34" charset="0"/>
              </a:rPr>
              <a:t>Influenza A     </a:t>
            </a:r>
          </a:p>
          <a:p>
            <a:pPr lvl="2" eaLnBrk="1" hangingPunct="1">
              <a:spcBef>
                <a:spcPct val="0"/>
              </a:spcBef>
              <a:buFont typeface="Wingdings" pitchFamily="2" charset="2"/>
              <a:buChar char="§"/>
            </a:pPr>
            <a:r>
              <a:rPr lang="en-US" altLang="en-US" b="1" dirty="0">
                <a:solidFill>
                  <a:srgbClr val="C00000"/>
                </a:solidFill>
                <a:latin typeface="Tahoma" panose="020B0604030504040204" pitchFamily="34" charset="0"/>
                <a:ea typeface="Tahoma" panose="020B0604030504040204" pitchFamily="34" charset="0"/>
                <a:cs typeface="Tahoma" panose="020B0604030504040204" pitchFamily="34" charset="0"/>
              </a:rPr>
              <a:t>H1 - H17 </a:t>
            </a:r>
          </a:p>
          <a:p>
            <a:pPr lvl="2" eaLnBrk="1" hangingPunct="1">
              <a:spcBef>
                <a:spcPct val="0"/>
              </a:spcBef>
              <a:buFont typeface="Wingdings" pitchFamily="2" charset="2"/>
              <a:buChar char="§"/>
            </a:pPr>
            <a:r>
              <a:rPr lang="en-US" altLang="en-US" b="1" dirty="0">
                <a:solidFill>
                  <a:srgbClr val="C00000"/>
                </a:solidFill>
                <a:latin typeface="Tahoma" panose="020B0604030504040204" pitchFamily="34" charset="0"/>
                <a:ea typeface="Tahoma" panose="020B0604030504040204" pitchFamily="34" charset="0"/>
                <a:cs typeface="Tahoma" panose="020B0604030504040204" pitchFamily="34" charset="0"/>
              </a:rPr>
              <a:t>N1 – N10  </a:t>
            </a:r>
          </a:p>
        </p:txBody>
      </p:sp>
      <p:sp>
        <p:nvSpPr>
          <p:cNvPr id="54" name="Rounded Rectangle 53"/>
          <p:cNvSpPr/>
          <p:nvPr/>
        </p:nvSpPr>
        <p:spPr>
          <a:xfrm>
            <a:off x="0" y="3084513"/>
            <a:ext cx="3441700" cy="2060575"/>
          </a:xfrm>
          <a:prstGeom prst="roundRect">
            <a:avLst/>
          </a:prstGeom>
          <a:noFill/>
          <a:ln w="508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Footer Placeholder 6"/>
          <p:cNvSpPr>
            <a:spLocks noGrp="1"/>
          </p:cNvSpPr>
          <p:nvPr>
            <p:ph type="ftr" sz="quarter" idx="3"/>
          </p:nvPr>
        </p:nvSpPr>
        <p:spPr>
          <a:xfrm>
            <a:off x="361950" y="6364288"/>
            <a:ext cx="8343900" cy="365125"/>
          </a:xfrm>
        </p:spPr>
        <p:txBody>
          <a:bodyPr/>
          <a:lstStyle/>
          <a:p>
            <a:pPr>
              <a:defRPr/>
            </a:pPr>
            <a:r>
              <a:rPr lang="en-US" dirty="0" smtClean="0"/>
              <a:t>			WISCONSIN STATE LABORATORY OF HYGIENE - UNIVERSITY OF WISCONSIN                            </a:t>
            </a:r>
            <a:r>
              <a:rPr lang="en-US" sz="2000" b="1" dirty="0" smtClean="0"/>
              <a:t> 7</a:t>
            </a:r>
            <a:endParaRPr lang="en-US" sz="2000" b="1" dirty="0"/>
          </a:p>
        </p:txBody>
      </p:sp>
    </p:spTree>
    <p:extLst>
      <p:ext uri="{BB962C8B-B14F-4D97-AF65-F5344CB8AC3E}">
        <p14:creationId xmlns:p14="http://schemas.microsoft.com/office/powerpoint/2010/main" val="223269817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334963" y="349250"/>
            <a:ext cx="7877175" cy="962025"/>
          </a:xfrm>
        </p:spPr>
        <p:txBody>
          <a:bodyPr>
            <a:normAutofit fontScale="90000"/>
          </a:bodyPr>
          <a:lstStyle/>
          <a:p>
            <a:pPr algn="ctr" eaLnBrk="1" hangingPunct="1"/>
            <a:r>
              <a:rPr lang="en-US" altLang="en-US" sz="4000" b="1"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The Changeability of Influenza</a:t>
            </a:r>
            <a:r>
              <a:rPr lang="en-US" altLang="en-US" sz="4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r>
            <a:br>
              <a:rPr lang="en-US" altLang="en-US" sz="4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en-US" altLang="en-US" sz="4000" b="1" i="1" dirty="0" smtClean="0">
                <a:solidFill>
                  <a:srgbClr val="990000"/>
                </a:solidFill>
                <a:latin typeface="Tahoma" panose="020B0604030504040204" pitchFamily="34" charset="0"/>
                <a:ea typeface="Tahoma" panose="020B0604030504040204" pitchFamily="34" charset="0"/>
                <a:cs typeface="Tahoma" panose="020B0604030504040204" pitchFamily="34" charset="0"/>
              </a:rPr>
              <a:t>Antigenic Shift</a:t>
            </a:r>
            <a:r>
              <a:rPr lang="en-US" altLang="en-US" b="0" i="1" dirty="0" smtClean="0">
                <a:latin typeface="Arial" pitchFamily="34" charset="0"/>
                <a:cs typeface="Arial" pitchFamily="34" charset="0"/>
              </a:rPr>
              <a:t/>
            </a:r>
            <a:br>
              <a:rPr lang="en-US" altLang="en-US" b="0" i="1" dirty="0" smtClean="0">
                <a:latin typeface="Arial" pitchFamily="34" charset="0"/>
                <a:cs typeface="Arial" pitchFamily="34" charset="0"/>
              </a:rPr>
            </a:br>
            <a:r>
              <a:rPr lang="en-US" altLang="en-US" sz="2400" b="0" dirty="0" smtClean="0">
                <a:solidFill>
                  <a:srgbClr val="C00000"/>
                </a:solidFill>
                <a:latin typeface="Tahoma" panose="020B0604030504040204" pitchFamily="34" charset="0"/>
                <a:ea typeface="Tahoma" panose="020B0604030504040204" pitchFamily="34" charset="0"/>
                <a:cs typeface="Tahoma" panose="020B0604030504040204" pitchFamily="34" charset="0"/>
              </a:rPr>
              <a:t>www.flu.gov</a:t>
            </a:r>
            <a:endParaRPr lang="en-US" altLang="en-US" b="0"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73731"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55638" y="1714500"/>
            <a:ext cx="2932176" cy="4700016"/>
          </a:xfrm>
        </p:spPr>
      </p:pic>
      <p:sp>
        <p:nvSpPr>
          <p:cNvPr id="73732" name="Text Placeholder 2"/>
          <p:cNvSpPr>
            <a:spLocks noGrp="1"/>
          </p:cNvSpPr>
          <p:nvPr>
            <p:ph sz="half" idx="2"/>
          </p:nvPr>
        </p:nvSpPr>
        <p:spPr/>
        <p:txBody>
          <a:bodyPr/>
          <a:lstStyle/>
          <a:p>
            <a:pPr marL="0" indent="0" eaLnBrk="1" hangingPunct="1">
              <a:buFontTx/>
              <a:buNone/>
            </a:pPr>
            <a:r>
              <a:rPr lang="en-US" altLang="en-US" dirty="0" smtClean="0"/>
              <a:t>  </a:t>
            </a:r>
            <a:endParaRPr lang="en-US" altLang="en-US" dirty="0" smtClean="0">
              <a:solidFill>
                <a:srgbClr val="006F7C"/>
              </a:solidFill>
              <a:cs typeface="Tahoma" pitchFamily="34" charset="0"/>
            </a:endParaRPr>
          </a:p>
        </p:txBody>
      </p:sp>
      <p:sp>
        <p:nvSpPr>
          <p:cNvPr id="73734" name="Text Placeholder 4"/>
          <p:cNvSpPr>
            <a:spLocks noGrp="1"/>
          </p:cNvSpPr>
          <p:nvPr>
            <p:ph type="body" sz="quarter" idx="4294967295"/>
          </p:nvPr>
        </p:nvSpPr>
        <p:spPr>
          <a:xfrm>
            <a:off x="5235575" y="2330450"/>
            <a:ext cx="2976563" cy="3676650"/>
          </a:xfrm>
        </p:spPr>
        <p:txBody>
          <a:bodyPr/>
          <a:lstStyle/>
          <a:p>
            <a:pPr marL="0" indent="0" eaLnBrk="1" hangingPunct="1">
              <a:buFontTx/>
              <a:buNone/>
            </a:pPr>
            <a:r>
              <a:rPr lang="en-US" altLang="en-US" sz="2400" b="1" u="sng" dirty="0" smtClean="0">
                <a:solidFill>
                  <a:schemeClr val="tx1"/>
                </a:solidFill>
                <a:latin typeface="Tahoma" panose="020B0604030504040204" pitchFamily="34" charset="0"/>
                <a:ea typeface="Tahoma" panose="020B0604030504040204" pitchFamily="34" charset="0"/>
                <a:cs typeface="Tahoma" panose="020B0604030504040204" pitchFamily="34" charset="0"/>
              </a:rPr>
              <a:t>Antigenic Shift </a:t>
            </a:r>
            <a:r>
              <a:rPr lang="en-US" altLang="en-US" sz="2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When a new subtype (a novel HA and/or NA) of influenza A emerges in the host (humans)</a:t>
            </a:r>
          </a:p>
        </p:txBody>
      </p:sp>
      <p:sp>
        <p:nvSpPr>
          <p:cNvPr id="2" name="Footer Placeholder 1"/>
          <p:cNvSpPr>
            <a:spLocks noGrp="1"/>
          </p:cNvSpPr>
          <p:nvPr>
            <p:ph type="ftr" sz="quarter" idx="3"/>
          </p:nvPr>
        </p:nvSpPr>
        <p:spPr>
          <a:xfrm>
            <a:off x="381000" y="6414516"/>
            <a:ext cx="8343900" cy="433959"/>
          </a:xfrm>
        </p:spPr>
        <p:txBody>
          <a:bodyPr/>
          <a:lstStyle/>
          <a:p>
            <a:pPr>
              <a:defRPr/>
            </a:pPr>
            <a:r>
              <a:rPr lang="en-US" dirty="0" smtClean="0"/>
              <a:t>				WISCONSIN STATE LABORATORY OF HYGIENE - UNIVERSITY OF WISCONSIN                         </a:t>
            </a:r>
            <a:r>
              <a:rPr lang="en-US" sz="2000" b="1" dirty="0" smtClean="0"/>
              <a:t>8</a:t>
            </a:r>
            <a:endParaRPr lang="en-US" sz="2000" b="1" dirty="0"/>
          </a:p>
        </p:txBody>
      </p:sp>
    </p:spTree>
    <p:extLst>
      <p:ext uri="{BB962C8B-B14F-4D97-AF65-F5344CB8AC3E}">
        <p14:creationId xmlns:p14="http://schemas.microsoft.com/office/powerpoint/2010/main" val="4159602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3908425" y="1344613"/>
            <a:ext cx="5060950" cy="15779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sp>
        <p:nvSpPr>
          <p:cNvPr id="86019" name="Text Box 2"/>
          <p:cNvSpPr txBox="1">
            <a:spLocks noChangeArrowheads="1"/>
          </p:cNvSpPr>
          <p:nvPr/>
        </p:nvSpPr>
        <p:spPr bwMode="auto">
          <a:xfrm>
            <a:off x="0" y="177800"/>
            <a:ext cx="9144000" cy="584200"/>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lgn="ctr" eaLnBrk="1" hangingPunct="1">
              <a:spcBef>
                <a:spcPct val="0"/>
              </a:spcBef>
              <a:buClrTx/>
              <a:buSzTx/>
              <a:buFontTx/>
              <a:buNone/>
            </a:pPr>
            <a:r>
              <a:rPr lang="en-US" altLang="en-US" sz="3200" b="1">
                <a:solidFill>
                  <a:srgbClr val="006666"/>
                </a:solidFill>
                <a:latin typeface="Tahoma" pitchFamily="34" charset="0"/>
                <a:cs typeface="Tahoma" pitchFamily="34" charset="0"/>
              </a:rPr>
              <a:t>  </a:t>
            </a:r>
          </a:p>
        </p:txBody>
      </p:sp>
      <p:grpSp>
        <p:nvGrpSpPr>
          <p:cNvPr id="86020" name="Group 3"/>
          <p:cNvGrpSpPr>
            <a:grpSpLocks/>
          </p:cNvGrpSpPr>
          <p:nvPr/>
        </p:nvGrpSpPr>
        <p:grpSpPr bwMode="auto">
          <a:xfrm>
            <a:off x="8455025" y="1535113"/>
            <a:ext cx="153988" cy="1177925"/>
            <a:chOff x="5184" y="1824"/>
            <a:chExt cx="96" cy="1107"/>
          </a:xfrm>
        </p:grpSpPr>
        <p:sp>
          <p:nvSpPr>
            <p:cNvPr id="86093" name="Line 4"/>
            <p:cNvSpPr>
              <a:spLocks noChangeShapeType="1"/>
            </p:cNvSpPr>
            <p:nvPr/>
          </p:nvSpPr>
          <p:spPr bwMode="auto">
            <a:xfrm>
              <a:off x="5280" y="1824"/>
              <a:ext cx="0" cy="110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94" name="Line 5"/>
            <p:cNvSpPr>
              <a:spLocks noChangeShapeType="1"/>
            </p:cNvSpPr>
            <p:nvPr/>
          </p:nvSpPr>
          <p:spPr bwMode="auto">
            <a:xfrm>
              <a:off x="5184" y="2928"/>
              <a:ext cx="90" cy="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95" name="Line 6"/>
            <p:cNvSpPr>
              <a:spLocks noChangeShapeType="1"/>
            </p:cNvSpPr>
            <p:nvPr/>
          </p:nvSpPr>
          <p:spPr bwMode="auto">
            <a:xfrm>
              <a:off x="5184" y="1824"/>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6021" name="Group 7"/>
          <p:cNvGrpSpPr>
            <a:grpSpLocks/>
          </p:cNvGrpSpPr>
          <p:nvPr/>
        </p:nvGrpSpPr>
        <p:grpSpPr bwMode="auto">
          <a:xfrm>
            <a:off x="7415213" y="3226593"/>
            <a:ext cx="228600" cy="3135313"/>
            <a:chOff x="5184" y="1824"/>
            <a:chExt cx="96" cy="1104"/>
          </a:xfrm>
        </p:grpSpPr>
        <p:sp>
          <p:nvSpPr>
            <p:cNvPr id="86090" name="Line 8"/>
            <p:cNvSpPr>
              <a:spLocks noChangeShapeType="1"/>
            </p:cNvSpPr>
            <p:nvPr/>
          </p:nvSpPr>
          <p:spPr bwMode="auto">
            <a:xfrm>
              <a:off x="5280" y="1824"/>
              <a:ext cx="0" cy="110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91" name="Line 9"/>
            <p:cNvSpPr>
              <a:spLocks noChangeShapeType="1"/>
            </p:cNvSpPr>
            <p:nvPr/>
          </p:nvSpPr>
          <p:spPr bwMode="auto">
            <a:xfrm>
              <a:off x="5184" y="2928"/>
              <a:ext cx="96"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92" name="Line 10"/>
            <p:cNvSpPr>
              <a:spLocks noChangeShapeType="1"/>
            </p:cNvSpPr>
            <p:nvPr/>
          </p:nvSpPr>
          <p:spPr bwMode="auto">
            <a:xfrm>
              <a:off x="5184" y="1824"/>
              <a:ext cx="96"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6022" name="Line 13"/>
          <p:cNvSpPr>
            <a:spLocks noChangeShapeType="1"/>
          </p:cNvSpPr>
          <p:nvPr/>
        </p:nvSpPr>
        <p:spPr bwMode="auto">
          <a:xfrm>
            <a:off x="528638" y="4794250"/>
            <a:ext cx="7969250" cy="11113"/>
          </a:xfrm>
          <a:prstGeom prst="line">
            <a:avLst/>
          </a:prstGeom>
          <a:noFill/>
          <a:ln w="50800">
            <a:solidFill>
              <a:srgbClr val="FF6633"/>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86023" name="Rectangle 14"/>
          <p:cNvSpPr>
            <a:spLocks noChangeArrowheads="1"/>
          </p:cNvSpPr>
          <p:nvPr/>
        </p:nvSpPr>
        <p:spPr bwMode="auto">
          <a:xfrm>
            <a:off x="273050" y="4838700"/>
            <a:ext cx="8064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2200" b="1">
                <a:solidFill>
                  <a:srgbClr val="000000"/>
                </a:solidFill>
                <a:latin typeface="Arial" pitchFamily="34" charset="0"/>
              </a:rPr>
              <a:t>1918</a:t>
            </a:r>
          </a:p>
        </p:txBody>
      </p:sp>
      <p:sp>
        <p:nvSpPr>
          <p:cNvPr id="86024" name="Rectangle 15"/>
          <p:cNvSpPr>
            <a:spLocks noChangeArrowheads="1"/>
          </p:cNvSpPr>
          <p:nvPr/>
        </p:nvSpPr>
        <p:spPr bwMode="auto">
          <a:xfrm>
            <a:off x="2386013" y="4838700"/>
            <a:ext cx="8064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2200" b="1">
                <a:solidFill>
                  <a:srgbClr val="000000"/>
                </a:solidFill>
                <a:latin typeface="Arial" pitchFamily="34" charset="0"/>
              </a:rPr>
              <a:t>1957</a:t>
            </a:r>
          </a:p>
        </p:txBody>
      </p:sp>
      <p:sp>
        <p:nvSpPr>
          <p:cNvPr id="86025" name="Rectangle 16"/>
          <p:cNvSpPr>
            <a:spLocks noChangeArrowheads="1"/>
          </p:cNvSpPr>
          <p:nvPr/>
        </p:nvSpPr>
        <p:spPr bwMode="auto">
          <a:xfrm>
            <a:off x="3070225" y="4838700"/>
            <a:ext cx="8064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2200" b="1">
                <a:solidFill>
                  <a:srgbClr val="000000"/>
                </a:solidFill>
                <a:latin typeface="Arial" pitchFamily="34" charset="0"/>
              </a:rPr>
              <a:t>1968</a:t>
            </a:r>
          </a:p>
        </p:txBody>
      </p:sp>
      <p:sp>
        <p:nvSpPr>
          <p:cNvPr id="86026" name="Rectangle 17"/>
          <p:cNvSpPr>
            <a:spLocks noChangeArrowheads="1"/>
          </p:cNvSpPr>
          <p:nvPr/>
        </p:nvSpPr>
        <p:spPr bwMode="auto">
          <a:xfrm>
            <a:off x="3795713" y="4838700"/>
            <a:ext cx="8064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2200" b="1">
                <a:solidFill>
                  <a:srgbClr val="000000"/>
                </a:solidFill>
                <a:latin typeface="Arial" pitchFamily="34" charset="0"/>
              </a:rPr>
              <a:t>1977</a:t>
            </a:r>
          </a:p>
        </p:txBody>
      </p:sp>
      <p:sp>
        <p:nvSpPr>
          <p:cNvPr id="86027" name="Line 18"/>
          <p:cNvSpPr>
            <a:spLocks noChangeShapeType="1"/>
          </p:cNvSpPr>
          <p:nvPr/>
        </p:nvSpPr>
        <p:spPr bwMode="auto">
          <a:xfrm>
            <a:off x="4143375" y="4638675"/>
            <a:ext cx="0" cy="249238"/>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6028" name="Line 19"/>
          <p:cNvSpPr>
            <a:spLocks noChangeShapeType="1"/>
          </p:cNvSpPr>
          <p:nvPr/>
        </p:nvSpPr>
        <p:spPr bwMode="auto">
          <a:xfrm>
            <a:off x="508000" y="4638675"/>
            <a:ext cx="0" cy="249238"/>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6029" name="Line 20"/>
          <p:cNvSpPr>
            <a:spLocks noChangeShapeType="1"/>
          </p:cNvSpPr>
          <p:nvPr/>
        </p:nvSpPr>
        <p:spPr bwMode="auto">
          <a:xfrm>
            <a:off x="5494338" y="4638675"/>
            <a:ext cx="0" cy="249238"/>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6030" name="Line 21"/>
          <p:cNvSpPr>
            <a:spLocks noChangeShapeType="1"/>
          </p:cNvSpPr>
          <p:nvPr/>
        </p:nvSpPr>
        <p:spPr bwMode="auto">
          <a:xfrm>
            <a:off x="3498850" y="4638675"/>
            <a:ext cx="0" cy="249238"/>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6031" name="Line 22"/>
          <p:cNvSpPr>
            <a:spLocks noChangeShapeType="1"/>
          </p:cNvSpPr>
          <p:nvPr/>
        </p:nvSpPr>
        <p:spPr bwMode="auto">
          <a:xfrm>
            <a:off x="2736850" y="4638675"/>
            <a:ext cx="0" cy="249238"/>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6032" name="Line 23"/>
          <p:cNvSpPr>
            <a:spLocks noChangeShapeType="1"/>
          </p:cNvSpPr>
          <p:nvPr/>
        </p:nvSpPr>
        <p:spPr bwMode="auto">
          <a:xfrm>
            <a:off x="6451600" y="4651375"/>
            <a:ext cx="0" cy="250825"/>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6033" name="Line 24"/>
          <p:cNvSpPr>
            <a:spLocks noChangeShapeType="1"/>
          </p:cNvSpPr>
          <p:nvPr/>
        </p:nvSpPr>
        <p:spPr bwMode="auto">
          <a:xfrm>
            <a:off x="5729288" y="4638675"/>
            <a:ext cx="0" cy="249238"/>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6034" name="Rectangle 25"/>
          <p:cNvSpPr>
            <a:spLocks noChangeArrowheads="1"/>
          </p:cNvSpPr>
          <p:nvPr/>
        </p:nvSpPr>
        <p:spPr bwMode="auto">
          <a:xfrm>
            <a:off x="5086350" y="4837113"/>
            <a:ext cx="8096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2200" b="1">
                <a:solidFill>
                  <a:srgbClr val="000000"/>
                </a:solidFill>
                <a:latin typeface="Arial" pitchFamily="34" charset="0"/>
              </a:rPr>
              <a:t>1997</a:t>
            </a:r>
          </a:p>
        </p:txBody>
      </p:sp>
      <p:sp>
        <p:nvSpPr>
          <p:cNvPr id="86035" name="Rectangle 26"/>
          <p:cNvSpPr>
            <a:spLocks noChangeArrowheads="1"/>
          </p:cNvSpPr>
          <p:nvPr/>
        </p:nvSpPr>
        <p:spPr bwMode="auto">
          <a:xfrm>
            <a:off x="5278438" y="4267200"/>
            <a:ext cx="8143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2200" b="1">
                <a:solidFill>
                  <a:srgbClr val="000000"/>
                </a:solidFill>
                <a:latin typeface="Arial" pitchFamily="34" charset="0"/>
              </a:rPr>
              <a:t>1999</a:t>
            </a:r>
          </a:p>
        </p:txBody>
      </p:sp>
      <p:sp>
        <p:nvSpPr>
          <p:cNvPr id="86036" name="Rectangle 27"/>
          <p:cNvSpPr>
            <a:spLocks noChangeArrowheads="1"/>
          </p:cNvSpPr>
          <p:nvPr/>
        </p:nvSpPr>
        <p:spPr bwMode="auto">
          <a:xfrm>
            <a:off x="6016625" y="4838700"/>
            <a:ext cx="8064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2200" b="1">
                <a:solidFill>
                  <a:srgbClr val="000000"/>
                </a:solidFill>
                <a:latin typeface="Arial" pitchFamily="34" charset="0"/>
              </a:rPr>
              <a:t>2003</a:t>
            </a:r>
          </a:p>
        </p:txBody>
      </p:sp>
      <p:sp>
        <p:nvSpPr>
          <p:cNvPr id="86037" name="AutoShape 28"/>
          <p:cNvSpPr>
            <a:spLocks noChangeArrowheads="1"/>
          </p:cNvSpPr>
          <p:nvPr/>
        </p:nvSpPr>
        <p:spPr bwMode="auto">
          <a:xfrm>
            <a:off x="625475" y="4295775"/>
            <a:ext cx="2217738" cy="203200"/>
          </a:xfrm>
          <a:prstGeom prst="rect">
            <a:avLst/>
          </a:prstGeom>
          <a:gradFill rotWithShape="0">
            <a:gsLst>
              <a:gs pos="0">
                <a:srgbClr val="006600"/>
              </a:gs>
              <a:gs pos="100000">
                <a:srgbClr val="00FF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86038" name="AutoShape 29"/>
          <p:cNvSpPr>
            <a:spLocks noChangeArrowheads="1"/>
          </p:cNvSpPr>
          <p:nvPr/>
        </p:nvSpPr>
        <p:spPr bwMode="auto">
          <a:xfrm>
            <a:off x="2854325" y="4078288"/>
            <a:ext cx="663575" cy="198437"/>
          </a:xfrm>
          <a:prstGeom prst="rect">
            <a:avLst/>
          </a:prstGeom>
          <a:gradFill rotWithShape="0">
            <a:gsLst>
              <a:gs pos="0">
                <a:srgbClr val="FF9900"/>
              </a:gs>
              <a:gs pos="100000">
                <a:srgbClr val="FFFF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86039" name="AutoShape 30"/>
          <p:cNvSpPr>
            <a:spLocks noChangeArrowheads="1"/>
          </p:cNvSpPr>
          <p:nvPr/>
        </p:nvSpPr>
        <p:spPr bwMode="auto">
          <a:xfrm>
            <a:off x="4143375" y="3327400"/>
            <a:ext cx="3095625" cy="203200"/>
          </a:xfrm>
          <a:prstGeom prst="rect">
            <a:avLst/>
          </a:prstGeom>
          <a:gradFill rotWithShape="0">
            <a:gsLst>
              <a:gs pos="0">
                <a:srgbClr val="00FFFF"/>
              </a:gs>
              <a:gs pos="100000">
                <a:srgbClr val="9933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86040" name="AutoShape 31"/>
          <p:cNvSpPr>
            <a:spLocks noChangeArrowheads="1"/>
          </p:cNvSpPr>
          <p:nvPr/>
        </p:nvSpPr>
        <p:spPr bwMode="auto">
          <a:xfrm>
            <a:off x="6434138" y="2262188"/>
            <a:ext cx="233362" cy="252412"/>
          </a:xfrm>
          <a:prstGeom prst="rightArrow">
            <a:avLst>
              <a:gd name="adj1" fmla="val 50000"/>
              <a:gd name="adj2" fmla="val 25000"/>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86041" name="AutoShape 32"/>
          <p:cNvSpPr>
            <a:spLocks noChangeArrowheads="1"/>
          </p:cNvSpPr>
          <p:nvPr/>
        </p:nvSpPr>
        <p:spPr bwMode="auto">
          <a:xfrm>
            <a:off x="5670550" y="2001838"/>
            <a:ext cx="234950" cy="252412"/>
          </a:xfrm>
          <a:prstGeom prst="rightArrow">
            <a:avLst>
              <a:gd name="adj1" fmla="val 50000"/>
              <a:gd name="adj2" fmla="val 25000"/>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86042" name="Rectangle 34"/>
          <p:cNvSpPr>
            <a:spLocks noChangeArrowheads="1"/>
          </p:cNvSpPr>
          <p:nvPr/>
        </p:nvSpPr>
        <p:spPr bwMode="auto">
          <a:xfrm>
            <a:off x="76200" y="4191000"/>
            <a:ext cx="5413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2200" b="1">
                <a:solidFill>
                  <a:srgbClr val="000000"/>
                </a:solidFill>
                <a:latin typeface="Arial" pitchFamily="34" charset="0"/>
              </a:rPr>
              <a:t>H1</a:t>
            </a:r>
          </a:p>
        </p:txBody>
      </p:sp>
      <p:sp>
        <p:nvSpPr>
          <p:cNvPr id="86043" name="Rectangle 35"/>
          <p:cNvSpPr>
            <a:spLocks noChangeArrowheads="1"/>
          </p:cNvSpPr>
          <p:nvPr/>
        </p:nvSpPr>
        <p:spPr bwMode="auto">
          <a:xfrm>
            <a:off x="4935538" y="2895600"/>
            <a:ext cx="2171700" cy="431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2200" b="1">
                <a:solidFill>
                  <a:srgbClr val="C00000"/>
                </a:solidFill>
                <a:latin typeface="Arial" pitchFamily="34" charset="0"/>
              </a:rPr>
              <a:t>2009 H1pdm A</a:t>
            </a:r>
          </a:p>
        </p:txBody>
      </p:sp>
      <p:sp>
        <p:nvSpPr>
          <p:cNvPr id="86044" name="Rectangle 36"/>
          <p:cNvSpPr>
            <a:spLocks noChangeArrowheads="1"/>
          </p:cNvSpPr>
          <p:nvPr/>
        </p:nvSpPr>
        <p:spPr bwMode="auto">
          <a:xfrm>
            <a:off x="2314575" y="3962400"/>
            <a:ext cx="5413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2200" b="1">
                <a:solidFill>
                  <a:srgbClr val="000000"/>
                </a:solidFill>
                <a:latin typeface="Arial" pitchFamily="34" charset="0"/>
              </a:rPr>
              <a:t>H2</a:t>
            </a:r>
          </a:p>
        </p:txBody>
      </p:sp>
      <p:sp>
        <p:nvSpPr>
          <p:cNvPr id="86045" name="Rectangle 37"/>
          <p:cNvSpPr>
            <a:spLocks noChangeArrowheads="1"/>
          </p:cNvSpPr>
          <p:nvPr/>
        </p:nvSpPr>
        <p:spPr bwMode="auto">
          <a:xfrm>
            <a:off x="5110163" y="2201863"/>
            <a:ext cx="1271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2000" b="1">
                <a:solidFill>
                  <a:srgbClr val="000000"/>
                </a:solidFill>
                <a:latin typeface="Arial" pitchFamily="34" charset="0"/>
              </a:rPr>
              <a:t>Avian H7</a:t>
            </a:r>
          </a:p>
        </p:txBody>
      </p:sp>
      <p:sp>
        <p:nvSpPr>
          <p:cNvPr id="86046" name="Rectangle 38"/>
          <p:cNvSpPr>
            <a:spLocks noChangeArrowheads="1"/>
          </p:cNvSpPr>
          <p:nvPr/>
        </p:nvSpPr>
        <p:spPr bwMode="auto">
          <a:xfrm>
            <a:off x="4122738" y="2514600"/>
            <a:ext cx="1271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2000" b="1">
                <a:solidFill>
                  <a:srgbClr val="000000"/>
                </a:solidFill>
                <a:latin typeface="Arial" pitchFamily="34" charset="0"/>
              </a:rPr>
              <a:t>Avian H5</a:t>
            </a:r>
          </a:p>
        </p:txBody>
      </p:sp>
      <p:sp>
        <p:nvSpPr>
          <p:cNvPr id="86047" name="Rectangle 39"/>
          <p:cNvSpPr>
            <a:spLocks noChangeArrowheads="1"/>
          </p:cNvSpPr>
          <p:nvPr/>
        </p:nvSpPr>
        <p:spPr bwMode="auto">
          <a:xfrm>
            <a:off x="4298950" y="1941513"/>
            <a:ext cx="1271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2000" b="1">
                <a:solidFill>
                  <a:srgbClr val="000000"/>
                </a:solidFill>
                <a:latin typeface="Arial" pitchFamily="34" charset="0"/>
              </a:rPr>
              <a:t>Avian H9</a:t>
            </a:r>
          </a:p>
        </p:txBody>
      </p:sp>
      <p:sp>
        <p:nvSpPr>
          <p:cNvPr id="86048" name="AutoShape 40"/>
          <p:cNvSpPr>
            <a:spLocks noChangeArrowheads="1"/>
          </p:cNvSpPr>
          <p:nvPr/>
        </p:nvSpPr>
        <p:spPr bwMode="auto">
          <a:xfrm>
            <a:off x="3517900" y="3697288"/>
            <a:ext cx="4937125" cy="407987"/>
          </a:xfrm>
          <a:prstGeom prst="rightArrow">
            <a:avLst>
              <a:gd name="adj1" fmla="val 50204"/>
              <a:gd name="adj2" fmla="val 96585"/>
            </a:avLst>
          </a:prstGeom>
          <a:gradFill rotWithShape="0">
            <a:gsLst>
              <a:gs pos="0">
                <a:srgbClr val="CC0000"/>
              </a:gs>
              <a:gs pos="100000">
                <a:srgbClr val="FF33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86049" name="Rectangle 41"/>
          <p:cNvSpPr>
            <a:spLocks noChangeArrowheads="1"/>
          </p:cNvSpPr>
          <p:nvPr/>
        </p:nvSpPr>
        <p:spPr bwMode="auto">
          <a:xfrm>
            <a:off x="2855913" y="3651250"/>
            <a:ext cx="7508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2200" b="1">
                <a:solidFill>
                  <a:srgbClr val="000000"/>
                </a:solidFill>
                <a:latin typeface="Arial" pitchFamily="34" charset="0"/>
              </a:rPr>
              <a:t>H3</a:t>
            </a:r>
          </a:p>
        </p:txBody>
      </p:sp>
      <p:sp>
        <p:nvSpPr>
          <p:cNvPr id="86050" name="Line 42"/>
          <p:cNvSpPr>
            <a:spLocks noChangeShapeType="1"/>
          </p:cNvSpPr>
          <p:nvPr/>
        </p:nvSpPr>
        <p:spPr bwMode="auto">
          <a:xfrm>
            <a:off x="7004050" y="4651375"/>
            <a:ext cx="0" cy="250825"/>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6051" name="Line 43"/>
          <p:cNvSpPr>
            <a:spLocks noChangeShapeType="1"/>
          </p:cNvSpPr>
          <p:nvPr/>
        </p:nvSpPr>
        <p:spPr bwMode="auto">
          <a:xfrm>
            <a:off x="7315200" y="4651375"/>
            <a:ext cx="0" cy="250825"/>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6052" name="AutoShape 45"/>
          <p:cNvSpPr>
            <a:spLocks noChangeArrowheads="1"/>
          </p:cNvSpPr>
          <p:nvPr/>
        </p:nvSpPr>
        <p:spPr bwMode="auto">
          <a:xfrm>
            <a:off x="7281863" y="3006725"/>
            <a:ext cx="1087437" cy="309563"/>
          </a:xfrm>
          <a:prstGeom prst="rightArrow">
            <a:avLst>
              <a:gd name="adj1" fmla="val 50000"/>
              <a:gd name="adj2" fmla="val 51830"/>
            </a:avLst>
          </a:prstGeom>
          <a:solidFill>
            <a:srgbClr val="FFFF00"/>
          </a:solidFill>
          <a:ln w="57150">
            <a:solidFill>
              <a:srgbClr val="FF0000"/>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86053" name="Line 46"/>
          <p:cNvSpPr>
            <a:spLocks noChangeShapeType="1"/>
          </p:cNvSpPr>
          <p:nvPr/>
        </p:nvSpPr>
        <p:spPr bwMode="auto">
          <a:xfrm>
            <a:off x="6727825" y="4651375"/>
            <a:ext cx="0" cy="250825"/>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6054" name="AutoShape 48"/>
          <p:cNvSpPr>
            <a:spLocks noChangeArrowheads="1"/>
          </p:cNvSpPr>
          <p:nvPr/>
        </p:nvSpPr>
        <p:spPr bwMode="auto">
          <a:xfrm>
            <a:off x="7181850" y="2270125"/>
            <a:ext cx="233363" cy="252413"/>
          </a:xfrm>
          <a:prstGeom prst="rightArrow">
            <a:avLst>
              <a:gd name="adj1" fmla="val 50000"/>
              <a:gd name="adj2" fmla="val 25000"/>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86055" name="AutoShape 49"/>
          <p:cNvSpPr>
            <a:spLocks noChangeArrowheads="1"/>
          </p:cNvSpPr>
          <p:nvPr/>
        </p:nvSpPr>
        <p:spPr bwMode="auto">
          <a:xfrm>
            <a:off x="6881813" y="2278063"/>
            <a:ext cx="233362" cy="252412"/>
          </a:xfrm>
          <a:prstGeom prst="rightArrow">
            <a:avLst>
              <a:gd name="adj1" fmla="val 50000"/>
              <a:gd name="adj2" fmla="val 25000"/>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86056" name="AutoShape 50"/>
          <p:cNvSpPr>
            <a:spLocks noChangeArrowheads="1"/>
          </p:cNvSpPr>
          <p:nvPr/>
        </p:nvSpPr>
        <p:spPr bwMode="auto">
          <a:xfrm>
            <a:off x="5494338" y="2576513"/>
            <a:ext cx="241300" cy="314325"/>
          </a:xfrm>
          <a:prstGeom prst="rightArrow">
            <a:avLst>
              <a:gd name="adj1" fmla="val 49546"/>
              <a:gd name="adj2" fmla="val 46472"/>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86057" name="Rectangle 51"/>
          <p:cNvSpPr>
            <a:spLocks noChangeArrowheads="1"/>
          </p:cNvSpPr>
          <p:nvPr/>
        </p:nvSpPr>
        <p:spPr bwMode="auto">
          <a:xfrm>
            <a:off x="503238" y="5951538"/>
            <a:ext cx="1782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b="1">
                <a:solidFill>
                  <a:srgbClr val="000000"/>
                </a:solidFill>
                <a:latin typeface="Arial" pitchFamily="34" charset="0"/>
              </a:rPr>
              <a:t>Type</a:t>
            </a:r>
            <a:r>
              <a:rPr lang="en-US" altLang="en-US">
                <a:solidFill>
                  <a:srgbClr val="000000"/>
                </a:solidFill>
                <a:latin typeface="Arial" pitchFamily="34" charset="0"/>
              </a:rPr>
              <a:t> </a:t>
            </a:r>
            <a:r>
              <a:rPr lang="en-US" altLang="en-US" b="1">
                <a:solidFill>
                  <a:srgbClr val="000000"/>
                </a:solidFill>
                <a:latin typeface="Arial" pitchFamily="34" charset="0"/>
              </a:rPr>
              <a:t>B</a:t>
            </a:r>
          </a:p>
        </p:txBody>
      </p:sp>
      <p:sp>
        <p:nvSpPr>
          <p:cNvPr id="86058" name="Line 53"/>
          <p:cNvSpPr>
            <a:spLocks noChangeShapeType="1"/>
          </p:cNvSpPr>
          <p:nvPr/>
        </p:nvSpPr>
        <p:spPr bwMode="auto">
          <a:xfrm flipV="1">
            <a:off x="5195888" y="6213475"/>
            <a:ext cx="3335337" cy="53975"/>
          </a:xfrm>
          <a:prstGeom prst="line">
            <a:avLst/>
          </a:prstGeom>
          <a:noFill/>
          <a:ln w="177800">
            <a:solidFill>
              <a:srgbClr val="FFFF00"/>
            </a:solidFill>
            <a:round/>
            <a:headEnd/>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6059" name="Line 54"/>
          <p:cNvSpPr>
            <a:spLocks noChangeShapeType="1"/>
          </p:cNvSpPr>
          <p:nvPr/>
        </p:nvSpPr>
        <p:spPr bwMode="auto">
          <a:xfrm>
            <a:off x="5135563" y="5600700"/>
            <a:ext cx="3395662" cy="0"/>
          </a:xfrm>
          <a:prstGeom prst="line">
            <a:avLst/>
          </a:prstGeom>
          <a:noFill/>
          <a:ln w="177800">
            <a:solidFill>
              <a:srgbClr val="66CCFF"/>
            </a:solidFill>
            <a:round/>
            <a:headEnd/>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6060" name="Rectangle 55"/>
          <p:cNvSpPr>
            <a:spLocks noChangeArrowheads="1"/>
          </p:cNvSpPr>
          <p:nvPr/>
        </p:nvSpPr>
        <p:spPr bwMode="auto">
          <a:xfrm>
            <a:off x="5597525" y="6029325"/>
            <a:ext cx="819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2000" b="1">
                <a:solidFill>
                  <a:srgbClr val="000000"/>
                </a:solidFill>
                <a:latin typeface="Arial" pitchFamily="34" charset="0"/>
              </a:rPr>
              <a:t>B/Vic</a:t>
            </a:r>
          </a:p>
        </p:txBody>
      </p:sp>
      <p:sp>
        <p:nvSpPr>
          <p:cNvPr id="86061" name="Line 56"/>
          <p:cNvSpPr>
            <a:spLocks noChangeShapeType="1"/>
          </p:cNvSpPr>
          <p:nvPr/>
        </p:nvSpPr>
        <p:spPr bwMode="auto">
          <a:xfrm>
            <a:off x="1771650" y="4638675"/>
            <a:ext cx="0" cy="249238"/>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6062" name="Rectangle 57"/>
          <p:cNvSpPr>
            <a:spLocks noChangeArrowheads="1"/>
          </p:cNvSpPr>
          <p:nvPr/>
        </p:nvSpPr>
        <p:spPr bwMode="auto">
          <a:xfrm>
            <a:off x="1373188" y="4838700"/>
            <a:ext cx="8064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2200" b="1">
                <a:solidFill>
                  <a:srgbClr val="000000"/>
                </a:solidFill>
                <a:latin typeface="Arial" pitchFamily="34" charset="0"/>
              </a:rPr>
              <a:t>1940</a:t>
            </a:r>
          </a:p>
        </p:txBody>
      </p:sp>
      <p:sp>
        <p:nvSpPr>
          <p:cNvPr id="86063" name="Line 58"/>
          <p:cNvSpPr>
            <a:spLocks noChangeShapeType="1"/>
          </p:cNvSpPr>
          <p:nvPr/>
        </p:nvSpPr>
        <p:spPr bwMode="auto">
          <a:xfrm>
            <a:off x="4805363" y="5940425"/>
            <a:ext cx="381000" cy="320675"/>
          </a:xfrm>
          <a:prstGeom prst="line">
            <a:avLst/>
          </a:prstGeom>
          <a:noFill/>
          <a:ln w="1778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64" name="Rectangle 59"/>
          <p:cNvSpPr>
            <a:spLocks noChangeArrowheads="1"/>
          </p:cNvSpPr>
          <p:nvPr/>
        </p:nvSpPr>
        <p:spPr bwMode="auto">
          <a:xfrm>
            <a:off x="503238" y="2327275"/>
            <a:ext cx="27479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3200" b="1">
                <a:solidFill>
                  <a:srgbClr val="000000"/>
                </a:solidFill>
                <a:latin typeface="Arial" pitchFamily="34" charset="0"/>
              </a:rPr>
              <a:t>Type A</a:t>
            </a:r>
          </a:p>
        </p:txBody>
      </p:sp>
      <p:sp>
        <p:nvSpPr>
          <p:cNvPr id="86065" name="Line 60"/>
          <p:cNvSpPr>
            <a:spLocks noChangeShapeType="1"/>
          </p:cNvSpPr>
          <p:nvPr/>
        </p:nvSpPr>
        <p:spPr bwMode="auto">
          <a:xfrm flipV="1">
            <a:off x="4810125" y="5562600"/>
            <a:ext cx="381000" cy="320675"/>
          </a:xfrm>
          <a:prstGeom prst="line">
            <a:avLst/>
          </a:prstGeom>
          <a:noFill/>
          <a:ln w="177800">
            <a:solidFill>
              <a:srgbClr val="66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66" name="AutoShape 61"/>
          <p:cNvSpPr>
            <a:spLocks noChangeArrowheads="1"/>
          </p:cNvSpPr>
          <p:nvPr/>
        </p:nvSpPr>
        <p:spPr bwMode="auto">
          <a:xfrm>
            <a:off x="1289050" y="5745163"/>
            <a:ext cx="3657600" cy="280987"/>
          </a:xfrm>
          <a:prstGeom prst="homePlate">
            <a:avLst>
              <a:gd name="adj" fmla="val 55925"/>
            </a:avLst>
          </a:prstGeom>
          <a:solidFill>
            <a:schemeClr val="accent1"/>
          </a:solidFill>
          <a:ln w="9525">
            <a:solidFill>
              <a:schemeClr val="tx1"/>
            </a:solidFill>
            <a:miter lim="800000"/>
            <a:headEnd/>
            <a:tailEnd/>
          </a:ln>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86067" name="AutoShape 62"/>
          <p:cNvSpPr>
            <a:spLocks noChangeArrowheads="1"/>
          </p:cNvSpPr>
          <p:nvPr/>
        </p:nvSpPr>
        <p:spPr bwMode="auto">
          <a:xfrm>
            <a:off x="5451475" y="1676400"/>
            <a:ext cx="233363" cy="252413"/>
          </a:xfrm>
          <a:prstGeom prst="rightArrow">
            <a:avLst>
              <a:gd name="adj1" fmla="val 50000"/>
              <a:gd name="adj2" fmla="val 25000"/>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86068" name="Rectangle 63"/>
          <p:cNvSpPr>
            <a:spLocks noChangeArrowheads="1"/>
          </p:cNvSpPr>
          <p:nvPr/>
        </p:nvSpPr>
        <p:spPr bwMode="auto">
          <a:xfrm>
            <a:off x="3983038" y="1616075"/>
            <a:ext cx="1312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2000" b="1">
                <a:solidFill>
                  <a:srgbClr val="000000"/>
                </a:solidFill>
                <a:latin typeface="Arial" pitchFamily="34" charset="0"/>
              </a:rPr>
              <a:t>Swine H1</a:t>
            </a:r>
          </a:p>
        </p:txBody>
      </p:sp>
      <p:sp>
        <p:nvSpPr>
          <p:cNvPr id="86069" name="AutoShape 64"/>
          <p:cNvSpPr>
            <a:spLocks noChangeArrowheads="1"/>
          </p:cNvSpPr>
          <p:nvPr/>
        </p:nvSpPr>
        <p:spPr bwMode="auto">
          <a:xfrm>
            <a:off x="5981700" y="1676400"/>
            <a:ext cx="233363" cy="252413"/>
          </a:xfrm>
          <a:prstGeom prst="rightArrow">
            <a:avLst>
              <a:gd name="adj1" fmla="val 50000"/>
              <a:gd name="adj2" fmla="val 25000"/>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86070" name="AutoShape 65"/>
          <p:cNvSpPr>
            <a:spLocks noChangeArrowheads="1"/>
          </p:cNvSpPr>
          <p:nvPr/>
        </p:nvSpPr>
        <p:spPr bwMode="auto">
          <a:xfrm>
            <a:off x="6511925" y="1676400"/>
            <a:ext cx="233363" cy="252413"/>
          </a:xfrm>
          <a:prstGeom prst="rightArrow">
            <a:avLst>
              <a:gd name="adj1" fmla="val 50000"/>
              <a:gd name="adj2" fmla="val 25000"/>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86071" name="AutoShape 66"/>
          <p:cNvSpPr>
            <a:spLocks noChangeArrowheads="1"/>
          </p:cNvSpPr>
          <p:nvPr/>
        </p:nvSpPr>
        <p:spPr bwMode="auto">
          <a:xfrm>
            <a:off x="7292975" y="1676400"/>
            <a:ext cx="233363" cy="252413"/>
          </a:xfrm>
          <a:prstGeom prst="rightArrow">
            <a:avLst>
              <a:gd name="adj1" fmla="val 50000"/>
              <a:gd name="adj2" fmla="val 25000"/>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520259" name="AutoShape 67"/>
          <p:cNvSpPr>
            <a:spLocks noChangeArrowheads="1"/>
          </p:cNvSpPr>
          <p:nvPr/>
        </p:nvSpPr>
        <p:spPr bwMode="auto">
          <a:xfrm>
            <a:off x="7239000" y="1981200"/>
            <a:ext cx="233363" cy="252413"/>
          </a:xfrm>
          <a:prstGeom prst="rightArrow">
            <a:avLst>
              <a:gd name="adj1" fmla="val 50000"/>
              <a:gd name="adj2" fmla="val 25000"/>
            </a:avLst>
          </a:prstGeom>
          <a:solidFill>
            <a:schemeClr val="bg2">
              <a:lumMod val="60000"/>
              <a:lumOff val="40000"/>
            </a:schemeClr>
          </a:solidFill>
          <a:ln w="9525">
            <a:noFill/>
            <a:miter lim="800000"/>
            <a:headEnd/>
            <a:tailEnd/>
          </a:ln>
          <a:effectLst/>
        </p:spPr>
        <p:txBody>
          <a:bodyPr wrap="none" anchor="ctr"/>
          <a:lstStyle/>
          <a:p>
            <a:pPr defTabSz="457200">
              <a:defRPr/>
            </a:pPr>
            <a:endParaRPr lang="en-US">
              <a:solidFill>
                <a:srgbClr val="000000"/>
              </a:solidFill>
              <a:latin typeface="Arial" charset="0"/>
              <a:ea typeface="MS PGothic" pitchFamily="34" charset="-128"/>
            </a:endParaRPr>
          </a:p>
        </p:txBody>
      </p:sp>
      <p:sp>
        <p:nvSpPr>
          <p:cNvPr id="86073" name="AutoShape 68"/>
          <p:cNvSpPr>
            <a:spLocks noChangeArrowheads="1"/>
          </p:cNvSpPr>
          <p:nvPr/>
        </p:nvSpPr>
        <p:spPr bwMode="auto">
          <a:xfrm>
            <a:off x="6902450" y="1676400"/>
            <a:ext cx="233363" cy="252413"/>
          </a:xfrm>
          <a:prstGeom prst="rightArrow">
            <a:avLst>
              <a:gd name="adj1" fmla="val 50000"/>
              <a:gd name="adj2" fmla="val 25000"/>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86074" name="AutoShape 45"/>
          <p:cNvSpPr>
            <a:spLocks noChangeArrowheads="1"/>
          </p:cNvSpPr>
          <p:nvPr/>
        </p:nvSpPr>
        <p:spPr bwMode="auto">
          <a:xfrm>
            <a:off x="6481763" y="2630488"/>
            <a:ext cx="1924050" cy="268287"/>
          </a:xfrm>
          <a:prstGeom prst="rightArrow">
            <a:avLst>
              <a:gd name="adj1" fmla="val 50000"/>
              <a:gd name="adj2" fmla="val 51961"/>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86075" name="Rectangle 35"/>
          <p:cNvSpPr>
            <a:spLocks noChangeArrowheads="1"/>
          </p:cNvSpPr>
          <p:nvPr/>
        </p:nvSpPr>
        <p:spPr bwMode="auto">
          <a:xfrm>
            <a:off x="3606800" y="3160713"/>
            <a:ext cx="5921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2200" b="1">
                <a:solidFill>
                  <a:srgbClr val="000000"/>
                </a:solidFill>
                <a:latin typeface="Arial" pitchFamily="34" charset="0"/>
              </a:rPr>
              <a:t>H1</a:t>
            </a:r>
          </a:p>
        </p:txBody>
      </p:sp>
      <p:sp>
        <p:nvSpPr>
          <p:cNvPr id="87100" name="Title 70"/>
          <p:cNvSpPr>
            <a:spLocks noGrp="1"/>
          </p:cNvSpPr>
          <p:nvPr>
            <p:ph type="title"/>
          </p:nvPr>
        </p:nvSpPr>
        <p:spPr bwMode="auto">
          <a:xfrm>
            <a:off x="188913" y="360363"/>
            <a:ext cx="8338294" cy="742950"/>
          </a:xfrm>
        </p:spPr>
        <p:txBody>
          <a:bodyPr wrap="square" numCol="1" compatLnSpc="1">
            <a:prstTxWarp prst="textNoShape">
              <a:avLst/>
            </a:prstTxWarp>
            <a:noAutofit/>
          </a:bodyPr>
          <a:lstStyle/>
          <a:p>
            <a:pPr eaLnBrk="1" hangingPunct="1">
              <a:defRPr/>
            </a:pPr>
            <a:r>
              <a:rPr lang="en-US" altLang="en-US" sz="3200" b="1" dirty="0" smtClean="0">
                <a:solidFill>
                  <a:srgbClr val="C00000"/>
                </a:solidFill>
                <a:effectLst/>
                <a:latin typeface="Tahoma" pitchFamily="34" charset="0"/>
                <a:cs typeface="Tahoma" pitchFamily="34" charset="0"/>
              </a:rPr>
              <a:t>Timeline of  Emergent  and Pandemic </a:t>
            </a:r>
            <a:br>
              <a:rPr lang="en-US" altLang="en-US" sz="3200" b="1" dirty="0" smtClean="0">
                <a:solidFill>
                  <a:srgbClr val="C00000"/>
                </a:solidFill>
                <a:effectLst/>
                <a:latin typeface="Tahoma" pitchFamily="34" charset="0"/>
                <a:cs typeface="Tahoma" pitchFamily="34" charset="0"/>
              </a:rPr>
            </a:br>
            <a:r>
              <a:rPr lang="en-US" altLang="en-US" sz="3200" b="1" dirty="0" smtClean="0">
                <a:solidFill>
                  <a:srgbClr val="C00000"/>
                </a:solidFill>
                <a:effectLst/>
                <a:latin typeface="Tahoma" pitchFamily="34" charset="0"/>
                <a:cs typeface="Tahoma" pitchFamily="34" charset="0"/>
              </a:rPr>
              <a:t>Influenza Viruses in Humans</a:t>
            </a:r>
          </a:p>
        </p:txBody>
      </p:sp>
      <p:sp>
        <p:nvSpPr>
          <p:cNvPr id="86077" name="Rectangle 52"/>
          <p:cNvSpPr>
            <a:spLocks noChangeArrowheads="1"/>
          </p:cNvSpPr>
          <p:nvPr/>
        </p:nvSpPr>
        <p:spPr bwMode="auto">
          <a:xfrm>
            <a:off x="5699125" y="5383213"/>
            <a:ext cx="974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a:spcBef>
                <a:spcPct val="0"/>
              </a:spcBef>
              <a:buClrTx/>
              <a:buSzTx/>
              <a:buFontTx/>
              <a:buNone/>
            </a:pPr>
            <a:r>
              <a:rPr lang="en-US" altLang="en-US" sz="2000" b="1" dirty="0">
                <a:solidFill>
                  <a:srgbClr val="000000"/>
                </a:solidFill>
                <a:latin typeface="Arial" pitchFamily="34" charset="0"/>
              </a:rPr>
              <a:t>B/Yam</a:t>
            </a:r>
          </a:p>
        </p:txBody>
      </p:sp>
      <p:sp>
        <p:nvSpPr>
          <p:cNvPr id="86078" name="Line 43"/>
          <p:cNvSpPr>
            <a:spLocks noChangeShapeType="1"/>
          </p:cNvSpPr>
          <p:nvPr/>
        </p:nvSpPr>
        <p:spPr bwMode="auto">
          <a:xfrm>
            <a:off x="7569200" y="4643438"/>
            <a:ext cx="0" cy="250825"/>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6079" name="Rectangle 72"/>
          <p:cNvSpPr>
            <a:spLocks noChangeArrowheads="1"/>
          </p:cNvSpPr>
          <p:nvPr/>
        </p:nvSpPr>
        <p:spPr bwMode="auto">
          <a:xfrm>
            <a:off x="6981825" y="4876800"/>
            <a:ext cx="900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r>
              <a:rPr lang="en-US" altLang="en-US" sz="1800" b="1">
                <a:solidFill>
                  <a:srgbClr val="000000"/>
                </a:solidFill>
                <a:latin typeface="Arial" pitchFamily="34" charset="0"/>
              </a:rPr>
              <a:t>2009</a:t>
            </a:r>
            <a:endParaRPr lang="en-US" altLang="en-US" sz="1800">
              <a:solidFill>
                <a:srgbClr val="000000"/>
              </a:solidFill>
              <a:latin typeface="Arial" pitchFamily="34" charset="0"/>
            </a:endParaRPr>
          </a:p>
        </p:txBody>
      </p:sp>
      <p:sp>
        <p:nvSpPr>
          <p:cNvPr id="86080" name="TextBox 73"/>
          <p:cNvSpPr txBox="1">
            <a:spLocks noChangeArrowheads="1"/>
          </p:cNvSpPr>
          <p:nvPr/>
        </p:nvSpPr>
        <p:spPr bwMode="auto">
          <a:xfrm>
            <a:off x="7199313" y="4295775"/>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r>
              <a:rPr lang="en-US" altLang="en-US" sz="1800" b="1">
                <a:solidFill>
                  <a:srgbClr val="000000"/>
                </a:solidFill>
                <a:latin typeface="Arial" pitchFamily="34" charset="0"/>
              </a:rPr>
              <a:t>2011</a:t>
            </a:r>
          </a:p>
        </p:txBody>
      </p:sp>
      <p:sp>
        <p:nvSpPr>
          <p:cNvPr id="86081" name="TextBox 73"/>
          <p:cNvSpPr txBox="1">
            <a:spLocks noChangeArrowheads="1"/>
          </p:cNvSpPr>
          <p:nvPr/>
        </p:nvSpPr>
        <p:spPr bwMode="auto">
          <a:xfrm>
            <a:off x="3998913" y="1308100"/>
            <a:ext cx="136207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r>
              <a:rPr lang="en-US" altLang="en-US" sz="2000" b="1">
                <a:solidFill>
                  <a:srgbClr val="000000"/>
                </a:solidFill>
                <a:latin typeface="Arial" pitchFamily="34" charset="0"/>
              </a:rPr>
              <a:t>Swine H3</a:t>
            </a:r>
          </a:p>
        </p:txBody>
      </p:sp>
      <p:sp>
        <p:nvSpPr>
          <p:cNvPr id="86082" name="Line 43"/>
          <p:cNvSpPr>
            <a:spLocks noChangeShapeType="1"/>
          </p:cNvSpPr>
          <p:nvPr/>
        </p:nvSpPr>
        <p:spPr bwMode="auto">
          <a:xfrm>
            <a:off x="8080375" y="4687888"/>
            <a:ext cx="0" cy="250825"/>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6083" name="TextBox 77"/>
          <p:cNvSpPr txBox="1">
            <a:spLocks noChangeArrowheads="1"/>
          </p:cNvSpPr>
          <p:nvPr/>
        </p:nvSpPr>
        <p:spPr bwMode="auto">
          <a:xfrm flipH="1">
            <a:off x="7781925" y="4913313"/>
            <a:ext cx="1039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r>
              <a:rPr lang="en-US" altLang="en-US" sz="1800" b="1">
                <a:solidFill>
                  <a:srgbClr val="000000"/>
                </a:solidFill>
                <a:latin typeface="Arial" pitchFamily="34" charset="0"/>
              </a:rPr>
              <a:t>2013</a:t>
            </a:r>
          </a:p>
        </p:txBody>
      </p:sp>
      <p:sp>
        <p:nvSpPr>
          <p:cNvPr id="86084" name="AutoShape 66"/>
          <p:cNvSpPr>
            <a:spLocks noChangeArrowheads="1"/>
          </p:cNvSpPr>
          <p:nvPr/>
        </p:nvSpPr>
        <p:spPr bwMode="auto">
          <a:xfrm>
            <a:off x="7443788" y="1382713"/>
            <a:ext cx="925512" cy="252412"/>
          </a:xfrm>
          <a:prstGeom prst="rightArrow">
            <a:avLst>
              <a:gd name="adj1" fmla="val 50000"/>
              <a:gd name="adj2" fmla="val 25022"/>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86085" name="AutoShape 31"/>
          <p:cNvSpPr>
            <a:spLocks noChangeArrowheads="1"/>
          </p:cNvSpPr>
          <p:nvPr/>
        </p:nvSpPr>
        <p:spPr bwMode="auto">
          <a:xfrm>
            <a:off x="8056563" y="2306638"/>
            <a:ext cx="322262" cy="252412"/>
          </a:xfrm>
          <a:prstGeom prst="rightArrow">
            <a:avLst>
              <a:gd name="adj1" fmla="val 50000"/>
              <a:gd name="adj2" fmla="val 25003"/>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80" name="Oval 79"/>
          <p:cNvSpPr/>
          <p:nvPr/>
        </p:nvSpPr>
        <p:spPr>
          <a:xfrm flipH="1">
            <a:off x="7978775" y="2259013"/>
            <a:ext cx="466725" cy="3222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b="1" dirty="0">
              <a:solidFill>
                <a:srgbClr val="FFFFFF"/>
              </a:solidFill>
            </a:endParaRPr>
          </a:p>
        </p:txBody>
      </p:sp>
      <p:sp>
        <p:nvSpPr>
          <p:cNvPr id="81" name="Oval 80"/>
          <p:cNvSpPr/>
          <p:nvPr/>
        </p:nvSpPr>
        <p:spPr>
          <a:xfrm>
            <a:off x="7278688" y="1308100"/>
            <a:ext cx="1219200" cy="4127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sp>
        <p:nvSpPr>
          <p:cNvPr id="82" name="Oval 81"/>
          <p:cNvSpPr/>
          <p:nvPr/>
        </p:nvSpPr>
        <p:spPr>
          <a:xfrm>
            <a:off x="6292850" y="2581275"/>
            <a:ext cx="2309813" cy="34131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ndParaRPr>
          </a:p>
        </p:txBody>
      </p:sp>
      <p:sp>
        <p:nvSpPr>
          <p:cNvPr id="86089" name="AutoShape 66"/>
          <p:cNvSpPr>
            <a:spLocks noChangeArrowheads="1"/>
          </p:cNvSpPr>
          <p:nvPr/>
        </p:nvSpPr>
        <p:spPr bwMode="auto">
          <a:xfrm>
            <a:off x="7910513" y="1720850"/>
            <a:ext cx="169862" cy="220663"/>
          </a:xfrm>
          <a:prstGeom prst="rightArrow">
            <a:avLst>
              <a:gd name="adj1" fmla="val 50000"/>
              <a:gd name="adj2" fmla="val 25000"/>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spcBef>
                <a:spcPct val="20000"/>
              </a:spcBef>
              <a:buClr>
                <a:srgbClr val="B70000"/>
              </a:buClr>
              <a:buSzPct val="90000"/>
              <a:buFont typeface="Wingdings" pitchFamily="2" charset="2"/>
              <a:buChar char="§"/>
              <a:defRPr sz="2800">
                <a:solidFill>
                  <a:srgbClr val="404040"/>
                </a:solidFill>
                <a:latin typeface="Georgia" pitchFamily="18" charset="0"/>
                <a:ea typeface="MS PGothic" pitchFamily="34" charset="-128"/>
              </a:defRPr>
            </a:lvl1pPr>
            <a:lvl2pPr marL="742950" indent="-285750" defTabSz="457200" eaLnBrk="0" hangingPunct="0">
              <a:spcBef>
                <a:spcPct val="20000"/>
              </a:spcBef>
              <a:buClr>
                <a:srgbClr val="B70000"/>
              </a:buClr>
              <a:buSzPct val="90000"/>
              <a:buFont typeface="Wingdings" pitchFamily="2" charset="2"/>
              <a:buChar char="§"/>
              <a:defRPr sz="2400">
                <a:solidFill>
                  <a:srgbClr val="404040"/>
                </a:solidFill>
                <a:latin typeface="Georgia" pitchFamily="18" charset="0"/>
                <a:ea typeface="MS PGothic" pitchFamily="34" charset="-128"/>
              </a:defRPr>
            </a:lvl2pPr>
            <a:lvl3pPr marL="1143000" indent="-228600" defTabSz="457200" eaLnBrk="0" hangingPunct="0">
              <a:spcBef>
                <a:spcPct val="20000"/>
              </a:spcBef>
              <a:buClr>
                <a:srgbClr val="B70000"/>
              </a:buClr>
              <a:buSzPct val="90000"/>
              <a:buFont typeface="Wingdings" pitchFamily="2" charset="2"/>
              <a:buChar char="§"/>
              <a:defRPr sz="2200">
                <a:solidFill>
                  <a:srgbClr val="404040"/>
                </a:solidFill>
                <a:latin typeface="Georgia" pitchFamily="18" charset="0"/>
                <a:ea typeface="MS PGothic" pitchFamily="34" charset="-128"/>
              </a:defRPr>
            </a:lvl3pPr>
            <a:lvl4pPr marL="16002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4pPr>
            <a:lvl5pPr marL="2057400" indent="-228600" defTabSz="457200" eaLnBrk="0" hangingPunct="0">
              <a:spcBef>
                <a:spcPct val="20000"/>
              </a:spcBef>
              <a:buClr>
                <a:srgbClr val="7F7F7F"/>
              </a:buClr>
              <a:buSzPct val="90000"/>
              <a:buFont typeface="Wingdings" pitchFamily="2" charset="2"/>
              <a:buChar char="§"/>
              <a:defRPr>
                <a:solidFill>
                  <a:srgbClr val="404040"/>
                </a:solidFill>
                <a:latin typeface="Georgia" pitchFamily="18" charset="0"/>
                <a:ea typeface="MS PGothic" pitchFamily="34" charset="-128"/>
              </a:defRPr>
            </a:lvl5pPr>
            <a:lvl6pPr marL="25146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6pPr>
            <a:lvl7pPr marL="29718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7pPr>
            <a:lvl8pPr marL="34290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8pPr>
            <a:lvl9pPr marL="3886200" indent="-228600" defTabSz="457200" eaLnBrk="0" fontAlgn="base" hangingPunct="0">
              <a:spcBef>
                <a:spcPct val="20000"/>
              </a:spcBef>
              <a:spcAft>
                <a:spcPct val="0"/>
              </a:spcAft>
              <a:buClr>
                <a:srgbClr val="7F7F7F"/>
              </a:buClr>
              <a:buSzPct val="90000"/>
              <a:buFont typeface="Wingdings" pitchFamily="2" charset="2"/>
              <a:buChar char="§"/>
              <a:defRPr>
                <a:solidFill>
                  <a:srgbClr val="404040"/>
                </a:solidFill>
                <a:latin typeface="Georgia" pitchFamily="18" charset="0"/>
                <a:ea typeface="MS PGothic" pitchFamily="34" charset="-128"/>
              </a:defRPr>
            </a:lvl9pPr>
          </a:lstStyle>
          <a:p>
            <a:pPr eaLnBrk="1" hangingPunct="1">
              <a:spcBef>
                <a:spcPct val="0"/>
              </a:spcBef>
              <a:buClrTx/>
              <a:buSzTx/>
              <a:buFontTx/>
              <a:buNone/>
            </a:pPr>
            <a:endParaRPr lang="en-US" altLang="en-US">
              <a:solidFill>
                <a:srgbClr val="000000"/>
              </a:solidFill>
              <a:latin typeface="Arial" pitchFamily="34" charset="0"/>
            </a:endParaRPr>
          </a:p>
        </p:txBody>
      </p:sp>
      <p:sp>
        <p:nvSpPr>
          <p:cNvPr id="2" name="Footer Placeholder 1"/>
          <p:cNvSpPr>
            <a:spLocks noGrp="1"/>
          </p:cNvSpPr>
          <p:nvPr>
            <p:ph type="ftr" sz="quarter" idx="3"/>
          </p:nvPr>
        </p:nvSpPr>
        <p:spPr>
          <a:xfrm>
            <a:off x="381000" y="6361906"/>
            <a:ext cx="8343900" cy="486569"/>
          </a:xfrm>
        </p:spPr>
        <p:txBody>
          <a:bodyPr/>
          <a:lstStyle/>
          <a:p>
            <a:pPr>
              <a:defRPr/>
            </a:pPr>
            <a:r>
              <a:rPr lang="en-US" dirty="0" smtClean="0"/>
              <a:t>			WISCONSIN STATE LABORATORY OF HYGIENE - UNIVERSITY OF WISCONSIN                           </a:t>
            </a:r>
            <a:r>
              <a:rPr lang="en-US" sz="2000" b="1" dirty="0" smtClean="0"/>
              <a:t>9</a:t>
            </a:r>
            <a:endParaRPr lang="en-US" sz="2000" b="1" dirty="0"/>
          </a:p>
        </p:txBody>
      </p:sp>
    </p:spTree>
    <p:extLst>
      <p:ext uri="{BB962C8B-B14F-4D97-AF65-F5344CB8AC3E}">
        <p14:creationId xmlns:p14="http://schemas.microsoft.com/office/powerpoint/2010/main" val="395156680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logo_desig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logo_design-1</Template>
  <TotalTime>1770</TotalTime>
  <Words>5321</Words>
  <Application>Microsoft Office PowerPoint</Application>
  <PresentationFormat>On-screen Show (4:3)</PresentationFormat>
  <Paragraphs>880</Paragraphs>
  <Slides>50</Slides>
  <Notes>29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logo_design-1</vt:lpstr>
      <vt:lpstr>Chart</vt:lpstr>
      <vt:lpstr>PowerPoint Presentation</vt:lpstr>
      <vt:lpstr>Influenza and other Respiratory Viruses Update--2014</vt:lpstr>
      <vt:lpstr>Learning Objectives</vt:lpstr>
      <vt:lpstr>Influenza The latest information</vt:lpstr>
      <vt:lpstr>What We’re Dealing with Now </vt:lpstr>
      <vt:lpstr>The Changeability of Influenza Antigenic Drift →Seasonal Influenza </vt:lpstr>
      <vt:lpstr>PowerPoint Presentation</vt:lpstr>
      <vt:lpstr>The Changeability of Influenza Antigenic Shift www.flu.gov</vt:lpstr>
      <vt:lpstr>Timeline of  Emergent  and Pandemic  Influenza Viruses in Humans</vt:lpstr>
      <vt:lpstr>The Year in Review, 2013-2014</vt:lpstr>
      <vt:lpstr>The Year in Review, 2013-2014</vt:lpstr>
      <vt:lpstr>The Year in Review, 2013-2014</vt:lpstr>
      <vt:lpstr>The Year in Review, 2013-2014</vt:lpstr>
      <vt:lpstr>Early 2014-2015 Season….</vt:lpstr>
      <vt:lpstr>It’s NOT all about influenza…. other diseases of public health importance…..</vt:lpstr>
      <vt:lpstr>Enterovirus D68</vt:lpstr>
      <vt:lpstr>Enterovirus D68</vt:lpstr>
      <vt:lpstr>Enterovirus D68</vt:lpstr>
      <vt:lpstr>MERS-Coronavirus</vt:lpstr>
      <vt:lpstr>MERS-CoV What we know!</vt:lpstr>
      <vt:lpstr>Are we at Risk for MERS-CoV?</vt:lpstr>
      <vt:lpstr>Influenza Diagnostic Technology Update </vt:lpstr>
      <vt:lpstr>Influenza Molecular Tests - PCR</vt:lpstr>
      <vt:lpstr>Influenza Molecular Tests - PCR</vt:lpstr>
      <vt:lpstr>Wisconsin Labs with Flu PCR &amp; Virus Culture Capacity,  September 2014</vt:lpstr>
      <vt:lpstr>Multiplex PCR Respiratory Pathogen Tests</vt:lpstr>
      <vt:lpstr>Multiplex PCR Respiratory Pathogen Tests  Their value?</vt:lpstr>
      <vt:lpstr> Rapid Influenza Diagnostic  Tests (RIDTs) A perennial discussion</vt:lpstr>
      <vt:lpstr>Rapid Influenza Diagnostic Tests The Next Generation</vt:lpstr>
      <vt:lpstr>Rapid Influenza Diagnostic Tests An Unique Application for Surveillance</vt:lpstr>
      <vt:lpstr>The Potential for“Real-time” Influenza Surveillance</vt:lpstr>
      <vt:lpstr>Improving RIDT Performance There are new regulations in our future </vt:lpstr>
      <vt:lpstr>If you are an RIDT(IVAD) user…</vt:lpstr>
      <vt:lpstr>Rapid Influenza Diagnostic Tests It gets even better…</vt:lpstr>
      <vt:lpstr>Update on Ongoing Efforts  to “Right-Size”  Influenza Virologic Surveillance </vt:lpstr>
      <vt:lpstr>U.S. Influenza Surveillance www.cdc.gov/flu/weekly</vt:lpstr>
      <vt:lpstr>Influenza Virologic Surveillance  Goals</vt:lpstr>
      <vt:lpstr>Right Size Influenza Virologic  Surveillance Requirements</vt:lpstr>
      <vt:lpstr>Using Alternative Data for Influenza Virologic Surveillance</vt:lpstr>
      <vt:lpstr>Laboratory Surveillance Plan, 2014-2015  What YOU need to know!</vt:lpstr>
      <vt:lpstr>Influenza Surveillance in Wisconsin</vt:lpstr>
      <vt:lpstr>Influenza Surveillance in Wisconsin</vt:lpstr>
      <vt:lpstr>Influenza Surveillance in Wisconsin</vt:lpstr>
      <vt:lpstr>Laboratory-based Surveillance</vt:lpstr>
      <vt:lpstr>Reporting Lab Results</vt:lpstr>
      <vt:lpstr>NEW! Real-time reporting</vt:lpstr>
      <vt:lpstr>What is the WSLH able to provide to support participating labs?</vt:lpstr>
      <vt:lpstr>Influenza Surveillance Strategy</vt:lpstr>
      <vt:lpstr>Thank you!</vt:lpstr>
      <vt:lpstr>PowerPoint Presentation</vt:lpstr>
    </vt:vector>
  </TitlesOfParts>
  <Company>Wisconsin State Laboratory of Hygiene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Klawitter, Janet</dc:creator>
  <cp:lastModifiedBy>Bowles, Erin J</cp:lastModifiedBy>
  <cp:revision>165</cp:revision>
  <cp:lastPrinted>2014-10-09T18:57:59Z</cp:lastPrinted>
  <dcterms:created xsi:type="dcterms:W3CDTF">2014-01-15T20:32:21Z</dcterms:created>
  <dcterms:modified xsi:type="dcterms:W3CDTF">2014-10-13T13:58:21Z</dcterms:modified>
</cp:coreProperties>
</file>