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handoutMasterIdLst>
    <p:handoutMasterId r:id="rId54"/>
  </p:handoutMasterIdLst>
  <p:sldIdLst>
    <p:sldId id="256" r:id="rId2"/>
    <p:sldId id="257" r:id="rId3"/>
    <p:sldId id="301" r:id="rId4"/>
    <p:sldId id="262" r:id="rId5"/>
    <p:sldId id="263" r:id="rId6"/>
    <p:sldId id="264" r:id="rId7"/>
    <p:sldId id="314" r:id="rId8"/>
    <p:sldId id="265" r:id="rId9"/>
    <p:sldId id="302" r:id="rId10"/>
    <p:sldId id="266" r:id="rId11"/>
    <p:sldId id="268" r:id="rId12"/>
    <p:sldId id="267" r:id="rId13"/>
    <p:sldId id="269" r:id="rId14"/>
    <p:sldId id="270" r:id="rId15"/>
    <p:sldId id="271" r:id="rId16"/>
    <p:sldId id="278" r:id="rId17"/>
    <p:sldId id="272" r:id="rId18"/>
    <p:sldId id="300" r:id="rId19"/>
    <p:sldId id="273" r:id="rId20"/>
    <p:sldId id="274" r:id="rId21"/>
    <p:sldId id="275" r:id="rId22"/>
    <p:sldId id="276" r:id="rId23"/>
    <p:sldId id="277" r:id="rId24"/>
    <p:sldId id="294" r:id="rId25"/>
    <p:sldId id="280" r:id="rId26"/>
    <p:sldId id="299" r:id="rId27"/>
    <p:sldId id="281" r:id="rId28"/>
    <p:sldId id="298" r:id="rId29"/>
    <p:sldId id="282" r:id="rId30"/>
    <p:sldId id="295" r:id="rId31"/>
    <p:sldId id="310" r:id="rId32"/>
    <p:sldId id="284" r:id="rId33"/>
    <p:sldId id="285" r:id="rId34"/>
    <p:sldId id="286" r:id="rId35"/>
    <p:sldId id="287" r:id="rId36"/>
    <p:sldId id="288" r:id="rId37"/>
    <p:sldId id="289" r:id="rId38"/>
    <p:sldId id="296" r:id="rId39"/>
    <p:sldId id="297" r:id="rId40"/>
    <p:sldId id="291" r:id="rId41"/>
    <p:sldId id="303" r:id="rId42"/>
    <p:sldId id="304" r:id="rId43"/>
    <p:sldId id="309" r:id="rId44"/>
    <p:sldId id="311" r:id="rId45"/>
    <p:sldId id="312" r:id="rId46"/>
    <p:sldId id="305" r:id="rId47"/>
    <p:sldId id="306" r:id="rId48"/>
    <p:sldId id="307" r:id="rId49"/>
    <p:sldId id="308" r:id="rId50"/>
    <p:sldId id="293" r:id="rId51"/>
    <p:sldId id="313" r:id="rId5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Georgia" pitchFamily="18"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Georgia" pitchFamily="18" charset="0"/>
        <a:ea typeface="MS PGothic" pitchFamily="34" charset="-128"/>
        <a:cs typeface="+mn-cs"/>
      </a:defRPr>
    </a:lvl5pPr>
    <a:lvl6pPr marL="2286000" algn="l" defTabSz="914400" rtl="0" eaLnBrk="1" latinLnBrk="0" hangingPunct="1">
      <a:defRPr kern="1200">
        <a:solidFill>
          <a:schemeClr val="tx1"/>
        </a:solidFill>
        <a:latin typeface="Georgia" pitchFamily="18" charset="0"/>
        <a:ea typeface="MS PGothic" pitchFamily="34" charset="-128"/>
        <a:cs typeface="+mn-cs"/>
      </a:defRPr>
    </a:lvl6pPr>
    <a:lvl7pPr marL="2743200" algn="l" defTabSz="914400" rtl="0" eaLnBrk="1" latinLnBrk="0" hangingPunct="1">
      <a:defRPr kern="1200">
        <a:solidFill>
          <a:schemeClr val="tx1"/>
        </a:solidFill>
        <a:latin typeface="Georgia" pitchFamily="18" charset="0"/>
        <a:ea typeface="MS PGothic" pitchFamily="34" charset="-128"/>
        <a:cs typeface="+mn-cs"/>
      </a:defRPr>
    </a:lvl7pPr>
    <a:lvl8pPr marL="3200400" algn="l" defTabSz="914400" rtl="0" eaLnBrk="1" latinLnBrk="0" hangingPunct="1">
      <a:defRPr kern="1200">
        <a:solidFill>
          <a:schemeClr val="tx1"/>
        </a:solidFill>
        <a:latin typeface="Georgia" pitchFamily="18" charset="0"/>
        <a:ea typeface="MS PGothic" pitchFamily="34" charset="-128"/>
        <a:cs typeface="+mn-cs"/>
      </a:defRPr>
    </a:lvl8pPr>
    <a:lvl9pPr marL="3657600" algn="l" defTabSz="914400" rtl="0" eaLnBrk="1" latinLnBrk="0" hangingPunct="1">
      <a:defRPr kern="1200">
        <a:solidFill>
          <a:schemeClr val="tx1"/>
        </a:solidFill>
        <a:latin typeface="Georgia"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100"/>
    <a:srgbClr val="538094"/>
    <a:srgbClr val="9BBCC6"/>
    <a:srgbClr val="D8CFA7"/>
    <a:srgbClr val="CAC29C"/>
    <a:srgbClr val="B70000"/>
    <a:srgbClr val="B70014"/>
    <a:srgbClr val="7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9" d="100"/>
          <a:sy n="79" d="100"/>
        </p:scale>
        <p:origin x="-894" y="-612"/>
      </p:cViewPr>
      <p:guideLst>
        <p:guide orient="horz" pos="2160"/>
        <p:guide pos="2880"/>
      </p:guideLst>
    </p:cSldViewPr>
  </p:slideViewPr>
  <p:notesTextViewPr>
    <p:cViewPr>
      <p:scale>
        <a:sx n="1" d="1"/>
        <a:sy n="1" d="1"/>
      </p:scale>
      <p:origin x="0" y="0"/>
    </p:cViewPr>
  </p:notesTextViewPr>
  <p:sorterViewPr>
    <p:cViewPr>
      <p:scale>
        <a:sx n="100" d="100"/>
        <a:sy n="100" d="100"/>
      </p:scale>
      <p:origin x="0" y="75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8778866-470C-4F4B-B1A1-87C9A45C04B8}" type="datetimeFigureOut">
              <a:rPr lang="en-US" altLang="en-US"/>
              <a:pPr/>
              <a:t>12/8/2014</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215A855-08AB-4B2D-AE2C-602C5C5EFCB0}" type="slidenum">
              <a:rPr lang="en-US" altLang="en-US"/>
              <a:pPr/>
              <a:t>‹#›</a:t>
            </a:fld>
            <a:endParaRPr lang="en-US" altLang="en-US"/>
          </a:p>
        </p:txBody>
      </p:sp>
    </p:spTree>
    <p:extLst>
      <p:ext uri="{BB962C8B-B14F-4D97-AF65-F5344CB8AC3E}">
        <p14:creationId xmlns:p14="http://schemas.microsoft.com/office/powerpoint/2010/main" val="2042032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4AF088C-9F5F-43DD-B645-7265416F1DD5}" type="datetimeFigureOut">
              <a:rPr lang="en-US" altLang="en-US"/>
              <a:pPr/>
              <a:t>12/8/2014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9D0F3B42-2796-41C7-B41E-10563375CEDB}" type="slidenum">
              <a:rPr lang="en-US" altLang="en-US"/>
              <a:pPr/>
              <a:t>‹#›</a:t>
            </a:fld>
            <a:endParaRPr lang="en-US" altLang="en-US"/>
          </a:p>
        </p:txBody>
      </p:sp>
    </p:spTree>
    <p:extLst>
      <p:ext uri="{BB962C8B-B14F-4D97-AF65-F5344CB8AC3E}">
        <p14:creationId xmlns:p14="http://schemas.microsoft.com/office/powerpoint/2010/main" val="125918001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1</a:t>
            </a:fld>
            <a:endParaRPr lang="en-US" altLang="en-US"/>
          </a:p>
        </p:txBody>
      </p:sp>
    </p:spTree>
    <p:extLst>
      <p:ext uri="{BB962C8B-B14F-4D97-AF65-F5344CB8AC3E}">
        <p14:creationId xmlns:p14="http://schemas.microsoft.com/office/powerpoint/2010/main" val="2195956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56 species of mosquitos in </a:t>
            </a:r>
            <a:r>
              <a:rPr lang="en-US" dirty="0" err="1" smtClean="0"/>
              <a:t>wisconsin</a:t>
            </a:r>
            <a:r>
              <a:rPr lang="en-US" dirty="0" smtClean="0"/>
              <a:t>  </a:t>
            </a:r>
            <a:r>
              <a:rPr lang="en-US" dirty="0" err="1" smtClean="0"/>
              <a:t>Aedes</a:t>
            </a:r>
            <a:r>
              <a:rPr lang="en-US" baseline="0" dirty="0" smtClean="0"/>
              <a:t> </a:t>
            </a:r>
            <a:r>
              <a:rPr lang="en-US" baseline="0" dirty="0" err="1" smtClean="0"/>
              <a:t>vexans</a:t>
            </a:r>
            <a:r>
              <a:rPr lang="en-US" baseline="0" dirty="0" smtClean="0"/>
              <a:t> and A. </a:t>
            </a:r>
            <a:r>
              <a:rPr lang="en-US" baseline="0" dirty="0" err="1" smtClean="0"/>
              <a:t>cinereus</a:t>
            </a:r>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9</a:t>
            </a:fld>
            <a:endParaRPr lang="en-US" altLang="en-US"/>
          </a:p>
        </p:txBody>
      </p:sp>
    </p:spTree>
    <p:extLst>
      <p:ext uri="{BB962C8B-B14F-4D97-AF65-F5344CB8AC3E}">
        <p14:creationId xmlns:p14="http://schemas.microsoft.com/office/powerpoint/2010/main" val="134886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Mosquito bites an</a:t>
            </a:r>
            <a:r>
              <a:rPr lang="en-US" baseline="0" dirty="0" smtClean="0"/>
              <a:t> infected human.  Human becomes </a:t>
            </a:r>
            <a:r>
              <a:rPr lang="en-US" baseline="0" dirty="0" err="1" smtClean="0"/>
              <a:t>viremic</a:t>
            </a:r>
            <a:r>
              <a:rPr lang="en-US" baseline="0" dirty="0" smtClean="0"/>
              <a:t> and mosquito feeds and picks up the virus.  After 10 days mosquito can transmit to another human</a:t>
            </a:r>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10</a:t>
            </a:fld>
            <a:endParaRPr lang="en-US" altLang="en-US"/>
          </a:p>
        </p:txBody>
      </p:sp>
    </p:spTree>
    <p:extLst>
      <p:ext uri="{BB962C8B-B14F-4D97-AF65-F5344CB8AC3E}">
        <p14:creationId xmlns:p14="http://schemas.microsoft.com/office/powerpoint/2010/main" val="250326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unlinked cases in the US----one in Indiana, one in Florida.  Both in healthcare</a:t>
            </a:r>
            <a:r>
              <a:rPr lang="en-US" baseline="0" dirty="0" smtClean="0"/>
              <a:t> providers who lived and worked in Saudi Arabia.  Both were hospitalized and recovered</a:t>
            </a:r>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32</a:t>
            </a:fld>
            <a:endParaRPr lang="en-US" altLang="en-US"/>
          </a:p>
        </p:txBody>
      </p:sp>
    </p:spTree>
    <p:extLst>
      <p:ext uri="{BB962C8B-B14F-4D97-AF65-F5344CB8AC3E}">
        <p14:creationId xmlns:p14="http://schemas.microsoft.com/office/powerpoint/2010/main" val="167345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4/27---fever, runny nose, </a:t>
            </a:r>
            <a:r>
              <a:rPr lang="en-US" dirty="0" err="1" smtClean="0"/>
              <a:t>coughning</a:t>
            </a:r>
            <a:r>
              <a:rPr lang="en-US" dirty="0" smtClean="0"/>
              <a:t> and SOB</a:t>
            </a:r>
            <a:endParaRPr lang="en-US" dirty="0"/>
          </a:p>
        </p:txBody>
      </p:sp>
      <p:sp>
        <p:nvSpPr>
          <p:cNvPr id="4" name="Slide Number Placeholder 3"/>
          <p:cNvSpPr>
            <a:spLocks noGrp="1"/>
          </p:cNvSpPr>
          <p:nvPr>
            <p:ph type="sldNum" sz="quarter" idx="10"/>
          </p:nvPr>
        </p:nvSpPr>
        <p:spPr/>
        <p:txBody>
          <a:bodyPr/>
          <a:lstStyle/>
          <a:p>
            <a:fld id="{9D0F3B42-2796-41C7-B41E-10563375CEDB}" type="slidenum">
              <a:rPr lang="en-US" altLang="en-US" smtClean="0"/>
              <a:pPr/>
              <a:t>34</a:t>
            </a:fld>
            <a:endParaRPr lang="en-US" altLang="en-US"/>
          </a:p>
        </p:txBody>
      </p:sp>
    </p:spTree>
    <p:extLst>
      <p:ext uri="{BB962C8B-B14F-4D97-AF65-F5344CB8AC3E}">
        <p14:creationId xmlns:p14="http://schemas.microsoft.com/office/powerpoint/2010/main" val="1139661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D8CF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0" y="0"/>
            <a:ext cx="9144000" cy="6858000"/>
          </a:xfrm>
          <a:prstGeom prst="rect">
            <a:avLst/>
          </a:prstGeom>
          <a:pattFill prst="narHorz">
            <a:fgClr>
              <a:schemeClr val="bg2"/>
            </a:fgClr>
            <a:bgClr>
              <a:srgbClr val="D8CFA7"/>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6" name="Picture 2" descr="Q:\Public Affairs\ART\LOGOS\WSLH UW Crest Logos 2013\PRINT LOGOS\PNG Print\WI State Lab Hygiene_4c_C.png"/>
          <p:cNvPicPr>
            <a:picLocks noChangeAspect="1" noChangeArrowheads="1"/>
          </p:cNvPicPr>
          <p:nvPr userDrawn="1"/>
        </p:nvPicPr>
        <p:blipFill>
          <a:blip r:embed="rId2"/>
          <a:srcRect/>
          <a:stretch>
            <a:fillRect/>
          </a:stretch>
        </p:blipFill>
        <p:spPr bwMode="auto">
          <a:xfrm>
            <a:off x="1848606" y="1285103"/>
            <a:ext cx="5776028" cy="3758822"/>
          </a:xfrm>
          <a:prstGeom prst="rect">
            <a:avLst/>
          </a:prstGeom>
          <a:noFill/>
        </p:spPr>
      </p:pic>
    </p:spTree>
    <p:extLst>
      <p:ext uri="{BB962C8B-B14F-4D97-AF65-F5344CB8AC3E}">
        <p14:creationId xmlns:p14="http://schemas.microsoft.com/office/powerpoint/2010/main" val="4011947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15098671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30002748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3900" y="850900"/>
            <a:ext cx="2832100" cy="584200"/>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10000" y="850900"/>
            <a:ext cx="4584700" cy="5275263"/>
          </a:xfrm>
        </p:spPr>
        <p:txBody>
          <a:bodyPr/>
          <a:lstStyle>
            <a:lvl1pPr marL="228600" indent="-228600">
              <a:defRPr sz="2800" baseline="0"/>
            </a:lvl1pPr>
            <a:lvl2pPr marL="685800" indent="-228600">
              <a:spcBef>
                <a:spcPts val="1176"/>
              </a:spcBef>
              <a:defRPr sz="2400" baseline="0"/>
            </a:lvl2pPr>
            <a:lvl3pPr marL="1005840" indent="-182880">
              <a:spcBef>
                <a:spcPts val="1080"/>
              </a:spcBef>
              <a:defRPr sz="2000"/>
            </a:lvl3pPr>
            <a:lvl4pPr marL="1371600" indent="-182880">
              <a:spcBef>
                <a:spcPts val="1032"/>
              </a:spcBef>
              <a:defRPr sz="1800"/>
            </a:lvl4pPr>
            <a:lvl5pPr marL="1600200" indent="-182880">
              <a:spcBef>
                <a:spcPts val="984"/>
              </a:spcBef>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1549400"/>
            <a:ext cx="2832100" cy="45767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32436187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486400"/>
            <a:ext cx="5486400" cy="685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9481911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1371600" y="3651250"/>
            <a:ext cx="6400800" cy="1752600"/>
          </a:xfrm>
        </p:spPr>
        <p:txBody>
          <a:bodyPr>
            <a:normAutofit/>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2020313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WISCONSIN STATE LABORATORY OF HYGIENE - UNIVERSITY OF WISCONSIN</a:t>
            </a:r>
            <a:endParaRPr lang="en-US" dirty="0"/>
          </a:p>
        </p:txBody>
      </p:sp>
      <p:sp>
        <p:nvSpPr>
          <p:cNvPr id="5" name="Text Placeholder 4"/>
          <p:cNvSpPr>
            <a:spLocks noGrp="1"/>
          </p:cNvSpPr>
          <p:nvPr>
            <p:ph type="body" sz="quarter" idx="11"/>
          </p:nvPr>
        </p:nvSpPr>
        <p:spPr>
          <a:xfrm>
            <a:off x="1167063" y="1852446"/>
            <a:ext cx="6629400" cy="37061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3437517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Snip Single Corner Rectangle 8"/>
          <p:cNvSpPr>
            <a:spLocks/>
          </p:cNvSpPr>
          <p:nvPr/>
        </p:nvSpPr>
        <p:spPr bwMode="auto">
          <a:xfrm>
            <a:off x="381000" y="381000"/>
            <a:ext cx="8343900" cy="5981700"/>
          </a:xfrm>
          <a:custGeom>
            <a:avLst/>
            <a:gdLst>
              <a:gd name="T0" fmla="*/ 0 w 8343900"/>
              <a:gd name="T1" fmla="*/ 0 h 5981700"/>
              <a:gd name="T2" fmla="*/ 7346930 w 8343900"/>
              <a:gd name="T3" fmla="*/ 0 h 5981700"/>
              <a:gd name="T4" fmla="*/ 8343900 w 8343900"/>
              <a:gd name="T5" fmla="*/ 996970 h 5981700"/>
              <a:gd name="T6" fmla="*/ 8343900 w 8343900"/>
              <a:gd name="T7" fmla="*/ 5981700 h 5981700"/>
              <a:gd name="T8" fmla="*/ 0 w 8343900"/>
              <a:gd name="T9" fmla="*/ 5981700 h 5981700"/>
              <a:gd name="T10" fmla="*/ 0 w 8343900"/>
              <a:gd name="T11" fmla="*/ 0 h 5981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43900" h="5981700">
                <a:moveTo>
                  <a:pt x="0" y="0"/>
                </a:moveTo>
                <a:lnTo>
                  <a:pt x="7346930" y="0"/>
                </a:lnTo>
                <a:lnTo>
                  <a:pt x="8343900" y="996970"/>
                </a:lnTo>
                <a:lnTo>
                  <a:pt x="8343900" y="5981700"/>
                </a:lnTo>
                <a:lnTo>
                  <a:pt x="0" y="5981700"/>
                </a:lnTo>
                <a:lnTo>
                  <a:pt x="0" y="0"/>
                </a:lnTo>
                <a:close/>
              </a:path>
            </a:pathLst>
          </a:custGeom>
          <a:gradFill rotWithShape="1">
            <a:gsLst>
              <a:gs pos="0">
                <a:srgbClr val="7B0000"/>
              </a:gs>
              <a:gs pos="70000">
                <a:srgbClr val="B70000"/>
              </a:gs>
              <a:gs pos="100000">
                <a:srgbClr val="B70000"/>
              </a:gs>
            </a:gsLst>
            <a:lin ang="17700000"/>
          </a:gradFill>
          <a:ln>
            <a:noFill/>
          </a:ln>
          <a:effectLst>
            <a:outerShdw blurRad="76200" dist="25400" dir="4799952" algn="tl" rotWithShape="0">
              <a:srgbClr val="000000">
                <a:alpha val="21999"/>
              </a:srgbClr>
            </a:outerShdw>
          </a:effectLst>
          <a:extLst>
            <a:ext uri="{91240B29-F687-4F45-9708-019B960494DF}">
              <a14:hiddenLine xmlns:a14="http://schemas.microsoft.com/office/drawing/2010/main" w="3175" cap="flat" cmpd="sng">
                <a:solidFill>
                  <a:srgbClr val="000000"/>
                </a:solidFill>
                <a:prstDash val="solid"/>
                <a:round/>
                <a:headEnd/>
                <a:tailEnd/>
              </a14:hiddenLine>
            </a:ext>
          </a:extLst>
        </p:spPr>
        <p:txBody>
          <a:bodyPr anchor="ctr"/>
          <a:lstStyle/>
          <a:p>
            <a:endParaRPr lang="en-US"/>
          </a:p>
        </p:txBody>
      </p:sp>
      <p:sp>
        <p:nvSpPr>
          <p:cNvPr id="2" name="Title 1"/>
          <p:cNvSpPr>
            <a:spLocks noGrp="1"/>
          </p:cNvSpPr>
          <p:nvPr>
            <p:ph type="ctrTitle"/>
          </p:nvPr>
        </p:nvSpPr>
        <p:spPr>
          <a:xfrm>
            <a:off x="685800" y="2130425"/>
            <a:ext cx="7772400" cy="1470025"/>
          </a:xfrm>
        </p:spPr>
        <p:txBody>
          <a:bodyPr/>
          <a:lstStyle>
            <a:lvl1pPr>
              <a:defRPr sz="4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1250"/>
            <a:ext cx="6400800" cy="17526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22551517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Tx/>
              <a:buNone/>
              <a:defRPr/>
            </a:lvl1pPr>
          </a:lstStyle>
          <a:p>
            <a:pPr lvl="0"/>
            <a:r>
              <a:rPr lang="en-US" smtClean="0"/>
              <a:t>Click to edit Master text styles</a:t>
            </a:r>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8677733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ctr">
              <a:defRPr sz="3000" b="0" i="0" kern="1200" cap="all" spc="40"/>
            </a:lvl1pPr>
          </a:lstStyle>
          <a:p>
            <a:r>
              <a:rPr lang="en-US" smtClean="0"/>
              <a:t>Click to edit Master title style</a:t>
            </a:r>
            <a:endParaRPr lang="en-US" dirty="0"/>
          </a:p>
        </p:txBody>
      </p:sp>
      <p:sp>
        <p:nvSpPr>
          <p:cNvPr id="3" name="Text Placeholder 2"/>
          <p:cNvSpPr>
            <a:spLocks noGrp="1"/>
          </p:cNvSpPr>
          <p:nvPr>
            <p:ph type="body" idx="1"/>
          </p:nvPr>
        </p:nvSpPr>
        <p:spPr>
          <a:xfrm>
            <a:off x="722313" y="2830513"/>
            <a:ext cx="7772400" cy="1500187"/>
          </a:xfrm>
        </p:spPr>
        <p:txBody>
          <a:bodyPr anchor="b">
            <a:normAutofit/>
          </a:bodyPr>
          <a:lstStyle>
            <a:lvl1pPr marL="0" indent="0" algn="ctr">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12360186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4584700" y="1714500"/>
            <a:ext cx="0" cy="4411663"/>
          </a:xfrm>
          <a:prstGeom prst="line">
            <a:avLst/>
          </a:prstGeom>
          <a:ln w="6350" cmpd="sng">
            <a:solidFill>
              <a:srgbClr val="CAC29C"/>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3900" y="1714500"/>
            <a:ext cx="3632200" cy="4411663"/>
          </a:xfrm>
        </p:spPr>
        <p:txBody>
          <a:bodyPr/>
          <a:lstStyle>
            <a:lvl1pPr marL="182880" indent="-182880">
              <a:defRPr sz="2200"/>
            </a:lvl1pPr>
            <a:lvl2pPr marL="548640" indent="-182880">
              <a:spcBef>
                <a:spcPts val="1080"/>
              </a:spcBef>
              <a:buClr>
                <a:srgbClr val="B70000"/>
              </a:buClr>
              <a:defRPr sz="2000"/>
            </a:lvl2pPr>
            <a:lvl3pPr marL="822960" indent="-182880">
              <a:spcBef>
                <a:spcPts val="1032"/>
              </a:spcBef>
              <a:defRPr sz="1800"/>
            </a:lvl3pPr>
            <a:lvl4pPr marL="1143000" indent="-182880">
              <a:spcBef>
                <a:spcPts val="984"/>
              </a:spcBef>
              <a:defRPr sz="1700"/>
            </a:lvl4pPr>
            <a:lvl5pPr marL="1417320" indent="-137160">
              <a:spcBef>
                <a:spcPts val="984"/>
              </a:spcBef>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13300" y="1714500"/>
            <a:ext cx="3619500" cy="4411663"/>
          </a:xfrm>
        </p:spPr>
        <p:txBody>
          <a:bodyPr/>
          <a:lstStyle>
            <a:lvl1pPr marL="182880" indent="-182880">
              <a:defRPr sz="2200"/>
            </a:lvl1pPr>
            <a:lvl2pPr marL="548640" indent="-182880">
              <a:spcBef>
                <a:spcPts val="1080"/>
              </a:spcBef>
              <a:defRPr sz="2000"/>
            </a:lvl2pPr>
            <a:lvl3pPr marL="822960" indent="-182880">
              <a:spcBef>
                <a:spcPts val="1032"/>
              </a:spcBef>
              <a:defRPr sz="1800"/>
            </a:lvl3pPr>
            <a:lvl4pPr marL="1143000" indent="-182880">
              <a:spcBef>
                <a:spcPts val="1008"/>
              </a:spcBef>
              <a:defRPr sz="1700"/>
            </a:lvl4pPr>
            <a:lvl5pPr marL="1417320" indent="-137160">
              <a:spcBef>
                <a:spcPts val="1008"/>
              </a:spcBef>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2268204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584700" y="1714500"/>
            <a:ext cx="0" cy="4411663"/>
          </a:xfrm>
          <a:prstGeom prst="line">
            <a:avLst/>
          </a:prstGeom>
          <a:ln w="6350" cmpd="sng">
            <a:solidFill>
              <a:srgbClr val="CAC29C"/>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3900" y="1714499"/>
            <a:ext cx="3632200" cy="571501"/>
          </a:xfrm>
        </p:spPr>
        <p:txBody>
          <a:bodyPr>
            <a:normAutofit/>
          </a:bodyPr>
          <a:lstStyle>
            <a:lvl1pPr marL="0" indent="0">
              <a:buNone/>
              <a:defRPr sz="1800" b="1">
                <a:solidFill>
                  <a:srgbClr val="B7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286001"/>
            <a:ext cx="3632200" cy="3840162"/>
          </a:xfrm>
        </p:spPr>
        <p:txBody>
          <a:bodyPr/>
          <a:lstStyle>
            <a:lvl1pPr marL="182880" indent="-182880">
              <a:spcBef>
                <a:spcPts val="1032"/>
              </a:spcBef>
              <a:defRPr sz="1800" baseline="0"/>
            </a:lvl1pPr>
            <a:lvl2pPr marL="502920" indent="-182880">
              <a:spcBef>
                <a:spcPts val="1008"/>
              </a:spcBef>
              <a:defRPr sz="1700" baseline="0"/>
            </a:lvl2pPr>
            <a:lvl3pPr marL="822960" indent="-182880">
              <a:spcBef>
                <a:spcPts val="960"/>
              </a:spcBef>
              <a:defRPr sz="1600"/>
            </a:lvl3pPr>
            <a:lvl4pPr marL="1097280" indent="-182880">
              <a:spcBef>
                <a:spcPts val="960"/>
              </a:spcBef>
              <a:defRPr sz="1600"/>
            </a:lvl4pPr>
            <a:lvl5pPr marL="1371600" indent="-182880">
              <a:spcBef>
                <a:spcPts val="960"/>
              </a:spcBef>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87900" y="1714499"/>
            <a:ext cx="3683000" cy="571502"/>
          </a:xfrm>
        </p:spPr>
        <p:txBody>
          <a:bodyPr>
            <a:normAutofit/>
          </a:bodyPr>
          <a:lstStyle>
            <a:lvl1pPr marL="0" indent="0">
              <a:buNone/>
              <a:defRPr sz="1800" b="1">
                <a:solidFill>
                  <a:srgbClr val="B7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7900" y="2286001"/>
            <a:ext cx="3683000" cy="3840161"/>
          </a:xfrm>
        </p:spPr>
        <p:txBody>
          <a:bodyPr/>
          <a:lstStyle>
            <a:lvl1pPr marL="182880" indent="-182880">
              <a:spcBef>
                <a:spcPts val="1032"/>
              </a:spcBef>
              <a:defRPr sz="1800"/>
            </a:lvl1pPr>
            <a:lvl2pPr marL="502920" indent="-182880">
              <a:spcBef>
                <a:spcPts val="984"/>
              </a:spcBef>
              <a:defRPr sz="1600"/>
            </a:lvl2pPr>
            <a:lvl3pPr marL="822960" indent="-182880">
              <a:spcBef>
                <a:spcPts val="984"/>
              </a:spcBef>
              <a:defRPr sz="1600"/>
            </a:lvl3pPr>
            <a:lvl4pPr marL="1143000" indent="-182880">
              <a:spcBef>
                <a:spcPts val="984"/>
              </a:spcBef>
              <a:defRPr sz="1600"/>
            </a:lvl4pPr>
            <a:lvl5pPr marL="1371600" indent="-182880">
              <a:spcBef>
                <a:spcPts val="984"/>
              </a:spcBef>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0"/>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17044209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Horz">
          <a:fgClr>
            <a:schemeClr val="bg2"/>
          </a:fgClr>
          <a:bgClr>
            <a:srgbClr val="D8CFA7"/>
          </a:bgClr>
        </a:pattFill>
        <a:effectLst/>
      </p:bgPr>
    </p:bg>
    <p:spTree>
      <p:nvGrpSpPr>
        <p:cNvPr id="1" name=""/>
        <p:cNvGrpSpPr/>
        <p:nvPr/>
      </p:nvGrpSpPr>
      <p:grpSpPr>
        <a:xfrm>
          <a:off x="0" y="0"/>
          <a:ext cx="0" cy="0"/>
          <a:chOff x="0" y="0"/>
          <a:chExt cx="0" cy="0"/>
        </a:xfrm>
      </p:grpSpPr>
      <p:pic>
        <p:nvPicPr>
          <p:cNvPr id="1026" name="Picture 2" descr="Q:\Public Affairs\ART\LOGOS\UW_Madison_LOGOS\2011 UW logos PRINT\UWCrest_4c.png"/>
          <p:cNvPicPr>
            <a:picLocks noChangeAspect="1" noChangeArrowheads="1"/>
          </p:cNvPicPr>
          <p:nvPr userDrawn="1"/>
        </p:nvPicPr>
        <p:blipFill>
          <a:blip r:embed="rId15"/>
          <a:srcRect/>
          <a:stretch>
            <a:fillRect/>
          </a:stretch>
        </p:blipFill>
        <p:spPr bwMode="auto">
          <a:xfrm>
            <a:off x="8297943" y="71024"/>
            <a:ext cx="808351" cy="1062271"/>
          </a:xfrm>
          <a:prstGeom prst="rect">
            <a:avLst/>
          </a:prstGeom>
          <a:noFill/>
        </p:spPr>
      </p:pic>
      <p:sp>
        <p:nvSpPr>
          <p:cNvPr id="62" name="Snip Single Corner Rectangle 61"/>
          <p:cNvSpPr>
            <a:spLocks/>
          </p:cNvSpPr>
          <p:nvPr/>
        </p:nvSpPr>
        <p:spPr bwMode="auto">
          <a:xfrm>
            <a:off x="381000" y="381000"/>
            <a:ext cx="8343900" cy="5981700"/>
          </a:xfrm>
          <a:custGeom>
            <a:avLst/>
            <a:gdLst>
              <a:gd name="T0" fmla="*/ 0 w 8343900"/>
              <a:gd name="T1" fmla="*/ 0 h 5981700"/>
              <a:gd name="T2" fmla="*/ 7346930 w 8343900"/>
              <a:gd name="T3" fmla="*/ 0 h 5981700"/>
              <a:gd name="T4" fmla="*/ 8343900 w 8343900"/>
              <a:gd name="T5" fmla="*/ 996970 h 5981700"/>
              <a:gd name="T6" fmla="*/ 8343900 w 8343900"/>
              <a:gd name="T7" fmla="*/ 5981700 h 5981700"/>
              <a:gd name="T8" fmla="*/ 0 w 8343900"/>
              <a:gd name="T9" fmla="*/ 5981700 h 5981700"/>
              <a:gd name="T10" fmla="*/ 0 w 8343900"/>
              <a:gd name="T11" fmla="*/ 0 h 5981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43900" h="5981700">
                <a:moveTo>
                  <a:pt x="0" y="0"/>
                </a:moveTo>
                <a:lnTo>
                  <a:pt x="7346930" y="0"/>
                </a:lnTo>
                <a:lnTo>
                  <a:pt x="8343900" y="996970"/>
                </a:lnTo>
                <a:lnTo>
                  <a:pt x="8343900" y="5981700"/>
                </a:lnTo>
                <a:lnTo>
                  <a:pt x="0" y="5981700"/>
                </a:lnTo>
                <a:lnTo>
                  <a:pt x="0" y="0"/>
                </a:lnTo>
                <a:close/>
              </a:path>
            </a:pathLst>
          </a:custGeom>
          <a:solidFill>
            <a:srgbClr val="FFFFFF"/>
          </a:solidFill>
          <a:ln w="3175" cap="flat" cmpd="sng">
            <a:solidFill>
              <a:srgbClr val="D8CFA7"/>
            </a:solidFill>
            <a:prstDash val="solid"/>
            <a:round/>
            <a:headEnd/>
            <a:tailEnd/>
          </a:ln>
          <a:effectLst>
            <a:outerShdw blurRad="76200" dist="25400" dir="4799952" algn="tl" rotWithShape="0">
              <a:srgbClr val="000000">
                <a:alpha val="21999"/>
              </a:srgbClr>
            </a:outerShdw>
          </a:effectLst>
        </p:spPr>
        <p:txBody>
          <a:bodyPr anchor="ctr"/>
          <a:lstStyle/>
          <a:p>
            <a:endParaRPr lang="en-US"/>
          </a:p>
        </p:txBody>
      </p:sp>
      <p:sp>
        <p:nvSpPr>
          <p:cNvPr id="2" name="Title Placeholder 1"/>
          <p:cNvSpPr>
            <a:spLocks noGrp="1"/>
          </p:cNvSpPr>
          <p:nvPr>
            <p:ph type="title"/>
          </p:nvPr>
        </p:nvSpPr>
        <p:spPr>
          <a:xfrm>
            <a:off x="381000" y="758825"/>
            <a:ext cx="8331200" cy="125095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736600" y="1727200"/>
            <a:ext cx="76454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r>
              <a:rPr lang="en-US" dirty="0" smtClean="0"/>
              <a:t>WISCONSIN STATE LABORATORY OF HYGIENE - UNIVERSITY OF WISCONSIN</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67" r:id="rId2"/>
    <p:sldLayoutId id="2147483679" r:id="rId3"/>
    <p:sldLayoutId id="2147483669" r:id="rId4"/>
    <p:sldLayoutId id="2147483676" r:id="rId5"/>
    <p:sldLayoutId id="2147483668" r:id="rId6"/>
    <p:sldLayoutId id="2147483670" r:id="rId7"/>
    <p:sldLayoutId id="2147483677" r:id="rId8"/>
    <p:sldLayoutId id="2147483678" r:id="rId9"/>
    <p:sldLayoutId id="2147483671" r:id="rId10"/>
    <p:sldLayoutId id="2147483672" r:id="rId11"/>
    <p:sldLayoutId id="2147483673" r:id="rId12"/>
    <p:sldLayoutId id="2147483674" r:id="rId13"/>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3800" kern="1200">
          <a:solidFill>
            <a:srgbClr val="B70000"/>
          </a:solidFill>
          <a:effectLst>
            <a:outerShdw blurRad="57150" dist="25400" dir="2700000" algn="tl" rotWithShape="0">
              <a:srgbClr val="000000">
                <a:alpha val="30000"/>
              </a:srgbClr>
            </a:outerShdw>
          </a:effectLst>
          <a:latin typeface="+mj-lt"/>
          <a:ea typeface="MS PGothic" pitchFamily="34" charset="-128"/>
          <a:cs typeface="+mj-cs"/>
        </a:defRPr>
      </a:lvl1pPr>
      <a:lvl2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2pPr>
      <a:lvl3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3pPr>
      <a:lvl4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4pPr>
      <a:lvl5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5pPr>
      <a:lvl6pPr marL="4572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6pPr>
      <a:lvl7pPr marL="9144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7pPr>
      <a:lvl8pPr marL="13716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8pPr>
      <a:lvl9pPr marL="18288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jmobraindump.wordpress.com/2012/09/27/virus-alert/&amp;ei=rBWCVNy8JJKkyQST7oC4Aw&amp;bvm=bv.80642063,d.aWw&amp;psig=AFQjCNFSc9RnR-evhxR8MAxTwIeP6xC08A&amp;ust=1417897736222654" TargetMode="External"/><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www.cdc.gov/coronavirus/mers/guidelines-clinical-specimens.htm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cdc.gov/mmwr" TargetMode="External"/><Relationship Id="rId2" Type="http://schemas.openxmlformats.org/officeDocument/2006/relationships/hyperlink" Target="http://www.ecdc.europa.eu/en/press/news/_layouts/forms/News_DispForm.aspx?List=8db7286c-fe2d-476c-9133-18ff4cb1b568&amp;ID=1016" TargetMode="External"/><Relationship Id="rId1" Type="http://schemas.openxmlformats.org/officeDocument/2006/relationships/slideLayout" Target="../slideLayouts/slideLayout6.xml"/><Relationship Id="rId5" Type="http://schemas.openxmlformats.org/officeDocument/2006/relationships/hyperlink" Target="http://www.cdc.gov/mmwr/" TargetMode="External"/><Relationship Id="rId4" Type="http://schemas.openxmlformats.org/officeDocument/2006/relationships/hyperlink" Target="http://www.nejm.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cdc.gov/mmwr/preview/mmwrhtml/mm6322a5.htm?s_cid=mm6322a5_w" TargetMode="External"/><Relationship Id="rId2" Type="http://schemas.openxmlformats.org/officeDocument/2006/relationships/hyperlink" Target="http://emergency.cdc.gov/coca/calls/2014/callinfo_100314.asp"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Urban cycle</a:t>
            </a:r>
          </a:p>
          <a:p>
            <a:pPr lvl="1"/>
            <a:r>
              <a:rPr lang="en-US" dirty="0" smtClean="0"/>
              <a:t>Human---</a:t>
            </a:r>
            <a:r>
              <a:rPr lang="en-US" dirty="0" smtClean="0">
                <a:solidFill>
                  <a:srgbClr val="FF0000"/>
                </a:solidFill>
              </a:rPr>
              <a:t>Mosquito</a:t>
            </a:r>
            <a:r>
              <a:rPr lang="en-US" dirty="0" smtClean="0"/>
              <a:t>—Human---</a:t>
            </a:r>
            <a:r>
              <a:rPr lang="en-US" dirty="0" smtClean="0">
                <a:solidFill>
                  <a:srgbClr val="FF0000"/>
                </a:solidFill>
              </a:rPr>
              <a:t>Mosquito</a:t>
            </a:r>
          </a:p>
          <a:p>
            <a:pPr lvl="2"/>
            <a:r>
              <a:rPr lang="en-US" dirty="0" err="1" smtClean="0"/>
              <a:t>Aedes</a:t>
            </a:r>
            <a:r>
              <a:rPr lang="en-US" dirty="0" smtClean="0"/>
              <a:t> </a:t>
            </a:r>
            <a:r>
              <a:rPr lang="en-US" dirty="0" err="1" smtClean="0"/>
              <a:t>aegypti</a:t>
            </a:r>
            <a:r>
              <a:rPr lang="en-US" dirty="0" smtClean="0"/>
              <a:t> and </a:t>
            </a:r>
            <a:r>
              <a:rPr lang="en-US" dirty="0" err="1" smtClean="0"/>
              <a:t>Aedes</a:t>
            </a:r>
            <a:r>
              <a:rPr lang="en-US" dirty="0" smtClean="0"/>
              <a:t> </a:t>
            </a:r>
            <a:r>
              <a:rPr lang="en-US" dirty="0" err="1" smtClean="0"/>
              <a:t>albopictus</a:t>
            </a:r>
            <a:endParaRPr lang="en-US" dirty="0" smtClean="0"/>
          </a:p>
          <a:p>
            <a:pPr lvl="2"/>
            <a:endParaRPr lang="en-US" dirty="0" smtClean="0"/>
          </a:p>
          <a:p>
            <a:r>
              <a:rPr lang="en-US" dirty="0" err="1" smtClean="0"/>
              <a:t>Sylvatic</a:t>
            </a:r>
            <a:r>
              <a:rPr lang="en-US" dirty="0" smtClean="0"/>
              <a:t> </a:t>
            </a:r>
            <a:r>
              <a:rPr lang="en-US" dirty="0" err="1" smtClean="0"/>
              <a:t>cyle</a:t>
            </a:r>
            <a:endParaRPr lang="en-US" dirty="0" smtClean="0"/>
          </a:p>
          <a:p>
            <a:pPr lvl="1"/>
            <a:r>
              <a:rPr lang="en-US" dirty="0" smtClean="0"/>
              <a:t>Animal---Mosquito---Animal---Mosquito</a:t>
            </a:r>
          </a:p>
          <a:p>
            <a:pPr lvl="2"/>
            <a:r>
              <a:rPr lang="en-US" dirty="0" smtClean="0"/>
              <a:t>Chimps, monkeys, baboons</a:t>
            </a:r>
          </a:p>
          <a:p>
            <a:pPr lvl="2"/>
            <a:r>
              <a:rPr lang="en-US" dirty="0" err="1" smtClean="0"/>
              <a:t>Aedes</a:t>
            </a:r>
            <a:r>
              <a:rPr lang="en-US" dirty="0" smtClean="0"/>
              <a:t> </a:t>
            </a:r>
            <a:r>
              <a:rPr lang="en-US" dirty="0" err="1" smtClean="0"/>
              <a:t>furcifer</a:t>
            </a:r>
            <a:r>
              <a:rPr lang="en-US" dirty="0" smtClean="0"/>
              <a:t>, </a:t>
            </a:r>
            <a:r>
              <a:rPr lang="en-US" dirty="0" err="1" smtClean="0"/>
              <a:t>Aedes</a:t>
            </a:r>
            <a:r>
              <a:rPr lang="en-US" dirty="0" smtClean="0"/>
              <a:t> </a:t>
            </a:r>
            <a:r>
              <a:rPr lang="en-US" dirty="0" err="1" smtClean="0"/>
              <a:t>africanus</a:t>
            </a:r>
            <a:endParaRPr lang="en-US" dirty="0"/>
          </a:p>
        </p:txBody>
      </p:sp>
      <p:sp>
        <p:nvSpPr>
          <p:cNvPr id="2" name="Title 1"/>
          <p:cNvSpPr>
            <a:spLocks noGrp="1"/>
          </p:cNvSpPr>
          <p:nvPr>
            <p:ph type="title"/>
          </p:nvPr>
        </p:nvSpPr>
        <p:spPr/>
        <p:txBody>
          <a:bodyPr/>
          <a:lstStyle/>
          <a:p>
            <a:r>
              <a:rPr lang="en-US" dirty="0" smtClean="0"/>
              <a:t>Transmission</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945" y="4381500"/>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621" y="1333247"/>
            <a:ext cx="13716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In </a:t>
            </a:r>
            <a:r>
              <a:rPr lang="en-US" dirty="0" err="1" smtClean="0"/>
              <a:t>utero</a:t>
            </a:r>
            <a:r>
              <a:rPr lang="en-US" dirty="0" smtClean="0"/>
              <a:t> resulting in abortion</a:t>
            </a:r>
          </a:p>
          <a:p>
            <a:r>
              <a:rPr lang="en-US" dirty="0" err="1" smtClean="0"/>
              <a:t>Intrpartum</a:t>
            </a:r>
            <a:r>
              <a:rPr lang="en-US" dirty="0" smtClean="0"/>
              <a:t> from </a:t>
            </a:r>
            <a:r>
              <a:rPr lang="en-US" dirty="0" err="1" smtClean="0"/>
              <a:t>viremic</a:t>
            </a:r>
            <a:r>
              <a:rPr lang="en-US" dirty="0" smtClean="0"/>
              <a:t> mother-to-child</a:t>
            </a:r>
          </a:p>
          <a:p>
            <a:r>
              <a:rPr lang="en-US" dirty="0" err="1" smtClean="0"/>
              <a:t>Needlestick</a:t>
            </a:r>
            <a:endParaRPr lang="en-US" dirty="0" smtClean="0"/>
          </a:p>
          <a:p>
            <a:r>
              <a:rPr lang="en-US" dirty="0" smtClean="0"/>
              <a:t>Lab exposures</a:t>
            </a:r>
          </a:p>
          <a:p>
            <a:r>
              <a:rPr lang="en-US" dirty="0" smtClean="0"/>
              <a:t>Possibility of transfusion or transplant transmission</a:t>
            </a:r>
            <a:endParaRPr lang="en-US" dirty="0"/>
          </a:p>
        </p:txBody>
      </p:sp>
      <p:sp>
        <p:nvSpPr>
          <p:cNvPr id="2" name="Title 1"/>
          <p:cNvSpPr>
            <a:spLocks noGrp="1"/>
          </p:cNvSpPr>
          <p:nvPr>
            <p:ph type="title"/>
          </p:nvPr>
        </p:nvSpPr>
        <p:spPr/>
        <p:txBody>
          <a:bodyPr/>
          <a:lstStyle/>
          <a:p>
            <a:r>
              <a:rPr lang="en-US" dirty="0" smtClean="0"/>
              <a:t>Other Rare Modes of Transmission</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Family </a:t>
            </a:r>
            <a:r>
              <a:rPr lang="en-US" dirty="0" err="1" smtClean="0"/>
              <a:t>Togaviridae</a:t>
            </a:r>
            <a:r>
              <a:rPr lang="en-US" dirty="0" smtClean="0"/>
              <a:t>, genus </a:t>
            </a:r>
            <a:r>
              <a:rPr lang="en-US" dirty="0" err="1" smtClean="0"/>
              <a:t>Alphavirus</a:t>
            </a:r>
            <a:endParaRPr lang="en-US" dirty="0" smtClean="0"/>
          </a:p>
          <a:p>
            <a:pPr lvl="1"/>
            <a:r>
              <a:rPr lang="en-US" dirty="0" smtClean="0"/>
              <a:t>Enveloped, single-stranded RNA virus</a:t>
            </a:r>
          </a:p>
          <a:p>
            <a:pPr lvl="1"/>
            <a:r>
              <a:rPr lang="en-US" dirty="0" smtClean="0"/>
              <a:t>Plus-sense, </a:t>
            </a:r>
            <a:r>
              <a:rPr lang="en-US" dirty="0" err="1" smtClean="0"/>
              <a:t>unsegmented</a:t>
            </a:r>
            <a:r>
              <a:rPr lang="en-US" dirty="0" smtClean="0"/>
              <a:t> genome of 11.5-11-8 kb</a:t>
            </a:r>
          </a:p>
          <a:p>
            <a:r>
              <a:rPr lang="en-US" dirty="0" smtClean="0"/>
              <a:t>First isolated from human serum during an outbreak in Tanganyika in 1953</a:t>
            </a:r>
          </a:p>
          <a:p>
            <a:r>
              <a:rPr lang="en-US" dirty="0" smtClean="0"/>
              <a:t>Asian and African strains</a:t>
            </a:r>
          </a:p>
          <a:p>
            <a:pPr lvl="1"/>
            <a:r>
              <a:rPr lang="en-US" dirty="0" smtClean="0"/>
              <a:t>Distinct biological and transmission patterns</a:t>
            </a:r>
            <a:endParaRPr lang="en-US" dirty="0"/>
          </a:p>
        </p:txBody>
      </p:sp>
      <p:sp>
        <p:nvSpPr>
          <p:cNvPr id="2" name="Title 1"/>
          <p:cNvSpPr>
            <a:spLocks noGrp="1"/>
          </p:cNvSpPr>
          <p:nvPr>
            <p:ph type="title"/>
          </p:nvPr>
        </p:nvSpPr>
        <p:spPr/>
        <p:txBody>
          <a:bodyPr/>
          <a:lstStyle/>
          <a:p>
            <a:r>
              <a:rPr lang="en-US" dirty="0" smtClean="0"/>
              <a:t>The Virus</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0550" y="2843213"/>
            <a:ext cx="3200400" cy="1428750"/>
          </a:xfrm>
        </p:spPr>
      </p:pic>
      <p:sp>
        <p:nvSpPr>
          <p:cNvPr id="3" name="Title 2"/>
          <p:cNvSpPr>
            <a:spLocks noGrp="1"/>
          </p:cNvSpPr>
          <p:nvPr>
            <p:ph type="title"/>
          </p:nvPr>
        </p:nvSpPr>
        <p:spPr>
          <a:xfrm>
            <a:off x="221916" y="512846"/>
            <a:ext cx="8331200" cy="1250950"/>
          </a:xfrm>
        </p:spPr>
        <p:txBody>
          <a:bodyPr/>
          <a:lstStyle/>
          <a:p>
            <a:r>
              <a:rPr lang="en-US" dirty="0" err="1" smtClean="0"/>
              <a:t>Chikungunya</a:t>
            </a:r>
            <a:endParaRPr lang="en-US" dirty="0"/>
          </a:p>
        </p:txBody>
      </p:sp>
      <p:sp>
        <p:nvSpPr>
          <p:cNvPr id="4" name="Footer Placeholder 3"/>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pic>
        <p:nvPicPr>
          <p:cNvPr id="4098" name="Picture 2" descr="https://encrypted-tbn2.gstatic.com/images?q=tbn:ANd9GcTihXk08Xrz_oNdVciYD9OnaoAash9ODm0dVVj9NH0EJafP-Eb_Xw">
            <a:hlinkClick r:id="rId3"/>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495" y="1949116"/>
            <a:ext cx="7091366" cy="3176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72-97% of those infected develop clinical symptoms</a:t>
            </a:r>
          </a:p>
          <a:p>
            <a:r>
              <a:rPr lang="en-US" dirty="0" smtClean="0"/>
              <a:t>Incubation period usually 3-7 days (1-12)</a:t>
            </a:r>
          </a:p>
          <a:p>
            <a:r>
              <a:rPr lang="en-US" dirty="0" smtClean="0"/>
              <a:t>Primary symptoms of fever and </a:t>
            </a:r>
            <a:r>
              <a:rPr lang="en-US" dirty="0" err="1" smtClean="0"/>
              <a:t>polyarthralgia</a:t>
            </a:r>
            <a:endParaRPr lang="en-US" dirty="0" smtClean="0"/>
          </a:p>
          <a:p>
            <a:pPr>
              <a:buNone/>
            </a:pPr>
            <a:endParaRPr lang="en-US" dirty="0"/>
          </a:p>
        </p:txBody>
      </p:sp>
      <p:sp>
        <p:nvSpPr>
          <p:cNvPr id="2" name="Title 1"/>
          <p:cNvSpPr>
            <a:spLocks noGrp="1"/>
          </p:cNvSpPr>
          <p:nvPr>
            <p:ph type="title"/>
          </p:nvPr>
        </p:nvSpPr>
        <p:spPr/>
        <p:txBody>
          <a:bodyPr/>
          <a:lstStyle/>
          <a:p>
            <a:r>
              <a:rPr lang="en-US" dirty="0" smtClean="0"/>
              <a:t>Infection and Disease</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Fever with abrupt onset</a:t>
            </a:r>
          </a:p>
          <a:p>
            <a:pPr lvl="1"/>
            <a:r>
              <a:rPr lang="en-US" u="sng" dirty="0" smtClean="0"/>
              <a:t>&gt;</a:t>
            </a:r>
            <a:r>
              <a:rPr lang="en-US" dirty="0" smtClean="0"/>
              <a:t>102.2F</a:t>
            </a:r>
          </a:p>
          <a:p>
            <a:r>
              <a:rPr lang="en-US" dirty="0" smtClean="0"/>
              <a:t>Joint pain</a:t>
            </a:r>
          </a:p>
          <a:p>
            <a:pPr lvl="1"/>
            <a:r>
              <a:rPr lang="en-US" dirty="0" smtClean="0"/>
              <a:t>Severe</a:t>
            </a:r>
          </a:p>
          <a:p>
            <a:pPr lvl="1"/>
            <a:r>
              <a:rPr lang="en-US" dirty="0" smtClean="0"/>
              <a:t>Most common in hands and feet</a:t>
            </a:r>
          </a:p>
          <a:p>
            <a:pPr lvl="1"/>
            <a:r>
              <a:rPr lang="en-US" dirty="0" smtClean="0"/>
              <a:t>Multiple joints</a:t>
            </a:r>
          </a:p>
          <a:p>
            <a:pPr lvl="1"/>
            <a:r>
              <a:rPr lang="en-US" dirty="0" smtClean="0"/>
              <a:t>Usually bilateral and symmetric</a:t>
            </a:r>
          </a:p>
          <a:p>
            <a:r>
              <a:rPr lang="en-US" dirty="0" smtClean="0"/>
              <a:t>Other manifestations</a:t>
            </a:r>
          </a:p>
          <a:p>
            <a:pPr lvl="1"/>
            <a:r>
              <a:rPr lang="en-US" dirty="0" smtClean="0"/>
              <a:t>Headache, nausea/vomiting, rash, conjunctivitis, </a:t>
            </a:r>
            <a:r>
              <a:rPr lang="en-US" dirty="0" err="1" smtClean="0"/>
              <a:t>myalgia</a:t>
            </a:r>
            <a:r>
              <a:rPr lang="en-US" dirty="0" smtClean="0"/>
              <a:t>, arthritis</a:t>
            </a:r>
          </a:p>
          <a:p>
            <a:pPr lvl="1">
              <a:buNone/>
            </a:pPr>
            <a:endParaRPr lang="en-US" dirty="0" smtClean="0"/>
          </a:p>
          <a:p>
            <a:pPr lvl="2"/>
            <a:endParaRPr lang="en-US" dirty="0" smtClean="0"/>
          </a:p>
          <a:p>
            <a:pPr lvl="2">
              <a:buNone/>
            </a:pPr>
            <a:endParaRPr lang="en-US" dirty="0"/>
          </a:p>
        </p:txBody>
      </p:sp>
      <p:sp>
        <p:nvSpPr>
          <p:cNvPr id="5" name="Title 4"/>
          <p:cNvSpPr>
            <a:spLocks noGrp="1"/>
          </p:cNvSpPr>
          <p:nvPr>
            <p:ph type="title"/>
          </p:nvPr>
        </p:nvSpPr>
        <p:spPr/>
        <p:txBody>
          <a:bodyPr/>
          <a:lstStyle/>
          <a:p>
            <a:r>
              <a:rPr lang="en-US" dirty="0" smtClean="0"/>
              <a:t>Clinical Manifestations</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090904" y="2346158"/>
            <a:ext cx="2963320" cy="2123448"/>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4980572" y="2009775"/>
            <a:ext cx="2430880" cy="3392347"/>
          </a:xfrm>
          <a:prstGeom prst="rect">
            <a:avLst/>
          </a:prstGeom>
          <a:noFill/>
          <a:ln w="9525">
            <a:noFill/>
            <a:miter lim="800000"/>
            <a:headEnd/>
            <a:tailEnd/>
          </a:ln>
        </p:spPr>
      </p:pic>
      <p:sp>
        <p:nvSpPr>
          <p:cNvPr id="7" name="Rectangle 6"/>
          <p:cNvSpPr/>
          <p:nvPr/>
        </p:nvSpPr>
        <p:spPr>
          <a:xfrm>
            <a:off x="1458935" y="1825109"/>
            <a:ext cx="2537874" cy="400110"/>
          </a:xfrm>
          <a:prstGeom prst="rect">
            <a:avLst/>
          </a:prstGeom>
        </p:spPr>
        <p:txBody>
          <a:bodyPr wrap="none">
            <a:spAutoFit/>
          </a:bodyPr>
          <a:lstStyle/>
          <a:p>
            <a:r>
              <a:rPr lang="en-US" sz="2000" dirty="0" err="1" smtClean="0"/>
              <a:t>Maculopapular</a:t>
            </a:r>
            <a:r>
              <a:rPr lang="en-US" sz="2000" dirty="0" smtClean="0"/>
              <a:t> Rash</a:t>
            </a:r>
            <a:endParaRPr lang="en-US" sz="2000" dirty="0"/>
          </a:p>
        </p:txBody>
      </p:sp>
      <p:sp>
        <p:nvSpPr>
          <p:cNvPr id="8" name="TextBox 7"/>
          <p:cNvSpPr txBox="1"/>
          <p:nvPr/>
        </p:nvSpPr>
        <p:spPr>
          <a:xfrm>
            <a:off x="5466689" y="5602523"/>
            <a:ext cx="2140330" cy="400110"/>
          </a:xfrm>
          <a:prstGeom prst="rect">
            <a:avLst/>
          </a:prstGeom>
          <a:noFill/>
        </p:spPr>
        <p:txBody>
          <a:bodyPr wrap="none" rtlCol="0">
            <a:spAutoFit/>
          </a:bodyPr>
          <a:lstStyle/>
          <a:p>
            <a:r>
              <a:rPr lang="en-US" sz="2000" dirty="0" smtClean="0"/>
              <a:t>Swelling of knees</a:t>
            </a:r>
            <a:endParaRPr lang="en-US" sz="2000" dirty="0"/>
          </a:p>
        </p:txBody>
      </p:sp>
      <p:pic>
        <p:nvPicPr>
          <p:cNvPr id="2052" name="Picture 4"/>
          <p:cNvPicPr>
            <a:picLocks noChangeAspect="1" noChangeArrowheads="1"/>
          </p:cNvPicPr>
          <p:nvPr/>
        </p:nvPicPr>
        <p:blipFill>
          <a:blip r:embed="rId4"/>
          <a:srcRect/>
          <a:stretch>
            <a:fillRect/>
          </a:stretch>
        </p:blipFill>
        <p:spPr bwMode="auto">
          <a:xfrm>
            <a:off x="2610852" y="4716379"/>
            <a:ext cx="2193659" cy="1597556"/>
          </a:xfrm>
          <a:prstGeom prst="rect">
            <a:avLst/>
          </a:prstGeom>
          <a:noFill/>
          <a:ln w="9525">
            <a:noFill/>
            <a:miter lim="800000"/>
            <a:headEnd/>
            <a:tailEnd/>
          </a:ln>
        </p:spPr>
      </p:pic>
      <p:sp>
        <p:nvSpPr>
          <p:cNvPr id="3" name="TextBox 2"/>
          <p:cNvSpPr txBox="1"/>
          <p:nvPr/>
        </p:nvSpPr>
        <p:spPr>
          <a:xfrm>
            <a:off x="226866" y="5343484"/>
            <a:ext cx="2501006" cy="707886"/>
          </a:xfrm>
          <a:prstGeom prst="rect">
            <a:avLst/>
          </a:prstGeom>
          <a:noFill/>
        </p:spPr>
        <p:txBody>
          <a:bodyPr wrap="none" rtlCol="0">
            <a:spAutoFit/>
          </a:bodyPr>
          <a:lstStyle/>
          <a:p>
            <a:r>
              <a:rPr lang="en-US" sz="2000" dirty="0" smtClean="0"/>
              <a:t>Arthritic Hands</a:t>
            </a:r>
          </a:p>
          <a:p>
            <a:r>
              <a:rPr lang="en-US" sz="2000" dirty="0" smtClean="0"/>
              <a:t>5 months post-onset</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Virus culture</a:t>
            </a:r>
          </a:p>
          <a:p>
            <a:r>
              <a:rPr lang="en-US" dirty="0" smtClean="0"/>
              <a:t>RT-PCR</a:t>
            </a:r>
          </a:p>
          <a:p>
            <a:r>
              <a:rPr lang="en-US" dirty="0" err="1" smtClean="0"/>
              <a:t>IgM</a:t>
            </a:r>
            <a:r>
              <a:rPr lang="en-US" dirty="0" smtClean="0"/>
              <a:t> serology and confirmatory neutralizing antibody testing</a:t>
            </a:r>
          </a:p>
          <a:p>
            <a:r>
              <a:rPr lang="en-US" dirty="0" smtClean="0"/>
              <a:t>Serology for &gt;4-fold antibody titer rise using PRNT or IFA</a:t>
            </a:r>
            <a:endParaRPr lang="en-US" dirty="0"/>
          </a:p>
        </p:txBody>
      </p:sp>
      <p:sp>
        <p:nvSpPr>
          <p:cNvPr id="5" name="Title 4"/>
          <p:cNvSpPr>
            <a:spLocks noGrp="1"/>
          </p:cNvSpPr>
          <p:nvPr>
            <p:ph type="title"/>
          </p:nvPr>
        </p:nvSpPr>
        <p:spPr/>
        <p:txBody>
          <a:bodyPr/>
          <a:lstStyle/>
          <a:p>
            <a:r>
              <a:rPr lang="en-US" dirty="0" smtClean="0"/>
              <a:t>Laboratory Diagnosis</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Viremia</a:t>
            </a:r>
            <a:r>
              <a:rPr lang="en-US" dirty="0" smtClean="0"/>
              <a:t> and Immune Response</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1790" y="1727200"/>
            <a:ext cx="6355020" cy="420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84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49878925"/>
              </p:ext>
            </p:extLst>
          </p:nvPr>
        </p:nvGraphicFramePr>
        <p:xfrm>
          <a:off x="736600" y="2442412"/>
          <a:ext cx="7645400" cy="2975208"/>
        </p:xfrm>
        <a:graphic>
          <a:graphicData uri="http://schemas.openxmlformats.org/drawingml/2006/table">
            <a:tbl>
              <a:tblPr firstRow="1" bandRow="1">
                <a:tableStyleId>{5C22544A-7EE6-4342-B048-85BDC9FD1C3A}</a:tableStyleId>
              </a:tblPr>
              <a:tblGrid>
                <a:gridCol w="3822700"/>
                <a:gridCol w="3822700"/>
              </a:tblGrid>
              <a:tr h="676776">
                <a:tc>
                  <a:txBody>
                    <a:bodyPr/>
                    <a:lstStyle/>
                    <a:p>
                      <a:pPr algn="l"/>
                      <a:r>
                        <a:rPr lang="en-US" sz="2800" dirty="0" smtClean="0"/>
                        <a:t>              ASSAY</a:t>
                      </a:r>
                      <a:endParaRPr lang="en-US" sz="2800" dirty="0"/>
                    </a:p>
                  </a:txBody>
                  <a:tcPr/>
                </a:tc>
                <a:tc>
                  <a:txBody>
                    <a:bodyPr/>
                    <a:lstStyle/>
                    <a:p>
                      <a:pPr algn="ctr"/>
                      <a:r>
                        <a:rPr lang="en-US" sz="2800" dirty="0" smtClean="0"/>
                        <a:t>         DAYS POST-ONSET</a:t>
                      </a:r>
                      <a:endParaRPr lang="en-US" sz="2800" dirty="0"/>
                    </a:p>
                  </a:txBody>
                  <a:tcPr/>
                </a:tc>
              </a:tr>
              <a:tr h="676776">
                <a:tc>
                  <a:txBody>
                    <a:bodyPr/>
                    <a:lstStyle/>
                    <a:p>
                      <a:pPr algn="ctr"/>
                      <a:r>
                        <a:rPr lang="en-US" sz="2800" dirty="0" smtClean="0"/>
                        <a:t>Viral Culture</a:t>
                      </a:r>
                      <a:endParaRPr lang="en-US" sz="2800" dirty="0"/>
                    </a:p>
                  </a:txBody>
                  <a:tcPr/>
                </a:tc>
                <a:tc>
                  <a:txBody>
                    <a:bodyPr/>
                    <a:lstStyle/>
                    <a:p>
                      <a:pPr algn="ctr"/>
                      <a:r>
                        <a:rPr lang="en-US" sz="2800" dirty="0" smtClean="0"/>
                        <a:t>&lt;=3 days</a:t>
                      </a:r>
                      <a:endParaRPr lang="en-US" sz="2800" dirty="0"/>
                    </a:p>
                  </a:txBody>
                  <a:tcPr/>
                </a:tc>
              </a:tr>
              <a:tr h="676776">
                <a:tc>
                  <a:txBody>
                    <a:bodyPr/>
                    <a:lstStyle/>
                    <a:p>
                      <a:pPr algn="ctr"/>
                      <a:r>
                        <a:rPr lang="en-US" sz="2800" dirty="0" smtClean="0"/>
                        <a:t>RT-PCR</a:t>
                      </a:r>
                      <a:endParaRPr lang="en-US" sz="2800" dirty="0"/>
                    </a:p>
                  </a:txBody>
                  <a:tcPr/>
                </a:tc>
                <a:tc>
                  <a:txBody>
                    <a:bodyPr/>
                    <a:lstStyle/>
                    <a:p>
                      <a:pPr algn="ctr"/>
                      <a:r>
                        <a:rPr lang="en-US" sz="2800" dirty="0" smtClean="0"/>
                        <a:t>&lt;=8</a:t>
                      </a:r>
                      <a:r>
                        <a:rPr lang="en-US" sz="2800" baseline="0" dirty="0" smtClean="0"/>
                        <a:t> days</a:t>
                      </a:r>
                      <a:endParaRPr lang="en-US" sz="2800" dirty="0"/>
                    </a:p>
                  </a:txBody>
                  <a:tcPr/>
                </a:tc>
              </a:tr>
              <a:tr h="676776">
                <a:tc>
                  <a:txBody>
                    <a:bodyPr/>
                    <a:lstStyle/>
                    <a:p>
                      <a:pPr algn="ctr"/>
                      <a:r>
                        <a:rPr lang="en-US" sz="2800" dirty="0" err="1" smtClean="0"/>
                        <a:t>IgM</a:t>
                      </a:r>
                      <a:r>
                        <a:rPr lang="en-US" sz="2800" dirty="0" smtClean="0"/>
                        <a:t> Serology</a:t>
                      </a:r>
                      <a:endParaRPr lang="en-US" sz="2800" dirty="0"/>
                    </a:p>
                  </a:txBody>
                  <a:tcPr/>
                </a:tc>
                <a:tc>
                  <a:txBody>
                    <a:bodyPr/>
                    <a:lstStyle/>
                    <a:p>
                      <a:pPr algn="ctr"/>
                      <a:r>
                        <a:rPr lang="en-US" sz="2800" dirty="0" smtClean="0"/>
                        <a:t>&gt;=4 days</a:t>
                      </a:r>
                      <a:endParaRPr lang="en-US" sz="2800" dirty="0"/>
                    </a:p>
                  </a:txBody>
                  <a:tcPr/>
                </a:tc>
              </a:tr>
            </a:tbl>
          </a:graphicData>
        </a:graphic>
      </p:graphicFrame>
      <p:sp>
        <p:nvSpPr>
          <p:cNvPr id="3" name="Title 2"/>
          <p:cNvSpPr>
            <a:spLocks noGrp="1"/>
          </p:cNvSpPr>
          <p:nvPr>
            <p:ph type="title"/>
          </p:nvPr>
        </p:nvSpPr>
        <p:spPr/>
        <p:txBody>
          <a:bodyPr/>
          <a:lstStyle/>
          <a:p>
            <a:r>
              <a:rPr lang="en-US" dirty="0" smtClean="0"/>
              <a:t>Optimal Timing for Diagnosis</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3561"/>
            <a:ext cx="7772400" cy="1470025"/>
          </a:xfrm>
        </p:spPr>
        <p:txBody>
          <a:bodyPr>
            <a:normAutofit/>
          </a:bodyPr>
          <a:lstStyle/>
          <a:p>
            <a:r>
              <a:rPr lang="en-US" sz="3600" i="1" dirty="0" err="1" smtClean="0"/>
              <a:t>Chikungunya</a:t>
            </a:r>
            <a:r>
              <a:rPr lang="en-US" sz="3600" i="1" dirty="0" smtClean="0"/>
              <a:t>, MERS </a:t>
            </a:r>
            <a:r>
              <a:rPr lang="en-US" sz="3600" i="1" dirty="0" err="1" smtClean="0"/>
              <a:t>CoV</a:t>
            </a:r>
            <a:r>
              <a:rPr lang="en-US" sz="3600" i="1" dirty="0" smtClean="0"/>
              <a:t>, EV-D68---They Keep on </a:t>
            </a:r>
            <a:r>
              <a:rPr lang="en-US" sz="3600" i="1" dirty="0" err="1" smtClean="0"/>
              <a:t>Comin</a:t>
            </a:r>
            <a:r>
              <a:rPr lang="en-US" i="1" dirty="0" smtClean="0"/>
              <a:t>’</a:t>
            </a:r>
            <a:endParaRPr lang="en-US" i="1" dirty="0"/>
          </a:p>
        </p:txBody>
      </p:sp>
      <p:sp>
        <p:nvSpPr>
          <p:cNvPr id="3" name="Subtitle 2"/>
          <p:cNvSpPr>
            <a:spLocks noGrp="1"/>
          </p:cNvSpPr>
          <p:nvPr>
            <p:ph type="subTitle" idx="1"/>
          </p:nvPr>
        </p:nvSpPr>
        <p:spPr>
          <a:xfrm>
            <a:off x="1371600" y="4337050"/>
            <a:ext cx="6400800" cy="1752600"/>
          </a:xfrm>
        </p:spPr>
        <p:txBody>
          <a:bodyPr>
            <a:normAutofit lnSpcReduction="10000"/>
          </a:bodyPr>
          <a:lstStyle/>
          <a:p>
            <a:r>
              <a:rPr lang="en-US" b="1" dirty="0" smtClean="0"/>
              <a:t>Dave Warshauer, Ph.D., D(ABMM)</a:t>
            </a:r>
          </a:p>
          <a:p>
            <a:r>
              <a:rPr lang="en-US" b="1" dirty="0" smtClean="0"/>
              <a:t>Deputy Director, CDD</a:t>
            </a:r>
          </a:p>
          <a:p>
            <a:r>
              <a:rPr lang="en-US" b="1" dirty="0" smtClean="0"/>
              <a:t>Wisconsin State Laboratory of Hygiene</a:t>
            </a:r>
            <a:endParaRPr lang="en-US" b="1"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1026" name="Picture 2" descr="http://i165.photobucket.com/albums/u78/hill786666/funny-wallpapers-chicken-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976" y="417741"/>
            <a:ext cx="2672598" cy="200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113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CDC </a:t>
            </a:r>
            <a:r>
              <a:rPr lang="en-US" dirty="0" err="1" smtClean="0"/>
              <a:t>Arboviral</a:t>
            </a:r>
            <a:r>
              <a:rPr lang="en-US" dirty="0" smtClean="0"/>
              <a:t> Diseases Branch</a:t>
            </a:r>
          </a:p>
          <a:p>
            <a:r>
              <a:rPr lang="en-US" dirty="0" smtClean="0"/>
              <a:t>State Public Health Laboratories</a:t>
            </a:r>
          </a:p>
          <a:p>
            <a:pPr lvl="1"/>
            <a:r>
              <a:rPr lang="en-US" dirty="0" smtClean="0"/>
              <a:t>California</a:t>
            </a:r>
          </a:p>
          <a:p>
            <a:pPr lvl="1"/>
            <a:r>
              <a:rPr lang="en-US" dirty="0" smtClean="0"/>
              <a:t>New York</a:t>
            </a:r>
          </a:p>
          <a:p>
            <a:pPr lvl="1"/>
            <a:r>
              <a:rPr lang="en-US" dirty="0" smtClean="0"/>
              <a:t>Florida</a:t>
            </a:r>
          </a:p>
          <a:p>
            <a:pPr lvl="1"/>
            <a:r>
              <a:rPr lang="en-US" dirty="0" smtClean="0"/>
              <a:t>Others</a:t>
            </a:r>
          </a:p>
          <a:p>
            <a:r>
              <a:rPr lang="en-US" dirty="0" smtClean="0"/>
              <a:t>Commercial Laboratories</a:t>
            </a:r>
          </a:p>
          <a:p>
            <a:pPr lvl="1"/>
            <a:r>
              <a:rPr lang="en-US" dirty="0" smtClean="0"/>
              <a:t>Focus Diagnostics</a:t>
            </a:r>
          </a:p>
          <a:p>
            <a:pPr lvl="2"/>
            <a:r>
              <a:rPr lang="en-US" dirty="0" smtClean="0"/>
              <a:t>RT-PCR</a:t>
            </a:r>
          </a:p>
          <a:p>
            <a:pPr lvl="2"/>
            <a:r>
              <a:rPr lang="en-US" dirty="0" smtClean="0"/>
              <a:t>IgG and </a:t>
            </a:r>
            <a:r>
              <a:rPr lang="en-US" dirty="0" err="1" smtClean="0"/>
              <a:t>IgM</a:t>
            </a:r>
            <a:r>
              <a:rPr lang="en-US" dirty="0" smtClean="0"/>
              <a:t> IFA</a:t>
            </a:r>
            <a:endParaRPr lang="en-US" dirty="0"/>
          </a:p>
        </p:txBody>
      </p:sp>
      <p:sp>
        <p:nvSpPr>
          <p:cNvPr id="2" name="Title 1"/>
          <p:cNvSpPr>
            <a:spLocks noGrp="1"/>
          </p:cNvSpPr>
          <p:nvPr>
            <p:ph type="title"/>
          </p:nvPr>
        </p:nvSpPr>
        <p:spPr/>
        <p:txBody>
          <a:bodyPr/>
          <a:lstStyle/>
          <a:p>
            <a:r>
              <a:rPr lang="en-US" dirty="0" smtClean="0"/>
              <a:t>Test Availability</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No specific antiviral therapy</a:t>
            </a:r>
          </a:p>
          <a:p>
            <a:r>
              <a:rPr lang="en-US" dirty="0" smtClean="0"/>
              <a:t>Supportive care</a:t>
            </a:r>
          </a:p>
          <a:p>
            <a:pPr lvl="1"/>
            <a:r>
              <a:rPr lang="en-US" dirty="0" smtClean="0"/>
              <a:t>Rest and fluids</a:t>
            </a:r>
          </a:p>
          <a:p>
            <a:r>
              <a:rPr lang="en-US" dirty="0" smtClean="0"/>
              <a:t>Non-steroidal anti-inflammatory drugs for fever and pain</a:t>
            </a:r>
            <a:endParaRPr lang="en-US" dirty="0"/>
          </a:p>
        </p:txBody>
      </p:sp>
      <p:sp>
        <p:nvSpPr>
          <p:cNvPr id="2" name="Title 1"/>
          <p:cNvSpPr>
            <a:spLocks noGrp="1"/>
          </p:cNvSpPr>
          <p:nvPr>
            <p:ph type="title"/>
          </p:nvPr>
        </p:nvSpPr>
        <p:spPr/>
        <p:txBody>
          <a:bodyPr/>
          <a:lstStyle/>
          <a:p>
            <a:r>
              <a:rPr lang="en-US" dirty="0" smtClean="0"/>
              <a:t>Treatment</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569" y="3860216"/>
            <a:ext cx="3510213" cy="234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Consider </a:t>
            </a:r>
            <a:r>
              <a:rPr lang="en-US" dirty="0" err="1" smtClean="0"/>
              <a:t>chikungunya</a:t>
            </a:r>
            <a:r>
              <a:rPr lang="en-US" dirty="0" smtClean="0"/>
              <a:t> in travelers from areas where </a:t>
            </a:r>
            <a:r>
              <a:rPr lang="en-US" dirty="0" err="1" smtClean="0"/>
              <a:t>chikungunya</a:t>
            </a:r>
            <a:r>
              <a:rPr lang="en-US" dirty="0" smtClean="0"/>
              <a:t> is present who present with acute onset of fever and joint pain</a:t>
            </a:r>
          </a:p>
          <a:p>
            <a:endParaRPr lang="en-US" dirty="0" smtClean="0"/>
          </a:p>
          <a:p>
            <a:r>
              <a:rPr lang="en-US" dirty="0" smtClean="0"/>
              <a:t>Be aware of possible local transmission where there are </a:t>
            </a:r>
            <a:r>
              <a:rPr lang="en-US" dirty="0" err="1" smtClean="0"/>
              <a:t>Aedes</a:t>
            </a:r>
            <a:r>
              <a:rPr lang="en-US" dirty="0" smtClean="0"/>
              <a:t> mosquitos</a:t>
            </a:r>
          </a:p>
          <a:p>
            <a:endParaRPr lang="en-US" dirty="0" smtClean="0"/>
          </a:p>
          <a:p>
            <a:r>
              <a:rPr lang="en-US" dirty="0" smtClean="0"/>
              <a:t>Report suspect cases to local and state health departments</a:t>
            </a:r>
            <a:endParaRPr lang="en-US" dirty="0"/>
          </a:p>
        </p:txBody>
      </p:sp>
      <p:sp>
        <p:nvSpPr>
          <p:cNvPr id="2" name="Title 1"/>
          <p:cNvSpPr>
            <a:spLocks noGrp="1"/>
          </p:cNvSpPr>
          <p:nvPr>
            <p:ph type="title"/>
          </p:nvPr>
        </p:nvSpPr>
        <p:spPr/>
        <p:txBody>
          <a:bodyPr/>
          <a:lstStyle/>
          <a:p>
            <a:r>
              <a:rPr lang="en-US" dirty="0" smtClean="0"/>
              <a:t>Surveillance and Reporting</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t>
            </a:r>
            <a:r>
              <a:rPr lang="en-US" dirty="0" err="1" smtClean="0"/>
              <a:t>Vectorborne</a:t>
            </a:r>
            <a:r>
              <a:rPr lang="en-US" dirty="0" smtClean="0"/>
              <a:t> Disease Epidemiologist</a:t>
            </a:r>
            <a:endParaRPr lang="en-US" dirty="0"/>
          </a:p>
        </p:txBody>
      </p:sp>
      <p:sp>
        <p:nvSpPr>
          <p:cNvPr id="3" name="Content Placeholder 2"/>
          <p:cNvSpPr>
            <a:spLocks noGrp="1"/>
          </p:cNvSpPr>
          <p:nvPr>
            <p:ph idx="1"/>
          </p:nvPr>
        </p:nvSpPr>
        <p:spPr>
          <a:xfrm>
            <a:off x="736600" y="2450014"/>
            <a:ext cx="7645400" cy="4208463"/>
          </a:xfrm>
        </p:spPr>
        <p:txBody>
          <a:bodyPr/>
          <a:lstStyle/>
          <a:p>
            <a:pPr algn="ctr"/>
            <a:r>
              <a:rPr lang="en-US" dirty="0" smtClean="0"/>
              <a:t>Diep Hoang-Johnson</a:t>
            </a:r>
          </a:p>
          <a:p>
            <a:pPr algn="ctr"/>
            <a:r>
              <a:rPr lang="en-US" dirty="0" smtClean="0"/>
              <a:t>Wisconsin Division of Public Health</a:t>
            </a:r>
          </a:p>
          <a:p>
            <a:pPr algn="ctr"/>
            <a:r>
              <a:rPr lang="en-US" dirty="0" smtClean="0"/>
              <a:t>Bureau of Communicable Diseases</a:t>
            </a:r>
          </a:p>
          <a:p>
            <a:pPr algn="ctr"/>
            <a:r>
              <a:rPr lang="en-US" dirty="0" smtClean="0"/>
              <a:t>608-267-0249</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579" y="603477"/>
            <a:ext cx="7772400" cy="1470025"/>
          </a:xfrm>
        </p:spPr>
        <p:txBody>
          <a:bodyPr>
            <a:noAutofit/>
          </a:bodyPr>
          <a:lstStyle/>
          <a:p>
            <a:r>
              <a:rPr lang="en-US" sz="6600" b="1" dirty="0" smtClean="0"/>
              <a:t>MERS-Coronavirus</a:t>
            </a:r>
            <a:endParaRPr lang="en-US" sz="6600" b="1"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8" name="Picture 2" descr="https://7e8c.https.cdn.softlayer.net/807E8C/origin.theweek.com/img/dir_0119/59621_cartoon_main.jpg?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023" y="2502568"/>
            <a:ext cx="5176387" cy="389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498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32707"/>
            <a:ext cx="8331200" cy="1250950"/>
          </a:xfrm>
        </p:spPr>
        <p:txBody>
          <a:bodyPr/>
          <a:lstStyle/>
          <a:p>
            <a:r>
              <a:rPr lang="en-US" b="1" dirty="0" smtClean="0"/>
              <a:t>MERS-</a:t>
            </a:r>
            <a:r>
              <a:rPr lang="en-US" b="1" dirty="0" err="1" smtClean="0"/>
              <a:t>CoV</a:t>
            </a:r>
            <a:r>
              <a:rPr lang="en-US" b="1" dirty="0"/>
              <a:t/>
            </a:r>
            <a:br>
              <a:rPr lang="en-US" b="1" dirty="0"/>
            </a:br>
            <a:r>
              <a:rPr lang="en-US" b="1" dirty="0" smtClean="0"/>
              <a:t>What we know!</a:t>
            </a:r>
            <a:endParaRPr lang="en-US" b="1" dirty="0"/>
          </a:p>
        </p:txBody>
      </p:sp>
      <p:sp>
        <p:nvSpPr>
          <p:cNvPr id="3" name="Content Placeholder 2"/>
          <p:cNvSpPr>
            <a:spLocks noGrp="1"/>
          </p:cNvSpPr>
          <p:nvPr>
            <p:ph idx="1"/>
          </p:nvPr>
        </p:nvSpPr>
        <p:spPr>
          <a:xfrm>
            <a:off x="736600" y="1029369"/>
            <a:ext cx="7645400" cy="4208463"/>
          </a:xfrm>
        </p:spPr>
        <p:txBody>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sz="2600" dirty="0" smtClean="0"/>
              <a:t>Initially referred to as “novel” coronavirus</a:t>
            </a:r>
          </a:p>
          <a:p>
            <a:pPr marL="457200" indent="-457200">
              <a:buFont typeface="Arial" panose="020B0604020202020204" pitchFamily="34" charset="0"/>
              <a:buChar char="•"/>
            </a:pPr>
            <a:r>
              <a:rPr lang="en-US" sz="2600" dirty="0" smtClean="0"/>
              <a:t>Virus is </a:t>
            </a:r>
            <a:r>
              <a:rPr lang="en-US" sz="2600" b="1" i="1" dirty="0" smtClean="0"/>
              <a:t>different</a:t>
            </a:r>
            <a:r>
              <a:rPr lang="en-US" sz="2600" dirty="0" smtClean="0"/>
              <a:t> from SARS-Coronavirus and seasonal </a:t>
            </a:r>
            <a:r>
              <a:rPr lang="en-US" sz="2600" dirty="0" err="1" smtClean="0"/>
              <a:t>coronavirues</a:t>
            </a:r>
            <a:r>
              <a:rPr lang="en-US" sz="2600" dirty="0" smtClean="0"/>
              <a:t> OC43, HKU1, 229E &amp; NL63</a:t>
            </a:r>
          </a:p>
          <a:p>
            <a:pPr marL="457200" indent="-457200">
              <a:buFont typeface="Arial" panose="020B0604020202020204" pitchFamily="34" charset="0"/>
              <a:buChar char="•"/>
            </a:pPr>
            <a:r>
              <a:rPr lang="en-US" sz="2600" dirty="0" smtClean="0"/>
              <a:t>First cases documented in spring 2012 (nurse &amp; university student)-Jordan</a:t>
            </a:r>
          </a:p>
          <a:p>
            <a:pPr marL="457200" indent="-457200">
              <a:buFont typeface="Arial" panose="020B0604020202020204" pitchFamily="34" charset="0"/>
              <a:buChar char="•"/>
            </a:pPr>
            <a:r>
              <a:rPr lang="en-US" sz="2600" dirty="0" smtClean="0"/>
              <a:t>All cases linked to the Middle East</a:t>
            </a:r>
          </a:p>
          <a:p>
            <a:pPr marL="457200" indent="-457200">
              <a:buFont typeface="Arial" panose="020B0604020202020204" pitchFamily="34" charset="0"/>
              <a:buChar char="•"/>
            </a:pPr>
            <a:r>
              <a:rPr lang="en-US" sz="2600" dirty="0" smtClean="0"/>
              <a:t>Age range 1 to 94</a:t>
            </a:r>
          </a:p>
          <a:p>
            <a:pPr marL="457200" indent="-457200">
              <a:buFont typeface="Arial" panose="020B0604020202020204" pitchFamily="34" charset="0"/>
              <a:buChar char="•"/>
            </a:pPr>
            <a:r>
              <a:rPr lang="en-US" sz="2600" dirty="0" smtClean="0"/>
              <a:t>Severe morbidity and mortality</a:t>
            </a:r>
          </a:p>
          <a:p>
            <a:pPr marL="457200" indent="-457200">
              <a:buFont typeface="Arial" panose="020B0604020202020204" pitchFamily="34" charset="0"/>
              <a:buChar char="•"/>
            </a:pPr>
            <a:r>
              <a:rPr lang="en-US" sz="2600" dirty="0" smtClean="0"/>
              <a:t>Transmission mainly human-to-human </a:t>
            </a:r>
          </a:p>
          <a:p>
            <a:pPr marL="457200" indent="-457200">
              <a:buFont typeface="Arial" panose="020B0604020202020204" pitchFamily="34" charset="0"/>
              <a:buChar char="•"/>
            </a:pPr>
            <a:r>
              <a:rPr lang="en-US" sz="2600" dirty="0" smtClean="0"/>
              <a:t>Genetically stable</a:t>
            </a:r>
          </a:p>
          <a:p>
            <a:endParaRPr lang="en-US" dirty="0" smtClean="0"/>
          </a:p>
          <a:p>
            <a:pPr marL="457200" indent="-457200">
              <a:buFont typeface="Arial" panose="020B0604020202020204" pitchFamily="34" charset="0"/>
              <a:buChar char="•"/>
            </a:pPr>
            <a:endParaRPr lang="en-US" dirty="0"/>
          </a:p>
        </p:txBody>
      </p:sp>
      <p:sp>
        <p:nvSpPr>
          <p:cNvPr id="4" name="Footer Placeholder 3"/>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1183065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First identified in mid-1960s</a:t>
            </a:r>
          </a:p>
          <a:p>
            <a:r>
              <a:rPr lang="en-US" dirty="0" smtClean="0"/>
              <a:t>Single-stranded RNA</a:t>
            </a:r>
          </a:p>
          <a:p>
            <a:r>
              <a:rPr lang="en-US" dirty="0" smtClean="0"/>
              <a:t>Six infect humans</a:t>
            </a:r>
          </a:p>
          <a:p>
            <a:pPr lvl="1"/>
            <a:r>
              <a:rPr lang="en-US" dirty="0" smtClean="0"/>
              <a:t>229E, NL63, OC43, HKU1, SARS, MERS</a:t>
            </a:r>
          </a:p>
          <a:p>
            <a:r>
              <a:rPr lang="en-US" dirty="0" smtClean="0"/>
              <a:t>MERS</a:t>
            </a:r>
          </a:p>
          <a:p>
            <a:pPr lvl="1"/>
            <a:r>
              <a:rPr lang="en-US" dirty="0" smtClean="0"/>
              <a:t>Clades A and B</a:t>
            </a:r>
          </a:p>
          <a:p>
            <a:pPr lvl="1"/>
            <a:r>
              <a:rPr lang="en-US" dirty="0" smtClean="0"/>
              <a:t>Earliest cases Clade A</a:t>
            </a:r>
          </a:p>
          <a:p>
            <a:pPr lvl="1"/>
            <a:r>
              <a:rPr lang="en-US" dirty="0" smtClean="0"/>
              <a:t>New cases Clade B</a:t>
            </a:r>
          </a:p>
          <a:p>
            <a:r>
              <a:rPr lang="en-US" dirty="0" smtClean="0"/>
              <a:t>Bat reservoir?</a:t>
            </a:r>
          </a:p>
          <a:p>
            <a:pPr lvl="1"/>
            <a:endParaRPr lang="en-US" dirty="0"/>
          </a:p>
        </p:txBody>
      </p:sp>
      <p:sp>
        <p:nvSpPr>
          <p:cNvPr id="2" name="Title 1"/>
          <p:cNvSpPr>
            <a:spLocks noGrp="1"/>
          </p:cNvSpPr>
          <p:nvPr>
            <p:ph type="title"/>
          </p:nvPr>
        </p:nvSpPr>
        <p:spPr/>
        <p:txBody>
          <a:bodyPr/>
          <a:lstStyle/>
          <a:p>
            <a:r>
              <a:rPr lang="en-US" dirty="0" smtClean="0"/>
              <a:t>Coronaviruses</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195" y="3657601"/>
            <a:ext cx="2590884" cy="259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007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347" y="325855"/>
            <a:ext cx="8331200" cy="1250950"/>
          </a:xfrm>
        </p:spPr>
        <p:txBody>
          <a:bodyPr/>
          <a:lstStyle/>
          <a:p>
            <a:r>
              <a:rPr lang="en-US" b="1" dirty="0" smtClean="0"/>
              <a:t>Transmission</a:t>
            </a:r>
            <a:endParaRPr lang="en-US" b="1" dirty="0"/>
          </a:p>
        </p:txBody>
      </p:sp>
      <p:sp>
        <p:nvSpPr>
          <p:cNvPr id="3" name="Content Placeholder 2"/>
          <p:cNvSpPr>
            <a:spLocks noGrp="1"/>
          </p:cNvSpPr>
          <p:nvPr>
            <p:ph idx="1"/>
          </p:nvPr>
        </p:nvSpPr>
        <p:spPr>
          <a:xfrm>
            <a:off x="381000" y="1450474"/>
            <a:ext cx="4424947" cy="4208463"/>
          </a:xfrm>
        </p:spPr>
        <p:txBody>
          <a:bodyPr/>
          <a:lstStyle/>
          <a:p>
            <a:r>
              <a:rPr lang="en-US" b="1" u="sng" dirty="0" smtClean="0"/>
              <a:t>Human         </a:t>
            </a:r>
            <a:r>
              <a:rPr lang="en-US" b="1" u="sng" dirty="0" err="1" smtClean="0"/>
              <a:t>Human</a:t>
            </a:r>
            <a:r>
              <a:rPr lang="en-US" b="1" u="sng" dirty="0" smtClean="0"/>
              <a:t> </a:t>
            </a:r>
          </a:p>
          <a:p>
            <a:r>
              <a:rPr lang="en-US" b="1" u="sng" dirty="0" smtClean="0"/>
              <a:t>Zoonotic</a:t>
            </a:r>
            <a:r>
              <a:rPr lang="en-US" dirty="0" smtClean="0"/>
              <a:t> </a:t>
            </a:r>
          </a:p>
          <a:p>
            <a:pPr marL="457200" indent="-457200">
              <a:buFont typeface="Arial" panose="020B0604020202020204" pitchFamily="34" charset="0"/>
              <a:buChar char="•"/>
            </a:pPr>
            <a:r>
              <a:rPr lang="en-US" dirty="0" smtClean="0"/>
              <a:t>Recent evidence of camel to human transmission (</a:t>
            </a:r>
            <a:r>
              <a:rPr lang="en-US" dirty="0" err="1" smtClean="0"/>
              <a:t>Azhar</a:t>
            </a:r>
            <a:r>
              <a:rPr lang="en-US" dirty="0" smtClean="0"/>
              <a:t> et al, 2014)</a:t>
            </a:r>
          </a:p>
          <a:p>
            <a:pPr marL="1200150" lvl="1" indent="-457200">
              <a:buFont typeface="Arial" panose="020B0604020202020204" pitchFamily="34" charset="0"/>
              <a:buChar char="•"/>
            </a:pPr>
            <a:r>
              <a:rPr lang="en-US" dirty="0" smtClean="0"/>
              <a:t>Index patient and 3 friends had contact with camels</a:t>
            </a:r>
          </a:p>
          <a:p>
            <a:pPr marL="1200150" lvl="1" indent="-457200">
              <a:buFont typeface="Arial" panose="020B0604020202020204" pitchFamily="34" charset="0"/>
              <a:buChar char="•"/>
            </a:pPr>
            <a:r>
              <a:rPr lang="en-US" dirty="0" smtClean="0"/>
              <a:t>Index patient, friends and camels tested for MERS-</a:t>
            </a:r>
            <a:r>
              <a:rPr lang="en-US" dirty="0" err="1" smtClean="0"/>
              <a:t>CoV</a:t>
            </a:r>
            <a:r>
              <a:rPr lang="en-US" dirty="0" smtClean="0"/>
              <a:t> by PCR</a:t>
            </a:r>
          </a:p>
          <a:p>
            <a:pPr marL="1200150" lvl="1" indent="-457200">
              <a:buFont typeface="Arial" panose="020B0604020202020204" pitchFamily="34" charset="0"/>
              <a:buChar char="•"/>
            </a:pPr>
            <a:endParaRPr lang="en-US" dirty="0" smtClean="0"/>
          </a:p>
          <a:p>
            <a:pPr marL="1200150" lvl="1" indent="-457200">
              <a:buFont typeface="Arial" panose="020B0604020202020204" pitchFamily="34" charset="0"/>
              <a:buChar char="•"/>
            </a:pPr>
            <a:endParaRPr lang="en-US" dirty="0"/>
          </a:p>
        </p:txBody>
      </p:sp>
      <p:sp>
        <p:nvSpPr>
          <p:cNvPr id="4" name="Footer Placeholder 3"/>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
        <p:nvSpPr>
          <p:cNvPr id="7" name="Right Arrow 6"/>
          <p:cNvSpPr/>
          <p:nvPr/>
        </p:nvSpPr>
        <p:spPr>
          <a:xfrm>
            <a:off x="1847596" y="1590347"/>
            <a:ext cx="597488" cy="2423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357" y="1832663"/>
            <a:ext cx="2949893" cy="392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345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9588" y="204408"/>
            <a:ext cx="4114800" cy="62789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 name="Straight Arrow Connector 5"/>
          <p:cNvCxnSpPr/>
          <p:nvPr/>
        </p:nvCxnSpPr>
        <p:spPr>
          <a:xfrm>
            <a:off x="2662985" y="1239761"/>
            <a:ext cx="529390" cy="122722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662985" y="2021814"/>
            <a:ext cx="529390" cy="122722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80024" y="574159"/>
            <a:ext cx="1332416" cy="369332"/>
          </a:xfrm>
          <a:prstGeom prst="rect">
            <a:avLst/>
          </a:prstGeom>
          <a:noFill/>
        </p:spPr>
        <p:txBody>
          <a:bodyPr wrap="none" rtlCol="0">
            <a:spAutoFit/>
          </a:bodyPr>
          <a:lstStyle/>
          <a:p>
            <a:r>
              <a:rPr lang="en-US" dirty="0" smtClean="0"/>
              <a:t>Spike Gene</a:t>
            </a:r>
            <a:endParaRPr lang="en-US" dirty="0"/>
          </a:p>
        </p:txBody>
      </p:sp>
      <p:sp>
        <p:nvSpPr>
          <p:cNvPr id="10" name="TextBox 9"/>
          <p:cNvSpPr txBox="1"/>
          <p:nvPr/>
        </p:nvSpPr>
        <p:spPr>
          <a:xfrm>
            <a:off x="1380024" y="3441031"/>
            <a:ext cx="1499128" cy="369332"/>
          </a:xfrm>
          <a:prstGeom prst="rect">
            <a:avLst/>
          </a:prstGeom>
          <a:noFill/>
        </p:spPr>
        <p:txBody>
          <a:bodyPr wrap="none" rtlCol="0">
            <a:spAutoFit/>
          </a:bodyPr>
          <a:lstStyle/>
          <a:p>
            <a:r>
              <a:rPr lang="en-US" dirty="0" smtClean="0"/>
              <a:t>Full Genome</a:t>
            </a:r>
            <a:endParaRPr lang="en-US" dirty="0"/>
          </a:p>
        </p:txBody>
      </p:sp>
      <p:sp>
        <p:nvSpPr>
          <p:cNvPr id="3" name="TextBox 2"/>
          <p:cNvSpPr txBox="1"/>
          <p:nvPr/>
        </p:nvSpPr>
        <p:spPr>
          <a:xfrm>
            <a:off x="6244388" y="2576406"/>
            <a:ext cx="2201084" cy="1200329"/>
          </a:xfrm>
          <a:prstGeom prst="rect">
            <a:avLst/>
          </a:prstGeom>
          <a:noFill/>
        </p:spPr>
        <p:txBody>
          <a:bodyPr wrap="square" rtlCol="0">
            <a:spAutoFit/>
          </a:bodyPr>
          <a:lstStyle/>
          <a:p>
            <a:r>
              <a:rPr lang="en-US" i="1" dirty="0">
                <a:solidFill>
                  <a:srgbClr val="FF0000"/>
                </a:solidFill>
              </a:rPr>
              <a:t>First documented zoonotic transmission!</a:t>
            </a:r>
          </a:p>
          <a:p>
            <a:endParaRPr lang="en-US" dirty="0"/>
          </a:p>
        </p:txBody>
      </p:sp>
    </p:spTree>
    <p:extLst>
      <p:ext uri="{BB962C8B-B14F-4D97-AF65-F5344CB8AC3E}">
        <p14:creationId xmlns:p14="http://schemas.microsoft.com/office/powerpoint/2010/main" val="1566211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76250"/>
            <a:ext cx="8331200" cy="1250950"/>
          </a:xfrm>
        </p:spPr>
        <p:txBody>
          <a:bodyPr/>
          <a:lstStyle/>
          <a:p>
            <a:r>
              <a:rPr lang="en-US" b="1" dirty="0" smtClean="0"/>
              <a:t>Epidemiology</a:t>
            </a:r>
            <a:endParaRPr lang="en-US" b="1" dirty="0"/>
          </a:p>
        </p:txBody>
      </p:sp>
      <p:sp>
        <p:nvSpPr>
          <p:cNvPr id="3" name="Content Placeholder 2"/>
          <p:cNvSpPr>
            <a:spLocks noGrp="1"/>
          </p:cNvSpPr>
          <p:nvPr>
            <p:ph idx="1"/>
          </p:nvPr>
        </p:nvSpPr>
        <p:spPr>
          <a:xfrm>
            <a:off x="736600" y="1161716"/>
            <a:ext cx="7645400" cy="4208463"/>
          </a:xfrm>
        </p:spPr>
        <p:txBody>
          <a:bodyPr/>
          <a:lstStyle/>
          <a:p>
            <a:r>
              <a:rPr lang="en-US" b="1" u="sng" dirty="0" smtClean="0"/>
              <a:t>Human infections </a:t>
            </a:r>
            <a:r>
              <a:rPr lang="en-US" dirty="0" smtClean="0"/>
              <a:t>(MMWR,  May 2014)</a:t>
            </a:r>
          </a:p>
          <a:p>
            <a:pPr marL="457200" indent="-457200">
              <a:buFont typeface="Arial" panose="020B0604020202020204" pitchFamily="34" charset="0"/>
              <a:buChar char="•"/>
            </a:pPr>
            <a:r>
              <a:rPr lang="en-US" dirty="0" smtClean="0"/>
              <a:t>Median age 49 years</a:t>
            </a:r>
          </a:p>
          <a:p>
            <a:pPr marL="457200" indent="-457200">
              <a:buFont typeface="Arial" panose="020B0604020202020204" pitchFamily="34" charset="0"/>
              <a:buChar char="•"/>
            </a:pPr>
            <a:r>
              <a:rPr lang="en-US" dirty="0" smtClean="0"/>
              <a:t>65% male</a:t>
            </a:r>
          </a:p>
          <a:p>
            <a:pPr marL="457200" indent="-457200">
              <a:buFont typeface="Arial" panose="020B0604020202020204" pitchFamily="34" charset="0"/>
              <a:buChar char="•"/>
            </a:pPr>
            <a:r>
              <a:rPr lang="en-US" dirty="0" smtClean="0"/>
              <a:t>19% healthcare workers</a:t>
            </a:r>
          </a:p>
          <a:p>
            <a:pPr marL="457200" indent="-457200">
              <a:buFont typeface="Arial" panose="020B0604020202020204" pitchFamily="34" charset="0"/>
              <a:buChar char="•"/>
            </a:pPr>
            <a:r>
              <a:rPr lang="en-US" dirty="0" smtClean="0"/>
              <a:t>62% severe disease (hospitalization)</a:t>
            </a:r>
          </a:p>
          <a:p>
            <a:pPr marL="457200" indent="-457200">
              <a:buFont typeface="Arial" panose="020B0604020202020204" pitchFamily="34" charset="0"/>
              <a:buChar char="•"/>
            </a:pPr>
            <a:r>
              <a:rPr lang="en-US" dirty="0" smtClean="0"/>
              <a:t>5% mild illness</a:t>
            </a:r>
          </a:p>
          <a:p>
            <a:pPr marL="457200" indent="-457200">
              <a:buFont typeface="Arial" panose="020B0604020202020204" pitchFamily="34" charset="0"/>
              <a:buChar char="•"/>
            </a:pPr>
            <a:r>
              <a:rPr lang="en-US" b="1" dirty="0" smtClean="0">
                <a:solidFill>
                  <a:srgbClr val="FF0000"/>
                </a:solidFill>
              </a:rPr>
              <a:t>21% asymptomatic</a:t>
            </a:r>
            <a:r>
              <a:rPr lang="en-US" dirty="0" smtClean="0"/>
              <a:t> (case investigations)</a:t>
            </a:r>
          </a:p>
          <a:p>
            <a:pPr marL="457200" indent="-457200">
              <a:buFont typeface="Arial" panose="020B0604020202020204" pitchFamily="34" charset="0"/>
              <a:buChar char="•"/>
            </a:pPr>
            <a:r>
              <a:rPr lang="en-US" dirty="0" smtClean="0"/>
              <a:t>June 4, 2014: 815 cases and 313 deaths (38% mortality)</a:t>
            </a:r>
          </a:p>
          <a:p>
            <a:pPr marL="457200" indent="-457200">
              <a:buFont typeface="Arial" panose="020B0604020202020204" pitchFamily="34" charset="0"/>
              <a:buChar char="•"/>
            </a:pPr>
            <a:r>
              <a:rPr lang="en-US" dirty="0" smtClean="0"/>
              <a:t>Role of co-morbidities</a:t>
            </a:r>
          </a:p>
          <a:p>
            <a:pPr marL="457200" indent="-457200">
              <a:buFont typeface="Arial" panose="020B0604020202020204" pitchFamily="34" charset="0"/>
              <a:buChar char="•"/>
            </a:pP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78830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Chikungunya</a:t>
            </a:r>
            <a:r>
              <a:rPr lang="en-US" dirty="0" smtClean="0"/>
              <a:t> Virus Disease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0510" y="2009775"/>
            <a:ext cx="5369227" cy="3006767"/>
          </a:xfrm>
        </p:spPr>
      </p:pic>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1366365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0969" y="446106"/>
            <a:ext cx="7014412" cy="5808811"/>
          </a:xfrm>
        </p:spPr>
      </p:pic>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212638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719" y="1727200"/>
            <a:ext cx="6679161" cy="420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38100"/>
            <a:ext cx="1076325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8235"/>
            <a:ext cx="9144000" cy="5761529"/>
          </a:xfrm>
          <a:prstGeom prst="rect">
            <a:avLst/>
          </a:prstGeom>
        </p:spPr>
      </p:pic>
    </p:spTree>
    <p:extLst>
      <p:ext uri="{BB962C8B-B14F-4D97-AF65-F5344CB8AC3E}">
        <p14:creationId xmlns:p14="http://schemas.microsoft.com/office/powerpoint/2010/main" val="2669632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62116"/>
            <a:ext cx="8331200" cy="1250950"/>
          </a:xfrm>
        </p:spPr>
        <p:txBody>
          <a:bodyPr/>
          <a:lstStyle/>
          <a:p>
            <a:r>
              <a:rPr lang="en-US" b="1" dirty="0" smtClean="0"/>
              <a:t>Geographic Distribution</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4998833"/>
              </p:ext>
            </p:extLst>
          </p:nvPr>
        </p:nvGraphicFramePr>
        <p:xfrm>
          <a:off x="1058778" y="1395671"/>
          <a:ext cx="6424862" cy="5269834"/>
        </p:xfrm>
        <a:graphic>
          <a:graphicData uri="http://schemas.openxmlformats.org/drawingml/2006/table">
            <a:tbl>
              <a:tblPr/>
              <a:tblGrid>
                <a:gridCol w="1882486"/>
                <a:gridCol w="1532972"/>
                <a:gridCol w="1138485"/>
                <a:gridCol w="1870919"/>
              </a:tblGrid>
              <a:tr h="351324">
                <a:tc>
                  <a:txBody>
                    <a:bodyPr/>
                    <a:lstStyle/>
                    <a:p>
                      <a:pPr>
                        <a:spcAft>
                          <a:spcPts val="0"/>
                        </a:spcAft>
                      </a:pPr>
                      <a:r>
                        <a:rPr lang="en-US" sz="900" dirty="0">
                          <a:solidFill>
                            <a:srgbClr val="FFFFFF"/>
                          </a:solidFill>
                          <a:effectLst/>
                          <a:latin typeface="Calibri"/>
                        </a:rPr>
                        <a:t>Region/country</a:t>
                      </a:r>
                      <a:endParaRPr lang="en-US" sz="900" dirty="0">
                        <a:effectLst/>
                      </a:endParaRPr>
                    </a:p>
                  </a:txBody>
                  <a:tcPr marL="35071" marR="35071"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a:spcAft>
                          <a:spcPts val="0"/>
                        </a:spcAft>
                      </a:pPr>
                      <a:r>
                        <a:rPr lang="en-US" sz="900" dirty="0">
                          <a:solidFill>
                            <a:srgbClr val="FFFFFF"/>
                          </a:solidFill>
                          <a:effectLst/>
                          <a:latin typeface="Calibri"/>
                        </a:rPr>
                        <a:t>Cases</a:t>
                      </a:r>
                      <a:endParaRPr lang="en-US" sz="900" dirty="0">
                        <a:effectLst/>
                      </a:endParaRPr>
                    </a:p>
                  </a:txBody>
                  <a:tcPr marL="35071" marR="35071"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a:spcAft>
                          <a:spcPts val="0"/>
                        </a:spcAft>
                      </a:pPr>
                      <a:r>
                        <a:rPr lang="en-US" sz="900">
                          <a:solidFill>
                            <a:srgbClr val="FFFFFF"/>
                          </a:solidFill>
                          <a:effectLst/>
                          <a:latin typeface="Calibri"/>
                        </a:rPr>
                        <a:t>Deaths</a:t>
                      </a:r>
                      <a:endParaRPr lang="en-US" sz="900">
                        <a:effectLst/>
                      </a:endParaRPr>
                    </a:p>
                  </a:txBody>
                  <a:tcPr marL="35071" marR="35071"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algn="ctr">
                        <a:spcAft>
                          <a:spcPts val="0"/>
                        </a:spcAft>
                      </a:pPr>
                      <a:r>
                        <a:rPr lang="en-US" sz="900" dirty="0">
                          <a:solidFill>
                            <a:srgbClr val="FFFFFF"/>
                          </a:solidFill>
                          <a:effectLst/>
                          <a:latin typeface="Calibri"/>
                        </a:rPr>
                        <a:t>Date of onset </a:t>
                      </a:r>
                      <a:br>
                        <a:rPr lang="en-US" sz="900" dirty="0">
                          <a:solidFill>
                            <a:srgbClr val="FFFFFF"/>
                          </a:solidFill>
                          <a:effectLst/>
                          <a:latin typeface="Calibri"/>
                        </a:rPr>
                      </a:br>
                      <a:r>
                        <a:rPr lang="en-US" sz="900" dirty="0">
                          <a:solidFill>
                            <a:srgbClr val="FFFFFF"/>
                          </a:solidFill>
                          <a:effectLst/>
                          <a:latin typeface="Calibri"/>
                        </a:rPr>
                        <a:t>for most recent case</a:t>
                      </a:r>
                      <a:endParaRPr lang="en-US" sz="900" dirty="0">
                        <a:effectLst/>
                      </a:endParaRPr>
                    </a:p>
                  </a:txBody>
                  <a:tcPr marL="35071" marR="35071"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r>
              <a:tr h="175661">
                <a:tc gridSpan="4">
                  <a:txBody>
                    <a:bodyPr/>
                    <a:lstStyle/>
                    <a:p>
                      <a:pPr>
                        <a:spcAft>
                          <a:spcPts val="0"/>
                        </a:spcAft>
                      </a:pPr>
                      <a:r>
                        <a:rPr lang="en-US" sz="900" b="1" i="1">
                          <a:effectLst/>
                          <a:latin typeface="Calibri"/>
                        </a:rPr>
                        <a:t>Middle East</a:t>
                      </a:r>
                      <a:endParaRPr lang="en-US" sz="900">
                        <a:effectLst/>
                      </a:endParaRPr>
                    </a:p>
                  </a:txBody>
                  <a:tcPr marL="35071" marR="35071"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75661">
                <a:tc>
                  <a:txBody>
                    <a:bodyPr/>
                    <a:lstStyle/>
                    <a:p>
                      <a:pPr>
                        <a:spcAft>
                          <a:spcPts val="0"/>
                        </a:spcAft>
                      </a:pPr>
                      <a:r>
                        <a:rPr lang="en-US" sz="900">
                          <a:effectLst/>
                          <a:latin typeface="Calibri"/>
                        </a:rPr>
                        <a:t>Saudi Arabia</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dirty="0">
                          <a:effectLst/>
                          <a:latin typeface="Calibri"/>
                        </a:rPr>
                        <a:t>689</a:t>
                      </a:r>
                      <a:endParaRPr lang="en-US" sz="900" dirty="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dirty="0">
                          <a:effectLst/>
                          <a:latin typeface="Calibri"/>
                        </a:rPr>
                        <a:t>283</a:t>
                      </a:r>
                      <a:endParaRPr lang="en-US" sz="900" dirty="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dirty="0">
                          <a:effectLst/>
                          <a:latin typeface="Calibri"/>
                        </a:rPr>
                        <a:t>28/05/2014</a:t>
                      </a:r>
                      <a:endParaRPr lang="en-US" sz="900" dirty="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351324">
                <a:tc>
                  <a:txBody>
                    <a:bodyPr/>
                    <a:lstStyle/>
                    <a:p>
                      <a:pPr>
                        <a:spcAft>
                          <a:spcPts val="0"/>
                        </a:spcAft>
                      </a:pPr>
                      <a:r>
                        <a:rPr lang="en-US" sz="900">
                          <a:effectLst/>
                          <a:latin typeface="Calibri"/>
                        </a:rPr>
                        <a:t>United Arab Emirates</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dirty="0">
                          <a:effectLst/>
                          <a:latin typeface="Calibri"/>
                        </a:rPr>
                        <a:t>70</a:t>
                      </a:r>
                      <a:endParaRPr lang="en-US" sz="900" dirty="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dirty="0">
                          <a:effectLst/>
                          <a:latin typeface="Calibri"/>
                        </a:rPr>
                        <a:t>9</a:t>
                      </a:r>
                      <a:endParaRPr lang="en-US" sz="900" dirty="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04/05/2014</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75661">
                <a:tc>
                  <a:txBody>
                    <a:bodyPr/>
                    <a:lstStyle/>
                    <a:p>
                      <a:pPr>
                        <a:spcAft>
                          <a:spcPts val="0"/>
                        </a:spcAft>
                      </a:pPr>
                      <a:r>
                        <a:rPr lang="en-US" sz="900">
                          <a:effectLst/>
                          <a:latin typeface="Calibri"/>
                        </a:rPr>
                        <a:t>Qatar </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7</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4</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04/11/2013</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175661">
                <a:tc>
                  <a:txBody>
                    <a:bodyPr/>
                    <a:lstStyle/>
                    <a:p>
                      <a:pPr>
                        <a:spcAft>
                          <a:spcPts val="0"/>
                        </a:spcAft>
                      </a:pPr>
                      <a:r>
                        <a:rPr lang="en-US" sz="900">
                          <a:effectLst/>
                          <a:latin typeface="Calibri"/>
                        </a:rPr>
                        <a:t>Jordan</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18</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5</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23/05/2014</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75661">
                <a:tc>
                  <a:txBody>
                    <a:bodyPr/>
                    <a:lstStyle/>
                    <a:p>
                      <a:pPr>
                        <a:spcAft>
                          <a:spcPts val="0"/>
                        </a:spcAft>
                      </a:pPr>
                      <a:r>
                        <a:rPr lang="en-US" sz="900">
                          <a:effectLst/>
                          <a:latin typeface="Calibri"/>
                        </a:rPr>
                        <a:t>Oman </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2</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2</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20/12/2013</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175661">
                <a:tc>
                  <a:txBody>
                    <a:bodyPr/>
                    <a:lstStyle/>
                    <a:p>
                      <a:pPr>
                        <a:spcAft>
                          <a:spcPts val="0"/>
                        </a:spcAft>
                      </a:pPr>
                      <a:r>
                        <a:rPr lang="en-US" sz="900">
                          <a:effectLst/>
                          <a:latin typeface="Calibri"/>
                        </a:rPr>
                        <a:t>Kuwait</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3</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1</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07/11/2013</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75661">
                <a:tc>
                  <a:txBody>
                    <a:bodyPr/>
                    <a:lstStyle/>
                    <a:p>
                      <a:pPr>
                        <a:spcAft>
                          <a:spcPts val="0"/>
                        </a:spcAft>
                      </a:pPr>
                      <a:r>
                        <a:rPr lang="en-US" sz="900">
                          <a:effectLst/>
                          <a:latin typeface="Calibri"/>
                        </a:rPr>
                        <a:t>Egypt</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1</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0</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22/04/2014</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175661">
                <a:tc>
                  <a:txBody>
                    <a:bodyPr/>
                    <a:lstStyle/>
                    <a:p>
                      <a:pPr>
                        <a:spcAft>
                          <a:spcPts val="0"/>
                        </a:spcAft>
                      </a:pPr>
                      <a:r>
                        <a:rPr lang="en-US" sz="900">
                          <a:effectLst/>
                          <a:latin typeface="Calibri"/>
                        </a:rPr>
                        <a:t>Yemen</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1</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1</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17/03/2014</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75661">
                <a:tc>
                  <a:txBody>
                    <a:bodyPr/>
                    <a:lstStyle/>
                    <a:p>
                      <a:pPr>
                        <a:spcAft>
                          <a:spcPts val="0"/>
                        </a:spcAft>
                      </a:pPr>
                      <a:r>
                        <a:rPr lang="en-US" sz="900">
                          <a:effectLst/>
                          <a:latin typeface="Calibri"/>
                        </a:rPr>
                        <a:t>Lebanon</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1</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0</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22/04/2012</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175661">
                <a:tc>
                  <a:txBody>
                    <a:bodyPr/>
                    <a:lstStyle/>
                    <a:p>
                      <a:pPr>
                        <a:spcAft>
                          <a:spcPts val="0"/>
                        </a:spcAft>
                      </a:pPr>
                      <a:r>
                        <a:rPr lang="en-US" sz="900">
                          <a:effectLst/>
                          <a:latin typeface="Calibri"/>
                        </a:rPr>
                        <a:t>Iran</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2</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1</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dirty="0">
                          <a:effectLst/>
                          <a:latin typeface="Calibri"/>
                        </a:rPr>
                        <a:t>27/05/2014</a:t>
                      </a:r>
                      <a:endParaRPr lang="en-US" sz="900" dirty="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75661">
                <a:tc gridSpan="4">
                  <a:txBody>
                    <a:bodyPr/>
                    <a:lstStyle/>
                    <a:p>
                      <a:pPr>
                        <a:spcAft>
                          <a:spcPts val="0"/>
                        </a:spcAft>
                      </a:pPr>
                      <a:r>
                        <a:rPr lang="en-US" sz="900" b="1" i="1">
                          <a:effectLst/>
                          <a:latin typeface="Calibri"/>
                        </a:rPr>
                        <a:t>Europe</a:t>
                      </a:r>
                      <a:endParaRPr lang="en-US" sz="900">
                        <a:effectLst/>
                      </a:endParaRPr>
                    </a:p>
                  </a:txBody>
                  <a:tcPr marL="35071" marR="35071"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75661">
                <a:tc>
                  <a:txBody>
                    <a:bodyPr/>
                    <a:lstStyle/>
                    <a:p>
                      <a:pPr>
                        <a:spcAft>
                          <a:spcPts val="0"/>
                        </a:spcAft>
                      </a:pPr>
                      <a:r>
                        <a:rPr lang="en-US" sz="900">
                          <a:effectLst/>
                          <a:latin typeface="Calibri"/>
                        </a:rPr>
                        <a:t>UK</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4</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3</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06/02/2013</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75661">
                <a:tc>
                  <a:txBody>
                    <a:bodyPr/>
                    <a:lstStyle/>
                    <a:p>
                      <a:pPr>
                        <a:spcAft>
                          <a:spcPts val="0"/>
                        </a:spcAft>
                      </a:pPr>
                      <a:r>
                        <a:rPr lang="en-US" sz="900">
                          <a:effectLst/>
                          <a:latin typeface="Calibri"/>
                        </a:rPr>
                        <a:t>Germany</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2</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1</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08/03/2013</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175661">
                <a:tc>
                  <a:txBody>
                    <a:bodyPr/>
                    <a:lstStyle/>
                    <a:p>
                      <a:pPr>
                        <a:spcAft>
                          <a:spcPts val="0"/>
                        </a:spcAft>
                      </a:pPr>
                      <a:r>
                        <a:rPr lang="en-US" sz="900">
                          <a:effectLst/>
                          <a:latin typeface="Calibri"/>
                        </a:rPr>
                        <a:t>France</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2</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1</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08/05/2013</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75661">
                <a:tc>
                  <a:txBody>
                    <a:bodyPr/>
                    <a:lstStyle/>
                    <a:p>
                      <a:pPr>
                        <a:spcAft>
                          <a:spcPts val="0"/>
                        </a:spcAft>
                      </a:pPr>
                      <a:r>
                        <a:rPr lang="en-US" sz="900">
                          <a:effectLst/>
                          <a:latin typeface="Calibri"/>
                        </a:rPr>
                        <a:t>Italy</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1</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0</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31/05/2013</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175661">
                <a:tc>
                  <a:txBody>
                    <a:bodyPr/>
                    <a:lstStyle/>
                    <a:p>
                      <a:pPr>
                        <a:spcAft>
                          <a:spcPts val="0"/>
                        </a:spcAft>
                      </a:pPr>
                      <a:r>
                        <a:rPr lang="en-US" sz="900">
                          <a:effectLst/>
                          <a:latin typeface="Calibri"/>
                        </a:rPr>
                        <a:t>Greece</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1</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0</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08/04/2014</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75661">
                <a:tc>
                  <a:txBody>
                    <a:bodyPr/>
                    <a:lstStyle/>
                    <a:p>
                      <a:pPr>
                        <a:spcAft>
                          <a:spcPts val="0"/>
                        </a:spcAft>
                      </a:pPr>
                      <a:r>
                        <a:rPr lang="en-US" sz="900">
                          <a:effectLst/>
                          <a:latin typeface="Calibri"/>
                        </a:rPr>
                        <a:t>Netherlands</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2</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0</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05/05/2014</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175661">
                <a:tc gridSpan="4">
                  <a:txBody>
                    <a:bodyPr/>
                    <a:lstStyle/>
                    <a:p>
                      <a:pPr>
                        <a:spcAft>
                          <a:spcPts val="0"/>
                        </a:spcAft>
                      </a:pPr>
                      <a:r>
                        <a:rPr lang="en-US" sz="900" b="1" i="1">
                          <a:effectLst/>
                          <a:latin typeface="Calibri"/>
                        </a:rPr>
                        <a:t>Africa</a:t>
                      </a:r>
                      <a:endParaRPr lang="en-US" sz="900">
                        <a:effectLst/>
                      </a:endParaRPr>
                    </a:p>
                  </a:txBody>
                  <a:tcPr marL="35071" marR="35071"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75661">
                <a:tc>
                  <a:txBody>
                    <a:bodyPr/>
                    <a:lstStyle/>
                    <a:p>
                      <a:pPr>
                        <a:spcAft>
                          <a:spcPts val="0"/>
                        </a:spcAft>
                      </a:pPr>
                      <a:r>
                        <a:rPr lang="en-US" sz="900">
                          <a:effectLst/>
                          <a:latin typeface="Calibri"/>
                        </a:rPr>
                        <a:t>Tunisia</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3</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1</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01/05/2013</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175661">
                <a:tc>
                  <a:txBody>
                    <a:bodyPr/>
                    <a:lstStyle/>
                    <a:p>
                      <a:pPr>
                        <a:spcAft>
                          <a:spcPts val="0"/>
                        </a:spcAft>
                      </a:pPr>
                      <a:r>
                        <a:rPr lang="en-US" sz="900">
                          <a:effectLst/>
                          <a:latin typeface="Calibri"/>
                        </a:rPr>
                        <a:t>Algeria</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2</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0</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24/05/2014</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75661">
                <a:tc gridSpan="4">
                  <a:txBody>
                    <a:bodyPr/>
                    <a:lstStyle/>
                    <a:p>
                      <a:pPr>
                        <a:spcAft>
                          <a:spcPts val="0"/>
                        </a:spcAft>
                      </a:pPr>
                      <a:r>
                        <a:rPr lang="en-US" sz="900" b="1" i="1" dirty="0">
                          <a:effectLst/>
                          <a:latin typeface="Calibri"/>
                        </a:rPr>
                        <a:t>Asia</a:t>
                      </a:r>
                      <a:endParaRPr lang="en-US" sz="900" dirty="0">
                        <a:effectLst/>
                      </a:endParaRPr>
                    </a:p>
                  </a:txBody>
                  <a:tcPr marL="35071" marR="35071"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75661">
                <a:tc>
                  <a:txBody>
                    <a:bodyPr/>
                    <a:lstStyle/>
                    <a:p>
                      <a:pPr>
                        <a:spcAft>
                          <a:spcPts val="0"/>
                        </a:spcAft>
                      </a:pPr>
                      <a:r>
                        <a:rPr lang="en-US" sz="900">
                          <a:effectLst/>
                          <a:latin typeface="Calibri"/>
                        </a:rPr>
                        <a:t>Malaysia</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1</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1</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a:effectLst/>
                          <a:latin typeface="Calibri"/>
                        </a:rPr>
                        <a:t>08/04/2014</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75661">
                <a:tc>
                  <a:txBody>
                    <a:bodyPr/>
                    <a:lstStyle/>
                    <a:p>
                      <a:pPr>
                        <a:spcAft>
                          <a:spcPts val="0"/>
                        </a:spcAft>
                      </a:pPr>
                      <a:r>
                        <a:rPr lang="en-US" sz="900">
                          <a:effectLst/>
                          <a:latin typeface="Calibri"/>
                        </a:rPr>
                        <a:t>Philippines</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1</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0</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11/04/2014</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175661">
                <a:tc gridSpan="4">
                  <a:txBody>
                    <a:bodyPr/>
                    <a:lstStyle/>
                    <a:p>
                      <a:pPr>
                        <a:spcAft>
                          <a:spcPts val="0"/>
                        </a:spcAft>
                      </a:pPr>
                      <a:r>
                        <a:rPr lang="en-US" sz="900" b="1" i="1">
                          <a:effectLst/>
                          <a:latin typeface="Calibri"/>
                        </a:rPr>
                        <a:t>Americas</a:t>
                      </a:r>
                      <a:endParaRPr lang="en-US" sz="900">
                        <a:effectLst/>
                      </a:endParaRPr>
                    </a:p>
                  </a:txBody>
                  <a:tcPr marL="35071" marR="35071"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75661">
                <a:tc>
                  <a:txBody>
                    <a:bodyPr/>
                    <a:lstStyle/>
                    <a:p>
                      <a:pPr>
                        <a:spcAft>
                          <a:spcPts val="0"/>
                        </a:spcAft>
                      </a:pPr>
                      <a:r>
                        <a:rPr lang="en-US" sz="900">
                          <a:effectLst/>
                          <a:latin typeface="Calibri"/>
                        </a:rPr>
                        <a:t>USA</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2</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0</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ctr">
                        <a:spcAft>
                          <a:spcPts val="0"/>
                        </a:spcAft>
                      </a:pPr>
                      <a:r>
                        <a:rPr lang="en-US" sz="900">
                          <a:effectLst/>
                          <a:latin typeface="Calibri"/>
                        </a:rPr>
                        <a:t>01/05/2014</a:t>
                      </a:r>
                      <a:endParaRPr lang="en-US" sz="90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175661">
                <a:tc>
                  <a:txBody>
                    <a:bodyPr/>
                    <a:lstStyle/>
                    <a:p>
                      <a:pPr>
                        <a:spcAft>
                          <a:spcPts val="0"/>
                        </a:spcAft>
                      </a:pPr>
                      <a:r>
                        <a:rPr lang="en-US" sz="900" b="1">
                          <a:effectLst/>
                          <a:latin typeface="Calibri"/>
                        </a:rPr>
                        <a:t>Total</a:t>
                      </a:r>
                      <a:endParaRPr lang="en-US" sz="900">
                        <a:effectLst/>
                      </a:endParaRPr>
                    </a:p>
                  </a:txBody>
                  <a:tcPr marL="35071" marR="35071"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b="1">
                          <a:effectLst/>
                          <a:latin typeface="Calibri"/>
                        </a:rPr>
                        <a:t>815</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b="1">
                          <a:effectLst/>
                          <a:latin typeface="Calibri"/>
                        </a:rPr>
                        <a:t>313</a:t>
                      </a:r>
                      <a:endParaRPr lang="en-US" sz="900">
                        <a:effectLst/>
                      </a:endParaRPr>
                    </a:p>
                  </a:txBody>
                  <a:tcPr marL="35071" marR="35071"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en-US" sz="900" b="1" dirty="0">
                          <a:effectLst/>
                          <a:latin typeface="Calibri"/>
                        </a:rPr>
                        <a:t> </a:t>
                      </a:r>
                      <a:endParaRPr lang="en-US" sz="900" dirty="0">
                        <a:effectLst/>
                      </a:endParaRPr>
                    </a:p>
                  </a:txBody>
                  <a:tcPr marL="35071" marR="35071"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bl>
          </a:graphicData>
        </a:graphic>
      </p:graphicFrame>
      <p:sp>
        <p:nvSpPr>
          <p:cNvPr id="4" name="Footer Placeholder 3"/>
          <p:cNvSpPr>
            <a:spLocks noGrp="1"/>
          </p:cNvSpPr>
          <p:nvPr>
            <p:ph type="ftr" sz="quarter" idx="3"/>
          </p:nvPr>
        </p:nvSpPr>
        <p:spPr>
          <a:xfrm>
            <a:off x="236621" y="1016433"/>
            <a:ext cx="8343900" cy="365125"/>
          </a:xfrm>
        </p:spPr>
        <p:txBody>
          <a:bodyPr/>
          <a:lstStyle/>
          <a:p>
            <a:pPr>
              <a:defRPr/>
            </a:pPr>
            <a:r>
              <a:rPr lang="en-US" b="1" dirty="0">
                <a:solidFill>
                  <a:schemeClr val="tx1"/>
                </a:solidFill>
              </a:rPr>
              <a:t>Confirmed cases, deaths and date of onset for the most recent case, by region as of 4 June 2014</a:t>
            </a:r>
          </a:p>
        </p:txBody>
      </p:sp>
      <p:cxnSp>
        <p:nvCxnSpPr>
          <p:cNvPr id="6" name="Straight Arrow Connector 5"/>
          <p:cNvCxnSpPr/>
          <p:nvPr/>
        </p:nvCxnSpPr>
        <p:spPr>
          <a:xfrm>
            <a:off x="529388" y="5137484"/>
            <a:ext cx="529390" cy="122722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53187" y="782060"/>
            <a:ext cx="529390" cy="122722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594430" y="1931077"/>
            <a:ext cx="258679" cy="156408"/>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916905" y="1927069"/>
            <a:ext cx="258679" cy="156408"/>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582393" y="1931077"/>
            <a:ext cx="258679" cy="156408"/>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582394" y="6467027"/>
            <a:ext cx="258679" cy="156408"/>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916905" y="6467001"/>
            <a:ext cx="258679" cy="156408"/>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474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5122" name="Picture 2" descr="http://www.ecdc.europa.eu/en/press/news/PublishingImages/MERS-CoV-cases-by-country-March-2012-4-June-20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018"/>
            <a:ext cx="9143999" cy="682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734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76250"/>
            <a:ext cx="8331200" cy="1250950"/>
          </a:xfrm>
        </p:spPr>
        <p:txBody>
          <a:bodyPr/>
          <a:lstStyle/>
          <a:p>
            <a:r>
              <a:rPr lang="en-US" b="1" dirty="0" smtClean="0"/>
              <a:t>MERS-</a:t>
            </a:r>
            <a:r>
              <a:rPr lang="en-US" b="1" dirty="0" err="1" smtClean="0"/>
              <a:t>CoV</a:t>
            </a:r>
            <a:r>
              <a:rPr lang="en-US" b="1" dirty="0" smtClean="0"/>
              <a:t> in the US</a:t>
            </a:r>
            <a:endParaRPr lang="en-US" b="1" dirty="0"/>
          </a:p>
        </p:txBody>
      </p:sp>
      <p:sp>
        <p:nvSpPr>
          <p:cNvPr id="3" name="Content Placeholder 2"/>
          <p:cNvSpPr>
            <a:spLocks noGrp="1"/>
          </p:cNvSpPr>
          <p:nvPr>
            <p:ph idx="1"/>
          </p:nvPr>
        </p:nvSpPr>
        <p:spPr>
          <a:xfrm>
            <a:off x="736600" y="1455474"/>
            <a:ext cx="7645400" cy="4208463"/>
          </a:xfrm>
        </p:spPr>
        <p:txBody>
          <a:bodyPr/>
          <a:lstStyle/>
          <a:p>
            <a:pPr marL="457200" indent="-457200">
              <a:buFont typeface="Arial" panose="020B0604020202020204" pitchFamily="34" charset="0"/>
              <a:buChar char="•"/>
            </a:pPr>
            <a:r>
              <a:rPr lang="en-US" dirty="0" smtClean="0"/>
              <a:t>Two cases identified in the US</a:t>
            </a:r>
          </a:p>
          <a:p>
            <a:pPr marL="457200" indent="-457200">
              <a:buFont typeface="Arial" panose="020B0604020202020204" pitchFamily="34" charset="0"/>
              <a:buChar char="•"/>
            </a:pPr>
            <a:r>
              <a:rPr lang="en-US" dirty="0" smtClean="0"/>
              <a:t>Travel related (SA			UK			US)</a:t>
            </a:r>
          </a:p>
          <a:p>
            <a:pPr marL="457200" indent="-457200">
              <a:buFont typeface="Arial" panose="020B0604020202020204" pitchFamily="34" charset="0"/>
              <a:buChar char="•"/>
            </a:pPr>
            <a:r>
              <a:rPr lang="en-US" b="1" dirty="0" smtClean="0">
                <a:solidFill>
                  <a:srgbClr val="FF0000"/>
                </a:solidFill>
              </a:rPr>
              <a:t>Case</a:t>
            </a:r>
            <a:r>
              <a:rPr lang="en-US" b="1" dirty="0">
                <a:solidFill>
                  <a:srgbClr val="FF0000"/>
                </a:solidFill>
              </a:rPr>
              <a:t> </a:t>
            </a:r>
            <a:r>
              <a:rPr lang="en-US" b="1" dirty="0" smtClean="0">
                <a:solidFill>
                  <a:srgbClr val="FF0000"/>
                </a:solidFill>
              </a:rPr>
              <a:t>1</a:t>
            </a:r>
            <a:r>
              <a:rPr lang="en-US" dirty="0" smtClean="0"/>
              <a:t>: Indiana (Reported 5/1/2014)</a:t>
            </a:r>
          </a:p>
          <a:p>
            <a:pPr marL="1600200" lvl="2" indent="-457200">
              <a:buFont typeface="Arial" panose="020B0604020202020204" pitchFamily="34" charset="0"/>
              <a:buChar char="•"/>
            </a:pPr>
            <a:r>
              <a:rPr lang="en-US" dirty="0" smtClean="0"/>
              <a:t>HCW w/onset 4/24/14</a:t>
            </a:r>
          </a:p>
          <a:p>
            <a:pPr marL="1600200" lvl="2" indent="-457200">
              <a:buFont typeface="Arial" panose="020B0604020202020204" pitchFamily="34" charset="0"/>
              <a:buChar char="•"/>
            </a:pPr>
            <a:r>
              <a:rPr lang="en-US" dirty="0" smtClean="0"/>
              <a:t>Flew to Chicago 4/24/14</a:t>
            </a:r>
          </a:p>
          <a:p>
            <a:pPr marL="1600200" lvl="2" indent="-457200">
              <a:buFont typeface="Arial" panose="020B0604020202020204" pitchFamily="34" charset="0"/>
              <a:buChar char="•"/>
            </a:pPr>
            <a:r>
              <a:rPr lang="en-US" dirty="0" smtClean="0"/>
              <a:t>Travelled to Indianapolis via bus 4/24/14</a:t>
            </a:r>
          </a:p>
          <a:p>
            <a:pPr marL="1600200" lvl="2" indent="-457200">
              <a:buFont typeface="Arial" panose="020B0604020202020204" pitchFamily="34" charset="0"/>
              <a:buChar char="•"/>
            </a:pPr>
            <a:r>
              <a:rPr lang="en-US" dirty="0" smtClean="0"/>
              <a:t>Hospitalized 4/28/14</a:t>
            </a:r>
          </a:p>
          <a:p>
            <a:pPr marL="1600200" lvl="2" indent="-457200">
              <a:buFont typeface="Arial" panose="020B0604020202020204" pitchFamily="34" charset="0"/>
              <a:buChar char="•"/>
            </a:pPr>
            <a:r>
              <a:rPr lang="en-US" dirty="0" smtClean="0"/>
              <a:t>Recovered and discharged 5/9/14</a:t>
            </a:r>
          </a:p>
          <a:p>
            <a:pPr marL="1600200" lvl="2" indent="-457200">
              <a:buFont typeface="Arial" panose="020B0604020202020204" pitchFamily="34" charset="0"/>
              <a:buChar char="•"/>
            </a:pPr>
            <a:r>
              <a:rPr lang="en-US" dirty="0" smtClean="0"/>
              <a:t>Symptom monitoring for 14 days</a:t>
            </a:r>
          </a:p>
          <a:p>
            <a:pPr marL="1600200" lvl="2" indent="-457200">
              <a:buFont typeface="Arial" panose="020B0604020202020204" pitchFamily="34" charset="0"/>
              <a:buChar char="•"/>
            </a:pPr>
            <a:r>
              <a:rPr lang="en-US" dirty="0" smtClean="0"/>
              <a:t>A small number of exposed WI residents were tested for antibody</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
        <p:nvSpPr>
          <p:cNvPr id="5" name="Right Arrow 4"/>
          <p:cNvSpPr/>
          <p:nvPr/>
        </p:nvSpPr>
        <p:spPr>
          <a:xfrm>
            <a:off x="4251238" y="193371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208" y="1881606"/>
            <a:ext cx="1079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reisdorf\AppData\Local\Microsoft\Windows\Temporary Internet Files\Content.IE5\DQ89TJJZ\MP90044249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376415"/>
            <a:ext cx="1597234" cy="107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016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76250"/>
            <a:ext cx="8331200" cy="1250950"/>
          </a:xfrm>
        </p:spPr>
        <p:txBody>
          <a:bodyPr/>
          <a:lstStyle/>
          <a:p>
            <a:r>
              <a:rPr lang="en-US" b="1" dirty="0" smtClean="0"/>
              <a:t>MERS-</a:t>
            </a:r>
            <a:r>
              <a:rPr lang="en-US" b="1" dirty="0" err="1" smtClean="0"/>
              <a:t>CoV</a:t>
            </a:r>
            <a:r>
              <a:rPr lang="en-US" b="1" dirty="0" smtClean="0"/>
              <a:t> in the US</a:t>
            </a:r>
            <a:endParaRPr lang="en-US" b="1" dirty="0"/>
          </a:p>
        </p:txBody>
      </p:sp>
      <p:sp>
        <p:nvSpPr>
          <p:cNvPr id="3" name="Content Placeholder 2"/>
          <p:cNvSpPr>
            <a:spLocks noGrp="1"/>
          </p:cNvSpPr>
          <p:nvPr>
            <p:ph idx="1"/>
          </p:nvPr>
        </p:nvSpPr>
        <p:spPr>
          <a:xfrm>
            <a:off x="736600" y="1727200"/>
            <a:ext cx="7829884" cy="4208463"/>
          </a:xfrm>
        </p:spPr>
        <p:txBody>
          <a:bodyPr/>
          <a:lstStyle/>
          <a:p>
            <a:pPr marL="457200" indent="-457200">
              <a:buFont typeface="Arial" panose="020B0604020202020204" pitchFamily="34" charset="0"/>
              <a:buChar char="•"/>
            </a:pPr>
            <a:r>
              <a:rPr lang="en-US" b="1" dirty="0">
                <a:solidFill>
                  <a:srgbClr val="FF0000"/>
                </a:solidFill>
              </a:rPr>
              <a:t>Case </a:t>
            </a:r>
            <a:r>
              <a:rPr lang="en-US" b="1" dirty="0" smtClean="0">
                <a:solidFill>
                  <a:srgbClr val="FF0000"/>
                </a:solidFill>
              </a:rPr>
              <a:t>2</a:t>
            </a:r>
            <a:r>
              <a:rPr lang="en-US" dirty="0" smtClean="0"/>
              <a:t>: Florida </a:t>
            </a:r>
            <a:r>
              <a:rPr lang="en-US" dirty="0"/>
              <a:t>(Reported </a:t>
            </a:r>
            <a:r>
              <a:rPr lang="en-US" dirty="0" smtClean="0"/>
              <a:t>5/11/2014</a:t>
            </a:r>
            <a:r>
              <a:rPr lang="en-US" dirty="0"/>
              <a:t>)</a:t>
            </a:r>
          </a:p>
          <a:p>
            <a:pPr marL="457200" indent="-457200">
              <a:buFont typeface="Arial" panose="020B0604020202020204" pitchFamily="34" charset="0"/>
              <a:buChar char="•"/>
            </a:pPr>
            <a:r>
              <a:rPr lang="en-US" dirty="0" smtClean="0"/>
              <a:t>Travel related (SA			UK			Boston </a:t>
            </a:r>
          </a:p>
          <a:p>
            <a:r>
              <a:rPr lang="en-US" dirty="0"/>
              <a:t>	</a:t>
            </a:r>
            <a:r>
              <a:rPr lang="en-US" dirty="0" smtClean="0"/>
              <a:t> Atlanta 			   Orlando)</a:t>
            </a:r>
          </a:p>
          <a:p>
            <a:pPr marL="1600200" lvl="2" indent="-457200">
              <a:buFont typeface="Arial" panose="020B0604020202020204" pitchFamily="34" charset="0"/>
              <a:buChar char="•"/>
            </a:pPr>
            <a:r>
              <a:rPr lang="en-US" dirty="0" smtClean="0"/>
              <a:t>HCW </a:t>
            </a:r>
            <a:r>
              <a:rPr lang="en-US" u="sng" dirty="0" smtClean="0"/>
              <a:t>NOT</a:t>
            </a:r>
            <a:r>
              <a:rPr lang="en-US" dirty="0" smtClean="0"/>
              <a:t> linked to Indiana case</a:t>
            </a:r>
          </a:p>
          <a:p>
            <a:pPr marL="1600200" lvl="2" indent="-457200">
              <a:buFont typeface="Arial" panose="020B0604020202020204" pitchFamily="34" charset="0"/>
              <a:buChar char="•"/>
            </a:pPr>
            <a:r>
              <a:rPr lang="en-US" dirty="0" smtClean="0"/>
              <a:t>Began travel 5/1/14 </a:t>
            </a:r>
          </a:p>
          <a:p>
            <a:pPr marL="1600200" lvl="2" indent="-457200">
              <a:buFont typeface="Arial" panose="020B0604020202020204" pitchFamily="34" charset="0"/>
              <a:buChar char="•"/>
            </a:pPr>
            <a:r>
              <a:rPr lang="en-US" dirty="0" smtClean="0"/>
              <a:t>Hospitalized 5/8/14</a:t>
            </a:r>
          </a:p>
          <a:p>
            <a:pPr marL="1600200" lvl="2" indent="-457200">
              <a:buFont typeface="Arial" panose="020B0604020202020204" pitchFamily="34" charset="0"/>
              <a:buChar char="•"/>
            </a:pPr>
            <a:r>
              <a:rPr lang="en-US" dirty="0" smtClean="0"/>
              <a:t>MERS-</a:t>
            </a:r>
            <a:r>
              <a:rPr lang="en-US" dirty="0" err="1" smtClean="0"/>
              <a:t>CoV</a:t>
            </a:r>
            <a:r>
              <a:rPr lang="en-US" dirty="0" smtClean="0"/>
              <a:t> testing 5/10/14</a:t>
            </a:r>
          </a:p>
          <a:p>
            <a:pPr marL="1600200" lvl="2" indent="-457200">
              <a:buFont typeface="Arial" panose="020B0604020202020204" pitchFamily="34" charset="0"/>
              <a:buChar char="•"/>
            </a:pPr>
            <a:r>
              <a:rPr lang="en-US" dirty="0" smtClean="0"/>
              <a:t>Patient recovered &amp; discharged 5/19/14</a:t>
            </a:r>
          </a:p>
          <a:p>
            <a:pPr marL="1600200" lvl="2" indent="-457200">
              <a:buFont typeface="Arial" panose="020B0604020202020204" pitchFamily="34" charset="0"/>
              <a:buChar char="•"/>
            </a:pPr>
            <a:r>
              <a:rPr lang="en-US" dirty="0" smtClean="0"/>
              <a:t>A small number of exposed WI residents were tested for antibody</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
        <p:nvSpPr>
          <p:cNvPr id="5" name="Right Arrow 4"/>
          <p:cNvSpPr/>
          <p:nvPr/>
        </p:nvSpPr>
        <p:spPr>
          <a:xfrm>
            <a:off x="4333414" y="2345316"/>
            <a:ext cx="597488" cy="2423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descr="C:\Users\reisdorf\AppData\Local\Microsoft\Windows\Temporary Internet Files\Content.IE5\DQ89TJJZ\MP9004424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6414"/>
            <a:ext cx="1597234" cy="1072375"/>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6122109" y="2376558"/>
            <a:ext cx="597488" cy="2423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582129" y="2858664"/>
            <a:ext cx="597488" cy="2423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2873582" y="2878716"/>
            <a:ext cx="597488" cy="2423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768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7940"/>
            <a:ext cx="8331200" cy="1250950"/>
          </a:xfrm>
        </p:spPr>
        <p:txBody>
          <a:bodyPr/>
          <a:lstStyle/>
          <a:p>
            <a:r>
              <a:rPr lang="en-US" b="1" dirty="0" smtClean="0"/>
              <a:t>What is the Risk in the US?</a:t>
            </a:r>
            <a:endParaRPr lang="en-US" b="1"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6146" name="Picture 2" descr="The figure shows points of entry and volume of travelers on flights to the United States and Canada from Saudi Arabia and the United Arab Emirates (UAE) during May-June 2014. Cook County, Illinois, which includes Chicago O'Hare airport, historically has the fourth highest volume of arriving travelers from Saudi Arabia and UAE for the months of May and Ju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85775"/>
            <a:ext cx="8343900" cy="5672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1449" y="829939"/>
            <a:ext cx="7975600" cy="461665"/>
          </a:xfrm>
          <a:prstGeom prst="rect">
            <a:avLst/>
          </a:prstGeom>
        </p:spPr>
        <p:txBody>
          <a:bodyPr wrap="square">
            <a:spAutoFit/>
          </a:bodyPr>
          <a:lstStyle/>
          <a:p>
            <a:r>
              <a:rPr lang="en-US" sz="1200" b="1" dirty="0"/>
              <a:t>Points of entry and volume of travelers on flights to the United States and Canada from Saudi Arabia and the United Arab Emirates — May–June </a:t>
            </a:r>
            <a:r>
              <a:rPr lang="en-US" sz="1200" b="1" dirty="0" smtClean="0"/>
              <a:t>2014  Source: (MMWR, 2014)</a:t>
            </a:r>
            <a:endParaRPr lang="en-US" sz="1200" b="1" dirty="0"/>
          </a:p>
        </p:txBody>
      </p:sp>
    </p:spTree>
    <p:extLst>
      <p:ext uri="{BB962C8B-B14F-4D97-AF65-F5344CB8AC3E}">
        <p14:creationId xmlns:p14="http://schemas.microsoft.com/office/powerpoint/2010/main" val="3579732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79" y="572335"/>
            <a:ext cx="8331200" cy="1250950"/>
          </a:xfrm>
        </p:spPr>
        <p:txBody>
          <a:bodyPr/>
          <a:lstStyle/>
          <a:p>
            <a:r>
              <a:rPr lang="en-US" b="1" dirty="0" smtClean="0"/>
              <a:t>What testing is available?</a:t>
            </a:r>
            <a:endParaRPr lang="en-US" b="1" dirty="0"/>
          </a:p>
        </p:txBody>
      </p:sp>
      <p:sp>
        <p:nvSpPr>
          <p:cNvPr id="3" name="Content Placeholder 2"/>
          <p:cNvSpPr>
            <a:spLocks noGrp="1"/>
          </p:cNvSpPr>
          <p:nvPr>
            <p:ph idx="1"/>
          </p:nvPr>
        </p:nvSpPr>
        <p:spPr>
          <a:xfrm>
            <a:off x="736600" y="1686857"/>
            <a:ext cx="7645400" cy="4208463"/>
          </a:xfrm>
        </p:spPr>
        <p:txBody>
          <a:bodyPr/>
          <a:lstStyle/>
          <a:p>
            <a:pPr marL="457200" indent="-457200">
              <a:buFont typeface="Arial" panose="020B0604020202020204" pitchFamily="34" charset="0"/>
              <a:buChar char="•"/>
            </a:pPr>
            <a:r>
              <a:rPr lang="en-US" dirty="0" smtClean="0"/>
              <a:t>FDA issued an EUA in 2013 authorizing qualified PHL to perform </a:t>
            </a:r>
            <a:r>
              <a:rPr lang="en-US" b="1" dirty="0" smtClean="0"/>
              <a:t>MERS-</a:t>
            </a:r>
            <a:r>
              <a:rPr lang="en-US" b="1" dirty="0" err="1" smtClean="0"/>
              <a:t>CoV</a:t>
            </a:r>
            <a:r>
              <a:rPr lang="en-US" b="1" dirty="0" smtClean="0"/>
              <a:t> PCR</a:t>
            </a:r>
          </a:p>
          <a:p>
            <a:pPr marL="457200" indent="-457200">
              <a:buFont typeface="Arial" panose="020B0604020202020204" pitchFamily="34" charset="0"/>
              <a:buChar char="•"/>
            </a:pPr>
            <a:r>
              <a:rPr lang="en-US" dirty="0" smtClean="0"/>
              <a:t>WSLH Test Code: </a:t>
            </a:r>
            <a:r>
              <a:rPr lang="en-US" b="1" dirty="0" smtClean="0"/>
              <a:t>VR01738</a:t>
            </a:r>
          </a:p>
          <a:p>
            <a:pPr marL="457200" indent="-457200">
              <a:buFont typeface="Arial" panose="020B0604020202020204" pitchFamily="34" charset="0"/>
              <a:buChar char="•"/>
            </a:pPr>
            <a:r>
              <a:rPr lang="en-US" dirty="0" smtClean="0"/>
              <a:t>CPT Code: </a:t>
            </a:r>
            <a:r>
              <a:rPr lang="en-US" b="1" dirty="0" smtClean="0"/>
              <a:t>87798</a:t>
            </a:r>
          </a:p>
          <a:p>
            <a:pPr marL="457200" indent="-457200">
              <a:buFont typeface="Arial" panose="020B0604020202020204" pitchFamily="34" charset="0"/>
              <a:buChar char="•"/>
            </a:pPr>
            <a:r>
              <a:rPr lang="en-US" dirty="0" smtClean="0"/>
              <a:t>Fee exempt</a:t>
            </a:r>
          </a:p>
          <a:p>
            <a:pPr marL="457200" indent="-457200">
              <a:buFont typeface="Arial" panose="020B0604020202020204" pitchFamily="34" charset="0"/>
              <a:buChar char="•"/>
            </a:pPr>
            <a:r>
              <a:rPr lang="en-US" dirty="0" smtClean="0"/>
              <a:t>Serology available only at CDC</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
        <p:nvSpPr>
          <p:cNvPr id="5" name="Rectangle 4"/>
          <p:cNvSpPr/>
          <p:nvPr/>
        </p:nvSpPr>
        <p:spPr>
          <a:xfrm>
            <a:off x="505327" y="4711368"/>
            <a:ext cx="8122652" cy="1477328"/>
          </a:xfrm>
          <a:prstGeom prst="rect">
            <a:avLst/>
          </a:prstGeom>
        </p:spPr>
        <p:txBody>
          <a:bodyPr wrap="square">
            <a:spAutoFit/>
          </a:bodyPr>
          <a:lstStyle/>
          <a:p>
            <a:r>
              <a:rPr lang="en-US" b="1" dirty="0">
                <a:solidFill>
                  <a:srgbClr val="FF0000"/>
                </a:solidFill>
              </a:rPr>
              <a:t>If you have a suspect case of MERS-</a:t>
            </a:r>
            <a:r>
              <a:rPr lang="en-US" b="1" dirty="0" err="1">
                <a:solidFill>
                  <a:srgbClr val="FF0000"/>
                </a:solidFill>
              </a:rPr>
              <a:t>CoV</a:t>
            </a:r>
            <a:r>
              <a:rPr lang="en-US" b="1" dirty="0">
                <a:solidFill>
                  <a:srgbClr val="FF0000"/>
                </a:solidFill>
              </a:rPr>
              <a:t>, please contact your local public health agency, or Tom </a:t>
            </a:r>
            <a:r>
              <a:rPr lang="en-US" b="1" dirty="0" smtClean="0">
                <a:solidFill>
                  <a:srgbClr val="FF0000"/>
                </a:solidFill>
              </a:rPr>
              <a:t>Haupt (608-266-5326) </a:t>
            </a:r>
            <a:r>
              <a:rPr lang="en-US" b="1" dirty="0">
                <a:solidFill>
                  <a:srgbClr val="FF0000"/>
                </a:solidFill>
              </a:rPr>
              <a:t>at the WDPH.  </a:t>
            </a:r>
            <a:endParaRPr lang="en-US" b="1" dirty="0" smtClean="0">
              <a:solidFill>
                <a:srgbClr val="FF0000"/>
              </a:solidFill>
            </a:endParaRPr>
          </a:p>
          <a:p>
            <a:endParaRPr lang="en-US" b="1" dirty="0">
              <a:solidFill>
                <a:srgbClr val="FF0000"/>
              </a:solidFill>
            </a:endParaRPr>
          </a:p>
          <a:p>
            <a:r>
              <a:rPr lang="en-US" b="1" dirty="0" smtClean="0">
                <a:solidFill>
                  <a:srgbClr val="FF0000"/>
                </a:solidFill>
              </a:rPr>
              <a:t>All </a:t>
            </a:r>
            <a:r>
              <a:rPr lang="en-US" b="1" dirty="0">
                <a:solidFill>
                  <a:srgbClr val="FF0000"/>
                </a:solidFill>
              </a:rPr>
              <a:t>requests for MERS-</a:t>
            </a:r>
            <a:r>
              <a:rPr lang="en-US" b="1" dirty="0" err="1">
                <a:solidFill>
                  <a:srgbClr val="FF0000"/>
                </a:solidFill>
              </a:rPr>
              <a:t>CoV</a:t>
            </a:r>
            <a:r>
              <a:rPr lang="en-US" b="1" dirty="0">
                <a:solidFill>
                  <a:srgbClr val="FF0000"/>
                </a:solidFill>
              </a:rPr>
              <a:t> testing must be approved by public health before the WSLH will perform any testing.</a:t>
            </a:r>
          </a:p>
        </p:txBody>
      </p:sp>
    </p:spTree>
    <p:extLst>
      <p:ext uri="{BB962C8B-B14F-4D97-AF65-F5344CB8AC3E}">
        <p14:creationId xmlns:p14="http://schemas.microsoft.com/office/powerpoint/2010/main" val="166473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36600" y="1510631"/>
            <a:ext cx="7645400" cy="4208463"/>
          </a:xfrm>
        </p:spPr>
        <p:txBody>
          <a:bodyPr/>
          <a:lstStyle/>
          <a:p>
            <a:r>
              <a:rPr lang="en-US" dirty="0" smtClean="0"/>
              <a:t>Criteria for testing</a:t>
            </a:r>
          </a:p>
          <a:p>
            <a:pPr lvl="1"/>
            <a:r>
              <a:rPr lang="en-US" dirty="0" smtClean="0"/>
              <a:t>History of travel from the Arabian Peninsula or a neighboring country</a:t>
            </a:r>
          </a:p>
          <a:p>
            <a:pPr lvl="1"/>
            <a:r>
              <a:rPr lang="en-US" dirty="0" smtClean="0"/>
              <a:t>OR close contact with a person with the above risk factor</a:t>
            </a:r>
          </a:p>
          <a:p>
            <a:pPr lvl="1"/>
            <a:r>
              <a:rPr lang="en-US" dirty="0" smtClean="0"/>
              <a:t>Exposure timeline</a:t>
            </a:r>
          </a:p>
          <a:p>
            <a:pPr lvl="2"/>
            <a:r>
              <a:rPr lang="en-US" dirty="0" smtClean="0"/>
              <a:t>Within 14 days prior to illness onset</a:t>
            </a:r>
          </a:p>
          <a:p>
            <a:pPr lvl="1"/>
            <a:r>
              <a:rPr lang="en-US" dirty="0" smtClean="0"/>
              <a:t>Signs and symptoms (must have all 3)</a:t>
            </a:r>
          </a:p>
          <a:p>
            <a:pPr lvl="2"/>
            <a:r>
              <a:rPr lang="en-US" dirty="0" smtClean="0"/>
              <a:t>Fever </a:t>
            </a:r>
            <a:r>
              <a:rPr lang="en-US" u="sng" dirty="0" smtClean="0"/>
              <a:t>&gt;</a:t>
            </a:r>
            <a:r>
              <a:rPr lang="en-US" dirty="0" smtClean="0"/>
              <a:t>100.4</a:t>
            </a:r>
          </a:p>
          <a:p>
            <a:pPr lvl="2"/>
            <a:r>
              <a:rPr lang="en-US" dirty="0" smtClean="0"/>
              <a:t>Cough</a:t>
            </a:r>
          </a:p>
          <a:p>
            <a:pPr lvl="2"/>
            <a:r>
              <a:rPr lang="en-US" dirty="0" smtClean="0"/>
              <a:t>Suspicion of pulmonary parenchymal disease</a:t>
            </a:r>
          </a:p>
          <a:p>
            <a:pPr lvl="3"/>
            <a:r>
              <a:rPr lang="en-US" dirty="0" smtClean="0"/>
              <a:t>Pneumonia, ARDS, consolidation</a:t>
            </a:r>
          </a:p>
          <a:p>
            <a:pPr lvl="2"/>
            <a:endParaRPr lang="en-US" dirty="0" smtClean="0"/>
          </a:p>
          <a:p>
            <a:pPr lvl="2"/>
            <a:endParaRPr lang="en-US" dirty="0" smtClean="0"/>
          </a:p>
          <a:p>
            <a:pPr lvl="1"/>
            <a:endParaRPr lang="en-US" dirty="0" smtClean="0"/>
          </a:p>
          <a:p>
            <a:pPr lvl="1"/>
            <a:endParaRPr lang="en-US" dirty="0"/>
          </a:p>
        </p:txBody>
      </p:sp>
      <p:sp>
        <p:nvSpPr>
          <p:cNvPr id="5" name="Title 4"/>
          <p:cNvSpPr>
            <a:spLocks noGrp="1"/>
          </p:cNvSpPr>
          <p:nvPr>
            <p:ph type="title"/>
          </p:nvPr>
        </p:nvSpPr>
        <p:spPr/>
        <p:txBody>
          <a:bodyPr/>
          <a:lstStyle/>
          <a:p>
            <a:r>
              <a:rPr lang="en-US" dirty="0" smtClean="0"/>
              <a:t>MERS Enhanced Surveillance</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1576916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PCR</a:t>
            </a:r>
          </a:p>
          <a:p>
            <a:pPr lvl="1"/>
            <a:r>
              <a:rPr lang="en-US" dirty="0" smtClean="0"/>
              <a:t>Lower respiratory tract specimen preferred</a:t>
            </a:r>
          </a:p>
          <a:p>
            <a:pPr lvl="2"/>
            <a:r>
              <a:rPr lang="en-US" dirty="0" smtClean="0"/>
              <a:t>Sputum</a:t>
            </a:r>
          </a:p>
          <a:p>
            <a:pPr lvl="2"/>
            <a:r>
              <a:rPr lang="en-US" dirty="0" err="1" smtClean="0"/>
              <a:t>Bronchoalveolar</a:t>
            </a:r>
            <a:r>
              <a:rPr lang="en-US" dirty="0" smtClean="0"/>
              <a:t> lavage</a:t>
            </a:r>
            <a:endParaRPr lang="en-US" dirty="0"/>
          </a:p>
          <a:p>
            <a:pPr lvl="2"/>
            <a:r>
              <a:rPr lang="en-US" dirty="0" smtClean="0"/>
              <a:t>Bronchial wash</a:t>
            </a:r>
          </a:p>
          <a:p>
            <a:pPr lvl="2"/>
            <a:r>
              <a:rPr lang="en-US" dirty="0" smtClean="0"/>
              <a:t>Tracheal aspirate</a:t>
            </a:r>
          </a:p>
          <a:p>
            <a:pPr lvl="1"/>
            <a:r>
              <a:rPr lang="en-US" dirty="0" smtClean="0"/>
              <a:t>Nasopharyngeal swab</a:t>
            </a:r>
          </a:p>
          <a:p>
            <a:pPr lvl="1"/>
            <a:r>
              <a:rPr lang="en-US" dirty="0" smtClean="0"/>
              <a:t>Stool</a:t>
            </a:r>
            <a:endParaRPr lang="en-US" dirty="0"/>
          </a:p>
        </p:txBody>
      </p:sp>
      <p:sp>
        <p:nvSpPr>
          <p:cNvPr id="5" name="Title 4"/>
          <p:cNvSpPr>
            <a:spLocks noGrp="1"/>
          </p:cNvSpPr>
          <p:nvPr>
            <p:ph type="title"/>
          </p:nvPr>
        </p:nvSpPr>
        <p:spPr/>
        <p:txBody>
          <a:bodyPr/>
          <a:lstStyle/>
          <a:p>
            <a:r>
              <a:rPr lang="en-US" dirty="0" smtClean="0"/>
              <a:t>Specimens for Testing</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
        <p:nvSpPr>
          <p:cNvPr id="7" name="TextBox 6"/>
          <p:cNvSpPr txBox="1"/>
          <p:nvPr/>
        </p:nvSpPr>
        <p:spPr>
          <a:xfrm>
            <a:off x="381000" y="5559650"/>
            <a:ext cx="8855241" cy="923330"/>
          </a:xfrm>
          <a:prstGeom prst="rect">
            <a:avLst/>
          </a:prstGeom>
          <a:noFill/>
        </p:spPr>
        <p:txBody>
          <a:bodyPr wrap="square" rtlCol="0">
            <a:spAutoFit/>
          </a:bodyPr>
          <a:lstStyle/>
          <a:p>
            <a:r>
              <a:rPr lang="en-US" b="1" dirty="0"/>
              <a:t>Additional specimen collection information is available from CDC at </a:t>
            </a:r>
            <a:r>
              <a:rPr lang="en-US" u="sng" dirty="0">
                <a:hlinkClick r:id="rId2"/>
              </a:rPr>
              <a:t>http://www.cdc.gov/coronavirus/mers/guidelines-clinical-specimens.html</a:t>
            </a:r>
            <a:endParaRPr lang="en-US" dirty="0"/>
          </a:p>
          <a:p>
            <a:endParaRPr lang="en-US" dirty="0"/>
          </a:p>
        </p:txBody>
      </p:sp>
    </p:spTree>
    <p:extLst>
      <p:ext uri="{BB962C8B-B14F-4D97-AF65-F5344CB8AC3E}">
        <p14:creationId xmlns:p14="http://schemas.microsoft.com/office/powerpoint/2010/main" val="198052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Mosquito-born viral disease</a:t>
            </a:r>
          </a:p>
          <a:p>
            <a:r>
              <a:rPr lang="en-US" dirty="0" smtClean="0"/>
              <a:t>Acute onset febrile disease with severe </a:t>
            </a:r>
            <a:r>
              <a:rPr lang="en-US" dirty="0" err="1" smtClean="0"/>
              <a:t>polyarthralgias</a:t>
            </a:r>
            <a:endParaRPr lang="en-US" dirty="0" smtClean="0"/>
          </a:p>
          <a:p>
            <a:r>
              <a:rPr lang="en-US" dirty="0" smtClean="0"/>
              <a:t>Often causes large outbreaks with high attack rates</a:t>
            </a:r>
          </a:p>
          <a:p>
            <a:r>
              <a:rPr lang="en-US" dirty="0" smtClean="0"/>
              <a:t>In Dec 2013, first locally-acquired cases reported in the Americas on St. Martin</a:t>
            </a:r>
          </a:p>
          <a:p>
            <a:pPr lvl="1"/>
            <a:r>
              <a:rPr lang="en-US" dirty="0" smtClean="0"/>
              <a:t>Puerto Rico in May. Now &gt;10,000 cases</a:t>
            </a:r>
            <a:endParaRPr lang="en-US" dirty="0"/>
          </a:p>
        </p:txBody>
      </p:sp>
      <p:sp>
        <p:nvSpPr>
          <p:cNvPr id="2" name="Title 1"/>
          <p:cNvSpPr>
            <a:spLocks noGrp="1"/>
          </p:cNvSpPr>
          <p:nvPr>
            <p:ph type="title"/>
          </p:nvPr>
        </p:nvSpPr>
        <p:spPr/>
        <p:txBody>
          <a:bodyPr/>
          <a:lstStyle/>
          <a:p>
            <a:r>
              <a:rPr lang="en-US" dirty="0" err="1" smtClean="0"/>
              <a:t>Chikungunya</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76250"/>
            <a:ext cx="8331200" cy="1250950"/>
          </a:xfrm>
        </p:spPr>
        <p:txBody>
          <a:bodyPr/>
          <a:lstStyle/>
          <a:p>
            <a:r>
              <a:rPr lang="en-US" b="1" dirty="0" smtClean="0"/>
              <a:t>Knowledge Gap</a:t>
            </a:r>
            <a:r>
              <a:rPr lang="en-US" dirty="0" smtClean="0"/>
              <a:t/>
            </a:r>
            <a:br>
              <a:rPr lang="en-US" dirty="0" smtClean="0"/>
            </a:br>
            <a:r>
              <a:rPr lang="en-US" dirty="0" smtClean="0"/>
              <a:t>What we don’t know, </a:t>
            </a:r>
            <a:r>
              <a:rPr lang="en-US" u="sng" dirty="0" smtClean="0"/>
              <a:t>but wish we did</a:t>
            </a:r>
            <a:r>
              <a:rPr lang="en-US" dirty="0" smtClean="0"/>
              <a:t>!</a:t>
            </a:r>
            <a:endParaRPr lang="en-US" dirty="0"/>
          </a:p>
        </p:txBody>
      </p:sp>
      <p:sp>
        <p:nvSpPr>
          <p:cNvPr id="3" name="Content Placeholder 2"/>
          <p:cNvSpPr>
            <a:spLocks noGrp="1"/>
          </p:cNvSpPr>
          <p:nvPr>
            <p:ph idx="1"/>
          </p:nvPr>
        </p:nvSpPr>
        <p:spPr>
          <a:xfrm>
            <a:off x="736600" y="1727200"/>
            <a:ext cx="7645400" cy="4208463"/>
          </a:xfrm>
        </p:spPr>
        <p:txBody>
          <a:bodyPr/>
          <a:lstStyle/>
          <a:p>
            <a:pPr marL="457200" indent="-457200">
              <a:buFont typeface="Arial" panose="020B0604020202020204" pitchFamily="34" charset="0"/>
              <a:buChar char="•"/>
            </a:pPr>
            <a:r>
              <a:rPr lang="en-US" dirty="0" smtClean="0"/>
              <a:t>Limited person-to-person so why the spike in cases recently?</a:t>
            </a:r>
          </a:p>
          <a:p>
            <a:pPr marL="457200" indent="-457200">
              <a:buFont typeface="Arial" panose="020B0604020202020204" pitchFamily="34" charset="0"/>
              <a:buChar char="•"/>
            </a:pPr>
            <a:r>
              <a:rPr lang="en-US" dirty="0" smtClean="0"/>
              <a:t>Camels intermediate host or natural reservoirs?</a:t>
            </a:r>
          </a:p>
          <a:p>
            <a:pPr marL="457200" indent="-457200">
              <a:buFont typeface="Arial" panose="020B0604020202020204" pitchFamily="34" charset="0"/>
              <a:buChar char="•"/>
            </a:pPr>
            <a:r>
              <a:rPr lang="en-US" dirty="0" smtClean="0"/>
              <a:t>Natural reservoir that maintains the virus?</a:t>
            </a:r>
          </a:p>
          <a:p>
            <a:pPr marL="457200" indent="-457200">
              <a:buFont typeface="Arial" panose="020B0604020202020204" pitchFamily="34" charset="0"/>
              <a:buChar char="•"/>
            </a:pPr>
            <a:r>
              <a:rPr lang="en-US" dirty="0" smtClean="0"/>
              <a:t>Community prevalence?</a:t>
            </a:r>
          </a:p>
          <a:p>
            <a:pPr marL="457200" indent="-457200">
              <a:buFont typeface="Arial" panose="020B0604020202020204" pitchFamily="34" charset="0"/>
              <a:buChar char="•"/>
            </a:pPr>
            <a:r>
              <a:rPr lang="en-US" dirty="0" smtClean="0"/>
              <a:t>Route of transmission? Food, water, vector??</a:t>
            </a:r>
          </a:p>
          <a:p>
            <a:pPr marL="457200" indent="-457200">
              <a:buFont typeface="Arial" panose="020B0604020202020204" pitchFamily="34" charset="0"/>
              <a:buChar char="•"/>
            </a:pPr>
            <a:r>
              <a:rPr lang="en-US" dirty="0" smtClean="0"/>
              <a:t>Treatment options?</a:t>
            </a:r>
          </a:p>
          <a:p>
            <a:pPr marL="457200" indent="-457200">
              <a:buFont typeface="Arial" panose="020B0604020202020204" pitchFamily="34" charset="0"/>
              <a:buChar char="•"/>
            </a:pPr>
            <a:r>
              <a:rPr lang="en-US" dirty="0"/>
              <a:t>T</a:t>
            </a:r>
            <a:r>
              <a:rPr lang="en-US" dirty="0" smtClean="0"/>
              <a:t>esting  &amp; surveillance capacity </a:t>
            </a:r>
            <a:r>
              <a:rPr lang="en-US" dirty="0"/>
              <a:t>in other countries?</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endParaRPr lang="en-US" dirty="0"/>
          </a:p>
        </p:txBody>
      </p:sp>
      <p:sp>
        <p:nvSpPr>
          <p:cNvPr id="4" name="Footer Placeholder 3"/>
          <p:cNvSpPr>
            <a:spLocks noGrp="1"/>
          </p:cNvSpPr>
          <p:nvPr>
            <p:ph type="ftr" sz="quarter" idx="3"/>
          </p:nvPr>
        </p:nvSpPr>
        <p:spPr/>
        <p:txBody>
          <a:bodyPr/>
          <a:lstStyle/>
          <a:p>
            <a:pPr>
              <a:defRPr/>
            </a:pPr>
            <a:r>
              <a:rPr lang="en-US" dirty="0" smtClean="0"/>
              <a:t>WISCONSIN STATE LABORATORY OF HYGIENE - UNIVERSITY OF WISCONSIN</a:t>
            </a:r>
            <a:endParaRPr lang="en-US" dirty="0"/>
          </a:p>
        </p:txBody>
      </p:sp>
    </p:spTree>
    <p:extLst>
      <p:ext uri="{BB962C8B-B14F-4D97-AF65-F5344CB8AC3E}">
        <p14:creationId xmlns:p14="http://schemas.microsoft.com/office/powerpoint/2010/main" val="753595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EV-D68</a:t>
            </a:r>
            <a:endParaRPr lang="en-US" dirty="0"/>
          </a:p>
        </p:txBody>
      </p:sp>
      <p:sp>
        <p:nvSpPr>
          <p:cNvPr id="3" name="Footer Placeholder 2"/>
          <p:cNvSpPr>
            <a:spLocks noGrp="1"/>
          </p:cNvSpPr>
          <p:nvPr>
            <p:ph type="ftr" sz="quarter" idx="10"/>
          </p:nvPr>
        </p:nvSpPr>
        <p:spPr/>
        <p:txBody>
          <a:bodyPr/>
          <a:lstStyle/>
          <a:p>
            <a:pPr>
              <a:defRPr/>
            </a:pPr>
            <a:r>
              <a:rPr lang="en-US" smtClean="0"/>
              <a:t>WISCONSIN STATE LABORATORY OF HYGIENE - UNIVERSITY OF WISCONSIN</a:t>
            </a:r>
            <a:endParaRPr lang="en-US" dirty="0"/>
          </a:p>
        </p:txBody>
      </p:sp>
      <p:sp>
        <p:nvSpPr>
          <p:cNvPr id="4" name="Text Placeholder 3"/>
          <p:cNvSpPr>
            <a:spLocks noGrp="1"/>
          </p:cNvSpPr>
          <p:nvPr>
            <p:ph type="body" sz="quarter" idx="11"/>
          </p:nvPr>
        </p:nvSpPr>
        <p:spPr/>
        <p:txBody>
          <a:bodyPr/>
          <a:lstStyle/>
          <a:p>
            <a:r>
              <a:rPr lang="en-US" dirty="0" smtClean="0"/>
              <a:t>More than 70 types of HEVs</a:t>
            </a:r>
          </a:p>
          <a:p>
            <a:r>
              <a:rPr lang="en-US" dirty="0" smtClean="0"/>
              <a:t>Less common than other </a:t>
            </a:r>
            <a:r>
              <a:rPr lang="en-US" dirty="0" err="1" smtClean="0"/>
              <a:t>Evs</a:t>
            </a:r>
            <a:endParaRPr lang="en-US" dirty="0" smtClean="0"/>
          </a:p>
          <a:p>
            <a:r>
              <a:rPr lang="en-US" dirty="0" smtClean="0"/>
              <a:t>First identified 1962 in CA</a:t>
            </a:r>
          </a:p>
          <a:p>
            <a:r>
              <a:rPr lang="en-US" dirty="0" smtClean="0"/>
              <a:t>August 2014 increase in severe </a:t>
            </a:r>
            <a:r>
              <a:rPr lang="en-US" dirty="0" err="1" smtClean="0"/>
              <a:t>resp</a:t>
            </a:r>
            <a:r>
              <a:rPr lang="en-US" dirty="0" smtClean="0"/>
              <a:t> illness </a:t>
            </a:r>
          </a:p>
          <a:p>
            <a:pPr lvl="1"/>
            <a:r>
              <a:rPr lang="en-US" dirty="0" smtClean="0"/>
              <a:t>Kansas City, MO</a:t>
            </a:r>
          </a:p>
          <a:p>
            <a:pPr lvl="1"/>
            <a:r>
              <a:rPr lang="en-US" dirty="0" smtClean="0"/>
              <a:t>Chicago, IL</a:t>
            </a:r>
          </a:p>
          <a:p>
            <a:pPr lvl="1"/>
            <a:r>
              <a:rPr lang="en-US" dirty="0" smtClean="0"/>
              <a:t>&gt;65% asthmatic or history of wheezing</a:t>
            </a:r>
          </a:p>
          <a:p>
            <a:pPr marL="342900" lvl="1" indent="-342900"/>
            <a:r>
              <a:rPr lang="en-US" dirty="0" smtClean="0"/>
              <a:t>As of 9/15---104 </a:t>
            </a:r>
            <a:r>
              <a:rPr lang="en-US" dirty="0"/>
              <a:t>confirmed cases in </a:t>
            </a:r>
            <a:r>
              <a:rPr lang="en-US" dirty="0" smtClean="0"/>
              <a:t>10 states</a:t>
            </a:r>
          </a:p>
          <a:p>
            <a:pPr marL="742950" lvl="2" indent="-342900"/>
            <a:r>
              <a:rPr lang="en-US" dirty="0" smtClean="0"/>
              <a:t>No deaths documented</a:t>
            </a:r>
            <a:endParaRPr lang="en-US" dirty="0"/>
          </a:p>
          <a:p>
            <a:endParaRPr lang="en-US" dirty="0" smtClean="0"/>
          </a:p>
        </p:txBody>
      </p:sp>
    </p:spTree>
    <p:extLst>
      <p:ext uri="{BB962C8B-B14F-4D97-AF65-F5344CB8AC3E}">
        <p14:creationId xmlns:p14="http://schemas.microsoft.com/office/powerpoint/2010/main" val="136219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5" name="Content Placeholder 4"/>
          <p:cNvSpPr>
            <a:spLocks noGrp="1"/>
          </p:cNvSpPr>
          <p:nvPr>
            <p:ph sz="half" idx="1"/>
          </p:nvPr>
        </p:nvSpPr>
        <p:spPr/>
        <p:txBody>
          <a:bodyPr/>
          <a:lstStyle/>
          <a:p>
            <a:r>
              <a:rPr lang="en-US" dirty="0" smtClean="0"/>
              <a:t>Low grade fever—many  afebrile</a:t>
            </a:r>
          </a:p>
          <a:p>
            <a:r>
              <a:rPr lang="en-US" dirty="0" smtClean="0"/>
              <a:t>Cough</a:t>
            </a:r>
          </a:p>
          <a:p>
            <a:r>
              <a:rPr lang="en-US" dirty="0" smtClean="0"/>
              <a:t>Runny nose</a:t>
            </a:r>
          </a:p>
          <a:p>
            <a:r>
              <a:rPr lang="en-US" dirty="0" smtClean="0"/>
              <a:t>Sneezing</a:t>
            </a:r>
          </a:p>
          <a:p>
            <a:r>
              <a:rPr lang="en-US" dirty="0" smtClean="0"/>
              <a:t>Body/muscle aches</a:t>
            </a:r>
          </a:p>
          <a:p>
            <a:endParaRPr lang="en-US" dirty="0"/>
          </a:p>
          <a:p>
            <a:r>
              <a:rPr lang="en-US" dirty="0" smtClean="0"/>
              <a:t>No specific treatment</a:t>
            </a:r>
          </a:p>
          <a:p>
            <a:pPr lvl="1"/>
            <a:r>
              <a:rPr lang="en-US" dirty="0" smtClean="0"/>
              <a:t>Supportive therapy </a:t>
            </a:r>
          </a:p>
          <a:p>
            <a:endParaRPr lang="en-US" dirty="0" smtClean="0"/>
          </a:p>
          <a:p>
            <a:endParaRPr lang="en-US" dirty="0"/>
          </a:p>
        </p:txBody>
      </p:sp>
      <p:sp>
        <p:nvSpPr>
          <p:cNvPr id="3" name="Footer Placeholder 2"/>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19291" y="1863475"/>
            <a:ext cx="33337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683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Colorado</a:t>
            </a:r>
          </a:p>
          <a:p>
            <a:pPr lvl="1"/>
            <a:r>
              <a:rPr lang="en-US" dirty="0" smtClean="0"/>
              <a:t>9 children ages 1-18 with </a:t>
            </a:r>
            <a:r>
              <a:rPr lang="en-US" dirty="0" err="1" smtClean="0"/>
              <a:t>suddene</a:t>
            </a:r>
            <a:r>
              <a:rPr lang="en-US" dirty="0" smtClean="0"/>
              <a:t> onset of neurologic illness from Aug 9 - Sept 15-2014</a:t>
            </a:r>
          </a:p>
          <a:p>
            <a:pPr lvl="1"/>
            <a:r>
              <a:rPr lang="en-US" dirty="0" smtClean="0"/>
              <a:t>Muscle weakness in one or more arms or legs</a:t>
            </a:r>
          </a:p>
          <a:p>
            <a:pPr lvl="1"/>
            <a:r>
              <a:rPr lang="en-US" dirty="0" smtClean="0"/>
              <a:t>Double vision, difficulty </a:t>
            </a:r>
            <a:r>
              <a:rPr lang="en-US" dirty="0" err="1" smtClean="0"/>
              <a:t>swallowing,difficulty</a:t>
            </a:r>
            <a:r>
              <a:rPr lang="en-US" dirty="0" smtClean="0"/>
              <a:t> speaking (dysarthria)</a:t>
            </a:r>
          </a:p>
          <a:p>
            <a:pPr lvl="1"/>
            <a:r>
              <a:rPr lang="en-US" dirty="0" smtClean="0"/>
              <a:t>All had fever, most with respiratory illness about one week prior to onset of muscle weakness</a:t>
            </a:r>
          </a:p>
          <a:p>
            <a:pPr lvl="1"/>
            <a:r>
              <a:rPr lang="en-US" dirty="0" smtClean="0"/>
              <a:t>No altered mental status or seizures</a:t>
            </a:r>
            <a:endParaRPr lang="en-US" dirty="0"/>
          </a:p>
        </p:txBody>
      </p:sp>
      <p:sp>
        <p:nvSpPr>
          <p:cNvPr id="2" name="Title 1"/>
          <p:cNvSpPr>
            <a:spLocks noGrp="1"/>
          </p:cNvSpPr>
          <p:nvPr>
            <p:ph type="title"/>
          </p:nvPr>
        </p:nvSpPr>
        <p:spPr/>
        <p:txBody>
          <a:bodyPr/>
          <a:lstStyle/>
          <a:p>
            <a:r>
              <a:rPr lang="en-US" dirty="0" smtClean="0"/>
              <a:t>Association with Neurologic Disease</a:t>
            </a:r>
            <a:endParaRPr lang="en-US" dirty="0"/>
          </a:p>
        </p:txBody>
      </p:sp>
      <p:sp>
        <p:nvSpPr>
          <p:cNvPr id="5" name="Footer Placeholder 4"/>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775253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MRI scans ---abnormalities in the gray matter in the spinal cord</a:t>
            </a:r>
          </a:p>
          <a:p>
            <a:r>
              <a:rPr lang="en-US" dirty="0" smtClean="0"/>
              <a:t>CSF negative for viruses, including WNV and </a:t>
            </a:r>
            <a:r>
              <a:rPr lang="en-US" dirty="0" err="1" smtClean="0"/>
              <a:t>enteroviruses</a:t>
            </a:r>
            <a:endParaRPr lang="en-US" dirty="0" smtClean="0"/>
          </a:p>
          <a:p>
            <a:r>
              <a:rPr lang="en-US" dirty="0" smtClean="0"/>
              <a:t>8 tested with RVP</a:t>
            </a:r>
          </a:p>
          <a:p>
            <a:pPr lvl="1"/>
            <a:r>
              <a:rPr lang="en-US" dirty="0" smtClean="0"/>
              <a:t>6 Rh/Ent;  4 of those were EV-D68</a:t>
            </a:r>
          </a:p>
          <a:p>
            <a:r>
              <a:rPr lang="en-US" dirty="0" err="1" smtClean="0"/>
              <a:t>Evs</a:t>
            </a:r>
            <a:r>
              <a:rPr lang="en-US" dirty="0" smtClean="0"/>
              <a:t> known to cause aseptic meningitis, less commonly encephalitis, and rarely, acute myelitis and paralysis</a:t>
            </a:r>
            <a:endParaRPr lang="en-US" dirty="0"/>
          </a:p>
        </p:txBody>
      </p:sp>
      <p:sp>
        <p:nvSpPr>
          <p:cNvPr id="3" name="Title 2"/>
          <p:cNvSpPr>
            <a:spLocks noGrp="1"/>
          </p:cNvSpPr>
          <p:nvPr>
            <p:ph type="title"/>
          </p:nvPr>
        </p:nvSpPr>
        <p:spPr/>
        <p:txBody>
          <a:bodyPr/>
          <a:lstStyle/>
          <a:p>
            <a:r>
              <a:rPr lang="en-US" dirty="0"/>
              <a:t>Association with Neurologic Disease</a:t>
            </a:r>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1273826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Association with Neurologic Disease</a:t>
            </a:r>
          </a:p>
        </p:txBody>
      </p:sp>
      <p:sp>
        <p:nvSpPr>
          <p:cNvPr id="3" name="Footer Placeholder 2"/>
          <p:cNvSpPr>
            <a:spLocks noGrp="1"/>
          </p:cNvSpPr>
          <p:nvPr>
            <p:ph type="ftr" sz="quarter" idx="10"/>
          </p:nvPr>
        </p:nvSpPr>
        <p:spPr/>
        <p:txBody>
          <a:bodyPr/>
          <a:lstStyle/>
          <a:p>
            <a:pPr>
              <a:defRPr/>
            </a:pPr>
            <a:r>
              <a:rPr lang="en-US" smtClean="0"/>
              <a:t>WISCONSIN STATE LABORATORY OF HYGIENE - UNIVERSITY OF WISCONSIN</a:t>
            </a:r>
            <a:endParaRPr lang="en-US" dirty="0"/>
          </a:p>
        </p:txBody>
      </p:sp>
      <p:sp>
        <p:nvSpPr>
          <p:cNvPr id="4" name="Text Placeholder 3"/>
          <p:cNvSpPr>
            <a:spLocks noGrp="1"/>
          </p:cNvSpPr>
          <p:nvPr>
            <p:ph type="body" sz="quarter" idx="11"/>
          </p:nvPr>
        </p:nvSpPr>
        <p:spPr/>
        <p:txBody>
          <a:bodyPr/>
          <a:lstStyle/>
          <a:p>
            <a:r>
              <a:rPr lang="en-US" dirty="0" smtClean="0"/>
              <a:t>Sept 26---CDC </a:t>
            </a:r>
            <a:r>
              <a:rPr lang="en-US" dirty="0" err="1" smtClean="0"/>
              <a:t>isssued</a:t>
            </a:r>
            <a:r>
              <a:rPr lang="en-US" dirty="0" smtClean="0"/>
              <a:t> request for states to report similar neurologic illnesses</a:t>
            </a:r>
          </a:p>
          <a:p>
            <a:r>
              <a:rPr lang="en-US" dirty="0" smtClean="0"/>
              <a:t>As of Oct 23</a:t>
            </a:r>
          </a:p>
          <a:p>
            <a:pPr lvl="1"/>
            <a:r>
              <a:rPr lang="en-US" dirty="0" smtClean="0"/>
              <a:t>51 cases reported in 23 states</a:t>
            </a:r>
          </a:p>
          <a:p>
            <a:pPr lvl="1"/>
            <a:r>
              <a:rPr lang="en-US" dirty="0" smtClean="0"/>
              <a:t>Investigating another half-dozen</a:t>
            </a:r>
          </a:p>
          <a:p>
            <a:r>
              <a:rPr lang="en-US" dirty="0" smtClean="0"/>
              <a:t>Other possible causes</a:t>
            </a:r>
          </a:p>
          <a:p>
            <a:pPr lvl="1"/>
            <a:r>
              <a:rPr lang="en-US" dirty="0" smtClean="0"/>
              <a:t>Guillain-Barre, other </a:t>
            </a:r>
            <a:r>
              <a:rPr lang="en-US" dirty="0" err="1" smtClean="0"/>
              <a:t>Enteroviruses</a:t>
            </a:r>
            <a:r>
              <a:rPr lang="en-US" dirty="0" smtClean="0"/>
              <a:t>, Adenovirus, WNV and similar viruses, HSV</a:t>
            </a:r>
            <a:endParaRPr lang="en-US" dirty="0"/>
          </a:p>
        </p:txBody>
      </p:sp>
    </p:spTree>
    <p:extLst>
      <p:ext uri="{BB962C8B-B14F-4D97-AF65-F5344CB8AC3E}">
        <p14:creationId xmlns:p14="http://schemas.microsoft.com/office/powerpoint/2010/main" val="2780425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Population for surveillance</a:t>
            </a:r>
          </a:p>
          <a:p>
            <a:pPr lvl="1"/>
            <a:r>
              <a:rPr lang="en-US" b="1" dirty="0" smtClean="0"/>
              <a:t>Inpatient</a:t>
            </a:r>
            <a:r>
              <a:rPr lang="en-US" dirty="0" smtClean="0"/>
              <a:t> </a:t>
            </a:r>
            <a:r>
              <a:rPr lang="en-US" b="1" dirty="0" smtClean="0"/>
              <a:t>pediatric</a:t>
            </a:r>
            <a:r>
              <a:rPr lang="en-US" dirty="0" smtClean="0"/>
              <a:t> clusters with severe respiratory illness (w/wo fever)</a:t>
            </a:r>
          </a:p>
          <a:p>
            <a:pPr lvl="1"/>
            <a:r>
              <a:rPr lang="en-US" dirty="0" smtClean="0"/>
              <a:t>Individual ICU-admitted </a:t>
            </a:r>
            <a:r>
              <a:rPr lang="en-US" b="1" dirty="0" smtClean="0"/>
              <a:t>pediatric</a:t>
            </a:r>
            <a:r>
              <a:rPr lang="en-US" dirty="0" smtClean="0"/>
              <a:t> cases of severe respiratory illness</a:t>
            </a:r>
          </a:p>
          <a:p>
            <a:r>
              <a:rPr lang="en-US" dirty="0" smtClean="0"/>
              <a:t>Specimens</a:t>
            </a:r>
          </a:p>
          <a:p>
            <a:pPr lvl="1"/>
            <a:r>
              <a:rPr lang="en-US" dirty="0" smtClean="0"/>
              <a:t>Combined NP/OP swabs placed in viral transport medium</a:t>
            </a:r>
            <a:endParaRPr lang="en-US" dirty="0"/>
          </a:p>
        </p:txBody>
      </p:sp>
      <p:sp>
        <p:nvSpPr>
          <p:cNvPr id="6" name="Title 5"/>
          <p:cNvSpPr>
            <a:spLocks noGrp="1"/>
          </p:cNvSpPr>
          <p:nvPr>
            <p:ph type="title"/>
          </p:nvPr>
        </p:nvSpPr>
        <p:spPr/>
        <p:txBody>
          <a:bodyPr/>
          <a:lstStyle/>
          <a:p>
            <a:r>
              <a:rPr lang="en-US" dirty="0" smtClean="0"/>
              <a:t>Enhanced EV-D68 Surveillance</a:t>
            </a:r>
            <a:endParaRPr lang="en-US" dirty="0"/>
          </a:p>
        </p:txBody>
      </p:sp>
      <p:sp>
        <p:nvSpPr>
          <p:cNvPr id="5" name="Footer Placeholder 4"/>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3015428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Clinical laboratory testing</a:t>
            </a:r>
          </a:p>
          <a:p>
            <a:pPr lvl="1"/>
            <a:r>
              <a:rPr lang="en-US" dirty="0"/>
              <a:t>Perform normal diagnostic testing for RV/ENT</a:t>
            </a:r>
          </a:p>
          <a:p>
            <a:pPr lvl="1"/>
            <a:r>
              <a:rPr lang="en-US" dirty="0" smtClean="0"/>
              <a:t>If patient meets surveillance criteria:</a:t>
            </a:r>
          </a:p>
          <a:p>
            <a:pPr lvl="2"/>
            <a:r>
              <a:rPr lang="en-US" dirty="0" smtClean="0"/>
              <a:t>Set aside a 1 ml aliquot and store at 2-8C</a:t>
            </a:r>
          </a:p>
          <a:p>
            <a:pPr lvl="1"/>
            <a:r>
              <a:rPr lang="en-US" dirty="0" smtClean="0"/>
              <a:t>If specimen positive for RV/ENT</a:t>
            </a:r>
          </a:p>
          <a:p>
            <a:pPr lvl="2"/>
            <a:r>
              <a:rPr lang="en-US" dirty="0" smtClean="0"/>
              <a:t>Send aliquot to WSLH</a:t>
            </a:r>
          </a:p>
          <a:p>
            <a:pPr lvl="1"/>
            <a:r>
              <a:rPr lang="en-US" b="1" dirty="0" smtClean="0"/>
              <a:t>WSLH</a:t>
            </a:r>
          </a:p>
          <a:p>
            <a:pPr lvl="2"/>
            <a:r>
              <a:rPr lang="en-US" dirty="0" smtClean="0"/>
              <a:t>Test for RV/ENT with single-</a:t>
            </a:r>
            <a:r>
              <a:rPr lang="en-US" dirty="0" err="1" smtClean="0"/>
              <a:t>plex</a:t>
            </a:r>
            <a:r>
              <a:rPr lang="en-US" dirty="0" smtClean="0"/>
              <a:t> PCR assay</a:t>
            </a:r>
          </a:p>
          <a:p>
            <a:pPr lvl="2"/>
            <a:r>
              <a:rPr lang="en-US" dirty="0" smtClean="0"/>
              <a:t>Submit specimens to CDC for typing</a:t>
            </a:r>
            <a:endParaRPr lang="en-US" dirty="0"/>
          </a:p>
        </p:txBody>
      </p:sp>
      <p:sp>
        <p:nvSpPr>
          <p:cNvPr id="3" name="Title 2"/>
          <p:cNvSpPr>
            <a:spLocks noGrp="1"/>
          </p:cNvSpPr>
          <p:nvPr>
            <p:ph type="title"/>
          </p:nvPr>
        </p:nvSpPr>
        <p:spPr/>
        <p:txBody>
          <a:bodyPr/>
          <a:lstStyle/>
          <a:p>
            <a:r>
              <a:rPr lang="en-US" dirty="0" smtClean="0"/>
              <a:t>Diagnostic/Surveillance Testing</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2276068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1723" y="1727200"/>
            <a:ext cx="6115154"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34126" y="3549316"/>
            <a:ext cx="756938" cy="369332"/>
          </a:xfrm>
          <a:prstGeom prst="rect">
            <a:avLst/>
          </a:prstGeom>
          <a:noFill/>
        </p:spPr>
        <p:txBody>
          <a:bodyPr wrap="none" rtlCol="0">
            <a:spAutoFit/>
          </a:bodyPr>
          <a:lstStyle/>
          <a:p>
            <a:r>
              <a:rPr lang="en-US" dirty="0" smtClean="0"/>
              <a:t>EV68</a:t>
            </a:r>
            <a:endParaRPr lang="en-US" dirty="0"/>
          </a:p>
        </p:txBody>
      </p:sp>
      <p:sp>
        <p:nvSpPr>
          <p:cNvPr id="6" name="TextBox 5"/>
          <p:cNvSpPr txBox="1"/>
          <p:nvPr/>
        </p:nvSpPr>
        <p:spPr>
          <a:xfrm>
            <a:off x="3445942" y="3184176"/>
            <a:ext cx="500458" cy="369332"/>
          </a:xfrm>
          <a:prstGeom prst="rect">
            <a:avLst/>
          </a:prstGeom>
          <a:noFill/>
        </p:spPr>
        <p:txBody>
          <a:bodyPr wrap="none" rtlCol="0">
            <a:spAutoFit/>
          </a:bodyPr>
          <a:lstStyle/>
          <a:p>
            <a:r>
              <a:rPr lang="en-US" dirty="0" smtClean="0"/>
              <a:t>RV</a:t>
            </a:r>
            <a:endParaRPr lang="en-US" dirty="0"/>
          </a:p>
        </p:txBody>
      </p:sp>
    </p:spTree>
    <p:extLst>
      <p:ext uri="{BB962C8B-B14F-4D97-AF65-F5344CB8AC3E}">
        <p14:creationId xmlns:p14="http://schemas.microsoft.com/office/powerpoint/2010/main" val="1978397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787" y="758826"/>
            <a:ext cx="7018490" cy="517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02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2050" name="Picture 2" descr="http://www.theglobaldispatch.com/wp-content/uploads/2013/12/chikun-624x4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24"/>
            <a:ext cx="8000999" cy="618026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flipH="1" flipV="1">
            <a:off x="782319" y="5390147"/>
            <a:ext cx="4102502" cy="649706"/>
          </a:xfrm>
        </p:spPr>
        <p:txBody>
          <a:bodyP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r>
              <a:rPr lang="en-US" dirty="0" smtClean="0"/>
              <a:t>	</a:t>
            </a:r>
            <a:endParaRPr lang="en-US" dirty="0"/>
          </a:p>
        </p:txBody>
      </p:sp>
      <p:sp>
        <p:nvSpPr>
          <p:cNvPr id="3" name="Content Placeholder 2"/>
          <p:cNvSpPr>
            <a:spLocks noGrp="1"/>
          </p:cNvSpPr>
          <p:nvPr>
            <p:ph idx="1"/>
          </p:nvPr>
        </p:nvSpPr>
        <p:spPr/>
        <p:txBody>
          <a:bodyPr/>
          <a:lstStyle/>
          <a:p>
            <a:r>
              <a:rPr lang="en-US" sz="1800" dirty="0" smtClean="0"/>
              <a:t>ECDC (2014) Epidemiological Update: MERS-</a:t>
            </a:r>
            <a:r>
              <a:rPr lang="en-US" sz="1800" dirty="0" err="1" smtClean="0"/>
              <a:t>CoV</a:t>
            </a:r>
            <a:r>
              <a:rPr lang="en-US" sz="1800" dirty="0"/>
              <a:t>) Available at: </a:t>
            </a:r>
            <a:r>
              <a:rPr lang="en-US" sz="1800" dirty="0">
                <a:hlinkClick r:id="rId2"/>
              </a:rPr>
              <a:t>http://www.ecdc.europa.eu/en/press/news/_</a:t>
            </a:r>
            <a:r>
              <a:rPr lang="en-US" sz="1800" dirty="0" smtClean="0">
                <a:hlinkClick r:id="rId2"/>
              </a:rPr>
              <a:t>layouts/forms/News_DispForm.aspx?List=8db7286c-fe2d-476c-9133-18ff4cb1b568&amp;ID=1016</a:t>
            </a:r>
            <a:r>
              <a:rPr lang="en-US" sz="1800" dirty="0" smtClean="0"/>
              <a:t> </a:t>
            </a:r>
          </a:p>
          <a:p>
            <a:endParaRPr lang="en-US" sz="1800" dirty="0"/>
          </a:p>
          <a:p>
            <a:r>
              <a:rPr lang="en-US" sz="1800" dirty="0" smtClean="0"/>
              <a:t>MMWR (2014) First Confirmed Case of MERS-</a:t>
            </a:r>
            <a:r>
              <a:rPr lang="en-US" sz="1800" dirty="0" err="1" smtClean="0"/>
              <a:t>CoV</a:t>
            </a:r>
            <a:r>
              <a:rPr lang="en-US" sz="1800" dirty="0" smtClean="0"/>
              <a:t> Infection in the US, Updated Information on the Epidemiology of MERS-</a:t>
            </a:r>
            <a:r>
              <a:rPr lang="en-US" sz="1800" dirty="0" err="1" smtClean="0"/>
              <a:t>CoV</a:t>
            </a:r>
            <a:r>
              <a:rPr lang="en-US" sz="1800" dirty="0" smtClean="0"/>
              <a:t> Infection, and Guidance for Public, Clinicians and Public Health Authorities May 2014. Available at: </a:t>
            </a:r>
            <a:r>
              <a:rPr lang="en-US" sz="1800" dirty="0" smtClean="0">
                <a:hlinkClick r:id="rId3"/>
              </a:rPr>
              <a:t>www.cdc.gov/mmwr</a:t>
            </a:r>
            <a:r>
              <a:rPr lang="en-US" sz="1800" dirty="0" smtClean="0"/>
              <a:t> </a:t>
            </a:r>
          </a:p>
          <a:p>
            <a:endParaRPr lang="en-US" sz="1800" dirty="0"/>
          </a:p>
          <a:p>
            <a:r>
              <a:rPr lang="en-US" sz="1800" dirty="0" err="1" smtClean="0"/>
              <a:t>Azhar</a:t>
            </a:r>
            <a:r>
              <a:rPr lang="en-US" sz="1800" dirty="0" smtClean="0"/>
              <a:t> EI et al., (2014) Evidence of Camel to Human Transmission of MERS-</a:t>
            </a:r>
            <a:r>
              <a:rPr lang="en-US" sz="1800" dirty="0" err="1" smtClean="0"/>
              <a:t>CoV</a:t>
            </a:r>
            <a:r>
              <a:rPr lang="en-US" sz="1800" dirty="0" smtClean="0"/>
              <a:t>. NEJM. Available at: </a:t>
            </a:r>
            <a:r>
              <a:rPr lang="en-US" sz="1800" dirty="0" smtClean="0">
                <a:hlinkClick r:id="rId4"/>
              </a:rPr>
              <a:t>www.nejm.org</a:t>
            </a:r>
            <a:r>
              <a:rPr lang="en-US" sz="1800" dirty="0" smtClean="0"/>
              <a:t> </a:t>
            </a:r>
          </a:p>
          <a:p>
            <a:endParaRPr lang="en-US" sz="1800" dirty="0"/>
          </a:p>
          <a:p>
            <a:pPr lvl="0"/>
            <a:r>
              <a:rPr lang="en-US" sz="1800" dirty="0"/>
              <a:t>Acute Neurologic Illness of Unknown Etiology in Children — Colorado, August—September, 2014, MMWR, October 3, 2014 (</a:t>
            </a:r>
            <a:r>
              <a:rPr lang="en-US" sz="1800" u="sng" dirty="0">
                <a:hlinkClick r:id="rId5"/>
              </a:rPr>
              <a:t>http://www.cdc.gov/mmwr/</a:t>
            </a:r>
            <a:r>
              <a:rPr lang="en-US" sz="1800" dirty="0"/>
              <a:t>)</a:t>
            </a:r>
          </a:p>
          <a:p>
            <a:endParaRPr lang="en-US" sz="1800"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36786617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References</a:t>
            </a:r>
            <a:endParaRPr lang="en-US" dirty="0"/>
          </a:p>
        </p:txBody>
      </p:sp>
      <p:sp>
        <p:nvSpPr>
          <p:cNvPr id="6" name="Content Placeholder 5"/>
          <p:cNvSpPr>
            <a:spLocks noGrp="1"/>
          </p:cNvSpPr>
          <p:nvPr>
            <p:ph idx="1"/>
          </p:nvPr>
        </p:nvSpPr>
        <p:spPr/>
        <p:txBody>
          <a:bodyPr/>
          <a:lstStyle/>
          <a:p>
            <a:pPr lvl="0"/>
            <a:r>
              <a:rPr lang="en-US" sz="1800" dirty="0"/>
              <a:t>Neurologic Illness with Limb Weakness in Children, COCA Call, October 3, 2014 </a:t>
            </a:r>
          </a:p>
          <a:p>
            <a:r>
              <a:rPr lang="en-US" sz="1800" dirty="0"/>
              <a:t>(</a:t>
            </a:r>
            <a:r>
              <a:rPr lang="en-US" sz="1800" u="sng" dirty="0">
                <a:hlinkClick r:id="rId2"/>
              </a:rPr>
              <a:t>http://emergency.cdc.gov/coca/calls/2014/callinfo_100314.asp</a:t>
            </a:r>
            <a:r>
              <a:rPr lang="en-US" sz="1800" dirty="0" smtClean="0"/>
              <a:t>)</a:t>
            </a:r>
          </a:p>
          <a:p>
            <a:endParaRPr lang="en-US" sz="1800" dirty="0"/>
          </a:p>
          <a:p>
            <a:r>
              <a:rPr lang="en-US" sz="1800" dirty="0" err="1"/>
              <a:t>Gibney</a:t>
            </a:r>
            <a:r>
              <a:rPr lang="en-US" sz="1800" dirty="0"/>
              <a:t> KB, Fischer M, Prince HE, Kramer LD, St George K, </a:t>
            </a:r>
            <a:r>
              <a:rPr lang="en-US" sz="1800" dirty="0" err="1"/>
              <a:t>Kosoy</a:t>
            </a:r>
            <a:r>
              <a:rPr lang="en-US" sz="1800" dirty="0"/>
              <a:t> OL, </a:t>
            </a:r>
            <a:r>
              <a:rPr lang="en-US" sz="1800" dirty="0" err="1"/>
              <a:t>Laven</a:t>
            </a:r>
            <a:r>
              <a:rPr lang="en-US" sz="1800" dirty="0"/>
              <a:t> JJ, Staples JE. </a:t>
            </a:r>
            <a:r>
              <a:rPr lang="en-US" sz="1800" dirty="0" err="1"/>
              <a:t>Chikungunya</a:t>
            </a:r>
            <a:r>
              <a:rPr lang="en-US" sz="1800" dirty="0"/>
              <a:t> fever in the United States: a fifteen year review of cases. </a:t>
            </a:r>
            <a:r>
              <a:rPr lang="en-US" sz="1800" dirty="0" err="1"/>
              <a:t>Clin</a:t>
            </a:r>
            <a:r>
              <a:rPr lang="en-US" sz="1800" dirty="0"/>
              <a:t> Infect Dis. 2011 Mar 1;52(5):e121-6</a:t>
            </a:r>
            <a:r>
              <a:rPr lang="en-US" sz="1800" dirty="0" smtClean="0"/>
              <a:t>.</a:t>
            </a:r>
          </a:p>
          <a:p>
            <a:endParaRPr lang="en-US" sz="1800" dirty="0" smtClean="0"/>
          </a:p>
          <a:p>
            <a:r>
              <a:rPr lang="en-US" sz="1800" dirty="0" err="1"/>
              <a:t>Leparc-Goffart</a:t>
            </a:r>
            <a:r>
              <a:rPr lang="en-US" sz="1800" dirty="0"/>
              <a:t> I, </a:t>
            </a:r>
            <a:r>
              <a:rPr lang="en-US" sz="1800" dirty="0" err="1"/>
              <a:t>Nougairede</a:t>
            </a:r>
            <a:r>
              <a:rPr lang="en-US" sz="1800" dirty="0"/>
              <a:t> A, </a:t>
            </a:r>
            <a:r>
              <a:rPr lang="en-US" sz="1800" dirty="0" err="1"/>
              <a:t>Cassadou</a:t>
            </a:r>
            <a:r>
              <a:rPr lang="en-US" sz="1800" dirty="0"/>
              <a:t> S, Prat C, de </a:t>
            </a:r>
            <a:r>
              <a:rPr lang="en-US" sz="1800" dirty="0" err="1"/>
              <a:t>Lamballerie</a:t>
            </a:r>
            <a:r>
              <a:rPr lang="en-US" sz="1800" dirty="0"/>
              <a:t> X. </a:t>
            </a:r>
            <a:r>
              <a:rPr lang="en-US" sz="1800" dirty="0" err="1"/>
              <a:t>Chikungunya</a:t>
            </a:r>
            <a:r>
              <a:rPr lang="en-US" sz="1800" dirty="0"/>
              <a:t> in the Americas. Lancet. 2014 Feb 8;383(9916):514</a:t>
            </a:r>
            <a:r>
              <a:rPr lang="en-US" sz="1800" dirty="0" smtClean="0"/>
              <a:t>.</a:t>
            </a:r>
          </a:p>
          <a:p>
            <a:endParaRPr lang="en-US" sz="1800" dirty="0"/>
          </a:p>
          <a:p>
            <a:r>
              <a:rPr lang="en-US" sz="1800" dirty="0">
                <a:hlinkClick r:id="rId3"/>
              </a:rPr>
              <a:t>CDC. </a:t>
            </a:r>
            <a:r>
              <a:rPr lang="en-US" sz="1800" i="1" dirty="0">
                <a:hlinkClick r:id="rId3"/>
              </a:rPr>
              <a:t>Notes from the Field:</a:t>
            </a:r>
            <a:r>
              <a:rPr lang="en-US" sz="1800" dirty="0">
                <a:hlinkClick r:id="rId3"/>
              </a:rPr>
              <a:t> </a:t>
            </a:r>
            <a:r>
              <a:rPr lang="en-US" sz="1800" dirty="0" err="1">
                <a:hlinkClick r:id="rId3"/>
              </a:rPr>
              <a:t>Chikungunya</a:t>
            </a:r>
            <a:r>
              <a:rPr lang="en-US" sz="1800" dirty="0">
                <a:hlinkClick r:id="rId3"/>
              </a:rPr>
              <a:t> Virus Spreads in the Americas — Caribbean and South America, 2013–2014. MMWR 2014. 63(22);500-501.</a:t>
            </a:r>
            <a:endParaRPr lang="en-US" sz="1800"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29754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1556"/>
            <a:ext cx="8331200" cy="1250950"/>
          </a:xfrm>
        </p:spPr>
        <p:txBody>
          <a:bodyPr/>
          <a:lstStyle/>
          <a:p>
            <a:r>
              <a:rPr lang="en-US" dirty="0" err="1" smtClean="0"/>
              <a:t>Chikungunya</a:t>
            </a:r>
            <a:r>
              <a:rPr lang="en-US" dirty="0" smtClean="0"/>
              <a:t> virus in the Americas</a:t>
            </a:r>
            <a:br>
              <a:rPr lang="en-US" dirty="0" smtClean="0"/>
            </a:br>
            <a:r>
              <a:rPr lang="en-US" dirty="0" smtClean="0"/>
              <a:t>May 2014</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5" name="Picture 4" descr="chikungunya-americas%20may%2018%202014.png"/>
          <p:cNvPicPr>
            <a:picLocks noChangeAspect="1"/>
          </p:cNvPicPr>
          <p:nvPr/>
        </p:nvPicPr>
        <p:blipFill>
          <a:blip r:embed="rId2"/>
          <a:stretch>
            <a:fillRect/>
          </a:stretch>
        </p:blipFill>
        <p:spPr>
          <a:xfrm>
            <a:off x="929097" y="1462506"/>
            <a:ext cx="6939556" cy="462133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56727725"/>
              </p:ext>
            </p:extLst>
          </p:nvPr>
        </p:nvGraphicFramePr>
        <p:xfrm>
          <a:off x="736600" y="2569410"/>
          <a:ext cx="7645401" cy="3134360"/>
        </p:xfrm>
        <a:graphic>
          <a:graphicData uri="http://schemas.openxmlformats.org/drawingml/2006/table">
            <a:tbl>
              <a:tblPr firstRow="1" bandRow="1">
                <a:tableStyleId>{5C22544A-7EE6-4342-B048-85BDC9FD1C3A}</a:tableStyleId>
              </a:tblPr>
              <a:tblGrid>
                <a:gridCol w="2548467"/>
                <a:gridCol w="2548467"/>
                <a:gridCol w="2548467"/>
              </a:tblGrid>
              <a:tr h="370840">
                <a:tc>
                  <a:txBody>
                    <a:bodyPr/>
                    <a:lstStyle/>
                    <a:p>
                      <a:r>
                        <a:rPr lang="en-US" dirty="0" smtClean="0"/>
                        <a:t>Country/Territory</a:t>
                      </a:r>
                      <a:endParaRPr lang="en-US" dirty="0"/>
                    </a:p>
                  </a:txBody>
                  <a:tcPr/>
                </a:tc>
                <a:tc>
                  <a:txBody>
                    <a:bodyPr/>
                    <a:lstStyle/>
                    <a:p>
                      <a:r>
                        <a:rPr lang="en-US" dirty="0" smtClean="0"/>
                        <a:t>Locally Acquired Suspected</a:t>
                      </a:r>
                      <a:r>
                        <a:rPr lang="en-US" baseline="0" dirty="0" smtClean="0"/>
                        <a:t> Cases</a:t>
                      </a:r>
                      <a:endParaRPr lang="en-US" dirty="0"/>
                    </a:p>
                  </a:txBody>
                  <a:tcPr/>
                </a:tc>
                <a:tc>
                  <a:txBody>
                    <a:bodyPr/>
                    <a:lstStyle/>
                    <a:p>
                      <a:r>
                        <a:rPr lang="en-US" dirty="0" smtClean="0"/>
                        <a:t>Imported Cases</a:t>
                      </a:r>
                      <a:endParaRPr lang="en-US" dirty="0"/>
                    </a:p>
                  </a:txBody>
                  <a:tcPr/>
                </a:tc>
              </a:tr>
              <a:tr h="370840">
                <a:tc>
                  <a:txBody>
                    <a:bodyPr/>
                    <a:lstStyle/>
                    <a:p>
                      <a:r>
                        <a:rPr lang="en-US" dirty="0" smtClean="0"/>
                        <a:t>USA</a:t>
                      </a:r>
                      <a:endParaRPr lang="en-US" dirty="0"/>
                    </a:p>
                  </a:txBody>
                  <a:tcPr/>
                </a:tc>
                <a:tc>
                  <a:txBody>
                    <a:bodyPr/>
                    <a:lstStyle/>
                    <a:p>
                      <a:r>
                        <a:rPr lang="en-US" dirty="0" smtClean="0"/>
                        <a:t>11</a:t>
                      </a:r>
                      <a:endParaRPr lang="en-US" dirty="0"/>
                    </a:p>
                  </a:txBody>
                  <a:tcPr/>
                </a:tc>
                <a:tc>
                  <a:txBody>
                    <a:bodyPr/>
                    <a:lstStyle/>
                    <a:p>
                      <a:r>
                        <a:rPr lang="en-US" dirty="0" smtClean="0"/>
                        <a:t>1,900</a:t>
                      </a:r>
                      <a:endParaRPr lang="en-US" dirty="0"/>
                    </a:p>
                  </a:txBody>
                  <a:tcPr/>
                </a:tc>
              </a:tr>
              <a:tr h="370840">
                <a:tc>
                  <a:txBody>
                    <a:bodyPr/>
                    <a:lstStyle/>
                    <a:p>
                      <a:r>
                        <a:rPr lang="en-US" baseline="0" dirty="0" smtClean="0"/>
                        <a:t>Mexico</a:t>
                      </a:r>
                      <a:endParaRPr lang="en-US" dirty="0"/>
                    </a:p>
                  </a:txBody>
                  <a:tcPr/>
                </a:tc>
                <a:tc>
                  <a:txBody>
                    <a:bodyPr/>
                    <a:lstStyle/>
                    <a:p>
                      <a:r>
                        <a:rPr lang="en-US" dirty="0" smtClean="0"/>
                        <a:t>74</a:t>
                      </a:r>
                      <a:endParaRPr lang="en-US" dirty="0"/>
                    </a:p>
                  </a:txBody>
                  <a:tcPr/>
                </a:tc>
                <a:tc>
                  <a:txBody>
                    <a:bodyPr/>
                    <a:lstStyle/>
                    <a:p>
                      <a:r>
                        <a:rPr lang="en-US" dirty="0" smtClean="0"/>
                        <a:t>13</a:t>
                      </a:r>
                      <a:endParaRPr lang="en-US" dirty="0"/>
                    </a:p>
                  </a:txBody>
                  <a:tcPr/>
                </a:tc>
              </a:tr>
              <a:tr h="370840">
                <a:tc>
                  <a:txBody>
                    <a:bodyPr/>
                    <a:lstStyle/>
                    <a:p>
                      <a:r>
                        <a:rPr lang="en-US" dirty="0" smtClean="0"/>
                        <a:t>Central America</a:t>
                      </a:r>
                      <a:endParaRPr lang="en-US" dirty="0"/>
                    </a:p>
                  </a:txBody>
                  <a:tcPr/>
                </a:tc>
                <a:tc>
                  <a:txBody>
                    <a:bodyPr/>
                    <a:lstStyle/>
                    <a:p>
                      <a:r>
                        <a:rPr lang="en-US" dirty="0" smtClean="0"/>
                        <a:t>137,186</a:t>
                      </a:r>
                      <a:endParaRPr lang="en-US" dirty="0"/>
                    </a:p>
                  </a:txBody>
                  <a:tcPr/>
                </a:tc>
                <a:tc>
                  <a:txBody>
                    <a:bodyPr/>
                    <a:lstStyle/>
                    <a:p>
                      <a:endParaRPr lang="en-US"/>
                    </a:p>
                  </a:txBody>
                  <a:tcPr/>
                </a:tc>
              </a:tr>
              <a:tr h="370840">
                <a:tc>
                  <a:txBody>
                    <a:bodyPr/>
                    <a:lstStyle/>
                    <a:p>
                      <a:r>
                        <a:rPr lang="en-US" dirty="0" smtClean="0"/>
                        <a:t>Caribbean</a:t>
                      </a:r>
                      <a:endParaRPr lang="en-US" dirty="0"/>
                    </a:p>
                  </a:txBody>
                  <a:tcPr/>
                </a:tc>
                <a:tc>
                  <a:txBody>
                    <a:bodyPr/>
                    <a:lstStyle/>
                    <a:p>
                      <a:r>
                        <a:rPr lang="en-US" dirty="0" smtClean="0"/>
                        <a:t>772,878</a:t>
                      </a:r>
                      <a:endParaRPr lang="en-US" dirty="0"/>
                    </a:p>
                  </a:txBody>
                  <a:tcPr/>
                </a:tc>
                <a:tc>
                  <a:txBody>
                    <a:bodyPr/>
                    <a:lstStyle/>
                    <a:p>
                      <a:endParaRPr lang="en-US"/>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Andes</a:t>
                      </a:r>
                    </a:p>
                    <a:p>
                      <a:endParaRPr lang="en-US" dirty="0"/>
                    </a:p>
                  </a:txBody>
                  <a:tcPr/>
                </a:tc>
                <a:tc>
                  <a:txBody>
                    <a:bodyPr/>
                    <a:lstStyle/>
                    <a:p>
                      <a:r>
                        <a:rPr lang="en-US" dirty="0" smtClean="0"/>
                        <a:t>65,614</a:t>
                      </a:r>
                      <a:endParaRPr lang="en-US" dirty="0"/>
                    </a:p>
                  </a:txBody>
                  <a:tcPr/>
                </a:tc>
                <a:tc>
                  <a:txBody>
                    <a:bodyPr/>
                    <a:lstStyle/>
                    <a:p>
                      <a:endParaRPr lang="en-US"/>
                    </a:p>
                  </a:txBody>
                  <a:tcPr/>
                </a:tc>
              </a:tr>
              <a:tr h="370840">
                <a:tc>
                  <a:txBody>
                    <a:bodyPr/>
                    <a:lstStyle/>
                    <a:p>
                      <a:r>
                        <a:rPr lang="en-US" dirty="0" smtClean="0"/>
                        <a:t>Total</a:t>
                      </a:r>
                      <a:endParaRPr lang="en-US" dirty="0"/>
                    </a:p>
                  </a:txBody>
                  <a:tcPr/>
                </a:tc>
                <a:tc>
                  <a:txBody>
                    <a:bodyPr/>
                    <a:lstStyle/>
                    <a:p>
                      <a:r>
                        <a:rPr lang="en-US" dirty="0" smtClean="0"/>
                        <a:t>975,678</a:t>
                      </a:r>
                      <a:endParaRPr lang="en-US" dirty="0"/>
                    </a:p>
                  </a:txBody>
                  <a:tcPr/>
                </a:tc>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Reported Cases in the Americas 2013-Dec 5, 2014</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extLst>
      <p:ext uri="{BB962C8B-B14F-4D97-AF65-F5344CB8AC3E}">
        <p14:creationId xmlns:p14="http://schemas.microsoft.com/office/powerpoint/2010/main" val="4062468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Since 2006 averaged 28 imported cases/</a:t>
            </a:r>
            <a:r>
              <a:rPr lang="en-US" dirty="0" err="1" smtClean="0"/>
              <a:t>yr</a:t>
            </a:r>
            <a:endParaRPr lang="en-US" dirty="0" smtClean="0"/>
          </a:p>
          <a:p>
            <a:pPr lvl="1"/>
            <a:r>
              <a:rPr lang="en-US" dirty="0" smtClean="0"/>
              <a:t>No local outbreaks triggered</a:t>
            </a:r>
          </a:p>
          <a:p>
            <a:r>
              <a:rPr lang="en-US" dirty="0" smtClean="0"/>
              <a:t>Increase occurring in US travelers to the Caribbean</a:t>
            </a:r>
          </a:p>
          <a:p>
            <a:pPr lvl="1"/>
            <a:r>
              <a:rPr lang="en-US" dirty="0" smtClean="0"/>
              <a:t>243 traveler-associated cases in first half 2014</a:t>
            </a:r>
          </a:p>
          <a:p>
            <a:r>
              <a:rPr lang="en-US" dirty="0" smtClean="0"/>
              <a:t>First </a:t>
            </a:r>
            <a:r>
              <a:rPr lang="en-US" dirty="0" err="1" smtClean="0"/>
              <a:t>Chikungunya</a:t>
            </a:r>
            <a:r>
              <a:rPr lang="en-US" dirty="0" smtClean="0"/>
              <a:t> case acquired in the US reported in FL in June 2014</a:t>
            </a:r>
          </a:p>
          <a:p>
            <a:pPr lvl="1"/>
            <a:r>
              <a:rPr lang="en-US" dirty="0" smtClean="0"/>
              <a:t>7 months after first recognized in the Western Hemisphere</a:t>
            </a:r>
          </a:p>
          <a:p>
            <a:pPr lvl="1"/>
            <a:r>
              <a:rPr lang="en-US" dirty="0" smtClean="0"/>
              <a:t>At least 11 more cases since then</a:t>
            </a:r>
            <a:endParaRPr lang="en-US" dirty="0"/>
          </a:p>
        </p:txBody>
      </p:sp>
      <p:sp>
        <p:nvSpPr>
          <p:cNvPr id="7" name="Title 6"/>
          <p:cNvSpPr>
            <a:spLocks noGrp="1"/>
          </p:cNvSpPr>
          <p:nvPr>
            <p:ph type="title"/>
          </p:nvPr>
        </p:nvSpPr>
        <p:spPr/>
        <p:txBody>
          <a:bodyPr/>
          <a:lstStyle/>
          <a:p>
            <a:r>
              <a:rPr lang="en-US" dirty="0" err="1" smtClean="0"/>
              <a:t>Chikungunya</a:t>
            </a:r>
            <a:r>
              <a:rPr lang="en-US" dirty="0" smtClean="0"/>
              <a:t> in the USA</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51163" y="2400099"/>
            <a:ext cx="3439925" cy="2430880"/>
          </a:xfrm>
        </p:spPr>
      </p:pic>
      <p:sp>
        <p:nvSpPr>
          <p:cNvPr id="3" name="Title 2"/>
          <p:cNvSpPr>
            <a:spLocks noGrp="1"/>
          </p:cNvSpPr>
          <p:nvPr>
            <p:ph type="title"/>
          </p:nvPr>
        </p:nvSpPr>
        <p:spPr/>
        <p:txBody>
          <a:bodyPr/>
          <a:lstStyle/>
          <a:p>
            <a:r>
              <a:rPr lang="en-US" dirty="0" err="1" smtClean="0"/>
              <a:t>Aedes</a:t>
            </a:r>
            <a:r>
              <a:rPr lang="en-US" dirty="0" smtClean="0"/>
              <a:t> spp. Distribution</a:t>
            </a:r>
            <a:endParaRPr lang="en-US" dirty="0"/>
          </a:p>
        </p:txBody>
      </p:sp>
      <p:sp>
        <p:nvSpPr>
          <p:cNvPr id="4" name="Footer Placeholder 3"/>
          <p:cNvSpPr>
            <a:spLocks noGrp="1"/>
          </p:cNvSpPr>
          <p:nvPr>
            <p:ph type="ftr" sz="quarter" idx="3"/>
          </p:nvPr>
        </p:nvSpPr>
        <p:spPr/>
        <p:txBody>
          <a:bodyPr/>
          <a:lstStyle/>
          <a:p>
            <a:pPr>
              <a:defRPr/>
            </a:pPr>
            <a:r>
              <a:rPr lang="en-US" smtClean="0"/>
              <a:t>WISCONSIN STATE LABORATORY OF HYGIENE - UNIVERSITY OF WISCONSIN</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953349"/>
            <a:ext cx="4370163" cy="293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91916" y="2430129"/>
            <a:ext cx="1842171" cy="523220"/>
          </a:xfrm>
          <a:prstGeom prst="rect">
            <a:avLst/>
          </a:prstGeom>
          <a:noFill/>
        </p:spPr>
        <p:txBody>
          <a:bodyPr wrap="none" rtlCol="0">
            <a:spAutoFit/>
          </a:bodyPr>
          <a:lstStyle/>
          <a:p>
            <a:r>
              <a:rPr lang="en-US" sz="2800" dirty="0" smtClean="0"/>
              <a:t>A. </a:t>
            </a:r>
            <a:r>
              <a:rPr lang="en-US" sz="2800" dirty="0" err="1" smtClean="0"/>
              <a:t>aegypti</a:t>
            </a:r>
            <a:r>
              <a:rPr lang="en-US" sz="2800" dirty="0" smtClean="0"/>
              <a:t> </a:t>
            </a:r>
            <a:endParaRPr lang="en-US" sz="2800" dirty="0"/>
          </a:p>
        </p:txBody>
      </p:sp>
      <p:sp>
        <p:nvSpPr>
          <p:cNvPr id="7" name="TextBox 6"/>
          <p:cNvSpPr txBox="1"/>
          <p:nvPr/>
        </p:nvSpPr>
        <p:spPr>
          <a:xfrm>
            <a:off x="4932947" y="1748165"/>
            <a:ext cx="2246128" cy="523220"/>
          </a:xfrm>
          <a:prstGeom prst="rect">
            <a:avLst/>
          </a:prstGeom>
          <a:noFill/>
        </p:spPr>
        <p:txBody>
          <a:bodyPr wrap="none" rtlCol="0">
            <a:spAutoFit/>
          </a:bodyPr>
          <a:lstStyle/>
          <a:p>
            <a:r>
              <a:rPr lang="en-US" sz="2800" dirty="0" smtClean="0"/>
              <a:t>A. </a:t>
            </a:r>
            <a:r>
              <a:rPr lang="en-US" sz="2800" dirty="0" err="1" smtClean="0"/>
              <a:t>albopictus</a:t>
            </a:r>
            <a:endParaRPr lang="en-US" sz="2800" dirty="0"/>
          </a:p>
        </p:txBody>
      </p:sp>
    </p:spTree>
    <p:extLst>
      <p:ext uri="{BB962C8B-B14F-4D97-AF65-F5344CB8AC3E}">
        <p14:creationId xmlns:p14="http://schemas.microsoft.com/office/powerpoint/2010/main" val="3456999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logo_desig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logo_design-1</Template>
  <TotalTime>740</TotalTime>
  <Words>2189</Words>
  <Application>Microsoft Office PowerPoint</Application>
  <PresentationFormat>On-screen Show (4:3)</PresentationFormat>
  <Paragraphs>462</Paragraphs>
  <Slides>51</Slides>
  <Notes>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logo_design-1</vt:lpstr>
      <vt:lpstr>PowerPoint Presentation</vt:lpstr>
      <vt:lpstr>Chikungunya, MERS CoV, EV-D68---They Keep on Comin’</vt:lpstr>
      <vt:lpstr>Chikungunya Virus Disease</vt:lpstr>
      <vt:lpstr>Chikungunya</vt:lpstr>
      <vt:lpstr>PowerPoint Presentation</vt:lpstr>
      <vt:lpstr>Chikungunya virus in the Americas May 2014</vt:lpstr>
      <vt:lpstr>Reported Cases in the Americas 2013-Dec 5, 2014</vt:lpstr>
      <vt:lpstr>Chikungunya in the USA</vt:lpstr>
      <vt:lpstr>Aedes spp. Distribution</vt:lpstr>
      <vt:lpstr>Transmission</vt:lpstr>
      <vt:lpstr>Other Rare Modes of Transmission</vt:lpstr>
      <vt:lpstr>The Virus</vt:lpstr>
      <vt:lpstr>Chikungunya</vt:lpstr>
      <vt:lpstr>Infection and Disease</vt:lpstr>
      <vt:lpstr>Clinical Manifestations</vt:lpstr>
      <vt:lpstr>PowerPoint Presentation</vt:lpstr>
      <vt:lpstr>Laboratory Diagnosis</vt:lpstr>
      <vt:lpstr>Viremia and Immune Response</vt:lpstr>
      <vt:lpstr>Optimal Timing for Diagnosis</vt:lpstr>
      <vt:lpstr>Test Availability</vt:lpstr>
      <vt:lpstr>Treatment</vt:lpstr>
      <vt:lpstr>Surveillance and Reporting</vt:lpstr>
      <vt:lpstr>State Vectorborne Disease Epidemiologist</vt:lpstr>
      <vt:lpstr>MERS-Coronavirus</vt:lpstr>
      <vt:lpstr>MERS-CoV What we know!</vt:lpstr>
      <vt:lpstr>Coronaviruses</vt:lpstr>
      <vt:lpstr>Transmission</vt:lpstr>
      <vt:lpstr>PowerPoint Presentation</vt:lpstr>
      <vt:lpstr>Epidemiology</vt:lpstr>
      <vt:lpstr>PowerPoint Presentation</vt:lpstr>
      <vt:lpstr>PowerPoint Presentation</vt:lpstr>
      <vt:lpstr>Geographic Distribution</vt:lpstr>
      <vt:lpstr>PowerPoint Presentation</vt:lpstr>
      <vt:lpstr>MERS-CoV in the US</vt:lpstr>
      <vt:lpstr>MERS-CoV in the US</vt:lpstr>
      <vt:lpstr>What is the Risk in the US?</vt:lpstr>
      <vt:lpstr>What testing is available?</vt:lpstr>
      <vt:lpstr>MERS Enhanced Surveillance</vt:lpstr>
      <vt:lpstr>Specimens for Testing</vt:lpstr>
      <vt:lpstr>Knowledge Gap What we don’t know, but wish we did!</vt:lpstr>
      <vt:lpstr>EV-D68</vt:lpstr>
      <vt:lpstr>Symptoms</vt:lpstr>
      <vt:lpstr>Association with Neurologic Disease</vt:lpstr>
      <vt:lpstr>Association with Neurologic Disease</vt:lpstr>
      <vt:lpstr>Association with Neurologic Disease</vt:lpstr>
      <vt:lpstr>Enhanced EV-D68 Surveillance</vt:lpstr>
      <vt:lpstr>Diagnostic/Surveillance Testing</vt:lpstr>
      <vt:lpstr>PowerPoint Presentation</vt:lpstr>
      <vt:lpstr>PowerPoint Presentation</vt:lpstr>
      <vt:lpstr>References </vt:lpstr>
      <vt:lpstr>References</vt:lpstr>
    </vt:vector>
  </TitlesOfParts>
  <Company>Wisconsin State Laboratory of Hygiene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Klawitter, Janet</dc:creator>
  <cp:lastModifiedBy>Bowles, Erin J</cp:lastModifiedBy>
  <cp:revision>63</cp:revision>
  <dcterms:created xsi:type="dcterms:W3CDTF">2014-01-15T20:32:21Z</dcterms:created>
  <dcterms:modified xsi:type="dcterms:W3CDTF">2014-12-08T18:22:21Z</dcterms:modified>
</cp:coreProperties>
</file>