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638" r:id="rId3"/>
    <p:sldId id="538" r:id="rId4"/>
    <p:sldId id="600" r:id="rId5"/>
    <p:sldId id="618" r:id="rId6"/>
    <p:sldId id="619" r:id="rId7"/>
    <p:sldId id="620" r:id="rId8"/>
    <p:sldId id="617" r:id="rId9"/>
    <p:sldId id="621" r:id="rId10"/>
    <p:sldId id="601" r:id="rId11"/>
    <p:sldId id="602" r:id="rId12"/>
    <p:sldId id="604" r:id="rId13"/>
    <p:sldId id="636" r:id="rId14"/>
    <p:sldId id="637" r:id="rId15"/>
    <p:sldId id="605" r:id="rId16"/>
    <p:sldId id="609" r:id="rId17"/>
    <p:sldId id="610" r:id="rId18"/>
    <p:sldId id="611" r:id="rId19"/>
    <p:sldId id="588" r:id="rId20"/>
    <p:sldId id="563" r:id="rId21"/>
    <p:sldId id="627" r:id="rId22"/>
    <p:sldId id="628" r:id="rId23"/>
    <p:sldId id="626" r:id="rId24"/>
    <p:sldId id="624" r:id="rId25"/>
    <p:sldId id="625" r:id="rId26"/>
    <p:sldId id="622" r:id="rId27"/>
    <p:sldId id="623" r:id="rId28"/>
    <p:sldId id="629" r:id="rId29"/>
    <p:sldId id="630" r:id="rId30"/>
    <p:sldId id="632" r:id="rId31"/>
    <p:sldId id="633" r:id="rId32"/>
    <p:sldId id="634" r:id="rId33"/>
    <p:sldId id="635" r:id="rId34"/>
    <p:sldId id="631" r:id="rId35"/>
  </p:sldIdLst>
  <p:sldSz cx="9144000" cy="6858000" type="screen4x3"/>
  <p:notesSz cx="7069138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4">
          <p15:clr>
            <a:srgbClr val="A4A3A4"/>
          </p15:clr>
        </p15:guide>
        <p15:guide id="2" pos="22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CC99"/>
    <a:srgbClr val="D37979"/>
    <a:srgbClr val="F9FFD9"/>
    <a:srgbClr val="216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380" y="-90"/>
      </p:cViewPr>
      <p:guideLst>
        <p:guide orient="horz" pos="2934"/>
        <p:guide pos="22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Positivity of Targets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Sheet3!$V$1</c:f>
              <c:strCache>
                <c:ptCount val="1"/>
                <c:pt idx="0">
                  <c:v>%Flu A Pos</c:v>
                </c:pt>
              </c:strCache>
            </c:strRef>
          </c:tx>
          <c:marker>
            <c:symbol val="none"/>
          </c:marker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Sheet3!$V$4:$V$57</c:f>
              <c:numCache>
                <c:formatCode>0%</c:formatCode>
                <c:ptCount val="54"/>
                <c:pt idx="0">
                  <c:v>0.2088888888888889</c:v>
                </c:pt>
                <c:pt idx="1">
                  <c:v>0.18867924528301888</c:v>
                </c:pt>
                <c:pt idx="2">
                  <c:v>0.12676056338028169</c:v>
                </c:pt>
                <c:pt idx="3">
                  <c:v>8.3333333333333329E-2</c:v>
                </c:pt>
                <c:pt idx="4">
                  <c:v>5.3097345132743362E-2</c:v>
                </c:pt>
                <c:pt idx="5">
                  <c:v>0.05</c:v>
                </c:pt>
                <c:pt idx="6">
                  <c:v>3.2967032967032968E-2</c:v>
                </c:pt>
                <c:pt idx="7">
                  <c:v>5.6338028169014086E-2</c:v>
                </c:pt>
                <c:pt idx="8">
                  <c:v>2.7272727272727271E-2</c:v>
                </c:pt>
                <c:pt idx="9">
                  <c:v>3.125E-2</c:v>
                </c:pt>
                <c:pt idx="10">
                  <c:v>1.5625E-2</c:v>
                </c:pt>
                <c:pt idx="11">
                  <c:v>3.0303030303030304E-2</c:v>
                </c:pt>
                <c:pt idx="12">
                  <c:v>0</c:v>
                </c:pt>
                <c:pt idx="13">
                  <c:v>3.125E-2</c:v>
                </c:pt>
                <c:pt idx="14">
                  <c:v>0</c:v>
                </c:pt>
                <c:pt idx="15">
                  <c:v>5.9701492537313432E-2</c:v>
                </c:pt>
                <c:pt idx="16">
                  <c:v>0</c:v>
                </c:pt>
                <c:pt idx="17">
                  <c:v>0</c:v>
                </c:pt>
                <c:pt idx="18">
                  <c:v>0.02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2.1276595744680851E-2</c:v>
                </c:pt>
                <c:pt idx="35">
                  <c:v>2.2988505747126436E-2</c:v>
                </c:pt>
                <c:pt idx="36">
                  <c:v>3.7037037037037035E-2</c:v>
                </c:pt>
                <c:pt idx="37">
                  <c:v>9.3457943925233638E-3</c:v>
                </c:pt>
                <c:pt idx="38">
                  <c:v>1.1764705882352941E-2</c:v>
                </c:pt>
                <c:pt idx="39">
                  <c:v>0</c:v>
                </c:pt>
                <c:pt idx="40">
                  <c:v>2.3529411764705882E-2</c:v>
                </c:pt>
                <c:pt idx="41">
                  <c:v>1.1363636363636364E-2</c:v>
                </c:pt>
                <c:pt idx="42">
                  <c:v>8.9743589743589744E-2</c:v>
                </c:pt>
                <c:pt idx="43">
                  <c:v>0.22147651006711411</c:v>
                </c:pt>
                <c:pt idx="44">
                  <c:v>0.27272727272727271</c:v>
                </c:pt>
                <c:pt idx="45">
                  <c:v>0.4765625</c:v>
                </c:pt>
                <c:pt idx="46">
                  <c:v>0.5821917808219178</c:v>
                </c:pt>
                <c:pt idx="47">
                  <c:v>0.5496894409937888</c:v>
                </c:pt>
                <c:pt idx="48">
                  <c:v>0.45868465430016864</c:v>
                </c:pt>
                <c:pt idx="49">
                  <c:v>0.30659536541889482</c:v>
                </c:pt>
                <c:pt idx="50">
                  <c:v>0.16957605985037408</c:v>
                </c:pt>
                <c:pt idx="51">
                  <c:v>0.12087912087912088</c:v>
                </c:pt>
                <c:pt idx="52">
                  <c:v>5.8577405857740586E-2</c:v>
                </c:pt>
                <c:pt idx="53">
                  <c:v>6.0747663551401869E-2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Sheet3!$W$1</c:f>
              <c:strCache>
                <c:ptCount val="1"/>
                <c:pt idx="0">
                  <c:v>% Flu B Pos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Sheet3!$W$4:$W$57</c:f>
              <c:numCache>
                <c:formatCode>0%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1.098901098901099E-2</c:v>
                </c:pt>
                <c:pt idx="7">
                  <c:v>0</c:v>
                </c:pt>
                <c:pt idx="8">
                  <c:v>2.7272727272727271E-2</c:v>
                </c:pt>
                <c:pt idx="9">
                  <c:v>9.375E-2</c:v>
                </c:pt>
                <c:pt idx="10">
                  <c:v>4.6875E-2</c:v>
                </c:pt>
                <c:pt idx="11">
                  <c:v>7.575757575757576E-2</c:v>
                </c:pt>
                <c:pt idx="12">
                  <c:v>6.6666666666666666E-2</c:v>
                </c:pt>
                <c:pt idx="13">
                  <c:v>3.125E-2</c:v>
                </c:pt>
                <c:pt idx="14">
                  <c:v>0.15555555555555556</c:v>
                </c:pt>
                <c:pt idx="15">
                  <c:v>7.4626865671641784E-2</c:v>
                </c:pt>
                <c:pt idx="16">
                  <c:v>6.25E-2</c:v>
                </c:pt>
                <c:pt idx="17">
                  <c:v>2.7777777777777776E-2</c:v>
                </c:pt>
                <c:pt idx="18">
                  <c:v>0.02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1.1363636363636364E-2</c:v>
                </c:pt>
                <c:pt idx="42">
                  <c:v>1.282051282051282E-2</c:v>
                </c:pt>
                <c:pt idx="43">
                  <c:v>0</c:v>
                </c:pt>
                <c:pt idx="44">
                  <c:v>2.2727272727272728E-2</c:v>
                </c:pt>
                <c:pt idx="45">
                  <c:v>2.6041666666666665E-3</c:v>
                </c:pt>
                <c:pt idx="46">
                  <c:v>4.10958904109589E-3</c:v>
                </c:pt>
                <c:pt idx="47">
                  <c:v>6.2111801242236021E-3</c:v>
                </c:pt>
                <c:pt idx="48">
                  <c:v>6.7453625632377737E-3</c:v>
                </c:pt>
                <c:pt idx="49">
                  <c:v>3.5650623885918001E-3</c:v>
                </c:pt>
                <c:pt idx="50">
                  <c:v>7.481296758104738E-3</c:v>
                </c:pt>
                <c:pt idx="51">
                  <c:v>1.4652014652014652E-2</c:v>
                </c:pt>
                <c:pt idx="52">
                  <c:v>8.368200836820083E-3</c:v>
                </c:pt>
                <c:pt idx="53">
                  <c:v>4.6728971962616821E-2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140800"/>
        <c:axId val="86142336"/>
      </c:lineChart>
      <c:dateAx>
        <c:axId val="8614080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6142336"/>
        <c:crosses val="autoZero"/>
        <c:auto val="1"/>
        <c:lblOffset val="100"/>
        <c:baseTimeUnit val="days"/>
      </c:dateAx>
      <c:valAx>
        <c:axId val="861423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61408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Proportion</a:t>
            </a:r>
            <a:r>
              <a:rPr lang="en-US" baseline="0"/>
              <a:t> of Test Orders</a:t>
            </a:r>
            <a:endParaRPr lang="en-US"/>
          </a:p>
        </c:rich>
      </c:tx>
      <c:overlay val="0"/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FLU NAAT</c:v>
                </c:pt>
              </c:strCache>
            </c:strRef>
          </c:tx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Sheet3!$C$4:$C$57</c:f>
              <c:numCache>
                <c:formatCode>General</c:formatCode>
                <c:ptCount val="54"/>
                <c:pt idx="0">
                  <c:v>158</c:v>
                </c:pt>
                <c:pt idx="1">
                  <c:v>130</c:v>
                </c:pt>
                <c:pt idx="2">
                  <c:v>122</c:v>
                </c:pt>
                <c:pt idx="3">
                  <c:v>104</c:v>
                </c:pt>
                <c:pt idx="4">
                  <c:v>63</c:v>
                </c:pt>
                <c:pt idx="5">
                  <c:v>53</c:v>
                </c:pt>
                <c:pt idx="6">
                  <c:v>39</c:v>
                </c:pt>
                <c:pt idx="7">
                  <c:v>26</c:v>
                </c:pt>
                <c:pt idx="8">
                  <c:v>43</c:v>
                </c:pt>
                <c:pt idx="9">
                  <c:v>21</c:v>
                </c:pt>
                <c:pt idx="10">
                  <c:v>29</c:v>
                </c:pt>
                <c:pt idx="11">
                  <c:v>22</c:v>
                </c:pt>
                <c:pt idx="12">
                  <c:v>14</c:v>
                </c:pt>
                <c:pt idx="13">
                  <c:v>20</c:v>
                </c:pt>
                <c:pt idx="14">
                  <c:v>12</c:v>
                </c:pt>
                <c:pt idx="15">
                  <c:v>21</c:v>
                </c:pt>
                <c:pt idx="16">
                  <c:v>14</c:v>
                </c:pt>
                <c:pt idx="17">
                  <c:v>12</c:v>
                </c:pt>
                <c:pt idx="18">
                  <c:v>13</c:v>
                </c:pt>
                <c:pt idx="19">
                  <c:v>6</c:v>
                </c:pt>
                <c:pt idx="20">
                  <c:v>8</c:v>
                </c:pt>
                <c:pt idx="21">
                  <c:v>11</c:v>
                </c:pt>
                <c:pt idx="22">
                  <c:v>6</c:v>
                </c:pt>
                <c:pt idx="23">
                  <c:v>7</c:v>
                </c:pt>
                <c:pt idx="24">
                  <c:v>5</c:v>
                </c:pt>
                <c:pt idx="25">
                  <c:v>5</c:v>
                </c:pt>
                <c:pt idx="26">
                  <c:v>4</c:v>
                </c:pt>
                <c:pt idx="27">
                  <c:v>1</c:v>
                </c:pt>
                <c:pt idx="28">
                  <c:v>4</c:v>
                </c:pt>
                <c:pt idx="29">
                  <c:v>4</c:v>
                </c:pt>
                <c:pt idx="30">
                  <c:v>3</c:v>
                </c:pt>
                <c:pt idx="31">
                  <c:v>4</c:v>
                </c:pt>
                <c:pt idx="32">
                  <c:v>13</c:v>
                </c:pt>
                <c:pt idx="33">
                  <c:v>22</c:v>
                </c:pt>
                <c:pt idx="34">
                  <c:v>12</c:v>
                </c:pt>
                <c:pt idx="35">
                  <c:v>29</c:v>
                </c:pt>
                <c:pt idx="36">
                  <c:v>36</c:v>
                </c:pt>
                <c:pt idx="37">
                  <c:v>46</c:v>
                </c:pt>
                <c:pt idx="38">
                  <c:v>37</c:v>
                </c:pt>
                <c:pt idx="39">
                  <c:v>35</c:v>
                </c:pt>
                <c:pt idx="40">
                  <c:v>42</c:v>
                </c:pt>
                <c:pt idx="41">
                  <c:v>38</c:v>
                </c:pt>
                <c:pt idx="42">
                  <c:v>42</c:v>
                </c:pt>
                <c:pt idx="43">
                  <c:v>61</c:v>
                </c:pt>
                <c:pt idx="44">
                  <c:v>111</c:v>
                </c:pt>
                <c:pt idx="45">
                  <c:v>263</c:v>
                </c:pt>
                <c:pt idx="46">
                  <c:v>515</c:v>
                </c:pt>
                <c:pt idx="47">
                  <c:v>434</c:v>
                </c:pt>
                <c:pt idx="48">
                  <c:v>426</c:v>
                </c:pt>
                <c:pt idx="49">
                  <c:v>404</c:v>
                </c:pt>
                <c:pt idx="50">
                  <c:v>268</c:v>
                </c:pt>
                <c:pt idx="51">
                  <c:v>183</c:v>
                </c:pt>
                <c:pt idx="52">
                  <c:v>140</c:v>
                </c:pt>
                <c:pt idx="53">
                  <c:v>125</c:v>
                </c:pt>
              </c:numCache>
            </c:numRef>
          </c:val>
        </c:ser>
        <c:ser>
          <c:idx val="1"/>
          <c:order val="1"/>
          <c:tx>
            <c:strRef>
              <c:f>Sheet3!$F$1</c:f>
              <c:strCache>
                <c:ptCount val="1"/>
                <c:pt idx="0">
                  <c:v>RSV NAAT</c:v>
                </c:pt>
              </c:strCache>
            </c:strRef>
          </c:tx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Sheet3!$F$4:$F$57</c:f>
              <c:numCache>
                <c:formatCode>General</c:formatCode>
                <c:ptCount val="54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10</c:v>
                </c:pt>
                <c:pt idx="4">
                  <c:v>10</c:v>
                </c:pt>
                <c:pt idx="5">
                  <c:v>12</c:v>
                </c:pt>
                <c:pt idx="6">
                  <c:v>0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2</c:v>
                </c:pt>
                <c:pt idx="31">
                  <c:v>0</c:v>
                </c:pt>
                <c:pt idx="32">
                  <c:v>3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4</c:v>
                </c:pt>
                <c:pt idx="46">
                  <c:v>3</c:v>
                </c:pt>
                <c:pt idx="47">
                  <c:v>5</c:v>
                </c:pt>
                <c:pt idx="48">
                  <c:v>1</c:v>
                </c:pt>
                <c:pt idx="49">
                  <c:v>0</c:v>
                </c:pt>
                <c:pt idx="50">
                  <c:v>2</c:v>
                </c:pt>
                <c:pt idx="51">
                  <c:v>2</c:v>
                </c:pt>
                <c:pt idx="52">
                  <c:v>8</c:v>
                </c:pt>
                <c:pt idx="53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Sheet3!$H$1</c:f>
              <c:strCache>
                <c:ptCount val="1"/>
                <c:pt idx="0">
                  <c:v>FLURSV NAAT</c:v>
                </c:pt>
              </c:strCache>
            </c:strRef>
          </c:tx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Sheet3!$H$4:$H$57</c:f>
              <c:numCache>
                <c:formatCode>General</c:formatCode>
                <c:ptCount val="54"/>
                <c:pt idx="0">
                  <c:v>27</c:v>
                </c:pt>
                <c:pt idx="1">
                  <c:v>24</c:v>
                </c:pt>
                <c:pt idx="2">
                  <c:v>30</c:v>
                </c:pt>
                <c:pt idx="3">
                  <c:v>37</c:v>
                </c:pt>
                <c:pt idx="4">
                  <c:v>20</c:v>
                </c:pt>
                <c:pt idx="5">
                  <c:v>11</c:v>
                </c:pt>
                <c:pt idx="6">
                  <c:v>9</c:v>
                </c:pt>
                <c:pt idx="7">
                  <c:v>14</c:v>
                </c:pt>
                <c:pt idx="8">
                  <c:v>10</c:v>
                </c:pt>
                <c:pt idx="9">
                  <c:v>7</c:v>
                </c:pt>
                <c:pt idx="10">
                  <c:v>10</c:v>
                </c:pt>
                <c:pt idx="11">
                  <c:v>13</c:v>
                </c:pt>
                <c:pt idx="12">
                  <c:v>7</c:v>
                </c:pt>
                <c:pt idx="13">
                  <c:v>6</c:v>
                </c:pt>
                <c:pt idx="14">
                  <c:v>8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5</c:v>
                </c:pt>
                <c:pt idx="19">
                  <c:v>7</c:v>
                </c:pt>
                <c:pt idx="20">
                  <c:v>3</c:v>
                </c:pt>
                <c:pt idx="21">
                  <c:v>2</c:v>
                </c:pt>
                <c:pt idx="22">
                  <c:v>3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1</c:v>
                </c:pt>
                <c:pt idx="31">
                  <c:v>3</c:v>
                </c:pt>
                <c:pt idx="32">
                  <c:v>4</c:v>
                </c:pt>
                <c:pt idx="33">
                  <c:v>9</c:v>
                </c:pt>
                <c:pt idx="34">
                  <c:v>4</c:v>
                </c:pt>
                <c:pt idx="35">
                  <c:v>6</c:v>
                </c:pt>
                <c:pt idx="36">
                  <c:v>11</c:v>
                </c:pt>
                <c:pt idx="37">
                  <c:v>8</c:v>
                </c:pt>
                <c:pt idx="38">
                  <c:v>10</c:v>
                </c:pt>
                <c:pt idx="39">
                  <c:v>8</c:v>
                </c:pt>
                <c:pt idx="40">
                  <c:v>4</c:v>
                </c:pt>
                <c:pt idx="41">
                  <c:v>3</c:v>
                </c:pt>
                <c:pt idx="42">
                  <c:v>3</c:v>
                </c:pt>
                <c:pt idx="43">
                  <c:v>10</c:v>
                </c:pt>
                <c:pt idx="44">
                  <c:v>17</c:v>
                </c:pt>
                <c:pt idx="45">
                  <c:v>32</c:v>
                </c:pt>
                <c:pt idx="46">
                  <c:v>62</c:v>
                </c:pt>
                <c:pt idx="47">
                  <c:v>48</c:v>
                </c:pt>
                <c:pt idx="48">
                  <c:v>41</c:v>
                </c:pt>
                <c:pt idx="49">
                  <c:v>29</c:v>
                </c:pt>
                <c:pt idx="50">
                  <c:v>20</c:v>
                </c:pt>
                <c:pt idx="51">
                  <c:v>22</c:v>
                </c:pt>
                <c:pt idx="52">
                  <c:v>16</c:v>
                </c:pt>
                <c:pt idx="53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Sheet3!$L$1</c:f>
              <c:strCache>
                <c:ptCount val="1"/>
                <c:pt idx="0">
                  <c:v>RESPEXP NAAT</c:v>
                </c:pt>
              </c:strCache>
            </c:strRef>
          </c:tx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Sheet3!$L$4:$L$57</c:f>
              <c:numCache>
                <c:formatCode>General</c:formatCode>
                <c:ptCount val="54"/>
                <c:pt idx="0">
                  <c:v>36</c:v>
                </c:pt>
                <c:pt idx="1">
                  <c:v>52</c:v>
                </c:pt>
                <c:pt idx="2">
                  <c:v>59</c:v>
                </c:pt>
                <c:pt idx="3">
                  <c:v>41</c:v>
                </c:pt>
                <c:pt idx="4">
                  <c:v>20</c:v>
                </c:pt>
                <c:pt idx="5">
                  <c:v>24</c:v>
                </c:pt>
                <c:pt idx="6">
                  <c:v>43</c:v>
                </c:pt>
                <c:pt idx="7">
                  <c:v>27</c:v>
                </c:pt>
                <c:pt idx="8">
                  <c:v>55</c:v>
                </c:pt>
                <c:pt idx="9">
                  <c:v>34</c:v>
                </c:pt>
                <c:pt idx="10">
                  <c:v>22</c:v>
                </c:pt>
                <c:pt idx="11">
                  <c:v>29</c:v>
                </c:pt>
                <c:pt idx="12">
                  <c:v>36</c:v>
                </c:pt>
                <c:pt idx="13">
                  <c:v>36</c:v>
                </c:pt>
                <c:pt idx="14">
                  <c:v>23</c:v>
                </c:pt>
                <c:pt idx="15">
                  <c:v>39</c:v>
                </c:pt>
                <c:pt idx="16">
                  <c:v>28</c:v>
                </c:pt>
                <c:pt idx="17">
                  <c:v>20</c:v>
                </c:pt>
                <c:pt idx="18">
                  <c:v>32</c:v>
                </c:pt>
                <c:pt idx="19">
                  <c:v>24</c:v>
                </c:pt>
                <c:pt idx="20">
                  <c:v>33</c:v>
                </c:pt>
                <c:pt idx="21">
                  <c:v>27</c:v>
                </c:pt>
                <c:pt idx="22">
                  <c:v>43</c:v>
                </c:pt>
                <c:pt idx="23">
                  <c:v>14</c:v>
                </c:pt>
                <c:pt idx="24">
                  <c:v>25</c:v>
                </c:pt>
                <c:pt idx="25">
                  <c:v>34</c:v>
                </c:pt>
                <c:pt idx="26">
                  <c:v>31</c:v>
                </c:pt>
                <c:pt idx="27">
                  <c:v>19</c:v>
                </c:pt>
                <c:pt idx="28">
                  <c:v>35</c:v>
                </c:pt>
                <c:pt idx="29">
                  <c:v>23</c:v>
                </c:pt>
                <c:pt idx="30">
                  <c:v>12</c:v>
                </c:pt>
                <c:pt idx="31">
                  <c:v>33</c:v>
                </c:pt>
                <c:pt idx="32">
                  <c:v>37</c:v>
                </c:pt>
                <c:pt idx="33">
                  <c:v>28</c:v>
                </c:pt>
                <c:pt idx="34">
                  <c:v>31</c:v>
                </c:pt>
                <c:pt idx="35">
                  <c:v>51</c:v>
                </c:pt>
                <c:pt idx="36">
                  <c:v>32</c:v>
                </c:pt>
                <c:pt idx="37">
                  <c:v>53</c:v>
                </c:pt>
                <c:pt idx="38">
                  <c:v>38</c:v>
                </c:pt>
                <c:pt idx="39">
                  <c:v>33</c:v>
                </c:pt>
                <c:pt idx="40">
                  <c:v>39</c:v>
                </c:pt>
                <c:pt idx="41">
                  <c:v>46</c:v>
                </c:pt>
                <c:pt idx="42">
                  <c:v>32</c:v>
                </c:pt>
                <c:pt idx="43">
                  <c:v>78</c:v>
                </c:pt>
                <c:pt idx="44">
                  <c:v>48</c:v>
                </c:pt>
                <c:pt idx="45">
                  <c:v>85</c:v>
                </c:pt>
                <c:pt idx="46">
                  <c:v>150</c:v>
                </c:pt>
                <c:pt idx="47">
                  <c:v>157</c:v>
                </c:pt>
                <c:pt idx="48">
                  <c:v>125</c:v>
                </c:pt>
                <c:pt idx="49">
                  <c:v>128</c:v>
                </c:pt>
                <c:pt idx="50">
                  <c:v>111</c:v>
                </c:pt>
                <c:pt idx="51">
                  <c:v>66</c:v>
                </c:pt>
                <c:pt idx="52">
                  <c:v>75</c:v>
                </c:pt>
                <c:pt idx="53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340288"/>
        <c:axId val="81341824"/>
      </c:areaChart>
      <c:dateAx>
        <c:axId val="813402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81341824"/>
        <c:crosses val="autoZero"/>
        <c:auto val="1"/>
        <c:lblOffset val="100"/>
        <c:baseTimeUnit val="days"/>
      </c:dateAx>
      <c:valAx>
        <c:axId val="81341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1340288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Proportion</a:t>
            </a:r>
            <a:r>
              <a:rPr lang="en-US" baseline="0"/>
              <a:t> of Test Orders</a:t>
            </a:r>
            <a:endParaRPr lang="en-US"/>
          </a:p>
        </c:rich>
      </c:tx>
      <c:overlay val="0"/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FLU NAAT</c:v>
                </c:pt>
              </c:strCache>
            </c:strRef>
          </c:tx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Sheet3!$C$4:$C$57</c:f>
              <c:numCache>
                <c:formatCode>General</c:formatCode>
                <c:ptCount val="54"/>
                <c:pt idx="0">
                  <c:v>158</c:v>
                </c:pt>
                <c:pt idx="1">
                  <c:v>130</c:v>
                </c:pt>
                <c:pt idx="2">
                  <c:v>122</c:v>
                </c:pt>
                <c:pt idx="3">
                  <c:v>104</c:v>
                </c:pt>
                <c:pt idx="4">
                  <c:v>63</c:v>
                </c:pt>
                <c:pt idx="5">
                  <c:v>53</c:v>
                </c:pt>
                <c:pt idx="6">
                  <c:v>39</c:v>
                </c:pt>
                <c:pt idx="7">
                  <c:v>26</c:v>
                </c:pt>
                <c:pt idx="8">
                  <c:v>43</c:v>
                </c:pt>
                <c:pt idx="9">
                  <c:v>21</c:v>
                </c:pt>
                <c:pt idx="10">
                  <c:v>29</c:v>
                </c:pt>
                <c:pt idx="11">
                  <c:v>22</c:v>
                </c:pt>
                <c:pt idx="12">
                  <c:v>14</c:v>
                </c:pt>
                <c:pt idx="13">
                  <c:v>20</c:v>
                </c:pt>
                <c:pt idx="14">
                  <c:v>12</c:v>
                </c:pt>
                <c:pt idx="15">
                  <c:v>21</c:v>
                </c:pt>
                <c:pt idx="16">
                  <c:v>14</c:v>
                </c:pt>
                <c:pt idx="17">
                  <c:v>12</c:v>
                </c:pt>
                <c:pt idx="18">
                  <c:v>13</c:v>
                </c:pt>
                <c:pt idx="19">
                  <c:v>6</c:v>
                </c:pt>
                <c:pt idx="20">
                  <c:v>8</c:v>
                </c:pt>
                <c:pt idx="21">
                  <c:v>11</c:v>
                </c:pt>
                <c:pt idx="22">
                  <c:v>6</c:v>
                </c:pt>
                <c:pt idx="23">
                  <c:v>7</c:v>
                </c:pt>
                <c:pt idx="24">
                  <c:v>5</c:v>
                </c:pt>
                <c:pt idx="25">
                  <c:v>5</c:v>
                </c:pt>
                <c:pt idx="26">
                  <c:v>4</c:v>
                </c:pt>
                <c:pt idx="27">
                  <c:v>1</c:v>
                </c:pt>
                <c:pt idx="28">
                  <c:v>4</c:v>
                </c:pt>
                <c:pt idx="29">
                  <c:v>4</c:v>
                </c:pt>
                <c:pt idx="30">
                  <c:v>3</c:v>
                </c:pt>
                <c:pt idx="31">
                  <c:v>4</c:v>
                </c:pt>
                <c:pt idx="32">
                  <c:v>13</c:v>
                </c:pt>
                <c:pt idx="33">
                  <c:v>22</c:v>
                </c:pt>
                <c:pt idx="34">
                  <c:v>12</c:v>
                </c:pt>
                <c:pt idx="35">
                  <c:v>29</c:v>
                </c:pt>
                <c:pt idx="36">
                  <c:v>36</c:v>
                </c:pt>
                <c:pt idx="37">
                  <c:v>46</c:v>
                </c:pt>
                <c:pt idx="38">
                  <c:v>37</c:v>
                </c:pt>
                <c:pt idx="39">
                  <c:v>35</c:v>
                </c:pt>
                <c:pt idx="40">
                  <c:v>42</c:v>
                </c:pt>
                <c:pt idx="41">
                  <c:v>38</c:v>
                </c:pt>
                <c:pt idx="42">
                  <c:v>42</c:v>
                </c:pt>
                <c:pt idx="43">
                  <c:v>61</c:v>
                </c:pt>
                <c:pt idx="44">
                  <c:v>111</c:v>
                </c:pt>
                <c:pt idx="45">
                  <c:v>263</c:v>
                </c:pt>
                <c:pt idx="46">
                  <c:v>515</c:v>
                </c:pt>
                <c:pt idx="47">
                  <c:v>434</c:v>
                </c:pt>
                <c:pt idx="48">
                  <c:v>426</c:v>
                </c:pt>
                <c:pt idx="49">
                  <c:v>404</c:v>
                </c:pt>
                <c:pt idx="50">
                  <c:v>268</c:v>
                </c:pt>
                <c:pt idx="51">
                  <c:v>183</c:v>
                </c:pt>
                <c:pt idx="52">
                  <c:v>140</c:v>
                </c:pt>
                <c:pt idx="53">
                  <c:v>125</c:v>
                </c:pt>
              </c:numCache>
            </c:numRef>
          </c:val>
        </c:ser>
        <c:ser>
          <c:idx val="1"/>
          <c:order val="1"/>
          <c:tx>
            <c:strRef>
              <c:f>Sheet3!$F$1</c:f>
              <c:strCache>
                <c:ptCount val="1"/>
                <c:pt idx="0">
                  <c:v>RSV NAAT</c:v>
                </c:pt>
              </c:strCache>
            </c:strRef>
          </c:tx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Sheet3!$F$4:$F$57</c:f>
              <c:numCache>
                <c:formatCode>General</c:formatCode>
                <c:ptCount val="54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10</c:v>
                </c:pt>
                <c:pt idx="4">
                  <c:v>10</c:v>
                </c:pt>
                <c:pt idx="5">
                  <c:v>12</c:v>
                </c:pt>
                <c:pt idx="6">
                  <c:v>0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2</c:v>
                </c:pt>
                <c:pt idx="31">
                  <c:v>0</c:v>
                </c:pt>
                <c:pt idx="32">
                  <c:v>3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4</c:v>
                </c:pt>
                <c:pt idx="46">
                  <c:v>3</c:v>
                </c:pt>
                <c:pt idx="47">
                  <c:v>5</c:v>
                </c:pt>
                <c:pt idx="48">
                  <c:v>1</c:v>
                </c:pt>
                <c:pt idx="49">
                  <c:v>0</c:v>
                </c:pt>
                <c:pt idx="50">
                  <c:v>2</c:v>
                </c:pt>
                <c:pt idx="51">
                  <c:v>2</c:v>
                </c:pt>
                <c:pt idx="52">
                  <c:v>8</c:v>
                </c:pt>
                <c:pt idx="53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Sheet3!$H$1</c:f>
              <c:strCache>
                <c:ptCount val="1"/>
                <c:pt idx="0">
                  <c:v>FLURSV NAAT</c:v>
                </c:pt>
              </c:strCache>
            </c:strRef>
          </c:tx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Sheet3!$H$4:$H$57</c:f>
              <c:numCache>
                <c:formatCode>General</c:formatCode>
                <c:ptCount val="54"/>
                <c:pt idx="0">
                  <c:v>27</c:v>
                </c:pt>
                <c:pt idx="1">
                  <c:v>24</c:v>
                </c:pt>
                <c:pt idx="2">
                  <c:v>30</c:v>
                </c:pt>
                <c:pt idx="3">
                  <c:v>37</c:v>
                </c:pt>
                <c:pt idx="4">
                  <c:v>20</c:v>
                </c:pt>
                <c:pt idx="5">
                  <c:v>11</c:v>
                </c:pt>
                <c:pt idx="6">
                  <c:v>9</c:v>
                </c:pt>
                <c:pt idx="7">
                  <c:v>14</c:v>
                </c:pt>
                <c:pt idx="8">
                  <c:v>10</c:v>
                </c:pt>
                <c:pt idx="9">
                  <c:v>7</c:v>
                </c:pt>
                <c:pt idx="10">
                  <c:v>10</c:v>
                </c:pt>
                <c:pt idx="11">
                  <c:v>13</c:v>
                </c:pt>
                <c:pt idx="12">
                  <c:v>7</c:v>
                </c:pt>
                <c:pt idx="13">
                  <c:v>6</c:v>
                </c:pt>
                <c:pt idx="14">
                  <c:v>8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5</c:v>
                </c:pt>
                <c:pt idx="19">
                  <c:v>7</c:v>
                </c:pt>
                <c:pt idx="20">
                  <c:v>3</c:v>
                </c:pt>
                <c:pt idx="21">
                  <c:v>2</c:v>
                </c:pt>
                <c:pt idx="22">
                  <c:v>3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1</c:v>
                </c:pt>
                <c:pt idx="31">
                  <c:v>3</c:v>
                </c:pt>
                <c:pt idx="32">
                  <c:v>4</c:v>
                </c:pt>
                <c:pt idx="33">
                  <c:v>9</c:v>
                </c:pt>
                <c:pt idx="34">
                  <c:v>4</c:v>
                </c:pt>
                <c:pt idx="35">
                  <c:v>6</c:v>
                </c:pt>
                <c:pt idx="36">
                  <c:v>11</c:v>
                </c:pt>
                <c:pt idx="37">
                  <c:v>8</c:v>
                </c:pt>
                <c:pt idx="38">
                  <c:v>10</c:v>
                </c:pt>
                <c:pt idx="39">
                  <c:v>8</c:v>
                </c:pt>
                <c:pt idx="40">
                  <c:v>4</c:v>
                </c:pt>
                <c:pt idx="41">
                  <c:v>3</c:v>
                </c:pt>
                <c:pt idx="42">
                  <c:v>3</c:v>
                </c:pt>
                <c:pt idx="43">
                  <c:v>10</c:v>
                </c:pt>
                <c:pt idx="44">
                  <c:v>17</c:v>
                </c:pt>
                <c:pt idx="45">
                  <c:v>32</c:v>
                </c:pt>
                <c:pt idx="46">
                  <c:v>62</c:v>
                </c:pt>
                <c:pt idx="47">
                  <c:v>48</c:v>
                </c:pt>
                <c:pt idx="48">
                  <c:v>41</c:v>
                </c:pt>
                <c:pt idx="49">
                  <c:v>29</c:v>
                </c:pt>
                <c:pt idx="50">
                  <c:v>20</c:v>
                </c:pt>
                <c:pt idx="51">
                  <c:v>22</c:v>
                </c:pt>
                <c:pt idx="52">
                  <c:v>16</c:v>
                </c:pt>
                <c:pt idx="53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Sheet3!$L$1</c:f>
              <c:strCache>
                <c:ptCount val="1"/>
                <c:pt idx="0">
                  <c:v>RESPEXP NAAT</c:v>
                </c:pt>
              </c:strCache>
            </c:strRef>
          </c:tx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Sheet3!$L$4:$L$57</c:f>
              <c:numCache>
                <c:formatCode>General</c:formatCode>
                <c:ptCount val="54"/>
                <c:pt idx="0">
                  <c:v>36</c:v>
                </c:pt>
                <c:pt idx="1">
                  <c:v>52</c:v>
                </c:pt>
                <c:pt idx="2">
                  <c:v>59</c:v>
                </c:pt>
                <c:pt idx="3">
                  <c:v>41</c:v>
                </c:pt>
                <c:pt idx="4">
                  <c:v>20</c:v>
                </c:pt>
                <c:pt idx="5">
                  <c:v>24</c:v>
                </c:pt>
                <c:pt idx="6">
                  <c:v>43</c:v>
                </c:pt>
                <c:pt idx="7">
                  <c:v>27</c:v>
                </c:pt>
                <c:pt idx="8">
                  <c:v>55</c:v>
                </c:pt>
                <c:pt idx="9">
                  <c:v>34</c:v>
                </c:pt>
                <c:pt idx="10">
                  <c:v>22</c:v>
                </c:pt>
                <c:pt idx="11">
                  <c:v>29</c:v>
                </c:pt>
                <c:pt idx="12">
                  <c:v>36</c:v>
                </c:pt>
                <c:pt idx="13">
                  <c:v>36</c:v>
                </c:pt>
                <c:pt idx="14">
                  <c:v>23</c:v>
                </c:pt>
                <c:pt idx="15">
                  <c:v>39</c:v>
                </c:pt>
                <c:pt idx="16">
                  <c:v>28</c:v>
                </c:pt>
                <c:pt idx="17">
                  <c:v>20</c:v>
                </c:pt>
                <c:pt idx="18">
                  <c:v>32</c:v>
                </c:pt>
                <c:pt idx="19">
                  <c:v>24</c:v>
                </c:pt>
                <c:pt idx="20">
                  <c:v>33</c:v>
                </c:pt>
                <c:pt idx="21">
                  <c:v>27</c:v>
                </c:pt>
                <c:pt idx="22">
                  <c:v>43</c:v>
                </c:pt>
                <c:pt idx="23">
                  <c:v>14</c:v>
                </c:pt>
                <c:pt idx="24">
                  <c:v>25</c:v>
                </c:pt>
                <c:pt idx="25">
                  <c:v>34</c:v>
                </c:pt>
                <c:pt idx="26">
                  <c:v>31</c:v>
                </c:pt>
                <c:pt idx="27">
                  <c:v>19</c:v>
                </c:pt>
                <c:pt idx="28">
                  <c:v>35</c:v>
                </c:pt>
                <c:pt idx="29">
                  <c:v>23</c:v>
                </c:pt>
                <c:pt idx="30">
                  <c:v>12</c:v>
                </c:pt>
                <c:pt idx="31">
                  <c:v>33</c:v>
                </c:pt>
                <c:pt idx="32">
                  <c:v>37</c:v>
                </c:pt>
                <c:pt idx="33">
                  <c:v>28</c:v>
                </c:pt>
                <c:pt idx="34">
                  <c:v>31</c:v>
                </c:pt>
                <c:pt idx="35">
                  <c:v>51</c:v>
                </c:pt>
                <c:pt idx="36">
                  <c:v>32</c:v>
                </c:pt>
                <c:pt idx="37">
                  <c:v>53</c:v>
                </c:pt>
                <c:pt idx="38">
                  <c:v>38</c:v>
                </c:pt>
                <c:pt idx="39">
                  <c:v>33</c:v>
                </c:pt>
                <c:pt idx="40">
                  <c:v>39</c:v>
                </c:pt>
                <c:pt idx="41">
                  <c:v>46</c:v>
                </c:pt>
                <c:pt idx="42">
                  <c:v>32</c:v>
                </c:pt>
                <c:pt idx="43">
                  <c:v>78</c:v>
                </c:pt>
                <c:pt idx="44">
                  <c:v>48</c:v>
                </c:pt>
                <c:pt idx="45">
                  <c:v>85</c:v>
                </c:pt>
                <c:pt idx="46">
                  <c:v>150</c:v>
                </c:pt>
                <c:pt idx="47">
                  <c:v>157</c:v>
                </c:pt>
                <c:pt idx="48">
                  <c:v>125</c:v>
                </c:pt>
                <c:pt idx="49">
                  <c:v>128</c:v>
                </c:pt>
                <c:pt idx="50">
                  <c:v>111</c:v>
                </c:pt>
                <c:pt idx="51">
                  <c:v>66</c:v>
                </c:pt>
                <c:pt idx="52">
                  <c:v>75</c:v>
                </c:pt>
                <c:pt idx="53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28992"/>
        <c:axId val="86647168"/>
      </c:areaChart>
      <c:dateAx>
        <c:axId val="866289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86647168"/>
        <c:crosses val="autoZero"/>
        <c:auto val="1"/>
        <c:lblOffset val="100"/>
        <c:baseTimeUnit val="days"/>
      </c:dateAx>
      <c:valAx>
        <c:axId val="866471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6628992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Positivity of Targets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Sheet3!$X$1</c:f>
              <c:strCache>
                <c:ptCount val="1"/>
                <c:pt idx="0">
                  <c:v>%RSV</c:v>
                </c:pt>
              </c:strCache>
            </c:strRef>
          </c:tx>
          <c:marker>
            <c:symbol val="none"/>
          </c:marker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Sheet3!$X$4:$X$57</c:f>
              <c:numCache>
                <c:formatCode>0%</c:formatCode>
                <c:ptCount val="54"/>
                <c:pt idx="0">
                  <c:v>0.2537313432835821</c:v>
                </c:pt>
                <c:pt idx="1">
                  <c:v>0.14634146341463414</c:v>
                </c:pt>
                <c:pt idx="2">
                  <c:v>7.6923076923076927E-2</c:v>
                </c:pt>
                <c:pt idx="3">
                  <c:v>0.20454545454545456</c:v>
                </c:pt>
                <c:pt idx="4">
                  <c:v>0.14000000000000001</c:v>
                </c:pt>
                <c:pt idx="5">
                  <c:v>8.5106382978723402E-2</c:v>
                </c:pt>
                <c:pt idx="6">
                  <c:v>0.13461538461538461</c:v>
                </c:pt>
                <c:pt idx="7">
                  <c:v>0.13333333333333333</c:v>
                </c:pt>
                <c:pt idx="8">
                  <c:v>8.9552238805970144E-2</c:v>
                </c:pt>
                <c:pt idx="9">
                  <c:v>2.3255813953488372E-2</c:v>
                </c:pt>
                <c:pt idx="10">
                  <c:v>2.8571428571428571E-2</c:v>
                </c:pt>
                <c:pt idx="11">
                  <c:v>9.0909090909090912E-2</c:v>
                </c:pt>
                <c:pt idx="12">
                  <c:v>6.5217391304347824E-2</c:v>
                </c:pt>
                <c:pt idx="13">
                  <c:v>4.5454545454545456E-2</c:v>
                </c:pt>
                <c:pt idx="14">
                  <c:v>0</c:v>
                </c:pt>
                <c:pt idx="15">
                  <c:v>2.1739130434782608E-2</c:v>
                </c:pt>
                <c:pt idx="16">
                  <c:v>2.9411764705882353E-2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0.02</c:v>
                </c:pt>
                <c:pt idx="42">
                  <c:v>2.7777777777777776E-2</c:v>
                </c:pt>
                <c:pt idx="43">
                  <c:v>5.6818181818181816E-2</c:v>
                </c:pt>
                <c:pt idx="44">
                  <c:v>4.6153846153846156E-2</c:v>
                </c:pt>
                <c:pt idx="45">
                  <c:v>4.1322314049586778E-2</c:v>
                </c:pt>
                <c:pt idx="46">
                  <c:v>4.6511627906976744E-2</c:v>
                </c:pt>
                <c:pt idx="47">
                  <c:v>5.2380952380952382E-2</c:v>
                </c:pt>
                <c:pt idx="48">
                  <c:v>7.7844311377245512E-2</c:v>
                </c:pt>
                <c:pt idx="49">
                  <c:v>7.6433121019108277E-2</c:v>
                </c:pt>
                <c:pt idx="50">
                  <c:v>9.0225563909774431E-2</c:v>
                </c:pt>
                <c:pt idx="51">
                  <c:v>0.12222222222222222</c:v>
                </c:pt>
                <c:pt idx="52">
                  <c:v>0.22222222222222221</c:v>
                </c:pt>
                <c:pt idx="53">
                  <c:v>0.2808988764044944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Sheet3!$Y$1</c:f>
              <c:strCache>
                <c:ptCount val="1"/>
                <c:pt idx="0">
                  <c:v>%Para1</c:v>
                </c:pt>
              </c:strCache>
            </c:strRef>
          </c:tx>
          <c:marker>
            <c:symbol val="none"/>
          </c:marker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Sheet3!$Y$4:$Y$57</c:f>
              <c:numCache>
                <c:formatCode>0%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1.8181818181818181E-2</c:v>
                </c:pt>
                <c:pt idx="9">
                  <c:v>0</c:v>
                </c:pt>
                <c:pt idx="10">
                  <c:v>0</c:v>
                </c:pt>
                <c:pt idx="11">
                  <c:v>6.8965517241379309E-2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3.5714285714285712E-2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4.3478260869565216E-2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Sheet3!$Z$1</c:f>
              <c:strCache>
                <c:ptCount val="1"/>
                <c:pt idx="0">
                  <c:v>%Para2</c:v>
                </c:pt>
              </c:strCache>
            </c:strRef>
          </c:tx>
          <c:marker>
            <c:symbol val="none"/>
          </c:marker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Sheet3!$Z$4:$Z$57</c:f>
              <c:numCache>
                <c:formatCode>0%</c:formatCode>
                <c:ptCount val="54"/>
                <c:pt idx="0">
                  <c:v>2.7777777777777776E-2</c:v>
                </c:pt>
                <c:pt idx="1">
                  <c:v>1.9230769230769232E-2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0.05</c:v>
                </c:pt>
                <c:pt idx="18">
                  <c:v>0</c:v>
                </c:pt>
                <c:pt idx="19">
                  <c:v>4.1666666666666664E-2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0.04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3.5714285714285712E-2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1.8867924528301886E-2</c:v>
                </c:pt>
                <c:pt idx="38">
                  <c:v>5.2631578947368418E-2</c:v>
                </c:pt>
                <c:pt idx="39">
                  <c:v>6.0606060606060608E-2</c:v>
                </c:pt>
                <c:pt idx="40">
                  <c:v>0.15384615384615385</c:v>
                </c:pt>
                <c:pt idx="41">
                  <c:v>2.1739130434782608E-2</c:v>
                </c:pt>
                <c:pt idx="42">
                  <c:v>6.25E-2</c:v>
                </c:pt>
                <c:pt idx="43">
                  <c:v>2.564102564102564E-2</c:v>
                </c:pt>
                <c:pt idx="44">
                  <c:v>0</c:v>
                </c:pt>
                <c:pt idx="45">
                  <c:v>3.5294117647058823E-2</c:v>
                </c:pt>
                <c:pt idx="46">
                  <c:v>0.02</c:v>
                </c:pt>
                <c:pt idx="47">
                  <c:v>1.2738853503184714E-2</c:v>
                </c:pt>
                <c:pt idx="48">
                  <c:v>0</c:v>
                </c:pt>
                <c:pt idx="49">
                  <c:v>1.5625E-2</c:v>
                </c:pt>
                <c:pt idx="50">
                  <c:v>4.5045045045045043E-2</c:v>
                </c:pt>
                <c:pt idx="51">
                  <c:v>1.5151515151515152E-2</c:v>
                </c:pt>
                <c:pt idx="52">
                  <c:v>0</c:v>
                </c:pt>
                <c:pt idx="53">
                  <c:v>1.5384615384615385E-2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Sheet3!$AA$1</c:f>
              <c:strCache>
                <c:ptCount val="1"/>
                <c:pt idx="0">
                  <c:v>%Para3</c:v>
                </c:pt>
              </c:strCache>
            </c:strRef>
          </c:tx>
          <c:marker>
            <c:symbol val="none"/>
          </c:marker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Sheet3!$AA$4:$AA$57</c:f>
              <c:numCache>
                <c:formatCode>0%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2.7777777777777776E-2</c:v>
                </c:pt>
                <c:pt idx="13">
                  <c:v>2.7777777777777776E-2</c:v>
                </c:pt>
                <c:pt idx="14">
                  <c:v>0</c:v>
                </c:pt>
                <c:pt idx="15">
                  <c:v>7.6923076923076927E-2</c:v>
                </c:pt>
                <c:pt idx="16">
                  <c:v>3.5714285714285712E-2</c:v>
                </c:pt>
                <c:pt idx="17">
                  <c:v>0.1</c:v>
                </c:pt>
                <c:pt idx="18">
                  <c:v>0.125</c:v>
                </c:pt>
                <c:pt idx="19">
                  <c:v>0.125</c:v>
                </c:pt>
                <c:pt idx="20">
                  <c:v>0</c:v>
                </c:pt>
                <c:pt idx="21">
                  <c:v>7.407407407407407E-2</c:v>
                </c:pt>
                <c:pt idx="22">
                  <c:v>4.6511627906976744E-2</c:v>
                </c:pt>
                <c:pt idx="23">
                  <c:v>0.14285714285714285</c:v>
                </c:pt>
                <c:pt idx="24">
                  <c:v>0.04</c:v>
                </c:pt>
                <c:pt idx="25">
                  <c:v>0</c:v>
                </c:pt>
                <c:pt idx="26">
                  <c:v>9.6774193548387094E-2</c:v>
                </c:pt>
                <c:pt idx="27">
                  <c:v>0</c:v>
                </c:pt>
                <c:pt idx="28">
                  <c:v>2.8571428571428571E-2</c:v>
                </c:pt>
                <c:pt idx="29">
                  <c:v>4.3478260869565216E-2</c:v>
                </c:pt>
                <c:pt idx="30">
                  <c:v>0</c:v>
                </c:pt>
                <c:pt idx="31">
                  <c:v>0</c:v>
                </c:pt>
                <c:pt idx="32">
                  <c:v>2.7027027027027029E-2</c:v>
                </c:pt>
                <c:pt idx="33">
                  <c:v>0</c:v>
                </c:pt>
                <c:pt idx="34">
                  <c:v>6.4516129032258063E-2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2.3529411764705882E-2</c:v>
                </c:pt>
                <c:pt idx="46">
                  <c:v>0</c:v>
                </c:pt>
                <c:pt idx="47">
                  <c:v>6.369426751592357E-3</c:v>
                </c:pt>
                <c:pt idx="48">
                  <c:v>0</c:v>
                </c:pt>
                <c:pt idx="49">
                  <c:v>1.5625E-2</c:v>
                </c:pt>
                <c:pt idx="50">
                  <c:v>9.0090090090090089E-3</c:v>
                </c:pt>
                <c:pt idx="51">
                  <c:v>0</c:v>
                </c:pt>
                <c:pt idx="52">
                  <c:v>0</c:v>
                </c:pt>
                <c:pt idx="53">
                  <c:v>3.0769230769230771E-2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Sheet3!$AB$1</c:f>
              <c:strCache>
                <c:ptCount val="1"/>
                <c:pt idx="0">
                  <c:v>%Adeno</c:v>
                </c:pt>
              </c:strCache>
            </c:strRef>
          </c:tx>
          <c:marker>
            <c:symbol val="none"/>
          </c:marker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Sheet3!$AB$4:$AB$57</c:f>
              <c:numCache>
                <c:formatCode>0%</c:formatCode>
                <c:ptCount val="54"/>
                <c:pt idx="0">
                  <c:v>0</c:v>
                </c:pt>
                <c:pt idx="1">
                  <c:v>1.9230769230769232E-2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4.6511627906976744E-2</c:v>
                </c:pt>
                <c:pt idx="7">
                  <c:v>3.7037037037037035E-2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5.128205128205128E-2</c:v>
                </c:pt>
                <c:pt idx="16">
                  <c:v>0</c:v>
                </c:pt>
                <c:pt idx="17">
                  <c:v>0</c:v>
                </c:pt>
                <c:pt idx="18">
                  <c:v>3.125E-2</c:v>
                </c:pt>
                <c:pt idx="19">
                  <c:v>4.1666666666666664E-2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3.2258064516129031E-2</c:v>
                </c:pt>
                <c:pt idx="27">
                  <c:v>0</c:v>
                </c:pt>
                <c:pt idx="28">
                  <c:v>2.8571428571428571E-2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3.2258064516129031E-2</c:v>
                </c:pt>
                <c:pt idx="35">
                  <c:v>1.9607843137254902E-2</c:v>
                </c:pt>
                <c:pt idx="36">
                  <c:v>0</c:v>
                </c:pt>
                <c:pt idx="37">
                  <c:v>0</c:v>
                </c:pt>
                <c:pt idx="38">
                  <c:v>2.6315789473684209E-2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2.0833333333333332E-2</c:v>
                </c:pt>
                <c:pt idx="45">
                  <c:v>1.1764705882352941E-2</c:v>
                </c:pt>
                <c:pt idx="46">
                  <c:v>3.3333333333333333E-2</c:v>
                </c:pt>
                <c:pt idx="47">
                  <c:v>2.5477707006369428E-2</c:v>
                </c:pt>
                <c:pt idx="48">
                  <c:v>8.0000000000000002E-3</c:v>
                </c:pt>
                <c:pt idx="49">
                  <c:v>1.5625E-2</c:v>
                </c:pt>
                <c:pt idx="50">
                  <c:v>7.2072072072072071E-2</c:v>
                </c:pt>
                <c:pt idx="51">
                  <c:v>6.0606060606060608E-2</c:v>
                </c:pt>
                <c:pt idx="52">
                  <c:v>5.3333333333333337E-2</c:v>
                </c:pt>
                <c:pt idx="53">
                  <c:v>4.6153846153846156E-2</c:v>
                </c:pt>
              </c:numCache>
            </c:numRef>
          </c:val>
          <c:smooth val="0"/>
        </c:ser>
        <c:ser>
          <c:idx val="7"/>
          <c:order val="5"/>
          <c:tx>
            <c:strRef>
              <c:f>Sheet3!$AC$1</c:f>
              <c:strCache>
                <c:ptCount val="1"/>
                <c:pt idx="0">
                  <c:v>%Rhino</c:v>
                </c:pt>
              </c:strCache>
            </c:strRef>
          </c:tx>
          <c:marker>
            <c:symbol val="none"/>
          </c:marker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Sheet3!$AC$4:$AC$57</c:f>
              <c:numCache>
                <c:formatCode>0%</c:formatCode>
                <c:ptCount val="54"/>
                <c:pt idx="0">
                  <c:v>0</c:v>
                </c:pt>
                <c:pt idx="1">
                  <c:v>7.6923076923076927E-2</c:v>
                </c:pt>
                <c:pt idx="2">
                  <c:v>1.6949152542372881E-2</c:v>
                </c:pt>
                <c:pt idx="3">
                  <c:v>0.12195121951219512</c:v>
                </c:pt>
                <c:pt idx="4">
                  <c:v>0</c:v>
                </c:pt>
                <c:pt idx="5">
                  <c:v>8.3333333333333329E-2</c:v>
                </c:pt>
                <c:pt idx="6">
                  <c:v>0.11627906976744186</c:v>
                </c:pt>
                <c:pt idx="7">
                  <c:v>0.18518518518518517</c:v>
                </c:pt>
                <c:pt idx="8">
                  <c:v>9.0909090909090912E-2</c:v>
                </c:pt>
                <c:pt idx="9">
                  <c:v>8.8235294117647065E-2</c:v>
                </c:pt>
                <c:pt idx="10">
                  <c:v>0.13636363636363635</c:v>
                </c:pt>
                <c:pt idx="11">
                  <c:v>0.13793103448275862</c:v>
                </c:pt>
                <c:pt idx="12">
                  <c:v>5.5555555555555552E-2</c:v>
                </c:pt>
                <c:pt idx="13">
                  <c:v>0.1388888888888889</c:v>
                </c:pt>
                <c:pt idx="14">
                  <c:v>4.3478260869565216E-2</c:v>
                </c:pt>
                <c:pt idx="15">
                  <c:v>0.17948717948717949</c:v>
                </c:pt>
                <c:pt idx="16">
                  <c:v>0.2857142857142857</c:v>
                </c:pt>
                <c:pt idx="17">
                  <c:v>0.05</c:v>
                </c:pt>
                <c:pt idx="18">
                  <c:v>0.15625</c:v>
                </c:pt>
                <c:pt idx="19">
                  <c:v>0.25</c:v>
                </c:pt>
                <c:pt idx="20">
                  <c:v>0.24242424242424243</c:v>
                </c:pt>
                <c:pt idx="21">
                  <c:v>0.22222222222222221</c:v>
                </c:pt>
                <c:pt idx="22">
                  <c:v>0.18604651162790697</c:v>
                </c:pt>
                <c:pt idx="23">
                  <c:v>0.2857142857142857</c:v>
                </c:pt>
                <c:pt idx="24">
                  <c:v>0.08</c:v>
                </c:pt>
                <c:pt idx="25">
                  <c:v>0.17647058823529413</c:v>
                </c:pt>
                <c:pt idx="26">
                  <c:v>0.12903225806451613</c:v>
                </c:pt>
                <c:pt idx="27">
                  <c:v>0.21052631578947367</c:v>
                </c:pt>
                <c:pt idx="28">
                  <c:v>0.14285714285714285</c:v>
                </c:pt>
                <c:pt idx="29">
                  <c:v>0.2608695652173913</c:v>
                </c:pt>
                <c:pt idx="30">
                  <c:v>0.41666666666666669</c:v>
                </c:pt>
                <c:pt idx="31">
                  <c:v>0.36363636363636365</c:v>
                </c:pt>
                <c:pt idx="32">
                  <c:v>0.1891891891891892</c:v>
                </c:pt>
                <c:pt idx="33">
                  <c:v>0.35714285714285715</c:v>
                </c:pt>
                <c:pt idx="34">
                  <c:v>0.29032258064516131</c:v>
                </c:pt>
                <c:pt idx="35">
                  <c:v>0.23529411764705882</c:v>
                </c:pt>
                <c:pt idx="36">
                  <c:v>0.1875</c:v>
                </c:pt>
                <c:pt idx="37">
                  <c:v>0.20754716981132076</c:v>
                </c:pt>
                <c:pt idx="38">
                  <c:v>0.15789473684210525</c:v>
                </c:pt>
                <c:pt idx="39">
                  <c:v>0.21212121212121213</c:v>
                </c:pt>
                <c:pt idx="40">
                  <c:v>0.30769230769230771</c:v>
                </c:pt>
                <c:pt idx="41">
                  <c:v>0.2391304347826087</c:v>
                </c:pt>
                <c:pt idx="42">
                  <c:v>0.15625</c:v>
                </c:pt>
                <c:pt idx="43">
                  <c:v>6.4102564102564097E-2</c:v>
                </c:pt>
                <c:pt idx="44">
                  <c:v>0.1875</c:v>
                </c:pt>
                <c:pt idx="45">
                  <c:v>8.2352941176470587E-2</c:v>
                </c:pt>
                <c:pt idx="46">
                  <c:v>8.666666666666667E-2</c:v>
                </c:pt>
                <c:pt idx="47">
                  <c:v>3.8216560509554139E-2</c:v>
                </c:pt>
                <c:pt idx="48">
                  <c:v>0.112</c:v>
                </c:pt>
                <c:pt idx="49">
                  <c:v>3.90625E-2</c:v>
                </c:pt>
                <c:pt idx="50">
                  <c:v>9.0090090090090086E-2</c:v>
                </c:pt>
                <c:pt idx="51">
                  <c:v>3.0303030303030304E-2</c:v>
                </c:pt>
                <c:pt idx="52">
                  <c:v>1.3333333333333334E-2</c:v>
                </c:pt>
                <c:pt idx="53">
                  <c:v>9.2307692307692313E-2</c:v>
                </c:pt>
              </c:numCache>
            </c:numRef>
          </c:val>
          <c:smooth val="0"/>
        </c:ser>
        <c:ser>
          <c:idx val="8"/>
          <c:order val="6"/>
          <c:tx>
            <c:strRef>
              <c:f>Sheet3!$AD$1</c:f>
              <c:strCache>
                <c:ptCount val="1"/>
                <c:pt idx="0">
                  <c:v>%HMPV</c:v>
                </c:pt>
              </c:strCache>
            </c:strRef>
          </c:tx>
          <c:marker>
            <c:symbol val="none"/>
          </c:marker>
          <c:cat>
            <c:numRef>
              <c:f>Sheet3!$A$4:$A$57</c:f>
              <c:numCache>
                <c:formatCode>m/d/yyyy</c:formatCode>
                <c:ptCount val="54"/>
                <c:pt idx="0">
                  <c:v>41671</c:v>
                </c:pt>
                <c:pt idx="1">
                  <c:v>41678</c:v>
                </c:pt>
                <c:pt idx="2">
                  <c:v>41685</c:v>
                </c:pt>
                <c:pt idx="3">
                  <c:v>41692</c:v>
                </c:pt>
                <c:pt idx="4">
                  <c:v>41699</c:v>
                </c:pt>
                <c:pt idx="5">
                  <c:v>41706</c:v>
                </c:pt>
                <c:pt idx="6">
                  <c:v>41713</c:v>
                </c:pt>
                <c:pt idx="7">
                  <c:v>41720</c:v>
                </c:pt>
                <c:pt idx="8">
                  <c:v>41727</c:v>
                </c:pt>
                <c:pt idx="9">
                  <c:v>41734</c:v>
                </c:pt>
                <c:pt idx="10">
                  <c:v>41741</c:v>
                </c:pt>
                <c:pt idx="11">
                  <c:v>41748</c:v>
                </c:pt>
                <c:pt idx="12">
                  <c:v>41755</c:v>
                </c:pt>
                <c:pt idx="13">
                  <c:v>41762</c:v>
                </c:pt>
                <c:pt idx="14">
                  <c:v>41769</c:v>
                </c:pt>
                <c:pt idx="15">
                  <c:v>41776</c:v>
                </c:pt>
                <c:pt idx="16">
                  <c:v>41783</c:v>
                </c:pt>
                <c:pt idx="17">
                  <c:v>41790</c:v>
                </c:pt>
                <c:pt idx="18">
                  <c:v>41797</c:v>
                </c:pt>
                <c:pt idx="19">
                  <c:v>41804</c:v>
                </c:pt>
                <c:pt idx="20">
                  <c:v>41811</c:v>
                </c:pt>
                <c:pt idx="21">
                  <c:v>41818</c:v>
                </c:pt>
                <c:pt idx="22">
                  <c:v>41825</c:v>
                </c:pt>
                <c:pt idx="23">
                  <c:v>41832</c:v>
                </c:pt>
                <c:pt idx="24">
                  <c:v>41839</c:v>
                </c:pt>
                <c:pt idx="25">
                  <c:v>41846</c:v>
                </c:pt>
                <c:pt idx="26">
                  <c:v>41853</c:v>
                </c:pt>
                <c:pt idx="27">
                  <c:v>41860</c:v>
                </c:pt>
                <c:pt idx="28">
                  <c:v>41867</c:v>
                </c:pt>
                <c:pt idx="29">
                  <c:v>41874</c:v>
                </c:pt>
                <c:pt idx="30">
                  <c:v>41881</c:v>
                </c:pt>
                <c:pt idx="31">
                  <c:v>41888</c:v>
                </c:pt>
                <c:pt idx="32">
                  <c:v>41895</c:v>
                </c:pt>
                <c:pt idx="33">
                  <c:v>41902</c:v>
                </c:pt>
                <c:pt idx="34">
                  <c:v>41909</c:v>
                </c:pt>
                <c:pt idx="35">
                  <c:v>41916</c:v>
                </c:pt>
                <c:pt idx="36">
                  <c:v>41923</c:v>
                </c:pt>
                <c:pt idx="37">
                  <c:v>41930</c:v>
                </c:pt>
                <c:pt idx="38">
                  <c:v>41937</c:v>
                </c:pt>
                <c:pt idx="39">
                  <c:v>41944</c:v>
                </c:pt>
                <c:pt idx="40">
                  <c:v>41951</c:v>
                </c:pt>
                <c:pt idx="41">
                  <c:v>41958</c:v>
                </c:pt>
                <c:pt idx="42">
                  <c:v>41965</c:v>
                </c:pt>
                <c:pt idx="43">
                  <c:v>41972</c:v>
                </c:pt>
                <c:pt idx="44">
                  <c:v>41979</c:v>
                </c:pt>
                <c:pt idx="45">
                  <c:v>41986</c:v>
                </c:pt>
                <c:pt idx="46">
                  <c:v>41993</c:v>
                </c:pt>
                <c:pt idx="47">
                  <c:v>42000</c:v>
                </c:pt>
                <c:pt idx="48">
                  <c:v>42007</c:v>
                </c:pt>
                <c:pt idx="49">
                  <c:v>42014</c:v>
                </c:pt>
                <c:pt idx="50">
                  <c:v>42021</c:v>
                </c:pt>
                <c:pt idx="51">
                  <c:v>42028</c:v>
                </c:pt>
                <c:pt idx="52">
                  <c:v>42035</c:v>
                </c:pt>
                <c:pt idx="53">
                  <c:v>42042</c:v>
                </c:pt>
              </c:numCache>
            </c:numRef>
          </c:cat>
          <c:val>
            <c:numRef>
              <c:f>Sheet3!$AD$4:$AD$57</c:f>
              <c:numCache>
                <c:formatCode>0%</c:formatCode>
                <c:ptCount val="54"/>
                <c:pt idx="0">
                  <c:v>8.3333333333333329E-2</c:v>
                </c:pt>
                <c:pt idx="1">
                  <c:v>1.9230769230769232E-2</c:v>
                </c:pt>
                <c:pt idx="2">
                  <c:v>0.11864406779661017</c:v>
                </c:pt>
                <c:pt idx="3">
                  <c:v>0.1951219512195122</c:v>
                </c:pt>
                <c:pt idx="4">
                  <c:v>0.05</c:v>
                </c:pt>
                <c:pt idx="5">
                  <c:v>0.20833333333333334</c:v>
                </c:pt>
                <c:pt idx="6">
                  <c:v>9.3023255813953487E-2</c:v>
                </c:pt>
                <c:pt idx="7">
                  <c:v>0.14814814814814814</c:v>
                </c:pt>
                <c:pt idx="8">
                  <c:v>0.16363636363636364</c:v>
                </c:pt>
                <c:pt idx="9">
                  <c:v>0.17647058823529413</c:v>
                </c:pt>
                <c:pt idx="10">
                  <c:v>9.0909090909090912E-2</c:v>
                </c:pt>
                <c:pt idx="11">
                  <c:v>0.13793103448275862</c:v>
                </c:pt>
                <c:pt idx="12">
                  <c:v>8.3333333333333329E-2</c:v>
                </c:pt>
                <c:pt idx="13">
                  <c:v>5.5555555555555552E-2</c:v>
                </c:pt>
                <c:pt idx="14">
                  <c:v>4.3478260869565216E-2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4.1666666666666664E-2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1.282051282051282E-2</c:v>
                </c:pt>
                <c:pt idx="44">
                  <c:v>0</c:v>
                </c:pt>
                <c:pt idx="45">
                  <c:v>3.5294117647058823E-2</c:v>
                </c:pt>
                <c:pt idx="46">
                  <c:v>1.3333333333333334E-2</c:v>
                </c:pt>
                <c:pt idx="47">
                  <c:v>0</c:v>
                </c:pt>
                <c:pt idx="48">
                  <c:v>1.6E-2</c:v>
                </c:pt>
                <c:pt idx="49">
                  <c:v>0</c:v>
                </c:pt>
                <c:pt idx="50">
                  <c:v>0</c:v>
                </c:pt>
                <c:pt idx="51">
                  <c:v>1.5151515151515152E-2</c:v>
                </c:pt>
                <c:pt idx="52">
                  <c:v>1.3333333333333334E-2</c:v>
                </c:pt>
                <c:pt idx="53">
                  <c:v>3.0769230769230771E-2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92832"/>
        <c:axId val="88394368"/>
      </c:lineChart>
      <c:dateAx>
        <c:axId val="8839283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88394368"/>
        <c:crosses val="autoZero"/>
        <c:auto val="1"/>
        <c:lblOffset val="100"/>
        <c:baseTimeUnit val="days"/>
      </c:dateAx>
      <c:valAx>
        <c:axId val="8839436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8392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38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l" defTabSz="936625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3675" y="0"/>
            <a:ext cx="30638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30638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l" defTabSz="936625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3675" y="8847138"/>
            <a:ext cx="30638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/>
            </a:lvl1pPr>
          </a:lstStyle>
          <a:p>
            <a:fld id="{57EDA8C2-DF3F-4234-BAE8-EF1C881E78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21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38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3675" y="0"/>
            <a:ext cx="30638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02795-E5FC-4F16-9859-5F1F313EFB3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6438" y="4424363"/>
            <a:ext cx="5656262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306387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3675" y="8847138"/>
            <a:ext cx="306387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E84BC-8BFC-47C8-9D52-9A9951FCF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Symptoms are similar for all etiologies so how can you pick the correct panel?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Perfringins</a:t>
            </a:r>
            <a:r>
              <a:rPr lang="en-US" baseline="0" dirty="0" smtClean="0"/>
              <a:t> is common in stool but only few carry genes for enterotoxins, how would you assess a positive results?</a:t>
            </a:r>
          </a:p>
          <a:p>
            <a:r>
              <a:rPr lang="en-US" baseline="0" dirty="0" smtClean="0"/>
              <a:t>C. Diff on a panel with “community acquired” pathogens….why?  Problem is that there is </a:t>
            </a:r>
            <a:r>
              <a:rPr lang="en-US" baseline="0" dirty="0" err="1" smtClean="0"/>
              <a:t>asymptomatc</a:t>
            </a:r>
            <a:r>
              <a:rPr lang="en-US" baseline="0" dirty="0" smtClean="0"/>
              <a:t> carriage in community.  How would you assess results?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8785-6681-4BDA-93AD-0742CDE34F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2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CCD0C-2704-4BB0-8830-E0551EC6EE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A37F-1A34-4072-8289-0A272CC828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BE4A3-3062-47EA-90C7-746D6A3089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2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D0D08-59FF-4C9B-9601-8A8F8EFC6D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1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F0DDA-17B2-4280-80F3-B83307118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89CC0-6F8E-45B3-82F7-DBFE164287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8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7DEBC-0289-4C4E-BD0B-037CA89D22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8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0FBEB-6973-4BAB-A3C5-0FCC0EB92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7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31AA6-5629-44DF-B330-0AA95EAF06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7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4E289-17A8-4D19-9904-BB969AE0DB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7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2B7AC-DD39-4411-9E2B-A6BA682A3D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9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A0C674-FC13-4DE2-B2E5-8D042365EDA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59" name="Picture 35" descr="MCW green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10668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1" name="Text Box 3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676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rgbClr val="216761"/>
                </a:solidFill>
                <a:latin typeface="Times New Roman" pitchFamily="18" charset="0"/>
              </a:rPr>
              <a:t>We Practice What We Teach</a:t>
            </a:r>
            <a:endParaRPr lang="en-US">
              <a:solidFill>
                <a:srgbClr val="216761"/>
              </a:solidFill>
              <a:latin typeface="Times New Roman" pitchFamily="18" charset="0"/>
            </a:endParaRPr>
          </a:p>
        </p:txBody>
      </p:sp>
      <p:sp>
        <p:nvSpPr>
          <p:cNvPr id="1062" name="Rectangle 38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21676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#fn-2"/><Relationship Id="rId2" Type="http://schemas.openxmlformats.org/officeDocument/2006/relationships/hyperlink" Target="#fn-1"/><Relationship Id="rId1" Type="http://schemas.openxmlformats.org/officeDocument/2006/relationships/slideLayout" Target="../slideLayouts/slideLayout6.xml"/><Relationship Id="rId4" Type="http://schemas.openxmlformats.org/officeDocument/2006/relationships/hyperlink" Target="#fn-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#fn-5"/><Relationship Id="rId2" Type="http://schemas.openxmlformats.org/officeDocument/2006/relationships/hyperlink" Target="#fn-4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732889315000231#tf0010" TargetMode="External"/><Relationship Id="rId2" Type="http://schemas.openxmlformats.org/officeDocument/2006/relationships/hyperlink" Target="http://www.sciencedirect.com/science/article/pii/S0732889315000231#tf000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47" y="609600"/>
            <a:ext cx="8763000" cy="18288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/>
              <a:t>Syndromic</a:t>
            </a:r>
            <a:r>
              <a:rPr lang="en-US" sz="3600" dirty="0"/>
              <a:t> Multiplex Panels – What’s New, How Will We Use Them and What is the Impact on the Microbiology Laboratory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048000"/>
            <a:ext cx="6400800" cy="2971800"/>
          </a:xfrm>
        </p:spPr>
        <p:txBody>
          <a:bodyPr>
            <a:normAutofit/>
          </a:bodyPr>
          <a:lstStyle/>
          <a:p>
            <a:pPr algn="r"/>
            <a:endParaRPr lang="en-US" sz="1900" dirty="0"/>
          </a:p>
          <a:p>
            <a:pPr algn="r"/>
            <a:r>
              <a:rPr lang="en-US" sz="1900" dirty="0"/>
              <a:t>Nathan A Ledeboer</a:t>
            </a:r>
          </a:p>
          <a:p>
            <a:pPr algn="r"/>
            <a:r>
              <a:rPr lang="en-US" sz="1900" dirty="0"/>
              <a:t>Associate Professor of Pathology </a:t>
            </a:r>
          </a:p>
          <a:p>
            <a:pPr algn="r"/>
            <a:r>
              <a:rPr lang="en-US" sz="1900" dirty="0"/>
              <a:t>Medical College of Wisconsin</a:t>
            </a:r>
          </a:p>
          <a:p>
            <a:pPr algn="r"/>
            <a:endParaRPr lang="en-US" sz="1900" dirty="0"/>
          </a:p>
          <a:p>
            <a:pPr algn="r"/>
            <a:r>
              <a:rPr lang="en-US" sz="1900" dirty="0"/>
              <a:t>Medical Director, Microbiology and Molecular Pathology</a:t>
            </a:r>
          </a:p>
          <a:p>
            <a:pPr algn="r"/>
            <a:r>
              <a:rPr lang="en-US" sz="1900" dirty="0" smtClean="0"/>
              <a:t>Wisconsin Diagnostic </a:t>
            </a:r>
            <a:r>
              <a:rPr lang="en-US" sz="1900" dirty="0"/>
              <a:t>Laboratories and </a:t>
            </a:r>
            <a:r>
              <a:rPr lang="en-US" sz="1900" dirty="0" err="1"/>
              <a:t>Froedtert</a:t>
            </a:r>
            <a:r>
              <a:rPr lang="en-US" sz="1900" dirty="0"/>
              <a:t> Hospital</a:t>
            </a:r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Tract Infections: Diagnostic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0664" cy="43684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Problem</a:t>
            </a:r>
          </a:p>
          <a:p>
            <a:pPr marL="70866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Respiratory tract most common site of infection</a:t>
            </a:r>
          </a:p>
          <a:p>
            <a:pPr marL="70866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Symptoms alone are not sufficient for clinicians to determine optimal patient management </a:t>
            </a:r>
          </a:p>
          <a:p>
            <a:pPr marL="891540" lvl="4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True infection? Bacterial? Viral?</a:t>
            </a:r>
          </a:p>
          <a:p>
            <a:pPr marL="70866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Wide array of know respiratory pathogens</a:t>
            </a:r>
          </a:p>
          <a:p>
            <a:pPr marL="70866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Flu/RSV </a:t>
            </a:r>
            <a:r>
              <a:rPr lang="en-US" sz="2000" dirty="0">
                <a:solidFill>
                  <a:schemeClr val="tx1"/>
                </a:solidFill>
              </a:rPr>
              <a:t>remain most common pathogens </a:t>
            </a:r>
            <a:r>
              <a:rPr lang="en-US" sz="2000" dirty="0" smtClean="0">
                <a:solidFill>
                  <a:schemeClr val="tx1"/>
                </a:solidFill>
              </a:rPr>
              <a:t>ordered/detected</a:t>
            </a:r>
          </a:p>
          <a:p>
            <a:pPr marL="70866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Other </a:t>
            </a:r>
            <a:r>
              <a:rPr lang="en-US" sz="2000" dirty="0">
                <a:solidFill>
                  <a:schemeClr val="tx1"/>
                </a:solidFill>
              </a:rPr>
              <a:t>pathogens </a:t>
            </a:r>
            <a:r>
              <a:rPr lang="en-US" sz="2000" dirty="0" smtClean="0">
                <a:solidFill>
                  <a:schemeClr val="tx1"/>
                </a:solidFill>
              </a:rPr>
              <a:t>requested:</a:t>
            </a:r>
          </a:p>
          <a:p>
            <a:pPr marL="891540" lvl="4" indent="-3429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Human </a:t>
            </a:r>
            <a:r>
              <a:rPr lang="en-US" sz="1600" dirty="0" err="1" smtClean="0">
                <a:solidFill>
                  <a:schemeClr val="tx1"/>
                </a:solidFill>
              </a:rPr>
              <a:t>Metapnuemovirus</a:t>
            </a:r>
            <a:r>
              <a:rPr lang="en-US" sz="1600" dirty="0" smtClean="0">
                <a:solidFill>
                  <a:schemeClr val="tx1"/>
                </a:solidFill>
              </a:rPr>
              <a:t>, Parainfluenza, Adenovirus, Rhinovirus, </a:t>
            </a:r>
            <a:r>
              <a:rPr lang="en-US" sz="1600" i="1" dirty="0" smtClean="0">
                <a:solidFill>
                  <a:schemeClr val="tx1"/>
                </a:solidFill>
              </a:rPr>
              <a:t>B</a:t>
            </a:r>
            <a:r>
              <a:rPr lang="en-US" sz="1600" i="1" dirty="0">
                <a:solidFill>
                  <a:schemeClr val="tx1"/>
                </a:solidFill>
              </a:rPr>
              <a:t>. pertussis</a:t>
            </a:r>
          </a:p>
          <a:p>
            <a:pPr marL="708660" lvl="3" indent="-3429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52578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Tract Infections: Diagnostic Challenge</a:t>
            </a:r>
            <a:endParaRPr lang="en-US" dirty="0"/>
          </a:p>
        </p:txBody>
      </p:sp>
      <p:pic>
        <p:nvPicPr>
          <p:cNvPr id="7" name="Picture 2" descr="http://img.medscape.com/pi/emed/ckb/pulmonology/295571-302460-53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" b="14592"/>
          <a:stretch/>
        </p:blipFill>
        <p:spPr bwMode="auto">
          <a:xfrm>
            <a:off x="609600" y="1752600"/>
            <a:ext cx="7184745" cy="45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Tract Infections: Diagnostic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736" y="1752600"/>
            <a:ext cx="7310664" cy="42270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Lab: Important </a:t>
            </a:r>
            <a:r>
              <a:rPr lang="en-US" sz="2400" dirty="0">
                <a:solidFill>
                  <a:schemeClr val="tx1"/>
                </a:solidFill>
              </a:rPr>
              <a:t>considerations for diagnostic(s) </a:t>
            </a:r>
            <a:r>
              <a:rPr lang="en-US" sz="2400" dirty="0" smtClean="0">
                <a:solidFill>
                  <a:schemeClr val="tx1"/>
                </a:solidFill>
              </a:rPr>
              <a:t>choice</a:t>
            </a:r>
          </a:p>
          <a:p>
            <a:pPr marL="70866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Sensitivity</a:t>
            </a:r>
          </a:p>
          <a:p>
            <a:pPr marL="891540" lvl="4" indent="-3429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DFA</a:t>
            </a:r>
            <a:r>
              <a:rPr lang="en-US" sz="1600" dirty="0">
                <a:solidFill>
                  <a:schemeClr val="tx1"/>
                </a:solidFill>
              </a:rPr>
              <a:t>, RIDTs don’t provide desired </a:t>
            </a:r>
            <a:r>
              <a:rPr lang="en-US" sz="1600" dirty="0" smtClean="0">
                <a:solidFill>
                  <a:schemeClr val="tx1"/>
                </a:solidFill>
              </a:rPr>
              <a:t>sensitivity</a:t>
            </a:r>
          </a:p>
          <a:p>
            <a:pPr marL="70866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Cost </a:t>
            </a: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chemeClr val="tx1"/>
                </a:solidFill>
              </a:rPr>
              <a:t>laboratory</a:t>
            </a:r>
          </a:p>
          <a:p>
            <a:pPr marL="891540" lvl="4" indent="-3429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Expensive </a:t>
            </a:r>
            <a:r>
              <a:rPr lang="en-US" sz="1600" dirty="0">
                <a:solidFill>
                  <a:schemeClr val="tx1"/>
                </a:solidFill>
              </a:rPr>
              <a:t>to purchase multiple molecular </a:t>
            </a:r>
            <a:r>
              <a:rPr lang="en-US" sz="1600" dirty="0" smtClean="0">
                <a:solidFill>
                  <a:schemeClr val="tx1"/>
                </a:solidFill>
              </a:rPr>
              <a:t>platforms</a:t>
            </a:r>
          </a:p>
          <a:p>
            <a:pPr marL="891540" lvl="4" indent="-3429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Expensive </a:t>
            </a:r>
            <a:r>
              <a:rPr lang="en-US" sz="1600" dirty="0">
                <a:solidFill>
                  <a:schemeClr val="tx1"/>
                </a:solidFill>
              </a:rPr>
              <a:t>to send out samples to reference lab for </a:t>
            </a:r>
            <a:r>
              <a:rPr lang="en-US" sz="1600" dirty="0" smtClean="0">
                <a:solidFill>
                  <a:schemeClr val="tx1"/>
                </a:solidFill>
              </a:rPr>
              <a:t>testing</a:t>
            </a:r>
          </a:p>
          <a:p>
            <a:pPr marL="70866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Cost </a:t>
            </a: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chemeClr val="tx1"/>
                </a:solidFill>
              </a:rPr>
              <a:t>patient</a:t>
            </a:r>
          </a:p>
          <a:p>
            <a:pPr marL="891540" lvl="4" indent="-3429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When </a:t>
            </a:r>
            <a:r>
              <a:rPr lang="en-US" sz="1600" dirty="0">
                <a:solidFill>
                  <a:schemeClr val="tx1"/>
                </a:solidFill>
              </a:rPr>
              <a:t>physicians order flu testing, costs more to run a broad </a:t>
            </a:r>
            <a:r>
              <a:rPr lang="en-US" sz="1600" dirty="0" smtClean="0">
                <a:solidFill>
                  <a:schemeClr val="tx1"/>
                </a:solidFill>
              </a:rPr>
              <a:t>RVP</a:t>
            </a:r>
          </a:p>
          <a:p>
            <a:pPr marL="891540" lvl="4" indent="-3429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Patients </a:t>
            </a:r>
            <a:r>
              <a:rPr lang="en-US" sz="1600" dirty="0">
                <a:solidFill>
                  <a:schemeClr val="tx1"/>
                </a:solidFill>
              </a:rPr>
              <a:t>may be under insured or have no </a:t>
            </a:r>
            <a:r>
              <a:rPr lang="en-US" sz="1600" dirty="0" smtClean="0">
                <a:solidFill>
                  <a:schemeClr val="tx1"/>
                </a:solidFill>
              </a:rPr>
              <a:t>insurance</a:t>
            </a:r>
          </a:p>
          <a:p>
            <a:pPr marL="70866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Burden </a:t>
            </a:r>
            <a:r>
              <a:rPr lang="en-US" sz="2000" dirty="0">
                <a:solidFill>
                  <a:schemeClr val="tx1"/>
                </a:solidFill>
              </a:rPr>
              <a:t>on </a:t>
            </a:r>
            <a:r>
              <a:rPr lang="en-US" sz="2000" dirty="0" smtClean="0">
                <a:solidFill>
                  <a:schemeClr val="tx1"/>
                </a:solidFill>
              </a:rPr>
              <a:t>Lab</a:t>
            </a:r>
          </a:p>
          <a:p>
            <a:pPr marL="891540" lvl="4" indent="-3429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QC </a:t>
            </a:r>
            <a:r>
              <a:rPr lang="en-US" sz="1600" dirty="0">
                <a:solidFill>
                  <a:schemeClr val="tx1"/>
                </a:solidFill>
              </a:rPr>
              <a:t>testing, proficiency testing, tech </a:t>
            </a:r>
            <a:r>
              <a:rPr lang="en-US" sz="1600" dirty="0" smtClean="0">
                <a:solidFill>
                  <a:schemeClr val="tx1"/>
                </a:solidFill>
              </a:rPr>
              <a:t>training</a:t>
            </a:r>
          </a:p>
          <a:p>
            <a:pPr marL="891540" lvl="4" indent="-3429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Reporting </a:t>
            </a:r>
            <a:r>
              <a:rPr lang="en-US" sz="1600" dirty="0">
                <a:solidFill>
                  <a:schemeClr val="tx1"/>
                </a:solidFill>
              </a:rPr>
              <a:t>of positive diagnostic results for testing not requested by clinician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52578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lvl="0"/>
            <a:r>
              <a:rPr lang="en-US" altLang="en-US" sz="2800" dirty="0">
                <a:solidFill>
                  <a:schemeClr val="tx1"/>
                </a:solidFill>
                <a:latin typeface="inherit"/>
                <a:cs typeface="Arial" pitchFamily="34" charset="0"/>
              </a:rPr>
              <a:t>Details for the four FDA-cleared respiratory </a:t>
            </a:r>
            <a:r>
              <a:rPr lang="en-US" altLang="en-US" sz="2800" dirty="0" smtClean="0">
                <a:solidFill>
                  <a:schemeClr val="tx1"/>
                </a:solidFill>
                <a:latin typeface="inherit"/>
                <a:cs typeface="Arial" pitchFamily="34" charset="0"/>
              </a:rPr>
              <a:t>panels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351617"/>
              </p:ext>
            </p:extLst>
          </p:nvPr>
        </p:nvGraphicFramePr>
        <p:xfrm>
          <a:off x="304800" y="1189037"/>
          <a:ext cx="8001000" cy="452596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313681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/>
                        <a:t>Assay</a:t>
                      </a:r>
                      <a:r>
                        <a:rPr lang="en-US" sz="900" baseline="30000" dirty="0" err="1">
                          <a:hlinkClick r:id="rId2" action="ppaction://hlinkfile"/>
                        </a:rPr>
                        <a:t>a</a:t>
                      </a:r>
                      <a:endParaRPr lang="en-US" sz="900" dirty="0"/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Manufacturer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Methodology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Preextraction required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Viruses reported</a:t>
                      </a:r>
                      <a:r>
                        <a:rPr lang="en-US" sz="900" baseline="30000">
                          <a:hlinkClick r:id="rId3" action="ppaction://hlinkfile"/>
                        </a:rPr>
                        <a:t>b</a:t>
                      </a:r>
                      <a:endParaRPr lang="en-US" sz="900"/>
                    </a:p>
                  </a:txBody>
                  <a:tcPr marL="44812" marR="44812" marT="22406" marB="22406" anchor="ctr"/>
                </a:tc>
              </a:tr>
              <a:tr h="1254722"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FilmArray RP</a:t>
                      </a:r>
                      <a:r>
                        <a:rPr lang="en-US" sz="900" baseline="30000">
                          <a:hlinkClick r:id="rId4" action="ppaction://hlinkfile"/>
                        </a:rPr>
                        <a:t>c</a:t>
                      </a:r>
                      <a:endParaRPr lang="en-US" sz="900"/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/>
                        <a:t>BioFire</a:t>
                      </a:r>
                      <a:r>
                        <a:rPr lang="en-US" sz="900" dirty="0"/>
                        <a:t> Diagnostics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Endpoint melt curve analysis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No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AdV; CoV HKU1, NL63; influenza virus A (H1/2009, H1, H3); influenza virus B; MPV; PIV1, -2, -3, -4; RSV; RhV/EV</a:t>
                      </a:r>
                    </a:p>
                  </a:txBody>
                  <a:tcPr marL="44812" marR="44812" marT="22406" marB="22406" anchor="ctr"/>
                </a:tc>
              </a:tr>
              <a:tr h="1120288"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eSensor RVP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GenMark Dx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Voltammetry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Yes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/>
                        <a:t>AdV (C, B/E); influenza virus A (H1/2009, H1, H3); influenza virus B; MPV; PIV1, -2, -3; RSV (A/B); RhV</a:t>
                      </a:r>
                    </a:p>
                  </a:txBody>
                  <a:tcPr marL="44812" marR="44812" marT="22406" marB="22406" anchor="ctr"/>
                </a:tc>
              </a:tr>
              <a:tr h="985853"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xTAG RVPv1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Luminex Molecular Diagnostics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Fluorescence-labeled bead array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Yes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AdV; influenza virus A (H1, H3); influenza virus B; MPV; PIV1, -2, -3; RSV (A/B); RhV/EV</a:t>
                      </a:r>
                    </a:p>
                  </a:txBody>
                  <a:tcPr marL="44812" marR="44812" marT="22406" marB="22406" anchor="ctr"/>
                </a:tc>
              </a:tr>
              <a:tr h="851419"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xTAG RVP fast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Luminex Molecular Diagnostics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Fluorescence-labeled bead array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Yes</a:t>
                      </a:r>
                    </a:p>
                  </a:txBody>
                  <a:tcPr marL="44812" marR="44812" marT="22406" marB="22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/>
                        <a:t>AdV</a:t>
                      </a:r>
                      <a:r>
                        <a:rPr lang="en-US" sz="900" dirty="0"/>
                        <a:t>; influenza virus A (H1, H3); influenza virus B; MPV; RSV; </a:t>
                      </a:r>
                      <a:r>
                        <a:rPr lang="en-US" sz="900" dirty="0" err="1"/>
                        <a:t>RhV</a:t>
                      </a:r>
                      <a:r>
                        <a:rPr lang="en-US" sz="900" dirty="0"/>
                        <a:t>/EV</a:t>
                      </a:r>
                    </a:p>
                  </a:txBody>
                  <a:tcPr marL="44812" marR="44812" marT="22406" marB="22406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55875" y="1212464"/>
            <a:ext cx="65" cy="27699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70" y="6553200"/>
            <a:ext cx="2140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Popowitch</a:t>
            </a:r>
            <a:r>
              <a:rPr lang="en-US" sz="1200" dirty="0" smtClean="0"/>
              <a:t>, et al.  JCM 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17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2400" dirty="0"/>
              <a:t>Comparison of the </a:t>
            </a:r>
            <a:r>
              <a:rPr lang="en-US" sz="2400" dirty="0" err="1"/>
              <a:t>Biofire</a:t>
            </a:r>
            <a:r>
              <a:rPr lang="en-US" sz="2400" dirty="0"/>
              <a:t> </a:t>
            </a:r>
            <a:r>
              <a:rPr lang="en-US" sz="2400" dirty="0" err="1"/>
              <a:t>FilmArray</a:t>
            </a:r>
            <a:r>
              <a:rPr lang="en-US" sz="2400" dirty="0"/>
              <a:t> RP, </a:t>
            </a:r>
            <a:r>
              <a:rPr lang="en-US" sz="2400" dirty="0" err="1"/>
              <a:t>Genmark</a:t>
            </a:r>
            <a:r>
              <a:rPr lang="en-US" sz="2400" dirty="0"/>
              <a:t> </a:t>
            </a:r>
            <a:r>
              <a:rPr lang="en-US" sz="2400" dirty="0" err="1"/>
              <a:t>eSensor</a:t>
            </a:r>
            <a:r>
              <a:rPr lang="en-US" sz="2400" dirty="0"/>
              <a:t> RVP, </a:t>
            </a:r>
            <a:r>
              <a:rPr lang="en-US" sz="2400" dirty="0" err="1"/>
              <a:t>Luminex</a:t>
            </a:r>
            <a:r>
              <a:rPr lang="en-US" sz="2400" dirty="0"/>
              <a:t> </a:t>
            </a:r>
            <a:r>
              <a:rPr lang="en-US" sz="2400" dirty="0" err="1"/>
              <a:t>xTAG</a:t>
            </a:r>
            <a:r>
              <a:rPr lang="en-US" sz="2400" dirty="0"/>
              <a:t> RVPv1, and </a:t>
            </a:r>
            <a:r>
              <a:rPr lang="en-US" sz="2400" dirty="0" err="1"/>
              <a:t>Luminex</a:t>
            </a:r>
            <a:r>
              <a:rPr lang="en-US" sz="2400" dirty="0"/>
              <a:t> </a:t>
            </a:r>
            <a:r>
              <a:rPr lang="en-US" sz="2400" dirty="0" err="1"/>
              <a:t>xTAG</a:t>
            </a:r>
            <a:r>
              <a:rPr lang="en-US" sz="2400" dirty="0"/>
              <a:t> RVP Fast Multiplex Assays for Detection of Respiratory </a:t>
            </a:r>
            <a:r>
              <a:rPr lang="en-US" sz="2000" dirty="0" smtClean="0"/>
              <a:t>Viruses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955489"/>
              </p:ext>
            </p:extLst>
          </p:nvPr>
        </p:nvGraphicFramePr>
        <p:xfrm>
          <a:off x="1066800" y="1349745"/>
          <a:ext cx="6705600" cy="5127255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  <a:gridCol w="1117600"/>
                <a:gridCol w="1117600"/>
                <a:gridCol w="1117600"/>
              </a:tblGrid>
              <a:tr h="181792">
                <a:tc rowSpan="3"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Virus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No. of true-positive specimens (</a:t>
                      </a:r>
                      <a:r>
                        <a:rPr lang="en-US" sz="800" i="1" dirty="0"/>
                        <a:t>n</a:t>
                      </a:r>
                      <a:r>
                        <a:rPr lang="en-US" sz="800" dirty="0"/>
                        <a:t> = 300 specimens tested) 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800"/>
                        <a:t>% Sensitivity (95% CI) of: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7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FilmArray</a:t>
                      </a:r>
                      <a:r>
                        <a:rPr lang="en-US" sz="800" dirty="0"/>
                        <a:t> RP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800"/>
                        <a:t>eSensor RVP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800"/>
                        <a:t>xTAG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RVPv1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RVP fast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4532"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AdV</a:t>
                      </a:r>
                      <a:endParaRPr lang="en-US" sz="800" dirty="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35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57.1 (40.8, 72.0)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100 (88.2,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74.3 (57.8, 86.0)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82.9 (66.9, 92.3)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453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Influenza virus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4532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    A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30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86.2</a:t>
                      </a:r>
                      <a:r>
                        <a:rPr lang="en-US" sz="800" i="1" baseline="30000">
                          <a:hlinkClick r:id="rId2" action="ppaction://hlinkfile"/>
                        </a:rPr>
                        <a:t>a</a:t>
                      </a:r>
                      <a:r>
                        <a:rPr lang="en-US" sz="800"/>
                        <a:t> (68.8, 95.1) 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100 (86.5,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100 (86.5,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86.7 (69.7, 95.3)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453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    A H1/09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16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73.3</a:t>
                      </a:r>
                      <a:r>
                        <a:rPr lang="en-US" sz="800" i="1" baseline="30000">
                          <a:hlinkClick r:id="rId2" action="ppaction://hlinkfile"/>
                        </a:rPr>
                        <a:t>a</a:t>
                      </a:r>
                      <a:r>
                        <a:rPr lang="en-US" sz="800"/>
                        <a:t> (47.6, 89.5) 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100 (77.3,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100 (77.3,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81.3 (56.2, 94.2)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453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    A H3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14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100 (74.9,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100 (74.9,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92.9 (66.5, 99.9)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78.6 (51.7, 93.2)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71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    B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22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77.3 (56.2, 90.3)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100 (82.5,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95.5 (76.5, 99.9)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45.5 (26.9, 65.4)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453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MPV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26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96.2 (79.6, 99.9)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100 (84.8,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100 (84.8,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100 (84.8,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179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PIV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453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    1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14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100 (74.9,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100 (74.9,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100 (74.9,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NA</a:t>
                      </a:r>
                      <a:r>
                        <a:rPr lang="en-US" sz="800" i="1" baseline="30000">
                          <a:hlinkClick r:id="rId3" action="ppaction://hlinkfile"/>
                        </a:rPr>
                        <a:t>b</a:t>
                      </a:r>
                      <a:endParaRPr lang="en-US" sz="80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453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    2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13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92.3 (64.6, 99.9)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100 (73.4,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100 (73.4,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NA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453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    3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13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100 (73.4,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100 (73.4,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100 (73.4,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NA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179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RSV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453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    A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22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86.4 (65.8, 96.1)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100 (82.5,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86.4 (65.8, 96.1)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86.4 (65.8, 96.1)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453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    B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14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100 (74.9,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100 (74.9, 100)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92.9 (66.5, 99.9)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85.7 (58.8, 97.2)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453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RhV/EV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43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83.7 (69.7, 92.2)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90.7 (77.8, 96.9)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93.0 (80.7, 98.3)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93.0 (80.7, 98.3)</a:t>
                      </a:r>
                    </a:p>
                  </a:txBody>
                  <a:tcPr marL="38356" marR="38356" marT="19178" marB="19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470" y="6553200"/>
            <a:ext cx="2140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Popowitch</a:t>
            </a:r>
            <a:r>
              <a:rPr lang="en-US" sz="1200" dirty="0" smtClean="0"/>
              <a:t>, et al.  JCM 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38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multiplex RVPs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Physician ordering preference is based on clinical presentation and  local/seasonal epidemiological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Current multiplex products contain fixed panels at fixed costs – no 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 single test covers the continuum of respiratory multiplexing</a:t>
            </a:r>
          </a:p>
          <a:p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228600" y="3778250"/>
            <a:ext cx="8499475" cy="533400"/>
          </a:xfrm>
          <a:prstGeom prst="rightArrow">
            <a:avLst/>
          </a:prstGeom>
          <a:solidFill>
            <a:srgbClr val="0070C0"/>
          </a:solidFill>
          <a:ln w="25400" cap="flat" cmpd="sng" algn="ctr">
            <a:solidFill>
              <a:srgbClr val="00B6F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0963" y="3778250"/>
            <a:ext cx="1008062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6F1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77787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Flu A/B</a:t>
            </a:r>
          </a:p>
        </p:txBody>
      </p:sp>
      <p:pic>
        <p:nvPicPr>
          <p:cNvPr id="22" name="Picture 2" descr="http://www.cepheid.com/media/files/media-assets/Cepheid_H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7" y="6100432"/>
            <a:ext cx="1143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http://asm.multiview.com/userlogo/asm/565v2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4468813"/>
            <a:ext cx="12192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http://www.xconomy.com/wordpress/wp-content/images/2009/09/Gen-Probe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5054600"/>
            <a:ext cx="1333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0" descr="http://www.globe-network.org/sites/all/themes/globe_networks_gabriel/tpl/images/luminex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5453063"/>
            <a:ext cx="1724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http://unews.utah.edu/wp-content/uploads/biofire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4973638"/>
            <a:ext cx="13398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http://www.cap.org/apps/docs/cap_today/images/genmark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522788"/>
            <a:ext cx="11906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3" descr="C:\Users\spowell\AppData\Local\Microsoft\Windows\Temporary Internet Files\Content.Outlook\0LS72ZXY\Nanosphere_Logo_RG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4610100"/>
            <a:ext cx="17494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http://aacc.multiview.com/userlogo/aacc/333291v2v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5453063"/>
            <a:ext cx="1073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730750" y="3778250"/>
            <a:ext cx="1008063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6F1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77787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Flu A/B &amp; RSV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40538" y="3778250"/>
            <a:ext cx="1008062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6F1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77787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Full RVP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1175" y="3776663"/>
            <a:ext cx="1008063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6F1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77787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Rapid</a:t>
            </a:r>
          </a:p>
        </p:txBody>
      </p:sp>
      <p:pic>
        <p:nvPicPr>
          <p:cNvPr id="33" name="Picture 19" descr="http://www.bd.com/ds/images/learningcenter/veritor-logo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592638"/>
            <a:ext cx="185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0" descr="http://images.vcpost.com/data/images/full/4337/alere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65" y="5054981"/>
            <a:ext cx="609147" cy="47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2" descr="https://encrypted-tbn0.gstatic.com/images?q=tbn:ANd9GcT7GHP2ULBHu9zIqpKOFpDL0F-gjq_YUiFQsiOt02y1xytFpkd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45361" r="8881" b="24226"/>
          <a:stretch>
            <a:fillRect/>
          </a:stretch>
        </p:blipFill>
        <p:spPr bwMode="auto">
          <a:xfrm>
            <a:off x="323850" y="5116513"/>
            <a:ext cx="13827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https://roche-baulogistik.ch/bilder/logo_roche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57" y="5085419"/>
            <a:ext cx="734968" cy="4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2" descr="http://www.cepheid.com/media/files/media-assets/Cepheid_H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5571360"/>
            <a:ext cx="1143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ttp://logonoid.com/images/hologic-logo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6052100"/>
            <a:ext cx="1009065" cy="218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4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84604-6ACC-4C17-98DF-44C0194C5142}" type="slidenum">
              <a:rPr lang="en-US">
                <a:solidFill>
                  <a:srgbClr val="77787B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77787B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398792"/>
              </p:ext>
            </p:extLst>
          </p:nvPr>
        </p:nvGraphicFramePr>
        <p:xfrm>
          <a:off x="533400" y="3657600"/>
          <a:ext cx="8229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721486"/>
              </p:ext>
            </p:extLst>
          </p:nvPr>
        </p:nvGraphicFramePr>
        <p:xfrm>
          <a:off x="457200" y="533400"/>
          <a:ext cx="8534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94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394820"/>
              </p:ext>
            </p:extLst>
          </p:nvPr>
        </p:nvGraphicFramePr>
        <p:xfrm>
          <a:off x="228600" y="228600"/>
          <a:ext cx="8534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86495"/>
              </p:ext>
            </p:extLst>
          </p:nvPr>
        </p:nvGraphicFramePr>
        <p:xfrm>
          <a:off x="304800" y="3429000"/>
          <a:ext cx="8001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4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84604-6ACC-4C17-98DF-44C0194C5142}" type="slidenum">
              <a:rPr lang="en-US">
                <a:solidFill>
                  <a:srgbClr val="77787B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7778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respiratory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Benefits</a:t>
            </a:r>
          </a:p>
          <a:p>
            <a:pPr marL="822960" lvl="3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Able to offer 4 orderable viral respiratory panels to clinicians</a:t>
            </a:r>
          </a:p>
          <a:p>
            <a:pPr marL="1005840" lvl="4" indent="-4572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Limit unnecessary testing (test stewardship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marL="822960" lvl="3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Minimize unnecessary cost to patient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Limitations</a:t>
            </a:r>
          </a:p>
          <a:p>
            <a:pPr marL="822960" lvl="3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Complicates ordering </a:t>
            </a:r>
            <a:r>
              <a:rPr lang="en-US" sz="1800" b="1" dirty="0" smtClean="0">
                <a:solidFill>
                  <a:schemeClr val="tx1"/>
                </a:solidFill>
              </a:rPr>
              <a:t>-&gt;</a:t>
            </a:r>
            <a:r>
              <a:rPr lang="en-US" sz="1800" dirty="0" smtClean="0">
                <a:solidFill>
                  <a:schemeClr val="tx1"/>
                </a:solidFill>
              </a:rPr>
              <a:t> Multiple LIS mnemonics</a:t>
            </a:r>
          </a:p>
          <a:p>
            <a:pPr marL="822960" lvl="3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Costly to purchase “multiple boxes”</a:t>
            </a:r>
          </a:p>
          <a:p>
            <a:pPr marL="1005840" lvl="4" indent="-4572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Multiple reagents </a:t>
            </a:r>
            <a:r>
              <a:rPr lang="en-US" sz="1600" b="1" dirty="0" smtClean="0">
                <a:solidFill>
                  <a:schemeClr val="tx1"/>
                </a:solidFill>
              </a:rPr>
              <a:t>-&gt; </a:t>
            </a:r>
            <a:r>
              <a:rPr lang="en-US" sz="1600" dirty="0" smtClean="0">
                <a:solidFill>
                  <a:schemeClr val="tx1"/>
                </a:solidFill>
              </a:rPr>
              <a:t>Inventory control, rapid scale-up</a:t>
            </a:r>
          </a:p>
          <a:p>
            <a:pPr marL="1005840" lvl="4" indent="-4572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Maintain staff proficiency on multiple systems</a:t>
            </a:r>
          </a:p>
          <a:p>
            <a:pPr marL="1005840" lvl="4" indent="-4572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QC and instrument comparability (COM.04250)</a:t>
            </a:r>
          </a:p>
          <a:p>
            <a:pPr marL="1005840" lvl="4" indent="-4572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Space</a:t>
            </a:r>
            <a:endParaRPr lang="en-US" sz="1600" dirty="0">
              <a:solidFill>
                <a:schemeClr val="tx1"/>
              </a:solidFill>
            </a:endParaRPr>
          </a:p>
          <a:p>
            <a:pPr marL="822960" lvl="3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$$$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Gastrointestinal Assays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7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changes in laboratory organization and POC will change microbiology test menus</a:t>
            </a:r>
          </a:p>
          <a:p>
            <a:r>
              <a:rPr lang="en-US" dirty="0" smtClean="0"/>
              <a:t>Respiratory Syndromic (or everything but the kitchen sink) Panels</a:t>
            </a:r>
          </a:p>
          <a:p>
            <a:r>
              <a:rPr lang="en-US" dirty="0" smtClean="0"/>
              <a:t>GI Panels and outcome studies</a:t>
            </a:r>
          </a:p>
          <a:p>
            <a:r>
              <a:rPr lang="en-US" dirty="0" smtClean="0"/>
              <a:t>Meningitis Panels</a:t>
            </a:r>
          </a:p>
          <a:p>
            <a:r>
              <a:rPr lang="en-US" dirty="0" smtClean="0"/>
              <a:t>Future Panels</a:t>
            </a:r>
          </a:p>
        </p:txBody>
      </p:sp>
    </p:spTree>
    <p:extLst>
      <p:ext uri="{BB962C8B-B14F-4D97-AF65-F5344CB8AC3E}">
        <p14:creationId xmlns:p14="http://schemas.microsoft.com/office/powerpoint/2010/main" val="2835150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89049"/>
            <a:ext cx="9144000" cy="2976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19559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Enteric pathogen “panels”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58626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Potential Benefits</a:t>
            </a:r>
          </a:p>
          <a:p>
            <a:endParaRPr lang="en-US" sz="800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/>
              <a:t>H</a:t>
            </a:r>
            <a:r>
              <a:rPr lang="en-US" sz="2000" dirty="0" smtClean="0"/>
              <a:t>igher sensitivity for detection/identification of enteric pathogens</a:t>
            </a:r>
          </a:p>
          <a:p>
            <a:pPr lvl="1"/>
            <a:endParaRPr lang="en-US" sz="800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/>
              <a:t>More rapid TAT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Considerations</a:t>
            </a:r>
          </a:p>
          <a:p>
            <a:endParaRPr lang="en-US" sz="800" strike="sngStrike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/>
              <a:t>Cost of molecular testing</a:t>
            </a:r>
          </a:p>
          <a:p>
            <a:pPr lvl="1"/>
            <a:endParaRPr lang="en-US" sz="800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/>
              <a:t>Technologist expertise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Test complexity</a:t>
            </a:r>
          </a:p>
          <a:p>
            <a:pPr lvl="2"/>
            <a:endParaRPr lang="en-US" sz="80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/>
              <a:t>Level of automation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Sample – Result?  Off line extractions or PCR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Volume!!!!</a:t>
            </a:r>
          </a:p>
          <a:p>
            <a:pPr lvl="2"/>
            <a:endParaRPr lang="en-US" sz="80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/>
              <a:t>Breadth of targets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All inclusive (viral, parasitic, bacterial, toxin)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Targeted (common causes of CA enteritis)</a:t>
            </a:r>
          </a:p>
        </p:txBody>
      </p:sp>
    </p:spTree>
    <p:extLst>
      <p:ext uri="{BB962C8B-B14F-4D97-AF65-F5344CB8AC3E}">
        <p14:creationId xmlns:p14="http://schemas.microsoft.com/office/powerpoint/2010/main" val="3739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Frequency distribution of pathogens detected in 709 stool samples by diagnostic approach employed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239000" cy="4297123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2534" y="6248399"/>
            <a:ext cx="4319588" cy="25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l"/>
            <a:r>
              <a:rPr lang="en-GB" altLang="en-US" sz="1200" dirty="0" err="1" smtClean="0">
                <a:latin typeface="Arial" pitchFamily="34" charset="0"/>
              </a:rPr>
              <a:t>Spina</a:t>
            </a:r>
            <a:r>
              <a:rPr lang="en-GB" altLang="en-US" sz="1200" dirty="0" smtClean="0">
                <a:latin typeface="Arial" pitchFamily="34" charset="0"/>
              </a:rPr>
              <a:t> A. </a:t>
            </a:r>
            <a:r>
              <a:rPr lang="en-GB" altLang="en-US" sz="1200" dirty="0">
                <a:latin typeface="Arial" pitchFamily="34" charset="0"/>
              </a:rPr>
              <a:t>et al. </a:t>
            </a:r>
            <a:r>
              <a:rPr lang="en-GB" altLang="en-US" sz="1200" dirty="0" smtClean="0">
                <a:latin typeface="Arial" pitchFamily="34" charset="0"/>
              </a:rPr>
              <a:t>CMI. 21(8): 719-728</a:t>
            </a:r>
            <a:endParaRPr lang="en-GB" altLang="en-US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9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09600"/>
            <a:ext cx="4114800" cy="1143000"/>
          </a:xfrm>
        </p:spPr>
        <p:txBody>
          <a:bodyPr/>
          <a:lstStyle/>
          <a:p>
            <a:r>
              <a:rPr lang="en-GB" altLang="en-US" sz="2400" dirty="0">
                <a:latin typeface="Arial" pitchFamily="34" charset="0"/>
              </a:rPr>
              <a:t>Distribution of pathogens detected by </a:t>
            </a:r>
            <a:r>
              <a:rPr lang="en-GB" altLang="en-US" sz="2400" dirty="0" err="1">
                <a:latin typeface="Arial" pitchFamily="34" charset="0"/>
              </a:rPr>
              <a:t>FilmArray</a:t>
            </a:r>
            <a:r>
              <a:rPr lang="en-GB" altLang="en-US" sz="2400" dirty="0">
                <a:latin typeface="Arial" pitchFamily="34" charset="0"/>
              </a:rPr>
              <a:t> (A) and </a:t>
            </a:r>
            <a:r>
              <a:rPr lang="en-GB" altLang="en-US" sz="2400" dirty="0" err="1">
                <a:latin typeface="Arial" pitchFamily="34" charset="0"/>
              </a:rPr>
              <a:t>Luminex</a:t>
            </a:r>
            <a:r>
              <a:rPr lang="en-GB" altLang="en-US" sz="2400" dirty="0">
                <a:latin typeface="Arial" pitchFamily="34" charset="0"/>
              </a:rPr>
              <a:t> (B) multiplex assays using prospective clinical specimens (n = 230</a:t>
            </a:r>
            <a:r>
              <a:rPr lang="en-GB" altLang="en-US" sz="2400" dirty="0" smtClean="0">
                <a:latin typeface="Arial" pitchFamily="34" charset="0"/>
              </a:rPr>
              <a:t>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886200" cy="607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48200" y="5334000"/>
            <a:ext cx="4319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200" b="1">
                <a:latin typeface="Arial" pitchFamily="34" charset="0"/>
              </a:rPr>
              <a:t>Reeti Khare et al. J. Clin. Microbiol. 2014;52:3667-3673</a:t>
            </a:r>
          </a:p>
        </p:txBody>
      </p:sp>
    </p:spTree>
    <p:extLst>
      <p:ext uri="{BB962C8B-B14F-4D97-AF65-F5344CB8AC3E}">
        <p14:creationId xmlns:p14="http://schemas.microsoft.com/office/powerpoint/2010/main" val="1369930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414713"/>
            <a:ext cx="381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73463"/>
            <a:ext cx="28575" cy="2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7520"/>
            <a:ext cx="8382000" cy="482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6212" y="6096000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l"/>
            <a:r>
              <a:rPr lang="en-GB" altLang="en-US" sz="1200" dirty="0" err="1" smtClean="0">
                <a:latin typeface="Arial" pitchFamily="34" charset="0"/>
              </a:rPr>
              <a:t>Khare</a:t>
            </a:r>
            <a:r>
              <a:rPr lang="en-GB" altLang="en-US" sz="1200" dirty="0" smtClean="0">
                <a:latin typeface="Arial" pitchFamily="34" charset="0"/>
              </a:rPr>
              <a:t> R. </a:t>
            </a:r>
            <a:r>
              <a:rPr lang="en-GB" altLang="en-US" sz="1200" dirty="0">
                <a:latin typeface="Arial" pitchFamily="34" charset="0"/>
              </a:rPr>
              <a:t>et al. J. </a:t>
            </a:r>
            <a:r>
              <a:rPr lang="en-GB" altLang="en-US" sz="1200" dirty="0" err="1">
                <a:latin typeface="Arial" pitchFamily="34" charset="0"/>
              </a:rPr>
              <a:t>Clin</a:t>
            </a:r>
            <a:r>
              <a:rPr lang="en-GB" altLang="en-US" sz="1200" dirty="0">
                <a:latin typeface="Arial" pitchFamily="34" charset="0"/>
              </a:rPr>
              <a:t>. </a:t>
            </a:r>
            <a:r>
              <a:rPr lang="en-GB" altLang="en-US" sz="1200" dirty="0" err="1">
                <a:latin typeface="Arial" pitchFamily="34" charset="0"/>
              </a:rPr>
              <a:t>Microbiol</a:t>
            </a:r>
            <a:r>
              <a:rPr lang="en-GB" altLang="en-US" sz="1200" dirty="0">
                <a:latin typeface="Arial" pitchFamily="34" charset="0"/>
              </a:rPr>
              <a:t>. 2014;52:3667-3673</a:t>
            </a:r>
          </a:p>
        </p:txBody>
      </p:sp>
    </p:spTree>
    <p:extLst>
      <p:ext uri="{BB962C8B-B14F-4D97-AF65-F5344CB8AC3E}">
        <p14:creationId xmlns:p14="http://schemas.microsoft.com/office/powerpoint/2010/main" val="1119555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GI Panels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4431323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6400"/>
            <a:ext cx="4476189" cy="3694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1" y="6400800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Goldenberg et al. 2015. J Infection. 70(5).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8228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Savings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036519"/>
              </p:ext>
            </p:extLst>
          </p:nvPr>
        </p:nvGraphicFramePr>
        <p:xfrm>
          <a:off x="990593" y="1514825"/>
          <a:ext cx="6781806" cy="4525962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130301"/>
                <a:gridCol w="1130301"/>
                <a:gridCol w="1130301"/>
                <a:gridCol w="1130301"/>
                <a:gridCol w="1130301"/>
                <a:gridCol w="1130301"/>
              </a:tblGrid>
              <a:tr h="307590">
                <a:tc>
                  <a:txBody>
                    <a:bodyPr/>
                    <a:lstStyle/>
                    <a:p>
                      <a:r>
                        <a:rPr lang="en-US" sz="900"/>
                        <a:t>Isolation days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3.0 days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2.5 days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2.0 days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1.5 days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1.0 days</a:t>
                      </a:r>
                    </a:p>
                  </a:txBody>
                  <a:tcPr marL="43941" marR="43941" marT="21971" marB="21971" anchor="ctr"/>
                </a:tc>
              </a:tr>
              <a:tr h="703062">
                <a:tc>
                  <a:txBody>
                    <a:bodyPr/>
                    <a:lstStyle/>
                    <a:p>
                      <a:r>
                        <a:rPr lang="en-US" sz="900"/>
                        <a:t>Total isolation days GPP testing pathway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1715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1581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1447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1313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1179</a:t>
                      </a:r>
                    </a:p>
                  </a:txBody>
                  <a:tcPr marL="43941" marR="43941" marT="21971" marB="21971" anchor="ctr"/>
                </a:tc>
              </a:tr>
              <a:tr h="834886">
                <a:tc>
                  <a:txBody>
                    <a:bodyPr/>
                    <a:lstStyle/>
                    <a:p>
                      <a:r>
                        <a:rPr lang="en-US" sz="900"/>
                        <a:t>Total isolation cost under GPP testing pathway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£151,602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£139,754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£127,944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£116,057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£104,209</a:t>
                      </a:r>
                    </a:p>
                  </a:txBody>
                  <a:tcPr marL="43941" marR="43941" marT="21971" marB="21971" anchor="ctr"/>
                </a:tc>
              </a:tr>
              <a:tr h="703062">
                <a:tc>
                  <a:txBody>
                    <a:bodyPr/>
                    <a:lstStyle/>
                    <a:p>
                      <a:r>
                        <a:rPr lang="en-US" sz="900"/>
                        <a:t>Total laboratory testing costs for GPP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£56,243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£56,243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£56,243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£56,243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£56,243</a:t>
                      </a:r>
                    </a:p>
                  </a:txBody>
                  <a:tcPr marL="43941" marR="43941" marT="21971" marB="21971" anchor="ctr"/>
                </a:tc>
              </a:tr>
              <a:tr h="571238">
                <a:tc>
                  <a:txBody>
                    <a:bodyPr/>
                    <a:lstStyle/>
                    <a:p>
                      <a:r>
                        <a:rPr lang="en-US" sz="900"/>
                        <a:t>Total costs for GPP testing pathway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£207,845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£195,997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£184,187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£172,300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£160,452</a:t>
                      </a:r>
                    </a:p>
                  </a:txBody>
                  <a:tcPr marL="43941" marR="43941" marT="21971" marB="21971" anchor="ctr"/>
                </a:tc>
              </a:tr>
              <a:tr h="703062">
                <a:tc>
                  <a:txBody>
                    <a:bodyPr/>
                    <a:lstStyle/>
                    <a:p>
                      <a:r>
                        <a:rPr lang="en-US" sz="900"/>
                        <a:t>Total costs for conventional testing pathway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£228,661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£228,661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£228,661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£228,661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£228,661</a:t>
                      </a:r>
                    </a:p>
                  </a:txBody>
                  <a:tcPr marL="43941" marR="43941" marT="21971" marB="21971" anchor="ctr"/>
                </a:tc>
              </a:tr>
              <a:tr h="703062">
                <a:tc>
                  <a:txBody>
                    <a:bodyPr/>
                    <a:lstStyle/>
                    <a:p>
                      <a:r>
                        <a:rPr lang="en-US" sz="900"/>
                        <a:t>Net savings using GPP testing pathway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£20,816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£32,664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£44,474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£56,361</a:t>
                      </a:r>
                    </a:p>
                  </a:txBody>
                  <a:tcPr marL="43941" marR="43941" marT="21971" marB="21971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£68,209</a:t>
                      </a:r>
                    </a:p>
                  </a:txBody>
                  <a:tcPr marL="43941" marR="43941" marT="21971" marB="21971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1" y="6400800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Goldenberg et al. 2015. J Infection. 70(5).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020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lvl="0"/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Distribution of pathogens detected by the </a:t>
            </a:r>
            <a:r>
              <a:rPr lang="en-US" alt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FilmArray</a:t>
            </a:r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GI Panel in diarrheal stool specimens that were negative for </a:t>
            </a:r>
            <a:r>
              <a:rPr lang="en-US" alt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C. difficile</a:t>
            </a:r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and/or rotavirus by conventional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testing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191271"/>
              </p:ext>
            </p:extLst>
          </p:nvPr>
        </p:nvGraphicFramePr>
        <p:xfrm>
          <a:off x="1295398" y="1371600"/>
          <a:ext cx="6066580" cy="4876801"/>
        </p:xfrm>
        <a:graphic>
          <a:graphicData uri="http://schemas.openxmlformats.org/drawingml/2006/table">
            <a:tbl>
              <a:tblPr/>
              <a:tblGrid>
                <a:gridCol w="1516645"/>
                <a:gridCol w="1516645"/>
                <a:gridCol w="1516645"/>
                <a:gridCol w="1516645"/>
              </a:tblGrid>
              <a:tr h="668055">
                <a:tc>
                  <a:txBody>
                    <a:bodyPr/>
                    <a:lstStyle/>
                    <a:p>
                      <a:r>
                        <a:rPr lang="en-US" sz="1200" dirty="0"/>
                        <a:t>Pathogen on </a:t>
                      </a:r>
                      <a:r>
                        <a:rPr lang="en-US" sz="1200" dirty="0" err="1"/>
                        <a:t>FilmArray</a:t>
                      </a:r>
                      <a:r>
                        <a:rPr lang="en-US" sz="1200" dirty="0"/>
                        <a:t> GI Panel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Number of samples testing positive for indicated </a:t>
                      </a:r>
                      <a:r>
                        <a:rPr lang="en-US" sz="1200" dirty="0" err="1"/>
                        <a:t>analyte</a:t>
                      </a:r>
                      <a:r>
                        <a:rPr lang="en-US" sz="1200" dirty="0"/>
                        <a:t> on the </a:t>
                      </a:r>
                      <a:r>
                        <a:rPr lang="en-US" sz="1200" dirty="0" err="1"/>
                        <a:t>FilmArray</a:t>
                      </a:r>
                      <a:r>
                        <a:rPr lang="en-US" sz="1200" dirty="0"/>
                        <a:t> GI panel that were originally negative or not tested for: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63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/>
                        <a:t>C. difficile</a:t>
                      </a:r>
                      <a:r>
                        <a:rPr lang="en-US" sz="1200"/>
                        <a:t>, N = 142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Rotavirus</a:t>
                      </a:r>
                      <a:r>
                        <a:rPr lang="en-US" sz="1200" baseline="30000">
                          <a:hlinkClick r:id="rId2"/>
                        </a:rPr>
                        <a:t>a</a:t>
                      </a:r>
                      <a:r>
                        <a:rPr lang="en-US" sz="1200"/>
                        <a:t>, N = 16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All negative patients, N = 158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r>
                        <a:rPr lang="en-US" sz="1200"/>
                        <a:t>Norovirus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 (2)</a:t>
                      </a:r>
                      <a:r>
                        <a:rPr lang="en-US" sz="1200" baseline="30000">
                          <a:hlinkClick r:id="rId3"/>
                        </a:rPr>
                        <a:t>b</a:t>
                      </a:r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r>
                        <a:rPr lang="en-US" sz="1200"/>
                        <a:t>Rotavirus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 (2)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r>
                        <a:rPr lang="en-US" sz="1200"/>
                        <a:t>EPEC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 (3)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r>
                        <a:rPr lang="en-US" sz="1200"/>
                        <a:t>EIEC/</a:t>
                      </a:r>
                      <a:r>
                        <a:rPr lang="en-US" sz="1200" i="1"/>
                        <a:t>Shigella</a:t>
                      </a:r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 (2)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r>
                        <a:rPr lang="en-US" sz="1200"/>
                        <a:t>EAEC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r>
                        <a:rPr lang="en-US" sz="1200"/>
                        <a:t>ETEC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 (1)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r>
                        <a:rPr lang="en-US" sz="1200"/>
                        <a:t>Astrovirus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 (1)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r>
                        <a:rPr lang="en-US" sz="1200" i="1"/>
                        <a:t>Salmonella</a:t>
                      </a:r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r>
                        <a:rPr lang="en-US" sz="1200" i="1"/>
                        <a:t>Cryptosporidium</a:t>
                      </a:r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r>
                        <a:rPr lang="en-US" sz="1200" i="1"/>
                        <a:t>Aeromonas</a:t>
                      </a:r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r>
                        <a:rPr lang="en-US" sz="1200" i="1"/>
                        <a:t>C. difficile</a:t>
                      </a:r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 (1)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r>
                        <a:rPr lang="en-US" sz="1200"/>
                        <a:t>Adenovirus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r>
                        <a:rPr lang="en-US" sz="1200"/>
                        <a:t>Total pathogens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35/142 (24.6%)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7/16 (43.8%)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42/158 (26.6%)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222">
                <a:tc>
                  <a:txBody>
                    <a:bodyPr/>
                    <a:lstStyle/>
                    <a:p>
                      <a:r>
                        <a:rPr lang="en-US" sz="1200"/>
                        <a:t>Total patients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29/142 (20.4%)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6/16 (37.5%)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35/158 (22.2%)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827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5C5C5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6" y="6553200"/>
            <a:ext cx="2276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 et al. 2015. DMID. 82(2).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9931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Disadvantages</a:t>
            </a:r>
            <a:endParaRPr lang="en-US" dirty="0"/>
          </a:p>
        </p:txBody>
      </p:sp>
      <p:pic>
        <p:nvPicPr>
          <p:cNvPr id="4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0" y="1484940"/>
            <a:ext cx="8626336" cy="40014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327" y="5715000"/>
            <a:ext cx="2671273" cy="1061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900" b="1" dirty="0">
                <a:solidFill>
                  <a:srgbClr val="000000"/>
                </a:solidFill>
                <a:latin typeface="Calibri" charset="0"/>
              </a:rPr>
              <a:t>Molecular testing for viral and bacterial enteric pathogens:  gold standard for viruses, but don't let culture go just yet?.</a:t>
            </a:r>
          </a:p>
          <a:p>
            <a:r>
              <a:rPr lang="en-US" altLang="en-US" sz="900" dirty="0">
                <a:solidFill>
                  <a:srgbClr val="000000"/>
                </a:solidFill>
                <a:latin typeface="Calibri" charset="0"/>
              </a:rPr>
              <a:t>Bloomfield, Maxim; Balm, Michelle; Blackmore, Timothy</a:t>
            </a:r>
          </a:p>
          <a:p>
            <a:endParaRPr lang="en-US" altLang="en-US" sz="900" dirty="0">
              <a:solidFill>
                <a:srgbClr val="000000"/>
              </a:solidFill>
              <a:latin typeface="Calibri" charset="0"/>
            </a:endParaRPr>
          </a:p>
          <a:p>
            <a:r>
              <a:rPr lang="en-US" altLang="en-US" sz="900" dirty="0">
                <a:solidFill>
                  <a:srgbClr val="000000"/>
                </a:solidFill>
                <a:latin typeface="Calibri" charset="0"/>
              </a:rPr>
              <a:t>Pathology. 47(3):227-233, April 2015</a:t>
            </a:r>
            <a:r>
              <a:rPr lang="en-US" altLang="en-US" sz="900" dirty="0" smtClean="0">
                <a:solidFill>
                  <a:srgbClr val="000000"/>
                </a:solidFill>
                <a:latin typeface="Calibri" charset="0"/>
              </a:rPr>
              <a:t>.</a:t>
            </a:r>
            <a:endParaRPr lang="en-US" altLang="en-US" sz="9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67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Meningitis Panels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9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Biofire</a:t>
            </a:r>
            <a:r>
              <a:rPr lang="en-US" dirty="0" smtClean="0"/>
              <a:t> ME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1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32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252728"/>
          </a:xfrm>
        </p:spPr>
        <p:txBody>
          <a:bodyPr>
            <a:normAutofit/>
          </a:bodyPr>
          <a:lstStyle/>
          <a:p>
            <a:r>
              <a:rPr lang="en-US" sz="3200" dirty="0"/>
              <a:t>The future organization of clinical microbiology </a:t>
            </a:r>
            <a:r>
              <a:rPr lang="en-US" sz="3200" dirty="0" smtClean="0"/>
              <a:t>services – a Paradigm Shift</a:t>
            </a:r>
            <a:endParaRPr lang="en-US" sz="3200" dirty="0"/>
          </a:p>
        </p:txBody>
      </p:sp>
      <p:pic>
        <p:nvPicPr>
          <p:cNvPr id="4098" name="Picture 2" descr="What does the future hold for clinical microbiolog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12168"/>
            <a:ext cx="590465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err="1" smtClean="0"/>
              <a:t>BioFire</a:t>
            </a:r>
            <a:r>
              <a:rPr lang="en-US" sz="3600" dirty="0" smtClean="0"/>
              <a:t> ME Bacterial Performance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9030"/>
            <a:ext cx="7391400" cy="492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28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8625"/>
            <a:ext cx="8806547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8763000" cy="219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956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 Performance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09864"/>
            <a:ext cx="9067800" cy="114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579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ME compare in Published Studies?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early to establish performance and clinical outcomes</a:t>
            </a:r>
          </a:p>
          <a:p>
            <a:pPr lvl="1"/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533" y="6123801"/>
            <a:ext cx="2828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Lunt, T et al.  ASM Poster #1668. 2015</a:t>
            </a:r>
            <a:endParaRPr lang="en-US" sz="1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6542518" cy="314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61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Zoonotic Diseases Panel</a:t>
            </a:r>
          </a:p>
          <a:p>
            <a:r>
              <a:rPr lang="en-US" dirty="0" smtClean="0"/>
              <a:t>Arthropod-</a:t>
            </a:r>
            <a:r>
              <a:rPr lang="en-US" dirty="0" err="1" smtClean="0"/>
              <a:t>bourne</a:t>
            </a:r>
            <a:r>
              <a:rPr lang="en-US" dirty="0" smtClean="0"/>
              <a:t> Diseases Panel</a:t>
            </a:r>
          </a:p>
          <a:p>
            <a:r>
              <a:rPr lang="en-US" dirty="0" smtClean="0"/>
              <a:t>Pneumonia Panel</a:t>
            </a:r>
          </a:p>
          <a:p>
            <a:r>
              <a:rPr lang="en-US" dirty="0" smtClean="0"/>
              <a:t>STI Panel</a:t>
            </a:r>
          </a:p>
          <a:p>
            <a:r>
              <a:rPr lang="en-US" dirty="0" smtClean="0"/>
              <a:t>Atypical Pneumonia Panel</a:t>
            </a:r>
          </a:p>
          <a:p>
            <a:r>
              <a:rPr lang="en-US" dirty="0" smtClean="0"/>
              <a:t>BV Panel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5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Future of Molecular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Migration away from </a:t>
            </a:r>
            <a:r>
              <a:rPr lang="en-US" dirty="0" err="1" smtClean="0"/>
              <a:t>singleplex</a:t>
            </a:r>
            <a:r>
              <a:rPr lang="en-US" dirty="0" smtClean="0"/>
              <a:t> PCR to disease state testing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stool pathogen panels, sepsis panels, pneumonia panels</a:t>
            </a:r>
          </a:p>
          <a:p>
            <a:r>
              <a:rPr lang="en-US" dirty="0" smtClean="0"/>
              <a:t>Moving testing closer to patient</a:t>
            </a:r>
          </a:p>
          <a:p>
            <a:r>
              <a:rPr lang="en-US" dirty="0" smtClean="0"/>
              <a:t>Increased competition based on menu</a:t>
            </a:r>
          </a:p>
          <a:p>
            <a:pPr lvl="1"/>
            <a:r>
              <a:rPr lang="en-US" dirty="0" smtClean="0"/>
              <a:t>Menu will be king, less capital for boxes</a:t>
            </a:r>
          </a:p>
          <a:p>
            <a:r>
              <a:rPr lang="en-US" dirty="0" smtClean="0"/>
              <a:t>Increased competition based on price</a:t>
            </a:r>
          </a:p>
          <a:p>
            <a:r>
              <a:rPr lang="en-US" dirty="0" smtClean="0"/>
              <a:t>Increased need for clinical data supporting use of molecular tests</a:t>
            </a:r>
          </a:p>
          <a:p>
            <a:r>
              <a:rPr lang="en-US" dirty="0" smtClean="0"/>
              <a:t>Movement to FDA approved kits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POC Molecular Influenza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Binnicker</a:t>
            </a:r>
            <a:r>
              <a:rPr lang="en-US" dirty="0" smtClean="0"/>
              <a:t> et al., JCM 2015</a:t>
            </a:r>
          </a:p>
          <a:p>
            <a:pPr lvl="1"/>
            <a:r>
              <a:rPr lang="en-US" dirty="0" smtClean="0"/>
              <a:t>Compared </a:t>
            </a:r>
            <a:r>
              <a:rPr lang="en-US" dirty="0" err="1" smtClean="0"/>
              <a:t>Liat</a:t>
            </a:r>
            <a:r>
              <a:rPr lang="en-US" dirty="0" smtClean="0"/>
              <a:t> (Roche, Indianapolis, IN) to laboratory based </a:t>
            </a:r>
            <a:r>
              <a:rPr lang="en-US" dirty="0" err="1" smtClean="0"/>
              <a:t>Simplexa</a:t>
            </a:r>
            <a:r>
              <a:rPr lang="en-US" dirty="0" smtClean="0"/>
              <a:t> (Focus, Chantilly, VA)</a:t>
            </a:r>
          </a:p>
          <a:p>
            <a:pPr lvl="1"/>
            <a:r>
              <a:rPr lang="en-US" dirty="0" smtClean="0"/>
              <a:t>Enrolled 197 respiratory swabs</a:t>
            </a:r>
          </a:p>
          <a:p>
            <a:pPr lvl="1"/>
            <a:r>
              <a:rPr lang="en-US" dirty="0" smtClean="0"/>
              <a:t>Found </a:t>
            </a:r>
            <a:r>
              <a:rPr lang="en-US" dirty="0" err="1" smtClean="0"/>
              <a:t>Liat</a:t>
            </a:r>
            <a:r>
              <a:rPr lang="en-US" dirty="0" smtClean="0"/>
              <a:t> was 99.2% and 100% sensitive for Flu A and B, respectively</a:t>
            </a:r>
          </a:p>
          <a:p>
            <a:pPr lvl="1"/>
            <a:r>
              <a:rPr lang="en-US" dirty="0" smtClean="0"/>
              <a:t>Found </a:t>
            </a:r>
            <a:r>
              <a:rPr lang="en-US" dirty="0" err="1" smtClean="0"/>
              <a:t>Liat</a:t>
            </a:r>
            <a:r>
              <a:rPr lang="en-US" dirty="0" smtClean="0"/>
              <a:t> was 100% specific compared to </a:t>
            </a:r>
            <a:r>
              <a:rPr lang="en-US" dirty="0" err="1" smtClean="0"/>
              <a:t>Simplexa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5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The Impact of Rapid PCR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482"/>
            <a:ext cx="9144000" cy="595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6550223"/>
            <a:ext cx="2814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Chu et al., J Med Virology, 2015.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516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Impact of Rapid PCR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63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6550223"/>
            <a:ext cx="2814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Chu et al., J Med Virology, 2015.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128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Panels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Use of Large Multiplex Respiratory Panels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Influenza accounts for a minority of viral respiratory infections</a:t>
            </a:r>
          </a:p>
          <a:p>
            <a:r>
              <a:rPr lang="en-US" dirty="0" smtClean="0"/>
              <a:t>May contribute to increased patient satisfaction</a:t>
            </a:r>
          </a:p>
          <a:p>
            <a:r>
              <a:rPr lang="en-US" dirty="0" smtClean="0"/>
              <a:t>May contribute to better laboratory stewardship</a:t>
            </a:r>
          </a:p>
          <a:p>
            <a:r>
              <a:rPr lang="en-US" dirty="0" smtClean="0"/>
              <a:t>Identify outbreaks of </a:t>
            </a:r>
            <a:r>
              <a:rPr lang="en-US" dirty="0" err="1" smtClean="0"/>
              <a:t>resp</a:t>
            </a:r>
            <a:r>
              <a:rPr lang="en-US" dirty="0" smtClean="0"/>
              <a:t> viruses earlier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Counterpoint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Panels need to be linked to clinical syndromes</a:t>
            </a:r>
          </a:p>
          <a:p>
            <a:r>
              <a:rPr lang="en-US" dirty="0" smtClean="0"/>
              <a:t>Most panels are fixed design and do not allow reporting flexibility</a:t>
            </a:r>
          </a:p>
          <a:p>
            <a:r>
              <a:rPr lang="en-US" dirty="0" smtClean="0"/>
              <a:t>Testing for pathogens should be risk-guided</a:t>
            </a:r>
          </a:p>
          <a:p>
            <a:r>
              <a:rPr lang="en-US" dirty="0" smtClean="0"/>
              <a:t>When you hear hoof-beats, think horses, not zebras – </a:t>
            </a:r>
            <a:r>
              <a:rPr lang="en-US" dirty="0" err="1" smtClean="0"/>
              <a:t>ie</a:t>
            </a:r>
            <a:r>
              <a:rPr lang="en-US" dirty="0" smtClean="0"/>
              <a:t> common things are common</a:t>
            </a:r>
          </a:p>
          <a:p>
            <a:r>
              <a:rPr lang="en-US" dirty="0" smtClean="0"/>
              <a:t>Effects on cost are not clear</a:t>
            </a:r>
          </a:p>
          <a:p>
            <a:r>
              <a:rPr lang="en-US" dirty="0" smtClean="0"/>
              <a:t>Sensitivity of panels may be inferior to single-</a:t>
            </a:r>
            <a:r>
              <a:rPr lang="en-US" dirty="0" err="1" smtClean="0"/>
              <a:t>plex</a:t>
            </a:r>
            <a:r>
              <a:rPr lang="en-US" dirty="0" smtClean="0"/>
              <a:t> assays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6324600"/>
            <a:ext cx="4232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Schreckenberger</a:t>
            </a:r>
            <a:r>
              <a:rPr lang="en-US" sz="1400" dirty="0" smtClean="0"/>
              <a:t> and McAdam, 2015. JCM: 53(10)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7638700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</TotalTime>
  <Words>1769</Words>
  <Application>Microsoft Office PowerPoint</Application>
  <PresentationFormat>On-screen Show (4:3)</PresentationFormat>
  <Paragraphs>363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Syndromic Multiplex Panels – What’s New, How Will We Use Them and What is the Impact on the Microbiology Laboratory</vt:lpstr>
      <vt:lpstr>Outline</vt:lpstr>
      <vt:lpstr>The future organization of clinical microbiology services – a Paradigm Shift</vt:lpstr>
      <vt:lpstr>The Future of Molecular Biology</vt:lpstr>
      <vt:lpstr>Performance of POC Molecular Influenza Tests</vt:lpstr>
      <vt:lpstr>The Impact of Rapid PCR</vt:lpstr>
      <vt:lpstr>The Impact of Rapid PCR</vt:lpstr>
      <vt:lpstr>Respiratory Panels</vt:lpstr>
      <vt:lpstr>Use of Large Multiplex Respiratory Panels</vt:lpstr>
      <vt:lpstr>Respiratory Tract Infections: Diagnostic Challenge</vt:lpstr>
      <vt:lpstr>Respiratory Tract Infections: Diagnostic Challenge</vt:lpstr>
      <vt:lpstr>Respiratory Tract Infections: Diagnostic Challenge</vt:lpstr>
      <vt:lpstr>Details for the four FDA-cleared respiratory panels</vt:lpstr>
      <vt:lpstr>Comparison of the Biofire FilmArray RP, Genmark eSensor RVP, Luminex xTAG RVPv1, and Luminex xTAG RVP Fast Multiplex Assays for Detection of Respiratory Viruses</vt:lpstr>
      <vt:lpstr>The Problem with multiplex RVPs</vt:lpstr>
      <vt:lpstr>PowerPoint Presentation</vt:lpstr>
      <vt:lpstr>PowerPoint Presentation</vt:lpstr>
      <vt:lpstr>Current respiratory Algorithm</vt:lpstr>
      <vt:lpstr>Gastrointestinal Assays</vt:lpstr>
      <vt:lpstr>PowerPoint Presentation</vt:lpstr>
      <vt:lpstr>Frequency distribution of pathogens detected in 709 stool samples by diagnostic approach employed</vt:lpstr>
      <vt:lpstr>Distribution of pathogens detected by FilmArray (A) and Luminex (B) multiplex assays using prospective clinical specimens (n = 230)</vt:lpstr>
      <vt:lpstr>Performance</vt:lpstr>
      <vt:lpstr>Benefits of GI Panels</vt:lpstr>
      <vt:lpstr>Cost Savings</vt:lpstr>
      <vt:lpstr>Distribution of pathogens detected by the FilmArray GI Panel in diarrheal stool specimens that were negative for C. difficile and/or rotavirus by conventional testing</vt:lpstr>
      <vt:lpstr>Advantages and Disadvantages</vt:lpstr>
      <vt:lpstr>Meningitis Panels</vt:lpstr>
      <vt:lpstr>Biofire ME</vt:lpstr>
      <vt:lpstr>BioFire ME Bacterial Performance</vt:lpstr>
      <vt:lpstr>PowerPoint Presentation</vt:lpstr>
      <vt:lpstr>Yeast Performance</vt:lpstr>
      <vt:lpstr>How does ME compare in Published Studies?</vt:lpstr>
      <vt:lpstr>Future Panels</vt:lpstr>
    </vt:vector>
  </TitlesOfParts>
  <Company>Medical College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norma round</dc:creator>
  <cp:lastModifiedBy>Bowles, Erin J</cp:lastModifiedBy>
  <cp:revision>153</cp:revision>
  <dcterms:created xsi:type="dcterms:W3CDTF">2006-03-27T21:55:01Z</dcterms:created>
  <dcterms:modified xsi:type="dcterms:W3CDTF">2015-11-10T12:55:12Z</dcterms:modified>
</cp:coreProperties>
</file>