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theme/theme3.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4.xml" ContentType="application/vnd.openxmlformats-officedocument.theme+xml"/>
  <Override PartName="/ppt/slideLayouts/slideLayout19.xml" ContentType="application/vnd.openxmlformats-officedocument.presentationml.slideLayout+xml"/>
  <Override PartName="/ppt/theme/theme5.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 id="2147483679" r:id="rId2"/>
    <p:sldMasterId id="2147483688" r:id="rId3"/>
    <p:sldMasterId id="2147483690" r:id="rId4"/>
    <p:sldMasterId id="2147483693" r:id="rId5"/>
    <p:sldMasterId id="2147483695" r:id="rId6"/>
  </p:sldMasterIdLst>
  <p:notesMasterIdLst>
    <p:notesMasterId r:id="rId91"/>
  </p:notesMasterIdLst>
  <p:handoutMasterIdLst>
    <p:handoutMasterId r:id="rId92"/>
  </p:handoutMasterIdLst>
  <p:sldIdLst>
    <p:sldId id="256" r:id="rId7"/>
    <p:sldId id="309" r:id="rId8"/>
    <p:sldId id="282" r:id="rId9"/>
    <p:sldId id="315" r:id="rId10"/>
    <p:sldId id="439" r:id="rId11"/>
    <p:sldId id="440" r:id="rId12"/>
    <p:sldId id="441" r:id="rId13"/>
    <p:sldId id="442" r:id="rId14"/>
    <p:sldId id="443" r:id="rId15"/>
    <p:sldId id="444" r:id="rId16"/>
    <p:sldId id="445" r:id="rId17"/>
    <p:sldId id="446" r:id="rId18"/>
    <p:sldId id="447" r:id="rId19"/>
    <p:sldId id="448" r:id="rId20"/>
    <p:sldId id="449" r:id="rId21"/>
    <p:sldId id="432" r:id="rId22"/>
    <p:sldId id="454" r:id="rId23"/>
    <p:sldId id="455" r:id="rId24"/>
    <p:sldId id="456" r:id="rId25"/>
    <p:sldId id="457" r:id="rId26"/>
    <p:sldId id="458" r:id="rId27"/>
    <p:sldId id="459" r:id="rId28"/>
    <p:sldId id="460" r:id="rId29"/>
    <p:sldId id="461" r:id="rId30"/>
    <p:sldId id="462" r:id="rId31"/>
    <p:sldId id="463" r:id="rId32"/>
    <p:sldId id="464" r:id="rId33"/>
    <p:sldId id="465" r:id="rId34"/>
    <p:sldId id="466" r:id="rId35"/>
    <p:sldId id="467" r:id="rId36"/>
    <p:sldId id="468" r:id="rId37"/>
    <p:sldId id="469" r:id="rId38"/>
    <p:sldId id="470" r:id="rId39"/>
    <p:sldId id="471" r:id="rId40"/>
    <p:sldId id="472" r:id="rId41"/>
    <p:sldId id="473" r:id="rId42"/>
    <p:sldId id="474" r:id="rId43"/>
    <p:sldId id="475" r:id="rId44"/>
    <p:sldId id="476" r:id="rId45"/>
    <p:sldId id="477" r:id="rId46"/>
    <p:sldId id="478" r:id="rId47"/>
    <p:sldId id="479" r:id="rId48"/>
    <p:sldId id="480" r:id="rId49"/>
    <p:sldId id="481" r:id="rId50"/>
    <p:sldId id="482" r:id="rId51"/>
    <p:sldId id="483" r:id="rId52"/>
    <p:sldId id="484" r:id="rId53"/>
    <p:sldId id="485" r:id="rId54"/>
    <p:sldId id="486" r:id="rId55"/>
    <p:sldId id="487" r:id="rId56"/>
    <p:sldId id="488" r:id="rId57"/>
    <p:sldId id="450" r:id="rId58"/>
    <p:sldId id="489" r:id="rId59"/>
    <p:sldId id="490" r:id="rId60"/>
    <p:sldId id="491" r:id="rId61"/>
    <p:sldId id="492" r:id="rId62"/>
    <p:sldId id="493" r:id="rId63"/>
    <p:sldId id="494" r:id="rId64"/>
    <p:sldId id="495" r:id="rId65"/>
    <p:sldId id="496" r:id="rId66"/>
    <p:sldId id="497" r:id="rId67"/>
    <p:sldId id="498" r:id="rId68"/>
    <p:sldId id="499" r:id="rId69"/>
    <p:sldId id="500" r:id="rId70"/>
    <p:sldId id="501" r:id="rId71"/>
    <p:sldId id="502" r:id="rId72"/>
    <p:sldId id="503" r:id="rId73"/>
    <p:sldId id="426" r:id="rId74"/>
    <p:sldId id="284" r:id="rId75"/>
    <p:sldId id="286" r:id="rId76"/>
    <p:sldId id="299" r:id="rId77"/>
    <p:sldId id="408" r:id="rId78"/>
    <p:sldId id="452" r:id="rId79"/>
    <p:sldId id="451" r:id="rId80"/>
    <p:sldId id="398" r:id="rId81"/>
    <p:sldId id="397" r:id="rId82"/>
    <p:sldId id="435" r:id="rId83"/>
    <p:sldId id="297" r:id="rId84"/>
    <p:sldId id="312" r:id="rId85"/>
    <p:sldId id="410" r:id="rId86"/>
    <p:sldId id="302" r:id="rId87"/>
    <p:sldId id="438" r:id="rId88"/>
    <p:sldId id="453" r:id="rId89"/>
    <p:sldId id="306" r:id="rId90"/>
  </p:sldIdLst>
  <p:sldSz cx="9144000" cy="6858000" type="screen4x3"/>
  <p:notesSz cx="7010400" cy="9296400"/>
  <p:defaultTextStyle>
    <a:defPPr>
      <a:defRPr lang="en-US"/>
    </a:defPPr>
    <a:lvl1pPr algn="l" defTabSz="457200" rtl="0" fontAlgn="base">
      <a:spcBef>
        <a:spcPct val="0"/>
      </a:spcBef>
      <a:spcAft>
        <a:spcPct val="0"/>
      </a:spcAft>
      <a:defRPr kern="1200">
        <a:solidFill>
          <a:schemeClr val="tx1"/>
        </a:solidFill>
        <a:latin typeface="Georgia" pitchFamily="18" charset="0"/>
        <a:ea typeface="MS PGothic" pitchFamily="34" charset="-128"/>
        <a:cs typeface="+mn-cs"/>
      </a:defRPr>
    </a:lvl1pPr>
    <a:lvl2pPr marL="457200" algn="l" defTabSz="457200" rtl="0" fontAlgn="base">
      <a:spcBef>
        <a:spcPct val="0"/>
      </a:spcBef>
      <a:spcAft>
        <a:spcPct val="0"/>
      </a:spcAft>
      <a:defRPr kern="1200">
        <a:solidFill>
          <a:schemeClr val="tx1"/>
        </a:solidFill>
        <a:latin typeface="Georgia" pitchFamily="18" charset="0"/>
        <a:ea typeface="MS PGothic" pitchFamily="34" charset="-128"/>
        <a:cs typeface="+mn-cs"/>
      </a:defRPr>
    </a:lvl2pPr>
    <a:lvl3pPr marL="914400" algn="l" defTabSz="457200" rtl="0" fontAlgn="base">
      <a:spcBef>
        <a:spcPct val="0"/>
      </a:spcBef>
      <a:spcAft>
        <a:spcPct val="0"/>
      </a:spcAft>
      <a:defRPr kern="1200">
        <a:solidFill>
          <a:schemeClr val="tx1"/>
        </a:solidFill>
        <a:latin typeface="Georgia" pitchFamily="18" charset="0"/>
        <a:ea typeface="MS PGothic" pitchFamily="34" charset="-128"/>
        <a:cs typeface="+mn-cs"/>
      </a:defRPr>
    </a:lvl3pPr>
    <a:lvl4pPr marL="1371600" algn="l" defTabSz="457200" rtl="0" fontAlgn="base">
      <a:spcBef>
        <a:spcPct val="0"/>
      </a:spcBef>
      <a:spcAft>
        <a:spcPct val="0"/>
      </a:spcAft>
      <a:defRPr kern="1200">
        <a:solidFill>
          <a:schemeClr val="tx1"/>
        </a:solidFill>
        <a:latin typeface="Georgia" pitchFamily="18" charset="0"/>
        <a:ea typeface="MS PGothic" pitchFamily="34" charset="-128"/>
        <a:cs typeface="+mn-cs"/>
      </a:defRPr>
    </a:lvl4pPr>
    <a:lvl5pPr marL="1828800" algn="l" defTabSz="457200" rtl="0" fontAlgn="base">
      <a:spcBef>
        <a:spcPct val="0"/>
      </a:spcBef>
      <a:spcAft>
        <a:spcPct val="0"/>
      </a:spcAft>
      <a:defRPr kern="1200">
        <a:solidFill>
          <a:schemeClr val="tx1"/>
        </a:solidFill>
        <a:latin typeface="Georgia" pitchFamily="18" charset="0"/>
        <a:ea typeface="MS PGothic" pitchFamily="34" charset="-128"/>
        <a:cs typeface="+mn-cs"/>
      </a:defRPr>
    </a:lvl5pPr>
    <a:lvl6pPr marL="2286000" algn="l" defTabSz="914400" rtl="0" eaLnBrk="1" latinLnBrk="0" hangingPunct="1">
      <a:defRPr kern="1200">
        <a:solidFill>
          <a:schemeClr val="tx1"/>
        </a:solidFill>
        <a:latin typeface="Georgia" pitchFamily="18" charset="0"/>
        <a:ea typeface="MS PGothic" pitchFamily="34" charset="-128"/>
        <a:cs typeface="+mn-cs"/>
      </a:defRPr>
    </a:lvl6pPr>
    <a:lvl7pPr marL="2743200" algn="l" defTabSz="914400" rtl="0" eaLnBrk="1" latinLnBrk="0" hangingPunct="1">
      <a:defRPr kern="1200">
        <a:solidFill>
          <a:schemeClr val="tx1"/>
        </a:solidFill>
        <a:latin typeface="Georgia" pitchFamily="18" charset="0"/>
        <a:ea typeface="MS PGothic" pitchFamily="34" charset="-128"/>
        <a:cs typeface="+mn-cs"/>
      </a:defRPr>
    </a:lvl7pPr>
    <a:lvl8pPr marL="3200400" algn="l" defTabSz="914400" rtl="0" eaLnBrk="1" latinLnBrk="0" hangingPunct="1">
      <a:defRPr kern="1200">
        <a:solidFill>
          <a:schemeClr val="tx1"/>
        </a:solidFill>
        <a:latin typeface="Georgia" pitchFamily="18" charset="0"/>
        <a:ea typeface="MS PGothic" pitchFamily="34" charset="-128"/>
        <a:cs typeface="+mn-cs"/>
      </a:defRPr>
    </a:lvl8pPr>
    <a:lvl9pPr marL="3657600" algn="l" defTabSz="914400" rtl="0" eaLnBrk="1" latinLnBrk="0" hangingPunct="1">
      <a:defRPr kern="1200">
        <a:solidFill>
          <a:schemeClr val="tx1"/>
        </a:solidFill>
        <a:latin typeface="Georgia" pitchFamily="18" charset="0"/>
        <a:ea typeface="MS PGothic"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70000"/>
    <a:srgbClr val="EFA100"/>
    <a:srgbClr val="538094"/>
    <a:srgbClr val="9BBCC6"/>
    <a:srgbClr val="D8CFA7"/>
    <a:srgbClr val="CAC29C"/>
    <a:srgbClr val="B70014"/>
    <a:srgbClr val="7B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autoAdjust="0"/>
    <p:restoredTop sz="94641" autoAdjust="0"/>
  </p:normalViewPr>
  <p:slideViewPr>
    <p:cSldViewPr snapToGrid="0" snapToObjects="1">
      <p:cViewPr varScale="1">
        <p:scale>
          <a:sx n="104" d="100"/>
          <a:sy n="104" d="100"/>
        </p:scale>
        <p:origin x="1188" y="10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slide" Target="slides/slide57.xml"/><Relationship Id="rId68" Type="http://schemas.openxmlformats.org/officeDocument/2006/relationships/slide" Target="slides/slide62.xml"/><Relationship Id="rId76" Type="http://schemas.openxmlformats.org/officeDocument/2006/relationships/slide" Target="slides/slide70.xml"/><Relationship Id="rId84" Type="http://schemas.openxmlformats.org/officeDocument/2006/relationships/slide" Target="slides/slide78.xml"/><Relationship Id="rId89" Type="http://schemas.openxmlformats.org/officeDocument/2006/relationships/slide" Target="slides/slide83.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slide" Target="slides/slide68.xml"/><Relationship Id="rId79" Type="http://schemas.openxmlformats.org/officeDocument/2006/relationships/slide" Target="slides/slide73.xml"/><Relationship Id="rId87" Type="http://schemas.openxmlformats.org/officeDocument/2006/relationships/slide" Target="slides/slide81.xml"/><Relationship Id="rId5" Type="http://schemas.openxmlformats.org/officeDocument/2006/relationships/slideMaster" Target="slideMasters/slideMaster5.xml"/><Relationship Id="rId61" Type="http://schemas.openxmlformats.org/officeDocument/2006/relationships/slide" Target="slides/slide55.xml"/><Relationship Id="rId82" Type="http://schemas.openxmlformats.org/officeDocument/2006/relationships/slide" Target="slides/slide76.xml"/><Relationship Id="rId90" Type="http://schemas.openxmlformats.org/officeDocument/2006/relationships/slide" Target="slides/slide84.xml"/><Relationship Id="rId95" Type="http://schemas.openxmlformats.org/officeDocument/2006/relationships/theme" Target="theme/theme1.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slide" Target="slides/slide7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slide" Target="slides/slide74.xml"/><Relationship Id="rId85" Type="http://schemas.openxmlformats.org/officeDocument/2006/relationships/slide" Target="slides/slide79.xml"/><Relationship Id="rId93"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slide" Target="slides/slide77.xml"/><Relationship Id="rId88" Type="http://schemas.openxmlformats.org/officeDocument/2006/relationships/slide" Target="slides/slide82.xml"/><Relationship Id="rId91" Type="http://schemas.openxmlformats.org/officeDocument/2006/relationships/notesMaster" Target="notesMasters/notesMaster1.xml"/><Relationship Id="rId9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slide" Target="slides/slide80.xml"/><Relationship Id="rId9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5610126072370451E-2"/>
          <c:y val="8.8769017980636244E-2"/>
          <c:w val="0.93680394267263356"/>
          <c:h val="0.72300563052025135"/>
        </c:manualLayout>
      </c:layout>
      <c:lineChart>
        <c:grouping val="standard"/>
        <c:varyColors val="0"/>
        <c:ser>
          <c:idx val="0"/>
          <c:order val="0"/>
          <c:tx>
            <c:strRef>
              <c:f>Sheet1!$A$2</c:f>
              <c:strCache>
                <c:ptCount val="1"/>
                <c:pt idx="0">
                  <c:v>Working at Lab</c:v>
                </c:pt>
              </c:strCache>
            </c:strRef>
          </c:tx>
          <c:spPr>
            <a:ln w="28575" cap="rnd">
              <a:solidFill>
                <a:schemeClr val="accent1"/>
              </a:solidFill>
              <a:round/>
            </a:ln>
            <a:effectLst/>
          </c:spPr>
          <c:marker>
            <c:symbol val="none"/>
          </c:marker>
          <c:dLbls>
            <c:delete val="1"/>
          </c:dLbls>
          <c:cat>
            <c:numRef>
              <c:f>Sheet1!$B$1:$BB$1</c:f>
              <c:numCache>
                <c:formatCode>d\-mmm</c:formatCode>
                <c:ptCount val="53"/>
                <c:pt idx="0">
                  <c:v>43907</c:v>
                </c:pt>
                <c:pt idx="1">
                  <c:v>43908</c:v>
                </c:pt>
                <c:pt idx="2">
                  <c:v>43909</c:v>
                </c:pt>
                <c:pt idx="3">
                  <c:v>43910</c:v>
                </c:pt>
                <c:pt idx="4">
                  <c:v>43913</c:v>
                </c:pt>
                <c:pt idx="5">
                  <c:v>43914</c:v>
                </c:pt>
                <c:pt idx="6">
                  <c:v>43915</c:v>
                </c:pt>
                <c:pt idx="7">
                  <c:v>43916</c:v>
                </c:pt>
                <c:pt idx="8">
                  <c:v>43917</c:v>
                </c:pt>
                <c:pt idx="9">
                  <c:v>43920</c:v>
                </c:pt>
                <c:pt idx="10">
                  <c:v>43921</c:v>
                </c:pt>
                <c:pt idx="11">
                  <c:v>43922</c:v>
                </c:pt>
                <c:pt idx="12">
                  <c:v>43923</c:v>
                </c:pt>
                <c:pt idx="13">
                  <c:v>43924</c:v>
                </c:pt>
                <c:pt idx="14">
                  <c:v>43927</c:v>
                </c:pt>
                <c:pt idx="15">
                  <c:v>43928</c:v>
                </c:pt>
                <c:pt idx="16">
                  <c:v>43929</c:v>
                </c:pt>
                <c:pt idx="17">
                  <c:v>43930</c:v>
                </c:pt>
                <c:pt idx="18">
                  <c:v>43931</c:v>
                </c:pt>
                <c:pt idx="19">
                  <c:v>43934</c:v>
                </c:pt>
                <c:pt idx="20">
                  <c:v>43935</c:v>
                </c:pt>
                <c:pt idx="21">
                  <c:v>43936</c:v>
                </c:pt>
                <c:pt idx="22">
                  <c:v>43937</c:v>
                </c:pt>
                <c:pt idx="23">
                  <c:v>43938</c:v>
                </c:pt>
                <c:pt idx="24">
                  <c:v>43941</c:v>
                </c:pt>
                <c:pt idx="25">
                  <c:v>43942</c:v>
                </c:pt>
                <c:pt idx="26">
                  <c:v>43943</c:v>
                </c:pt>
                <c:pt idx="27">
                  <c:v>43944</c:v>
                </c:pt>
                <c:pt idx="28">
                  <c:v>43945</c:v>
                </c:pt>
                <c:pt idx="29">
                  <c:v>43948</c:v>
                </c:pt>
                <c:pt idx="30">
                  <c:v>43949</c:v>
                </c:pt>
                <c:pt idx="31">
                  <c:v>43950</c:v>
                </c:pt>
                <c:pt idx="32">
                  <c:v>43951</c:v>
                </c:pt>
                <c:pt idx="33">
                  <c:v>43952</c:v>
                </c:pt>
                <c:pt idx="34">
                  <c:v>43955</c:v>
                </c:pt>
                <c:pt idx="35">
                  <c:v>43956</c:v>
                </c:pt>
                <c:pt idx="36">
                  <c:v>43957</c:v>
                </c:pt>
                <c:pt idx="37">
                  <c:v>43958</c:v>
                </c:pt>
                <c:pt idx="38">
                  <c:v>43959</c:v>
                </c:pt>
                <c:pt idx="39">
                  <c:v>43962</c:v>
                </c:pt>
                <c:pt idx="40">
                  <c:v>43963</c:v>
                </c:pt>
                <c:pt idx="41">
                  <c:v>43964</c:v>
                </c:pt>
                <c:pt idx="42">
                  <c:v>43965</c:v>
                </c:pt>
                <c:pt idx="43">
                  <c:v>43966</c:v>
                </c:pt>
                <c:pt idx="44">
                  <c:v>43969</c:v>
                </c:pt>
                <c:pt idx="45">
                  <c:v>43970</c:v>
                </c:pt>
                <c:pt idx="46">
                  <c:v>43971</c:v>
                </c:pt>
                <c:pt idx="47">
                  <c:v>43972</c:v>
                </c:pt>
                <c:pt idx="48">
                  <c:v>43973</c:v>
                </c:pt>
                <c:pt idx="49">
                  <c:v>43977</c:v>
                </c:pt>
                <c:pt idx="50">
                  <c:v>43978</c:v>
                </c:pt>
                <c:pt idx="51">
                  <c:v>43979</c:v>
                </c:pt>
                <c:pt idx="52">
                  <c:v>43980</c:v>
                </c:pt>
              </c:numCache>
            </c:numRef>
          </c:cat>
          <c:val>
            <c:numRef>
              <c:f>Sheet1!$B$2:$BB$2</c:f>
              <c:numCache>
                <c:formatCode>General</c:formatCode>
                <c:ptCount val="53"/>
                <c:pt idx="0">
                  <c:v>207.5</c:v>
                </c:pt>
                <c:pt idx="1">
                  <c:v>220</c:v>
                </c:pt>
                <c:pt idx="2">
                  <c:v>207.5</c:v>
                </c:pt>
                <c:pt idx="3">
                  <c:v>206</c:v>
                </c:pt>
                <c:pt idx="4">
                  <c:v>197.5</c:v>
                </c:pt>
                <c:pt idx="5">
                  <c:v>195</c:v>
                </c:pt>
                <c:pt idx="6">
                  <c:v>183.5</c:v>
                </c:pt>
                <c:pt idx="7">
                  <c:v>182.5</c:v>
                </c:pt>
                <c:pt idx="8">
                  <c:v>177</c:v>
                </c:pt>
                <c:pt idx="9">
                  <c:v>189</c:v>
                </c:pt>
                <c:pt idx="10">
                  <c:v>195.5</c:v>
                </c:pt>
                <c:pt idx="11">
                  <c:v>188</c:v>
                </c:pt>
                <c:pt idx="12">
                  <c:v>175</c:v>
                </c:pt>
                <c:pt idx="13">
                  <c:v>167</c:v>
                </c:pt>
                <c:pt idx="14">
                  <c:v>180</c:v>
                </c:pt>
                <c:pt idx="15">
                  <c:v>167</c:v>
                </c:pt>
                <c:pt idx="16">
                  <c:v>168.5</c:v>
                </c:pt>
                <c:pt idx="17">
                  <c:v>169</c:v>
                </c:pt>
                <c:pt idx="18">
                  <c:v>156</c:v>
                </c:pt>
                <c:pt idx="19">
                  <c:v>160</c:v>
                </c:pt>
                <c:pt idx="20">
                  <c:v>163</c:v>
                </c:pt>
                <c:pt idx="21">
                  <c:v>173.5</c:v>
                </c:pt>
                <c:pt idx="22">
                  <c:v>155</c:v>
                </c:pt>
                <c:pt idx="23">
                  <c:v>158.5</c:v>
                </c:pt>
                <c:pt idx="24">
                  <c:v>171</c:v>
                </c:pt>
                <c:pt idx="25">
                  <c:v>172</c:v>
                </c:pt>
                <c:pt idx="26">
                  <c:v>167</c:v>
                </c:pt>
                <c:pt idx="27">
                  <c:v>160</c:v>
                </c:pt>
                <c:pt idx="28">
                  <c:v>171</c:v>
                </c:pt>
                <c:pt idx="29">
                  <c:v>182.5</c:v>
                </c:pt>
                <c:pt idx="30">
                  <c:v>185.5</c:v>
                </c:pt>
                <c:pt idx="31">
                  <c:v>181.5</c:v>
                </c:pt>
                <c:pt idx="32">
                  <c:v>174.5</c:v>
                </c:pt>
                <c:pt idx="33">
                  <c:v>173</c:v>
                </c:pt>
                <c:pt idx="34">
                  <c:v>191</c:v>
                </c:pt>
                <c:pt idx="35">
                  <c:v>199</c:v>
                </c:pt>
                <c:pt idx="36">
                  <c:v>189</c:v>
                </c:pt>
                <c:pt idx="37">
                  <c:v>193</c:v>
                </c:pt>
                <c:pt idx="38">
                  <c:v>187</c:v>
                </c:pt>
                <c:pt idx="39">
                  <c:v>192</c:v>
                </c:pt>
                <c:pt idx="40">
                  <c:v>203</c:v>
                </c:pt>
                <c:pt idx="41">
                  <c:v>200</c:v>
                </c:pt>
                <c:pt idx="42">
                  <c:v>202.5</c:v>
                </c:pt>
                <c:pt idx="43">
                  <c:v>201</c:v>
                </c:pt>
                <c:pt idx="44">
                  <c:v>209.5</c:v>
                </c:pt>
                <c:pt idx="45">
                  <c:v>215.5</c:v>
                </c:pt>
                <c:pt idx="46">
                  <c:v>223.5</c:v>
                </c:pt>
                <c:pt idx="47">
                  <c:v>213.5</c:v>
                </c:pt>
                <c:pt idx="48">
                  <c:v>209</c:v>
                </c:pt>
                <c:pt idx="49">
                  <c:v>221</c:v>
                </c:pt>
                <c:pt idx="50">
                  <c:v>226.5</c:v>
                </c:pt>
                <c:pt idx="51">
                  <c:v>245</c:v>
                </c:pt>
                <c:pt idx="52">
                  <c:v>221.5</c:v>
                </c:pt>
              </c:numCache>
            </c:numRef>
          </c:val>
          <c:smooth val="0"/>
          <c:extLst>
            <c:ext xmlns:c16="http://schemas.microsoft.com/office/drawing/2014/chart" uri="{C3380CC4-5D6E-409C-BE32-E72D297353CC}">
              <c16:uniqueId val="{00000000-DD89-42E0-AC03-C9FAD9FBF3C5}"/>
            </c:ext>
          </c:extLst>
        </c:ser>
        <c:ser>
          <c:idx val="1"/>
          <c:order val="1"/>
          <c:tx>
            <c:strRef>
              <c:f>Sheet1!$A$3</c:f>
              <c:strCache>
                <c:ptCount val="1"/>
                <c:pt idx="0">
                  <c:v>Working Remotely</c:v>
                </c:pt>
              </c:strCache>
            </c:strRef>
          </c:tx>
          <c:spPr>
            <a:ln w="28575" cap="rnd">
              <a:solidFill>
                <a:schemeClr val="accent2"/>
              </a:solidFill>
              <a:round/>
            </a:ln>
            <a:effectLst/>
          </c:spPr>
          <c:marker>
            <c:symbol val="none"/>
          </c:marker>
          <c:dLbls>
            <c:delete val="1"/>
          </c:dLbls>
          <c:cat>
            <c:numRef>
              <c:f>Sheet1!$B$1:$BB$1</c:f>
              <c:numCache>
                <c:formatCode>d\-mmm</c:formatCode>
                <c:ptCount val="53"/>
                <c:pt idx="0">
                  <c:v>43907</c:v>
                </c:pt>
                <c:pt idx="1">
                  <c:v>43908</c:v>
                </c:pt>
                <c:pt idx="2">
                  <c:v>43909</c:v>
                </c:pt>
                <c:pt idx="3">
                  <c:v>43910</c:v>
                </c:pt>
                <c:pt idx="4">
                  <c:v>43913</c:v>
                </c:pt>
                <c:pt idx="5">
                  <c:v>43914</c:v>
                </c:pt>
                <c:pt idx="6">
                  <c:v>43915</c:v>
                </c:pt>
                <c:pt idx="7">
                  <c:v>43916</c:v>
                </c:pt>
                <c:pt idx="8">
                  <c:v>43917</c:v>
                </c:pt>
                <c:pt idx="9">
                  <c:v>43920</c:v>
                </c:pt>
                <c:pt idx="10">
                  <c:v>43921</c:v>
                </c:pt>
                <c:pt idx="11">
                  <c:v>43922</c:v>
                </c:pt>
                <c:pt idx="12">
                  <c:v>43923</c:v>
                </c:pt>
                <c:pt idx="13">
                  <c:v>43924</c:v>
                </c:pt>
                <c:pt idx="14">
                  <c:v>43927</c:v>
                </c:pt>
                <c:pt idx="15">
                  <c:v>43928</c:v>
                </c:pt>
                <c:pt idx="16">
                  <c:v>43929</c:v>
                </c:pt>
                <c:pt idx="17">
                  <c:v>43930</c:v>
                </c:pt>
                <c:pt idx="18">
                  <c:v>43931</c:v>
                </c:pt>
                <c:pt idx="19">
                  <c:v>43934</c:v>
                </c:pt>
                <c:pt idx="20">
                  <c:v>43935</c:v>
                </c:pt>
                <c:pt idx="21">
                  <c:v>43936</c:v>
                </c:pt>
                <c:pt idx="22">
                  <c:v>43937</c:v>
                </c:pt>
                <c:pt idx="23">
                  <c:v>43938</c:v>
                </c:pt>
                <c:pt idx="24">
                  <c:v>43941</c:v>
                </c:pt>
                <c:pt idx="25">
                  <c:v>43942</c:v>
                </c:pt>
                <c:pt idx="26">
                  <c:v>43943</c:v>
                </c:pt>
                <c:pt idx="27">
                  <c:v>43944</c:v>
                </c:pt>
                <c:pt idx="28">
                  <c:v>43945</c:v>
                </c:pt>
                <c:pt idx="29">
                  <c:v>43948</c:v>
                </c:pt>
                <c:pt idx="30">
                  <c:v>43949</c:v>
                </c:pt>
                <c:pt idx="31">
                  <c:v>43950</c:v>
                </c:pt>
                <c:pt idx="32">
                  <c:v>43951</c:v>
                </c:pt>
                <c:pt idx="33">
                  <c:v>43952</c:v>
                </c:pt>
                <c:pt idx="34">
                  <c:v>43955</c:v>
                </c:pt>
                <c:pt idx="35">
                  <c:v>43956</c:v>
                </c:pt>
                <c:pt idx="36">
                  <c:v>43957</c:v>
                </c:pt>
                <c:pt idx="37">
                  <c:v>43958</c:v>
                </c:pt>
                <c:pt idx="38">
                  <c:v>43959</c:v>
                </c:pt>
                <c:pt idx="39">
                  <c:v>43962</c:v>
                </c:pt>
                <c:pt idx="40">
                  <c:v>43963</c:v>
                </c:pt>
                <c:pt idx="41">
                  <c:v>43964</c:v>
                </c:pt>
                <c:pt idx="42">
                  <c:v>43965</c:v>
                </c:pt>
                <c:pt idx="43">
                  <c:v>43966</c:v>
                </c:pt>
                <c:pt idx="44">
                  <c:v>43969</c:v>
                </c:pt>
                <c:pt idx="45">
                  <c:v>43970</c:v>
                </c:pt>
                <c:pt idx="46">
                  <c:v>43971</c:v>
                </c:pt>
                <c:pt idx="47">
                  <c:v>43972</c:v>
                </c:pt>
                <c:pt idx="48">
                  <c:v>43973</c:v>
                </c:pt>
                <c:pt idx="49">
                  <c:v>43977</c:v>
                </c:pt>
                <c:pt idx="50">
                  <c:v>43978</c:v>
                </c:pt>
                <c:pt idx="51">
                  <c:v>43979</c:v>
                </c:pt>
                <c:pt idx="52">
                  <c:v>43980</c:v>
                </c:pt>
              </c:numCache>
            </c:numRef>
          </c:cat>
          <c:val>
            <c:numRef>
              <c:f>Sheet1!$B$3:$BB$3</c:f>
              <c:numCache>
                <c:formatCode>General</c:formatCode>
                <c:ptCount val="53"/>
                <c:pt idx="0">
                  <c:v>61.5</c:v>
                </c:pt>
                <c:pt idx="1">
                  <c:v>83</c:v>
                </c:pt>
                <c:pt idx="2">
                  <c:v>83</c:v>
                </c:pt>
                <c:pt idx="3">
                  <c:v>83.5</c:v>
                </c:pt>
                <c:pt idx="4">
                  <c:v>93.5</c:v>
                </c:pt>
                <c:pt idx="5">
                  <c:v>105</c:v>
                </c:pt>
                <c:pt idx="6">
                  <c:v>105.5</c:v>
                </c:pt>
                <c:pt idx="7">
                  <c:v>108.5</c:v>
                </c:pt>
                <c:pt idx="8">
                  <c:v>109.5</c:v>
                </c:pt>
                <c:pt idx="9">
                  <c:v>107.5</c:v>
                </c:pt>
                <c:pt idx="10">
                  <c:v>102</c:v>
                </c:pt>
                <c:pt idx="11">
                  <c:v>113.5</c:v>
                </c:pt>
                <c:pt idx="12">
                  <c:v>126.5</c:v>
                </c:pt>
                <c:pt idx="13">
                  <c:v>121</c:v>
                </c:pt>
                <c:pt idx="14">
                  <c:v>102.5</c:v>
                </c:pt>
                <c:pt idx="15">
                  <c:v>119.5</c:v>
                </c:pt>
                <c:pt idx="16">
                  <c:v>117</c:v>
                </c:pt>
                <c:pt idx="17">
                  <c:v>117.5</c:v>
                </c:pt>
                <c:pt idx="18">
                  <c:v>109.5</c:v>
                </c:pt>
                <c:pt idx="19">
                  <c:v>111</c:v>
                </c:pt>
                <c:pt idx="20">
                  <c:v>122.5</c:v>
                </c:pt>
                <c:pt idx="21">
                  <c:v>109.5</c:v>
                </c:pt>
                <c:pt idx="22">
                  <c:v>119</c:v>
                </c:pt>
                <c:pt idx="23">
                  <c:v>111.5</c:v>
                </c:pt>
                <c:pt idx="24">
                  <c:v>105</c:v>
                </c:pt>
                <c:pt idx="25">
                  <c:v>109.5</c:v>
                </c:pt>
                <c:pt idx="26">
                  <c:v>109</c:v>
                </c:pt>
                <c:pt idx="27">
                  <c:v>120</c:v>
                </c:pt>
                <c:pt idx="28">
                  <c:v>101.5</c:v>
                </c:pt>
                <c:pt idx="29">
                  <c:v>103.5</c:v>
                </c:pt>
                <c:pt idx="30">
                  <c:v>105.5</c:v>
                </c:pt>
                <c:pt idx="31">
                  <c:v>108</c:v>
                </c:pt>
                <c:pt idx="32">
                  <c:v>109.5</c:v>
                </c:pt>
                <c:pt idx="33">
                  <c:v>101</c:v>
                </c:pt>
                <c:pt idx="34">
                  <c:v>101</c:v>
                </c:pt>
                <c:pt idx="35">
                  <c:v>102</c:v>
                </c:pt>
                <c:pt idx="36">
                  <c:v>110.5</c:v>
                </c:pt>
                <c:pt idx="37">
                  <c:v>108</c:v>
                </c:pt>
                <c:pt idx="38">
                  <c:v>107.5</c:v>
                </c:pt>
                <c:pt idx="39">
                  <c:v>95.5</c:v>
                </c:pt>
                <c:pt idx="40">
                  <c:v>99.5</c:v>
                </c:pt>
                <c:pt idx="41">
                  <c:v>101</c:v>
                </c:pt>
                <c:pt idx="42">
                  <c:v>99</c:v>
                </c:pt>
                <c:pt idx="43">
                  <c:v>96</c:v>
                </c:pt>
                <c:pt idx="44">
                  <c:v>102.5</c:v>
                </c:pt>
                <c:pt idx="45">
                  <c:v>101</c:v>
                </c:pt>
                <c:pt idx="46">
                  <c:v>95.5</c:v>
                </c:pt>
                <c:pt idx="47">
                  <c:v>99.5</c:v>
                </c:pt>
                <c:pt idx="48">
                  <c:v>94.5</c:v>
                </c:pt>
                <c:pt idx="49">
                  <c:v>93</c:v>
                </c:pt>
                <c:pt idx="50">
                  <c:v>91</c:v>
                </c:pt>
                <c:pt idx="51">
                  <c:v>73.5</c:v>
                </c:pt>
                <c:pt idx="52">
                  <c:v>82</c:v>
                </c:pt>
              </c:numCache>
            </c:numRef>
          </c:val>
          <c:smooth val="0"/>
          <c:extLst>
            <c:ext xmlns:c16="http://schemas.microsoft.com/office/drawing/2014/chart" uri="{C3380CC4-5D6E-409C-BE32-E72D297353CC}">
              <c16:uniqueId val="{00000001-DD89-42E0-AC03-C9FAD9FBF3C5}"/>
            </c:ext>
          </c:extLst>
        </c:ser>
        <c:ser>
          <c:idx val="2"/>
          <c:order val="2"/>
          <c:tx>
            <c:strRef>
              <c:f>Sheet1!$A$4</c:f>
              <c:strCache>
                <c:ptCount val="1"/>
                <c:pt idx="0">
                  <c:v>Leave</c:v>
                </c:pt>
              </c:strCache>
            </c:strRef>
          </c:tx>
          <c:spPr>
            <a:ln w="28575" cap="rnd">
              <a:solidFill>
                <a:schemeClr val="accent3"/>
              </a:solidFill>
              <a:round/>
            </a:ln>
            <a:effectLst/>
          </c:spPr>
          <c:marker>
            <c:symbol val="none"/>
          </c:marker>
          <c:dLbls>
            <c:delete val="1"/>
          </c:dLbls>
          <c:cat>
            <c:numRef>
              <c:f>Sheet1!$B$1:$BB$1</c:f>
              <c:numCache>
                <c:formatCode>d\-mmm</c:formatCode>
                <c:ptCount val="53"/>
                <c:pt idx="0">
                  <c:v>43907</c:v>
                </c:pt>
                <c:pt idx="1">
                  <c:v>43908</c:v>
                </c:pt>
                <c:pt idx="2">
                  <c:v>43909</c:v>
                </c:pt>
                <c:pt idx="3">
                  <c:v>43910</c:v>
                </c:pt>
                <c:pt idx="4">
                  <c:v>43913</c:v>
                </c:pt>
                <c:pt idx="5">
                  <c:v>43914</c:v>
                </c:pt>
                <c:pt idx="6">
                  <c:v>43915</c:v>
                </c:pt>
                <c:pt idx="7">
                  <c:v>43916</c:v>
                </c:pt>
                <c:pt idx="8">
                  <c:v>43917</c:v>
                </c:pt>
                <c:pt idx="9">
                  <c:v>43920</c:v>
                </c:pt>
                <c:pt idx="10">
                  <c:v>43921</c:v>
                </c:pt>
                <c:pt idx="11">
                  <c:v>43922</c:v>
                </c:pt>
                <c:pt idx="12">
                  <c:v>43923</c:v>
                </c:pt>
                <c:pt idx="13">
                  <c:v>43924</c:v>
                </c:pt>
                <c:pt idx="14">
                  <c:v>43927</c:v>
                </c:pt>
                <c:pt idx="15">
                  <c:v>43928</c:v>
                </c:pt>
                <c:pt idx="16">
                  <c:v>43929</c:v>
                </c:pt>
                <c:pt idx="17">
                  <c:v>43930</c:v>
                </c:pt>
                <c:pt idx="18">
                  <c:v>43931</c:v>
                </c:pt>
                <c:pt idx="19">
                  <c:v>43934</c:v>
                </c:pt>
                <c:pt idx="20">
                  <c:v>43935</c:v>
                </c:pt>
                <c:pt idx="21">
                  <c:v>43936</c:v>
                </c:pt>
                <c:pt idx="22">
                  <c:v>43937</c:v>
                </c:pt>
                <c:pt idx="23">
                  <c:v>43938</c:v>
                </c:pt>
                <c:pt idx="24">
                  <c:v>43941</c:v>
                </c:pt>
                <c:pt idx="25">
                  <c:v>43942</c:v>
                </c:pt>
                <c:pt idx="26">
                  <c:v>43943</c:v>
                </c:pt>
                <c:pt idx="27">
                  <c:v>43944</c:v>
                </c:pt>
                <c:pt idx="28">
                  <c:v>43945</c:v>
                </c:pt>
                <c:pt idx="29">
                  <c:v>43948</c:v>
                </c:pt>
                <c:pt idx="30">
                  <c:v>43949</c:v>
                </c:pt>
                <c:pt idx="31">
                  <c:v>43950</c:v>
                </c:pt>
                <c:pt idx="32">
                  <c:v>43951</c:v>
                </c:pt>
                <c:pt idx="33">
                  <c:v>43952</c:v>
                </c:pt>
                <c:pt idx="34">
                  <c:v>43955</c:v>
                </c:pt>
                <c:pt idx="35">
                  <c:v>43956</c:v>
                </c:pt>
                <c:pt idx="36">
                  <c:v>43957</c:v>
                </c:pt>
                <c:pt idx="37">
                  <c:v>43958</c:v>
                </c:pt>
                <c:pt idx="38">
                  <c:v>43959</c:v>
                </c:pt>
                <c:pt idx="39">
                  <c:v>43962</c:v>
                </c:pt>
                <c:pt idx="40">
                  <c:v>43963</c:v>
                </c:pt>
                <c:pt idx="41">
                  <c:v>43964</c:v>
                </c:pt>
                <c:pt idx="42">
                  <c:v>43965</c:v>
                </c:pt>
                <c:pt idx="43">
                  <c:v>43966</c:v>
                </c:pt>
                <c:pt idx="44">
                  <c:v>43969</c:v>
                </c:pt>
                <c:pt idx="45">
                  <c:v>43970</c:v>
                </c:pt>
                <c:pt idx="46">
                  <c:v>43971</c:v>
                </c:pt>
                <c:pt idx="47">
                  <c:v>43972</c:v>
                </c:pt>
                <c:pt idx="48">
                  <c:v>43973</c:v>
                </c:pt>
                <c:pt idx="49">
                  <c:v>43977</c:v>
                </c:pt>
                <c:pt idx="50">
                  <c:v>43978</c:v>
                </c:pt>
                <c:pt idx="51">
                  <c:v>43979</c:v>
                </c:pt>
                <c:pt idx="52">
                  <c:v>43980</c:v>
                </c:pt>
              </c:numCache>
            </c:numRef>
          </c:cat>
          <c:val>
            <c:numRef>
              <c:f>Sheet1!$B$4:$BB$4</c:f>
              <c:numCache>
                <c:formatCode>General</c:formatCode>
                <c:ptCount val="53"/>
                <c:pt idx="0">
                  <c:v>7</c:v>
                </c:pt>
                <c:pt idx="1">
                  <c:v>14.5</c:v>
                </c:pt>
                <c:pt idx="2">
                  <c:v>18</c:v>
                </c:pt>
                <c:pt idx="3">
                  <c:v>13.5</c:v>
                </c:pt>
                <c:pt idx="4">
                  <c:v>22</c:v>
                </c:pt>
                <c:pt idx="5">
                  <c:v>21</c:v>
                </c:pt>
                <c:pt idx="6">
                  <c:v>26.5</c:v>
                </c:pt>
                <c:pt idx="7">
                  <c:v>24.5</c:v>
                </c:pt>
                <c:pt idx="8">
                  <c:v>23.5</c:v>
                </c:pt>
                <c:pt idx="9">
                  <c:v>18.5</c:v>
                </c:pt>
                <c:pt idx="10">
                  <c:v>22</c:v>
                </c:pt>
                <c:pt idx="11">
                  <c:v>22</c:v>
                </c:pt>
                <c:pt idx="12">
                  <c:v>19.5</c:v>
                </c:pt>
                <c:pt idx="13">
                  <c:v>25</c:v>
                </c:pt>
                <c:pt idx="14">
                  <c:v>37.5</c:v>
                </c:pt>
                <c:pt idx="15">
                  <c:v>35.5</c:v>
                </c:pt>
                <c:pt idx="16">
                  <c:v>39.5</c:v>
                </c:pt>
                <c:pt idx="17">
                  <c:v>35.5</c:v>
                </c:pt>
                <c:pt idx="18">
                  <c:v>43</c:v>
                </c:pt>
                <c:pt idx="19">
                  <c:v>42</c:v>
                </c:pt>
                <c:pt idx="20">
                  <c:v>34</c:v>
                </c:pt>
                <c:pt idx="21">
                  <c:v>41</c:v>
                </c:pt>
                <c:pt idx="22">
                  <c:v>43</c:v>
                </c:pt>
                <c:pt idx="23">
                  <c:v>43</c:v>
                </c:pt>
                <c:pt idx="24">
                  <c:v>39</c:v>
                </c:pt>
                <c:pt idx="25">
                  <c:v>42</c:v>
                </c:pt>
                <c:pt idx="26">
                  <c:v>42</c:v>
                </c:pt>
                <c:pt idx="27">
                  <c:v>38.5</c:v>
                </c:pt>
                <c:pt idx="28">
                  <c:v>38</c:v>
                </c:pt>
                <c:pt idx="29">
                  <c:v>27</c:v>
                </c:pt>
                <c:pt idx="30">
                  <c:v>32.5</c:v>
                </c:pt>
                <c:pt idx="31">
                  <c:v>29</c:v>
                </c:pt>
                <c:pt idx="32">
                  <c:v>35</c:v>
                </c:pt>
                <c:pt idx="33">
                  <c:v>26</c:v>
                </c:pt>
                <c:pt idx="34">
                  <c:v>21</c:v>
                </c:pt>
                <c:pt idx="35">
                  <c:v>21</c:v>
                </c:pt>
                <c:pt idx="36">
                  <c:v>22</c:v>
                </c:pt>
                <c:pt idx="37">
                  <c:v>23.5</c:v>
                </c:pt>
                <c:pt idx="38">
                  <c:v>23.5</c:v>
                </c:pt>
                <c:pt idx="39">
                  <c:v>26</c:v>
                </c:pt>
                <c:pt idx="40">
                  <c:v>22</c:v>
                </c:pt>
                <c:pt idx="41">
                  <c:v>21.5</c:v>
                </c:pt>
                <c:pt idx="42">
                  <c:v>20</c:v>
                </c:pt>
                <c:pt idx="43">
                  <c:v>18.5</c:v>
                </c:pt>
                <c:pt idx="44">
                  <c:v>10</c:v>
                </c:pt>
                <c:pt idx="45">
                  <c:v>8</c:v>
                </c:pt>
                <c:pt idx="46">
                  <c:v>9</c:v>
                </c:pt>
                <c:pt idx="47">
                  <c:v>8.5</c:v>
                </c:pt>
                <c:pt idx="48">
                  <c:v>8</c:v>
                </c:pt>
                <c:pt idx="49">
                  <c:v>13</c:v>
                </c:pt>
                <c:pt idx="50">
                  <c:v>7.5</c:v>
                </c:pt>
                <c:pt idx="51">
                  <c:v>4.5</c:v>
                </c:pt>
                <c:pt idx="52">
                  <c:v>6</c:v>
                </c:pt>
              </c:numCache>
            </c:numRef>
          </c:val>
          <c:smooth val="0"/>
          <c:extLst>
            <c:ext xmlns:c16="http://schemas.microsoft.com/office/drawing/2014/chart" uri="{C3380CC4-5D6E-409C-BE32-E72D297353CC}">
              <c16:uniqueId val="{00000002-DD89-42E0-AC03-C9FAD9FBF3C5}"/>
            </c:ext>
          </c:extLst>
        </c:ser>
        <c:dLbls>
          <c:dLblPos val="ctr"/>
          <c:showLegendKey val="0"/>
          <c:showVal val="1"/>
          <c:showCatName val="0"/>
          <c:showSerName val="0"/>
          <c:showPercent val="0"/>
          <c:showBubbleSize val="0"/>
        </c:dLbls>
        <c:smooth val="0"/>
        <c:axId val="347286816"/>
        <c:axId val="347284848"/>
      </c:lineChart>
      <c:dateAx>
        <c:axId val="347286816"/>
        <c:scaling>
          <c:orientation val="minMax"/>
        </c:scaling>
        <c:delete val="0"/>
        <c:axPos val="b"/>
        <c:numFmt formatCode="d\-mmm"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47284848"/>
        <c:crosses val="autoZero"/>
        <c:auto val="1"/>
        <c:lblOffset val="100"/>
        <c:baseTimeUnit val="days"/>
      </c:dateAx>
      <c:valAx>
        <c:axId val="34728484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47286816"/>
        <c:crosses val="autoZero"/>
        <c:crossBetween val="between"/>
        <c:majorUnit val="20"/>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barChart>
        <c:barDir val="col"/>
        <c:grouping val="clustered"/>
        <c:varyColors val="0"/>
        <c:ser>
          <c:idx val="0"/>
          <c:order val="0"/>
          <c:tx>
            <c:strRef>
              <c:f>Sheet3!$B$1</c:f>
              <c:strCache>
                <c:ptCount val="1"/>
                <c:pt idx="0">
                  <c:v>New Tests</c:v>
                </c:pt>
              </c:strCache>
            </c:strRef>
          </c:tx>
          <c:spPr>
            <a:noFill/>
            <a:ln w="25400" cap="flat" cmpd="sng" algn="ctr">
              <a:solidFill>
                <a:schemeClr val="accent5"/>
              </a:solidFill>
              <a:miter lim="800000"/>
            </a:ln>
            <a:effectLst/>
          </c:spPr>
          <c:invertIfNegative val="0"/>
          <c:cat>
            <c:numRef>
              <c:f>Sheet3!$A$2:$A$102</c:f>
              <c:numCache>
                <c:formatCode>d\-mmm</c:formatCode>
                <c:ptCount val="101"/>
                <c:pt idx="0">
                  <c:v>43894</c:v>
                </c:pt>
                <c:pt idx="1">
                  <c:v>43895</c:v>
                </c:pt>
                <c:pt idx="2">
                  <c:v>43896</c:v>
                </c:pt>
                <c:pt idx="3">
                  <c:v>43897</c:v>
                </c:pt>
                <c:pt idx="4">
                  <c:v>43898</c:v>
                </c:pt>
                <c:pt idx="5">
                  <c:v>43899</c:v>
                </c:pt>
                <c:pt idx="6">
                  <c:v>43900</c:v>
                </c:pt>
                <c:pt idx="7">
                  <c:v>43901</c:v>
                </c:pt>
                <c:pt idx="8">
                  <c:v>43902</c:v>
                </c:pt>
                <c:pt idx="9">
                  <c:v>43903</c:v>
                </c:pt>
                <c:pt idx="10">
                  <c:v>43904</c:v>
                </c:pt>
                <c:pt idx="11">
                  <c:v>43905</c:v>
                </c:pt>
                <c:pt idx="12">
                  <c:v>43906</c:v>
                </c:pt>
                <c:pt idx="13">
                  <c:v>43907</c:v>
                </c:pt>
                <c:pt idx="14">
                  <c:v>43908</c:v>
                </c:pt>
                <c:pt idx="15">
                  <c:v>43909</c:v>
                </c:pt>
                <c:pt idx="16">
                  <c:v>43910</c:v>
                </c:pt>
                <c:pt idx="17">
                  <c:v>43911</c:v>
                </c:pt>
                <c:pt idx="18">
                  <c:v>43912</c:v>
                </c:pt>
                <c:pt idx="19">
                  <c:v>43913</c:v>
                </c:pt>
                <c:pt idx="20">
                  <c:v>43914</c:v>
                </c:pt>
                <c:pt idx="21">
                  <c:v>43915</c:v>
                </c:pt>
                <c:pt idx="22">
                  <c:v>43916</c:v>
                </c:pt>
                <c:pt idx="23">
                  <c:v>43917</c:v>
                </c:pt>
                <c:pt idx="24">
                  <c:v>43918</c:v>
                </c:pt>
                <c:pt idx="25">
                  <c:v>43919</c:v>
                </c:pt>
                <c:pt idx="26">
                  <c:v>43920</c:v>
                </c:pt>
                <c:pt idx="27">
                  <c:v>43921</c:v>
                </c:pt>
                <c:pt idx="28">
                  <c:v>43922</c:v>
                </c:pt>
                <c:pt idx="29">
                  <c:v>43923</c:v>
                </c:pt>
                <c:pt idx="30">
                  <c:v>43924</c:v>
                </c:pt>
                <c:pt idx="31">
                  <c:v>43925</c:v>
                </c:pt>
                <c:pt idx="32">
                  <c:v>43926</c:v>
                </c:pt>
                <c:pt idx="33">
                  <c:v>43927</c:v>
                </c:pt>
                <c:pt idx="34">
                  <c:v>43928</c:v>
                </c:pt>
                <c:pt idx="35">
                  <c:v>43929</c:v>
                </c:pt>
                <c:pt idx="36">
                  <c:v>43930</c:v>
                </c:pt>
                <c:pt idx="37">
                  <c:v>43931</c:v>
                </c:pt>
                <c:pt idx="38">
                  <c:v>43932</c:v>
                </c:pt>
                <c:pt idx="39">
                  <c:v>43933</c:v>
                </c:pt>
                <c:pt idx="40">
                  <c:v>43934</c:v>
                </c:pt>
                <c:pt idx="41">
                  <c:v>43935</c:v>
                </c:pt>
                <c:pt idx="42">
                  <c:v>43936</c:v>
                </c:pt>
                <c:pt idx="43">
                  <c:v>43937</c:v>
                </c:pt>
                <c:pt idx="44">
                  <c:v>43938</c:v>
                </c:pt>
                <c:pt idx="45">
                  <c:v>43939</c:v>
                </c:pt>
                <c:pt idx="46">
                  <c:v>43940</c:v>
                </c:pt>
                <c:pt idx="47">
                  <c:v>43941</c:v>
                </c:pt>
                <c:pt idx="48">
                  <c:v>43942</c:v>
                </c:pt>
                <c:pt idx="49">
                  <c:v>43943</c:v>
                </c:pt>
                <c:pt idx="50">
                  <c:v>43944</c:v>
                </c:pt>
                <c:pt idx="51">
                  <c:v>43945</c:v>
                </c:pt>
                <c:pt idx="52">
                  <c:v>43946</c:v>
                </c:pt>
                <c:pt idx="53">
                  <c:v>43947</c:v>
                </c:pt>
                <c:pt idx="54">
                  <c:v>43948</c:v>
                </c:pt>
                <c:pt idx="55">
                  <c:v>43949</c:v>
                </c:pt>
                <c:pt idx="56">
                  <c:v>43950</c:v>
                </c:pt>
                <c:pt idx="57">
                  <c:v>43951</c:v>
                </c:pt>
                <c:pt idx="58">
                  <c:v>43952</c:v>
                </c:pt>
                <c:pt idx="59">
                  <c:v>43953</c:v>
                </c:pt>
                <c:pt idx="60">
                  <c:v>43954</c:v>
                </c:pt>
                <c:pt idx="61">
                  <c:v>43955</c:v>
                </c:pt>
                <c:pt idx="62">
                  <c:v>43956</c:v>
                </c:pt>
                <c:pt idx="63">
                  <c:v>43957</c:v>
                </c:pt>
                <c:pt idx="64">
                  <c:v>43958</c:v>
                </c:pt>
                <c:pt idx="65">
                  <c:v>43959</c:v>
                </c:pt>
                <c:pt idx="66">
                  <c:v>43960</c:v>
                </c:pt>
                <c:pt idx="67">
                  <c:v>43961</c:v>
                </c:pt>
                <c:pt idx="68">
                  <c:v>43962</c:v>
                </c:pt>
                <c:pt idx="69">
                  <c:v>43963</c:v>
                </c:pt>
                <c:pt idx="70">
                  <c:v>43964</c:v>
                </c:pt>
                <c:pt idx="71">
                  <c:v>43965</c:v>
                </c:pt>
                <c:pt idx="72">
                  <c:v>43966</c:v>
                </c:pt>
                <c:pt idx="73">
                  <c:v>43967</c:v>
                </c:pt>
                <c:pt idx="74">
                  <c:v>43968</c:v>
                </c:pt>
                <c:pt idx="75">
                  <c:v>43969</c:v>
                </c:pt>
                <c:pt idx="76">
                  <c:v>43970</c:v>
                </c:pt>
                <c:pt idx="77">
                  <c:v>43971</c:v>
                </c:pt>
                <c:pt idx="78">
                  <c:v>43972</c:v>
                </c:pt>
                <c:pt idx="79">
                  <c:v>43973</c:v>
                </c:pt>
                <c:pt idx="80">
                  <c:v>43974</c:v>
                </c:pt>
                <c:pt idx="81">
                  <c:v>43975</c:v>
                </c:pt>
                <c:pt idx="82">
                  <c:v>43976</c:v>
                </c:pt>
                <c:pt idx="83">
                  <c:v>43977</c:v>
                </c:pt>
                <c:pt idx="84">
                  <c:v>43978</c:v>
                </c:pt>
                <c:pt idx="85">
                  <c:v>43979</c:v>
                </c:pt>
                <c:pt idx="86">
                  <c:v>43980</c:v>
                </c:pt>
                <c:pt idx="87">
                  <c:v>43981</c:v>
                </c:pt>
                <c:pt idx="88">
                  <c:v>43982</c:v>
                </c:pt>
                <c:pt idx="89">
                  <c:v>43983</c:v>
                </c:pt>
                <c:pt idx="90">
                  <c:v>43984</c:v>
                </c:pt>
                <c:pt idx="91">
                  <c:v>43985</c:v>
                </c:pt>
                <c:pt idx="92">
                  <c:v>43986</c:v>
                </c:pt>
                <c:pt idx="93">
                  <c:v>43987</c:v>
                </c:pt>
                <c:pt idx="94">
                  <c:v>43988</c:v>
                </c:pt>
                <c:pt idx="95">
                  <c:v>43989</c:v>
                </c:pt>
                <c:pt idx="96">
                  <c:v>43990</c:v>
                </c:pt>
                <c:pt idx="97">
                  <c:v>43991</c:v>
                </c:pt>
                <c:pt idx="98">
                  <c:v>43992</c:v>
                </c:pt>
                <c:pt idx="99">
                  <c:v>43993</c:v>
                </c:pt>
                <c:pt idx="100">
                  <c:v>43994</c:v>
                </c:pt>
              </c:numCache>
            </c:numRef>
          </c:cat>
          <c:val>
            <c:numRef>
              <c:f>Sheet3!$B$2:$B$102</c:f>
              <c:numCache>
                <c:formatCode>General</c:formatCode>
                <c:ptCount val="101"/>
                <c:pt idx="0">
                  <c:v>0</c:v>
                </c:pt>
                <c:pt idx="1">
                  <c:v>0</c:v>
                </c:pt>
                <c:pt idx="2">
                  <c:v>12</c:v>
                </c:pt>
                <c:pt idx="3">
                  <c:v>0</c:v>
                </c:pt>
                <c:pt idx="4">
                  <c:v>0</c:v>
                </c:pt>
                <c:pt idx="5">
                  <c:v>5</c:v>
                </c:pt>
                <c:pt idx="6">
                  <c:v>1</c:v>
                </c:pt>
                <c:pt idx="7">
                  <c:v>8</c:v>
                </c:pt>
                <c:pt idx="8">
                  <c:v>46</c:v>
                </c:pt>
                <c:pt idx="9">
                  <c:v>96</c:v>
                </c:pt>
                <c:pt idx="10">
                  <c:v>0</c:v>
                </c:pt>
                <c:pt idx="11">
                  <c:v>158</c:v>
                </c:pt>
                <c:pt idx="12">
                  <c:v>205</c:v>
                </c:pt>
                <c:pt idx="13">
                  <c:v>559</c:v>
                </c:pt>
                <c:pt idx="14">
                  <c:v>573</c:v>
                </c:pt>
                <c:pt idx="15">
                  <c:v>664</c:v>
                </c:pt>
                <c:pt idx="16" formatCode="#,##0">
                  <c:v>1314</c:v>
                </c:pt>
                <c:pt idx="17" formatCode="#,##0">
                  <c:v>1248</c:v>
                </c:pt>
                <c:pt idx="18" formatCode="#,##0">
                  <c:v>1706</c:v>
                </c:pt>
                <c:pt idx="19">
                  <c:v>851</c:v>
                </c:pt>
                <c:pt idx="20" formatCode="#,##0">
                  <c:v>1228</c:v>
                </c:pt>
                <c:pt idx="21" formatCode="#,##0">
                  <c:v>1980</c:v>
                </c:pt>
                <c:pt idx="22" formatCode="#,##0">
                  <c:v>1616</c:v>
                </c:pt>
                <c:pt idx="23" formatCode="#,##0">
                  <c:v>1692</c:v>
                </c:pt>
                <c:pt idx="24" formatCode="#,##0">
                  <c:v>2239</c:v>
                </c:pt>
                <c:pt idx="25" formatCode="#,##0">
                  <c:v>1441</c:v>
                </c:pt>
                <c:pt idx="26">
                  <c:v>0</c:v>
                </c:pt>
                <c:pt idx="27" formatCode="#,##0">
                  <c:v>1649</c:v>
                </c:pt>
                <c:pt idx="28" formatCode="#,##0">
                  <c:v>1643</c:v>
                </c:pt>
                <c:pt idx="29" formatCode="#,##0">
                  <c:v>1678</c:v>
                </c:pt>
                <c:pt idx="30" formatCode="#,##0">
                  <c:v>2242</c:v>
                </c:pt>
                <c:pt idx="31" formatCode="#,##0">
                  <c:v>1682</c:v>
                </c:pt>
                <c:pt idx="32" formatCode="#,##0">
                  <c:v>1465</c:v>
                </c:pt>
                <c:pt idx="33" formatCode="#,##0">
                  <c:v>1578</c:v>
                </c:pt>
                <c:pt idx="34" formatCode="#,##0">
                  <c:v>2076</c:v>
                </c:pt>
                <c:pt idx="35" formatCode="#,##0">
                  <c:v>1781</c:v>
                </c:pt>
                <c:pt idx="36" formatCode="#,##0">
                  <c:v>1438</c:v>
                </c:pt>
                <c:pt idx="37" formatCode="#,##0">
                  <c:v>1984</c:v>
                </c:pt>
                <c:pt idx="38" formatCode="#,##0">
                  <c:v>1600</c:v>
                </c:pt>
                <c:pt idx="39" formatCode="#,##0">
                  <c:v>1364</c:v>
                </c:pt>
                <c:pt idx="40">
                  <c:v>940</c:v>
                </c:pt>
                <c:pt idx="41" formatCode="#,##0">
                  <c:v>1355</c:v>
                </c:pt>
                <c:pt idx="42" formatCode="#,##0">
                  <c:v>1495</c:v>
                </c:pt>
                <c:pt idx="43" formatCode="#,##0">
                  <c:v>1802</c:v>
                </c:pt>
                <c:pt idx="44" formatCode="#,##0">
                  <c:v>1561</c:v>
                </c:pt>
                <c:pt idx="45" formatCode="#,##0">
                  <c:v>1751</c:v>
                </c:pt>
                <c:pt idx="46" formatCode="#,##0">
                  <c:v>1508</c:v>
                </c:pt>
                <c:pt idx="47" formatCode="#,##0">
                  <c:v>1433</c:v>
                </c:pt>
                <c:pt idx="48" formatCode="#,##0">
                  <c:v>1359</c:v>
                </c:pt>
                <c:pt idx="49" formatCode="#,##0">
                  <c:v>1886</c:v>
                </c:pt>
                <c:pt idx="50" formatCode="#,##0">
                  <c:v>2161</c:v>
                </c:pt>
                <c:pt idx="51" formatCode="#,##0">
                  <c:v>3421</c:v>
                </c:pt>
                <c:pt idx="52" formatCode="#,##0">
                  <c:v>2896</c:v>
                </c:pt>
                <c:pt idx="53" formatCode="#,##0">
                  <c:v>2321</c:v>
                </c:pt>
                <c:pt idx="54" formatCode="#,##0">
                  <c:v>2246</c:v>
                </c:pt>
                <c:pt idx="55" formatCode="#,##0">
                  <c:v>2432</c:v>
                </c:pt>
                <c:pt idx="56" formatCode="#,##0">
                  <c:v>3326</c:v>
                </c:pt>
                <c:pt idx="57" formatCode="#,##0">
                  <c:v>3098</c:v>
                </c:pt>
                <c:pt idx="58" formatCode="#,##0">
                  <c:v>3632</c:v>
                </c:pt>
                <c:pt idx="59" formatCode="#,##0">
                  <c:v>3350</c:v>
                </c:pt>
                <c:pt idx="60" formatCode="#,##0">
                  <c:v>2731</c:v>
                </c:pt>
                <c:pt idx="61" formatCode="#,##0">
                  <c:v>2742</c:v>
                </c:pt>
                <c:pt idx="62" formatCode="#,##0">
                  <c:v>3830</c:v>
                </c:pt>
                <c:pt idx="63" formatCode="#,##0">
                  <c:v>4194</c:v>
                </c:pt>
                <c:pt idx="64" formatCode="#,##0">
                  <c:v>5523</c:v>
                </c:pt>
                <c:pt idx="65" formatCode="#,##0">
                  <c:v>4605</c:v>
                </c:pt>
                <c:pt idx="66" formatCode="#,##0">
                  <c:v>5019</c:v>
                </c:pt>
                <c:pt idx="67" formatCode="#,##0">
                  <c:v>3508</c:v>
                </c:pt>
                <c:pt idx="68" formatCode="#,##0">
                  <c:v>3069</c:v>
                </c:pt>
                <c:pt idx="69" formatCode="#,##0">
                  <c:v>4908</c:v>
                </c:pt>
                <c:pt idx="70" formatCode="#,##0">
                  <c:v>4654</c:v>
                </c:pt>
                <c:pt idx="71" formatCode="#,##0">
                  <c:v>5860</c:v>
                </c:pt>
                <c:pt idx="72" formatCode="#,##0">
                  <c:v>6469</c:v>
                </c:pt>
                <c:pt idx="73" formatCode="#,##0">
                  <c:v>6051</c:v>
                </c:pt>
                <c:pt idx="74" formatCode="#,##0">
                  <c:v>5824</c:v>
                </c:pt>
                <c:pt idx="75" formatCode="#,##0">
                  <c:v>4972</c:v>
                </c:pt>
                <c:pt idx="76" formatCode="#,##0">
                  <c:v>3933</c:v>
                </c:pt>
                <c:pt idx="77" formatCode="#,##0">
                  <c:v>6591</c:v>
                </c:pt>
                <c:pt idx="78" formatCode="#,##0">
                  <c:v>9410</c:v>
                </c:pt>
                <c:pt idx="79" formatCode="#,##0">
                  <c:v>9976</c:v>
                </c:pt>
                <c:pt idx="80" formatCode="#,##0">
                  <c:v>7107</c:v>
                </c:pt>
                <c:pt idx="81" formatCode="#,##0">
                  <c:v>7277</c:v>
                </c:pt>
                <c:pt idx="82" formatCode="#,##0">
                  <c:v>7480</c:v>
                </c:pt>
                <c:pt idx="83" formatCode="#,##0">
                  <c:v>7774</c:v>
                </c:pt>
                <c:pt idx="84" formatCode="#,##0">
                  <c:v>10330</c:v>
                </c:pt>
                <c:pt idx="85" formatCode="#,##0">
                  <c:v>10626</c:v>
                </c:pt>
                <c:pt idx="86" formatCode="#,##0">
                  <c:v>13602</c:v>
                </c:pt>
                <c:pt idx="87" formatCode="#,##0">
                  <c:v>9843</c:v>
                </c:pt>
                <c:pt idx="88" formatCode="#,##0">
                  <c:v>7368</c:v>
                </c:pt>
                <c:pt idx="89" formatCode="#,##0">
                  <c:v>3632</c:v>
                </c:pt>
                <c:pt idx="90" formatCode="#,##0">
                  <c:v>10522</c:v>
                </c:pt>
                <c:pt idx="91" formatCode="#,##0">
                  <c:v>16451</c:v>
                </c:pt>
                <c:pt idx="92" formatCode="#,##0">
                  <c:v>12148</c:v>
                </c:pt>
                <c:pt idx="93" formatCode="#,##0">
                  <c:v>12322</c:v>
                </c:pt>
                <c:pt idx="94" formatCode="#,##0">
                  <c:v>11792</c:v>
                </c:pt>
                <c:pt idx="95" formatCode="#,##0">
                  <c:v>11329</c:v>
                </c:pt>
                <c:pt idx="96" formatCode="#,##0">
                  <c:v>7589</c:v>
                </c:pt>
                <c:pt idx="97" formatCode="#,##0">
                  <c:v>14227</c:v>
                </c:pt>
                <c:pt idx="98" formatCode="#,##0">
                  <c:v>10187</c:v>
                </c:pt>
                <c:pt idx="99" formatCode="#,##0">
                  <c:v>9275</c:v>
                </c:pt>
                <c:pt idx="100" formatCode="#,##0">
                  <c:v>11628</c:v>
                </c:pt>
              </c:numCache>
            </c:numRef>
          </c:val>
          <c:extLst>
            <c:ext xmlns:c16="http://schemas.microsoft.com/office/drawing/2014/chart" uri="{C3380CC4-5D6E-409C-BE32-E72D297353CC}">
              <c16:uniqueId val="{00000000-33F1-4E8A-AE55-63CA4A03AA09}"/>
            </c:ext>
          </c:extLst>
        </c:ser>
        <c:dLbls>
          <c:showLegendKey val="0"/>
          <c:showVal val="0"/>
          <c:showCatName val="0"/>
          <c:showSerName val="0"/>
          <c:showPercent val="0"/>
          <c:showBubbleSize val="0"/>
        </c:dLbls>
        <c:gapWidth val="300"/>
        <c:axId val="763556136"/>
        <c:axId val="763555480"/>
      </c:barChart>
      <c:dateAx>
        <c:axId val="763556136"/>
        <c:scaling>
          <c:orientation val="minMax"/>
        </c:scaling>
        <c:delete val="1"/>
        <c:axPos val="b"/>
        <c:numFmt formatCode="d\-mmm" sourceLinked="1"/>
        <c:majorTickMark val="none"/>
        <c:minorTickMark val="none"/>
        <c:tickLblPos val="nextTo"/>
        <c:crossAx val="763555480"/>
        <c:crosses val="autoZero"/>
        <c:auto val="1"/>
        <c:lblOffset val="100"/>
        <c:baseTimeUnit val="days"/>
      </c:dateAx>
      <c:valAx>
        <c:axId val="763555480"/>
        <c:scaling>
          <c:orientation val="minMax"/>
        </c:scaling>
        <c:delete val="1"/>
        <c:axPos val="l"/>
        <c:numFmt formatCode="General" sourceLinked="1"/>
        <c:majorTickMark val="out"/>
        <c:minorTickMark val="none"/>
        <c:tickLblPos val="nextTo"/>
        <c:crossAx val="76355613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withinLinear" id="18">
  <a:schemeClr val="accent5"/>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1">
  <cs:axisTitle>
    <cs:lnRef idx="0"/>
    <cs:fillRef idx="0"/>
    <cs:effectRef idx="0"/>
    <cs:fontRef idx="minor">
      <a:schemeClr val="tx1">
        <a:lumMod val="50000"/>
        <a:lumOff val="50000"/>
      </a:schemeClr>
    </cs:fontRef>
    <cs:defRPr sz="900" kern="1200"/>
  </cs:axisTitle>
  <cs:categoryAxis>
    <cs:lnRef idx="0"/>
    <cs:fillRef idx="0"/>
    <cs:effectRef idx="0"/>
    <cs:fontRef idx="minor">
      <a:schemeClr val="tx1">
        <a:lumMod val="50000"/>
        <a:lumOff val="50000"/>
      </a:schemeClr>
    </cs:fontRef>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65000"/>
        <a:lumOff val="35000"/>
      </a:schemeClr>
    </cs:fontRef>
    <cs:defRPr sz="900" kern="1200"/>
  </cs:dataLabel>
  <cs:dataLabelCallout>
    <cs:lnRef idx="0"/>
    <cs:fillRef idx="0"/>
    <cs:effectRef idx="0"/>
    <cs:fontRef idx="minor">
      <a:schemeClr val="bg1"/>
    </cs:fontRef>
    <cs:spPr>
      <a:solidFill>
        <a:schemeClr val="tx1">
          <a:lumMod val="35000"/>
          <a:lumOff val="65000"/>
        </a:schemeClr>
      </a:solidFill>
    </cs:spPr>
    <cs:defRPr sz="900"/>
    <cs:bodyPr rot="0" spcFirstLastPara="1" vertOverflow="clip" horzOverflow="clip" vert="horz" wrap="square" lIns="36576" tIns="18288" rIns="36576" bIns="18288" anchor="ctr" anchorCtr="1">
      <a:spAutoFit/>
    </cs:bodyPr>
  </cs:dataLabelCallout>
  <cs:dataPoint>
    <cs:lnRef idx="0">
      <cs:styleClr val="auto"/>
    </cs:lnRef>
    <cs:fillRef idx="0"/>
    <cs:effectRef idx="0"/>
    <cs:fontRef idx="minor">
      <a:schemeClr val="dk1"/>
    </cs:fontRef>
    <cs:spPr>
      <a:noFill/>
      <a:ln w="25400" cap="flat" cmpd="sng" algn="ctr">
        <a:solidFill>
          <a:schemeClr val="phClr"/>
        </a:solidFill>
        <a:miter lim="800000"/>
      </a:ln>
    </cs:spPr>
  </cs:dataPoint>
  <cs:dataPoint3D>
    <cs:lnRef idx="0">
      <cs:styleClr val="auto"/>
    </cs:lnRef>
    <cs:fillRef idx="0">
      <cs:styleClr val="auto"/>
    </cs:fillRef>
    <cs:effectRef idx="0"/>
    <cs:fontRef idx="minor">
      <a:schemeClr val="dk1"/>
    </cs:fontRef>
    <cs:spPr>
      <a:ln w="19050" cap="flat" cmpd="sng" algn="ctr">
        <a:solidFill>
          <a:schemeClr val="phClr"/>
        </a:solidFill>
        <a:miter lim="800000"/>
      </a:ln>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styleClr val="auto"/>
    </cs:lnRef>
    <cs:fillRef idx="0">
      <cs:styleClr val="auto"/>
    </cs:fillRef>
    <cs:effectRef idx="0"/>
    <cs:fontRef idx="minor">
      <a:schemeClr val="dk1"/>
    </cs:fontRef>
    <cs:spPr>
      <a:ln w="19050" cap="rnd">
        <a:solidFill>
          <a:schemeClr val="phClr"/>
        </a:solidFill>
        <a:round/>
      </a:ln>
    </cs:spPr>
  </cs:dataPointMarker>
  <cs:dataPointMarkerLayout symbol="circle" size="6"/>
  <cs:dataPointWireframe>
    <cs:lnRef idx="0">
      <cs:styleClr val="auto"/>
    </cs:lnRef>
    <cs:fillRef idx="1"/>
    <cs:effectRef idx="0"/>
    <cs:fontRef idx="minor">
      <a:schemeClr val="tx1"/>
    </cs:fontRef>
    <cs:spPr>
      <a:ln w="9525">
        <a:solidFill>
          <a:schemeClr val="phClr"/>
        </a:solidFill>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cap="flat" cmpd="sng" algn="ctr">
        <a:solidFill>
          <a:schemeClr val="tx1">
            <a:lumMod val="50000"/>
            <a:lumOff val="50000"/>
          </a:schemeClr>
        </a:solidFill>
        <a:round/>
      </a:ln>
    </cs:spPr>
  </cs:downBar>
  <cs:dropLine>
    <cs:lnRef idx="0"/>
    <cs:fillRef idx="0"/>
    <cs:effectRef idx="0"/>
    <cs:fontRef idx="minor">
      <a:schemeClr val="dk1"/>
    </cs:fontRef>
    <cs:spPr>
      <a:ln w="9525" cap="flat" cmpd="sng" algn="ctr">
        <a:solidFill>
          <a:schemeClr val="tx1">
            <a:lumMod val="35000"/>
            <a:lumOff val="65000"/>
          </a:schemeClr>
        </a:solidFill>
        <a:round/>
      </a:ln>
    </cs:spPr>
  </cs:dropLine>
  <cs:errorBar>
    <cs:lnRef idx="0"/>
    <cs:fillRef idx="0"/>
    <cs:effectRef idx="0"/>
    <cs:fontRef idx="minor">
      <a:schemeClr val="dk1"/>
    </cs:fontRef>
    <cs:spPr>
      <a:ln w="9525" cap="flat" cmpd="sng" algn="ctr">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a:solidFill>
          <a:schemeClr val="tx1">
            <a:lumMod val="15000"/>
            <a:lumOff val="85000"/>
          </a:schemeClr>
        </a:solidFill>
      </a:ln>
    </cs:spPr>
  </cs:gridlineMajor>
  <cs:gridlineMinor>
    <cs:lnRef idx="0"/>
    <cs:fillRef idx="0"/>
    <cs:effectRef idx="0"/>
    <cs:fontRef idx="minor">
      <a:schemeClr val="dk1"/>
    </cs:fontRef>
    <cs:spPr>
      <a:ln w="9525">
        <a:solidFill>
          <a:schemeClr val="tx1">
            <a:lumMod val="5000"/>
            <a:lumOff val="95000"/>
          </a:schemeClr>
        </a:solidFill>
      </a:ln>
    </cs:spPr>
  </cs:gridlineMinor>
  <cs:hiLoLine>
    <cs:lnRef idx="0"/>
    <cs:fillRef idx="0"/>
    <cs:effectRef idx="0"/>
    <cs:fontRef idx="minor">
      <a:schemeClr val="dk1"/>
    </cs:fontRef>
    <cs:spPr>
      <a:ln w="9525" cap="flat" cmpd="sng" algn="ctr">
        <a:solidFill>
          <a:schemeClr val="tx1">
            <a:lumMod val="35000"/>
            <a:lumOff val="65000"/>
          </a:schemeClr>
        </a:solidFill>
        <a:round/>
      </a:ln>
    </cs:spPr>
  </cs:hiLoLine>
  <cs:leaderLine>
    <cs:lnRef idx="0"/>
    <cs:fillRef idx="0"/>
    <cs:effectRef idx="0"/>
    <cs:fontRef idx="minor">
      <a:schemeClr val="dk1"/>
    </cs:fontRef>
    <cs:spPr>
      <a:ln w="9525" cap="flat" cmpd="sng" algn="ctr">
        <a:solidFill>
          <a:schemeClr val="tx1">
            <a:lumMod val="35000"/>
            <a:lumOff val="65000"/>
          </a:schemeClr>
        </a:solidFill>
        <a:round/>
      </a:ln>
    </cs:spPr>
  </cs:leaderLine>
  <cs:legend>
    <cs:lnRef idx="0"/>
    <cs:fillRef idx="0"/>
    <cs:effectRef idx="0"/>
    <cs:fontRef idx="minor">
      <a:schemeClr val="tx1">
        <a:lumMod val="50000"/>
        <a:lumOff val="50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defRPr sz="900" kern="1200"/>
  </cs:seriesAxis>
  <cs:seriesLine>
    <cs:lnRef idx="0"/>
    <cs:fillRef idx="0"/>
    <cs:effectRef idx="0"/>
    <cs:fontRef idx="minor">
      <a:schemeClr val="dk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00" b="0" kern="1200" cap="none" spc="5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tx1">
        <a:lumMod val="50000"/>
        <a:lumOff val="50000"/>
      </a:schemeClr>
    </cs:fontRef>
    <cs:defRPr sz="900" kern="1200"/>
  </cs:trendlineLabel>
  <cs:upBar>
    <cs:lnRef idx="0"/>
    <cs:fillRef idx="0"/>
    <cs:effectRef idx="0"/>
    <cs:fontRef idx="minor">
      <a:schemeClr val="dk1"/>
    </cs:fontRef>
    <cs:spPr>
      <a:solidFill>
        <a:schemeClr val="lt1"/>
      </a:solidFill>
      <a:ln w="9525" cap="flat" cmpd="sng" algn="ctr">
        <a:solidFill>
          <a:schemeClr val="tx1">
            <a:lumMod val="50000"/>
            <a:lumOff val="50000"/>
          </a:schemeClr>
        </a:solidFill>
        <a:round/>
      </a:ln>
    </cs:spPr>
  </cs:upBar>
  <cs:valueAxis>
    <cs:lnRef idx="0"/>
    <cs:fillRef idx="0"/>
    <cs:effectRef idx="0"/>
    <cs:fontRef idx="minor">
      <a:schemeClr val="tx1">
        <a:lumMod val="50000"/>
        <a:lumOff val="50000"/>
      </a:schemeClr>
    </cs:fontRef>
    <cs:defRPr sz="900" kern="1200"/>
  </cs:valueAxis>
  <cs:wall>
    <cs:lnRef idx="0"/>
    <cs:fillRef idx="0"/>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CCC74B3-1C89-439E-B76D-A1BF41756208}" type="doc">
      <dgm:prSet loTypeId="urn:microsoft.com/office/officeart/2005/8/layout/hList1" loCatId="list" qsTypeId="urn:microsoft.com/office/officeart/2005/8/quickstyle/simple4" qsCatId="simple" csTypeId="urn:microsoft.com/office/officeart/2005/8/colors/accent2_2" csCatId="accent2" phldr="1"/>
      <dgm:spPr/>
      <dgm:t>
        <a:bodyPr/>
        <a:lstStyle/>
        <a:p>
          <a:endParaRPr lang="en-US"/>
        </a:p>
      </dgm:t>
    </dgm:pt>
    <dgm:pt modelId="{4A13A93E-0A7D-4D6A-98F2-A0E53190D274}">
      <dgm:prSet/>
      <dgm:spPr>
        <a:xfrm>
          <a:off x="40" y="1244757"/>
          <a:ext cx="3845569" cy="1483488"/>
        </a:xfrm>
        <a:prstGeom prst="rect">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w="9525" cap="flat" cmpd="sng" algn="ctr">
          <a:solidFill>
            <a:srgbClr val="C0504D">
              <a:hueOff val="0"/>
              <a:satOff val="0"/>
              <a:lumOff val="0"/>
              <a:alphaOff val="0"/>
            </a:srgbClr>
          </a:solidFill>
          <a:prstDash val="solid"/>
        </a:ln>
        <a:effectLst>
          <a:outerShdw blurRad="40000" dist="23000" dir="5400000" rotWithShape="0">
            <a:srgbClr val="000000">
              <a:alpha val="35000"/>
            </a:srgbClr>
          </a:outerShdw>
        </a:effectLst>
      </dgm:spPr>
      <dgm:t>
        <a:bodyPr/>
        <a:lstStyle/>
        <a:p>
          <a:pPr>
            <a:buNone/>
          </a:pPr>
          <a:r>
            <a:rPr lang="en-US" dirty="0">
              <a:solidFill>
                <a:sysClr val="window" lastClr="FFFFFF"/>
              </a:solidFill>
              <a:latin typeface="Calibri"/>
              <a:ea typeface="+mn-ea"/>
              <a:cs typeface="+mn-cs"/>
            </a:rPr>
            <a:t>Loss of PFAS is minimal for compounds of carbon number &lt;10 under current (and planned) NTN protocols.</a:t>
          </a:r>
        </a:p>
      </dgm:t>
    </dgm:pt>
    <dgm:pt modelId="{F1F9476F-812E-41BA-9869-F3DEF0A6642C}" type="parTrans" cxnId="{0A4C2126-3995-42B9-AC12-30B8C4593C99}">
      <dgm:prSet/>
      <dgm:spPr/>
      <dgm:t>
        <a:bodyPr/>
        <a:lstStyle/>
        <a:p>
          <a:endParaRPr lang="en-US"/>
        </a:p>
      </dgm:t>
    </dgm:pt>
    <dgm:pt modelId="{62EB33F6-C975-4C2A-9C99-65A90675A59F}" type="sibTrans" cxnId="{0A4C2126-3995-42B9-AC12-30B8C4593C99}">
      <dgm:prSet/>
      <dgm:spPr/>
      <dgm:t>
        <a:bodyPr/>
        <a:lstStyle/>
        <a:p>
          <a:endParaRPr lang="en-US"/>
        </a:p>
      </dgm:t>
    </dgm:pt>
    <dgm:pt modelId="{E07B40BC-0A28-4A70-B19F-A9C7BEB54015}">
      <dgm:prSet/>
      <dgm:spPr>
        <a:xfrm>
          <a:off x="4383989" y="1244757"/>
          <a:ext cx="3845569" cy="1483488"/>
        </a:xfrm>
        <a:prstGeom prst="rect">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w="9525" cap="flat" cmpd="sng" algn="ctr">
          <a:solidFill>
            <a:srgbClr val="C0504D">
              <a:hueOff val="0"/>
              <a:satOff val="0"/>
              <a:lumOff val="0"/>
              <a:alphaOff val="0"/>
            </a:srgbClr>
          </a:solidFill>
          <a:prstDash val="solid"/>
        </a:ln>
        <a:effectLst>
          <a:outerShdw blurRad="40000" dist="23000" dir="5400000" rotWithShape="0">
            <a:srgbClr val="000000">
              <a:alpha val="35000"/>
            </a:srgbClr>
          </a:outerShdw>
        </a:effectLst>
      </dgm:spPr>
      <dgm:t>
        <a:bodyPr/>
        <a:lstStyle/>
        <a:p>
          <a:pPr>
            <a:buNone/>
          </a:pPr>
          <a:r>
            <a:rPr lang="en-US">
              <a:solidFill>
                <a:sysClr val="window" lastClr="FFFFFF"/>
              </a:solidFill>
              <a:latin typeface="Calibri"/>
              <a:ea typeface="+mn-ea"/>
              <a:cs typeface="+mn-cs"/>
            </a:rPr>
            <a:t>Losses are observed for longer-chain (&gt;10 carbon) PFAS compounds.</a:t>
          </a:r>
        </a:p>
      </dgm:t>
    </dgm:pt>
    <dgm:pt modelId="{04F20A4D-4A41-4AD0-8C38-9E56148D5768}" type="parTrans" cxnId="{B24AEC67-9BC8-4C0B-8F6E-67AFF2425EF2}">
      <dgm:prSet/>
      <dgm:spPr/>
      <dgm:t>
        <a:bodyPr/>
        <a:lstStyle/>
        <a:p>
          <a:endParaRPr lang="en-US"/>
        </a:p>
      </dgm:t>
    </dgm:pt>
    <dgm:pt modelId="{53F21943-E533-4037-A461-40F8A7BD12C6}" type="sibTrans" cxnId="{B24AEC67-9BC8-4C0B-8F6E-67AFF2425EF2}">
      <dgm:prSet/>
      <dgm:spPr/>
      <dgm:t>
        <a:bodyPr/>
        <a:lstStyle/>
        <a:p>
          <a:endParaRPr lang="en-US"/>
        </a:p>
      </dgm:t>
    </dgm:pt>
    <dgm:pt modelId="{19CEE076-4E9A-4995-8A7D-07D840E27A79}">
      <dgm:prSet/>
      <dgm:spPr>
        <a:xfrm>
          <a:off x="4383989" y="2728245"/>
          <a:ext cx="3845569" cy="1010160"/>
        </a:xfrm>
        <a:prstGeom prst="rect">
          <a:avLst/>
        </a:prstGeom>
        <a:solidFill>
          <a:srgbClr val="C0504D">
            <a:alpha val="90000"/>
            <a:tint val="40000"/>
            <a:hueOff val="0"/>
            <a:satOff val="0"/>
            <a:lumOff val="0"/>
            <a:alphaOff val="0"/>
          </a:srgbClr>
        </a:solidFill>
        <a:ln w="9525" cap="flat" cmpd="sng" algn="ctr">
          <a:solidFill>
            <a:srgbClr val="C0504D">
              <a:alpha val="90000"/>
              <a:tint val="40000"/>
              <a:hueOff val="0"/>
              <a:satOff val="0"/>
              <a:lumOff val="0"/>
              <a:alphaOff val="0"/>
            </a:srgbClr>
          </a:solidFill>
          <a:prstDash val="solid"/>
        </a:ln>
        <a:effectLst/>
      </dgm:spPr>
      <dgm:t>
        <a:bodyPr/>
        <a:lstStyle/>
        <a:p>
          <a:pPr>
            <a:buChar char="•"/>
          </a:pPr>
          <a:r>
            <a:rPr lang="en-US" dirty="0">
              <a:solidFill>
                <a:sysClr val="windowText" lastClr="000000">
                  <a:hueOff val="0"/>
                  <a:satOff val="0"/>
                  <a:lumOff val="0"/>
                  <a:alphaOff val="0"/>
                </a:sysClr>
              </a:solidFill>
              <a:latin typeface="Calibri"/>
              <a:ea typeface="+mn-ea"/>
              <a:cs typeface="+mn-cs"/>
            </a:rPr>
            <a:t>But recoverable with a methanol rinse of the bucket</a:t>
          </a:r>
        </a:p>
      </dgm:t>
    </dgm:pt>
    <dgm:pt modelId="{54E4F7E3-0273-4697-B6AF-6988A00B9EEF}" type="parTrans" cxnId="{911AD2EA-8CC5-4C49-857F-FB6E3374F475}">
      <dgm:prSet/>
      <dgm:spPr/>
      <dgm:t>
        <a:bodyPr/>
        <a:lstStyle/>
        <a:p>
          <a:endParaRPr lang="en-US"/>
        </a:p>
      </dgm:t>
    </dgm:pt>
    <dgm:pt modelId="{1D585173-C8C7-4B57-8E08-6E1F1ADC4F05}" type="sibTrans" cxnId="{911AD2EA-8CC5-4C49-857F-FB6E3374F475}">
      <dgm:prSet/>
      <dgm:spPr/>
      <dgm:t>
        <a:bodyPr/>
        <a:lstStyle/>
        <a:p>
          <a:endParaRPr lang="en-US"/>
        </a:p>
      </dgm:t>
    </dgm:pt>
    <dgm:pt modelId="{A9E5982B-444B-45E0-9FBD-49330B147774}" type="pres">
      <dgm:prSet presAssocID="{3CCC74B3-1C89-439E-B76D-A1BF41756208}" presName="Name0" presStyleCnt="0">
        <dgm:presLayoutVars>
          <dgm:dir/>
          <dgm:animLvl val="lvl"/>
          <dgm:resizeHandles val="exact"/>
        </dgm:presLayoutVars>
      </dgm:prSet>
      <dgm:spPr/>
      <dgm:t>
        <a:bodyPr/>
        <a:lstStyle/>
        <a:p>
          <a:endParaRPr lang="en-US"/>
        </a:p>
      </dgm:t>
    </dgm:pt>
    <dgm:pt modelId="{8B150F21-34E4-432D-874F-974DAA046F5C}" type="pres">
      <dgm:prSet presAssocID="{4A13A93E-0A7D-4D6A-98F2-A0E53190D274}" presName="composite" presStyleCnt="0"/>
      <dgm:spPr/>
    </dgm:pt>
    <dgm:pt modelId="{2B9E7B6B-1B60-4411-8753-20D06C2C3177}" type="pres">
      <dgm:prSet presAssocID="{4A13A93E-0A7D-4D6A-98F2-A0E53190D274}" presName="parTx" presStyleLbl="alignNode1" presStyleIdx="0" presStyleCnt="2" custLinFactNeighborX="-1" custLinFactNeighborY="4716">
        <dgm:presLayoutVars>
          <dgm:chMax val="0"/>
          <dgm:chPref val="0"/>
          <dgm:bulletEnabled val="1"/>
        </dgm:presLayoutVars>
      </dgm:prSet>
      <dgm:spPr/>
      <dgm:t>
        <a:bodyPr/>
        <a:lstStyle/>
        <a:p>
          <a:endParaRPr lang="en-US"/>
        </a:p>
      </dgm:t>
    </dgm:pt>
    <dgm:pt modelId="{FD46DFFF-9385-4A8D-946E-094934EFC26F}" type="pres">
      <dgm:prSet presAssocID="{4A13A93E-0A7D-4D6A-98F2-A0E53190D274}" presName="desTx" presStyleLbl="alignAccFollowNode1" presStyleIdx="0" presStyleCnt="2">
        <dgm:presLayoutVars>
          <dgm:bulletEnabled val="1"/>
        </dgm:presLayoutVars>
      </dgm:prSet>
      <dgm:spPr>
        <a:xfrm>
          <a:off x="40" y="2728245"/>
          <a:ext cx="3845569" cy="1010160"/>
        </a:xfrm>
        <a:prstGeom prst="rect">
          <a:avLst/>
        </a:prstGeom>
        <a:solidFill>
          <a:srgbClr val="C0504D">
            <a:alpha val="90000"/>
            <a:tint val="40000"/>
            <a:hueOff val="0"/>
            <a:satOff val="0"/>
            <a:lumOff val="0"/>
            <a:alphaOff val="0"/>
          </a:srgbClr>
        </a:solidFill>
        <a:ln w="9525" cap="flat" cmpd="sng" algn="ctr">
          <a:solidFill>
            <a:srgbClr val="C0504D">
              <a:alpha val="90000"/>
              <a:tint val="40000"/>
              <a:hueOff val="0"/>
              <a:satOff val="0"/>
              <a:lumOff val="0"/>
              <a:alphaOff val="0"/>
            </a:srgbClr>
          </a:solidFill>
          <a:prstDash val="solid"/>
        </a:ln>
        <a:effectLst/>
      </dgm:spPr>
    </dgm:pt>
    <dgm:pt modelId="{CE3D0D82-40A8-45C6-8726-8C8BFBE37458}" type="pres">
      <dgm:prSet presAssocID="{62EB33F6-C975-4C2A-9C99-65A90675A59F}" presName="space" presStyleCnt="0"/>
      <dgm:spPr/>
    </dgm:pt>
    <dgm:pt modelId="{BD7B60EA-C923-4FB8-AF9C-1D57E411FAD2}" type="pres">
      <dgm:prSet presAssocID="{E07B40BC-0A28-4A70-B19F-A9C7BEB54015}" presName="composite" presStyleCnt="0"/>
      <dgm:spPr/>
    </dgm:pt>
    <dgm:pt modelId="{6B66533F-EC00-41D2-8C05-24C37333D6F9}" type="pres">
      <dgm:prSet presAssocID="{E07B40BC-0A28-4A70-B19F-A9C7BEB54015}" presName="parTx" presStyleLbl="alignNode1" presStyleIdx="1" presStyleCnt="2">
        <dgm:presLayoutVars>
          <dgm:chMax val="0"/>
          <dgm:chPref val="0"/>
          <dgm:bulletEnabled val="1"/>
        </dgm:presLayoutVars>
      </dgm:prSet>
      <dgm:spPr/>
      <dgm:t>
        <a:bodyPr/>
        <a:lstStyle/>
        <a:p>
          <a:endParaRPr lang="en-US"/>
        </a:p>
      </dgm:t>
    </dgm:pt>
    <dgm:pt modelId="{D2FD7825-681B-4F9F-A5C8-2E90AB559E00}" type="pres">
      <dgm:prSet presAssocID="{E07B40BC-0A28-4A70-B19F-A9C7BEB54015}" presName="desTx" presStyleLbl="alignAccFollowNode1" presStyleIdx="1" presStyleCnt="2">
        <dgm:presLayoutVars>
          <dgm:bulletEnabled val="1"/>
        </dgm:presLayoutVars>
      </dgm:prSet>
      <dgm:spPr/>
      <dgm:t>
        <a:bodyPr/>
        <a:lstStyle/>
        <a:p>
          <a:endParaRPr lang="en-US"/>
        </a:p>
      </dgm:t>
    </dgm:pt>
  </dgm:ptLst>
  <dgm:cxnLst>
    <dgm:cxn modelId="{0A4C2126-3995-42B9-AC12-30B8C4593C99}" srcId="{3CCC74B3-1C89-439E-B76D-A1BF41756208}" destId="{4A13A93E-0A7D-4D6A-98F2-A0E53190D274}" srcOrd="0" destOrd="0" parTransId="{F1F9476F-812E-41BA-9869-F3DEF0A6642C}" sibTransId="{62EB33F6-C975-4C2A-9C99-65A90675A59F}"/>
    <dgm:cxn modelId="{911AD2EA-8CC5-4C49-857F-FB6E3374F475}" srcId="{E07B40BC-0A28-4A70-B19F-A9C7BEB54015}" destId="{19CEE076-4E9A-4995-8A7D-07D840E27A79}" srcOrd="0" destOrd="0" parTransId="{54E4F7E3-0273-4697-B6AF-6988A00B9EEF}" sibTransId="{1D585173-C8C7-4B57-8E08-6E1F1ADC4F05}"/>
    <dgm:cxn modelId="{EC351E93-5C02-4F62-89A7-F35552E3B7D2}" type="presOf" srcId="{3CCC74B3-1C89-439E-B76D-A1BF41756208}" destId="{A9E5982B-444B-45E0-9FBD-49330B147774}" srcOrd="0" destOrd="0" presId="urn:microsoft.com/office/officeart/2005/8/layout/hList1"/>
    <dgm:cxn modelId="{B24AEC67-9BC8-4C0B-8F6E-67AFF2425EF2}" srcId="{3CCC74B3-1C89-439E-B76D-A1BF41756208}" destId="{E07B40BC-0A28-4A70-B19F-A9C7BEB54015}" srcOrd="1" destOrd="0" parTransId="{04F20A4D-4A41-4AD0-8C38-9E56148D5768}" sibTransId="{53F21943-E533-4037-A461-40F8A7BD12C6}"/>
    <dgm:cxn modelId="{458955D6-E14E-4312-86DF-9FE0BC78A78E}" type="presOf" srcId="{19CEE076-4E9A-4995-8A7D-07D840E27A79}" destId="{D2FD7825-681B-4F9F-A5C8-2E90AB559E00}" srcOrd="0" destOrd="0" presId="urn:microsoft.com/office/officeart/2005/8/layout/hList1"/>
    <dgm:cxn modelId="{6BE8A45F-EF1A-4BFD-A59D-0DEE7EAADAF3}" type="presOf" srcId="{E07B40BC-0A28-4A70-B19F-A9C7BEB54015}" destId="{6B66533F-EC00-41D2-8C05-24C37333D6F9}" srcOrd="0" destOrd="0" presId="urn:microsoft.com/office/officeart/2005/8/layout/hList1"/>
    <dgm:cxn modelId="{76FAD295-42AB-41C5-867E-C766AF0BC1DC}" type="presOf" srcId="{4A13A93E-0A7D-4D6A-98F2-A0E53190D274}" destId="{2B9E7B6B-1B60-4411-8753-20D06C2C3177}" srcOrd="0" destOrd="0" presId="urn:microsoft.com/office/officeart/2005/8/layout/hList1"/>
    <dgm:cxn modelId="{7FF704A1-3918-474D-9002-BA85B7CAF0AE}" type="presParOf" srcId="{A9E5982B-444B-45E0-9FBD-49330B147774}" destId="{8B150F21-34E4-432D-874F-974DAA046F5C}" srcOrd="0" destOrd="0" presId="urn:microsoft.com/office/officeart/2005/8/layout/hList1"/>
    <dgm:cxn modelId="{17E1E78E-C326-4B81-931A-1959CDD911EA}" type="presParOf" srcId="{8B150F21-34E4-432D-874F-974DAA046F5C}" destId="{2B9E7B6B-1B60-4411-8753-20D06C2C3177}" srcOrd="0" destOrd="0" presId="urn:microsoft.com/office/officeart/2005/8/layout/hList1"/>
    <dgm:cxn modelId="{38B92AAC-332C-4D48-9347-7BB2721A4405}" type="presParOf" srcId="{8B150F21-34E4-432D-874F-974DAA046F5C}" destId="{FD46DFFF-9385-4A8D-946E-094934EFC26F}" srcOrd="1" destOrd="0" presId="urn:microsoft.com/office/officeart/2005/8/layout/hList1"/>
    <dgm:cxn modelId="{51EC7535-76F6-4477-91A3-F7676A37602B}" type="presParOf" srcId="{A9E5982B-444B-45E0-9FBD-49330B147774}" destId="{CE3D0D82-40A8-45C6-8726-8C8BFBE37458}" srcOrd="1" destOrd="0" presId="urn:microsoft.com/office/officeart/2005/8/layout/hList1"/>
    <dgm:cxn modelId="{ECF2314E-C3EF-4676-973E-87A3EFE1EE3E}" type="presParOf" srcId="{A9E5982B-444B-45E0-9FBD-49330B147774}" destId="{BD7B60EA-C923-4FB8-AF9C-1D57E411FAD2}" srcOrd="2" destOrd="0" presId="urn:microsoft.com/office/officeart/2005/8/layout/hList1"/>
    <dgm:cxn modelId="{1657EB44-29BC-48A1-B2DC-3301BC6269AF}" type="presParOf" srcId="{BD7B60EA-C923-4FB8-AF9C-1D57E411FAD2}" destId="{6B66533F-EC00-41D2-8C05-24C37333D6F9}" srcOrd="0" destOrd="0" presId="urn:microsoft.com/office/officeart/2005/8/layout/hList1"/>
    <dgm:cxn modelId="{1BD46AB2-6793-4A52-813E-7B109F440C0C}" type="presParOf" srcId="{BD7B60EA-C923-4FB8-AF9C-1D57E411FAD2}" destId="{D2FD7825-681B-4F9F-A5C8-2E90AB559E00}"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9E7B6B-1B60-4411-8753-20D06C2C3177}">
      <dsp:nvSpPr>
        <dsp:cNvPr id="0" name=""/>
        <dsp:cNvSpPr/>
      </dsp:nvSpPr>
      <dsp:spPr>
        <a:xfrm>
          <a:off x="1" y="800618"/>
          <a:ext cx="3314514" cy="1228480"/>
        </a:xfrm>
        <a:prstGeom prst="rect">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w="9525" cap="flat" cmpd="sng" algn="ctr">
          <a:solidFill>
            <a:srgbClr val="C0504D">
              <a:hueOff val="0"/>
              <a:satOff val="0"/>
              <a:lumOff val="0"/>
              <a:alphaOff val="0"/>
            </a:srgb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35128" tIns="77216" rIns="135128" bIns="77216" numCol="1" spcCol="1270" anchor="ctr" anchorCtr="0">
          <a:noAutofit/>
        </a:bodyPr>
        <a:lstStyle/>
        <a:p>
          <a:pPr lvl="0" algn="ctr" defTabSz="844550">
            <a:lnSpc>
              <a:spcPct val="90000"/>
            </a:lnSpc>
            <a:spcBef>
              <a:spcPct val="0"/>
            </a:spcBef>
            <a:spcAft>
              <a:spcPct val="35000"/>
            </a:spcAft>
            <a:buNone/>
          </a:pPr>
          <a:r>
            <a:rPr lang="en-US" sz="1900" kern="1200" dirty="0">
              <a:solidFill>
                <a:sysClr val="window" lastClr="FFFFFF"/>
              </a:solidFill>
              <a:latin typeface="Calibri"/>
              <a:ea typeface="+mn-ea"/>
              <a:cs typeface="+mn-cs"/>
            </a:rPr>
            <a:t>Loss of PFAS is minimal for compounds of carbon number &lt;10 under current (and planned) NTN protocols.</a:t>
          </a:r>
        </a:p>
      </dsp:txBody>
      <dsp:txXfrm>
        <a:off x="1" y="800618"/>
        <a:ext cx="3314514" cy="1228480"/>
      </dsp:txXfrm>
    </dsp:sp>
    <dsp:sp modelId="{FD46DFFF-9385-4A8D-946E-094934EFC26F}">
      <dsp:nvSpPr>
        <dsp:cNvPr id="0" name=""/>
        <dsp:cNvSpPr/>
      </dsp:nvSpPr>
      <dsp:spPr>
        <a:xfrm>
          <a:off x="34" y="1971163"/>
          <a:ext cx="3314514" cy="834480"/>
        </a:xfrm>
        <a:prstGeom prst="rect">
          <a:avLst/>
        </a:prstGeom>
        <a:solidFill>
          <a:srgbClr val="C0504D">
            <a:alpha val="90000"/>
            <a:tint val="40000"/>
            <a:hueOff val="0"/>
            <a:satOff val="0"/>
            <a:lumOff val="0"/>
            <a:alphaOff val="0"/>
          </a:srgbClr>
        </a:solidFill>
        <a:ln w="9525" cap="flat" cmpd="sng" algn="ctr">
          <a:solidFill>
            <a:srgbClr val="C0504D">
              <a:alpha val="90000"/>
              <a:tint val="40000"/>
              <a:hueOff val="0"/>
              <a:satOff val="0"/>
              <a:lumOff val="0"/>
              <a:alphaOff val="0"/>
            </a:srgbClr>
          </a:solidFill>
          <a:prstDash val="solid"/>
        </a:ln>
        <a:effectLst/>
      </dsp:spPr>
      <dsp:style>
        <a:lnRef idx="1">
          <a:scrgbClr r="0" g="0" b="0"/>
        </a:lnRef>
        <a:fillRef idx="1">
          <a:scrgbClr r="0" g="0" b="0"/>
        </a:fillRef>
        <a:effectRef idx="0">
          <a:scrgbClr r="0" g="0" b="0"/>
        </a:effectRef>
        <a:fontRef idx="minor"/>
      </dsp:style>
    </dsp:sp>
    <dsp:sp modelId="{6B66533F-EC00-41D2-8C05-24C37333D6F9}">
      <dsp:nvSpPr>
        <dsp:cNvPr id="0" name=""/>
        <dsp:cNvSpPr/>
      </dsp:nvSpPr>
      <dsp:spPr>
        <a:xfrm>
          <a:off x="3778581" y="742682"/>
          <a:ext cx="3314514" cy="1228480"/>
        </a:xfrm>
        <a:prstGeom prst="rect">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w="9525" cap="flat" cmpd="sng" algn="ctr">
          <a:solidFill>
            <a:srgbClr val="C0504D">
              <a:hueOff val="0"/>
              <a:satOff val="0"/>
              <a:lumOff val="0"/>
              <a:alphaOff val="0"/>
            </a:srgb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35128" tIns="77216" rIns="135128" bIns="77216" numCol="1" spcCol="1270" anchor="ctr" anchorCtr="0">
          <a:noAutofit/>
        </a:bodyPr>
        <a:lstStyle/>
        <a:p>
          <a:pPr lvl="0" algn="ctr" defTabSz="844550">
            <a:lnSpc>
              <a:spcPct val="90000"/>
            </a:lnSpc>
            <a:spcBef>
              <a:spcPct val="0"/>
            </a:spcBef>
            <a:spcAft>
              <a:spcPct val="35000"/>
            </a:spcAft>
            <a:buNone/>
          </a:pPr>
          <a:r>
            <a:rPr lang="en-US" sz="1900" kern="1200">
              <a:solidFill>
                <a:sysClr val="window" lastClr="FFFFFF"/>
              </a:solidFill>
              <a:latin typeface="Calibri"/>
              <a:ea typeface="+mn-ea"/>
              <a:cs typeface="+mn-cs"/>
            </a:rPr>
            <a:t>Losses are observed for longer-chain (&gt;10 carbon) PFAS compounds.</a:t>
          </a:r>
        </a:p>
      </dsp:txBody>
      <dsp:txXfrm>
        <a:off x="3778581" y="742682"/>
        <a:ext cx="3314514" cy="1228480"/>
      </dsp:txXfrm>
    </dsp:sp>
    <dsp:sp modelId="{D2FD7825-681B-4F9F-A5C8-2E90AB559E00}">
      <dsp:nvSpPr>
        <dsp:cNvPr id="0" name=""/>
        <dsp:cNvSpPr/>
      </dsp:nvSpPr>
      <dsp:spPr>
        <a:xfrm>
          <a:off x="3778581" y="1971163"/>
          <a:ext cx="3314514" cy="834480"/>
        </a:xfrm>
        <a:prstGeom prst="rect">
          <a:avLst/>
        </a:prstGeom>
        <a:solidFill>
          <a:srgbClr val="C0504D">
            <a:alpha val="90000"/>
            <a:tint val="40000"/>
            <a:hueOff val="0"/>
            <a:satOff val="0"/>
            <a:lumOff val="0"/>
            <a:alphaOff val="0"/>
          </a:srgbClr>
        </a:solidFill>
        <a:ln w="9525" cap="flat" cmpd="sng" algn="ctr">
          <a:solidFill>
            <a:srgbClr val="C0504D">
              <a:alpha val="90000"/>
              <a:tint val="40000"/>
              <a:hueOff val="0"/>
              <a:satOff val="0"/>
              <a:lumOff val="0"/>
              <a:alphaOff val="0"/>
            </a:srgb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a:lnSpc>
              <a:spcPct val="90000"/>
            </a:lnSpc>
            <a:spcBef>
              <a:spcPct val="0"/>
            </a:spcBef>
            <a:spcAft>
              <a:spcPct val="15000"/>
            </a:spcAft>
            <a:buChar char="••"/>
          </a:pPr>
          <a:r>
            <a:rPr lang="en-US" sz="1900" kern="1200" dirty="0">
              <a:solidFill>
                <a:sysClr val="windowText" lastClr="000000">
                  <a:hueOff val="0"/>
                  <a:satOff val="0"/>
                  <a:lumOff val="0"/>
                  <a:alphaOff val="0"/>
                </a:sysClr>
              </a:solidFill>
              <a:latin typeface="Calibri"/>
              <a:ea typeface="+mn-ea"/>
              <a:cs typeface="+mn-cs"/>
            </a:rPr>
            <a:t>But recoverable with a methanol rinse of the bucket</a:t>
          </a:r>
        </a:p>
      </dsp:txBody>
      <dsp:txXfrm>
        <a:off x="3778581" y="1971163"/>
        <a:ext cx="3314514" cy="834480"/>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54" tIns="46577" rIns="93154" bIns="46577" rtlCol="0"/>
          <a:lstStyle>
            <a:lvl1pPr algn="l" fontAlgn="auto">
              <a:spcBef>
                <a:spcPts val="0"/>
              </a:spcBef>
              <a:spcAft>
                <a:spcPts val="0"/>
              </a:spcAft>
              <a:defRPr sz="1200">
                <a:latin typeface="+mn-lt"/>
                <a:ea typeface="+mn-ea"/>
              </a:defRPr>
            </a:lvl1pPr>
          </a:lstStyle>
          <a:p>
            <a:pPr>
              <a:defRPr/>
            </a:pPr>
            <a:endParaRPr lang="en-US" dirty="0"/>
          </a:p>
        </p:txBody>
      </p:sp>
      <p:sp>
        <p:nvSpPr>
          <p:cNvPr id="3" name="Date Placeholder 2"/>
          <p:cNvSpPr>
            <a:spLocks noGrp="1"/>
          </p:cNvSpPr>
          <p:nvPr>
            <p:ph type="dt" sz="quarter" idx="1"/>
          </p:nvPr>
        </p:nvSpPr>
        <p:spPr>
          <a:xfrm>
            <a:off x="3970940" y="0"/>
            <a:ext cx="3037840" cy="464820"/>
          </a:xfrm>
          <a:prstGeom prst="rect">
            <a:avLst/>
          </a:prstGeom>
        </p:spPr>
        <p:txBody>
          <a:bodyPr vert="horz" wrap="square" lIns="93154" tIns="46577" rIns="93154" bIns="46577" numCol="1" anchor="t" anchorCtr="0" compatLnSpc="1">
            <a:prstTxWarp prst="textNoShape">
              <a:avLst/>
            </a:prstTxWarp>
          </a:bodyPr>
          <a:lstStyle>
            <a:lvl1pPr algn="r">
              <a:defRPr sz="1200">
                <a:latin typeface="Calibri" pitchFamily="34" charset="0"/>
              </a:defRPr>
            </a:lvl1pPr>
          </a:lstStyle>
          <a:p>
            <a:fld id="{38778866-470C-4F4B-B1A1-87C9A45C04B8}" type="datetimeFigureOut">
              <a:rPr lang="en-US" altLang="en-US"/>
              <a:pPr/>
              <a:t>6/15/2020</a:t>
            </a:fld>
            <a:endParaRPr lang="en-US" altLang="en-US" dirty="0"/>
          </a:p>
        </p:txBody>
      </p:sp>
      <p:sp>
        <p:nvSpPr>
          <p:cNvPr id="4" name="Footer Placeholder 3"/>
          <p:cNvSpPr>
            <a:spLocks noGrp="1"/>
          </p:cNvSpPr>
          <p:nvPr>
            <p:ph type="ftr" sz="quarter" idx="2"/>
          </p:nvPr>
        </p:nvSpPr>
        <p:spPr>
          <a:xfrm>
            <a:off x="0" y="8829967"/>
            <a:ext cx="3037840" cy="464820"/>
          </a:xfrm>
          <a:prstGeom prst="rect">
            <a:avLst/>
          </a:prstGeom>
        </p:spPr>
        <p:txBody>
          <a:bodyPr vert="horz" lIns="93154" tIns="46577" rIns="93154" bIns="46577" rtlCol="0" anchor="b"/>
          <a:lstStyle>
            <a:lvl1pPr algn="l" fontAlgn="auto">
              <a:spcBef>
                <a:spcPts val="0"/>
              </a:spcBef>
              <a:spcAft>
                <a:spcPts val="0"/>
              </a:spcAft>
              <a:defRPr sz="1200">
                <a:latin typeface="+mn-lt"/>
                <a:ea typeface="+mn-ea"/>
              </a:defRPr>
            </a:lvl1pPr>
          </a:lstStyle>
          <a:p>
            <a:pPr>
              <a:defRPr/>
            </a:pPr>
            <a:endParaRPr lang="en-US" dirty="0"/>
          </a:p>
        </p:txBody>
      </p:sp>
      <p:sp>
        <p:nvSpPr>
          <p:cNvPr id="5" name="Slide Number Placeholder 4"/>
          <p:cNvSpPr>
            <a:spLocks noGrp="1"/>
          </p:cNvSpPr>
          <p:nvPr>
            <p:ph type="sldNum" sz="quarter" idx="3"/>
          </p:nvPr>
        </p:nvSpPr>
        <p:spPr>
          <a:xfrm>
            <a:off x="3970940" y="8829967"/>
            <a:ext cx="3037840" cy="464820"/>
          </a:xfrm>
          <a:prstGeom prst="rect">
            <a:avLst/>
          </a:prstGeom>
        </p:spPr>
        <p:txBody>
          <a:bodyPr vert="horz" wrap="square" lIns="93154" tIns="46577" rIns="93154" bIns="46577" numCol="1" anchor="b" anchorCtr="0" compatLnSpc="1">
            <a:prstTxWarp prst="textNoShape">
              <a:avLst/>
            </a:prstTxWarp>
          </a:bodyPr>
          <a:lstStyle>
            <a:lvl1pPr algn="r">
              <a:defRPr sz="1200">
                <a:latin typeface="Calibri" pitchFamily="34" charset="0"/>
              </a:defRPr>
            </a:lvl1pPr>
          </a:lstStyle>
          <a:p>
            <a:fld id="{C215A855-08AB-4B2D-AE2C-602C5C5EFCB0}" type="slidenum">
              <a:rPr lang="en-US" altLang="en-US"/>
              <a:pPr/>
              <a:t>‹#›</a:t>
            </a:fld>
            <a:endParaRPr lang="en-US" altLang="en-US" dirty="0"/>
          </a:p>
        </p:txBody>
      </p:sp>
    </p:spTree>
    <p:extLst>
      <p:ext uri="{BB962C8B-B14F-4D97-AF65-F5344CB8AC3E}">
        <p14:creationId xmlns:p14="http://schemas.microsoft.com/office/powerpoint/2010/main" val="204203284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54" tIns="46577" rIns="93154" bIns="46577" rtlCol="0"/>
          <a:lstStyle>
            <a:lvl1pPr algn="l" fontAlgn="auto">
              <a:spcBef>
                <a:spcPts val="0"/>
              </a:spcBef>
              <a:spcAft>
                <a:spcPts val="0"/>
              </a:spcAft>
              <a:defRPr sz="1200">
                <a:latin typeface="+mn-lt"/>
                <a:ea typeface="+mn-ea"/>
              </a:defRPr>
            </a:lvl1pPr>
          </a:lstStyle>
          <a:p>
            <a:pPr>
              <a:defRPr/>
            </a:pPr>
            <a:endParaRPr lang="en-US" dirty="0"/>
          </a:p>
        </p:txBody>
      </p:sp>
      <p:sp>
        <p:nvSpPr>
          <p:cNvPr id="3" name="Date Placeholder 2"/>
          <p:cNvSpPr>
            <a:spLocks noGrp="1"/>
          </p:cNvSpPr>
          <p:nvPr>
            <p:ph type="dt" idx="1"/>
          </p:nvPr>
        </p:nvSpPr>
        <p:spPr>
          <a:xfrm>
            <a:off x="3970940" y="0"/>
            <a:ext cx="3037840" cy="464820"/>
          </a:xfrm>
          <a:prstGeom prst="rect">
            <a:avLst/>
          </a:prstGeom>
        </p:spPr>
        <p:txBody>
          <a:bodyPr vert="horz" wrap="square" lIns="93154" tIns="46577" rIns="93154" bIns="46577" numCol="1" anchor="t" anchorCtr="0" compatLnSpc="1">
            <a:prstTxWarp prst="textNoShape">
              <a:avLst/>
            </a:prstTxWarp>
          </a:bodyPr>
          <a:lstStyle>
            <a:lvl1pPr algn="r">
              <a:defRPr sz="1200">
                <a:latin typeface="Calibri" pitchFamily="34" charset="0"/>
              </a:defRPr>
            </a:lvl1pPr>
          </a:lstStyle>
          <a:p>
            <a:fld id="{B4AF088C-9F5F-43DD-B645-7265416F1DD5}" type="datetimeFigureOut">
              <a:rPr lang="en-US" altLang="en-US"/>
              <a:pPr/>
              <a:t>6/15/2020</a:t>
            </a:fld>
            <a:endParaRPr lang="en-US" alt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54" tIns="46577" rIns="93154" bIns="46577" rtlCol="0" anchor="ctr"/>
          <a:lstStyle/>
          <a:p>
            <a:pPr lvl="0"/>
            <a:endParaRPr lang="en-US" noProof="0"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54" tIns="46577" rIns="93154" bIns="46577"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54" tIns="46577" rIns="93154" bIns="46577" rtlCol="0" anchor="b"/>
          <a:lstStyle>
            <a:lvl1pPr algn="l" fontAlgn="auto">
              <a:spcBef>
                <a:spcPts val="0"/>
              </a:spcBef>
              <a:spcAft>
                <a:spcPts val="0"/>
              </a:spcAft>
              <a:defRPr sz="1200">
                <a:latin typeface="+mn-lt"/>
                <a:ea typeface="+mn-ea"/>
              </a:defRPr>
            </a:lvl1pPr>
          </a:lstStyle>
          <a:p>
            <a:pPr>
              <a:defRPr/>
            </a:pPr>
            <a:endParaRPr lang="en-US" dirty="0"/>
          </a:p>
        </p:txBody>
      </p:sp>
      <p:sp>
        <p:nvSpPr>
          <p:cNvPr id="7" name="Slide Number Placeholder 6"/>
          <p:cNvSpPr>
            <a:spLocks noGrp="1"/>
          </p:cNvSpPr>
          <p:nvPr>
            <p:ph type="sldNum" sz="quarter" idx="5"/>
          </p:nvPr>
        </p:nvSpPr>
        <p:spPr>
          <a:xfrm>
            <a:off x="3970940" y="8829967"/>
            <a:ext cx="3037840" cy="464820"/>
          </a:xfrm>
          <a:prstGeom prst="rect">
            <a:avLst/>
          </a:prstGeom>
        </p:spPr>
        <p:txBody>
          <a:bodyPr vert="horz" wrap="square" lIns="93154" tIns="46577" rIns="93154" bIns="46577" numCol="1" anchor="b" anchorCtr="0" compatLnSpc="1">
            <a:prstTxWarp prst="textNoShape">
              <a:avLst/>
            </a:prstTxWarp>
          </a:bodyPr>
          <a:lstStyle>
            <a:lvl1pPr algn="r">
              <a:defRPr sz="1200">
                <a:latin typeface="Calibri" pitchFamily="34" charset="0"/>
              </a:defRPr>
            </a:lvl1pPr>
          </a:lstStyle>
          <a:p>
            <a:fld id="{9D0F3B42-2796-41C7-B41E-10563375CEDB}" type="slidenum">
              <a:rPr lang="en-US" altLang="en-US"/>
              <a:pPr/>
              <a:t>‹#›</a:t>
            </a:fld>
            <a:endParaRPr lang="en-US" altLang="en-US" dirty="0"/>
          </a:p>
        </p:txBody>
      </p:sp>
    </p:spTree>
    <p:extLst>
      <p:ext uri="{BB962C8B-B14F-4D97-AF65-F5344CB8AC3E}">
        <p14:creationId xmlns:p14="http://schemas.microsoft.com/office/powerpoint/2010/main" val="1259180019"/>
      </p:ext>
    </p:extLst>
  </p:cSld>
  <p:clrMap bg1="lt1" tx1="dk1" bg2="lt2" tx2="dk2" accent1="accent1" accent2="accent2" accent3="accent3" accent4="accent4" accent5="accent5" accent6="accent6" hlink="hlink" folHlink="folHlink"/>
  <p:hf hdr="0" ftr="0" dt="0"/>
  <p:notesStyle>
    <a:lvl1pPr algn="l" defTabSz="457200" rtl="0" fontAlgn="base">
      <a:spcBef>
        <a:spcPct val="30000"/>
      </a:spcBef>
      <a:spcAft>
        <a:spcPct val="0"/>
      </a:spcAft>
      <a:defRPr sz="1200" kern="1200">
        <a:solidFill>
          <a:schemeClr val="tx1"/>
        </a:solidFill>
        <a:latin typeface="+mn-lt"/>
        <a:ea typeface="MS PGothic" pitchFamily="34" charset="-128"/>
        <a:cs typeface="+mn-cs"/>
      </a:defRPr>
    </a:lvl1pPr>
    <a:lvl2pPr marL="457200" algn="l" defTabSz="457200" rtl="0" fontAlgn="base">
      <a:spcBef>
        <a:spcPct val="30000"/>
      </a:spcBef>
      <a:spcAft>
        <a:spcPct val="0"/>
      </a:spcAft>
      <a:defRPr sz="1200" kern="1200">
        <a:solidFill>
          <a:schemeClr val="tx1"/>
        </a:solidFill>
        <a:latin typeface="+mn-lt"/>
        <a:ea typeface="MS PGothic" pitchFamily="34" charset="-128"/>
        <a:cs typeface="+mn-cs"/>
      </a:defRPr>
    </a:lvl2pPr>
    <a:lvl3pPr marL="914400" algn="l" defTabSz="457200" rtl="0" fontAlgn="base">
      <a:spcBef>
        <a:spcPct val="30000"/>
      </a:spcBef>
      <a:spcAft>
        <a:spcPct val="0"/>
      </a:spcAft>
      <a:defRPr sz="1200" kern="1200">
        <a:solidFill>
          <a:schemeClr val="tx1"/>
        </a:solidFill>
        <a:latin typeface="+mn-lt"/>
        <a:ea typeface="MS PGothic" pitchFamily="34" charset="-128"/>
        <a:cs typeface="+mn-cs"/>
      </a:defRPr>
    </a:lvl3pPr>
    <a:lvl4pPr marL="1371600" algn="l" defTabSz="457200" rtl="0" fontAlgn="base">
      <a:spcBef>
        <a:spcPct val="30000"/>
      </a:spcBef>
      <a:spcAft>
        <a:spcPct val="0"/>
      </a:spcAft>
      <a:defRPr sz="1200" kern="1200">
        <a:solidFill>
          <a:schemeClr val="tx1"/>
        </a:solidFill>
        <a:latin typeface="+mn-lt"/>
        <a:ea typeface="MS PGothic" pitchFamily="34" charset="-128"/>
        <a:cs typeface="+mn-cs"/>
      </a:defRPr>
    </a:lvl4pPr>
    <a:lvl5pPr marL="1828800" algn="l" defTabSz="457200" rtl="0" fontAlgn="base">
      <a:spcBef>
        <a:spcPct val="30000"/>
      </a:spcBef>
      <a:spcAft>
        <a:spcPct val="0"/>
      </a:spcAft>
      <a:defRPr sz="1200" kern="1200">
        <a:solidFill>
          <a:schemeClr val="tx1"/>
        </a:solidFill>
        <a:latin typeface="+mn-lt"/>
        <a:ea typeface="MS PGothic" pitchFamily="3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D0F3B42-2796-41C7-B41E-10563375CEDB}" type="slidenum">
              <a:rPr lang="en-US" altLang="en-US" smtClean="0"/>
              <a:pPr/>
              <a:t>1</a:t>
            </a:fld>
            <a:endParaRPr lang="en-US" altLang="en-US" dirty="0"/>
          </a:p>
        </p:txBody>
      </p:sp>
    </p:spTree>
    <p:extLst>
      <p:ext uri="{BB962C8B-B14F-4D97-AF65-F5344CB8AC3E}">
        <p14:creationId xmlns:p14="http://schemas.microsoft.com/office/powerpoint/2010/main" val="21959562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D0F3B42-2796-41C7-B41E-10563375CEDB}" type="slidenum">
              <a:rPr lang="en-US" altLang="en-US" smtClean="0"/>
              <a:pPr/>
              <a:t>69</a:t>
            </a:fld>
            <a:endParaRPr lang="en-US" altLang="en-US" dirty="0"/>
          </a:p>
        </p:txBody>
      </p:sp>
    </p:spTree>
    <p:extLst>
      <p:ext uri="{BB962C8B-B14F-4D97-AF65-F5344CB8AC3E}">
        <p14:creationId xmlns:p14="http://schemas.microsoft.com/office/powerpoint/2010/main" val="39845624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D0F3B42-2796-41C7-B41E-10563375CEDB}" type="slidenum">
              <a:rPr lang="en-US" altLang="en-US" smtClean="0">
                <a:solidFill>
                  <a:prstClr val="black"/>
                </a:solidFill>
              </a:rPr>
              <a:pPr/>
              <a:t>71</a:t>
            </a:fld>
            <a:endParaRPr lang="en-US" altLang="en-US">
              <a:solidFill>
                <a:prstClr val="black"/>
              </a:solidFill>
            </a:endParaRPr>
          </a:p>
        </p:txBody>
      </p:sp>
    </p:spTree>
    <p:extLst>
      <p:ext uri="{BB962C8B-B14F-4D97-AF65-F5344CB8AC3E}">
        <p14:creationId xmlns:p14="http://schemas.microsoft.com/office/powerpoint/2010/main" val="2606438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D0F3B42-2796-41C7-B41E-10563375CEDB}" type="slidenum">
              <a:rPr lang="en-US" altLang="en-US" smtClean="0">
                <a:solidFill>
                  <a:prstClr val="black"/>
                </a:solidFill>
              </a:rPr>
              <a:pPr/>
              <a:t>84</a:t>
            </a:fld>
            <a:endParaRPr lang="en-US" altLang="en-US">
              <a:solidFill>
                <a:prstClr val="black"/>
              </a:solidFill>
            </a:endParaRPr>
          </a:p>
        </p:txBody>
      </p:sp>
    </p:spTree>
    <p:extLst>
      <p:ext uri="{BB962C8B-B14F-4D97-AF65-F5344CB8AC3E}">
        <p14:creationId xmlns:p14="http://schemas.microsoft.com/office/powerpoint/2010/main" val="219595629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Rectangle 1"/>
          <p:cNvSpPr/>
          <p:nvPr/>
        </p:nvSpPr>
        <p:spPr>
          <a:xfrm>
            <a:off x="0" y="0"/>
            <a:ext cx="9144000" cy="6858000"/>
          </a:xfrm>
          <a:prstGeom prst="rect">
            <a:avLst/>
          </a:prstGeom>
          <a:solidFill>
            <a:srgbClr val="D8CFA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3" name="Rectangle 2"/>
          <p:cNvSpPr/>
          <p:nvPr/>
        </p:nvSpPr>
        <p:spPr>
          <a:xfrm>
            <a:off x="0" y="0"/>
            <a:ext cx="9144000" cy="6858000"/>
          </a:xfrm>
          <a:prstGeom prst="rect">
            <a:avLst/>
          </a:prstGeom>
          <a:pattFill prst="narHorz">
            <a:fgClr>
              <a:schemeClr val="bg2"/>
            </a:fgClr>
            <a:bgClr>
              <a:srgbClr val="D8CFA7"/>
            </a:bgClr>
          </a:patt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6667" y="1130969"/>
            <a:ext cx="7215341" cy="4511842"/>
          </a:xfrm>
          <a:prstGeom prst="rect">
            <a:avLst/>
          </a:prstGeom>
        </p:spPr>
      </p:pic>
    </p:spTree>
    <p:extLst>
      <p:ext uri="{BB962C8B-B14F-4D97-AF65-F5344CB8AC3E}">
        <p14:creationId xmlns:p14="http://schemas.microsoft.com/office/powerpoint/2010/main" val="40119474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p:cNvSpPr>
            <a:spLocks noGrp="1"/>
          </p:cNvSpPr>
          <p:nvPr>
            <p:ph type="ftr" sz="quarter" idx="3"/>
          </p:nvPr>
        </p:nvSpPr>
        <p:spPr>
          <a:xfrm>
            <a:off x="381000" y="6483362"/>
            <a:ext cx="8343900" cy="365125"/>
          </a:xfrm>
          <a:prstGeom prst="rect">
            <a:avLst/>
          </a:prstGeom>
        </p:spPr>
        <p:txBody>
          <a:bodyPr vert="horz" lIns="91440" tIns="45720" rIns="91440" bIns="45720" rtlCol="0" anchor="ctr"/>
          <a:lstStyle>
            <a:lvl1pPr algn="ctr" fontAlgn="auto">
              <a:spcBef>
                <a:spcPts val="0"/>
              </a:spcBef>
              <a:spcAft>
                <a:spcPts val="0"/>
              </a:spcAft>
              <a:defRPr sz="1100" dirty="0" smtClean="0">
                <a:solidFill>
                  <a:srgbClr val="B70000"/>
                </a:solidFill>
                <a:latin typeface="+mn-lt"/>
                <a:ea typeface="+mn-ea"/>
              </a:defRPr>
            </a:lvl1pPr>
          </a:lstStyle>
          <a:p>
            <a:pPr>
              <a:defRPr/>
            </a:pPr>
            <a:r>
              <a:rPr lang="en-US" dirty="0"/>
              <a:t>WISCONSIN STATE LABORATORY OF HYGIENE - UNIVERSITY OF WISCONSIN</a:t>
            </a:r>
          </a:p>
        </p:txBody>
      </p:sp>
    </p:spTree>
    <p:extLst>
      <p:ext uri="{BB962C8B-B14F-4D97-AF65-F5344CB8AC3E}">
        <p14:creationId xmlns:p14="http://schemas.microsoft.com/office/powerpoint/2010/main" val="30002748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23900" y="850900"/>
            <a:ext cx="2832100" cy="584200"/>
          </a:xfrm>
        </p:spPr>
        <p:txBody>
          <a:bodyPr/>
          <a:lstStyle>
            <a:lvl1pPr algn="l">
              <a:defRPr sz="2000" b="1"/>
            </a:lvl1pPr>
          </a:lstStyle>
          <a:p>
            <a:r>
              <a:rPr lang="en-US"/>
              <a:t>Click to edit Master title style</a:t>
            </a:r>
            <a:endParaRPr lang="en-US" dirty="0"/>
          </a:p>
        </p:txBody>
      </p:sp>
      <p:sp>
        <p:nvSpPr>
          <p:cNvPr id="3" name="Content Placeholder 2"/>
          <p:cNvSpPr>
            <a:spLocks noGrp="1"/>
          </p:cNvSpPr>
          <p:nvPr>
            <p:ph idx="1"/>
          </p:nvPr>
        </p:nvSpPr>
        <p:spPr>
          <a:xfrm>
            <a:off x="3810000" y="850900"/>
            <a:ext cx="4584700" cy="5275263"/>
          </a:xfrm>
        </p:spPr>
        <p:txBody>
          <a:bodyPr/>
          <a:lstStyle>
            <a:lvl1pPr marL="228600" indent="-228600">
              <a:defRPr sz="2800" baseline="0"/>
            </a:lvl1pPr>
            <a:lvl2pPr marL="685800" indent="-228600">
              <a:spcBef>
                <a:spcPts val="1176"/>
              </a:spcBef>
              <a:defRPr sz="2400" baseline="0"/>
            </a:lvl2pPr>
            <a:lvl3pPr marL="1005840" indent="-182880">
              <a:spcBef>
                <a:spcPts val="1080"/>
              </a:spcBef>
              <a:defRPr sz="2000"/>
            </a:lvl3pPr>
            <a:lvl4pPr marL="1371600" indent="-182880">
              <a:spcBef>
                <a:spcPts val="1032"/>
              </a:spcBef>
              <a:defRPr sz="1800"/>
            </a:lvl4pPr>
            <a:lvl5pPr marL="1600200" indent="-182880">
              <a:spcBef>
                <a:spcPts val="984"/>
              </a:spcBef>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23900" y="1549400"/>
            <a:ext cx="2832100" cy="4576763"/>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Footer Placeholder 4"/>
          <p:cNvSpPr>
            <a:spLocks noGrp="1"/>
          </p:cNvSpPr>
          <p:nvPr>
            <p:ph type="ftr" sz="quarter" idx="3"/>
          </p:nvPr>
        </p:nvSpPr>
        <p:spPr>
          <a:xfrm>
            <a:off x="381000" y="6483362"/>
            <a:ext cx="8343900" cy="365125"/>
          </a:xfrm>
          <a:prstGeom prst="rect">
            <a:avLst/>
          </a:prstGeom>
        </p:spPr>
        <p:txBody>
          <a:bodyPr vert="horz" lIns="91440" tIns="45720" rIns="91440" bIns="45720" rtlCol="0" anchor="ctr"/>
          <a:lstStyle>
            <a:lvl1pPr algn="ctr" fontAlgn="auto">
              <a:spcBef>
                <a:spcPts val="0"/>
              </a:spcBef>
              <a:spcAft>
                <a:spcPts val="0"/>
              </a:spcAft>
              <a:defRPr sz="1100" dirty="0" smtClean="0">
                <a:solidFill>
                  <a:srgbClr val="B70000"/>
                </a:solidFill>
                <a:latin typeface="+mn-lt"/>
                <a:ea typeface="+mn-ea"/>
              </a:defRPr>
            </a:lvl1pPr>
          </a:lstStyle>
          <a:p>
            <a:pPr>
              <a:defRPr/>
            </a:pPr>
            <a:r>
              <a:rPr lang="en-US" dirty="0"/>
              <a:t>WISCONSIN STATE LABORATORY OF HYGIENE - UNIVERSITY OF WISCONSIN</a:t>
            </a:r>
          </a:p>
        </p:txBody>
      </p:sp>
    </p:spTree>
    <p:extLst>
      <p:ext uri="{BB962C8B-B14F-4D97-AF65-F5344CB8AC3E}">
        <p14:creationId xmlns:p14="http://schemas.microsoft.com/office/powerpoint/2010/main" val="32436187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ctr">
              <a:defRPr sz="2000" b="0"/>
            </a:lvl1pPr>
          </a:lstStyle>
          <a:p>
            <a:r>
              <a:rPr lang="en-US"/>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4" name="Text Placeholder 3"/>
          <p:cNvSpPr>
            <a:spLocks noGrp="1"/>
          </p:cNvSpPr>
          <p:nvPr>
            <p:ph type="body" sz="half" idx="2"/>
          </p:nvPr>
        </p:nvSpPr>
        <p:spPr>
          <a:xfrm>
            <a:off x="1792288" y="5486400"/>
            <a:ext cx="5486400" cy="685800"/>
          </a:xfrm>
        </p:spPr>
        <p:txBody>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Footer Placeholder 4"/>
          <p:cNvSpPr>
            <a:spLocks noGrp="1"/>
          </p:cNvSpPr>
          <p:nvPr>
            <p:ph type="ftr" sz="quarter" idx="3"/>
          </p:nvPr>
        </p:nvSpPr>
        <p:spPr>
          <a:xfrm>
            <a:off x="381000" y="6483362"/>
            <a:ext cx="8343900" cy="365125"/>
          </a:xfrm>
          <a:prstGeom prst="rect">
            <a:avLst/>
          </a:prstGeom>
        </p:spPr>
        <p:txBody>
          <a:bodyPr vert="horz" lIns="91440" tIns="45720" rIns="91440" bIns="45720" rtlCol="0" anchor="ctr"/>
          <a:lstStyle>
            <a:lvl1pPr algn="ctr" fontAlgn="auto">
              <a:spcBef>
                <a:spcPts val="0"/>
              </a:spcBef>
              <a:spcAft>
                <a:spcPts val="0"/>
              </a:spcAft>
              <a:defRPr sz="1100" dirty="0" smtClean="0">
                <a:solidFill>
                  <a:srgbClr val="B70000"/>
                </a:solidFill>
                <a:latin typeface="+mn-lt"/>
                <a:ea typeface="+mn-ea"/>
              </a:defRPr>
            </a:lvl1pPr>
          </a:lstStyle>
          <a:p>
            <a:pPr>
              <a:defRPr/>
            </a:pPr>
            <a:r>
              <a:rPr lang="en-US" dirty="0"/>
              <a:t>WISCONSIN STATE LABORATORY OF HYGIENE - UNIVERSITY OF WISCONSIN</a:t>
            </a:r>
          </a:p>
        </p:txBody>
      </p:sp>
    </p:spTree>
    <p:extLst>
      <p:ext uri="{BB962C8B-B14F-4D97-AF65-F5344CB8AC3E}">
        <p14:creationId xmlns:p14="http://schemas.microsoft.com/office/powerpoint/2010/main" val="9481911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p>
            <a:pPr>
              <a:defRPr/>
            </a:pPr>
            <a:r>
              <a:rPr lang="en-US"/>
              <a:t>WISCONSIN STATE LABORATORY OF HYGIENE - UNIVERSITY OF WISCONSIN</a:t>
            </a:r>
          </a:p>
        </p:txBody>
      </p:sp>
      <p:sp>
        <p:nvSpPr>
          <p:cNvPr id="5" name="Text Placeholder 4"/>
          <p:cNvSpPr>
            <a:spLocks noGrp="1"/>
          </p:cNvSpPr>
          <p:nvPr>
            <p:ph type="body" sz="quarter" idx="11"/>
          </p:nvPr>
        </p:nvSpPr>
        <p:spPr>
          <a:xfrm>
            <a:off x="1167063" y="1852446"/>
            <a:ext cx="6629400" cy="37061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dirty="0"/>
              <a:t>Click to edit Master title style</a:t>
            </a:r>
          </a:p>
        </p:txBody>
      </p:sp>
      <p:sp>
        <p:nvSpPr>
          <p:cNvPr id="7" name="Footer Placeholder 4"/>
          <p:cNvSpPr>
            <a:spLocks noGrp="1"/>
          </p:cNvSpPr>
          <p:nvPr>
            <p:ph type="ftr" sz="quarter" idx="3"/>
          </p:nvPr>
        </p:nvSpPr>
        <p:spPr>
          <a:xfrm>
            <a:off x="381000" y="6483362"/>
            <a:ext cx="8343900" cy="365125"/>
          </a:xfrm>
          <a:prstGeom prst="rect">
            <a:avLst/>
          </a:prstGeom>
        </p:spPr>
        <p:txBody>
          <a:bodyPr vert="horz" lIns="91440" tIns="45720" rIns="91440" bIns="45720" rtlCol="0" anchor="ctr"/>
          <a:lstStyle>
            <a:lvl1pPr algn="ctr" fontAlgn="auto">
              <a:spcBef>
                <a:spcPts val="0"/>
              </a:spcBef>
              <a:spcAft>
                <a:spcPts val="0"/>
              </a:spcAft>
              <a:defRPr sz="1100" dirty="0" smtClean="0">
                <a:solidFill>
                  <a:srgbClr val="B70000"/>
                </a:solidFill>
                <a:latin typeface="+mn-lt"/>
                <a:ea typeface="+mn-ea"/>
              </a:defRPr>
            </a:lvl1pPr>
          </a:lstStyle>
          <a:p>
            <a:pPr>
              <a:defRPr/>
            </a:pPr>
            <a:r>
              <a:rPr lang="en-US"/>
              <a:t>WISCONSIN STATE LABORATORY OF HYGIENE - UNIVERSITY OF WISCONSIN</a:t>
            </a:r>
          </a:p>
        </p:txBody>
      </p:sp>
    </p:spTree>
    <p:extLst>
      <p:ext uri="{BB962C8B-B14F-4D97-AF65-F5344CB8AC3E}">
        <p14:creationId xmlns:p14="http://schemas.microsoft.com/office/powerpoint/2010/main" val="3437517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2" name="Rectangle 1"/>
          <p:cNvSpPr/>
          <p:nvPr/>
        </p:nvSpPr>
        <p:spPr>
          <a:xfrm>
            <a:off x="0" y="0"/>
            <a:ext cx="9144000" cy="6858000"/>
          </a:xfrm>
          <a:prstGeom prst="rect">
            <a:avLst/>
          </a:prstGeom>
          <a:solidFill>
            <a:srgbClr val="D8CFA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3" name="Rectangle 2"/>
          <p:cNvSpPr/>
          <p:nvPr/>
        </p:nvSpPr>
        <p:spPr>
          <a:xfrm>
            <a:off x="0" y="0"/>
            <a:ext cx="9144000" cy="6858000"/>
          </a:xfrm>
          <a:prstGeom prst="rect">
            <a:avLst/>
          </a:prstGeom>
          <a:pattFill prst="narHorz">
            <a:fgClr>
              <a:schemeClr val="bg2"/>
            </a:fgClr>
            <a:bgClr>
              <a:srgbClr val="D8CFA7"/>
            </a:bgClr>
          </a:patt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1026" name="Picture 2" descr="Q:\Public Affairs\ART\LOGOS\WSLH UW Crest Logos 2013\PRINT LOGOS\PNG Print\WI State Lab Hygiene_4c_C.png"/>
          <p:cNvPicPr>
            <a:picLocks noChangeAspect="1" noChangeArrowheads="1"/>
          </p:cNvPicPr>
          <p:nvPr userDrawn="1"/>
        </p:nvPicPr>
        <p:blipFill>
          <a:blip r:embed="rId2"/>
          <a:srcRect/>
          <a:stretch>
            <a:fillRect/>
          </a:stretch>
        </p:blipFill>
        <p:spPr bwMode="auto">
          <a:xfrm>
            <a:off x="1848607" y="1285103"/>
            <a:ext cx="5776028" cy="3758822"/>
          </a:xfrm>
          <a:prstGeom prst="rect">
            <a:avLst/>
          </a:prstGeom>
          <a:noFill/>
        </p:spPr>
      </p:pic>
    </p:spTree>
    <p:extLst>
      <p:ext uri="{BB962C8B-B14F-4D97-AF65-F5344CB8AC3E}">
        <p14:creationId xmlns:p14="http://schemas.microsoft.com/office/powerpoint/2010/main" val="40119474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sz="4200"/>
            </a:lvl1pPr>
          </a:lstStyle>
          <a:p>
            <a:r>
              <a:rPr lang="en-US" smtClean="0"/>
              <a:t>Click to edit Master title style</a:t>
            </a:r>
            <a:endParaRPr lang="en-US" dirty="0"/>
          </a:p>
        </p:txBody>
      </p:sp>
      <p:sp>
        <p:nvSpPr>
          <p:cNvPr id="3" name="Subtitle 2"/>
          <p:cNvSpPr>
            <a:spLocks noGrp="1"/>
          </p:cNvSpPr>
          <p:nvPr>
            <p:ph type="subTitle" idx="1"/>
          </p:nvPr>
        </p:nvSpPr>
        <p:spPr>
          <a:xfrm>
            <a:off x="1371600" y="3651250"/>
            <a:ext cx="6400800" cy="1752600"/>
          </a:xfrm>
        </p:spPr>
        <p:txBody>
          <a:bodyPr>
            <a:normAutofit/>
          </a:bodyPr>
          <a:lstStyle>
            <a:lvl1pPr marL="0" indent="0" algn="ctr">
              <a:buNone/>
              <a:defRPr sz="2800">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8" name="Footer Placeholder 4"/>
          <p:cNvSpPr>
            <a:spLocks noGrp="1"/>
          </p:cNvSpPr>
          <p:nvPr>
            <p:ph type="ftr" sz="quarter" idx="3"/>
          </p:nvPr>
        </p:nvSpPr>
        <p:spPr>
          <a:xfrm>
            <a:off x="381000" y="6483350"/>
            <a:ext cx="8343900" cy="365125"/>
          </a:xfrm>
          <a:prstGeom prst="rect">
            <a:avLst/>
          </a:prstGeom>
        </p:spPr>
        <p:txBody>
          <a:bodyPr vert="horz" lIns="91440" tIns="45720" rIns="91440" bIns="45720" rtlCol="0" anchor="ctr"/>
          <a:lstStyle>
            <a:lvl1pPr algn="ctr" fontAlgn="auto">
              <a:spcBef>
                <a:spcPts val="0"/>
              </a:spcBef>
              <a:spcAft>
                <a:spcPts val="0"/>
              </a:spcAft>
              <a:defRPr sz="1100" dirty="0" smtClean="0">
                <a:solidFill>
                  <a:srgbClr val="B70000"/>
                </a:solidFill>
                <a:latin typeface="+mn-lt"/>
                <a:ea typeface="+mn-ea"/>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smtClean="0">
                <a:ln>
                  <a:noFill/>
                </a:ln>
                <a:solidFill>
                  <a:srgbClr val="B70000"/>
                </a:solidFill>
                <a:effectLst/>
                <a:uLnTx/>
                <a:uFillTx/>
                <a:latin typeface="Georgia"/>
                <a:ea typeface="+mn-ea"/>
                <a:cs typeface="+mn-cs"/>
              </a:rPr>
              <a:t>WISCONSIN STATE LABORATORY OF HYGIENE - UNIVERSITY OF WISCONSIN</a:t>
            </a:r>
            <a:endParaRPr kumimoji="0" lang="en-US" sz="1100" b="0" i="0" u="none" strike="noStrike" kern="1200" cap="none" spc="0" normalizeH="0" baseline="0" noProof="0" dirty="0">
              <a:ln>
                <a:noFill/>
              </a:ln>
              <a:solidFill>
                <a:srgbClr val="B70000"/>
              </a:solidFill>
              <a:effectLst/>
              <a:uLnTx/>
              <a:uFillTx/>
              <a:latin typeface="Georgia"/>
              <a:ea typeface="+mn-ea"/>
              <a:cs typeface="+mn-cs"/>
            </a:endParaRPr>
          </a:p>
        </p:txBody>
      </p:sp>
    </p:spTree>
    <p:extLst>
      <p:ext uri="{BB962C8B-B14F-4D97-AF65-F5344CB8AC3E}">
        <p14:creationId xmlns:p14="http://schemas.microsoft.com/office/powerpoint/2010/main" val="965650991"/>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lvl1pPr>
              <a:defRPr sz="4200"/>
            </a:lvl1pPr>
          </a:lstStyle>
          <a:p>
            <a:r>
              <a:rPr lang="en-US"/>
              <a:t>Click to edit Master title style</a:t>
            </a:r>
            <a:endParaRPr lang="en-US" dirty="0"/>
          </a:p>
        </p:txBody>
      </p:sp>
      <p:sp>
        <p:nvSpPr>
          <p:cNvPr id="3" name="Subtitle 2"/>
          <p:cNvSpPr>
            <a:spLocks noGrp="1"/>
          </p:cNvSpPr>
          <p:nvPr>
            <p:ph type="subTitle" idx="1"/>
          </p:nvPr>
        </p:nvSpPr>
        <p:spPr>
          <a:xfrm>
            <a:off x="1371600" y="3651250"/>
            <a:ext cx="6400800" cy="1752600"/>
          </a:xfrm>
        </p:spPr>
        <p:txBody>
          <a:bodyPr>
            <a:normAutofit/>
          </a:bodyPr>
          <a:lstStyle>
            <a:lvl1pPr marL="0" indent="0" algn="ctr">
              <a:buNone/>
              <a:defRPr sz="2800">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8" name="Footer Placeholder 4"/>
          <p:cNvSpPr>
            <a:spLocks noGrp="1"/>
          </p:cNvSpPr>
          <p:nvPr>
            <p:ph type="ftr" sz="quarter" idx="3"/>
          </p:nvPr>
        </p:nvSpPr>
        <p:spPr>
          <a:xfrm>
            <a:off x="381000" y="6483352"/>
            <a:ext cx="8343900" cy="365125"/>
          </a:xfrm>
          <a:prstGeom prst="rect">
            <a:avLst/>
          </a:prstGeom>
        </p:spPr>
        <p:txBody>
          <a:bodyPr vert="horz" lIns="91440" tIns="45720" rIns="91440" bIns="45720" rtlCol="0" anchor="ctr"/>
          <a:lstStyle>
            <a:lvl1pPr algn="ctr" fontAlgn="auto">
              <a:spcBef>
                <a:spcPts val="0"/>
              </a:spcBef>
              <a:spcAft>
                <a:spcPts val="0"/>
              </a:spcAft>
              <a:defRPr sz="1100" dirty="0" smtClean="0">
                <a:solidFill>
                  <a:srgbClr val="B70000"/>
                </a:solidFill>
                <a:latin typeface="+mn-lt"/>
                <a:ea typeface="+mn-ea"/>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B70000"/>
                </a:solidFill>
                <a:effectLst/>
                <a:uLnTx/>
                <a:uFillTx/>
                <a:latin typeface="Georgia"/>
                <a:ea typeface="+mn-ea"/>
                <a:cs typeface="+mn-cs"/>
              </a:rPr>
              <a:t>WISCONSIN STATE LABORATORY OF HYGIENE - UNIVERSITY OF WISCONSIN</a:t>
            </a:r>
          </a:p>
        </p:txBody>
      </p:sp>
      <p:sp>
        <p:nvSpPr>
          <p:cNvPr id="5" name="Footer Placeholder 4"/>
          <p:cNvSpPr txBox="1">
            <a:spLocks/>
          </p:cNvSpPr>
          <p:nvPr userDrawn="1"/>
        </p:nvSpPr>
        <p:spPr>
          <a:xfrm>
            <a:off x="114300" y="2"/>
            <a:ext cx="8343900" cy="365125"/>
          </a:xfrm>
          <a:prstGeom prst="rect">
            <a:avLst/>
          </a:prstGeom>
        </p:spPr>
        <p:txBody>
          <a:bodyPr vert="horz" lIns="91440" tIns="45720" rIns="91440" bIns="45720" rtlCol="0" anchor="ctr"/>
          <a:lstStyle>
            <a:defPPr>
              <a:defRPr lang="en-US"/>
            </a:defPPr>
            <a:lvl1pPr algn="ctr" defTabSz="457200" rtl="0" fontAlgn="auto">
              <a:spcBef>
                <a:spcPts val="0"/>
              </a:spcBef>
              <a:spcAft>
                <a:spcPts val="0"/>
              </a:spcAft>
              <a:defRPr sz="1100" kern="1200" dirty="0" smtClean="0">
                <a:solidFill>
                  <a:srgbClr val="B70000"/>
                </a:solidFill>
                <a:latin typeface="+mn-lt"/>
                <a:ea typeface="+mn-ea"/>
                <a:cs typeface="+mn-cs"/>
              </a:defRPr>
            </a:lvl1pPr>
            <a:lvl2pPr marL="457200" algn="l" defTabSz="457200" rtl="0" fontAlgn="base">
              <a:spcBef>
                <a:spcPct val="0"/>
              </a:spcBef>
              <a:spcAft>
                <a:spcPct val="0"/>
              </a:spcAft>
              <a:defRPr kern="1200">
                <a:solidFill>
                  <a:schemeClr val="tx1"/>
                </a:solidFill>
                <a:latin typeface="Georgia" pitchFamily="18" charset="0"/>
                <a:ea typeface="MS PGothic" pitchFamily="34" charset="-128"/>
                <a:cs typeface="+mn-cs"/>
              </a:defRPr>
            </a:lvl2pPr>
            <a:lvl3pPr marL="914400" algn="l" defTabSz="457200" rtl="0" fontAlgn="base">
              <a:spcBef>
                <a:spcPct val="0"/>
              </a:spcBef>
              <a:spcAft>
                <a:spcPct val="0"/>
              </a:spcAft>
              <a:defRPr kern="1200">
                <a:solidFill>
                  <a:schemeClr val="tx1"/>
                </a:solidFill>
                <a:latin typeface="Georgia" pitchFamily="18" charset="0"/>
                <a:ea typeface="MS PGothic" pitchFamily="34" charset="-128"/>
                <a:cs typeface="+mn-cs"/>
              </a:defRPr>
            </a:lvl3pPr>
            <a:lvl4pPr marL="1371600" algn="l" defTabSz="457200" rtl="0" fontAlgn="base">
              <a:spcBef>
                <a:spcPct val="0"/>
              </a:spcBef>
              <a:spcAft>
                <a:spcPct val="0"/>
              </a:spcAft>
              <a:defRPr kern="1200">
                <a:solidFill>
                  <a:schemeClr val="tx1"/>
                </a:solidFill>
                <a:latin typeface="Georgia" pitchFamily="18" charset="0"/>
                <a:ea typeface="MS PGothic" pitchFamily="34" charset="-128"/>
                <a:cs typeface="+mn-cs"/>
              </a:defRPr>
            </a:lvl4pPr>
            <a:lvl5pPr marL="1828800" algn="l" defTabSz="457200" rtl="0" fontAlgn="base">
              <a:spcBef>
                <a:spcPct val="0"/>
              </a:spcBef>
              <a:spcAft>
                <a:spcPct val="0"/>
              </a:spcAft>
              <a:defRPr kern="1200">
                <a:solidFill>
                  <a:schemeClr val="tx1"/>
                </a:solidFill>
                <a:latin typeface="Georgia" pitchFamily="18" charset="0"/>
                <a:ea typeface="MS PGothic" pitchFamily="34" charset="-128"/>
                <a:cs typeface="+mn-cs"/>
              </a:defRPr>
            </a:lvl5pPr>
            <a:lvl6pPr marL="2286000" algn="l" defTabSz="914400" rtl="0" eaLnBrk="1" latinLnBrk="0" hangingPunct="1">
              <a:defRPr kern="1200">
                <a:solidFill>
                  <a:schemeClr val="tx1"/>
                </a:solidFill>
                <a:latin typeface="Georgia" pitchFamily="18" charset="0"/>
                <a:ea typeface="MS PGothic" pitchFamily="34" charset="-128"/>
                <a:cs typeface="+mn-cs"/>
              </a:defRPr>
            </a:lvl6pPr>
            <a:lvl7pPr marL="2743200" algn="l" defTabSz="914400" rtl="0" eaLnBrk="1" latinLnBrk="0" hangingPunct="1">
              <a:defRPr kern="1200">
                <a:solidFill>
                  <a:schemeClr val="tx1"/>
                </a:solidFill>
                <a:latin typeface="Georgia" pitchFamily="18" charset="0"/>
                <a:ea typeface="MS PGothic" pitchFamily="34" charset="-128"/>
                <a:cs typeface="+mn-cs"/>
              </a:defRPr>
            </a:lvl7pPr>
            <a:lvl8pPr marL="3200400" algn="l" defTabSz="914400" rtl="0" eaLnBrk="1" latinLnBrk="0" hangingPunct="1">
              <a:defRPr kern="1200">
                <a:solidFill>
                  <a:schemeClr val="tx1"/>
                </a:solidFill>
                <a:latin typeface="Georgia" pitchFamily="18" charset="0"/>
                <a:ea typeface="MS PGothic" pitchFamily="34" charset="-128"/>
                <a:cs typeface="+mn-cs"/>
              </a:defRPr>
            </a:lvl8pPr>
            <a:lvl9pPr marL="3657600" algn="l" defTabSz="914400" rtl="0" eaLnBrk="1" latinLnBrk="0" hangingPunct="1">
              <a:defRPr kern="1200">
                <a:solidFill>
                  <a:schemeClr val="tx1"/>
                </a:solidFill>
                <a:latin typeface="Georgia" pitchFamily="18" charset="0"/>
                <a:ea typeface="MS PGothic" pitchFamily="34" charset="-128"/>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B70000"/>
              </a:solidFill>
              <a:effectLst/>
              <a:uLnTx/>
              <a:uFillTx/>
              <a:latin typeface="Georgia"/>
              <a:ea typeface="+mn-ea"/>
              <a:cs typeface="+mn-cs"/>
            </a:endParaRPr>
          </a:p>
        </p:txBody>
      </p:sp>
    </p:spTree>
    <p:extLst>
      <p:ext uri="{BB962C8B-B14F-4D97-AF65-F5344CB8AC3E}">
        <p14:creationId xmlns:p14="http://schemas.microsoft.com/office/powerpoint/2010/main" val="37184289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marL="0" indent="0">
              <a:buFontTx/>
              <a:buNone/>
              <a:defRPr/>
            </a:lvl1pPr>
          </a:lstStyle>
          <a:p>
            <a:pPr lvl="0"/>
            <a:r>
              <a:rPr lang="en-US"/>
              <a:t>Click to edit Master text styles</a:t>
            </a:r>
          </a:p>
        </p:txBody>
      </p:sp>
      <p:sp>
        <p:nvSpPr>
          <p:cNvPr id="7" name="Footer Placeholder 4"/>
          <p:cNvSpPr>
            <a:spLocks noGrp="1"/>
          </p:cNvSpPr>
          <p:nvPr>
            <p:ph type="ftr" sz="quarter" idx="3"/>
          </p:nvPr>
        </p:nvSpPr>
        <p:spPr>
          <a:xfrm>
            <a:off x="381000" y="6483352"/>
            <a:ext cx="8343900" cy="365125"/>
          </a:xfrm>
          <a:prstGeom prst="rect">
            <a:avLst/>
          </a:prstGeom>
        </p:spPr>
        <p:txBody>
          <a:bodyPr vert="horz" lIns="91440" tIns="45720" rIns="91440" bIns="45720" rtlCol="0" anchor="ctr"/>
          <a:lstStyle>
            <a:lvl1pPr algn="ctr" fontAlgn="auto">
              <a:spcBef>
                <a:spcPts val="0"/>
              </a:spcBef>
              <a:spcAft>
                <a:spcPts val="0"/>
              </a:spcAft>
              <a:defRPr sz="1100" dirty="0" smtClean="0">
                <a:solidFill>
                  <a:srgbClr val="B70000"/>
                </a:solidFill>
                <a:latin typeface="+mn-lt"/>
                <a:ea typeface="+mn-ea"/>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B70000"/>
                </a:solidFill>
                <a:effectLst/>
                <a:uLnTx/>
                <a:uFillTx/>
                <a:latin typeface="Georgia"/>
                <a:ea typeface="+mn-ea"/>
                <a:cs typeface="+mn-cs"/>
              </a:rPr>
              <a:t>WISCONSIN STATE LABORATORY OF HYGIENE - UNIVERSITY OF WISCONSIN</a:t>
            </a:r>
          </a:p>
        </p:txBody>
      </p:sp>
    </p:spTree>
    <p:extLst>
      <p:ext uri="{BB962C8B-B14F-4D97-AF65-F5344CB8AC3E}">
        <p14:creationId xmlns:p14="http://schemas.microsoft.com/office/powerpoint/2010/main" val="34214591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90600"/>
          </a:xfrm>
          <a:solidFill>
            <a:srgbClr val="6CACE4"/>
          </a:solidFill>
        </p:spPr>
        <p:txBody>
          <a:bodyPr/>
          <a:lstStyle>
            <a:lvl1pPr>
              <a:defRPr>
                <a:solidFill>
                  <a:schemeClr val="tx1"/>
                </a:solidFill>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Georgia" pitchFamily="18" charset="0"/>
                <a:ea typeface="MS PGothic" pitchFamily="34" charset="-128"/>
                <a:cs typeface="+mn-cs"/>
              </a:rPr>
              <a:t>National Atmospheric Deposition Program</a:t>
            </a:r>
          </a:p>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Georgia" pitchFamily="18" charset="0"/>
              <a:ea typeface="MS PGothic" pitchFamily="34" charset="-128"/>
              <a:cs typeface="+mn-cs"/>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9600" y="6228197"/>
            <a:ext cx="1600200" cy="561109"/>
          </a:xfrm>
          <a:prstGeom prst="rect">
            <a:avLst/>
          </a:prstGeom>
        </p:spPr>
      </p:pic>
      <p:sp>
        <p:nvSpPr>
          <p:cNvPr id="9" name="Slide Number Placeholder 5"/>
          <p:cNvSpPr txBox="1">
            <a:spLocks/>
          </p:cNvSpPr>
          <p:nvPr userDrawn="1"/>
        </p:nvSpPr>
        <p:spPr>
          <a:xfrm>
            <a:off x="6629400" y="6326188"/>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4AFDECE-B49A-49FE-9A81-FAB4F87813D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388757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7"/>
            <a:ext cx="7772400" cy="1470025"/>
          </a:xfrm>
        </p:spPr>
        <p:txBody>
          <a:bodyPr/>
          <a:lstStyle>
            <a:lvl1pPr>
              <a:defRPr sz="4200"/>
            </a:lvl1pPr>
          </a:lstStyle>
          <a:p>
            <a:r>
              <a:rPr lang="en-US"/>
              <a:t>Click to edit Master title style</a:t>
            </a:r>
            <a:endParaRPr lang="en-US" dirty="0"/>
          </a:p>
        </p:txBody>
      </p:sp>
      <p:sp>
        <p:nvSpPr>
          <p:cNvPr id="3" name="Subtitle 2"/>
          <p:cNvSpPr>
            <a:spLocks noGrp="1"/>
          </p:cNvSpPr>
          <p:nvPr>
            <p:ph type="subTitle" idx="1"/>
          </p:nvPr>
        </p:nvSpPr>
        <p:spPr>
          <a:xfrm>
            <a:off x="1371600" y="3651250"/>
            <a:ext cx="6400800" cy="1752600"/>
          </a:xfrm>
        </p:spPr>
        <p:txBody>
          <a:bodyPr>
            <a:normAutofit/>
          </a:bodyPr>
          <a:lstStyle>
            <a:lvl1pPr marL="0" indent="0" algn="ctr">
              <a:buNone/>
              <a:defRPr sz="2800">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8" name="Footer Placeholder 4"/>
          <p:cNvSpPr>
            <a:spLocks noGrp="1"/>
          </p:cNvSpPr>
          <p:nvPr>
            <p:ph type="ftr" sz="quarter" idx="3"/>
          </p:nvPr>
        </p:nvSpPr>
        <p:spPr>
          <a:xfrm>
            <a:off x="381000" y="6483362"/>
            <a:ext cx="8343900" cy="365125"/>
          </a:xfrm>
          <a:prstGeom prst="rect">
            <a:avLst/>
          </a:prstGeom>
        </p:spPr>
        <p:txBody>
          <a:bodyPr vert="horz" lIns="91440" tIns="45720" rIns="91440" bIns="45720" rtlCol="0" anchor="ctr"/>
          <a:lstStyle>
            <a:lvl1pPr algn="ctr" fontAlgn="auto">
              <a:spcBef>
                <a:spcPts val="0"/>
              </a:spcBef>
              <a:spcAft>
                <a:spcPts val="0"/>
              </a:spcAft>
              <a:defRPr sz="1100" dirty="0" smtClean="0">
                <a:solidFill>
                  <a:srgbClr val="B70000"/>
                </a:solidFill>
                <a:latin typeface="+mn-lt"/>
                <a:ea typeface="+mn-ea"/>
              </a:defRPr>
            </a:lvl1pPr>
          </a:lstStyle>
          <a:p>
            <a:pPr>
              <a:defRPr/>
            </a:pPr>
            <a:r>
              <a:rPr lang="en-US" dirty="0"/>
              <a:t>WISCONSIN STATE LABORATORY OF HYGIENE - UNIVERSITY OF WISCONSIN</a:t>
            </a:r>
          </a:p>
        </p:txBody>
      </p:sp>
      <p:sp>
        <p:nvSpPr>
          <p:cNvPr id="5" name="Footer Placeholder 4"/>
          <p:cNvSpPr txBox="1">
            <a:spLocks/>
          </p:cNvSpPr>
          <p:nvPr userDrawn="1"/>
        </p:nvSpPr>
        <p:spPr>
          <a:xfrm>
            <a:off x="114300" y="12"/>
            <a:ext cx="8343900" cy="365125"/>
          </a:xfrm>
          <a:prstGeom prst="rect">
            <a:avLst/>
          </a:prstGeom>
        </p:spPr>
        <p:txBody>
          <a:bodyPr vert="horz" lIns="91440" tIns="45720" rIns="91440" bIns="45720" rtlCol="0" anchor="ctr"/>
          <a:lstStyle>
            <a:defPPr>
              <a:defRPr lang="en-US"/>
            </a:defPPr>
            <a:lvl1pPr algn="ctr" defTabSz="457200" rtl="0" fontAlgn="auto">
              <a:spcBef>
                <a:spcPts val="0"/>
              </a:spcBef>
              <a:spcAft>
                <a:spcPts val="0"/>
              </a:spcAft>
              <a:defRPr sz="1100" kern="1200" dirty="0" smtClean="0">
                <a:solidFill>
                  <a:srgbClr val="B70000"/>
                </a:solidFill>
                <a:latin typeface="+mn-lt"/>
                <a:ea typeface="+mn-ea"/>
                <a:cs typeface="+mn-cs"/>
              </a:defRPr>
            </a:lvl1pPr>
            <a:lvl2pPr marL="457200" algn="l" defTabSz="457200" rtl="0" fontAlgn="base">
              <a:spcBef>
                <a:spcPct val="0"/>
              </a:spcBef>
              <a:spcAft>
                <a:spcPct val="0"/>
              </a:spcAft>
              <a:defRPr kern="1200">
                <a:solidFill>
                  <a:schemeClr val="tx1"/>
                </a:solidFill>
                <a:latin typeface="Georgia" pitchFamily="18" charset="0"/>
                <a:ea typeface="MS PGothic" pitchFamily="34" charset="-128"/>
                <a:cs typeface="+mn-cs"/>
              </a:defRPr>
            </a:lvl2pPr>
            <a:lvl3pPr marL="914400" algn="l" defTabSz="457200" rtl="0" fontAlgn="base">
              <a:spcBef>
                <a:spcPct val="0"/>
              </a:spcBef>
              <a:spcAft>
                <a:spcPct val="0"/>
              </a:spcAft>
              <a:defRPr kern="1200">
                <a:solidFill>
                  <a:schemeClr val="tx1"/>
                </a:solidFill>
                <a:latin typeface="Georgia" pitchFamily="18" charset="0"/>
                <a:ea typeface="MS PGothic" pitchFamily="34" charset="-128"/>
                <a:cs typeface="+mn-cs"/>
              </a:defRPr>
            </a:lvl3pPr>
            <a:lvl4pPr marL="1371600" algn="l" defTabSz="457200" rtl="0" fontAlgn="base">
              <a:spcBef>
                <a:spcPct val="0"/>
              </a:spcBef>
              <a:spcAft>
                <a:spcPct val="0"/>
              </a:spcAft>
              <a:defRPr kern="1200">
                <a:solidFill>
                  <a:schemeClr val="tx1"/>
                </a:solidFill>
                <a:latin typeface="Georgia" pitchFamily="18" charset="0"/>
                <a:ea typeface="MS PGothic" pitchFamily="34" charset="-128"/>
                <a:cs typeface="+mn-cs"/>
              </a:defRPr>
            </a:lvl4pPr>
            <a:lvl5pPr marL="1828800" algn="l" defTabSz="457200" rtl="0" fontAlgn="base">
              <a:spcBef>
                <a:spcPct val="0"/>
              </a:spcBef>
              <a:spcAft>
                <a:spcPct val="0"/>
              </a:spcAft>
              <a:defRPr kern="1200">
                <a:solidFill>
                  <a:schemeClr val="tx1"/>
                </a:solidFill>
                <a:latin typeface="Georgia" pitchFamily="18" charset="0"/>
                <a:ea typeface="MS PGothic" pitchFamily="34" charset="-128"/>
                <a:cs typeface="+mn-cs"/>
              </a:defRPr>
            </a:lvl5pPr>
            <a:lvl6pPr marL="2286000" algn="l" defTabSz="914400" rtl="0" eaLnBrk="1" latinLnBrk="0" hangingPunct="1">
              <a:defRPr kern="1200">
                <a:solidFill>
                  <a:schemeClr val="tx1"/>
                </a:solidFill>
                <a:latin typeface="Georgia" pitchFamily="18" charset="0"/>
                <a:ea typeface="MS PGothic" pitchFamily="34" charset="-128"/>
                <a:cs typeface="+mn-cs"/>
              </a:defRPr>
            </a:lvl6pPr>
            <a:lvl7pPr marL="2743200" algn="l" defTabSz="914400" rtl="0" eaLnBrk="1" latinLnBrk="0" hangingPunct="1">
              <a:defRPr kern="1200">
                <a:solidFill>
                  <a:schemeClr val="tx1"/>
                </a:solidFill>
                <a:latin typeface="Georgia" pitchFamily="18" charset="0"/>
                <a:ea typeface="MS PGothic" pitchFamily="34" charset="-128"/>
                <a:cs typeface="+mn-cs"/>
              </a:defRPr>
            </a:lvl7pPr>
            <a:lvl8pPr marL="3200400" algn="l" defTabSz="914400" rtl="0" eaLnBrk="1" latinLnBrk="0" hangingPunct="1">
              <a:defRPr kern="1200">
                <a:solidFill>
                  <a:schemeClr val="tx1"/>
                </a:solidFill>
                <a:latin typeface="Georgia" pitchFamily="18" charset="0"/>
                <a:ea typeface="MS PGothic" pitchFamily="34" charset="-128"/>
                <a:cs typeface="+mn-cs"/>
              </a:defRPr>
            </a:lvl8pPr>
            <a:lvl9pPr marL="3657600" algn="l" defTabSz="914400" rtl="0" eaLnBrk="1" latinLnBrk="0" hangingPunct="1">
              <a:defRPr kern="1200">
                <a:solidFill>
                  <a:schemeClr val="tx1"/>
                </a:solidFill>
                <a:latin typeface="Georgia" pitchFamily="18" charset="0"/>
                <a:ea typeface="MS PGothic" pitchFamily="34" charset="-128"/>
                <a:cs typeface="+mn-cs"/>
              </a:defRPr>
            </a:lvl9pPr>
          </a:lstStyle>
          <a:p>
            <a:pPr>
              <a:defRPr/>
            </a:pPr>
            <a:endParaRPr lang="en-US" dirty="0"/>
          </a:p>
        </p:txBody>
      </p:sp>
    </p:spTree>
    <p:extLst>
      <p:ext uri="{BB962C8B-B14F-4D97-AF65-F5344CB8AC3E}">
        <p14:creationId xmlns:p14="http://schemas.microsoft.com/office/powerpoint/2010/main" val="202031309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defTabSz="685800" fontAlgn="auto">
              <a:spcBef>
                <a:spcPts val="0"/>
              </a:spcBef>
              <a:spcAft>
                <a:spcPts val="0"/>
              </a:spcAft>
            </a:pPr>
            <a:fld id="{AD22ED83-30DD-4D8C-B452-3838797C6963}" type="datetimeFigureOut">
              <a:rPr lang="en-US" smtClean="0">
                <a:solidFill>
                  <a:prstClr val="black">
                    <a:tint val="75000"/>
                  </a:prstClr>
                </a:solidFill>
                <a:latin typeface="Calibri" panose="020F0502020204030204"/>
                <a:ea typeface="+mn-ea"/>
              </a:rPr>
              <a:pPr defTabSz="685800" fontAlgn="auto">
                <a:spcBef>
                  <a:spcPts val="0"/>
                </a:spcBef>
                <a:spcAft>
                  <a:spcPts val="0"/>
                </a:spcAft>
              </a:pPr>
              <a:t>6/15/2020</a:t>
            </a:fld>
            <a:endParaRPr lang="en-US">
              <a:solidFill>
                <a:prstClr val="black">
                  <a:tint val="75000"/>
                </a:prstClr>
              </a:solidFill>
              <a:latin typeface="Calibri" panose="020F0502020204030204"/>
              <a:ea typeface="+mn-ea"/>
            </a:endParaRPr>
          </a:p>
        </p:txBody>
      </p:sp>
      <p:sp>
        <p:nvSpPr>
          <p:cNvPr id="5" name="Footer Placeholder 4"/>
          <p:cNvSpPr>
            <a:spLocks noGrp="1"/>
          </p:cNvSpPr>
          <p:nvPr>
            <p:ph type="ftr" sz="quarter" idx="11"/>
          </p:nvPr>
        </p:nvSpPr>
        <p:spPr/>
        <p:txBody>
          <a:bodyPr/>
          <a:lstStyle/>
          <a:p>
            <a:pPr defTabSz="685800" fontAlgn="auto">
              <a:spcBef>
                <a:spcPts val="0"/>
              </a:spcBef>
              <a:spcAft>
                <a:spcPts val="0"/>
              </a:spcAft>
            </a:pPr>
            <a:endParaRPr lang="en-US">
              <a:solidFill>
                <a:prstClr val="black">
                  <a:tint val="75000"/>
                </a:prstClr>
              </a:solidFill>
              <a:latin typeface="Calibri" panose="020F0502020204030204"/>
              <a:ea typeface="+mn-ea"/>
            </a:endParaRPr>
          </a:p>
        </p:txBody>
      </p:sp>
      <p:sp>
        <p:nvSpPr>
          <p:cNvPr id="6" name="Slide Number Placeholder 5"/>
          <p:cNvSpPr>
            <a:spLocks noGrp="1"/>
          </p:cNvSpPr>
          <p:nvPr>
            <p:ph type="sldNum" sz="quarter" idx="12"/>
          </p:nvPr>
        </p:nvSpPr>
        <p:spPr/>
        <p:txBody>
          <a:bodyPr/>
          <a:lstStyle/>
          <a:p>
            <a:pPr defTabSz="685800" fontAlgn="auto">
              <a:spcBef>
                <a:spcPts val="0"/>
              </a:spcBef>
              <a:spcAft>
                <a:spcPts val="0"/>
              </a:spcAft>
            </a:pPr>
            <a:fld id="{A50BD200-E648-4255-A611-DF6FF46D3F91}" type="slidenum">
              <a:rPr lang="en-US" smtClean="0">
                <a:solidFill>
                  <a:prstClr val="black">
                    <a:tint val="75000"/>
                  </a:prstClr>
                </a:solidFill>
                <a:latin typeface="Calibri" panose="020F0502020204030204"/>
                <a:ea typeface="+mn-ea"/>
              </a:rPr>
              <a:pPr defTabSz="685800" fontAlgn="auto">
                <a:spcBef>
                  <a:spcPts val="0"/>
                </a:spcBef>
                <a:spcAft>
                  <a:spcPts val="0"/>
                </a:spcAft>
              </a:pPr>
              <a:t>‹#›</a:t>
            </a:fld>
            <a:endParaRPr lang="en-US">
              <a:solidFill>
                <a:prstClr val="black">
                  <a:tint val="75000"/>
                </a:prstClr>
              </a:solidFill>
              <a:latin typeface="Calibri" panose="020F0502020204030204"/>
              <a:ea typeface="+mn-ea"/>
            </a:endParaRPr>
          </a:p>
        </p:txBody>
      </p:sp>
    </p:spTree>
    <p:extLst>
      <p:ext uri="{BB962C8B-B14F-4D97-AF65-F5344CB8AC3E}">
        <p14:creationId xmlns:p14="http://schemas.microsoft.com/office/powerpoint/2010/main" val="42336518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685800" fontAlgn="auto">
              <a:spcBef>
                <a:spcPts val="0"/>
              </a:spcBef>
              <a:spcAft>
                <a:spcPts val="0"/>
              </a:spcAft>
            </a:pPr>
            <a:fld id="{AD22ED83-30DD-4D8C-B452-3838797C6963}" type="datetimeFigureOut">
              <a:rPr lang="en-US" smtClean="0">
                <a:solidFill>
                  <a:prstClr val="black">
                    <a:tint val="75000"/>
                  </a:prstClr>
                </a:solidFill>
                <a:latin typeface="Calibri" panose="020F0502020204030204"/>
                <a:ea typeface="+mn-ea"/>
              </a:rPr>
              <a:pPr defTabSz="685800" fontAlgn="auto">
                <a:spcBef>
                  <a:spcPts val="0"/>
                </a:spcBef>
                <a:spcAft>
                  <a:spcPts val="0"/>
                </a:spcAft>
              </a:pPr>
              <a:t>6/15/2020</a:t>
            </a:fld>
            <a:endParaRPr lang="en-US">
              <a:solidFill>
                <a:prstClr val="black">
                  <a:tint val="75000"/>
                </a:prstClr>
              </a:solidFill>
              <a:latin typeface="Calibri" panose="020F0502020204030204"/>
              <a:ea typeface="+mn-ea"/>
            </a:endParaRPr>
          </a:p>
        </p:txBody>
      </p:sp>
      <p:sp>
        <p:nvSpPr>
          <p:cNvPr id="5" name="Footer Placeholder 4"/>
          <p:cNvSpPr>
            <a:spLocks noGrp="1"/>
          </p:cNvSpPr>
          <p:nvPr>
            <p:ph type="ftr" sz="quarter" idx="11"/>
          </p:nvPr>
        </p:nvSpPr>
        <p:spPr/>
        <p:txBody>
          <a:bodyPr/>
          <a:lstStyle/>
          <a:p>
            <a:pPr defTabSz="685800" fontAlgn="auto">
              <a:spcBef>
                <a:spcPts val="0"/>
              </a:spcBef>
              <a:spcAft>
                <a:spcPts val="0"/>
              </a:spcAft>
            </a:pPr>
            <a:endParaRPr lang="en-US">
              <a:solidFill>
                <a:prstClr val="black">
                  <a:tint val="75000"/>
                </a:prstClr>
              </a:solidFill>
              <a:latin typeface="Calibri" panose="020F0502020204030204"/>
              <a:ea typeface="+mn-ea"/>
            </a:endParaRPr>
          </a:p>
        </p:txBody>
      </p:sp>
      <p:sp>
        <p:nvSpPr>
          <p:cNvPr id="6" name="Slide Number Placeholder 5"/>
          <p:cNvSpPr>
            <a:spLocks noGrp="1"/>
          </p:cNvSpPr>
          <p:nvPr>
            <p:ph type="sldNum" sz="quarter" idx="12"/>
          </p:nvPr>
        </p:nvSpPr>
        <p:spPr/>
        <p:txBody>
          <a:bodyPr/>
          <a:lstStyle/>
          <a:p>
            <a:pPr defTabSz="685800" fontAlgn="auto">
              <a:spcBef>
                <a:spcPts val="0"/>
              </a:spcBef>
              <a:spcAft>
                <a:spcPts val="0"/>
              </a:spcAft>
            </a:pPr>
            <a:fld id="{A50BD200-E648-4255-A611-DF6FF46D3F91}" type="slidenum">
              <a:rPr lang="en-US" smtClean="0">
                <a:solidFill>
                  <a:prstClr val="black">
                    <a:tint val="75000"/>
                  </a:prstClr>
                </a:solidFill>
                <a:latin typeface="Calibri" panose="020F0502020204030204"/>
                <a:ea typeface="+mn-ea"/>
              </a:rPr>
              <a:pPr defTabSz="685800" fontAlgn="auto">
                <a:spcBef>
                  <a:spcPts val="0"/>
                </a:spcBef>
                <a:spcAft>
                  <a:spcPts val="0"/>
                </a:spcAft>
              </a:pPr>
              <a:t>‹#›</a:t>
            </a:fld>
            <a:endParaRPr lang="en-US">
              <a:solidFill>
                <a:prstClr val="black">
                  <a:tint val="75000"/>
                </a:prstClr>
              </a:solidFill>
              <a:latin typeface="Calibri" panose="020F0502020204030204"/>
              <a:ea typeface="+mn-ea"/>
            </a:endParaRPr>
          </a:p>
        </p:txBody>
      </p:sp>
    </p:spTree>
    <p:extLst>
      <p:ext uri="{BB962C8B-B14F-4D97-AF65-F5344CB8AC3E}">
        <p14:creationId xmlns:p14="http://schemas.microsoft.com/office/powerpoint/2010/main" val="27903852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4" name="Snip Single Corner Rectangle 8"/>
          <p:cNvSpPr>
            <a:spLocks/>
          </p:cNvSpPr>
          <p:nvPr/>
        </p:nvSpPr>
        <p:spPr bwMode="auto">
          <a:xfrm>
            <a:off x="381000" y="381000"/>
            <a:ext cx="8343900" cy="5981700"/>
          </a:xfrm>
          <a:custGeom>
            <a:avLst/>
            <a:gdLst>
              <a:gd name="T0" fmla="*/ 0 w 8343900"/>
              <a:gd name="T1" fmla="*/ 0 h 5981700"/>
              <a:gd name="T2" fmla="*/ 7346930 w 8343900"/>
              <a:gd name="T3" fmla="*/ 0 h 5981700"/>
              <a:gd name="T4" fmla="*/ 8343900 w 8343900"/>
              <a:gd name="T5" fmla="*/ 996970 h 5981700"/>
              <a:gd name="T6" fmla="*/ 8343900 w 8343900"/>
              <a:gd name="T7" fmla="*/ 5981700 h 5981700"/>
              <a:gd name="T8" fmla="*/ 0 w 8343900"/>
              <a:gd name="T9" fmla="*/ 5981700 h 5981700"/>
              <a:gd name="T10" fmla="*/ 0 w 8343900"/>
              <a:gd name="T11" fmla="*/ 0 h 59817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343900" h="5981700">
                <a:moveTo>
                  <a:pt x="0" y="0"/>
                </a:moveTo>
                <a:lnTo>
                  <a:pt x="7346930" y="0"/>
                </a:lnTo>
                <a:lnTo>
                  <a:pt x="8343900" y="996970"/>
                </a:lnTo>
                <a:lnTo>
                  <a:pt x="8343900" y="5981700"/>
                </a:lnTo>
                <a:lnTo>
                  <a:pt x="0" y="5981700"/>
                </a:lnTo>
                <a:lnTo>
                  <a:pt x="0" y="0"/>
                </a:lnTo>
                <a:close/>
              </a:path>
            </a:pathLst>
          </a:custGeom>
          <a:gradFill rotWithShape="1">
            <a:gsLst>
              <a:gs pos="0">
                <a:srgbClr val="7B0000"/>
              </a:gs>
              <a:gs pos="70000">
                <a:srgbClr val="B70000"/>
              </a:gs>
              <a:gs pos="100000">
                <a:srgbClr val="B70000"/>
              </a:gs>
            </a:gsLst>
            <a:lin ang="17700000"/>
          </a:gradFill>
          <a:ln>
            <a:noFill/>
          </a:ln>
          <a:effectLst>
            <a:outerShdw blurRad="76200" dist="25400" dir="4799952" algn="tl" rotWithShape="0">
              <a:srgbClr val="000000">
                <a:alpha val="21999"/>
              </a:srgbClr>
            </a:outerShdw>
          </a:effectLst>
          <a:extLst>
            <a:ext uri="{91240B29-F687-4F45-9708-019B960494DF}">
              <a14:hiddenLine xmlns:a14="http://schemas.microsoft.com/office/drawing/2010/main" w="3175" cap="flat" cmpd="sng">
                <a:solidFill>
                  <a:srgbClr val="000000"/>
                </a:solidFill>
                <a:prstDash val="solid"/>
                <a:round/>
                <a:headEnd/>
                <a:tailEnd/>
              </a14:hiddenLine>
            </a:ext>
          </a:extLst>
        </p:spPr>
        <p:txBody>
          <a:bodyPr anchor="ctr"/>
          <a:lstStyle/>
          <a:p>
            <a:endParaRPr lang="en-US" dirty="0"/>
          </a:p>
        </p:txBody>
      </p:sp>
      <p:sp>
        <p:nvSpPr>
          <p:cNvPr id="2" name="Title 1"/>
          <p:cNvSpPr>
            <a:spLocks noGrp="1"/>
          </p:cNvSpPr>
          <p:nvPr>
            <p:ph type="ctrTitle"/>
          </p:nvPr>
        </p:nvSpPr>
        <p:spPr>
          <a:xfrm>
            <a:off x="685800" y="2130437"/>
            <a:ext cx="7772400" cy="1470025"/>
          </a:xfrm>
        </p:spPr>
        <p:txBody>
          <a:bodyPr/>
          <a:lstStyle>
            <a:lvl1pPr>
              <a:defRPr sz="42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1371600" y="3651250"/>
            <a:ext cx="6400800" cy="1752600"/>
          </a:xfrm>
        </p:spPr>
        <p:txBody>
          <a:bodyPr>
            <a:normAutofit/>
          </a:bodyPr>
          <a:lstStyle>
            <a:lvl1pPr marL="0" indent="0" algn="ctr">
              <a:buNone/>
              <a:defRPr sz="2800">
                <a:solidFill>
                  <a:schemeClr val="bg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8" name="Footer Placeholder 4"/>
          <p:cNvSpPr>
            <a:spLocks noGrp="1"/>
          </p:cNvSpPr>
          <p:nvPr>
            <p:ph type="ftr" sz="quarter" idx="3"/>
          </p:nvPr>
        </p:nvSpPr>
        <p:spPr>
          <a:xfrm>
            <a:off x="381000" y="6483362"/>
            <a:ext cx="8343900" cy="365125"/>
          </a:xfrm>
          <a:prstGeom prst="rect">
            <a:avLst/>
          </a:prstGeom>
        </p:spPr>
        <p:txBody>
          <a:bodyPr vert="horz" lIns="91440" tIns="45720" rIns="91440" bIns="45720" rtlCol="0" anchor="ctr"/>
          <a:lstStyle>
            <a:lvl1pPr algn="ctr" fontAlgn="auto">
              <a:spcBef>
                <a:spcPts val="0"/>
              </a:spcBef>
              <a:spcAft>
                <a:spcPts val="0"/>
              </a:spcAft>
              <a:defRPr sz="1100" dirty="0" smtClean="0">
                <a:solidFill>
                  <a:srgbClr val="B70000"/>
                </a:solidFill>
                <a:latin typeface="+mn-lt"/>
                <a:ea typeface="+mn-ea"/>
              </a:defRPr>
            </a:lvl1pPr>
          </a:lstStyle>
          <a:p>
            <a:pPr>
              <a:defRPr/>
            </a:pPr>
            <a:r>
              <a:rPr lang="en-US" dirty="0"/>
              <a:t>WISCONSIN STATE LABORATORY OF HYGIENE - UNIVERSITY OF WISCONSIN</a:t>
            </a:r>
          </a:p>
        </p:txBody>
      </p:sp>
    </p:spTree>
    <p:extLst>
      <p:ext uri="{BB962C8B-B14F-4D97-AF65-F5344CB8AC3E}">
        <p14:creationId xmlns:p14="http://schemas.microsoft.com/office/powerpoint/2010/main" val="22551517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marL="0" indent="0">
              <a:buFontTx/>
              <a:buNone/>
              <a:defRPr/>
            </a:lvl1pPr>
          </a:lstStyle>
          <a:p>
            <a:pPr lvl="0"/>
            <a:r>
              <a:rPr lang="en-US"/>
              <a:t>Click to edit Master text styles</a:t>
            </a:r>
          </a:p>
        </p:txBody>
      </p:sp>
      <p:sp>
        <p:nvSpPr>
          <p:cNvPr id="7" name="Footer Placeholder 4"/>
          <p:cNvSpPr>
            <a:spLocks noGrp="1"/>
          </p:cNvSpPr>
          <p:nvPr>
            <p:ph type="ftr" sz="quarter" idx="3"/>
          </p:nvPr>
        </p:nvSpPr>
        <p:spPr>
          <a:xfrm>
            <a:off x="381000" y="6483362"/>
            <a:ext cx="8343900" cy="365125"/>
          </a:xfrm>
          <a:prstGeom prst="rect">
            <a:avLst/>
          </a:prstGeom>
        </p:spPr>
        <p:txBody>
          <a:bodyPr vert="horz" lIns="91440" tIns="45720" rIns="91440" bIns="45720" rtlCol="0" anchor="ctr"/>
          <a:lstStyle>
            <a:lvl1pPr algn="ctr" fontAlgn="auto">
              <a:spcBef>
                <a:spcPts val="0"/>
              </a:spcBef>
              <a:spcAft>
                <a:spcPts val="0"/>
              </a:spcAft>
              <a:defRPr sz="1100" dirty="0" smtClean="0">
                <a:solidFill>
                  <a:srgbClr val="B70000"/>
                </a:solidFill>
                <a:latin typeface="+mn-lt"/>
                <a:ea typeface="+mn-ea"/>
              </a:defRPr>
            </a:lvl1pPr>
          </a:lstStyle>
          <a:p>
            <a:pPr>
              <a:defRPr/>
            </a:pPr>
            <a:r>
              <a:rPr lang="en-US" dirty="0"/>
              <a:t>WISCONSIN STATE LABORATORY OF HYGIENE - UNIVERSITY OF WISCONSIN</a:t>
            </a:r>
          </a:p>
        </p:txBody>
      </p:sp>
    </p:spTree>
    <p:extLst>
      <p:ext uri="{BB962C8B-B14F-4D97-AF65-F5344CB8AC3E}">
        <p14:creationId xmlns:p14="http://schemas.microsoft.com/office/powerpoint/2010/main" val="8677733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4"/>
          <p:cNvSpPr>
            <a:spLocks noGrp="1"/>
          </p:cNvSpPr>
          <p:nvPr>
            <p:ph type="ftr" sz="quarter" idx="3"/>
          </p:nvPr>
        </p:nvSpPr>
        <p:spPr>
          <a:xfrm>
            <a:off x="381000" y="6483362"/>
            <a:ext cx="8343900" cy="365125"/>
          </a:xfrm>
          <a:prstGeom prst="rect">
            <a:avLst/>
          </a:prstGeom>
        </p:spPr>
        <p:txBody>
          <a:bodyPr vert="horz" lIns="91440" tIns="45720" rIns="91440" bIns="45720" rtlCol="0" anchor="ctr"/>
          <a:lstStyle>
            <a:lvl1pPr algn="ctr" fontAlgn="auto">
              <a:spcBef>
                <a:spcPts val="0"/>
              </a:spcBef>
              <a:spcAft>
                <a:spcPts val="0"/>
              </a:spcAft>
              <a:defRPr sz="1100" dirty="0" smtClean="0">
                <a:solidFill>
                  <a:srgbClr val="B70000"/>
                </a:solidFill>
                <a:latin typeface="+mn-lt"/>
                <a:ea typeface="+mn-ea"/>
              </a:defRPr>
            </a:lvl1pPr>
          </a:lstStyle>
          <a:p>
            <a:pPr>
              <a:defRPr/>
            </a:pPr>
            <a:r>
              <a:rPr lang="en-US" dirty="0"/>
              <a:t>WISCONSIN STATE LABORATORY OF HYGIENE - UNIVERSITY OF WISCONSIN</a:t>
            </a:r>
          </a:p>
        </p:txBody>
      </p:sp>
    </p:spTree>
    <p:extLst>
      <p:ext uri="{BB962C8B-B14F-4D97-AF65-F5344CB8AC3E}">
        <p14:creationId xmlns:p14="http://schemas.microsoft.com/office/powerpoint/2010/main" val="3437517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lstStyle>
            <a:lvl1pPr algn="ctr">
              <a:defRPr sz="3000" b="0" i="0" kern="1200" cap="all" spc="40"/>
            </a:lvl1pPr>
          </a:lstStyle>
          <a:p>
            <a:r>
              <a:rPr lang="en-US"/>
              <a:t>Click to edit Master title style</a:t>
            </a:r>
            <a:endParaRPr lang="en-US" dirty="0"/>
          </a:p>
        </p:txBody>
      </p:sp>
      <p:sp>
        <p:nvSpPr>
          <p:cNvPr id="3" name="Text Placeholder 2"/>
          <p:cNvSpPr>
            <a:spLocks noGrp="1"/>
          </p:cNvSpPr>
          <p:nvPr>
            <p:ph type="body" idx="1"/>
          </p:nvPr>
        </p:nvSpPr>
        <p:spPr>
          <a:xfrm>
            <a:off x="722313" y="2830515"/>
            <a:ext cx="7772400" cy="1500187"/>
          </a:xfrm>
        </p:spPr>
        <p:txBody>
          <a:bodyPr anchor="b">
            <a:normAutofit/>
          </a:bodyPr>
          <a:lstStyle>
            <a:lvl1pPr marL="0" indent="0" algn="ctr">
              <a:buNone/>
              <a:defRPr sz="18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Footer Placeholder 4"/>
          <p:cNvSpPr>
            <a:spLocks noGrp="1"/>
          </p:cNvSpPr>
          <p:nvPr>
            <p:ph type="ftr" sz="quarter" idx="3"/>
          </p:nvPr>
        </p:nvSpPr>
        <p:spPr>
          <a:xfrm>
            <a:off x="381000" y="6483362"/>
            <a:ext cx="8343900" cy="365125"/>
          </a:xfrm>
          <a:prstGeom prst="rect">
            <a:avLst/>
          </a:prstGeom>
        </p:spPr>
        <p:txBody>
          <a:bodyPr vert="horz" lIns="91440" tIns="45720" rIns="91440" bIns="45720" rtlCol="0" anchor="ctr"/>
          <a:lstStyle>
            <a:lvl1pPr algn="ctr" fontAlgn="auto">
              <a:spcBef>
                <a:spcPts val="0"/>
              </a:spcBef>
              <a:spcAft>
                <a:spcPts val="0"/>
              </a:spcAft>
              <a:defRPr sz="1100" dirty="0" smtClean="0">
                <a:solidFill>
                  <a:srgbClr val="B70000"/>
                </a:solidFill>
                <a:latin typeface="+mn-lt"/>
                <a:ea typeface="+mn-ea"/>
              </a:defRPr>
            </a:lvl1pPr>
          </a:lstStyle>
          <a:p>
            <a:pPr>
              <a:defRPr/>
            </a:pPr>
            <a:r>
              <a:rPr lang="en-US" dirty="0"/>
              <a:t>WISCONSIN STATE LABORATORY OF HYGIENE - UNIVERSITY OF WISCONSIN</a:t>
            </a:r>
          </a:p>
        </p:txBody>
      </p:sp>
    </p:spTree>
    <p:extLst>
      <p:ext uri="{BB962C8B-B14F-4D97-AF65-F5344CB8AC3E}">
        <p14:creationId xmlns:p14="http://schemas.microsoft.com/office/powerpoint/2010/main" val="1236018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5" name="Straight Connector 4"/>
          <p:cNvCxnSpPr/>
          <p:nvPr/>
        </p:nvCxnSpPr>
        <p:spPr>
          <a:xfrm>
            <a:off x="4584700" y="1714503"/>
            <a:ext cx="0" cy="4411663"/>
          </a:xfrm>
          <a:prstGeom prst="line">
            <a:avLst/>
          </a:prstGeom>
          <a:ln w="6350" cmpd="sng">
            <a:solidFill>
              <a:srgbClr val="CAC29C"/>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23900" y="1714503"/>
            <a:ext cx="3632200" cy="4411663"/>
          </a:xfrm>
        </p:spPr>
        <p:txBody>
          <a:bodyPr/>
          <a:lstStyle>
            <a:lvl1pPr marL="182880" indent="-182880">
              <a:defRPr sz="2200"/>
            </a:lvl1pPr>
            <a:lvl2pPr marL="548640" indent="-182880">
              <a:spcBef>
                <a:spcPts val="1080"/>
              </a:spcBef>
              <a:buClr>
                <a:srgbClr val="B70000"/>
              </a:buClr>
              <a:defRPr sz="2000"/>
            </a:lvl2pPr>
            <a:lvl3pPr marL="822960" indent="-182880">
              <a:spcBef>
                <a:spcPts val="1032"/>
              </a:spcBef>
              <a:defRPr sz="1800"/>
            </a:lvl3pPr>
            <a:lvl4pPr marL="1143000" indent="-182880">
              <a:spcBef>
                <a:spcPts val="984"/>
              </a:spcBef>
              <a:defRPr sz="1700"/>
            </a:lvl4pPr>
            <a:lvl5pPr marL="1417320" indent="-137160">
              <a:spcBef>
                <a:spcPts val="984"/>
              </a:spcBef>
              <a:defRPr sz="17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813300" y="1714503"/>
            <a:ext cx="3619500" cy="4411663"/>
          </a:xfrm>
        </p:spPr>
        <p:txBody>
          <a:bodyPr/>
          <a:lstStyle>
            <a:lvl1pPr marL="182880" indent="-182880">
              <a:defRPr sz="2200"/>
            </a:lvl1pPr>
            <a:lvl2pPr marL="548640" indent="-182880">
              <a:spcBef>
                <a:spcPts val="1080"/>
              </a:spcBef>
              <a:defRPr sz="2000"/>
            </a:lvl2pPr>
            <a:lvl3pPr marL="822960" indent="-182880">
              <a:spcBef>
                <a:spcPts val="1032"/>
              </a:spcBef>
              <a:defRPr sz="1800"/>
            </a:lvl3pPr>
            <a:lvl4pPr marL="1143000" indent="-182880">
              <a:spcBef>
                <a:spcPts val="1008"/>
              </a:spcBef>
              <a:defRPr sz="1700"/>
            </a:lvl4pPr>
            <a:lvl5pPr marL="1417320" indent="-137160">
              <a:spcBef>
                <a:spcPts val="1008"/>
              </a:spcBef>
              <a:defRPr sz="17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Footer Placeholder 4"/>
          <p:cNvSpPr>
            <a:spLocks noGrp="1"/>
          </p:cNvSpPr>
          <p:nvPr>
            <p:ph type="ftr" sz="quarter" idx="3"/>
          </p:nvPr>
        </p:nvSpPr>
        <p:spPr>
          <a:xfrm>
            <a:off x="381000" y="6483362"/>
            <a:ext cx="8343900" cy="365125"/>
          </a:xfrm>
          <a:prstGeom prst="rect">
            <a:avLst/>
          </a:prstGeom>
        </p:spPr>
        <p:txBody>
          <a:bodyPr vert="horz" lIns="91440" tIns="45720" rIns="91440" bIns="45720" rtlCol="0" anchor="ctr"/>
          <a:lstStyle>
            <a:lvl1pPr algn="ctr" fontAlgn="auto">
              <a:spcBef>
                <a:spcPts val="0"/>
              </a:spcBef>
              <a:spcAft>
                <a:spcPts val="0"/>
              </a:spcAft>
              <a:defRPr sz="1100" dirty="0" smtClean="0">
                <a:solidFill>
                  <a:srgbClr val="B70000"/>
                </a:solidFill>
                <a:latin typeface="+mn-lt"/>
                <a:ea typeface="+mn-ea"/>
              </a:defRPr>
            </a:lvl1pPr>
          </a:lstStyle>
          <a:p>
            <a:pPr>
              <a:defRPr/>
            </a:pPr>
            <a:r>
              <a:rPr lang="en-US" dirty="0"/>
              <a:t>WISCONSIN STATE LABORATORY OF HYGIENE - UNIVERSITY OF WISCONSIN</a:t>
            </a:r>
          </a:p>
        </p:txBody>
      </p:sp>
    </p:spTree>
    <p:extLst>
      <p:ext uri="{BB962C8B-B14F-4D97-AF65-F5344CB8AC3E}">
        <p14:creationId xmlns:p14="http://schemas.microsoft.com/office/powerpoint/2010/main" val="2268204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p:nvCxnSpPr>
        <p:spPr>
          <a:xfrm>
            <a:off x="4584700" y="1714503"/>
            <a:ext cx="0" cy="4411663"/>
          </a:xfrm>
          <a:prstGeom prst="line">
            <a:avLst/>
          </a:prstGeom>
          <a:ln w="6350" cmpd="sng">
            <a:solidFill>
              <a:srgbClr val="CAC29C"/>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723900" y="1714503"/>
            <a:ext cx="3632200" cy="571501"/>
          </a:xfrm>
        </p:spPr>
        <p:txBody>
          <a:bodyPr>
            <a:normAutofit/>
          </a:bodyPr>
          <a:lstStyle>
            <a:lvl1pPr marL="0" indent="0">
              <a:buNone/>
              <a:defRPr sz="1800" b="1">
                <a:solidFill>
                  <a:srgbClr val="B7000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723900" y="2286001"/>
            <a:ext cx="3632200" cy="3840162"/>
          </a:xfrm>
        </p:spPr>
        <p:txBody>
          <a:bodyPr/>
          <a:lstStyle>
            <a:lvl1pPr marL="182880" indent="-182880">
              <a:spcBef>
                <a:spcPts val="1032"/>
              </a:spcBef>
              <a:defRPr sz="1800" baseline="0"/>
            </a:lvl1pPr>
            <a:lvl2pPr marL="502920" indent="-182880">
              <a:spcBef>
                <a:spcPts val="1008"/>
              </a:spcBef>
              <a:defRPr sz="1700" baseline="0"/>
            </a:lvl2pPr>
            <a:lvl3pPr marL="822960" indent="-182880">
              <a:spcBef>
                <a:spcPts val="960"/>
              </a:spcBef>
              <a:defRPr sz="1600"/>
            </a:lvl3pPr>
            <a:lvl4pPr marL="1097280" indent="-182880">
              <a:spcBef>
                <a:spcPts val="960"/>
              </a:spcBef>
              <a:defRPr sz="1600"/>
            </a:lvl4pPr>
            <a:lvl5pPr marL="1371600" indent="-182880">
              <a:spcBef>
                <a:spcPts val="960"/>
              </a:spcBef>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87902" y="1714499"/>
            <a:ext cx="3683000" cy="571502"/>
          </a:xfrm>
        </p:spPr>
        <p:txBody>
          <a:bodyPr>
            <a:normAutofit/>
          </a:bodyPr>
          <a:lstStyle>
            <a:lvl1pPr marL="0" indent="0">
              <a:buNone/>
              <a:defRPr sz="1800" b="1">
                <a:solidFill>
                  <a:srgbClr val="B7000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787902" y="2286013"/>
            <a:ext cx="3683000" cy="3840161"/>
          </a:xfrm>
        </p:spPr>
        <p:txBody>
          <a:bodyPr/>
          <a:lstStyle>
            <a:lvl1pPr marL="182880" indent="-182880">
              <a:spcBef>
                <a:spcPts val="1032"/>
              </a:spcBef>
              <a:defRPr sz="1800"/>
            </a:lvl1pPr>
            <a:lvl2pPr marL="502920" indent="-182880">
              <a:spcBef>
                <a:spcPts val="984"/>
              </a:spcBef>
              <a:defRPr sz="1600"/>
            </a:lvl2pPr>
            <a:lvl3pPr marL="822960" indent="-182880">
              <a:spcBef>
                <a:spcPts val="984"/>
              </a:spcBef>
              <a:defRPr sz="1600"/>
            </a:lvl3pPr>
            <a:lvl4pPr marL="1143000" indent="-182880">
              <a:spcBef>
                <a:spcPts val="984"/>
              </a:spcBef>
              <a:defRPr sz="1600"/>
            </a:lvl4pPr>
            <a:lvl5pPr marL="1371600" indent="-182880">
              <a:spcBef>
                <a:spcPts val="984"/>
              </a:spcBef>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Footer Placeholder 4"/>
          <p:cNvSpPr>
            <a:spLocks noGrp="1"/>
          </p:cNvSpPr>
          <p:nvPr>
            <p:ph type="ftr" sz="quarter" idx="10"/>
          </p:nvPr>
        </p:nvSpPr>
        <p:spPr>
          <a:xfrm>
            <a:off x="381000" y="6483362"/>
            <a:ext cx="8343900" cy="365125"/>
          </a:xfrm>
          <a:prstGeom prst="rect">
            <a:avLst/>
          </a:prstGeom>
        </p:spPr>
        <p:txBody>
          <a:bodyPr vert="horz" lIns="91440" tIns="45720" rIns="91440" bIns="45720" rtlCol="0" anchor="ctr"/>
          <a:lstStyle>
            <a:lvl1pPr algn="ctr" fontAlgn="auto">
              <a:spcBef>
                <a:spcPts val="0"/>
              </a:spcBef>
              <a:spcAft>
                <a:spcPts val="0"/>
              </a:spcAft>
              <a:defRPr sz="1100" dirty="0" smtClean="0">
                <a:solidFill>
                  <a:srgbClr val="B70000"/>
                </a:solidFill>
                <a:latin typeface="+mn-lt"/>
                <a:ea typeface="+mn-ea"/>
              </a:defRPr>
            </a:lvl1pPr>
          </a:lstStyle>
          <a:p>
            <a:pPr>
              <a:defRPr/>
            </a:pPr>
            <a:r>
              <a:rPr lang="en-US" dirty="0"/>
              <a:t>WISCONSIN STATE LABORATORY OF HYGIENE - UNIVERSITY OF WISCONSIN</a:t>
            </a:r>
          </a:p>
        </p:txBody>
      </p:sp>
    </p:spTree>
    <p:extLst>
      <p:ext uri="{BB962C8B-B14F-4D97-AF65-F5344CB8AC3E}">
        <p14:creationId xmlns:p14="http://schemas.microsoft.com/office/powerpoint/2010/main" val="17044209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Footer Placeholder 4"/>
          <p:cNvSpPr>
            <a:spLocks noGrp="1"/>
          </p:cNvSpPr>
          <p:nvPr>
            <p:ph type="ftr" sz="quarter" idx="3"/>
          </p:nvPr>
        </p:nvSpPr>
        <p:spPr>
          <a:xfrm>
            <a:off x="381000" y="6483362"/>
            <a:ext cx="8343900" cy="365125"/>
          </a:xfrm>
          <a:prstGeom prst="rect">
            <a:avLst/>
          </a:prstGeom>
        </p:spPr>
        <p:txBody>
          <a:bodyPr vert="horz" lIns="91440" tIns="45720" rIns="91440" bIns="45720" rtlCol="0" anchor="ctr"/>
          <a:lstStyle>
            <a:lvl1pPr algn="ctr" fontAlgn="auto">
              <a:spcBef>
                <a:spcPts val="0"/>
              </a:spcBef>
              <a:spcAft>
                <a:spcPts val="0"/>
              </a:spcAft>
              <a:defRPr sz="1100" dirty="0" smtClean="0">
                <a:solidFill>
                  <a:srgbClr val="B70000"/>
                </a:solidFill>
                <a:latin typeface="+mn-lt"/>
                <a:ea typeface="+mn-ea"/>
              </a:defRPr>
            </a:lvl1pPr>
          </a:lstStyle>
          <a:p>
            <a:pPr>
              <a:defRPr/>
            </a:pPr>
            <a:r>
              <a:rPr lang="en-US" dirty="0"/>
              <a:t>WISCONSIN STATE LABORATORY OF HYGIENE - UNIVERSITY OF WISCONSIN</a:t>
            </a:r>
          </a:p>
        </p:txBody>
      </p:sp>
    </p:spTree>
    <p:extLst>
      <p:ext uri="{BB962C8B-B14F-4D97-AF65-F5344CB8AC3E}">
        <p14:creationId xmlns:p14="http://schemas.microsoft.com/office/powerpoint/2010/main" val="1509867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5" Type="http://schemas.openxmlformats.org/officeDocument/2006/relationships/image" Target="../media/image1.pn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3.xml"/><Relationship Id="rId1" Type="http://schemas.openxmlformats.org/officeDocument/2006/relationships/slideLayout" Target="../slideLayouts/slideLayout16.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18.xml"/><Relationship Id="rId1" Type="http://schemas.openxmlformats.org/officeDocument/2006/relationships/slideLayout" Target="../slideLayouts/slideLayout17.xml"/><Relationship Id="rId4" Type="http://schemas.openxmlformats.org/officeDocument/2006/relationships/image" Target="../media/image1.png"/></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19.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21.xml"/><Relationship Id="rId1"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pattFill prst="narHorz">
          <a:fgClr>
            <a:schemeClr val="bg2"/>
          </a:fgClr>
          <a:bgClr>
            <a:srgbClr val="D8CFA7"/>
          </a:bgClr>
        </a:pattFill>
        <a:effectLst/>
      </p:bgPr>
    </p:bg>
    <p:spTree>
      <p:nvGrpSpPr>
        <p:cNvPr id="1" name=""/>
        <p:cNvGrpSpPr/>
        <p:nvPr/>
      </p:nvGrpSpPr>
      <p:grpSpPr>
        <a:xfrm>
          <a:off x="0" y="0"/>
          <a:ext cx="0" cy="0"/>
          <a:chOff x="0" y="0"/>
          <a:chExt cx="0" cy="0"/>
        </a:xfrm>
      </p:grpSpPr>
      <p:pic>
        <p:nvPicPr>
          <p:cNvPr id="1026" name="Picture 2" descr="Q:\Public Affairs\ART\LOGOS\UW_Madison_LOGOS\2011 UW logos PRINT\UWCrest_4c.png"/>
          <p:cNvPicPr>
            <a:picLocks noChangeAspect="1" noChangeArrowheads="1"/>
          </p:cNvPicPr>
          <p:nvPr/>
        </p:nvPicPr>
        <p:blipFill>
          <a:blip r:embed="rId14"/>
          <a:srcRect/>
          <a:stretch>
            <a:fillRect/>
          </a:stretch>
        </p:blipFill>
        <p:spPr bwMode="auto">
          <a:xfrm>
            <a:off x="8297949" y="71036"/>
            <a:ext cx="808351" cy="1062271"/>
          </a:xfrm>
          <a:prstGeom prst="rect">
            <a:avLst/>
          </a:prstGeom>
          <a:noFill/>
        </p:spPr>
      </p:pic>
      <p:sp>
        <p:nvSpPr>
          <p:cNvPr id="62" name="Snip Single Corner Rectangle 61"/>
          <p:cNvSpPr>
            <a:spLocks/>
          </p:cNvSpPr>
          <p:nvPr/>
        </p:nvSpPr>
        <p:spPr bwMode="auto">
          <a:xfrm>
            <a:off x="381000" y="381000"/>
            <a:ext cx="8343900" cy="5981700"/>
          </a:xfrm>
          <a:custGeom>
            <a:avLst/>
            <a:gdLst>
              <a:gd name="T0" fmla="*/ 0 w 8343900"/>
              <a:gd name="T1" fmla="*/ 0 h 5981700"/>
              <a:gd name="T2" fmla="*/ 7346930 w 8343900"/>
              <a:gd name="T3" fmla="*/ 0 h 5981700"/>
              <a:gd name="T4" fmla="*/ 8343900 w 8343900"/>
              <a:gd name="T5" fmla="*/ 996970 h 5981700"/>
              <a:gd name="T6" fmla="*/ 8343900 w 8343900"/>
              <a:gd name="T7" fmla="*/ 5981700 h 5981700"/>
              <a:gd name="T8" fmla="*/ 0 w 8343900"/>
              <a:gd name="T9" fmla="*/ 5981700 h 5981700"/>
              <a:gd name="T10" fmla="*/ 0 w 8343900"/>
              <a:gd name="T11" fmla="*/ 0 h 59817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343900" h="5981700">
                <a:moveTo>
                  <a:pt x="0" y="0"/>
                </a:moveTo>
                <a:lnTo>
                  <a:pt x="7346930" y="0"/>
                </a:lnTo>
                <a:lnTo>
                  <a:pt x="8343900" y="996970"/>
                </a:lnTo>
                <a:lnTo>
                  <a:pt x="8343900" y="5981700"/>
                </a:lnTo>
                <a:lnTo>
                  <a:pt x="0" y="5981700"/>
                </a:lnTo>
                <a:lnTo>
                  <a:pt x="0" y="0"/>
                </a:lnTo>
                <a:close/>
              </a:path>
            </a:pathLst>
          </a:custGeom>
          <a:solidFill>
            <a:srgbClr val="FFFFFF"/>
          </a:solidFill>
          <a:ln w="3175" cap="flat" cmpd="sng">
            <a:solidFill>
              <a:srgbClr val="D8CFA7"/>
            </a:solidFill>
            <a:prstDash val="solid"/>
            <a:round/>
            <a:headEnd/>
            <a:tailEnd/>
          </a:ln>
          <a:effectLst>
            <a:outerShdw blurRad="76200" dist="25400" dir="4799952" algn="tl" rotWithShape="0">
              <a:srgbClr val="000000">
                <a:alpha val="21999"/>
              </a:srgbClr>
            </a:outerShdw>
          </a:effectLst>
        </p:spPr>
        <p:txBody>
          <a:bodyPr anchor="ctr"/>
          <a:lstStyle/>
          <a:p>
            <a:endParaRPr lang="en-US" dirty="0"/>
          </a:p>
        </p:txBody>
      </p:sp>
      <p:sp>
        <p:nvSpPr>
          <p:cNvPr id="2" name="Title Placeholder 1"/>
          <p:cNvSpPr>
            <a:spLocks noGrp="1"/>
          </p:cNvSpPr>
          <p:nvPr>
            <p:ph type="title"/>
          </p:nvPr>
        </p:nvSpPr>
        <p:spPr>
          <a:xfrm>
            <a:off x="381001" y="758825"/>
            <a:ext cx="8331200" cy="1250950"/>
          </a:xfrm>
          <a:prstGeom prst="rect">
            <a:avLst/>
          </a:prstGeom>
        </p:spPr>
        <p:txBody>
          <a:bodyPr vert="horz" lIns="0" tIns="0" rIns="0" bIns="0" rtlCol="0" anchor="t" anchorCtr="0">
            <a:normAutofit/>
          </a:bodyPr>
          <a:lstStyle/>
          <a:p>
            <a:r>
              <a:rPr lang="en-US"/>
              <a:t>Click to edit Master title style</a:t>
            </a:r>
            <a:endParaRPr lang="en-US" dirty="0"/>
          </a:p>
        </p:txBody>
      </p:sp>
      <p:sp>
        <p:nvSpPr>
          <p:cNvPr id="1028" name="Text Placeholder 2"/>
          <p:cNvSpPr>
            <a:spLocks noGrp="1"/>
          </p:cNvSpPr>
          <p:nvPr>
            <p:ph type="body" idx="1"/>
          </p:nvPr>
        </p:nvSpPr>
        <p:spPr bwMode="auto">
          <a:xfrm>
            <a:off x="736600" y="1727204"/>
            <a:ext cx="7645400" cy="420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 name="Footer Placeholder 4"/>
          <p:cNvSpPr>
            <a:spLocks noGrp="1"/>
          </p:cNvSpPr>
          <p:nvPr>
            <p:ph type="ftr" sz="quarter" idx="3"/>
          </p:nvPr>
        </p:nvSpPr>
        <p:spPr>
          <a:xfrm>
            <a:off x="381000" y="6483362"/>
            <a:ext cx="8343900" cy="365125"/>
          </a:xfrm>
          <a:prstGeom prst="rect">
            <a:avLst/>
          </a:prstGeom>
        </p:spPr>
        <p:txBody>
          <a:bodyPr vert="horz" lIns="91440" tIns="45720" rIns="91440" bIns="45720" rtlCol="0" anchor="ctr"/>
          <a:lstStyle>
            <a:lvl1pPr algn="ctr" fontAlgn="auto">
              <a:spcBef>
                <a:spcPts val="0"/>
              </a:spcBef>
              <a:spcAft>
                <a:spcPts val="0"/>
              </a:spcAft>
              <a:defRPr sz="1100" dirty="0" smtClean="0">
                <a:solidFill>
                  <a:srgbClr val="B70000"/>
                </a:solidFill>
                <a:latin typeface="+mn-lt"/>
                <a:ea typeface="+mn-ea"/>
              </a:defRPr>
            </a:lvl1pPr>
          </a:lstStyle>
          <a:p>
            <a:pPr>
              <a:defRPr/>
            </a:pPr>
            <a:r>
              <a:rPr lang="en-US" dirty="0"/>
              <a:t>WISCONSIN STATE LABORATORY OF HYGIENE - UNIVERSITY OF WISCONSIN</a:t>
            </a:r>
          </a:p>
        </p:txBody>
      </p:sp>
    </p:spTree>
  </p:cSld>
  <p:clrMap bg1="lt1" tx1="dk1" bg2="lt2" tx2="dk2" accent1="accent1" accent2="accent2" accent3="accent3" accent4="accent4" accent5="accent5" accent6="accent6" hlink="hlink" folHlink="folHlink"/>
  <p:sldLayoutIdLst>
    <p:sldLayoutId id="2147483675" r:id="rId1"/>
    <p:sldLayoutId id="2147483667" r:id="rId2"/>
    <p:sldLayoutId id="2147483676" r:id="rId3"/>
    <p:sldLayoutId id="2147483668" r:id="rId4"/>
    <p:sldLayoutId id="2147483669" r:id="rId5"/>
    <p:sldLayoutId id="2147483670" r:id="rId6"/>
    <p:sldLayoutId id="2147483677" r:id="rId7"/>
    <p:sldLayoutId id="2147483678" r:id="rId8"/>
    <p:sldLayoutId id="2147483671" r:id="rId9"/>
    <p:sldLayoutId id="2147483672" r:id="rId10"/>
    <p:sldLayoutId id="2147483673" r:id="rId11"/>
    <p:sldLayoutId id="2147483674" r:id="rId12"/>
  </p:sldLayoutIdLst>
  <p:hf hdr="0"/>
  <p:txStyles>
    <p:titleStyle>
      <a:lvl1pPr algn="ctr" defTabSz="457200" rtl="0" eaLnBrk="1" fontAlgn="base" hangingPunct="1">
        <a:spcBef>
          <a:spcPct val="0"/>
        </a:spcBef>
        <a:spcAft>
          <a:spcPct val="0"/>
        </a:spcAft>
        <a:defRPr sz="3800" kern="1200">
          <a:solidFill>
            <a:srgbClr val="B70000"/>
          </a:solidFill>
          <a:effectLst>
            <a:outerShdw blurRad="57150" dist="25400" dir="2700000" algn="tl" rotWithShape="0">
              <a:srgbClr val="000000">
                <a:alpha val="30000"/>
              </a:srgbClr>
            </a:outerShdw>
          </a:effectLst>
          <a:latin typeface="+mj-lt"/>
          <a:ea typeface="MS PGothic" pitchFamily="34" charset="-128"/>
          <a:cs typeface="+mj-cs"/>
        </a:defRPr>
      </a:lvl1pPr>
      <a:lvl2pPr algn="ctr" defTabSz="457200" rtl="0" eaLnBrk="1" fontAlgn="base" hangingPunct="1">
        <a:spcBef>
          <a:spcPct val="0"/>
        </a:spcBef>
        <a:spcAft>
          <a:spcPct val="0"/>
        </a:spcAft>
        <a:defRPr sz="3800">
          <a:solidFill>
            <a:srgbClr val="B70000"/>
          </a:solidFill>
          <a:latin typeface="Georgia" pitchFamily="18" charset="0"/>
          <a:ea typeface="MS PGothic" pitchFamily="34" charset="-128"/>
        </a:defRPr>
      </a:lvl2pPr>
      <a:lvl3pPr algn="ctr" defTabSz="457200" rtl="0" eaLnBrk="1" fontAlgn="base" hangingPunct="1">
        <a:spcBef>
          <a:spcPct val="0"/>
        </a:spcBef>
        <a:spcAft>
          <a:spcPct val="0"/>
        </a:spcAft>
        <a:defRPr sz="3800">
          <a:solidFill>
            <a:srgbClr val="B70000"/>
          </a:solidFill>
          <a:latin typeface="Georgia" pitchFamily="18" charset="0"/>
          <a:ea typeface="MS PGothic" pitchFamily="34" charset="-128"/>
        </a:defRPr>
      </a:lvl3pPr>
      <a:lvl4pPr algn="ctr" defTabSz="457200" rtl="0" eaLnBrk="1" fontAlgn="base" hangingPunct="1">
        <a:spcBef>
          <a:spcPct val="0"/>
        </a:spcBef>
        <a:spcAft>
          <a:spcPct val="0"/>
        </a:spcAft>
        <a:defRPr sz="3800">
          <a:solidFill>
            <a:srgbClr val="B70000"/>
          </a:solidFill>
          <a:latin typeface="Georgia" pitchFamily="18" charset="0"/>
          <a:ea typeface="MS PGothic" pitchFamily="34" charset="-128"/>
        </a:defRPr>
      </a:lvl4pPr>
      <a:lvl5pPr algn="ctr" defTabSz="457200" rtl="0" eaLnBrk="1" fontAlgn="base" hangingPunct="1">
        <a:spcBef>
          <a:spcPct val="0"/>
        </a:spcBef>
        <a:spcAft>
          <a:spcPct val="0"/>
        </a:spcAft>
        <a:defRPr sz="3800">
          <a:solidFill>
            <a:srgbClr val="B70000"/>
          </a:solidFill>
          <a:latin typeface="Georgia" pitchFamily="18" charset="0"/>
          <a:ea typeface="MS PGothic" pitchFamily="34" charset="-128"/>
        </a:defRPr>
      </a:lvl5pPr>
      <a:lvl6pPr marL="457200" algn="ctr" defTabSz="457200" rtl="0" eaLnBrk="1" fontAlgn="base" hangingPunct="1">
        <a:spcBef>
          <a:spcPct val="0"/>
        </a:spcBef>
        <a:spcAft>
          <a:spcPct val="0"/>
        </a:spcAft>
        <a:defRPr sz="3800">
          <a:solidFill>
            <a:srgbClr val="B70000"/>
          </a:solidFill>
          <a:latin typeface="Georgia" pitchFamily="18" charset="0"/>
          <a:ea typeface="MS PGothic" pitchFamily="34" charset="-128"/>
        </a:defRPr>
      </a:lvl6pPr>
      <a:lvl7pPr marL="914400" algn="ctr" defTabSz="457200" rtl="0" eaLnBrk="1" fontAlgn="base" hangingPunct="1">
        <a:spcBef>
          <a:spcPct val="0"/>
        </a:spcBef>
        <a:spcAft>
          <a:spcPct val="0"/>
        </a:spcAft>
        <a:defRPr sz="3800">
          <a:solidFill>
            <a:srgbClr val="B70000"/>
          </a:solidFill>
          <a:latin typeface="Georgia" pitchFamily="18" charset="0"/>
          <a:ea typeface="MS PGothic" pitchFamily="34" charset="-128"/>
        </a:defRPr>
      </a:lvl7pPr>
      <a:lvl8pPr marL="1371600" algn="ctr" defTabSz="457200" rtl="0" eaLnBrk="1" fontAlgn="base" hangingPunct="1">
        <a:spcBef>
          <a:spcPct val="0"/>
        </a:spcBef>
        <a:spcAft>
          <a:spcPct val="0"/>
        </a:spcAft>
        <a:defRPr sz="3800">
          <a:solidFill>
            <a:srgbClr val="B70000"/>
          </a:solidFill>
          <a:latin typeface="Georgia" pitchFamily="18" charset="0"/>
          <a:ea typeface="MS PGothic" pitchFamily="34" charset="-128"/>
        </a:defRPr>
      </a:lvl8pPr>
      <a:lvl9pPr marL="1828800" algn="ctr" defTabSz="457200" rtl="0" eaLnBrk="1" fontAlgn="base" hangingPunct="1">
        <a:spcBef>
          <a:spcPct val="0"/>
        </a:spcBef>
        <a:spcAft>
          <a:spcPct val="0"/>
        </a:spcAft>
        <a:defRPr sz="3800">
          <a:solidFill>
            <a:srgbClr val="B70000"/>
          </a:solidFill>
          <a:latin typeface="Georgia" pitchFamily="18" charset="0"/>
          <a:ea typeface="MS PGothic" pitchFamily="34" charset="-128"/>
        </a:defRPr>
      </a:lvl9pPr>
    </p:titleStyle>
    <p:bodyStyle>
      <a:lvl1pPr marL="342900" indent="-342900" algn="l" defTabSz="457200" rtl="0" eaLnBrk="1" fontAlgn="base" hangingPunct="1">
        <a:spcBef>
          <a:spcPct val="20000"/>
        </a:spcBef>
        <a:spcAft>
          <a:spcPct val="0"/>
        </a:spcAft>
        <a:buClr>
          <a:srgbClr val="B70000"/>
        </a:buClr>
        <a:buSzPct val="90000"/>
        <a:buFont typeface="Wingdings" pitchFamily="2" charset="2"/>
        <a:buChar char="§"/>
        <a:defRPr sz="2800" kern="1200">
          <a:solidFill>
            <a:srgbClr val="404040"/>
          </a:solidFill>
          <a:latin typeface="+mn-lt"/>
          <a:ea typeface="MS PGothic" pitchFamily="34" charset="-128"/>
          <a:cs typeface="+mn-cs"/>
        </a:defRPr>
      </a:lvl1pPr>
      <a:lvl2pPr marL="742950" indent="-285750" algn="l" defTabSz="457200" rtl="0" eaLnBrk="1" fontAlgn="base" hangingPunct="1">
        <a:spcBef>
          <a:spcPct val="20000"/>
        </a:spcBef>
        <a:spcAft>
          <a:spcPct val="0"/>
        </a:spcAft>
        <a:buClr>
          <a:srgbClr val="B70000"/>
        </a:buClr>
        <a:buSzPct val="90000"/>
        <a:buFont typeface="Wingdings" pitchFamily="2" charset="2"/>
        <a:buChar char="§"/>
        <a:defRPr sz="2400" kern="1200">
          <a:solidFill>
            <a:srgbClr val="404040"/>
          </a:solidFill>
          <a:latin typeface="+mn-lt"/>
          <a:ea typeface="MS PGothic" pitchFamily="34" charset="-128"/>
          <a:cs typeface="+mn-cs"/>
        </a:defRPr>
      </a:lvl2pPr>
      <a:lvl3pPr marL="1143000" indent="-228600" algn="l" defTabSz="457200" rtl="0" eaLnBrk="1" fontAlgn="base" hangingPunct="1">
        <a:spcBef>
          <a:spcPct val="20000"/>
        </a:spcBef>
        <a:spcAft>
          <a:spcPct val="0"/>
        </a:spcAft>
        <a:buClr>
          <a:srgbClr val="B70000"/>
        </a:buClr>
        <a:buSzPct val="90000"/>
        <a:buFont typeface="Wingdings" pitchFamily="2" charset="2"/>
        <a:buChar char="§"/>
        <a:defRPr sz="2200" kern="1200">
          <a:solidFill>
            <a:srgbClr val="404040"/>
          </a:solidFill>
          <a:latin typeface="+mn-lt"/>
          <a:ea typeface="MS PGothic" pitchFamily="34" charset="-128"/>
          <a:cs typeface="+mn-cs"/>
        </a:defRPr>
      </a:lvl3pPr>
      <a:lvl4pPr marL="1600200" indent="-228600" algn="l" defTabSz="457200" rtl="0" eaLnBrk="1" fontAlgn="base" hangingPunct="1">
        <a:spcBef>
          <a:spcPct val="20000"/>
        </a:spcBef>
        <a:spcAft>
          <a:spcPct val="0"/>
        </a:spcAft>
        <a:buClr>
          <a:srgbClr val="7F7F7F"/>
        </a:buClr>
        <a:buSzPct val="90000"/>
        <a:buFont typeface="Wingdings" pitchFamily="2" charset="2"/>
        <a:buChar char="§"/>
        <a:defRPr kern="1200">
          <a:solidFill>
            <a:srgbClr val="404040"/>
          </a:solidFill>
          <a:latin typeface="+mn-lt"/>
          <a:ea typeface="MS PGothic" pitchFamily="34" charset="-128"/>
          <a:cs typeface="+mn-cs"/>
        </a:defRPr>
      </a:lvl4pPr>
      <a:lvl5pPr marL="2057400" indent="-228600" algn="l" defTabSz="457200" rtl="0" eaLnBrk="1" fontAlgn="base" hangingPunct="1">
        <a:spcBef>
          <a:spcPct val="20000"/>
        </a:spcBef>
        <a:spcAft>
          <a:spcPct val="0"/>
        </a:spcAft>
        <a:buClr>
          <a:srgbClr val="7F7F7F"/>
        </a:buClr>
        <a:buSzPct val="90000"/>
        <a:buFont typeface="Wingdings" pitchFamily="2" charset="2"/>
        <a:buChar char="§"/>
        <a:defRPr kern="1200">
          <a:solidFill>
            <a:srgbClr val="404040"/>
          </a:solidFill>
          <a:latin typeface="+mj-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pattFill prst="narHorz">
          <a:fgClr>
            <a:schemeClr val="bg2"/>
          </a:fgClr>
          <a:bgClr>
            <a:srgbClr val="D8CFA7"/>
          </a:bgClr>
        </a:pattFill>
        <a:effectLst/>
      </p:bgPr>
    </p:bg>
    <p:spTree>
      <p:nvGrpSpPr>
        <p:cNvPr id="1" name=""/>
        <p:cNvGrpSpPr/>
        <p:nvPr/>
      </p:nvGrpSpPr>
      <p:grpSpPr>
        <a:xfrm>
          <a:off x="0" y="0"/>
          <a:ext cx="0" cy="0"/>
          <a:chOff x="0" y="0"/>
          <a:chExt cx="0" cy="0"/>
        </a:xfrm>
      </p:grpSpPr>
      <p:pic>
        <p:nvPicPr>
          <p:cNvPr id="1026" name="Picture 2" descr="Q:\Public Affairs\ART\LOGOS\UW_Madison_LOGOS\2011 UW logos PRINT\UWCrest_4c.png"/>
          <p:cNvPicPr>
            <a:picLocks noChangeAspect="1" noChangeArrowheads="1"/>
          </p:cNvPicPr>
          <p:nvPr userDrawn="1"/>
        </p:nvPicPr>
        <p:blipFill>
          <a:blip r:embed="rId5"/>
          <a:srcRect/>
          <a:stretch>
            <a:fillRect/>
          </a:stretch>
        </p:blipFill>
        <p:spPr bwMode="auto">
          <a:xfrm>
            <a:off x="8297949" y="71036"/>
            <a:ext cx="808351" cy="1062271"/>
          </a:xfrm>
          <a:prstGeom prst="rect">
            <a:avLst/>
          </a:prstGeom>
          <a:noFill/>
        </p:spPr>
      </p:pic>
      <p:sp>
        <p:nvSpPr>
          <p:cNvPr id="62" name="Snip Single Corner Rectangle 61"/>
          <p:cNvSpPr>
            <a:spLocks/>
          </p:cNvSpPr>
          <p:nvPr/>
        </p:nvSpPr>
        <p:spPr bwMode="auto">
          <a:xfrm>
            <a:off x="381000" y="381000"/>
            <a:ext cx="8343900" cy="5981700"/>
          </a:xfrm>
          <a:custGeom>
            <a:avLst/>
            <a:gdLst>
              <a:gd name="T0" fmla="*/ 0 w 8343900"/>
              <a:gd name="T1" fmla="*/ 0 h 5981700"/>
              <a:gd name="T2" fmla="*/ 7346930 w 8343900"/>
              <a:gd name="T3" fmla="*/ 0 h 5981700"/>
              <a:gd name="T4" fmla="*/ 8343900 w 8343900"/>
              <a:gd name="T5" fmla="*/ 996970 h 5981700"/>
              <a:gd name="T6" fmla="*/ 8343900 w 8343900"/>
              <a:gd name="T7" fmla="*/ 5981700 h 5981700"/>
              <a:gd name="T8" fmla="*/ 0 w 8343900"/>
              <a:gd name="T9" fmla="*/ 5981700 h 5981700"/>
              <a:gd name="T10" fmla="*/ 0 w 8343900"/>
              <a:gd name="T11" fmla="*/ 0 h 59817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343900" h="5981700">
                <a:moveTo>
                  <a:pt x="0" y="0"/>
                </a:moveTo>
                <a:lnTo>
                  <a:pt x="7346930" y="0"/>
                </a:lnTo>
                <a:lnTo>
                  <a:pt x="8343900" y="996970"/>
                </a:lnTo>
                <a:lnTo>
                  <a:pt x="8343900" y="5981700"/>
                </a:lnTo>
                <a:lnTo>
                  <a:pt x="0" y="5981700"/>
                </a:lnTo>
                <a:lnTo>
                  <a:pt x="0" y="0"/>
                </a:lnTo>
                <a:close/>
              </a:path>
            </a:pathLst>
          </a:custGeom>
          <a:solidFill>
            <a:srgbClr val="FFFFFF"/>
          </a:solidFill>
          <a:ln w="3175" cap="flat" cmpd="sng">
            <a:solidFill>
              <a:srgbClr val="D8CFA7"/>
            </a:solidFill>
            <a:prstDash val="solid"/>
            <a:round/>
            <a:headEnd/>
            <a:tailEnd/>
          </a:ln>
          <a:effectLst>
            <a:outerShdw blurRad="76200" dist="25400" dir="4799952" algn="tl" rotWithShape="0">
              <a:srgbClr val="000000">
                <a:alpha val="21999"/>
              </a:srgbClr>
            </a:outerShdw>
          </a:effectLst>
        </p:spPr>
        <p:txBody>
          <a:bodyPr anchor="ctr"/>
          <a:lstStyle/>
          <a:p>
            <a:endParaRPr lang="en-US">
              <a:solidFill>
                <a:prstClr val="black"/>
              </a:solidFill>
            </a:endParaRPr>
          </a:p>
        </p:txBody>
      </p:sp>
      <p:sp>
        <p:nvSpPr>
          <p:cNvPr id="2" name="Title Placeholder 1"/>
          <p:cNvSpPr>
            <a:spLocks noGrp="1"/>
          </p:cNvSpPr>
          <p:nvPr>
            <p:ph type="title"/>
          </p:nvPr>
        </p:nvSpPr>
        <p:spPr>
          <a:xfrm>
            <a:off x="381001" y="758825"/>
            <a:ext cx="8331200" cy="1250950"/>
          </a:xfrm>
          <a:prstGeom prst="rect">
            <a:avLst/>
          </a:prstGeom>
        </p:spPr>
        <p:txBody>
          <a:bodyPr vert="horz" lIns="0" tIns="0" rIns="0" bIns="0" rtlCol="0" anchor="t" anchorCtr="0">
            <a:normAutofit/>
          </a:bodyPr>
          <a:lstStyle/>
          <a:p>
            <a:r>
              <a:rPr lang="en-US"/>
              <a:t>Click to edit Master title style</a:t>
            </a:r>
            <a:endParaRPr lang="en-US" dirty="0"/>
          </a:p>
        </p:txBody>
      </p:sp>
      <p:sp>
        <p:nvSpPr>
          <p:cNvPr id="1028" name="Text Placeholder 2"/>
          <p:cNvSpPr>
            <a:spLocks noGrp="1"/>
          </p:cNvSpPr>
          <p:nvPr>
            <p:ph type="body" idx="1"/>
          </p:nvPr>
        </p:nvSpPr>
        <p:spPr bwMode="auto">
          <a:xfrm>
            <a:off x="736600" y="1727204"/>
            <a:ext cx="7645400" cy="420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5" name="Footer Placeholder 4"/>
          <p:cNvSpPr>
            <a:spLocks noGrp="1"/>
          </p:cNvSpPr>
          <p:nvPr>
            <p:ph type="ftr" sz="quarter" idx="3"/>
          </p:nvPr>
        </p:nvSpPr>
        <p:spPr>
          <a:xfrm>
            <a:off x="381000" y="6483362"/>
            <a:ext cx="8343900" cy="365125"/>
          </a:xfrm>
          <a:prstGeom prst="rect">
            <a:avLst/>
          </a:prstGeom>
        </p:spPr>
        <p:txBody>
          <a:bodyPr vert="horz" lIns="91440" tIns="45720" rIns="91440" bIns="45720" rtlCol="0" anchor="ctr"/>
          <a:lstStyle>
            <a:lvl1pPr algn="ctr" fontAlgn="auto">
              <a:spcBef>
                <a:spcPts val="0"/>
              </a:spcBef>
              <a:spcAft>
                <a:spcPts val="0"/>
              </a:spcAft>
              <a:defRPr sz="1100" dirty="0" smtClean="0">
                <a:solidFill>
                  <a:srgbClr val="B70000"/>
                </a:solidFill>
                <a:latin typeface="+mn-lt"/>
                <a:ea typeface="+mn-ea"/>
              </a:defRPr>
            </a:lvl1pPr>
          </a:lstStyle>
          <a:p>
            <a:pPr>
              <a:defRPr/>
            </a:pPr>
            <a:r>
              <a:rPr lang="en-US"/>
              <a:t>WISCONSIN STATE LABORATORY OF HYGIENE - UNIVERSITY OF WISCONSIN</a:t>
            </a:r>
          </a:p>
        </p:txBody>
      </p:sp>
    </p:spTree>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Lst>
  <p:hf hdr="0"/>
  <p:txStyles>
    <p:titleStyle>
      <a:lvl1pPr algn="ctr" defTabSz="457200" rtl="0" eaLnBrk="1" fontAlgn="base" hangingPunct="1">
        <a:spcBef>
          <a:spcPct val="0"/>
        </a:spcBef>
        <a:spcAft>
          <a:spcPct val="0"/>
        </a:spcAft>
        <a:defRPr sz="3800" kern="1200">
          <a:solidFill>
            <a:srgbClr val="B70000"/>
          </a:solidFill>
          <a:effectLst>
            <a:outerShdw blurRad="57150" dist="25400" dir="2700000" algn="tl" rotWithShape="0">
              <a:srgbClr val="000000">
                <a:alpha val="30000"/>
              </a:srgbClr>
            </a:outerShdw>
          </a:effectLst>
          <a:latin typeface="+mj-lt"/>
          <a:ea typeface="MS PGothic" pitchFamily="34" charset="-128"/>
          <a:cs typeface="+mj-cs"/>
        </a:defRPr>
      </a:lvl1pPr>
      <a:lvl2pPr algn="ctr" defTabSz="457200" rtl="0" eaLnBrk="1" fontAlgn="base" hangingPunct="1">
        <a:spcBef>
          <a:spcPct val="0"/>
        </a:spcBef>
        <a:spcAft>
          <a:spcPct val="0"/>
        </a:spcAft>
        <a:defRPr sz="3800">
          <a:solidFill>
            <a:srgbClr val="B70000"/>
          </a:solidFill>
          <a:latin typeface="Georgia" pitchFamily="18" charset="0"/>
          <a:ea typeface="MS PGothic" pitchFamily="34" charset="-128"/>
        </a:defRPr>
      </a:lvl2pPr>
      <a:lvl3pPr algn="ctr" defTabSz="457200" rtl="0" eaLnBrk="1" fontAlgn="base" hangingPunct="1">
        <a:spcBef>
          <a:spcPct val="0"/>
        </a:spcBef>
        <a:spcAft>
          <a:spcPct val="0"/>
        </a:spcAft>
        <a:defRPr sz="3800">
          <a:solidFill>
            <a:srgbClr val="B70000"/>
          </a:solidFill>
          <a:latin typeface="Georgia" pitchFamily="18" charset="0"/>
          <a:ea typeface="MS PGothic" pitchFamily="34" charset="-128"/>
        </a:defRPr>
      </a:lvl3pPr>
      <a:lvl4pPr algn="ctr" defTabSz="457200" rtl="0" eaLnBrk="1" fontAlgn="base" hangingPunct="1">
        <a:spcBef>
          <a:spcPct val="0"/>
        </a:spcBef>
        <a:spcAft>
          <a:spcPct val="0"/>
        </a:spcAft>
        <a:defRPr sz="3800">
          <a:solidFill>
            <a:srgbClr val="B70000"/>
          </a:solidFill>
          <a:latin typeface="Georgia" pitchFamily="18" charset="0"/>
          <a:ea typeface="MS PGothic" pitchFamily="34" charset="-128"/>
        </a:defRPr>
      </a:lvl4pPr>
      <a:lvl5pPr algn="ctr" defTabSz="457200" rtl="0" eaLnBrk="1" fontAlgn="base" hangingPunct="1">
        <a:spcBef>
          <a:spcPct val="0"/>
        </a:spcBef>
        <a:spcAft>
          <a:spcPct val="0"/>
        </a:spcAft>
        <a:defRPr sz="3800">
          <a:solidFill>
            <a:srgbClr val="B70000"/>
          </a:solidFill>
          <a:latin typeface="Georgia" pitchFamily="18" charset="0"/>
          <a:ea typeface="MS PGothic" pitchFamily="34" charset="-128"/>
        </a:defRPr>
      </a:lvl5pPr>
      <a:lvl6pPr marL="457200" algn="ctr" defTabSz="457200" rtl="0" eaLnBrk="1" fontAlgn="base" hangingPunct="1">
        <a:spcBef>
          <a:spcPct val="0"/>
        </a:spcBef>
        <a:spcAft>
          <a:spcPct val="0"/>
        </a:spcAft>
        <a:defRPr sz="3800">
          <a:solidFill>
            <a:srgbClr val="B70000"/>
          </a:solidFill>
          <a:latin typeface="Georgia" pitchFamily="18" charset="0"/>
          <a:ea typeface="MS PGothic" pitchFamily="34" charset="-128"/>
        </a:defRPr>
      </a:lvl6pPr>
      <a:lvl7pPr marL="914400" algn="ctr" defTabSz="457200" rtl="0" eaLnBrk="1" fontAlgn="base" hangingPunct="1">
        <a:spcBef>
          <a:spcPct val="0"/>
        </a:spcBef>
        <a:spcAft>
          <a:spcPct val="0"/>
        </a:spcAft>
        <a:defRPr sz="3800">
          <a:solidFill>
            <a:srgbClr val="B70000"/>
          </a:solidFill>
          <a:latin typeface="Georgia" pitchFamily="18" charset="0"/>
          <a:ea typeface="MS PGothic" pitchFamily="34" charset="-128"/>
        </a:defRPr>
      </a:lvl7pPr>
      <a:lvl8pPr marL="1371600" algn="ctr" defTabSz="457200" rtl="0" eaLnBrk="1" fontAlgn="base" hangingPunct="1">
        <a:spcBef>
          <a:spcPct val="0"/>
        </a:spcBef>
        <a:spcAft>
          <a:spcPct val="0"/>
        </a:spcAft>
        <a:defRPr sz="3800">
          <a:solidFill>
            <a:srgbClr val="B70000"/>
          </a:solidFill>
          <a:latin typeface="Georgia" pitchFamily="18" charset="0"/>
          <a:ea typeface="MS PGothic" pitchFamily="34" charset="-128"/>
        </a:defRPr>
      </a:lvl8pPr>
      <a:lvl9pPr marL="1828800" algn="ctr" defTabSz="457200" rtl="0" eaLnBrk="1" fontAlgn="base" hangingPunct="1">
        <a:spcBef>
          <a:spcPct val="0"/>
        </a:spcBef>
        <a:spcAft>
          <a:spcPct val="0"/>
        </a:spcAft>
        <a:defRPr sz="3800">
          <a:solidFill>
            <a:srgbClr val="B70000"/>
          </a:solidFill>
          <a:latin typeface="Georgia" pitchFamily="18" charset="0"/>
          <a:ea typeface="MS PGothic" pitchFamily="34" charset="-128"/>
        </a:defRPr>
      </a:lvl9pPr>
    </p:titleStyle>
    <p:bodyStyle>
      <a:lvl1pPr marL="342900" indent="-342900" algn="l" defTabSz="457200" rtl="0" eaLnBrk="1" fontAlgn="base" hangingPunct="1">
        <a:spcBef>
          <a:spcPct val="20000"/>
        </a:spcBef>
        <a:spcAft>
          <a:spcPct val="0"/>
        </a:spcAft>
        <a:buClr>
          <a:srgbClr val="B70000"/>
        </a:buClr>
        <a:buSzPct val="90000"/>
        <a:buFont typeface="Wingdings" pitchFamily="2" charset="2"/>
        <a:buChar char="§"/>
        <a:defRPr sz="2800" kern="1200">
          <a:solidFill>
            <a:srgbClr val="404040"/>
          </a:solidFill>
          <a:latin typeface="+mn-lt"/>
          <a:ea typeface="MS PGothic" pitchFamily="34" charset="-128"/>
          <a:cs typeface="+mn-cs"/>
        </a:defRPr>
      </a:lvl1pPr>
      <a:lvl2pPr marL="742950" indent="-285750" algn="l" defTabSz="457200" rtl="0" eaLnBrk="1" fontAlgn="base" hangingPunct="1">
        <a:spcBef>
          <a:spcPct val="20000"/>
        </a:spcBef>
        <a:spcAft>
          <a:spcPct val="0"/>
        </a:spcAft>
        <a:buClr>
          <a:srgbClr val="B70000"/>
        </a:buClr>
        <a:buSzPct val="90000"/>
        <a:buFont typeface="Wingdings" pitchFamily="2" charset="2"/>
        <a:buChar char="§"/>
        <a:defRPr sz="2400" kern="1200">
          <a:solidFill>
            <a:srgbClr val="404040"/>
          </a:solidFill>
          <a:latin typeface="+mn-lt"/>
          <a:ea typeface="MS PGothic" pitchFamily="34" charset="-128"/>
          <a:cs typeface="+mn-cs"/>
        </a:defRPr>
      </a:lvl2pPr>
      <a:lvl3pPr marL="1143000" indent="-228600" algn="l" defTabSz="457200" rtl="0" eaLnBrk="1" fontAlgn="base" hangingPunct="1">
        <a:spcBef>
          <a:spcPct val="20000"/>
        </a:spcBef>
        <a:spcAft>
          <a:spcPct val="0"/>
        </a:spcAft>
        <a:buClr>
          <a:srgbClr val="B70000"/>
        </a:buClr>
        <a:buSzPct val="90000"/>
        <a:buFont typeface="Wingdings" pitchFamily="2" charset="2"/>
        <a:buChar char="§"/>
        <a:defRPr sz="2200" kern="1200">
          <a:solidFill>
            <a:srgbClr val="404040"/>
          </a:solidFill>
          <a:latin typeface="+mn-lt"/>
          <a:ea typeface="MS PGothic" pitchFamily="34" charset="-128"/>
          <a:cs typeface="+mn-cs"/>
        </a:defRPr>
      </a:lvl3pPr>
      <a:lvl4pPr marL="1600200" indent="-228600" algn="l" defTabSz="457200" rtl="0" eaLnBrk="1" fontAlgn="base" hangingPunct="1">
        <a:spcBef>
          <a:spcPct val="20000"/>
        </a:spcBef>
        <a:spcAft>
          <a:spcPct val="0"/>
        </a:spcAft>
        <a:buClr>
          <a:srgbClr val="7F7F7F"/>
        </a:buClr>
        <a:buSzPct val="90000"/>
        <a:buFont typeface="Wingdings" pitchFamily="2" charset="2"/>
        <a:buChar char="§"/>
        <a:defRPr kern="1200">
          <a:solidFill>
            <a:srgbClr val="404040"/>
          </a:solidFill>
          <a:latin typeface="+mn-lt"/>
          <a:ea typeface="MS PGothic" pitchFamily="34" charset="-128"/>
          <a:cs typeface="+mn-cs"/>
        </a:defRPr>
      </a:lvl4pPr>
      <a:lvl5pPr marL="2057400" indent="-228600" algn="l" defTabSz="457200" rtl="0" eaLnBrk="1" fontAlgn="base" hangingPunct="1">
        <a:spcBef>
          <a:spcPct val="20000"/>
        </a:spcBef>
        <a:spcAft>
          <a:spcPct val="0"/>
        </a:spcAft>
        <a:buClr>
          <a:srgbClr val="7F7F7F"/>
        </a:buClr>
        <a:buSzPct val="90000"/>
        <a:buFont typeface="Wingdings" pitchFamily="2" charset="2"/>
        <a:buChar char="§"/>
        <a:defRPr kern="1200">
          <a:solidFill>
            <a:srgbClr val="404040"/>
          </a:solidFill>
          <a:latin typeface="+mj-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pattFill prst="narHorz">
          <a:fgClr>
            <a:schemeClr val="bg2"/>
          </a:fgClr>
          <a:bgClr>
            <a:srgbClr val="D8CFA7"/>
          </a:bgClr>
        </a:pattFill>
        <a:effectLst/>
      </p:bgPr>
    </p:bg>
    <p:spTree>
      <p:nvGrpSpPr>
        <p:cNvPr id="1" name=""/>
        <p:cNvGrpSpPr/>
        <p:nvPr/>
      </p:nvGrpSpPr>
      <p:grpSpPr>
        <a:xfrm>
          <a:off x="0" y="0"/>
          <a:ext cx="0" cy="0"/>
          <a:chOff x="0" y="0"/>
          <a:chExt cx="0" cy="0"/>
        </a:xfrm>
      </p:grpSpPr>
      <p:pic>
        <p:nvPicPr>
          <p:cNvPr id="1026" name="Picture 2" descr="Q:\Public Affairs\ART\LOGOS\UW_Madison_LOGOS\2011 UW logos PRINT\UWCrest_4c.png"/>
          <p:cNvPicPr>
            <a:picLocks noChangeAspect="1" noChangeArrowheads="1"/>
          </p:cNvPicPr>
          <p:nvPr/>
        </p:nvPicPr>
        <p:blipFill>
          <a:blip r:embed="rId3"/>
          <a:srcRect/>
          <a:stretch>
            <a:fillRect/>
          </a:stretch>
        </p:blipFill>
        <p:spPr bwMode="auto">
          <a:xfrm>
            <a:off x="8297943" y="71024"/>
            <a:ext cx="808351" cy="1062271"/>
          </a:xfrm>
          <a:prstGeom prst="rect">
            <a:avLst/>
          </a:prstGeom>
          <a:noFill/>
        </p:spPr>
      </p:pic>
      <p:sp>
        <p:nvSpPr>
          <p:cNvPr id="62" name="Snip Single Corner Rectangle 61"/>
          <p:cNvSpPr>
            <a:spLocks/>
          </p:cNvSpPr>
          <p:nvPr/>
        </p:nvSpPr>
        <p:spPr bwMode="auto">
          <a:xfrm>
            <a:off x="381000" y="381000"/>
            <a:ext cx="8343900" cy="5981700"/>
          </a:xfrm>
          <a:custGeom>
            <a:avLst/>
            <a:gdLst>
              <a:gd name="T0" fmla="*/ 0 w 8343900"/>
              <a:gd name="T1" fmla="*/ 0 h 5981700"/>
              <a:gd name="T2" fmla="*/ 7346930 w 8343900"/>
              <a:gd name="T3" fmla="*/ 0 h 5981700"/>
              <a:gd name="T4" fmla="*/ 8343900 w 8343900"/>
              <a:gd name="T5" fmla="*/ 996970 h 5981700"/>
              <a:gd name="T6" fmla="*/ 8343900 w 8343900"/>
              <a:gd name="T7" fmla="*/ 5981700 h 5981700"/>
              <a:gd name="T8" fmla="*/ 0 w 8343900"/>
              <a:gd name="T9" fmla="*/ 5981700 h 5981700"/>
              <a:gd name="T10" fmla="*/ 0 w 8343900"/>
              <a:gd name="T11" fmla="*/ 0 h 59817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343900" h="5981700">
                <a:moveTo>
                  <a:pt x="0" y="0"/>
                </a:moveTo>
                <a:lnTo>
                  <a:pt x="7346930" y="0"/>
                </a:lnTo>
                <a:lnTo>
                  <a:pt x="8343900" y="996970"/>
                </a:lnTo>
                <a:lnTo>
                  <a:pt x="8343900" y="5981700"/>
                </a:lnTo>
                <a:lnTo>
                  <a:pt x="0" y="5981700"/>
                </a:lnTo>
                <a:lnTo>
                  <a:pt x="0" y="0"/>
                </a:lnTo>
                <a:close/>
              </a:path>
            </a:pathLst>
          </a:custGeom>
          <a:solidFill>
            <a:srgbClr val="FFFFFF"/>
          </a:solidFill>
          <a:ln w="3175" cap="flat" cmpd="sng">
            <a:solidFill>
              <a:srgbClr val="D8CFA7"/>
            </a:solidFill>
            <a:prstDash val="solid"/>
            <a:round/>
            <a:headEnd/>
            <a:tailEnd/>
          </a:ln>
          <a:effectLst>
            <a:outerShdw blurRad="76200" dist="25400" dir="4799952" algn="tl" rotWithShape="0">
              <a:srgbClr val="000000">
                <a:alpha val="21999"/>
              </a:srgbClr>
            </a:outerShdw>
          </a:effectLst>
        </p:spPr>
        <p:txBody>
          <a:bodyPr anchor="ctr"/>
          <a:lstStyle/>
          <a:p>
            <a:endParaRPr lang="en-US"/>
          </a:p>
        </p:txBody>
      </p:sp>
      <p:sp>
        <p:nvSpPr>
          <p:cNvPr id="2" name="Title Placeholder 1"/>
          <p:cNvSpPr>
            <a:spLocks noGrp="1"/>
          </p:cNvSpPr>
          <p:nvPr>
            <p:ph type="title"/>
          </p:nvPr>
        </p:nvSpPr>
        <p:spPr>
          <a:xfrm>
            <a:off x="381000" y="758825"/>
            <a:ext cx="8331200" cy="1250950"/>
          </a:xfrm>
          <a:prstGeom prst="rect">
            <a:avLst/>
          </a:prstGeom>
        </p:spPr>
        <p:txBody>
          <a:bodyPr vert="horz" lIns="0" tIns="0" rIns="0" bIns="0" rtlCol="0" anchor="t" anchorCtr="0">
            <a:normAutofit/>
          </a:bodyPr>
          <a:lstStyle/>
          <a:p>
            <a:r>
              <a:rPr lang="en-US" smtClean="0"/>
              <a:t>Click to edit Master title style</a:t>
            </a:r>
            <a:endParaRPr lang="en-US" dirty="0"/>
          </a:p>
        </p:txBody>
      </p:sp>
      <p:sp>
        <p:nvSpPr>
          <p:cNvPr id="1028" name="Text Placeholder 2"/>
          <p:cNvSpPr>
            <a:spLocks noGrp="1"/>
          </p:cNvSpPr>
          <p:nvPr>
            <p:ph type="body" idx="1"/>
          </p:nvPr>
        </p:nvSpPr>
        <p:spPr bwMode="auto">
          <a:xfrm>
            <a:off x="736600" y="1727200"/>
            <a:ext cx="7645400" cy="420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smtClean="0"/>
              <a:t>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5" name="Footer Placeholder 4"/>
          <p:cNvSpPr>
            <a:spLocks noGrp="1"/>
          </p:cNvSpPr>
          <p:nvPr>
            <p:ph type="ftr" sz="quarter" idx="3"/>
          </p:nvPr>
        </p:nvSpPr>
        <p:spPr>
          <a:xfrm>
            <a:off x="381000" y="6483350"/>
            <a:ext cx="8343900" cy="365125"/>
          </a:xfrm>
          <a:prstGeom prst="rect">
            <a:avLst/>
          </a:prstGeom>
        </p:spPr>
        <p:txBody>
          <a:bodyPr vert="horz" lIns="91440" tIns="45720" rIns="91440" bIns="45720" rtlCol="0" anchor="ctr"/>
          <a:lstStyle>
            <a:lvl1pPr algn="ctr" fontAlgn="auto">
              <a:spcBef>
                <a:spcPts val="0"/>
              </a:spcBef>
              <a:spcAft>
                <a:spcPts val="0"/>
              </a:spcAft>
              <a:defRPr sz="1100" dirty="0" smtClean="0">
                <a:solidFill>
                  <a:srgbClr val="B70000"/>
                </a:solidFill>
                <a:latin typeface="+mn-lt"/>
                <a:ea typeface="+mn-ea"/>
              </a:defRPr>
            </a:lvl1pPr>
          </a:lstStyle>
          <a:p>
            <a:pPr>
              <a:defRPr/>
            </a:pPr>
            <a:r>
              <a:rPr lang="en-US" dirty="0" smtClean="0"/>
              <a:t>WISCONSIN STATE LABORATORY OF HYGIENE - UNIVERSITY OF WISCONSIN</a:t>
            </a:r>
            <a:endParaRPr lang="en-US" dirty="0"/>
          </a:p>
        </p:txBody>
      </p:sp>
    </p:spTree>
    <p:extLst>
      <p:ext uri="{BB962C8B-B14F-4D97-AF65-F5344CB8AC3E}">
        <p14:creationId xmlns:p14="http://schemas.microsoft.com/office/powerpoint/2010/main" val="2826397038"/>
      </p:ext>
    </p:extLst>
  </p:cSld>
  <p:clrMap bg1="lt1" tx1="dk1" bg2="lt2" tx2="dk2" accent1="accent1" accent2="accent2" accent3="accent3" accent4="accent4" accent5="accent5" accent6="accent6" hlink="hlink" folHlink="folHlink"/>
  <p:sldLayoutIdLst>
    <p:sldLayoutId id="2147483689" r:id="rId1"/>
  </p:sldLayoutIdLst>
  <p:timing>
    <p:tnLst>
      <p:par>
        <p:cTn id="1" dur="indefinite" restart="never" nodeType="tmRoot"/>
      </p:par>
    </p:tnLst>
  </p:timing>
  <p:hf hdr="0"/>
  <p:txStyles>
    <p:titleStyle>
      <a:lvl1pPr algn="ctr" defTabSz="457200" rtl="0" eaLnBrk="1" fontAlgn="base" hangingPunct="1">
        <a:spcBef>
          <a:spcPct val="0"/>
        </a:spcBef>
        <a:spcAft>
          <a:spcPct val="0"/>
        </a:spcAft>
        <a:defRPr sz="3800" kern="1200">
          <a:solidFill>
            <a:srgbClr val="B70000"/>
          </a:solidFill>
          <a:effectLst>
            <a:outerShdw blurRad="57150" dist="25400" dir="2700000" algn="tl" rotWithShape="0">
              <a:srgbClr val="000000">
                <a:alpha val="30000"/>
              </a:srgbClr>
            </a:outerShdw>
          </a:effectLst>
          <a:latin typeface="+mj-lt"/>
          <a:ea typeface="MS PGothic" pitchFamily="34" charset="-128"/>
          <a:cs typeface="+mj-cs"/>
        </a:defRPr>
      </a:lvl1pPr>
      <a:lvl2pPr algn="ctr" defTabSz="457200" rtl="0" eaLnBrk="1" fontAlgn="base" hangingPunct="1">
        <a:spcBef>
          <a:spcPct val="0"/>
        </a:spcBef>
        <a:spcAft>
          <a:spcPct val="0"/>
        </a:spcAft>
        <a:defRPr sz="3800">
          <a:solidFill>
            <a:srgbClr val="B70000"/>
          </a:solidFill>
          <a:latin typeface="Georgia" pitchFamily="18" charset="0"/>
          <a:ea typeface="MS PGothic" pitchFamily="34" charset="-128"/>
        </a:defRPr>
      </a:lvl2pPr>
      <a:lvl3pPr algn="ctr" defTabSz="457200" rtl="0" eaLnBrk="1" fontAlgn="base" hangingPunct="1">
        <a:spcBef>
          <a:spcPct val="0"/>
        </a:spcBef>
        <a:spcAft>
          <a:spcPct val="0"/>
        </a:spcAft>
        <a:defRPr sz="3800">
          <a:solidFill>
            <a:srgbClr val="B70000"/>
          </a:solidFill>
          <a:latin typeface="Georgia" pitchFamily="18" charset="0"/>
          <a:ea typeface="MS PGothic" pitchFamily="34" charset="-128"/>
        </a:defRPr>
      </a:lvl3pPr>
      <a:lvl4pPr algn="ctr" defTabSz="457200" rtl="0" eaLnBrk="1" fontAlgn="base" hangingPunct="1">
        <a:spcBef>
          <a:spcPct val="0"/>
        </a:spcBef>
        <a:spcAft>
          <a:spcPct val="0"/>
        </a:spcAft>
        <a:defRPr sz="3800">
          <a:solidFill>
            <a:srgbClr val="B70000"/>
          </a:solidFill>
          <a:latin typeface="Georgia" pitchFamily="18" charset="0"/>
          <a:ea typeface="MS PGothic" pitchFamily="34" charset="-128"/>
        </a:defRPr>
      </a:lvl4pPr>
      <a:lvl5pPr algn="ctr" defTabSz="457200" rtl="0" eaLnBrk="1" fontAlgn="base" hangingPunct="1">
        <a:spcBef>
          <a:spcPct val="0"/>
        </a:spcBef>
        <a:spcAft>
          <a:spcPct val="0"/>
        </a:spcAft>
        <a:defRPr sz="3800">
          <a:solidFill>
            <a:srgbClr val="B70000"/>
          </a:solidFill>
          <a:latin typeface="Georgia" pitchFamily="18" charset="0"/>
          <a:ea typeface="MS PGothic" pitchFamily="34" charset="-128"/>
        </a:defRPr>
      </a:lvl5pPr>
      <a:lvl6pPr marL="457200" algn="ctr" defTabSz="457200" rtl="0" eaLnBrk="1" fontAlgn="base" hangingPunct="1">
        <a:spcBef>
          <a:spcPct val="0"/>
        </a:spcBef>
        <a:spcAft>
          <a:spcPct val="0"/>
        </a:spcAft>
        <a:defRPr sz="3800">
          <a:solidFill>
            <a:srgbClr val="B70000"/>
          </a:solidFill>
          <a:latin typeface="Georgia" pitchFamily="18" charset="0"/>
          <a:ea typeface="MS PGothic" pitchFamily="34" charset="-128"/>
        </a:defRPr>
      </a:lvl6pPr>
      <a:lvl7pPr marL="914400" algn="ctr" defTabSz="457200" rtl="0" eaLnBrk="1" fontAlgn="base" hangingPunct="1">
        <a:spcBef>
          <a:spcPct val="0"/>
        </a:spcBef>
        <a:spcAft>
          <a:spcPct val="0"/>
        </a:spcAft>
        <a:defRPr sz="3800">
          <a:solidFill>
            <a:srgbClr val="B70000"/>
          </a:solidFill>
          <a:latin typeface="Georgia" pitchFamily="18" charset="0"/>
          <a:ea typeface="MS PGothic" pitchFamily="34" charset="-128"/>
        </a:defRPr>
      </a:lvl7pPr>
      <a:lvl8pPr marL="1371600" algn="ctr" defTabSz="457200" rtl="0" eaLnBrk="1" fontAlgn="base" hangingPunct="1">
        <a:spcBef>
          <a:spcPct val="0"/>
        </a:spcBef>
        <a:spcAft>
          <a:spcPct val="0"/>
        </a:spcAft>
        <a:defRPr sz="3800">
          <a:solidFill>
            <a:srgbClr val="B70000"/>
          </a:solidFill>
          <a:latin typeface="Georgia" pitchFamily="18" charset="0"/>
          <a:ea typeface="MS PGothic" pitchFamily="34" charset="-128"/>
        </a:defRPr>
      </a:lvl8pPr>
      <a:lvl9pPr marL="1828800" algn="ctr" defTabSz="457200" rtl="0" eaLnBrk="1" fontAlgn="base" hangingPunct="1">
        <a:spcBef>
          <a:spcPct val="0"/>
        </a:spcBef>
        <a:spcAft>
          <a:spcPct val="0"/>
        </a:spcAft>
        <a:defRPr sz="3800">
          <a:solidFill>
            <a:srgbClr val="B70000"/>
          </a:solidFill>
          <a:latin typeface="Georgia" pitchFamily="18" charset="0"/>
          <a:ea typeface="MS PGothic" pitchFamily="34" charset="-128"/>
        </a:defRPr>
      </a:lvl9pPr>
    </p:titleStyle>
    <p:bodyStyle>
      <a:lvl1pPr marL="342900" indent="-342900" algn="l" defTabSz="457200" rtl="0" eaLnBrk="1" fontAlgn="base" hangingPunct="1">
        <a:spcBef>
          <a:spcPct val="20000"/>
        </a:spcBef>
        <a:spcAft>
          <a:spcPct val="0"/>
        </a:spcAft>
        <a:buClr>
          <a:srgbClr val="B70000"/>
        </a:buClr>
        <a:buSzPct val="90000"/>
        <a:buFont typeface="Wingdings" pitchFamily="2" charset="2"/>
        <a:buChar char="§"/>
        <a:defRPr sz="2800" kern="1200">
          <a:solidFill>
            <a:srgbClr val="404040"/>
          </a:solidFill>
          <a:latin typeface="+mn-lt"/>
          <a:ea typeface="MS PGothic" pitchFamily="34" charset="-128"/>
          <a:cs typeface="+mn-cs"/>
        </a:defRPr>
      </a:lvl1pPr>
      <a:lvl2pPr marL="742950" indent="-285750" algn="l" defTabSz="457200" rtl="0" eaLnBrk="1" fontAlgn="base" hangingPunct="1">
        <a:spcBef>
          <a:spcPct val="20000"/>
        </a:spcBef>
        <a:spcAft>
          <a:spcPct val="0"/>
        </a:spcAft>
        <a:buClr>
          <a:srgbClr val="B70000"/>
        </a:buClr>
        <a:buSzPct val="90000"/>
        <a:buFont typeface="Wingdings" pitchFamily="2" charset="2"/>
        <a:buChar char="§"/>
        <a:defRPr sz="2400" kern="1200">
          <a:solidFill>
            <a:srgbClr val="404040"/>
          </a:solidFill>
          <a:latin typeface="+mn-lt"/>
          <a:ea typeface="MS PGothic" pitchFamily="34" charset="-128"/>
          <a:cs typeface="+mn-cs"/>
        </a:defRPr>
      </a:lvl2pPr>
      <a:lvl3pPr marL="1143000" indent="-228600" algn="l" defTabSz="457200" rtl="0" eaLnBrk="1" fontAlgn="base" hangingPunct="1">
        <a:spcBef>
          <a:spcPct val="20000"/>
        </a:spcBef>
        <a:spcAft>
          <a:spcPct val="0"/>
        </a:spcAft>
        <a:buClr>
          <a:srgbClr val="B70000"/>
        </a:buClr>
        <a:buSzPct val="90000"/>
        <a:buFont typeface="Wingdings" pitchFamily="2" charset="2"/>
        <a:buChar char="§"/>
        <a:defRPr sz="2200" kern="1200">
          <a:solidFill>
            <a:srgbClr val="404040"/>
          </a:solidFill>
          <a:latin typeface="+mn-lt"/>
          <a:ea typeface="MS PGothic" pitchFamily="34" charset="-128"/>
          <a:cs typeface="+mn-cs"/>
        </a:defRPr>
      </a:lvl3pPr>
      <a:lvl4pPr marL="1600200" indent="-228600" algn="l" defTabSz="457200" rtl="0" eaLnBrk="1" fontAlgn="base" hangingPunct="1">
        <a:spcBef>
          <a:spcPct val="20000"/>
        </a:spcBef>
        <a:spcAft>
          <a:spcPct val="0"/>
        </a:spcAft>
        <a:buClr>
          <a:srgbClr val="7F7F7F"/>
        </a:buClr>
        <a:buSzPct val="90000"/>
        <a:buFont typeface="Wingdings" pitchFamily="2" charset="2"/>
        <a:buChar char="§"/>
        <a:defRPr kern="1200">
          <a:solidFill>
            <a:srgbClr val="404040"/>
          </a:solidFill>
          <a:latin typeface="+mn-lt"/>
          <a:ea typeface="MS PGothic" pitchFamily="34" charset="-128"/>
          <a:cs typeface="+mn-cs"/>
        </a:defRPr>
      </a:lvl4pPr>
      <a:lvl5pPr marL="2057400" indent="-228600" algn="l" defTabSz="457200" rtl="0" eaLnBrk="1" fontAlgn="base" hangingPunct="1">
        <a:spcBef>
          <a:spcPct val="20000"/>
        </a:spcBef>
        <a:spcAft>
          <a:spcPct val="0"/>
        </a:spcAft>
        <a:buClr>
          <a:srgbClr val="7F7F7F"/>
        </a:buClr>
        <a:buSzPct val="90000"/>
        <a:buFont typeface="Wingdings" pitchFamily="2" charset="2"/>
        <a:buChar char="§"/>
        <a:defRPr kern="1200">
          <a:solidFill>
            <a:srgbClr val="404040"/>
          </a:solidFill>
          <a:latin typeface="+mj-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pattFill prst="narHorz">
          <a:fgClr>
            <a:schemeClr val="bg2"/>
          </a:fgClr>
          <a:bgClr>
            <a:srgbClr val="D8CFA7"/>
          </a:bgClr>
        </a:pattFill>
        <a:effectLst/>
      </p:bgPr>
    </p:bg>
    <p:spTree>
      <p:nvGrpSpPr>
        <p:cNvPr id="1" name=""/>
        <p:cNvGrpSpPr/>
        <p:nvPr/>
      </p:nvGrpSpPr>
      <p:grpSpPr>
        <a:xfrm>
          <a:off x="0" y="0"/>
          <a:ext cx="0" cy="0"/>
          <a:chOff x="0" y="0"/>
          <a:chExt cx="0" cy="0"/>
        </a:xfrm>
      </p:grpSpPr>
      <p:pic>
        <p:nvPicPr>
          <p:cNvPr id="1026" name="Picture 2" descr="Q:\Public Affairs\ART\LOGOS\UW_Madison_LOGOS\2011 UW logos PRINT\UWCrest_4c.png"/>
          <p:cNvPicPr>
            <a:picLocks noChangeAspect="1" noChangeArrowheads="1"/>
          </p:cNvPicPr>
          <p:nvPr userDrawn="1"/>
        </p:nvPicPr>
        <p:blipFill>
          <a:blip r:embed="rId4"/>
          <a:srcRect/>
          <a:stretch>
            <a:fillRect/>
          </a:stretch>
        </p:blipFill>
        <p:spPr bwMode="auto">
          <a:xfrm>
            <a:off x="8297944" y="71026"/>
            <a:ext cx="808351" cy="1062271"/>
          </a:xfrm>
          <a:prstGeom prst="rect">
            <a:avLst/>
          </a:prstGeom>
          <a:noFill/>
        </p:spPr>
      </p:pic>
      <p:sp>
        <p:nvSpPr>
          <p:cNvPr id="62" name="Snip Single Corner Rectangle 61"/>
          <p:cNvSpPr>
            <a:spLocks/>
          </p:cNvSpPr>
          <p:nvPr/>
        </p:nvSpPr>
        <p:spPr bwMode="auto">
          <a:xfrm>
            <a:off x="381000" y="381000"/>
            <a:ext cx="8343900" cy="5981700"/>
          </a:xfrm>
          <a:custGeom>
            <a:avLst/>
            <a:gdLst>
              <a:gd name="T0" fmla="*/ 0 w 8343900"/>
              <a:gd name="T1" fmla="*/ 0 h 5981700"/>
              <a:gd name="T2" fmla="*/ 7346930 w 8343900"/>
              <a:gd name="T3" fmla="*/ 0 h 5981700"/>
              <a:gd name="T4" fmla="*/ 8343900 w 8343900"/>
              <a:gd name="T5" fmla="*/ 996970 h 5981700"/>
              <a:gd name="T6" fmla="*/ 8343900 w 8343900"/>
              <a:gd name="T7" fmla="*/ 5981700 h 5981700"/>
              <a:gd name="T8" fmla="*/ 0 w 8343900"/>
              <a:gd name="T9" fmla="*/ 5981700 h 5981700"/>
              <a:gd name="T10" fmla="*/ 0 w 8343900"/>
              <a:gd name="T11" fmla="*/ 0 h 59817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343900" h="5981700">
                <a:moveTo>
                  <a:pt x="0" y="0"/>
                </a:moveTo>
                <a:lnTo>
                  <a:pt x="7346930" y="0"/>
                </a:lnTo>
                <a:lnTo>
                  <a:pt x="8343900" y="996970"/>
                </a:lnTo>
                <a:lnTo>
                  <a:pt x="8343900" y="5981700"/>
                </a:lnTo>
                <a:lnTo>
                  <a:pt x="0" y="5981700"/>
                </a:lnTo>
                <a:lnTo>
                  <a:pt x="0" y="0"/>
                </a:lnTo>
                <a:close/>
              </a:path>
            </a:pathLst>
          </a:custGeom>
          <a:solidFill>
            <a:srgbClr val="FFFFFF"/>
          </a:solidFill>
          <a:ln w="3175" cap="flat" cmpd="sng">
            <a:solidFill>
              <a:srgbClr val="D8CFA7"/>
            </a:solidFill>
            <a:prstDash val="solid"/>
            <a:round/>
            <a:headEnd/>
            <a:tailEnd/>
          </a:ln>
          <a:effectLst>
            <a:outerShdw blurRad="76200" dist="25400" dir="4799952" algn="tl" rotWithShape="0">
              <a:srgbClr val="000000">
                <a:alpha val="21999"/>
              </a:srgbClr>
            </a:outerShdw>
          </a:effectLst>
        </p:spPr>
        <p:txBody>
          <a:bodyPr anchor="ctr"/>
          <a:lstStyle/>
          <a:p>
            <a:endParaRPr lang="en-US"/>
          </a:p>
        </p:txBody>
      </p:sp>
      <p:sp>
        <p:nvSpPr>
          <p:cNvPr id="2" name="Title Placeholder 1"/>
          <p:cNvSpPr>
            <a:spLocks noGrp="1"/>
          </p:cNvSpPr>
          <p:nvPr>
            <p:ph type="title"/>
          </p:nvPr>
        </p:nvSpPr>
        <p:spPr>
          <a:xfrm>
            <a:off x="381001" y="758825"/>
            <a:ext cx="8331200" cy="1250950"/>
          </a:xfrm>
          <a:prstGeom prst="rect">
            <a:avLst/>
          </a:prstGeom>
        </p:spPr>
        <p:txBody>
          <a:bodyPr vert="horz" lIns="0" tIns="0" rIns="0" bIns="0" rtlCol="0" anchor="t" anchorCtr="0">
            <a:normAutofit/>
          </a:bodyPr>
          <a:lstStyle/>
          <a:p>
            <a:r>
              <a:rPr lang="en-US"/>
              <a:t>Click to edit Master title style</a:t>
            </a:r>
            <a:endParaRPr lang="en-US" dirty="0"/>
          </a:p>
        </p:txBody>
      </p:sp>
      <p:sp>
        <p:nvSpPr>
          <p:cNvPr id="1028" name="Text Placeholder 2"/>
          <p:cNvSpPr>
            <a:spLocks noGrp="1"/>
          </p:cNvSpPr>
          <p:nvPr>
            <p:ph type="body" idx="1"/>
          </p:nvPr>
        </p:nvSpPr>
        <p:spPr bwMode="auto">
          <a:xfrm>
            <a:off x="736600" y="1727202"/>
            <a:ext cx="7645400" cy="420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 name="Footer Placeholder 4"/>
          <p:cNvSpPr>
            <a:spLocks noGrp="1"/>
          </p:cNvSpPr>
          <p:nvPr>
            <p:ph type="ftr" sz="quarter" idx="3"/>
          </p:nvPr>
        </p:nvSpPr>
        <p:spPr>
          <a:xfrm>
            <a:off x="381000" y="6483352"/>
            <a:ext cx="8343900" cy="365125"/>
          </a:xfrm>
          <a:prstGeom prst="rect">
            <a:avLst/>
          </a:prstGeom>
        </p:spPr>
        <p:txBody>
          <a:bodyPr vert="horz" lIns="91440" tIns="45720" rIns="91440" bIns="45720" rtlCol="0" anchor="ctr"/>
          <a:lstStyle>
            <a:lvl1pPr algn="ctr" fontAlgn="auto">
              <a:spcBef>
                <a:spcPts val="0"/>
              </a:spcBef>
              <a:spcAft>
                <a:spcPts val="0"/>
              </a:spcAft>
              <a:defRPr sz="1100" dirty="0" smtClean="0">
                <a:solidFill>
                  <a:srgbClr val="B70000"/>
                </a:solidFill>
                <a:latin typeface="+mn-lt"/>
                <a:ea typeface="+mn-ea"/>
              </a:defRPr>
            </a:lvl1pPr>
          </a:lstStyle>
          <a:p>
            <a:pPr>
              <a:defRPr/>
            </a:pPr>
            <a:r>
              <a:rPr lang="en-US" dirty="0"/>
              <a:t>WISCONSIN STATE LABORATORY OF HYGIENE - UNIVERSITY OF WISCONSIN</a:t>
            </a:r>
          </a:p>
        </p:txBody>
      </p:sp>
    </p:spTree>
    <p:extLst>
      <p:ext uri="{BB962C8B-B14F-4D97-AF65-F5344CB8AC3E}">
        <p14:creationId xmlns:p14="http://schemas.microsoft.com/office/powerpoint/2010/main" val="2762071827"/>
      </p:ext>
    </p:extLst>
  </p:cSld>
  <p:clrMap bg1="lt1" tx1="dk1" bg2="lt2" tx2="dk2" accent1="accent1" accent2="accent2" accent3="accent3" accent4="accent4" accent5="accent5" accent6="accent6" hlink="hlink" folHlink="folHlink"/>
  <p:sldLayoutIdLst>
    <p:sldLayoutId id="2147483691" r:id="rId1"/>
    <p:sldLayoutId id="2147483692" r:id="rId2"/>
  </p:sldLayoutIdLst>
  <p:hf hdr="0"/>
  <p:txStyles>
    <p:titleStyle>
      <a:lvl1pPr algn="ctr" defTabSz="457200" rtl="0" eaLnBrk="1" fontAlgn="base" hangingPunct="1">
        <a:spcBef>
          <a:spcPct val="0"/>
        </a:spcBef>
        <a:spcAft>
          <a:spcPct val="0"/>
        </a:spcAft>
        <a:defRPr sz="3800" kern="1200">
          <a:solidFill>
            <a:srgbClr val="B70000"/>
          </a:solidFill>
          <a:effectLst>
            <a:outerShdw blurRad="57150" dist="25400" dir="2700000" algn="tl" rotWithShape="0">
              <a:srgbClr val="000000">
                <a:alpha val="30000"/>
              </a:srgbClr>
            </a:outerShdw>
          </a:effectLst>
          <a:latin typeface="+mj-lt"/>
          <a:ea typeface="MS PGothic" pitchFamily="34" charset="-128"/>
          <a:cs typeface="+mj-cs"/>
        </a:defRPr>
      </a:lvl1pPr>
      <a:lvl2pPr algn="ctr" defTabSz="457200" rtl="0" eaLnBrk="1" fontAlgn="base" hangingPunct="1">
        <a:spcBef>
          <a:spcPct val="0"/>
        </a:spcBef>
        <a:spcAft>
          <a:spcPct val="0"/>
        </a:spcAft>
        <a:defRPr sz="3800">
          <a:solidFill>
            <a:srgbClr val="B70000"/>
          </a:solidFill>
          <a:latin typeface="Georgia" pitchFamily="18" charset="0"/>
          <a:ea typeface="MS PGothic" pitchFamily="34" charset="-128"/>
        </a:defRPr>
      </a:lvl2pPr>
      <a:lvl3pPr algn="ctr" defTabSz="457200" rtl="0" eaLnBrk="1" fontAlgn="base" hangingPunct="1">
        <a:spcBef>
          <a:spcPct val="0"/>
        </a:spcBef>
        <a:spcAft>
          <a:spcPct val="0"/>
        </a:spcAft>
        <a:defRPr sz="3800">
          <a:solidFill>
            <a:srgbClr val="B70000"/>
          </a:solidFill>
          <a:latin typeface="Georgia" pitchFamily="18" charset="0"/>
          <a:ea typeface="MS PGothic" pitchFamily="34" charset="-128"/>
        </a:defRPr>
      </a:lvl3pPr>
      <a:lvl4pPr algn="ctr" defTabSz="457200" rtl="0" eaLnBrk="1" fontAlgn="base" hangingPunct="1">
        <a:spcBef>
          <a:spcPct val="0"/>
        </a:spcBef>
        <a:spcAft>
          <a:spcPct val="0"/>
        </a:spcAft>
        <a:defRPr sz="3800">
          <a:solidFill>
            <a:srgbClr val="B70000"/>
          </a:solidFill>
          <a:latin typeface="Georgia" pitchFamily="18" charset="0"/>
          <a:ea typeface="MS PGothic" pitchFamily="34" charset="-128"/>
        </a:defRPr>
      </a:lvl4pPr>
      <a:lvl5pPr algn="ctr" defTabSz="457200" rtl="0" eaLnBrk="1" fontAlgn="base" hangingPunct="1">
        <a:spcBef>
          <a:spcPct val="0"/>
        </a:spcBef>
        <a:spcAft>
          <a:spcPct val="0"/>
        </a:spcAft>
        <a:defRPr sz="3800">
          <a:solidFill>
            <a:srgbClr val="B70000"/>
          </a:solidFill>
          <a:latin typeface="Georgia" pitchFamily="18" charset="0"/>
          <a:ea typeface="MS PGothic" pitchFamily="34" charset="-128"/>
        </a:defRPr>
      </a:lvl5pPr>
      <a:lvl6pPr marL="457200" algn="ctr" defTabSz="457200" rtl="0" eaLnBrk="1" fontAlgn="base" hangingPunct="1">
        <a:spcBef>
          <a:spcPct val="0"/>
        </a:spcBef>
        <a:spcAft>
          <a:spcPct val="0"/>
        </a:spcAft>
        <a:defRPr sz="3800">
          <a:solidFill>
            <a:srgbClr val="B70000"/>
          </a:solidFill>
          <a:latin typeface="Georgia" pitchFamily="18" charset="0"/>
          <a:ea typeface="MS PGothic" pitchFamily="34" charset="-128"/>
        </a:defRPr>
      </a:lvl6pPr>
      <a:lvl7pPr marL="914400" algn="ctr" defTabSz="457200" rtl="0" eaLnBrk="1" fontAlgn="base" hangingPunct="1">
        <a:spcBef>
          <a:spcPct val="0"/>
        </a:spcBef>
        <a:spcAft>
          <a:spcPct val="0"/>
        </a:spcAft>
        <a:defRPr sz="3800">
          <a:solidFill>
            <a:srgbClr val="B70000"/>
          </a:solidFill>
          <a:latin typeface="Georgia" pitchFamily="18" charset="0"/>
          <a:ea typeface="MS PGothic" pitchFamily="34" charset="-128"/>
        </a:defRPr>
      </a:lvl7pPr>
      <a:lvl8pPr marL="1371600" algn="ctr" defTabSz="457200" rtl="0" eaLnBrk="1" fontAlgn="base" hangingPunct="1">
        <a:spcBef>
          <a:spcPct val="0"/>
        </a:spcBef>
        <a:spcAft>
          <a:spcPct val="0"/>
        </a:spcAft>
        <a:defRPr sz="3800">
          <a:solidFill>
            <a:srgbClr val="B70000"/>
          </a:solidFill>
          <a:latin typeface="Georgia" pitchFamily="18" charset="0"/>
          <a:ea typeface="MS PGothic" pitchFamily="34" charset="-128"/>
        </a:defRPr>
      </a:lvl8pPr>
      <a:lvl9pPr marL="1828800" algn="ctr" defTabSz="457200" rtl="0" eaLnBrk="1" fontAlgn="base" hangingPunct="1">
        <a:spcBef>
          <a:spcPct val="0"/>
        </a:spcBef>
        <a:spcAft>
          <a:spcPct val="0"/>
        </a:spcAft>
        <a:defRPr sz="3800">
          <a:solidFill>
            <a:srgbClr val="B70000"/>
          </a:solidFill>
          <a:latin typeface="Georgia" pitchFamily="18" charset="0"/>
          <a:ea typeface="MS PGothic" pitchFamily="34" charset="-128"/>
        </a:defRPr>
      </a:lvl9pPr>
    </p:titleStyle>
    <p:bodyStyle>
      <a:lvl1pPr marL="342900" indent="-342900" algn="l" defTabSz="457200" rtl="0" eaLnBrk="1" fontAlgn="base" hangingPunct="1">
        <a:spcBef>
          <a:spcPct val="20000"/>
        </a:spcBef>
        <a:spcAft>
          <a:spcPct val="0"/>
        </a:spcAft>
        <a:buClr>
          <a:srgbClr val="B70000"/>
        </a:buClr>
        <a:buSzPct val="90000"/>
        <a:buFont typeface="Wingdings" pitchFamily="2" charset="2"/>
        <a:buChar char="§"/>
        <a:defRPr sz="2800" kern="1200">
          <a:solidFill>
            <a:srgbClr val="404040"/>
          </a:solidFill>
          <a:latin typeface="+mn-lt"/>
          <a:ea typeface="MS PGothic" pitchFamily="34" charset="-128"/>
          <a:cs typeface="+mn-cs"/>
        </a:defRPr>
      </a:lvl1pPr>
      <a:lvl2pPr marL="742950" indent="-285750" algn="l" defTabSz="457200" rtl="0" eaLnBrk="1" fontAlgn="base" hangingPunct="1">
        <a:spcBef>
          <a:spcPct val="20000"/>
        </a:spcBef>
        <a:spcAft>
          <a:spcPct val="0"/>
        </a:spcAft>
        <a:buClr>
          <a:srgbClr val="B70000"/>
        </a:buClr>
        <a:buSzPct val="90000"/>
        <a:buFont typeface="Wingdings" pitchFamily="2" charset="2"/>
        <a:buChar char="§"/>
        <a:defRPr sz="2400" kern="1200">
          <a:solidFill>
            <a:srgbClr val="404040"/>
          </a:solidFill>
          <a:latin typeface="+mn-lt"/>
          <a:ea typeface="MS PGothic" pitchFamily="34" charset="-128"/>
          <a:cs typeface="+mn-cs"/>
        </a:defRPr>
      </a:lvl2pPr>
      <a:lvl3pPr marL="1143000" indent="-228600" algn="l" defTabSz="457200" rtl="0" eaLnBrk="1" fontAlgn="base" hangingPunct="1">
        <a:spcBef>
          <a:spcPct val="20000"/>
        </a:spcBef>
        <a:spcAft>
          <a:spcPct val="0"/>
        </a:spcAft>
        <a:buClr>
          <a:srgbClr val="B70000"/>
        </a:buClr>
        <a:buSzPct val="90000"/>
        <a:buFont typeface="Wingdings" pitchFamily="2" charset="2"/>
        <a:buChar char="§"/>
        <a:defRPr sz="2200" kern="1200">
          <a:solidFill>
            <a:srgbClr val="404040"/>
          </a:solidFill>
          <a:latin typeface="+mn-lt"/>
          <a:ea typeface="MS PGothic" pitchFamily="34" charset="-128"/>
          <a:cs typeface="+mn-cs"/>
        </a:defRPr>
      </a:lvl3pPr>
      <a:lvl4pPr marL="1600200" indent="-228600" algn="l" defTabSz="457200" rtl="0" eaLnBrk="1" fontAlgn="base" hangingPunct="1">
        <a:spcBef>
          <a:spcPct val="20000"/>
        </a:spcBef>
        <a:spcAft>
          <a:spcPct val="0"/>
        </a:spcAft>
        <a:buClr>
          <a:srgbClr val="7F7F7F"/>
        </a:buClr>
        <a:buSzPct val="90000"/>
        <a:buFont typeface="Wingdings" pitchFamily="2" charset="2"/>
        <a:buChar char="§"/>
        <a:defRPr kern="1200">
          <a:solidFill>
            <a:srgbClr val="404040"/>
          </a:solidFill>
          <a:latin typeface="+mn-lt"/>
          <a:ea typeface="MS PGothic" pitchFamily="34" charset="-128"/>
          <a:cs typeface="+mn-cs"/>
        </a:defRPr>
      </a:lvl4pPr>
      <a:lvl5pPr marL="2057400" indent="-228600" algn="l" defTabSz="457200" rtl="0" eaLnBrk="1" fontAlgn="base" hangingPunct="1">
        <a:spcBef>
          <a:spcPct val="20000"/>
        </a:spcBef>
        <a:spcAft>
          <a:spcPct val="0"/>
        </a:spcAft>
        <a:buClr>
          <a:srgbClr val="7F7F7F"/>
        </a:buClr>
        <a:buSzPct val="90000"/>
        <a:buFont typeface="Wingdings" pitchFamily="2" charset="2"/>
        <a:buChar char="§"/>
        <a:defRPr kern="1200">
          <a:solidFill>
            <a:srgbClr val="404040"/>
          </a:solidFill>
          <a:latin typeface="+mj-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National Atmospheric Deposition Program </a:t>
            </a: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4AFDECE-B49A-49FE-9A81-FAB4F87813D9}" type="slidenum">
              <a:rPr lang="en-US" smtClean="0"/>
              <a:t>‹#›</a:t>
            </a:fld>
            <a:endParaRPr lang="en-US"/>
          </a:p>
        </p:txBody>
      </p:sp>
    </p:spTree>
    <p:extLst>
      <p:ext uri="{BB962C8B-B14F-4D97-AF65-F5344CB8AC3E}">
        <p14:creationId xmlns:p14="http://schemas.microsoft.com/office/powerpoint/2010/main" val="2326845201"/>
      </p:ext>
    </p:extLst>
  </p:cSld>
  <p:clrMap bg1="lt1" tx1="dk1" bg2="lt2" tx2="dk2" accent1="accent1" accent2="accent2" accent3="accent3" accent4="accent4" accent5="accent5" accent6="accent6" hlink="hlink" folHlink="folHlink"/>
  <p:sldLayoutIdLst>
    <p:sldLayoutId id="2147483694" r:id="rId1"/>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AD22ED83-30DD-4D8C-B452-3838797C6963}" type="datetimeFigureOut">
              <a:rPr lang="en-US" smtClean="0"/>
              <a:t>6/15/2020</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A50BD200-E648-4255-A611-DF6FF46D3F91}" type="slidenum">
              <a:rPr lang="en-US" smtClean="0"/>
              <a:t>‹#›</a:t>
            </a:fld>
            <a:endParaRPr lang="en-US"/>
          </a:p>
        </p:txBody>
      </p:sp>
    </p:spTree>
    <p:extLst>
      <p:ext uri="{BB962C8B-B14F-4D97-AF65-F5344CB8AC3E}">
        <p14:creationId xmlns:p14="http://schemas.microsoft.com/office/powerpoint/2010/main" val="3972353823"/>
      </p:ext>
    </p:extLst>
  </p:cSld>
  <p:clrMap bg1="lt1" tx1="dk1" bg2="lt2" tx2="dk2" accent1="accent1" accent2="accent2" accent3="accent3" accent4="accent4" accent5="accent5" accent6="accent6" hlink="hlink" folHlink="folHlink"/>
  <p:sldLayoutIdLst>
    <p:sldLayoutId id="2147483696" r:id="rId1"/>
    <p:sldLayoutId id="2147483697" r:id="rId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5.png"/><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5.png"/><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5.png"/><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5.png"/><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5.png"/><Relationship Id="rId1" Type="http://schemas.openxmlformats.org/officeDocument/2006/relationships/slideLayout" Target="../slideLayouts/slideLayout17.xml"/><Relationship Id="rId4" Type="http://schemas.openxmlformats.org/officeDocument/2006/relationships/image" Target="../media/image15.jpg"/></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emf"/><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png"/><Relationship Id="rId1" Type="http://schemas.openxmlformats.org/officeDocument/2006/relationships/slideLayout" Target="../slideLayouts/slideLayout18.xml"/><Relationship Id="rId6" Type="http://schemas.openxmlformats.org/officeDocument/2006/relationships/image" Target="../media/image22.png"/><Relationship Id="rId5" Type="http://schemas.openxmlformats.org/officeDocument/2006/relationships/image" Target="../media/image21.emf"/><Relationship Id="rId4" Type="http://schemas.openxmlformats.org/officeDocument/2006/relationships/image" Target="../media/image20.emf"/></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5.png"/><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5.png"/><Relationship Id="rId1" Type="http://schemas.openxmlformats.org/officeDocument/2006/relationships/slideLayout" Target="../slideLayouts/slideLayout1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5.png"/><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5.png"/><Relationship Id="rId1" Type="http://schemas.openxmlformats.org/officeDocument/2006/relationships/slideLayout" Target="../slideLayouts/slideLayout17.xml"/><Relationship Id="rId4" Type="http://schemas.openxmlformats.org/officeDocument/2006/relationships/image" Target="../media/image26.emf"/></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5.png"/><Relationship Id="rId1" Type="http://schemas.openxmlformats.org/officeDocument/2006/relationships/slideLayout" Target="../slideLayouts/slideLayout17.xml"/><Relationship Id="rId4" Type="http://schemas.openxmlformats.org/officeDocument/2006/relationships/image" Target="../media/image22.png"/></Relationships>
</file>

<file path=ppt/slides/_rels/slide32.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19.xml"/></Relationships>
</file>

<file path=ppt/slides/_rels/slide3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5.png"/><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5.png"/><Relationship Id="rId1" Type="http://schemas.openxmlformats.org/officeDocument/2006/relationships/slideLayout" Target="../slideLayouts/slideLayout17.xml"/><Relationship Id="rId5" Type="http://schemas.openxmlformats.org/officeDocument/2006/relationships/image" Target="../media/image31.jpg"/><Relationship Id="rId4" Type="http://schemas.openxmlformats.org/officeDocument/2006/relationships/image" Target="../media/image13.jpg"/></Relationships>
</file>

<file path=ppt/slides/_rels/slide36.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5.png"/><Relationship Id="rId1" Type="http://schemas.openxmlformats.org/officeDocument/2006/relationships/slideLayout" Target="../slideLayouts/slideLayout17.xml"/></Relationships>
</file>

<file path=ppt/slides/_rels/slide37.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5.png"/><Relationship Id="rId1" Type="http://schemas.openxmlformats.org/officeDocument/2006/relationships/slideLayout" Target="../slideLayouts/slideLayout17.xml"/><Relationship Id="rId4" Type="http://schemas.openxmlformats.org/officeDocument/2006/relationships/image" Target="../media/image34.emf"/></Relationships>
</file>

<file path=ppt/slides/_rels/slide3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5.png"/><Relationship Id="rId1" Type="http://schemas.openxmlformats.org/officeDocument/2006/relationships/slideLayout" Target="../slideLayouts/slideLayout17.xml"/><Relationship Id="rId5" Type="http://schemas.openxmlformats.org/officeDocument/2006/relationships/image" Target="../media/image4.jpeg"/><Relationship Id="rId4" Type="http://schemas.openxmlformats.org/officeDocument/2006/relationships/image" Target="../media/image15.jpg"/></Relationships>
</file>

<file path=ppt/slides/_rels/slide3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png"/><Relationship Id="rId1" Type="http://schemas.openxmlformats.org/officeDocument/2006/relationships/slideLayout" Target="../slideLayouts/slideLayout17.xml"/><Relationship Id="rId4" Type="http://schemas.openxmlformats.org/officeDocument/2006/relationships/image" Target="../media/image35.png"/></Relationships>
</file>

<file path=ppt/slides/_rels/slide4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5.png"/><Relationship Id="rId1" Type="http://schemas.openxmlformats.org/officeDocument/2006/relationships/slideLayout" Target="../slideLayouts/slideLayout17.xml"/></Relationships>
</file>

<file path=ppt/slides/_rels/slide4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19.xml"/><Relationship Id="rId4" Type="http://schemas.openxmlformats.org/officeDocument/2006/relationships/image" Target="../media/image38.png"/></Relationships>
</file>

<file path=ppt/slides/_rels/slide46.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5.png"/><Relationship Id="rId1" Type="http://schemas.openxmlformats.org/officeDocument/2006/relationships/slideLayout" Target="../slideLayouts/slideLayout1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9.xml"/><Relationship Id="rId5" Type="http://schemas.openxmlformats.org/officeDocument/2006/relationships/image" Target="../media/image43.png"/><Relationship Id="rId4" Type="http://schemas.openxmlformats.org/officeDocument/2006/relationships/image" Target="../media/image42.png"/></Relationships>
</file>

<file path=ppt/slides/_rels/slide4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5.png"/><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0.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image" Target="../media/image5.png"/><Relationship Id="rId1" Type="http://schemas.openxmlformats.org/officeDocument/2006/relationships/slideLayout" Target="../slideLayouts/slideLayout1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0.xml"/></Relationships>
</file>

<file path=ppt/slides/_rels/slide5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1.xml"/></Relationships>
</file>

<file path=ppt/slides/_rels/slide5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1.xml"/></Relationships>
</file>

<file path=ppt/slides/_rels/slide5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1.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5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1.xml"/><Relationship Id="rId5" Type="http://schemas.openxmlformats.org/officeDocument/2006/relationships/image" Target="../media/image54.png"/><Relationship Id="rId4" Type="http://schemas.openxmlformats.org/officeDocument/2006/relationships/image" Target="../media/image53.png"/></Relationships>
</file>

<file path=ppt/slides/_rels/slide5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1.xml"/><Relationship Id="rId4" Type="http://schemas.openxmlformats.org/officeDocument/2006/relationships/image" Target="../media/image59.png"/></Relationships>
</file>

<file path=ppt/slides/_rels/slide5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1.xml"/><Relationship Id="rId4" Type="http://schemas.openxmlformats.org/officeDocument/2006/relationships/image" Target="../media/image6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1.xml"/></Relationships>
</file>

<file path=ppt/slides/_rels/slide6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1.xml"/></Relationships>
</file>

<file path=ppt/slides/_rels/slide62.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1.xml"/></Relationships>
</file>

<file path=ppt/slides/_rels/slide63.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1.xml"/></Relationships>
</file>

<file path=ppt/slides/_rels/slide64.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1.xml"/></Relationships>
</file>

<file path=ppt/slides/_rels/slide6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68.png"/><Relationship Id="rId1" Type="http://schemas.openxmlformats.org/officeDocument/2006/relationships/slideLayout" Target="../slideLayouts/slideLayout21.xml"/><Relationship Id="rId4" Type="http://schemas.openxmlformats.org/officeDocument/2006/relationships/image" Target="../media/image65.png"/></Relationships>
</file>

<file path=ppt/slides/_rels/slide66.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6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70.emf"/><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0.xml.rels><?xml version="1.0" encoding="UTF-8" standalone="yes"?>
<Relationships xmlns="http://schemas.openxmlformats.org/package/2006/relationships"><Relationship Id="rId2" Type="http://schemas.openxmlformats.org/officeDocument/2006/relationships/image" Target="../media/image71.emf"/><Relationship Id="rId1" Type="http://schemas.openxmlformats.org/officeDocument/2006/relationships/slideLayout" Target="../slideLayouts/slideLayout14.xml"/></Relationships>
</file>

<file path=ppt/slides/_rels/slide7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xml"/><Relationship Id="rId1" Type="http://schemas.openxmlformats.org/officeDocument/2006/relationships/slideLayout" Target="../slideLayouts/slideLayout14.xml"/><Relationship Id="rId4" Type="http://schemas.openxmlformats.org/officeDocument/2006/relationships/image" Target="../media/image73.png"/></Relationships>
</file>

<file path=ppt/slides/_rels/slide7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75.emf"/><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6.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a:p>
        </p:txBody>
      </p:sp>
      <p:sp>
        <p:nvSpPr>
          <p:cNvPr id="4" name="Footer Placeholder 3"/>
          <p:cNvSpPr>
            <a:spLocks noGrp="1"/>
          </p:cNvSpPr>
          <p:nvPr>
            <p:ph type="ftr" sz="quarter" idx="3"/>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smtClean="0">
                <a:ln>
                  <a:noFill/>
                </a:ln>
                <a:solidFill>
                  <a:srgbClr val="B70000"/>
                </a:solidFill>
                <a:effectLst/>
                <a:uLnTx/>
                <a:uFillTx/>
                <a:latin typeface="Georgia"/>
                <a:ea typeface="+mn-ea"/>
                <a:cs typeface="+mn-cs"/>
              </a:rPr>
              <a:t>WISCONSIN STATE LABORATORY OF HYGIENE - UNIVERSITY OF WISCONSIN</a:t>
            </a:r>
            <a:endParaRPr kumimoji="0" lang="en-US" sz="1100" b="0" i="0" u="none" strike="noStrike" kern="1200" cap="none" spc="0" normalizeH="0" baseline="0" noProof="0" dirty="0">
              <a:ln>
                <a:noFill/>
              </a:ln>
              <a:solidFill>
                <a:srgbClr val="B70000"/>
              </a:solidFill>
              <a:effectLst/>
              <a:uLnTx/>
              <a:uFillTx/>
              <a:latin typeface="Georgia"/>
              <a:ea typeface="+mn-ea"/>
              <a:cs typeface="+mn-cs"/>
            </a:endParaRPr>
          </a:p>
        </p:txBody>
      </p:sp>
      <p:sp>
        <p:nvSpPr>
          <p:cNvPr id="5" name="TextBox 4"/>
          <p:cNvSpPr txBox="1"/>
          <p:nvPr/>
        </p:nvSpPr>
        <p:spPr>
          <a:xfrm>
            <a:off x="2502275" y="1317831"/>
            <a:ext cx="184731" cy="523220"/>
          </a:xfrm>
          <a:prstGeom prst="rect">
            <a:avLst/>
          </a:prstGeom>
          <a:solidFill>
            <a:schemeClr val="bg1"/>
          </a:solid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Georgia" pitchFamily="18" charset="0"/>
              <a:ea typeface="MS PGothic" pitchFamily="34" charset="-128"/>
              <a:cs typeface="+mn-cs"/>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8382" y="991239"/>
            <a:ext cx="7662690" cy="4771786"/>
          </a:xfrm>
          <a:prstGeom prst="rect">
            <a:avLst/>
          </a:prstGeom>
        </p:spPr>
      </p:pic>
      <p:sp>
        <p:nvSpPr>
          <p:cNvPr id="7" name="TextBox 6"/>
          <p:cNvSpPr txBox="1"/>
          <p:nvPr/>
        </p:nvSpPr>
        <p:spPr>
          <a:xfrm>
            <a:off x="2822155" y="1390764"/>
            <a:ext cx="3701654" cy="523220"/>
          </a:xfrm>
          <a:prstGeom prst="rect">
            <a:avLst/>
          </a:prstGeom>
          <a:solidFill>
            <a:schemeClr val="bg1"/>
          </a:solid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smtClean="0">
                <a:ln>
                  <a:noFill/>
                </a:ln>
                <a:solidFill>
                  <a:prstClr val="black"/>
                </a:solidFill>
                <a:effectLst/>
                <a:uLnTx/>
                <a:uFillTx/>
                <a:latin typeface="Georgia" pitchFamily="18" charset="0"/>
                <a:ea typeface="MS PGothic" pitchFamily="34" charset="-128"/>
                <a:cs typeface="+mn-cs"/>
              </a:rPr>
              <a:t>Henry Mall front door</a:t>
            </a:r>
            <a:endParaRPr kumimoji="0" lang="en-US" sz="2800" b="0" i="0" u="none" strike="noStrike" kern="1200" cap="none" spc="0" normalizeH="0" baseline="0" noProof="0" dirty="0">
              <a:ln>
                <a:noFill/>
              </a:ln>
              <a:solidFill>
                <a:prstClr val="black"/>
              </a:solidFill>
              <a:effectLst/>
              <a:uLnTx/>
              <a:uFillTx/>
              <a:latin typeface="Georgia" pitchFamily="18" charset="0"/>
              <a:ea typeface="MS PGothic" pitchFamily="34" charset="-128"/>
              <a:cs typeface="+mn-cs"/>
            </a:endParaRPr>
          </a:p>
        </p:txBody>
      </p:sp>
    </p:spTree>
    <p:extLst>
      <p:ext uri="{BB962C8B-B14F-4D97-AF65-F5344CB8AC3E}">
        <p14:creationId xmlns:p14="http://schemas.microsoft.com/office/powerpoint/2010/main" val="40396073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3286845" cy="2088109"/>
          </a:xfrm>
        </p:spPr>
        <p:txBody>
          <a:bodyPr/>
          <a:lstStyle/>
          <a:p>
            <a:r>
              <a:rPr lang="en-US" dirty="0" smtClean="0"/>
              <a:t>Henry Mall inside front door</a:t>
            </a:r>
            <a:endParaRPr lang="en-US" dirty="0"/>
          </a:p>
        </p:txBody>
      </p:sp>
      <p:sp>
        <p:nvSpPr>
          <p:cNvPr id="4" name="Footer Placeholder 3"/>
          <p:cNvSpPr>
            <a:spLocks noGrp="1"/>
          </p:cNvSpPr>
          <p:nvPr>
            <p:ph type="ftr" sz="quarter" idx="3"/>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smtClean="0">
                <a:ln>
                  <a:noFill/>
                </a:ln>
                <a:solidFill>
                  <a:srgbClr val="B70000"/>
                </a:solidFill>
                <a:effectLst/>
                <a:uLnTx/>
                <a:uFillTx/>
                <a:latin typeface="Georgia"/>
                <a:ea typeface="+mn-ea"/>
                <a:cs typeface="+mn-cs"/>
              </a:rPr>
              <a:t>WISCONSIN STATE LABORATORY OF HYGIENE - UNIVERSITY OF WISCONSIN</a:t>
            </a:r>
            <a:endParaRPr kumimoji="0" lang="en-US" sz="1100" b="0" i="0" u="none" strike="noStrike" kern="1200" cap="none" spc="0" normalizeH="0" baseline="0" noProof="0" dirty="0">
              <a:ln>
                <a:noFill/>
              </a:ln>
              <a:solidFill>
                <a:srgbClr val="B70000"/>
              </a:solidFill>
              <a:effectLst/>
              <a:uLnTx/>
              <a:uFillTx/>
              <a:latin typeface="Georgia"/>
              <a:ea typeface="+mn-ea"/>
              <a:cs typeface="+mn-cs"/>
            </a:endParaRPr>
          </a:p>
        </p:txBody>
      </p:sp>
      <p:sp>
        <p:nvSpPr>
          <p:cNvPr id="5" name="TextBox 4"/>
          <p:cNvSpPr txBox="1"/>
          <p:nvPr/>
        </p:nvSpPr>
        <p:spPr>
          <a:xfrm>
            <a:off x="2502275" y="1317831"/>
            <a:ext cx="184731" cy="523220"/>
          </a:xfrm>
          <a:prstGeom prst="rect">
            <a:avLst/>
          </a:prstGeom>
          <a:solidFill>
            <a:schemeClr val="bg1"/>
          </a:solid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Georgia" pitchFamily="18" charset="0"/>
              <a:ea typeface="MS PGothic" pitchFamily="34" charset="-128"/>
              <a:cs typeface="+mn-cs"/>
            </a:endParaRPr>
          </a:p>
        </p:txBody>
      </p:sp>
      <p:sp>
        <p:nvSpPr>
          <p:cNvPr id="7" name="TextBox 6"/>
          <p:cNvSpPr txBox="1"/>
          <p:nvPr/>
        </p:nvSpPr>
        <p:spPr>
          <a:xfrm>
            <a:off x="2822155" y="1390764"/>
            <a:ext cx="184731" cy="523220"/>
          </a:xfrm>
          <a:prstGeom prst="rect">
            <a:avLst/>
          </a:prstGeom>
          <a:solidFill>
            <a:schemeClr val="bg1"/>
          </a:solid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Georgia" pitchFamily="18" charset="0"/>
              <a:ea typeface="MS PGothic" pitchFamily="34" charset="-128"/>
              <a:cs typeface="+mn-cs"/>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13172" y="668511"/>
            <a:ext cx="3001816" cy="5336561"/>
          </a:xfrm>
          <a:prstGeom prst="rect">
            <a:avLst/>
          </a:prstGeom>
        </p:spPr>
      </p:pic>
    </p:spTree>
    <p:extLst>
      <p:ext uri="{BB962C8B-B14F-4D97-AF65-F5344CB8AC3E}">
        <p14:creationId xmlns:p14="http://schemas.microsoft.com/office/powerpoint/2010/main" val="39369713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smtClean="0">
                <a:ln>
                  <a:noFill/>
                </a:ln>
                <a:solidFill>
                  <a:srgbClr val="B70000"/>
                </a:solidFill>
                <a:effectLst/>
                <a:uLnTx/>
                <a:uFillTx/>
                <a:latin typeface="Georgia"/>
                <a:ea typeface="+mn-ea"/>
                <a:cs typeface="+mn-cs"/>
              </a:rPr>
              <a:t>WISCONSIN STATE LABORATORY OF HYGIENE - UNIVERSITY OF WISCONSIN</a:t>
            </a:r>
            <a:endParaRPr kumimoji="0" lang="en-US" sz="1100" b="0" i="0" u="none" strike="noStrike" kern="1200" cap="none" spc="0" normalizeH="0" baseline="0" noProof="0" dirty="0">
              <a:ln>
                <a:noFill/>
              </a:ln>
              <a:solidFill>
                <a:srgbClr val="B70000"/>
              </a:solidFill>
              <a:effectLst/>
              <a:uLnTx/>
              <a:uFillTx/>
              <a:latin typeface="Georgia"/>
              <a:ea typeface="+mn-ea"/>
              <a:cs typeface="+mn-cs"/>
            </a:endParaRPr>
          </a:p>
        </p:txBody>
      </p:sp>
      <p:graphicFrame>
        <p:nvGraphicFramePr>
          <p:cNvPr id="6" name="Chart 5"/>
          <p:cNvGraphicFramePr>
            <a:graphicFrameLocks/>
          </p:cNvGraphicFramePr>
          <p:nvPr>
            <p:extLst/>
          </p:nvPr>
        </p:nvGraphicFramePr>
        <p:xfrm>
          <a:off x="600075" y="1133474"/>
          <a:ext cx="7685184" cy="4766393"/>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p:cNvSpPr txBox="1"/>
          <p:nvPr/>
        </p:nvSpPr>
        <p:spPr>
          <a:xfrm>
            <a:off x="381000" y="549991"/>
            <a:ext cx="7602110" cy="861774"/>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smtClean="0">
                <a:ln>
                  <a:noFill/>
                </a:ln>
                <a:solidFill>
                  <a:srgbClr val="FF0000"/>
                </a:solidFill>
                <a:effectLst/>
                <a:uLnTx/>
                <a:uFillTx/>
                <a:latin typeface="Georgia" pitchFamily="18" charset="0"/>
                <a:ea typeface="MS PGothic" pitchFamily="34" charset="-128"/>
                <a:cs typeface="+mn-cs"/>
              </a:rPr>
              <a:t>WSLH COVID-19 Staffing </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smtClean="0">
                <a:ln>
                  <a:noFill/>
                </a:ln>
                <a:solidFill>
                  <a:srgbClr val="FF0000"/>
                </a:solidFill>
                <a:effectLst/>
                <a:uLnTx/>
                <a:uFillTx/>
                <a:latin typeface="Georgia" pitchFamily="18" charset="0"/>
                <a:ea typeface="MS PGothic" pitchFamily="34" charset="-128"/>
                <a:cs typeface="+mn-cs"/>
              </a:rPr>
              <a:t>March 17 – May 31, 2020</a:t>
            </a:r>
          </a:p>
        </p:txBody>
      </p:sp>
    </p:spTree>
    <p:extLst>
      <p:ext uri="{BB962C8B-B14F-4D97-AF65-F5344CB8AC3E}">
        <p14:creationId xmlns:p14="http://schemas.microsoft.com/office/powerpoint/2010/main" val="19139318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083004" y="908787"/>
            <a:ext cx="5159045" cy="729818"/>
          </a:xfrm>
        </p:spPr>
        <p:txBody>
          <a:bodyPr/>
          <a:lstStyle/>
          <a:p>
            <a:r>
              <a:rPr lang="en-US" dirty="0" smtClean="0"/>
              <a:t>COVID-19 Response</a:t>
            </a:r>
            <a:endParaRPr lang="en-US" dirty="0"/>
          </a:p>
        </p:txBody>
      </p:sp>
      <p:sp>
        <p:nvSpPr>
          <p:cNvPr id="3" name="Subtitle 2"/>
          <p:cNvSpPr>
            <a:spLocks noGrp="1"/>
          </p:cNvSpPr>
          <p:nvPr>
            <p:ph type="subTitle" idx="1"/>
          </p:nvPr>
        </p:nvSpPr>
        <p:spPr>
          <a:xfrm>
            <a:off x="665682" y="1983383"/>
            <a:ext cx="7768743" cy="3488387"/>
          </a:xfrm>
        </p:spPr>
        <p:txBody>
          <a:bodyPr>
            <a:normAutofit/>
          </a:bodyPr>
          <a:lstStyle/>
          <a:p>
            <a:r>
              <a:rPr lang="en-US" u="sng" dirty="0" smtClean="0"/>
              <a:t>Workload Impacts:</a:t>
            </a:r>
          </a:p>
          <a:p>
            <a:pPr algn="l"/>
            <a:endParaRPr lang="en-US" dirty="0"/>
          </a:p>
          <a:p>
            <a:pPr algn="l"/>
            <a:r>
              <a:rPr lang="en-US" sz="2400" dirty="0" smtClean="0"/>
              <a:t>Each Division/Program Effected Differently</a:t>
            </a:r>
          </a:p>
          <a:p>
            <a:pPr algn="l"/>
            <a:r>
              <a:rPr lang="en-US" dirty="0" smtClean="0"/>
              <a:t>	</a:t>
            </a:r>
            <a:r>
              <a:rPr lang="en-US" sz="1800" dirty="0" smtClean="0"/>
              <a:t>Increased Workload: COVID, PFAS</a:t>
            </a:r>
          </a:p>
          <a:p>
            <a:pPr algn="l"/>
            <a:r>
              <a:rPr lang="en-US" sz="1800" dirty="0"/>
              <a:t>	</a:t>
            </a:r>
            <a:r>
              <a:rPr lang="en-US" sz="1800" dirty="0" smtClean="0"/>
              <a:t>Minimal Impact:  SDWA, Proficiency Testing, Newborn Screening, HR, 					Finance, IT</a:t>
            </a:r>
          </a:p>
          <a:p>
            <a:pPr algn="l"/>
            <a:r>
              <a:rPr lang="en-US" sz="1800" dirty="0"/>
              <a:t>	</a:t>
            </a:r>
            <a:r>
              <a:rPr lang="en-US" sz="1800" dirty="0" smtClean="0"/>
              <a:t>Moderate Drop: Forensic Toxicology, Clean Water Act, Cytology, 	Cytogenetics.</a:t>
            </a:r>
          </a:p>
          <a:p>
            <a:pPr algn="l"/>
            <a:r>
              <a:rPr lang="en-US" sz="1800" dirty="0"/>
              <a:t>	</a:t>
            </a:r>
            <a:r>
              <a:rPr lang="en-US" sz="1800" dirty="0" smtClean="0"/>
              <a:t>Large Drop:  OSHA, Beach/Rec. Testing, Discretionary monitoring</a:t>
            </a:r>
            <a:endParaRPr lang="en-US" sz="1800" dirty="0"/>
          </a:p>
        </p:txBody>
      </p:sp>
      <p:sp>
        <p:nvSpPr>
          <p:cNvPr id="4" name="Footer Placeholder 3"/>
          <p:cNvSpPr>
            <a:spLocks noGrp="1"/>
          </p:cNvSpPr>
          <p:nvPr>
            <p:ph type="ftr" sz="quarter" idx="3"/>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smtClean="0">
                <a:ln>
                  <a:noFill/>
                </a:ln>
                <a:solidFill>
                  <a:srgbClr val="B70000"/>
                </a:solidFill>
                <a:effectLst/>
                <a:uLnTx/>
                <a:uFillTx/>
                <a:latin typeface="Georgia"/>
                <a:ea typeface="+mn-ea"/>
                <a:cs typeface="+mn-cs"/>
              </a:rPr>
              <a:t>WISCONSIN STATE LABORATORY OF HYGIENE - UNIVERSITY OF WISCONSIN</a:t>
            </a:r>
            <a:endParaRPr kumimoji="0" lang="en-US" sz="1100" b="0" i="0" u="none" strike="noStrike" kern="1200" cap="none" spc="0" normalizeH="0" baseline="0" noProof="0" dirty="0">
              <a:ln>
                <a:noFill/>
              </a:ln>
              <a:solidFill>
                <a:srgbClr val="B70000"/>
              </a:solidFill>
              <a:effectLst/>
              <a:uLnTx/>
              <a:uFillTx/>
              <a:latin typeface="Georgia"/>
              <a:ea typeface="+mn-ea"/>
              <a:cs typeface="+mn-cs"/>
            </a:endParaRPr>
          </a:p>
        </p:txBody>
      </p:sp>
    </p:spTree>
    <p:extLst>
      <p:ext uri="{BB962C8B-B14F-4D97-AF65-F5344CB8AC3E}">
        <p14:creationId xmlns:p14="http://schemas.microsoft.com/office/powerpoint/2010/main" val="1529353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083004" y="908787"/>
            <a:ext cx="5159045" cy="729818"/>
          </a:xfrm>
        </p:spPr>
        <p:txBody>
          <a:bodyPr/>
          <a:lstStyle/>
          <a:p>
            <a:r>
              <a:rPr lang="en-US" dirty="0" smtClean="0"/>
              <a:t>COVID-19 Response</a:t>
            </a:r>
            <a:endParaRPr lang="en-US" dirty="0"/>
          </a:p>
        </p:txBody>
      </p:sp>
      <p:sp>
        <p:nvSpPr>
          <p:cNvPr id="3" name="Subtitle 2"/>
          <p:cNvSpPr>
            <a:spLocks noGrp="1"/>
          </p:cNvSpPr>
          <p:nvPr>
            <p:ph type="subTitle" idx="1"/>
          </p:nvPr>
        </p:nvSpPr>
        <p:spPr>
          <a:xfrm>
            <a:off x="665682" y="1983383"/>
            <a:ext cx="7768743" cy="3488387"/>
          </a:xfrm>
        </p:spPr>
        <p:txBody>
          <a:bodyPr>
            <a:normAutofit fontScale="85000" lnSpcReduction="20000"/>
          </a:bodyPr>
          <a:lstStyle/>
          <a:p>
            <a:r>
              <a:rPr lang="en-US" u="sng" dirty="0" smtClean="0"/>
              <a:t>EOC: UW and State Efforts:</a:t>
            </a:r>
          </a:p>
          <a:p>
            <a:pPr algn="l"/>
            <a:endParaRPr lang="en-US" dirty="0"/>
          </a:p>
          <a:p>
            <a:pPr algn="l"/>
            <a:r>
              <a:rPr lang="en-US" sz="2400" dirty="0" smtClean="0"/>
              <a:t>	Daily interactions with DHS</a:t>
            </a:r>
          </a:p>
          <a:p>
            <a:pPr algn="l"/>
            <a:r>
              <a:rPr lang="en-US" sz="2400" dirty="0"/>
              <a:t>	</a:t>
            </a:r>
            <a:r>
              <a:rPr lang="en-US" sz="2400" dirty="0" smtClean="0"/>
              <a:t>Frequent communications at various levels with UW</a:t>
            </a:r>
          </a:p>
          <a:p>
            <a:pPr algn="l"/>
            <a:r>
              <a:rPr lang="en-US" sz="2400" dirty="0"/>
              <a:t>	</a:t>
            </a:r>
            <a:r>
              <a:rPr lang="en-US" sz="2600" dirty="0" smtClean="0"/>
              <a:t>Dr. Alana Sterkel (CDD) embedded  - testing</a:t>
            </a:r>
          </a:p>
          <a:p>
            <a:pPr algn="l"/>
            <a:r>
              <a:rPr lang="en-US" sz="2600" dirty="0" smtClean="0"/>
              <a:t>	WISCON support – PPE </a:t>
            </a:r>
            <a:r>
              <a:rPr lang="en-US" sz="2600" dirty="0" err="1" smtClean="0"/>
              <a:t>decon</a:t>
            </a:r>
            <a:endParaRPr lang="en-US" sz="2600" dirty="0" smtClean="0"/>
          </a:p>
          <a:p>
            <a:pPr algn="l"/>
            <a:r>
              <a:rPr lang="en-US" sz="2600" dirty="0" smtClean="0"/>
              <a:t>	DOA building management assist in preparedness</a:t>
            </a:r>
          </a:p>
          <a:p>
            <a:pPr algn="l"/>
            <a:r>
              <a:rPr lang="en-US" sz="2600" dirty="0"/>
              <a:t>	</a:t>
            </a:r>
            <a:r>
              <a:rPr lang="en-US" sz="2600" dirty="0" smtClean="0"/>
              <a:t>Aided in PPE distribution (masks and hand san)</a:t>
            </a:r>
          </a:p>
          <a:p>
            <a:pPr algn="l"/>
            <a:r>
              <a:rPr lang="en-US" sz="2600" dirty="0" smtClean="0"/>
              <a:t>	Helped navigate communication</a:t>
            </a:r>
          </a:p>
          <a:p>
            <a:pPr algn="l"/>
            <a:r>
              <a:rPr lang="en-US" dirty="0" smtClean="0"/>
              <a:t>	</a:t>
            </a:r>
            <a:endParaRPr lang="en-US" sz="1800" dirty="0"/>
          </a:p>
        </p:txBody>
      </p:sp>
      <p:sp>
        <p:nvSpPr>
          <p:cNvPr id="4" name="Footer Placeholder 3"/>
          <p:cNvSpPr>
            <a:spLocks noGrp="1"/>
          </p:cNvSpPr>
          <p:nvPr>
            <p:ph type="ftr" sz="quarter" idx="3"/>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smtClean="0">
                <a:ln>
                  <a:noFill/>
                </a:ln>
                <a:solidFill>
                  <a:srgbClr val="B70000"/>
                </a:solidFill>
                <a:effectLst/>
                <a:uLnTx/>
                <a:uFillTx/>
                <a:latin typeface="Georgia"/>
                <a:ea typeface="+mn-ea"/>
                <a:cs typeface="+mn-cs"/>
              </a:rPr>
              <a:t>WISCONSIN STATE LABORATORY OF HYGIENE - UNIVERSITY OF WISCONSIN</a:t>
            </a:r>
            <a:endParaRPr kumimoji="0" lang="en-US" sz="1100" b="0" i="0" u="none" strike="noStrike" kern="1200" cap="none" spc="0" normalizeH="0" baseline="0" noProof="0" dirty="0">
              <a:ln>
                <a:noFill/>
              </a:ln>
              <a:solidFill>
                <a:srgbClr val="B70000"/>
              </a:solidFill>
              <a:effectLst/>
              <a:uLnTx/>
              <a:uFillTx/>
              <a:latin typeface="Georgia"/>
              <a:ea typeface="+mn-ea"/>
              <a:cs typeface="+mn-cs"/>
            </a:endParaRPr>
          </a:p>
        </p:txBody>
      </p:sp>
    </p:spTree>
    <p:extLst>
      <p:ext uri="{BB962C8B-B14F-4D97-AF65-F5344CB8AC3E}">
        <p14:creationId xmlns:p14="http://schemas.microsoft.com/office/powerpoint/2010/main" val="31165198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083004" y="908787"/>
            <a:ext cx="5159045" cy="729818"/>
          </a:xfrm>
        </p:spPr>
        <p:txBody>
          <a:bodyPr/>
          <a:lstStyle/>
          <a:p>
            <a:r>
              <a:rPr lang="en-US" dirty="0" smtClean="0"/>
              <a:t>COVID-19 Response</a:t>
            </a:r>
            <a:endParaRPr lang="en-US" dirty="0"/>
          </a:p>
        </p:txBody>
      </p:sp>
      <p:sp>
        <p:nvSpPr>
          <p:cNvPr id="3" name="Subtitle 2"/>
          <p:cNvSpPr>
            <a:spLocks noGrp="1"/>
          </p:cNvSpPr>
          <p:nvPr>
            <p:ph type="subTitle" idx="1"/>
          </p:nvPr>
        </p:nvSpPr>
        <p:spPr>
          <a:xfrm>
            <a:off x="665682" y="1983383"/>
            <a:ext cx="7768743" cy="3488387"/>
          </a:xfrm>
        </p:spPr>
        <p:txBody>
          <a:bodyPr>
            <a:normAutofit fontScale="85000" lnSpcReduction="20000"/>
          </a:bodyPr>
          <a:lstStyle/>
          <a:p>
            <a:r>
              <a:rPr lang="en-US" u="sng" dirty="0" smtClean="0"/>
              <a:t>Operational Changes to WSLH:</a:t>
            </a:r>
          </a:p>
          <a:p>
            <a:pPr algn="l"/>
            <a:endParaRPr lang="en-US" dirty="0"/>
          </a:p>
          <a:p>
            <a:pPr algn="l"/>
            <a:r>
              <a:rPr lang="en-US" sz="2400" dirty="0" smtClean="0"/>
              <a:t>Numerous communications and guidance to reconcile</a:t>
            </a:r>
          </a:p>
          <a:p>
            <a:pPr algn="l"/>
            <a:r>
              <a:rPr lang="en-US" sz="2400" dirty="0" smtClean="0"/>
              <a:t>Visitor access and review of each circumstance</a:t>
            </a:r>
          </a:p>
          <a:p>
            <a:pPr algn="l"/>
            <a:r>
              <a:rPr lang="en-US" sz="2400" dirty="0" smtClean="0"/>
              <a:t>Mask usage</a:t>
            </a:r>
          </a:p>
          <a:p>
            <a:pPr algn="l"/>
            <a:r>
              <a:rPr lang="en-US" sz="2400" dirty="0" smtClean="0"/>
              <a:t>Leave usage</a:t>
            </a:r>
          </a:p>
          <a:p>
            <a:pPr algn="l"/>
            <a:r>
              <a:rPr lang="en-US" sz="2400" dirty="0" smtClean="0"/>
              <a:t>Communications have been key, working together</a:t>
            </a:r>
          </a:p>
          <a:p>
            <a:pPr algn="l"/>
            <a:endParaRPr lang="en-US" sz="2400" dirty="0"/>
          </a:p>
          <a:p>
            <a:pPr algn="l"/>
            <a:r>
              <a:rPr lang="en-US" sz="2400" dirty="0" smtClean="0"/>
              <a:t>Truly all in this together</a:t>
            </a:r>
          </a:p>
          <a:p>
            <a:pPr algn="l"/>
            <a:r>
              <a:rPr lang="en-US" sz="2400" dirty="0"/>
              <a:t>	</a:t>
            </a:r>
            <a:endParaRPr lang="en-US" sz="2000" dirty="0" smtClean="0"/>
          </a:p>
          <a:p>
            <a:pPr algn="l"/>
            <a:r>
              <a:rPr lang="en-US" dirty="0" smtClean="0"/>
              <a:t>	</a:t>
            </a:r>
            <a:endParaRPr lang="en-US" sz="1800" dirty="0"/>
          </a:p>
        </p:txBody>
      </p:sp>
      <p:sp>
        <p:nvSpPr>
          <p:cNvPr id="4" name="Footer Placeholder 3"/>
          <p:cNvSpPr>
            <a:spLocks noGrp="1"/>
          </p:cNvSpPr>
          <p:nvPr>
            <p:ph type="ftr" sz="quarter" idx="3"/>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smtClean="0">
                <a:ln>
                  <a:noFill/>
                </a:ln>
                <a:solidFill>
                  <a:srgbClr val="B70000"/>
                </a:solidFill>
                <a:effectLst/>
                <a:uLnTx/>
                <a:uFillTx/>
                <a:latin typeface="Georgia"/>
                <a:ea typeface="+mn-ea"/>
                <a:cs typeface="+mn-cs"/>
              </a:rPr>
              <a:t>WISCONSIN STATE LABORATORY OF HYGIENE - UNIVERSITY OF WISCONSIN</a:t>
            </a:r>
            <a:endParaRPr kumimoji="0" lang="en-US" sz="1100" b="0" i="0" u="none" strike="noStrike" kern="1200" cap="none" spc="0" normalizeH="0" baseline="0" noProof="0" dirty="0">
              <a:ln>
                <a:noFill/>
              </a:ln>
              <a:solidFill>
                <a:srgbClr val="B70000"/>
              </a:solidFill>
              <a:effectLst/>
              <a:uLnTx/>
              <a:uFillTx/>
              <a:latin typeface="Georgia"/>
              <a:ea typeface="+mn-ea"/>
              <a:cs typeface="+mn-cs"/>
            </a:endParaRPr>
          </a:p>
        </p:txBody>
      </p:sp>
    </p:spTree>
    <p:extLst>
      <p:ext uri="{BB962C8B-B14F-4D97-AF65-F5344CB8AC3E}">
        <p14:creationId xmlns:p14="http://schemas.microsoft.com/office/powerpoint/2010/main" val="101161987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54472" y="413081"/>
            <a:ext cx="7270428" cy="5662871"/>
          </a:xfrm>
        </p:spPr>
        <p:txBody>
          <a:bodyPr>
            <a:normAutofit/>
          </a:bodyPr>
          <a:lstStyle/>
          <a:p>
            <a:r>
              <a:rPr lang="en-US" dirty="0"/>
              <a:t/>
            </a:r>
            <a:br>
              <a:rPr lang="en-US" dirty="0"/>
            </a:br>
            <a:r>
              <a:rPr lang="en-US" sz="4900" dirty="0" smtClean="0"/>
              <a:t>PFAS Research Update</a:t>
            </a:r>
            <a:r>
              <a:rPr lang="en-US" dirty="0"/>
              <a:t/>
            </a:r>
            <a:br>
              <a:rPr lang="en-US" dirty="0"/>
            </a:br>
            <a:r>
              <a:rPr lang="en-US" sz="2700" dirty="0">
                <a:solidFill>
                  <a:schemeClr val="tx1"/>
                </a:solidFill>
                <a:effectLst/>
              </a:rPr>
              <a:t/>
            </a:r>
            <a:br>
              <a:rPr lang="en-US" sz="2700" dirty="0">
                <a:solidFill>
                  <a:schemeClr val="tx1"/>
                </a:solidFill>
                <a:effectLst/>
              </a:rPr>
            </a:br>
            <a:r>
              <a:rPr lang="en-US" sz="2700" dirty="0" smtClean="0">
                <a:solidFill>
                  <a:schemeClr val="tx1"/>
                </a:solidFill>
                <a:effectLst/>
              </a:rPr>
              <a:t/>
            </a:r>
            <a:br>
              <a:rPr lang="en-US" sz="2700" dirty="0" smtClean="0">
                <a:solidFill>
                  <a:schemeClr val="tx1"/>
                </a:solidFill>
                <a:effectLst/>
              </a:rPr>
            </a:br>
            <a:r>
              <a:rPr lang="en-US" sz="2700" dirty="0" smtClean="0">
                <a:solidFill>
                  <a:schemeClr val="tx1"/>
                </a:solidFill>
                <a:effectLst/>
              </a:rPr>
              <a:t>Dr. Martin Shafer</a:t>
            </a:r>
            <a:br>
              <a:rPr lang="en-US" sz="2700" dirty="0" smtClean="0">
                <a:solidFill>
                  <a:schemeClr val="tx1"/>
                </a:solidFill>
                <a:effectLst/>
              </a:rPr>
            </a:br>
            <a:r>
              <a:rPr lang="en-US" sz="2700" dirty="0" smtClean="0">
                <a:solidFill>
                  <a:schemeClr val="tx1"/>
                </a:solidFill>
                <a:effectLst/>
              </a:rPr>
              <a:t>WSLH Environmental Health Division </a:t>
            </a:r>
            <a:endParaRPr lang="en-US" sz="2700" dirty="0">
              <a:solidFill>
                <a:schemeClr val="tx1"/>
              </a:solidFill>
              <a:effectLst/>
            </a:endParaRPr>
          </a:p>
        </p:txBody>
      </p:sp>
      <p:sp>
        <p:nvSpPr>
          <p:cNvPr id="4" name="Footer Placeholder 3"/>
          <p:cNvSpPr>
            <a:spLocks noGrp="1"/>
          </p:cNvSpPr>
          <p:nvPr>
            <p:ph type="ftr" sz="quarter" idx="3"/>
          </p:nvPr>
        </p:nvSpPr>
        <p:spPr/>
        <p:txBody>
          <a:bodyPr/>
          <a:lstStyle/>
          <a:p>
            <a:pPr>
              <a:defRPr/>
            </a:pPr>
            <a:r>
              <a:rPr lang="en-US" dirty="0"/>
              <a:t>WISCONSIN STATE LABORATORY OF HYGIENE - UNIVERSITY OF WISCONSIN</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0416" y="378168"/>
            <a:ext cx="1182342" cy="5981365"/>
          </a:xfrm>
          <a:prstGeom prst="rect">
            <a:avLst/>
          </a:prstGeom>
        </p:spPr>
      </p:pic>
    </p:spTree>
    <p:extLst>
      <p:ext uri="{BB962C8B-B14F-4D97-AF65-F5344CB8AC3E}">
        <p14:creationId xmlns:p14="http://schemas.microsoft.com/office/powerpoint/2010/main" val="32785945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B70000"/>
                </a:solidFill>
                <a:effectLst/>
                <a:uLnTx/>
                <a:uFillTx/>
                <a:latin typeface="Georgia"/>
                <a:ea typeface="+mn-ea"/>
                <a:cs typeface="+mn-cs"/>
              </a:rPr>
              <a:t>UW-Madison, Wisconsin State Laboratory of Hygiene &amp; National Atmospheric Deposition Program</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0416" y="378158"/>
            <a:ext cx="1182342" cy="5981365"/>
          </a:xfrm>
          <a:prstGeom prst="rect">
            <a:avLst/>
          </a:prstGeom>
        </p:spPr>
      </p:pic>
      <p:sp>
        <p:nvSpPr>
          <p:cNvPr id="13" name="TextBox 12">
            <a:extLst>
              <a:ext uri="{FF2B5EF4-FFF2-40B4-BE49-F238E27FC236}">
                <a16:creationId xmlns:a16="http://schemas.microsoft.com/office/drawing/2014/main" id="{50B0B626-57F3-4B47-A008-D1CB012FD540}"/>
              </a:ext>
            </a:extLst>
          </p:cNvPr>
          <p:cNvSpPr txBox="1"/>
          <p:nvPr/>
        </p:nvSpPr>
        <p:spPr>
          <a:xfrm>
            <a:off x="1335924" y="404562"/>
            <a:ext cx="6434051" cy="1077218"/>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Verdana Pro SemiBold" panose="020B0704030504040204" pitchFamily="34" charset="0"/>
                <a:ea typeface="MS PGothic" pitchFamily="34" charset="-128"/>
                <a:cs typeface="+mn-cs"/>
              </a:rPr>
              <a:t>Wastewater Surveillance of SARS-CoV-2 in Wisconsin</a:t>
            </a:r>
          </a:p>
        </p:txBody>
      </p:sp>
      <p:sp>
        <p:nvSpPr>
          <p:cNvPr id="3" name="Rectangle 2"/>
          <p:cNvSpPr/>
          <p:nvPr/>
        </p:nvSpPr>
        <p:spPr>
          <a:xfrm>
            <a:off x="1920240" y="2151018"/>
            <a:ext cx="4937760" cy="2031325"/>
          </a:xfrm>
          <a:prstGeom prst="rect">
            <a:avLst/>
          </a:prstGeom>
        </p:spPr>
        <p:txBody>
          <a:bodyPr wrap="square">
            <a:spAutoFit/>
          </a:bodyPr>
          <a:lstStyle/>
          <a:p>
            <a:pPr marL="457200" marR="0" lvl="0" indent="0" algn="l" defTabSz="457200" rtl="0" eaLnBrk="1" fontAlgn="base"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Light" panose="020F0302020204030204" pitchFamily="34" charset="0"/>
                <a:ea typeface="Times New Roman" panose="02020603050405020304" pitchFamily="18" charset="0"/>
                <a:cs typeface="Times New Roman" panose="02020603050405020304" pitchFamily="18" charset="0"/>
              </a:rPr>
              <a:t>Wisconsin State Laboratory of Hygiene (WSLH)</a:t>
            </a: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457200" marR="0" lvl="0" indent="0" algn="l" defTabSz="457200" rtl="0" eaLnBrk="1" fontAlgn="base"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Light" panose="020F0302020204030204" pitchFamily="34" charset="0"/>
                <a:ea typeface="Times New Roman" panose="02020603050405020304" pitchFamily="18" charset="0"/>
                <a:cs typeface="Times New Roman" panose="02020603050405020304" pitchFamily="18" charset="0"/>
              </a:rPr>
              <a:t>	Dr. </a:t>
            </a:r>
            <a:r>
              <a:rPr kumimoji="0" lang="en-US" sz="1800" b="0" i="0" u="none" strike="noStrike" kern="1200" cap="none" spc="0" normalizeH="0" baseline="0" noProof="0" dirty="0" err="1">
                <a:ln>
                  <a:noFill/>
                </a:ln>
                <a:solidFill>
                  <a:srgbClr val="000000"/>
                </a:solidFill>
                <a:effectLst/>
                <a:uLnTx/>
                <a:uFillTx/>
                <a:latin typeface="Calibri Light" panose="020F0302020204030204" pitchFamily="34" charset="0"/>
                <a:ea typeface="Times New Roman" panose="02020603050405020304" pitchFamily="18" charset="0"/>
                <a:cs typeface="Times New Roman" panose="02020603050405020304" pitchFamily="18" charset="0"/>
              </a:rPr>
              <a:t>Dagmara</a:t>
            </a:r>
            <a:r>
              <a:rPr kumimoji="0" lang="en-US" sz="1800" b="0" i="0" u="none" strike="noStrike" kern="1200" cap="none" spc="0" normalizeH="0" baseline="0" noProof="0" dirty="0">
                <a:ln>
                  <a:noFill/>
                </a:ln>
                <a:solidFill>
                  <a:srgbClr val="000000"/>
                </a:solidFill>
                <a:effectLst/>
                <a:uLnTx/>
                <a:uFillTx/>
                <a:latin typeface="Calibri Light" panose="020F0302020204030204" pitchFamily="34" charset="0"/>
                <a:ea typeface="Times New Roman" panose="02020603050405020304" pitchFamily="18" charset="0"/>
                <a:cs typeface="Times New Roman" panose="02020603050405020304" pitchFamily="18" charset="0"/>
              </a:rPr>
              <a:t> </a:t>
            </a:r>
            <a:r>
              <a:rPr kumimoji="0" lang="en-US" sz="1800" b="0" i="0" u="none" strike="noStrike" kern="1200" cap="none" spc="0" normalizeH="0" baseline="0" noProof="0" dirty="0" err="1">
                <a:ln>
                  <a:noFill/>
                </a:ln>
                <a:solidFill>
                  <a:srgbClr val="000000"/>
                </a:solidFill>
                <a:effectLst/>
                <a:uLnTx/>
                <a:uFillTx/>
                <a:latin typeface="Calibri Light" panose="020F0302020204030204" pitchFamily="34" charset="0"/>
                <a:ea typeface="Times New Roman" panose="02020603050405020304" pitchFamily="18" charset="0"/>
                <a:cs typeface="Times New Roman" panose="02020603050405020304" pitchFamily="18" charset="0"/>
              </a:rPr>
              <a:t>Antkiewicz</a:t>
            </a: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457200" marR="0" lvl="0" indent="0" algn="l" defTabSz="457200" rtl="0" eaLnBrk="1" fontAlgn="base"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Light" panose="020F0302020204030204" pitchFamily="34" charset="0"/>
                <a:ea typeface="Times New Roman" panose="02020603050405020304" pitchFamily="18" charset="0"/>
                <a:cs typeface="Times New Roman" panose="02020603050405020304" pitchFamily="18" charset="0"/>
              </a:rPr>
              <a:t>	Dr. Kayley Janssen</a:t>
            </a: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457200" marR="0" lvl="0" indent="0" algn="l" defTabSz="457200" rtl="0" eaLnBrk="1" fontAlgn="base"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Light" panose="020F0302020204030204" pitchFamily="34" charset="0"/>
                <a:ea typeface="Times New Roman" panose="02020603050405020304" pitchFamily="18" charset="0"/>
                <a:cs typeface="Times New Roman" panose="02020603050405020304" pitchFamily="18" charset="0"/>
              </a:rPr>
              <a:t>	Dr. Jocelyn Hemming</a:t>
            </a: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457200" marR="0" lvl="0" indent="0" algn="l" defTabSz="457200" rtl="0" eaLnBrk="1" fontAlgn="base"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Light" panose="020F0302020204030204" pitchFamily="34" charset="0"/>
                <a:ea typeface="Times New Roman" panose="02020603050405020304" pitchFamily="18" charset="0"/>
                <a:cs typeface="Times New Roman" panose="02020603050405020304" pitchFamily="18" charset="0"/>
              </a:rPr>
              <a:t>	Dr. Martin Shafer</a:t>
            </a: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457200" marR="0" lvl="0" indent="0" algn="l" defTabSz="457200" rtl="0" eaLnBrk="1" fontAlgn="base"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Light" panose="020F0302020204030204" pitchFamily="34" charset="0"/>
                <a:ea typeface="Times New Roman" panose="02020603050405020304" pitchFamily="18" charset="0"/>
                <a:cs typeface="Times New Roman" panose="02020603050405020304" pitchFamily="18" charset="0"/>
              </a:rPr>
              <a:t>University of Wisconsin-Milwaukee (UWM)</a:t>
            </a: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457200" marR="0" lvl="0" indent="0" algn="l" defTabSz="457200" rtl="0" eaLnBrk="1" fontAlgn="base"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Light" panose="020F0302020204030204" pitchFamily="34" charset="0"/>
                <a:ea typeface="Times New Roman" panose="02020603050405020304" pitchFamily="18" charset="0"/>
                <a:cs typeface="Times New Roman" panose="02020603050405020304" pitchFamily="18" charset="0"/>
              </a:rPr>
              <a:t>	Dr. Sandra McLellan</a:t>
            </a: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Box 5"/>
          <p:cNvSpPr txBox="1"/>
          <p:nvPr/>
        </p:nvSpPr>
        <p:spPr>
          <a:xfrm>
            <a:off x="2302627" y="4549855"/>
            <a:ext cx="5145579" cy="1200329"/>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Light" panose="020F0302020204030204" pitchFamily="34" charset="0"/>
                <a:ea typeface="MS PGothic" pitchFamily="34" charset="-128"/>
                <a:cs typeface="Calibri Light" panose="020F0302020204030204" pitchFamily="34" charset="0"/>
              </a:rPr>
              <a:t>Wisconsin Department of Health Services</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Light" panose="020F0302020204030204" pitchFamily="34" charset="0"/>
                <a:ea typeface="MS PGothic" pitchFamily="34" charset="-128"/>
                <a:cs typeface="Calibri Light" panose="020F0302020204030204" pitchFamily="34" charset="0"/>
              </a:rPr>
              <a:t>	Jon </a:t>
            </a:r>
            <a:r>
              <a:rPr kumimoji="0" lang="en-US" sz="1800" b="0" i="0" u="none" strike="noStrike" kern="1200" cap="none" spc="0" normalizeH="0" baseline="0" noProof="0" dirty="0" err="1">
                <a:ln>
                  <a:noFill/>
                </a:ln>
                <a:solidFill>
                  <a:prstClr val="black"/>
                </a:solidFill>
                <a:effectLst/>
                <a:uLnTx/>
                <a:uFillTx/>
                <a:latin typeface="Calibri Light" panose="020F0302020204030204" pitchFamily="34" charset="0"/>
                <a:ea typeface="MS PGothic" pitchFamily="34" charset="-128"/>
                <a:cs typeface="Calibri Light" panose="020F0302020204030204" pitchFamily="34" charset="0"/>
              </a:rPr>
              <a:t>Meiman</a:t>
            </a:r>
            <a:r>
              <a:rPr kumimoji="0" lang="en-US" sz="1800" b="0" i="0" u="none" strike="noStrike" kern="1200" cap="none" spc="0" normalizeH="0" baseline="0" noProof="0" dirty="0">
                <a:ln>
                  <a:noFill/>
                </a:ln>
                <a:solidFill>
                  <a:prstClr val="black"/>
                </a:solidFill>
                <a:effectLst/>
                <a:uLnTx/>
                <a:uFillTx/>
                <a:latin typeface="Calibri Light" panose="020F0302020204030204" pitchFamily="34" charset="0"/>
                <a:ea typeface="MS PGothic" pitchFamily="34" charset="-128"/>
                <a:cs typeface="Calibri Light" panose="020F0302020204030204" pitchFamily="34" charset="0"/>
              </a:rPr>
              <a:t>, MD</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Light" panose="020F0302020204030204" pitchFamily="34" charset="0"/>
                <a:ea typeface="MS PGothic" pitchFamily="34" charset="-128"/>
                <a:cs typeface="Calibri Light" panose="020F0302020204030204" pitchFamily="34" charset="0"/>
              </a:rPr>
              <a:t>Wisconsin Department of Natural Resources</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Light" panose="020F0302020204030204" pitchFamily="34" charset="0"/>
                <a:ea typeface="MS PGothic" pitchFamily="34" charset="-128"/>
                <a:cs typeface="Calibri Light" panose="020F0302020204030204" pitchFamily="34" charset="0"/>
              </a:rPr>
              <a:t>	Jason Knudson, Amy </a:t>
            </a:r>
            <a:r>
              <a:rPr kumimoji="0" lang="en-US" sz="1800" b="0" i="0" u="none" strike="noStrike" kern="1200" cap="none" spc="0" normalizeH="0" baseline="0" noProof="0" dirty="0" err="1">
                <a:ln>
                  <a:noFill/>
                </a:ln>
                <a:solidFill>
                  <a:prstClr val="black"/>
                </a:solidFill>
                <a:effectLst/>
                <a:uLnTx/>
                <a:uFillTx/>
                <a:latin typeface="Calibri Light" panose="020F0302020204030204" pitchFamily="34" charset="0"/>
                <a:ea typeface="MS PGothic" pitchFamily="34" charset="-128"/>
                <a:cs typeface="Calibri Light" panose="020F0302020204030204" pitchFamily="34" charset="0"/>
              </a:rPr>
              <a:t>Garbe</a:t>
            </a:r>
            <a:r>
              <a:rPr kumimoji="0" lang="en-US" sz="1800" b="0" i="0" u="none" strike="noStrike" kern="1200" cap="none" spc="0" normalizeH="0" baseline="0" noProof="0" dirty="0">
                <a:ln>
                  <a:noFill/>
                </a:ln>
                <a:solidFill>
                  <a:prstClr val="black"/>
                </a:solidFill>
                <a:effectLst/>
                <a:uLnTx/>
                <a:uFillTx/>
                <a:latin typeface="Calibri Light" panose="020F0302020204030204" pitchFamily="34" charset="0"/>
                <a:ea typeface="MS PGothic" pitchFamily="34" charset="-128"/>
                <a:cs typeface="Calibri Light" panose="020F0302020204030204" pitchFamily="34" charset="0"/>
              </a:rPr>
              <a:t>, Tim Ryan</a:t>
            </a:r>
            <a:endParaRPr kumimoji="0" lang="en-US" sz="1800" b="0" i="0" u="none" strike="noStrike" kern="1200" cap="none" spc="0" normalizeH="0" baseline="0" noProof="0" dirty="0">
              <a:ln>
                <a:noFill/>
              </a:ln>
              <a:solidFill>
                <a:prstClr val="black"/>
              </a:solidFill>
              <a:effectLst/>
              <a:uLnTx/>
              <a:uFillTx/>
              <a:latin typeface="Georgia" pitchFamily="18" charset="0"/>
              <a:ea typeface="MS PGothic" pitchFamily="34" charset="-128"/>
              <a:cs typeface="+mn-cs"/>
            </a:endParaRPr>
          </a:p>
        </p:txBody>
      </p:sp>
      <p:cxnSp>
        <p:nvCxnSpPr>
          <p:cNvPr id="9" name="Straight Connector 8"/>
          <p:cNvCxnSpPr/>
          <p:nvPr/>
        </p:nvCxnSpPr>
        <p:spPr>
          <a:xfrm>
            <a:off x="1562758" y="4397432"/>
            <a:ext cx="6508866" cy="0"/>
          </a:xfrm>
          <a:prstGeom prst="line">
            <a:avLst/>
          </a:prstGeom>
          <a:ln w="38100"/>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1512073" y="1994261"/>
            <a:ext cx="6508866" cy="0"/>
          </a:xfrm>
          <a:prstGeom prst="line">
            <a:avLst/>
          </a:prstGeom>
          <a:ln w="38100"/>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1496290" y="5821679"/>
            <a:ext cx="6508866" cy="0"/>
          </a:xfrm>
          <a:prstGeom prst="line">
            <a:avLst/>
          </a:prstGeom>
          <a:ln w="38100"/>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1932249" y="5927264"/>
            <a:ext cx="5468235" cy="338554"/>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Light" panose="020F0302020204030204" pitchFamily="34" charset="0"/>
                <a:ea typeface="MS PGothic" pitchFamily="34" charset="-128"/>
                <a:cs typeface="Calibri Light" panose="020F0302020204030204" pitchFamily="34" charset="0"/>
              </a:rPr>
              <a:t>Funding of $997,588 (to WSLH), $250,000 (to UWM) from DHS.</a:t>
            </a:r>
          </a:p>
        </p:txBody>
      </p:sp>
      <p:sp>
        <p:nvSpPr>
          <p:cNvPr id="11" name="TextBox 10">
            <a:extLst>
              <a:ext uri="{FF2B5EF4-FFF2-40B4-BE49-F238E27FC236}">
                <a16:creationId xmlns:a16="http://schemas.microsoft.com/office/drawing/2014/main" id="{8DD126D2-8BBD-4CE6-9E2F-2E1EBDA62583}"/>
              </a:ext>
            </a:extLst>
          </p:cNvPr>
          <p:cNvSpPr txBox="1"/>
          <p:nvPr/>
        </p:nvSpPr>
        <p:spPr>
          <a:xfrm>
            <a:off x="2195505" y="1516475"/>
            <a:ext cx="4752990" cy="369332"/>
          </a:xfrm>
          <a:prstGeom prst="rect">
            <a:avLst/>
          </a:prstGeom>
          <a:solidFill>
            <a:schemeClr val="accent2">
              <a:lumMod val="20000"/>
              <a:lumOff val="80000"/>
            </a:schemeClr>
          </a:solid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Black" panose="020B0A04020102020204" pitchFamily="34" charset="0"/>
                <a:ea typeface="MS PGothic" pitchFamily="34" charset="-128"/>
                <a:cs typeface="+mn-cs"/>
              </a:rPr>
              <a:t>WSLH Board Meeting June 16, 2020</a:t>
            </a:r>
          </a:p>
        </p:txBody>
      </p:sp>
    </p:spTree>
    <p:extLst>
      <p:ext uri="{BB962C8B-B14F-4D97-AF65-F5344CB8AC3E}">
        <p14:creationId xmlns:p14="http://schemas.microsoft.com/office/powerpoint/2010/main" val="30220528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B70000"/>
                </a:solidFill>
                <a:effectLst/>
                <a:uLnTx/>
                <a:uFillTx/>
                <a:latin typeface="Georgia"/>
                <a:ea typeface="+mn-ea"/>
                <a:cs typeface="+mn-cs"/>
              </a:rPr>
              <a:t>UW-Madison, Wisconsin State Laboratory of Hygiene &amp; National Atmospheric Deposition Program</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0416" y="378158"/>
            <a:ext cx="1182342" cy="5981365"/>
          </a:xfrm>
          <a:prstGeom prst="rect">
            <a:avLst/>
          </a:prstGeom>
        </p:spPr>
      </p:pic>
      <p:sp>
        <p:nvSpPr>
          <p:cNvPr id="3" name="Rectangle 2"/>
          <p:cNvSpPr/>
          <p:nvPr/>
        </p:nvSpPr>
        <p:spPr>
          <a:xfrm>
            <a:off x="1523785" y="1733493"/>
            <a:ext cx="6553630" cy="1631216"/>
          </a:xfrm>
          <a:prstGeom prst="rect">
            <a:avLst/>
          </a:prstGeom>
        </p:spPr>
        <p:txBody>
          <a:bodyPr wrap="square">
            <a:spAutoFit/>
          </a:bodyPr>
          <a:lstStyle/>
          <a:p>
            <a:pPr marL="0" marR="0" lvl="0" indent="0" algn="l" defTabSz="457200" rtl="0" eaLnBrk="1" fontAlgn="base"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While testing individuals for the virus can provide definitive evidence of the virus in the population, that is not always practical. Reasons may include:</a:t>
            </a:r>
            <a:endParaRPr kumimoji="0" lang="en-US" sz="15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457200" marR="0" lvl="1" indent="-182880" algn="l" defTabSz="457200" rtl="0" eaLnBrk="1" fontAlgn="base" latinLnBrk="0" hangingPunct="1">
              <a:lnSpc>
                <a:spcPct val="100000"/>
              </a:lnSpc>
              <a:spcBef>
                <a:spcPts val="0"/>
              </a:spcBef>
              <a:spcAft>
                <a:spcPts val="0"/>
              </a:spcAft>
              <a:buClrTx/>
              <a:buSzTx/>
              <a:buFont typeface="Courier New" panose="02070309020205020404" pitchFamily="49" charset="0"/>
              <a:buChar char="o"/>
              <a:tabLst/>
              <a:defRPr/>
            </a:pPr>
            <a:r>
              <a:rPr kumimoji="0" lang="en-US" sz="1400" b="1"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Not all communities have easy access to SARS-CoV-2 testing</a:t>
            </a:r>
            <a:endParaRPr kumimoji="0" lang="en-US" sz="1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457200" marR="0" lvl="1" indent="-182880" algn="l" defTabSz="457200" rtl="0" eaLnBrk="1" fontAlgn="base" latinLnBrk="0" hangingPunct="1">
              <a:lnSpc>
                <a:spcPct val="100000"/>
              </a:lnSpc>
              <a:spcBef>
                <a:spcPts val="0"/>
              </a:spcBef>
              <a:spcAft>
                <a:spcPts val="0"/>
              </a:spcAft>
              <a:buClrTx/>
              <a:buSzTx/>
              <a:buFont typeface="Courier New" panose="02070309020205020404" pitchFamily="49" charset="0"/>
              <a:buChar char="o"/>
              <a:tabLst/>
              <a:defRPr/>
            </a:pPr>
            <a:r>
              <a:rPr kumimoji="0" lang="en-US" sz="1400" b="1"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Testing/diagnosis requires people to actively seek out the testing – many do not</a:t>
            </a:r>
            <a:endParaRPr kumimoji="0" lang="en-US" sz="1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457200" marR="0" lvl="1" indent="-182880" algn="l" defTabSz="457200" rtl="0" eaLnBrk="1" fontAlgn="base" latinLnBrk="0" hangingPunct="1">
              <a:lnSpc>
                <a:spcPct val="100000"/>
              </a:lnSpc>
              <a:spcBef>
                <a:spcPts val="0"/>
              </a:spcBef>
              <a:spcAft>
                <a:spcPts val="0"/>
              </a:spcAft>
              <a:buClrTx/>
              <a:buSzTx/>
              <a:buFont typeface="Courier New" panose="02070309020205020404" pitchFamily="49" charset="0"/>
              <a:buChar char="o"/>
              <a:tabLst/>
              <a:defRPr/>
            </a:pPr>
            <a:r>
              <a:rPr kumimoji="0" lang="en-US" sz="1400" b="1"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People infected with the virus may have mild symptoms or be asymptomatic and therefore do not seek out testing or only seek out testing after exhibiting symptoms, leading to a lag in confirmation of new cases</a:t>
            </a:r>
            <a:endParaRPr kumimoji="0" lang="en-US" sz="1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7A1B1F89-A4B8-434C-8546-D0989F8F24F7}"/>
              </a:ext>
            </a:extLst>
          </p:cNvPr>
          <p:cNvSpPr txBox="1"/>
          <p:nvPr/>
        </p:nvSpPr>
        <p:spPr>
          <a:xfrm>
            <a:off x="1523785" y="3692565"/>
            <a:ext cx="4202316" cy="2339102"/>
          </a:xfrm>
          <a:prstGeom prst="rect">
            <a:avLst/>
          </a:prstGeom>
          <a:noFill/>
        </p:spPr>
        <p:txBody>
          <a:bodyPr wrap="square" rtlCol="0">
            <a:spAutoFit/>
          </a:bodyPr>
          <a:lstStyle/>
          <a:p>
            <a:pPr marL="0" marR="0" lvl="0" indent="0" algn="just"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These differences in SARS-CoV-2 testing availability, accessibility and utilization mean</a:t>
            </a:r>
            <a:r>
              <a:rPr kumimoji="0" lang="en-US" sz="1600" b="1"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rPr>
              <a:t> that it may be difficult to determine how widespread COVID-19 is in communities until adverse health outcomes are obvious,</a:t>
            </a:r>
            <a:r>
              <a:rPr kumimoji="0" lang="en-US" sz="1600" b="0"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such as a rise in hospitalizations or deaths. COVID-19 transmission may occur for days or weeks in a community until it is detected by testing people. </a:t>
            </a: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eorgia" pitchFamily="18" charset="0"/>
              <a:ea typeface="MS PGothic" pitchFamily="34" charset="-128"/>
              <a:cs typeface="+mn-cs"/>
            </a:endParaRPr>
          </a:p>
        </p:txBody>
      </p:sp>
      <p:sp>
        <p:nvSpPr>
          <p:cNvPr id="6" name="TextBox 5">
            <a:extLst>
              <a:ext uri="{FF2B5EF4-FFF2-40B4-BE49-F238E27FC236}">
                <a16:creationId xmlns:a16="http://schemas.microsoft.com/office/drawing/2014/main" id="{D98DDD71-F723-4617-BA53-C5A73397D4C1}"/>
              </a:ext>
            </a:extLst>
          </p:cNvPr>
          <p:cNvSpPr txBox="1"/>
          <p:nvPr/>
        </p:nvSpPr>
        <p:spPr>
          <a:xfrm>
            <a:off x="1489165" y="601411"/>
            <a:ext cx="6627223" cy="923330"/>
          </a:xfrm>
          <a:prstGeom prst="rect">
            <a:avLst/>
          </a:prstGeom>
          <a:solidFill>
            <a:schemeClr val="accent2">
              <a:lumMod val="20000"/>
              <a:lumOff val="80000"/>
            </a:schemeClr>
          </a:solid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Verdana Pro Cond Black" panose="020B0604020202020204" pitchFamily="34" charset="0"/>
                <a:ea typeface="Times New Roman" panose="02020603050405020304" pitchFamily="18" charset="0"/>
                <a:cs typeface="Calibri" panose="020F0502020204030204" pitchFamily="34" charset="0"/>
              </a:rPr>
              <a:t>Our overarching goal is to determine whether, and to what extent, the SARS-CoV-2 (the virus causing COVID-19) is circulating in communities, both large and small, across WI  </a:t>
            </a:r>
            <a:endParaRPr kumimoji="0" lang="en-US" sz="1800" b="0" i="0" u="none" strike="noStrike" kern="1200" cap="none" spc="0" normalizeH="0" baseline="0" noProof="0" dirty="0">
              <a:ln>
                <a:noFill/>
              </a:ln>
              <a:solidFill>
                <a:prstClr val="black"/>
              </a:solidFill>
              <a:effectLst/>
              <a:uLnTx/>
              <a:uFillTx/>
              <a:latin typeface="Verdana Pro Cond Black" panose="020B0604020202020204" pitchFamily="34" charset="0"/>
              <a:ea typeface="MS PGothic" pitchFamily="34" charset="-128"/>
              <a:cs typeface="+mn-cs"/>
            </a:endParaRPr>
          </a:p>
        </p:txBody>
      </p:sp>
      <p:pic>
        <p:nvPicPr>
          <p:cNvPr id="9" name="Picture 8" descr="A picture containing fruit, flower&#10;&#10;Description automatically generated">
            <a:extLst>
              <a:ext uri="{FF2B5EF4-FFF2-40B4-BE49-F238E27FC236}">
                <a16:creationId xmlns:a16="http://schemas.microsoft.com/office/drawing/2014/main" id="{131A7C19-62DE-4575-B82C-25BE15C62BB1}"/>
              </a:ext>
            </a:extLst>
          </p:cNvPr>
          <p:cNvPicPr>
            <a:picLocks noChangeAspect="1"/>
          </p:cNvPicPr>
          <p:nvPr/>
        </p:nvPicPr>
        <p:blipFill>
          <a:blip r:embed="rId3"/>
          <a:stretch>
            <a:fillRect/>
          </a:stretch>
        </p:blipFill>
        <p:spPr>
          <a:xfrm>
            <a:off x="5726101" y="3784096"/>
            <a:ext cx="2997344" cy="1680754"/>
          </a:xfrm>
          <a:prstGeom prst="rect">
            <a:avLst/>
          </a:prstGeom>
        </p:spPr>
      </p:pic>
    </p:spTree>
    <p:extLst>
      <p:ext uri="{BB962C8B-B14F-4D97-AF65-F5344CB8AC3E}">
        <p14:creationId xmlns:p14="http://schemas.microsoft.com/office/powerpoint/2010/main" val="9099232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B70000"/>
                </a:solidFill>
                <a:effectLst/>
                <a:uLnTx/>
                <a:uFillTx/>
                <a:latin typeface="Georgia"/>
                <a:ea typeface="+mn-ea"/>
                <a:cs typeface="+mn-cs"/>
              </a:rPr>
              <a:t>UW-Madison, Wisconsin State Laboratory of Hygiene &amp; National Atmospheric Deposition Program</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0416" y="378158"/>
            <a:ext cx="1182342" cy="5981365"/>
          </a:xfrm>
          <a:prstGeom prst="rect">
            <a:avLst/>
          </a:prstGeom>
        </p:spPr>
      </p:pic>
      <p:sp>
        <p:nvSpPr>
          <p:cNvPr id="13" name="TextBox 12">
            <a:extLst>
              <a:ext uri="{FF2B5EF4-FFF2-40B4-BE49-F238E27FC236}">
                <a16:creationId xmlns:a16="http://schemas.microsoft.com/office/drawing/2014/main" id="{50B0B626-57F3-4B47-A008-D1CB012FD540}"/>
              </a:ext>
            </a:extLst>
          </p:cNvPr>
          <p:cNvSpPr txBox="1"/>
          <p:nvPr/>
        </p:nvSpPr>
        <p:spPr>
          <a:xfrm>
            <a:off x="1446379" y="417424"/>
            <a:ext cx="6327174" cy="830997"/>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Verdana Pro SemiBold" panose="020B0704030504040204" pitchFamily="34" charset="0"/>
                <a:ea typeface="MS PGothic" pitchFamily="34" charset="-128"/>
                <a:cs typeface="+mn-cs"/>
              </a:rPr>
              <a:t>Wastewater-Based Epidemiology (WBE) of SARS-CoV-2 (COVID-19)</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7484" y="2332700"/>
            <a:ext cx="6314552" cy="3946448"/>
          </a:xfrm>
          <a:prstGeom prst="rect">
            <a:avLst/>
          </a:prstGeom>
        </p:spPr>
      </p:pic>
      <p:sp>
        <p:nvSpPr>
          <p:cNvPr id="6" name="TextBox 5"/>
          <p:cNvSpPr txBox="1"/>
          <p:nvPr/>
        </p:nvSpPr>
        <p:spPr>
          <a:xfrm>
            <a:off x="2931111" y="5946639"/>
            <a:ext cx="5195653" cy="338554"/>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orbel" panose="020B0503020204020204" pitchFamily="34" charset="0"/>
                <a:ea typeface="MS PGothic" pitchFamily="34" charset="-128"/>
                <a:cs typeface="+mn-cs"/>
              </a:rPr>
              <a:t>https://udwq.shinyapps.io/pilot-ww-virus-db/#dashboard-1</a:t>
            </a:r>
          </a:p>
        </p:txBody>
      </p:sp>
      <p:sp>
        <p:nvSpPr>
          <p:cNvPr id="8" name="Rectangle 7"/>
          <p:cNvSpPr/>
          <p:nvPr/>
        </p:nvSpPr>
        <p:spPr>
          <a:xfrm>
            <a:off x="1446379" y="1257529"/>
            <a:ext cx="7065854" cy="892552"/>
          </a:xfrm>
          <a:prstGeom prst="rect">
            <a:avLst/>
          </a:prstGeom>
        </p:spPr>
        <p:txBody>
          <a:bodyPr wrap="square">
            <a:spAutoFit/>
          </a:bodyPr>
          <a:lstStyle/>
          <a:p>
            <a:pPr marL="0" marR="0" lvl="0" indent="0" algn="just" defTabSz="4572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rPr>
              <a:t>SARS-CoV-2 is shed from humans in their fecal matter. Sanitary sewer systems collect and aggregate wastewater to a central location and by the time it reaches the plant, it is a well-mixed sample of many households and businesses; thus by sampling the influent at the wastewater treatment facility (WWTF) a representative snapshot of the whole community served by WWTF can be obtained. </a:t>
            </a:r>
            <a:endParaRPr kumimoji="0" lang="en-US" sz="1800" b="1" i="0" u="none" strike="noStrike" kern="1200" cap="none" spc="0" normalizeH="0" baseline="0" noProof="0" dirty="0">
              <a:ln>
                <a:noFill/>
              </a:ln>
              <a:solidFill>
                <a:prstClr val="black"/>
              </a:solidFill>
              <a:effectLst/>
              <a:uLnTx/>
              <a:uFillTx/>
              <a:latin typeface="Georgia" pitchFamily="18" charset="0"/>
              <a:ea typeface="MS PGothic" pitchFamily="34" charset="-128"/>
              <a:cs typeface="+mn-cs"/>
            </a:endParaRPr>
          </a:p>
        </p:txBody>
      </p:sp>
    </p:spTree>
    <p:extLst>
      <p:ext uri="{BB962C8B-B14F-4D97-AF65-F5344CB8AC3E}">
        <p14:creationId xmlns:p14="http://schemas.microsoft.com/office/powerpoint/2010/main" val="23512441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54472" y="413081"/>
            <a:ext cx="7270428" cy="5662871"/>
          </a:xfrm>
        </p:spPr>
        <p:txBody>
          <a:bodyPr>
            <a:normAutofit fontScale="90000"/>
          </a:bodyPr>
          <a:lstStyle/>
          <a:p>
            <a:r>
              <a:rPr lang="en-US" dirty="0" smtClean="0"/>
              <a:t/>
            </a:r>
            <a:br>
              <a:rPr lang="en-US" dirty="0" smtClean="0"/>
            </a:br>
            <a:r>
              <a:rPr lang="en-US" sz="4900" dirty="0" smtClean="0"/>
              <a:t>Board of Director’s Meeting</a:t>
            </a:r>
            <a:br>
              <a:rPr lang="en-US" sz="4900" dirty="0" smtClean="0"/>
            </a:br>
            <a:r>
              <a:rPr lang="en-US" sz="4900" dirty="0" smtClean="0"/>
              <a:t>June 16, 2020</a:t>
            </a:r>
            <a:br>
              <a:rPr lang="en-US" sz="4900" dirty="0" smtClean="0"/>
            </a:br>
            <a:r>
              <a:rPr lang="en-US" sz="4900" dirty="0" smtClean="0"/>
              <a:t>1:00 p.m. – 4:00 p.m.</a:t>
            </a:r>
            <a:r>
              <a:rPr lang="en-US" dirty="0" smtClean="0"/>
              <a:t/>
            </a:r>
            <a:br>
              <a:rPr lang="en-US" dirty="0" smtClean="0"/>
            </a:br>
            <a:r>
              <a:rPr lang="en-US" dirty="0" smtClean="0"/>
              <a:t/>
            </a:r>
            <a:br>
              <a:rPr lang="en-US" dirty="0" smtClean="0"/>
            </a:br>
            <a:r>
              <a:rPr lang="en-US" sz="2700" dirty="0" smtClean="0">
                <a:solidFill>
                  <a:schemeClr val="tx1"/>
                </a:solidFill>
                <a:effectLst/>
              </a:rPr>
              <a:t/>
            </a:r>
            <a:br>
              <a:rPr lang="en-US" sz="2700" dirty="0" smtClean="0">
                <a:solidFill>
                  <a:schemeClr val="tx1"/>
                </a:solidFill>
                <a:effectLst/>
              </a:rPr>
            </a:br>
            <a:r>
              <a:rPr lang="en-US" sz="2700" dirty="0" smtClean="0">
                <a:solidFill>
                  <a:schemeClr val="tx1"/>
                </a:solidFill>
                <a:effectLst/>
              </a:rPr>
              <a:t/>
            </a:r>
            <a:br>
              <a:rPr lang="en-US" sz="2700" dirty="0" smtClean="0">
                <a:solidFill>
                  <a:schemeClr val="tx1"/>
                </a:solidFill>
                <a:effectLst/>
              </a:rPr>
            </a:br>
            <a:r>
              <a:rPr lang="en-US" sz="2700" dirty="0" smtClean="0">
                <a:solidFill>
                  <a:schemeClr val="tx1"/>
                </a:solidFill>
                <a:effectLst/>
              </a:rPr>
              <a:t>Zoom Virtual Meeting </a:t>
            </a:r>
            <a:br>
              <a:rPr lang="en-US" sz="2700" dirty="0" smtClean="0">
                <a:solidFill>
                  <a:schemeClr val="tx1"/>
                </a:solidFill>
                <a:effectLst/>
              </a:rPr>
            </a:br>
            <a:endParaRPr lang="en-US" sz="2700" dirty="0">
              <a:solidFill>
                <a:schemeClr val="tx1"/>
              </a:solidFill>
              <a:effectLst/>
            </a:endParaRPr>
          </a:p>
        </p:txBody>
      </p:sp>
      <p:sp>
        <p:nvSpPr>
          <p:cNvPr id="4" name="Footer Placeholder 3"/>
          <p:cNvSpPr>
            <a:spLocks noGrp="1"/>
          </p:cNvSpPr>
          <p:nvPr>
            <p:ph type="ftr" sz="quarter" idx="3"/>
          </p:nvPr>
        </p:nvSpPr>
        <p:spPr/>
        <p:txBody>
          <a:bodyPr/>
          <a:lstStyle/>
          <a:p>
            <a:pPr>
              <a:defRPr/>
            </a:pPr>
            <a:r>
              <a:rPr lang="en-US" dirty="0"/>
              <a:t>WISCONSIN STATE LABORATORY OF HYGIENE - UNIVERSITY OF WISCONSIN</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0416" y="378168"/>
            <a:ext cx="1182342" cy="5981365"/>
          </a:xfrm>
          <a:prstGeom prst="rect">
            <a:avLst/>
          </a:prstGeom>
        </p:spPr>
      </p:pic>
    </p:spTree>
    <p:extLst>
      <p:ext uri="{BB962C8B-B14F-4D97-AF65-F5344CB8AC3E}">
        <p14:creationId xmlns:p14="http://schemas.microsoft.com/office/powerpoint/2010/main" val="8450599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B70000"/>
                </a:solidFill>
                <a:effectLst/>
                <a:uLnTx/>
                <a:uFillTx/>
                <a:latin typeface="Georgia"/>
                <a:ea typeface="+mn-ea"/>
                <a:cs typeface="+mn-cs"/>
              </a:rPr>
              <a:t>UW-Madison, Wisconsin State Laboratory of Hygiene &amp; National Atmospheric Deposition Program</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0416" y="378158"/>
            <a:ext cx="1182342" cy="5981365"/>
          </a:xfrm>
          <a:prstGeom prst="rect">
            <a:avLst/>
          </a:prstGeom>
        </p:spPr>
      </p:pic>
      <p:sp>
        <p:nvSpPr>
          <p:cNvPr id="13" name="TextBox 12">
            <a:extLst>
              <a:ext uri="{FF2B5EF4-FFF2-40B4-BE49-F238E27FC236}">
                <a16:creationId xmlns:a16="http://schemas.microsoft.com/office/drawing/2014/main" id="{50B0B626-57F3-4B47-A008-D1CB012FD540}"/>
              </a:ext>
            </a:extLst>
          </p:cNvPr>
          <p:cNvSpPr txBox="1"/>
          <p:nvPr/>
        </p:nvSpPr>
        <p:spPr>
          <a:xfrm>
            <a:off x="1520141" y="464722"/>
            <a:ext cx="6327174" cy="461665"/>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Verdana Pro SemiBold" panose="020B0704030504040204" pitchFamily="34" charset="0"/>
                <a:ea typeface="MS PGothic" pitchFamily="34" charset="-128"/>
                <a:cs typeface="+mn-cs"/>
              </a:rPr>
              <a:t>What the Study is Designed to Tell Us</a:t>
            </a:r>
          </a:p>
        </p:txBody>
      </p:sp>
      <p:sp>
        <p:nvSpPr>
          <p:cNvPr id="8" name="Rectangle 7"/>
          <p:cNvSpPr/>
          <p:nvPr/>
        </p:nvSpPr>
        <p:spPr>
          <a:xfrm>
            <a:off x="1060962" y="1012951"/>
            <a:ext cx="7022076" cy="3724096"/>
          </a:xfrm>
          <a:prstGeom prst="rect">
            <a:avLst/>
          </a:prstGeom>
        </p:spPr>
        <p:txBody>
          <a:bodyPr wrap="square">
            <a:spAutoFit/>
          </a:bodyPr>
          <a:lstStyle/>
          <a:p>
            <a:pPr marL="742950" marR="0" lvl="1" indent="-285750" algn="l" defTabSz="457200" rtl="0" eaLnBrk="1" fontAlgn="base" latinLnBrk="0" hangingPunct="1">
              <a:lnSpc>
                <a:spcPct val="100000"/>
              </a:lnSpc>
              <a:spcBef>
                <a:spcPts val="0"/>
              </a:spcBef>
              <a:spcAft>
                <a:spcPts val="0"/>
              </a:spcAft>
              <a:buClrTx/>
              <a:buSzTx/>
              <a:buFont typeface="Courier New" panose="02070309020205020404" pitchFamily="49" charset="0"/>
              <a:buChar char="o"/>
              <a:tabLst/>
              <a:defRPr/>
            </a:pP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Is transmission increasing or decreasing in a given community? </a:t>
            </a:r>
          </a:p>
          <a:p>
            <a:pPr marL="457200" marR="0" lvl="1" indent="0" algn="just" defTabSz="457200" rtl="0" eaLnBrk="1" fontAlgn="base"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In communities where cases are already present, trends in virus concentrations in wastewater over time will inform whether the spread is increasing or decreasing. These changes are important, because they can inform policy makers if the pandemic prevention measures are working, whether areas that have been re-opened are experiencing a rebound of infections, potentially days or weeks before acute health outcomes can be reported. Trends/trajectories between communities can also be compared.</a:t>
            </a:r>
          </a:p>
          <a:p>
            <a:pPr marL="742950" marR="0" lvl="1" indent="-285750" algn="l" defTabSz="457200" rtl="0" eaLnBrk="1" fontAlgn="base" latinLnBrk="0" hangingPunct="1">
              <a:lnSpc>
                <a:spcPct val="100000"/>
              </a:lnSpc>
              <a:spcBef>
                <a:spcPts val="0"/>
              </a:spcBef>
              <a:spcAft>
                <a:spcPts val="0"/>
              </a:spcAft>
              <a:buClrTx/>
              <a:buSzTx/>
              <a:buFont typeface="Courier New" panose="02070309020205020404" pitchFamily="49" charset="0"/>
              <a:buChar char="o"/>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gn="l" defTabSz="457200" rtl="0" eaLnBrk="1" fontAlgn="base" latinLnBrk="0" hangingPunct="1">
              <a:lnSpc>
                <a:spcPct val="100000"/>
              </a:lnSpc>
              <a:spcBef>
                <a:spcPts val="0"/>
              </a:spcBef>
              <a:spcAft>
                <a:spcPts val="0"/>
              </a:spcAft>
              <a:buClrTx/>
              <a:buSzTx/>
              <a:buFont typeface="Courier New" panose="02070309020205020404" pitchFamily="49" charset="0"/>
              <a:buChar char="o"/>
              <a:tabLst/>
              <a:defRPr/>
            </a:pP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Is COVID-19 circulating in a community? Early Warning Potential</a:t>
            </a: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502920" marR="0" lvl="0" indent="0" algn="just" defTabSz="457200" rtl="0" eaLnBrk="1" fontAlgn="base"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Detection of the virus in sewage in an area where cases have not been reported may be an early indication of spread to and within that area. Alternatively, wastewater monitoring may be able to confirm areas with low levels of infections.</a:t>
            </a:r>
          </a:p>
          <a:p>
            <a:pPr marL="502920" marR="0" lvl="0" indent="0" algn="l" defTabSz="457200" rtl="0" eaLnBrk="1" fontAlgn="base"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cxnSp>
        <p:nvCxnSpPr>
          <p:cNvPr id="15" name="Straight Connector 14"/>
          <p:cNvCxnSpPr/>
          <p:nvPr/>
        </p:nvCxnSpPr>
        <p:spPr>
          <a:xfrm>
            <a:off x="1488572" y="926387"/>
            <a:ext cx="6508866" cy="0"/>
          </a:xfrm>
          <a:prstGeom prst="line">
            <a:avLst/>
          </a:prstGeom>
          <a:ln w="38100"/>
        </p:spPr>
        <p:style>
          <a:lnRef idx="2">
            <a:schemeClr val="accent1"/>
          </a:lnRef>
          <a:fillRef idx="0">
            <a:schemeClr val="accent1"/>
          </a:fillRef>
          <a:effectRef idx="1">
            <a:schemeClr val="accent1"/>
          </a:effectRef>
          <a:fontRef idx="minor">
            <a:schemeClr val="tx1"/>
          </a:fontRef>
        </p:style>
      </p:cxnSp>
      <p:pic>
        <p:nvPicPr>
          <p:cNvPr id="7" name="Picture 6" descr="A river running through a fence&#10;&#10;Description automatically generated">
            <a:extLst>
              <a:ext uri="{FF2B5EF4-FFF2-40B4-BE49-F238E27FC236}">
                <a16:creationId xmlns:a16="http://schemas.microsoft.com/office/drawing/2014/main" id="{00A9988C-3092-43A8-A6D4-3B02523C3068}"/>
              </a:ext>
            </a:extLst>
          </p:cNvPr>
          <p:cNvPicPr>
            <a:picLocks noChangeAspect="1"/>
          </p:cNvPicPr>
          <p:nvPr/>
        </p:nvPicPr>
        <p:blipFill>
          <a:blip r:embed="rId3"/>
          <a:stretch>
            <a:fillRect/>
          </a:stretch>
        </p:blipFill>
        <p:spPr>
          <a:xfrm>
            <a:off x="4874478" y="4352007"/>
            <a:ext cx="2873829" cy="1915886"/>
          </a:xfrm>
          <a:prstGeom prst="rect">
            <a:avLst/>
          </a:prstGeom>
        </p:spPr>
      </p:pic>
      <p:sp>
        <p:nvSpPr>
          <p:cNvPr id="9" name="TextBox 8">
            <a:extLst>
              <a:ext uri="{FF2B5EF4-FFF2-40B4-BE49-F238E27FC236}">
                <a16:creationId xmlns:a16="http://schemas.microsoft.com/office/drawing/2014/main" id="{E2783A41-205B-4239-AB0F-087534E0AED8}"/>
              </a:ext>
            </a:extLst>
          </p:cNvPr>
          <p:cNvSpPr txBox="1"/>
          <p:nvPr/>
        </p:nvSpPr>
        <p:spPr>
          <a:xfrm>
            <a:off x="1736930" y="4833231"/>
            <a:ext cx="2669608" cy="1077218"/>
          </a:xfrm>
          <a:prstGeom prst="rect">
            <a:avLst/>
          </a:prstGeom>
          <a:noFill/>
        </p:spPr>
        <p:txBody>
          <a:bodyPr wrap="square" rtlCol="0">
            <a:spAutoFit/>
          </a:bodyPr>
          <a:lstStyle/>
          <a:p>
            <a:pPr marL="0" marR="0" lvl="1" indent="0" algn="just" defTabSz="457200" rtl="0" eaLnBrk="1" fontAlgn="base"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This approach is not designed to replace existing public health surveillance systems, but to supplement them.</a:t>
            </a: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619898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B70000"/>
                </a:solidFill>
                <a:effectLst/>
                <a:uLnTx/>
                <a:uFillTx/>
                <a:latin typeface="Georgia"/>
                <a:ea typeface="+mn-ea"/>
                <a:cs typeface="+mn-cs"/>
              </a:rPr>
              <a:t>UW-Madison, Wisconsin State Laboratory of Hygiene &amp; National Atmospheric Deposition Program</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0416" y="378158"/>
            <a:ext cx="1182342" cy="5981365"/>
          </a:xfrm>
          <a:prstGeom prst="rect">
            <a:avLst/>
          </a:prstGeom>
        </p:spPr>
      </p:pic>
      <p:sp>
        <p:nvSpPr>
          <p:cNvPr id="13" name="TextBox 12">
            <a:extLst>
              <a:ext uri="{FF2B5EF4-FFF2-40B4-BE49-F238E27FC236}">
                <a16:creationId xmlns:a16="http://schemas.microsoft.com/office/drawing/2014/main" id="{50B0B626-57F3-4B47-A008-D1CB012FD540}"/>
              </a:ext>
            </a:extLst>
          </p:cNvPr>
          <p:cNvSpPr txBox="1"/>
          <p:nvPr/>
        </p:nvSpPr>
        <p:spPr>
          <a:xfrm>
            <a:off x="1389363" y="406244"/>
            <a:ext cx="6327174" cy="646331"/>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srgbClr val="FF0000"/>
                </a:solidFill>
                <a:effectLst/>
                <a:uLnTx/>
                <a:uFillTx/>
                <a:latin typeface="Verdana Pro SemiBold" panose="020B0704030504040204" pitchFamily="34" charset="0"/>
                <a:ea typeface="MS PGothic" pitchFamily="34" charset="-128"/>
                <a:cs typeface="+mn-cs"/>
              </a:rPr>
              <a:t>Synopsis </a:t>
            </a:r>
            <a:r>
              <a:rPr kumimoji="0" lang="en-US" sz="3200" b="0" i="0" u="none" strike="noStrike" kern="1200" cap="none" spc="0" normalizeH="0" baseline="0" noProof="0" dirty="0">
                <a:ln>
                  <a:noFill/>
                </a:ln>
                <a:solidFill>
                  <a:srgbClr val="FF0000"/>
                </a:solidFill>
                <a:effectLst/>
                <a:uLnTx/>
                <a:uFillTx/>
                <a:latin typeface="Verdana Pro SemiBold" panose="020B0704030504040204" pitchFamily="34" charset="0"/>
                <a:ea typeface="MS PGothic" pitchFamily="34" charset="-128"/>
                <a:cs typeface="+mn-cs"/>
              </a:rPr>
              <a:t>of</a:t>
            </a:r>
            <a:r>
              <a:rPr kumimoji="0" lang="en-US" sz="3600" b="0" i="0" u="none" strike="noStrike" kern="1200" cap="none" spc="0" normalizeH="0" baseline="0" noProof="0" dirty="0">
                <a:ln>
                  <a:noFill/>
                </a:ln>
                <a:solidFill>
                  <a:srgbClr val="FF0000"/>
                </a:solidFill>
                <a:effectLst/>
                <a:uLnTx/>
                <a:uFillTx/>
                <a:latin typeface="Verdana Pro SemiBold" panose="020B0704030504040204" pitchFamily="34" charset="0"/>
                <a:ea typeface="MS PGothic" pitchFamily="34" charset="-128"/>
                <a:cs typeface="+mn-cs"/>
              </a:rPr>
              <a:t> Approach</a:t>
            </a:r>
          </a:p>
        </p:txBody>
      </p:sp>
      <p:sp>
        <p:nvSpPr>
          <p:cNvPr id="2" name="Rectangle 1"/>
          <p:cNvSpPr/>
          <p:nvPr/>
        </p:nvSpPr>
        <p:spPr>
          <a:xfrm>
            <a:off x="980296" y="1157359"/>
            <a:ext cx="7580231" cy="5386090"/>
          </a:xfrm>
          <a:prstGeom prst="rect">
            <a:avLst/>
          </a:prstGeom>
        </p:spPr>
        <p:txBody>
          <a:bodyPr wrap="square">
            <a:spAutoFit/>
          </a:bodyPr>
          <a:lstStyle/>
          <a:p>
            <a:pPr marL="742950" marR="0" lvl="1" indent="-182880" algn="l" defTabSz="457200" rtl="0" eaLnBrk="1" fontAlgn="base" latinLnBrk="0" hangingPunct="1">
              <a:lnSpc>
                <a:spcPct val="100000"/>
              </a:lnSpc>
              <a:spcBef>
                <a:spcPts val="0"/>
              </a:spcBef>
              <a:spcAft>
                <a:spcPts val="0"/>
              </a:spcAft>
              <a:buClrTx/>
              <a:buSzTx/>
              <a:buFont typeface="Courier New" panose="02070309020205020404" pitchFamily="49" charset="0"/>
              <a:buChar char="o"/>
              <a:tabLst/>
              <a:defRPr/>
            </a:pP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SARS-CoV-2.</a:t>
            </a: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p>
          <a:p>
            <a:pPr marL="1200150" marR="0" lvl="2" indent="-182880" algn="l" defTabSz="457200" rtl="0" eaLnBrk="1" fontAlgn="base" latinLnBrk="0" hangingPunct="1">
              <a:lnSpc>
                <a:spcPct val="100000"/>
              </a:lnSpc>
              <a:spcBef>
                <a:spcPts val="0"/>
              </a:spcBef>
              <a:spcAft>
                <a:spcPts val="0"/>
              </a:spcAft>
              <a:buClrTx/>
              <a:buSzTx/>
              <a:buFont typeface="Wingdings" panose="05000000000000000000" pitchFamily="2" charset="2"/>
              <a:buChar char="§"/>
              <a:tabLst/>
              <a:defRPr/>
            </a:pPr>
            <a:r>
              <a:rPr kumimoji="0" lang="en-US" sz="1600" b="1"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rPr>
              <a:t>Quantifying the genetic material </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(characteristic viral RNA) (not the infectivity or viability of the virus). GC/L of </a:t>
            </a:r>
            <a:r>
              <a:rPr kumimoji="0" lang="en-US" sz="1600" b="1" i="1"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rPr>
              <a:t>N1, N2, by </a:t>
            </a:r>
            <a:r>
              <a:rPr kumimoji="0" lang="en-US" sz="1600" b="1" i="1" u="none" strike="noStrike" kern="1200" cap="none" spc="0" normalizeH="0" baseline="0" noProof="0" dirty="0" err="1">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rPr>
              <a:t>qRT</a:t>
            </a:r>
            <a:r>
              <a:rPr kumimoji="0" lang="en-US" sz="1600" b="1" i="1"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rPr>
              <a:t>-PCR or </a:t>
            </a:r>
            <a:r>
              <a:rPr kumimoji="0" lang="en-US" sz="1600" b="1" i="1" u="none" strike="noStrike" kern="1200" cap="none" spc="0" normalizeH="0" baseline="0" noProof="0" dirty="0" err="1">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rPr>
              <a:t>ddPCR</a:t>
            </a:r>
            <a:endParaRPr kumimoji="0" lang="en-US" sz="1600" b="1" i="1"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1200150" marR="0" lvl="2" indent="-182880" algn="l" defTabSz="457200" rtl="0" eaLnBrk="1" fontAlgn="base" latinLnBrk="0" hangingPunct="1">
              <a:lnSpc>
                <a:spcPct val="100000"/>
              </a:lnSpc>
              <a:spcBef>
                <a:spcPts val="0"/>
              </a:spcBef>
              <a:spcAft>
                <a:spcPts val="0"/>
              </a:spcAft>
              <a:buClrTx/>
              <a:buSzTx/>
              <a:buFont typeface="Wingdings" panose="05000000000000000000" pitchFamily="2" charset="2"/>
              <a:buChar char="§"/>
              <a:tabLst/>
              <a:defRPr/>
            </a:pPr>
            <a:r>
              <a:rPr kumimoji="0" lang="en-US" sz="16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Spiked bovine coronavirus </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t>
            </a:r>
            <a:r>
              <a:rPr kumimoji="0" lang="en-US" sz="16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BCoV</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as recovery control</a:t>
            </a:r>
          </a:p>
          <a:p>
            <a:pPr marL="1200150" marR="0" lvl="2" indent="-182880" algn="l" defTabSz="457200" rtl="0" eaLnBrk="1" fontAlgn="base" latinLnBrk="0" hangingPunct="1">
              <a:lnSpc>
                <a:spcPct val="100000"/>
              </a:lnSpc>
              <a:spcBef>
                <a:spcPts val="0"/>
              </a:spcBef>
              <a:spcAft>
                <a:spcPts val="0"/>
              </a:spcAft>
              <a:buClrTx/>
              <a:buSzTx/>
              <a:buFont typeface="Wingdings" panose="05000000000000000000" pitchFamily="2" charset="2"/>
              <a:buChar char="§"/>
              <a:tabLst/>
              <a:defRPr/>
            </a:pPr>
            <a:r>
              <a:rPr kumimoji="0" lang="en-US" sz="1600" b="1"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Hep</a:t>
            </a:r>
            <a:r>
              <a:rPr kumimoji="0" lang="en-US" sz="16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 G RNA </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(armored virus) as a PCR inhibition check</a:t>
            </a:r>
          </a:p>
          <a:p>
            <a:pPr marL="1200150" marR="0" lvl="2" indent="-182880" algn="l" defTabSz="457200" rtl="0" eaLnBrk="1" fontAlgn="base" latinLnBrk="0" hangingPunct="1">
              <a:lnSpc>
                <a:spcPct val="100000"/>
              </a:lnSpc>
              <a:spcBef>
                <a:spcPts val="0"/>
              </a:spcBef>
              <a:spcAft>
                <a:spcPts val="0"/>
              </a:spcAft>
              <a:buClrTx/>
              <a:buSzTx/>
              <a:buFont typeface="Wingdings" panose="05000000000000000000" pitchFamily="2" charset="2"/>
              <a:buChar char="§"/>
              <a:tabLst/>
              <a:defRPr/>
            </a:pPr>
            <a:r>
              <a:rPr kumimoji="0" lang="en-US" sz="16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Human fecal marker </a:t>
            </a:r>
            <a:r>
              <a:rPr kumimoji="0" lang="en-US" sz="16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a:t>
            </a:r>
            <a:r>
              <a:rPr kumimoji="0" lang="en-US" sz="16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HF183</a:t>
            </a:r>
            <a:r>
              <a:rPr kumimoji="0" lang="en-US" sz="16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to allow for normalization of influent dilution</a:t>
            </a: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742950" marR="0" lvl="1" indent="-182880" algn="l" defTabSz="457200" rtl="0" eaLnBrk="1" fontAlgn="base" latinLnBrk="0" hangingPunct="1">
              <a:lnSpc>
                <a:spcPct val="100000"/>
              </a:lnSpc>
              <a:spcBef>
                <a:spcPts val="0"/>
              </a:spcBef>
              <a:spcAft>
                <a:spcPts val="0"/>
              </a:spcAft>
              <a:buClrTx/>
              <a:buSzTx/>
              <a:buFont typeface="Courier New" panose="02070309020205020404" pitchFamily="49" charset="0"/>
              <a:buChar char="o"/>
              <a:tabLst/>
              <a:defRPr/>
            </a:pP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Duration of the study</a:t>
            </a: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The study will sample WWTPs weekly or monthly over a </a:t>
            </a:r>
            <a:r>
              <a:rPr kumimoji="0" lang="en-US" sz="1600" b="1" i="1"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rPr>
              <a:t>12-month period</a:t>
            </a:r>
            <a:r>
              <a:rPr kumimoji="0" lang="en-US" sz="1600" b="1" i="1"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endParaRPr kumimoji="0" lang="en-US" sz="16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742950" marR="0" lvl="1" indent="-182880" algn="l" defTabSz="457200" rtl="0" eaLnBrk="1" fontAlgn="base" latinLnBrk="0" hangingPunct="1">
              <a:lnSpc>
                <a:spcPct val="100000"/>
              </a:lnSpc>
              <a:spcBef>
                <a:spcPts val="0"/>
              </a:spcBef>
              <a:spcAft>
                <a:spcPts val="0"/>
              </a:spcAft>
              <a:buClrTx/>
              <a:buSzTx/>
              <a:buFont typeface="Courier New" panose="02070309020205020404" pitchFamily="49" charset="0"/>
              <a:buChar char="o"/>
              <a:tabLst/>
              <a:defRPr/>
            </a:pP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WWTPs Chosen and Samples Collected. </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In collaboration with the WI DNR, we will begin enrolling WWTPs in late June with routine sampling to begin sometime in July 2020. Our goal is to:</a:t>
            </a:r>
          </a:p>
          <a:p>
            <a:pPr marL="822960" marR="0" lvl="1" indent="-91440" algn="l" defTabSz="457200" rtl="0" eaLnBrk="1" fontAlgn="base" latinLnBrk="0" hangingPunct="1">
              <a:lnSpc>
                <a:spcPct val="100000"/>
              </a:lnSpc>
              <a:spcBef>
                <a:spcPts val="0"/>
              </a:spcBef>
              <a:spcAft>
                <a:spcPts val="0"/>
              </a:spcAft>
              <a:buClr>
                <a:srgbClr val="FF0000"/>
              </a:buClr>
              <a:buSzTx/>
              <a:buFont typeface="Wingdings" panose="05000000000000000000" pitchFamily="2" charset="2"/>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1600" b="1"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rPr>
              <a:t>R</a:t>
            </a:r>
            <a:r>
              <a:rPr kumimoji="0" lang="en-US" sz="1600" b="1" i="1"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rPr>
              <a:t>ecruit two WWTPs from the most populated 21 counties (42 WWTPs) for 	weekly sampling (</a:t>
            </a:r>
            <a:r>
              <a:rPr kumimoji="0" lang="en-US" sz="1600" b="0" i="1"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74% of Wisconsin’s population</a:t>
            </a:r>
            <a:r>
              <a:rPr kumimoji="0" lang="en-US" sz="1600" b="1" i="1"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rPr>
              <a:t>)</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and</a:t>
            </a:r>
          </a:p>
          <a:p>
            <a:pPr marL="822960" marR="0" lvl="1" indent="-91440" algn="l" defTabSz="457200" rtl="0" eaLnBrk="1" fontAlgn="base" latinLnBrk="0" hangingPunct="1">
              <a:lnSpc>
                <a:spcPct val="100000"/>
              </a:lnSpc>
              <a:spcBef>
                <a:spcPts val="0"/>
              </a:spcBef>
              <a:spcAft>
                <a:spcPts val="0"/>
              </a:spcAft>
              <a:buClr>
                <a:srgbClr val="FF0000"/>
              </a:buClr>
              <a:buSzTx/>
              <a:buFont typeface="Wingdings" panose="05000000000000000000" pitchFamily="2" charset="2"/>
              <a:buChar char="§"/>
              <a:tabLst/>
              <a:defRPr/>
            </a:pPr>
            <a:r>
              <a:rPr kumimoji="0" lang="en-US" sz="1600" b="1" i="1"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rPr>
              <a:t>	80 smaller and/or rural WWTP facilities for monthly sampling (</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where testing has been inconsistent or low reports of COVID cases)</a:t>
            </a:r>
          </a:p>
          <a:p>
            <a:pPr marL="822960" marR="0" lvl="1" indent="-91440" algn="l" defTabSz="457200" rtl="0" eaLnBrk="1" fontAlgn="base" latinLnBrk="0" hangingPunct="1">
              <a:lnSpc>
                <a:spcPct val="100000"/>
              </a:lnSpc>
              <a:spcBef>
                <a:spcPts val="0"/>
              </a:spcBef>
              <a:spcAft>
                <a:spcPts val="0"/>
              </a:spcAft>
              <a:buClr>
                <a:srgbClr val="FF0000"/>
              </a:buClr>
              <a:buSzTx/>
              <a:buFont typeface="Wingdings" panose="05000000000000000000" pitchFamily="2" charset="2"/>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Flow-weighted </a:t>
            </a:r>
            <a:r>
              <a:rPr kumimoji="0" lang="en-US" sz="1600" b="1" i="1"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rPr>
              <a:t>24-hour composite influent samples </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will be collected from each facility and express shipped to the labs. </a:t>
            </a:r>
            <a:r>
              <a:rPr kumimoji="0" lang="en-US" sz="1600" b="1" i="1"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rPr>
              <a:t>Sludge</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also being evaluated. </a:t>
            </a:r>
            <a:endParaRPr kumimoji="0" lang="en-US" sz="1600" b="0"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560070" marR="0" lvl="1" indent="0" algn="l" defTabSz="457200" rtl="0" eaLnBrk="1" fontAlgn="base"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To capture trends in virus concentrations (and correlate with population epidemiology of COVID-19) over the past few months several WWTPs have been </a:t>
            </a:r>
            <a:r>
              <a:rPr kumimoji="0" lang="en-US" sz="1600" b="1" i="1"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rPr>
              <a:t>archiving influent samples </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for the WSLH and UWM teams. </a:t>
            </a: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1" fontAlgn="base"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cxnSp>
        <p:nvCxnSpPr>
          <p:cNvPr id="7" name="Straight Connector 6"/>
          <p:cNvCxnSpPr/>
          <p:nvPr/>
        </p:nvCxnSpPr>
        <p:spPr>
          <a:xfrm>
            <a:off x="1389363" y="1052575"/>
            <a:ext cx="6508866" cy="0"/>
          </a:xfrm>
          <a:prstGeom prst="line">
            <a:avLst/>
          </a:prstGeom>
          <a:ln w="38100"/>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621830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B70000"/>
                </a:solidFill>
                <a:effectLst/>
                <a:uLnTx/>
                <a:uFillTx/>
                <a:latin typeface="Georgia"/>
                <a:ea typeface="+mn-ea"/>
                <a:cs typeface="+mn-cs"/>
              </a:rPr>
              <a:t>UW-Madison, Wisconsin State Laboratory of Hygiene &amp; National Atmospheric Deposition Program</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0416" y="378158"/>
            <a:ext cx="1182342" cy="5981365"/>
          </a:xfrm>
          <a:prstGeom prst="rect">
            <a:avLst/>
          </a:prstGeom>
        </p:spPr>
      </p:pic>
      <p:sp>
        <p:nvSpPr>
          <p:cNvPr id="13" name="TextBox 12">
            <a:extLst>
              <a:ext uri="{FF2B5EF4-FFF2-40B4-BE49-F238E27FC236}">
                <a16:creationId xmlns:a16="http://schemas.microsoft.com/office/drawing/2014/main" id="{50B0B626-57F3-4B47-A008-D1CB012FD540}"/>
              </a:ext>
            </a:extLst>
          </p:cNvPr>
          <p:cNvSpPr txBox="1"/>
          <p:nvPr/>
        </p:nvSpPr>
        <p:spPr>
          <a:xfrm>
            <a:off x="1389362" y="588033"/>
            <a:ext cx="6508865" cy="584775"/>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Verdana Pro SemiBold" panose="020B0704030504040204" pitchFamily="34" charset="0"/>
                <a:ea typeface="MS PGothic" pitchFamily="34" charset="-128"/>
                <a:cs typeface="+mn-cs"/>
              </a:rPr>
              <a:t>How Will the Data be Used ?</a:t>
            </a:r>
          </a:p>
        </p:txBody>
      </p:sp>
      <p:cxnSp>
        <p:nvCxnSpPr>
          <p:cNvPr id="15" name="Straight Connector 14"/>
          <p:cNvCxnSpPr/>
          <p:nvPr/>
        </p:nvCxnSpPr>
        <p:spPr>
          <a:xfrm>
            <a:off x="1488572" y="1188244"/>
            <a:ext cx="6508866" cy="0"/>
          </a:xfrm>
          <a:prstGeom prst="line">
            <a:avLst/>
          </a:prstGeom>
          <a:ln w="38100"/>
        </p:spPr>
        <p:style>
          <a:lnRef idx="2">
            <a:schemeClr val="accent1"/>
          </a:lnRef>
          <a:fillRef idx="0">
            <a:schemeClr val="accent1"/>
          </a:fillRef>
          <a:effectRef idx="1">
            <a:schemeClr val="accent1"/>
          </a:effectRef>
          <a:fontRef idx="minor">
            <a:schemeClr val="tx1"/>
          </a:fontRef>
        </p:style>
      </p:cxnSp>
      <p:sp>
        <p:nvSpPr>
          <p:cNvPr id="2" name="Rectangle 1"/>
          <p:cNvSpPr/>
          <p:nvPr/>
        </p:nvSpPr>
        <p:spPr>
          <a:xfrm>
            <a:off x="972590" y="1393805"/>
            <a:ext cx="7489767" cy="4524315"/>
          </a:xfrm>
          <a:prstGeom prst="rect">
            <a:avLst/>
          </a:prstGeom>
        </p:spPr>
        <p:txBody>
          <a:bodyPr wrap="square">
            <a:spAutoFit/>
          </a:bodyPr>
          <a:lstStyle/>
          <a:p>
            <a:pPr marL="742950" marR="0" lvl="1" indent="-285750" algn="l" defTabSz="457200" rtl="0" eaLnBrk="1" fontAlgn="base" latinLnBrk="0" hangingPunct="1">
              <a:lnSpc>
                <a:spcPct val="100000"/>
              </a:lnSpc>
              <a:spcBef>
                <a:spcPts val="0"/>
              </a:spcBef>
              <a:spcAft>
                <a:spcPts val="0"/>
              </a:spcAft>
              <a:buClrTx/>
              <a:buSzPct val="100000"/>
              <a:buFont typeface="Courier New" panose="02070309020205020404" pitchFamily="49" charset="0"/>
              <a:buChar char="o"/>
              <a:tabLst>
                <a:tab pos="914400" algn="l"/>
              </a:tabLst>
              <a:defRPr/>
            </a:pPr>
            <a:r>
              <a:rPr kumimoji="0" lang="en-US" sz="1600" b="1"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rPr>
              <a:t>Are public health actions – COVID-19 mitigation efforts working? </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Trends in wastewater virus concentrations along with the regional epidemiology data will inform if public health actions are working.</a:t>
            </a:r>
          </a:p>
          <a:p>
            <a:pPr marL="457200" marR="0" lvl="1" indent="0" algn="l" defTabSz="457200" rtl="0" eaLnBrk="1" fontAlgn="base" latinLnBrk="0" hangingPunct="1">
              <a:lnSpc>
                <a:spcPct val="100000"/>
              </a:lnSpc>
              <a:spcBef>
                <a:spcPts val="0"/>
              </a:spcBef>
              <a:spcAft>
                <a:spcPts val="0"/>
              </a:spcAft>
              <a:buClrTx/>
              <a:buSzPct val="100000"/>
              <a:buFontTx/>
              <a:buNone/>
              <a:tabLst>
                <a:tab pos="914400" algn="l"/>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gn="l" defTabSz="457200" rtl="0" eaLnBrk="1" fontAlgn="base" latinLnBrk="0" hangingPunct="1">
              <a:lnSpc>
                <a:spcPct val="100000"/>
              </a:lnSpc>
              <a:spcBef>
                <a:spcPts val="0"/>
              </a:spcBef>
              <a:spcAft>
                <a:spcPts val="0"/>
              </a:spcAft>
              <a:buClrTx/>
              <a:buSzPct val="100000"/>
              <a:buFont typeface="Courier New" panose="02070309020205020404" pitchFamily="49" charset="0"/>
              <a:buChar char="o"/>
              <a:tabLst>
                <a:tab pos="914400" algn="l"/>
              </a:tabLst>
              <a:defRPr/>
            </a:pPr>
            <a:r>
              <a:rPr kumimoji="0" lang="en-US" sz="1600" b="1"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rPr>
              <a:t>By acting as an early warning system</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(observing an increase in wastewater virus concentrations potentially weeks before measurable health outcomes),  communities will have information that can be used to encourage greater testing and prepare for a potential surge in patients with COVID-19.</a:t>
            </a:r>
          </a:p>
          <a:p>
            <a:pPr marL="457200" marR="0" lvl="1" indent="0" algn="l" defTabSz="457200" rtl="0" eaLnBrk="1" fontAlgn="base" latinLnBrk="0" hangingPunct="1">
              <a:lnSpc>
                <a:spcPct val="100000"/>
              </a:lnSpc>
              <a:spcBef>
                <a:spcPts val="0"/>
              </a:spcBef>
              <a:spcAft>
                <a:spcPts val="0"/>
              </a:spcAft>
              <a:buClrTx/>
              <a:buSzPct val="100000"/>
              <a:buFontTx/>
              <a:buNone/>
              <a:tabLst>
                <a:tab pos="914400" algn="l"/>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gn="l" defTabSz="457200" rtl="0" eaLnBrk="1" fontAlgn="base" latinLnBrk="0" hangingPunct="1">
              <a:lnSpc>
                <a:spcPct val="100000"/>
              </a:lnSpc>
              <a:spcBef>
                <a:spcPts val="0"/>
              </a:spcBef>
              <a:spcAft>
                <a:spcPts val="0"/>
              </a:spcAft>
              <a:buClrTx/>
              <a:buSzPct val="100000"/>
              <a:buFont typeface="Courier New" panose="02070309020205020404" pitchFamily="49" charset="0"/>
              <a:buChar char="o"/>
              <a:tabLst>
                <a:tab pos="914400" algn="l"/>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The researchers will work with local health departments, the WI Department of Health Services (DHS) and Wastewater Utilities to interpret the data.  </a:t>
            </a:r>
            <a:r>
              <a:rPr kumimoji="0" lang="en-US" sz="1600" b="1"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rPr>
              <a:t>Correlation between wastewater viral RNA concentrations and population epidemiology of COVID-19 </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will be examined at an individual community level.</a:t>
            </a:r>
          </a:p>
          <a:p>
            <a:pPr marL="457200" marR="0" lvl="1" indent="0" algn="l" defTabSz="457200" rtl="0" eaLnBrk="1" fontAlgn="base" latinLnBrk="0" hangingPunct="1">
              <a:lnSpc>
                <a:spcPct val="100000"/>
              </a:lnSpc>
              <a:spcBef>
                <a:spcPts val="0"/>
              </a:spcBef>
              <a:spcAft>
                <a:spcPts val="0"/>
              </a:spcAft>
              <a:buClrTx/>
              <a:buSzPct val="100000"/>
              <a:buFontTx/>
              <a:buNone/>
              <a:tabLst>
                <a:tab pos="914400" algn="l"/>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gn="l" defTabSz="457200" rtl="0" eaLnBrk="1" fontAlgn="base" latinLnBrk="0" hangingPunct="1">
              <a:lnSpc>
                <a:spcPct val="100000"/>
              </a:lnSpc>
              <a:spcBef>
                <a:spcPts val="0"/>
              </a:spcBef>
              <a:spcAft>
                <a:spcPts val="0"/>
              </a:spcAft>
              <a:buClrTx/>
              <a:buSzPct val="100000"/>
              <a:buFont typeface="Courier New" panose="02070309020205020404" pitchFamily="49" charset="0"/>
              <a:buChar char="o"/>
              <a:tabLst>
                <a:tab pos="914400" algn="l"/>
              </a:tabLst>
              <a:defRPr/>
            </a:pPr>
            <a:r>
              <a:rPr kumimoji="0" lang="en-US" sz="1600" b="1"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rPr>
              <a:t>Data will be released by the DHS to the public </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in a timely manner via a reporting mechanism under development (likely a dashboard).  Data release will be accompanied by an explanation of what they mean and with a Frequently Asked Questions (FAQ) summary. </a:t>
            </a: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382548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B70000"/>
                </a:solidFill>
                <a:effectLst/>
                <a:uLnTx/>
                <a:uFillTx/>
                <a:latin typeface="Georgia"/>
                <a:ea typeface="+mn-ea"/>
                <a:cs typeface="+mn-cs"/>
              </a:rPr>
              <a:t>UW-Madison, Wisconsin State Laboratory of Hygiene &amp; National Atmospheric Deposition Program</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0416" y="378158"/>
            <a:ext cx="1182342" cy="5981365"/>
          </a:xfrm>
          <a:prstGeom prst="rect">
            <a:avLst/>
          </a:prstGeom>
        </p:spPr>
      </p:pic>
      <p:sp>
        <p:nvSpPr>
          <p:cNvPr id="13" name="TextBox 12">
            <a:extLst>
              <a:ext uri="{FF2B5EF4-FFF2-40B4-BE49-F238E27FC236}">
                <a16:creationId xmlns:a16="http://schemas.microsoft.com/office/drawing/2014/main" id="{50B0B626-57F3-4B47-A008-D1CB012FD540}"/>
              </a:ext>
            </a:extLst>
          </p:cNvPr>
          <p:cNvSpPr txBox="1"/>
          <p:nvPr/>
        </p:nvSpPr>
        <p:spPr>
          <a:xfrm>
            <a:off x="1267674" y="635599"/>
            <a:ext cx="7024848" cy="523220"/>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Verdana Pro SemiBold" panose="020B0704030504040204" pitchFamily="34" charset="0"/>
                <a:ea typeface="MS PGothic" pitchFamily="34" charset="-128"/>
                <a:cs typeface="+mn-cs"/>
              </a:rPr>
              <a:t>Working to Establish Best Practices</a:t>
            </a:r>
          </a:p>
        </p:txBody>
      </p:sp>
      <p:cxnSp>
        <p:nvCxnSpPr>
          <p:cNvPr id="15" name="Straight Connector 14"/>
          <p:cNvCxnSpPr/>
          <p:nvPr/>
        </p:nvCxnSpPr>
        <p:spPr>
          <a:xfrm>
            <a:off x="1488572" y="1188244"/>
            <a:ext cx="6508866" cy="0"/>
          </a:xfrm>
          <a:prstGeom prst="line">
            <a:avLst/>
          </a:prstGeom>
          <a:ln w="38100"/>
        </p:spPr>
        <p:style>
          <a:lnRef idx="2">
            <a:schemeClr val="accent1"/>
          </a:lnRef>
          <a:fillRef idx="0">
            <a:schemeClr val="accent1"/>
          </a:fillRef>
          <a:effectRef idx="1">
            <a:schemeClr val="accent1"/>
          </a:effectRef>
          <a:fontRef idx="minor">
            <a:schemeClr val="tx1"/>
          </a:fontRef>
        </p:style>
      </p:cxnSp>
      <p:sp>
        <p:nvSpPr>
          <p:cNvPr id="2" name="Rectangle 1"/>
          <p:cNvSpPr/>
          <p:nvPr/>
        </p:nvSpPr>
        <p:spPr>
          <a:xfrm>
            <a:off x="972590" y="1303799"/>
            <a:ext cx="7489767" cy="3416320"/>
          </a:xfrm>
          <a:prstGeom prst="rect">
            <a:avLst/>
          </a:prstGeom>
        </p:spPr>
        <p:txBody>
          <a:bodyPr wrap="square">
            <a:spAutoFit/>
          </a:bodyPr>
          <a:lstStyle/>
          <a:p>
            <a:pPr marL="742950" marR="0" lvl="1" indent="-285750" algn="l" defTabSz="457200" rtl="0" eaLnBrk="1" fontAlgn="base" latinLnBrk="0" hangingPunct="1">
              <a:lnSpc>
                <a:spcPct val="100000"/>
              </a:lnSpc>
              <a:spcBef>
                <a:spcPts val="0"/>
              </a:spcBef>
              <a:spcAft>
                <a:spcPts val="0"/>
              </a:spcAft>
              <a:buClrTx/>
              <a:buSzPct val="100000"/>
              <a:buFont typeface="Courier New" panose="02070309020205020404" pitchFamily="49" charset="0"/>
              <a:buChar char="o"/>
              <a:tabLst>
                <a:tab pos="914400" algn="l"/>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Weekly calls and method sharing with 6 (and growing) research groups across the country conducting wastewater SARS-CoV-2 surveillance</a:t>
            </a:r>
          </a:p>
          <a:p>
            <a:pPr marL="1200150" marR="0" lvl="2" indent="-285750" algn="l" defTabSz="457200" rtl="0" eaLnBrk="1" fontAlgn="base" latinLnBrk="0" hangingPunct="1">
              <a:lnSpc>
                <a:spcPct val="100000"/>
              </a:lnSpc>
              <a:spcBef>
                <a:spcPts val="0"/>
              </a:spcBef>
              <a:spcAft>
                <a:spcPts val="0"/>
              </a:spcAft>
              <a:buClrTx/>
              <a:buSzPct val="100000"/>
              <a:buFont typeface="Wingdings" panose="05000000000000000000" pitchFamily="2" charset="2"/>
              <a:buChar char="§"/>
              <a:tabLst>
                <a:tab pos="914400" algn="l"/>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Virus concentration approaches</a:t>
            </a:r>
          </a:p>
          <a:p>
            <a:pPr marL="1200150" marR="0" lvl="2" indent="-285750" algn="l" defTabSz="457200" rtl="0" eaLnBrk="1" fontAlgn="base" latinLnBrk="0" hangingPunct="1">
              <a:lnSpc>
                <a:spcPct val="100000"/>
              </a:lnSpc>
              <a:spcBef>
                <a:spcPts val="0"/>
              </a:spcBef>
              <a:spcAft>
                <a:spcPts val="0"/>
              </a:spcAft>
              <a:buClrTx/>
              <a:buSzPct val="100000"/>
              <a:buFont typeface="Wingdings" panose="05000000000000000000" pitchFamily="2" charset="2"/>
              <a:buChar char="§"/>
              <a:tabLst>
                <a:tab pos="914400" algn="l"/>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RNA Extraction methods</a:t>
            </a:r>
          </a:p>
          <a:p>
            <a:pPr marL="1200150" marR="0" lvl="2" indent="-285750" algn="l" defTabSz="457200" rtl="0" eaLnBrk="1" fontAlgn="base" latinLnBrk="0" hangingPunct="1">
              <a:lnSpc>
                <a:spcPct val="100000"/>
              </a:lnSpc>
              <a:spcBef>
                <a:spcPts val="0"/>
              </a:spcBef>
              <a:spcAft>
                <a:spcPts val="0"/>
              </a:spcAft>
              <a:buClrTx/>
              <a:buSzPct val="100000"/>
              <a:buFont typeface="Wingdings" panose="05000000000000000000" pitchFamily="2" charset="2"/>
              <a:buChar char="§"/>
              <a:tabLst>
                <a:tab pos="914400" algn="l"/>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Amplification tools</a:t>
            </a:r>
          </a:p>
          <a:p>
            <a:pPr marL="1200150" marR="0" lvl="2" indent="-285750" algn="l" defTabSz="457200" rtl="0" eaLnBrk="1" fontAlgn="base" latinLnBrk="0" hangingPunct="1">
              <a:lnSpc>
                <a:spcPct val="100000"/>
              </a:lnSpc>
              <a:spcBef>
                <a:spcPts val="0"/>
              </a:spcBef>
              <a:spcAft>
                <a:spcPts val="0"/>
              </a:spcAft>
              <a:buClrTx/>
              <a:buSzPct val="100000"/>
              <a:buFont typeface="Wingdings" panose="05000000000000000000" pitchFamily="2" charset="2"/>
              <a:buChar char="§"/>
              <a:tabLst>
                <a:tab pos="914400" algn="l"/>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QA practices </a:t>
            </a:r>
          </a:p>
          <a:p>
            <a:pPr marL="457200" marR="0" lvl="1" indent="0" algn="l" defTabSz="457200" rtl="0" eaLnBrk="1" fontAlgn="base" latinLnBrk="0" hangingPunct="1">
              <a:lnSpc>
                <a:spcPct val="100000"/>
              </a:lnSpc>
              <a:spcBef>
                <a:spcPts val="0"/>
              </a:spcBef>
              <a:spcAft>
                <a:spcPts val="0"/>
              </a:spcAft>
              <a:buClrTx/>
              <a:buSzPct val="100000"/>
              <a:buFontTx/>
              <a:buNone/>
              <a:tabLst>
                <a:tab pos="914400" algn="l"/>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gn="l" defTabSz="457200" rtl="0" eaLnBrk="1" fontAlgn="base" latinLnBrk="0" hangingPunct="1">
              <a:lnSpc>
                <a:spcPct val="100000"/>
              </a:lnSpc>
              <a:spcBef>
                <a:spcPts val="0"/>
              </a:spcBef>
              <a:spcAft>
                <a:spcPts val="0"/>
              </a:spcAft>
              <a:buClrTx/>
              <a:buSzPct val="100000"/>
              <a:buFont typeface="Courier New" panose="02070309020205020404" pitchFamily="49" charset="0"/>
              <a:buChar char="o"/>
              <a:tabLst>
                <a:tab pos="914400" algn="l"/>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We will participate in a Water Research Foundation round-robin study of best practices for wastewater SARS-CoV-2 quantification </a:t>
            </a: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gn="l" defTabSz="457200" rtl="0" eaLnBrk="1" fontAlgn="base" latinLnBrk="0" hangingPunct="1">
              <a:lnSpc>
                <a:spcPct val="100000"/>
              </a:lnSpc>
              <a:spcBef>
                <a:spcPts val="0"/>
              </a:spcBef>
              <a:spcAft>
                <a:spcPts val="0"/>
              </a:spcAft>
              <a:buClrTx/>
              <a:buSzPct val="100000"/>
              <a:buFont typeface="Courier New" panose="02070309020205020404" pitchFamily="49" charset="0"/>
              <a:buChar char="o"/>
              <a:tabLst>
                <a:tab pos="914400" algn="l"/>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457200" marR="0" lvl="1" indent="0" algn="l" defTabSz="457200" rtl="0" eaLnBrk="1" fontAlgn="base" latinLnBrk="0" hangingPunct="1">
              <a:lnSpc>
                <a:spcPct val="100000"/>
              </a:lnSpc>
              <a:spcBef>
                <a:spcPts val="0"/>
              </a:spcBef>
              <a:spcAft>
                <a:spcPts val="0"/>
              </a:spcAft>
              <a:buClrTx/>
              <a:buSzPct val="100000"/>
              <a:buFontTx/>
              <a:buNone/>
              <a:tabLst>
                <a:tab pos="914400" algn="l"/>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7" name="Content Placeholder 7" descr="A bridge over a body of water&#10;&#10;Description automatically generated">
            <a:extLst>
              <a:ext uri="{FF2B5EF4-FFF2-40B4-BE49-F238E27FC236}">
                <a16:creationId xmlns:a16="http://schemas.microsoft.com/office/drawing/2014/main" id="{A8C93DA1-6AAD-470A-9A50-DC9C416479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5370483" y="4167232"/>
            <a:ext cx="2800927" cy="2055169"/>
          </a:xfrm>
          <a:prstGeom prst="rect">
            <a:avLst/>
          </a:prstGeom>
          <a:noFill/>
          <a:ln w="22225">
            <a:solidFill>
              <a:srgbClr val="FF0000"/>
            </a:solidFill>
          </a:ln>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9199569-17B8-44FB-9BCA-8B1858F80A34}"/>
              </a:ext>
            </a:extLst>
          </p:cNvPr>
          <p:cNvSpPr txBox="1"/>
          <p:nvPr/>
        </p:nvSpPr>
        <p:spPr>
          <a:xfrm>
            <a:off x="1470647" y="4242406"/>
            <a:ext cx="3224778" cy="1754326"/>
          </a:xfrm>
          <a:prstGeom prst="rect">
            <a:avLst/>
          </a:prstGeom>
          <a:noFill/>
        </p:spPr>
        <p:txBody>
          <a:bodyPr wrap="square" rtlCol="0">
            <a:spAutoFit/>
          </a:bodyPr>
          <a:lstStyle/>
          <a:p>
            <a:pPr marL="285750" marR="0" lvl="0" indent="-285750" algn="l" defTabSz="457200" rtl="0" eaLnBrk="1" fontAlgn="base" latinLnBrk="0" hangingPunct="1">
              <a:lnSpc>
                <a:spcPct val="100000"/>
              </a:lnSpc>
              <a:spcBef>
                <a:spcPct val="0"/>
              </a:spcBef>
              <a:spcAft>
                <a:spcPct val="0"/>
              </a:spcAft>
              <a:buClrTx/>
              <a:buSzTx/>
              <a:buFont typeface="Courier New" panose="02070309020205020404" pitchFamily="49" charset="0"/>
              <a:buChar char="o"/>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We are currently conducting studies comparing various performance metrics of INFLUENT and SLUDGE (primary and thickened) for SARS-CoV-2 monitoring</a:t>
            </a:r>
            <a:endParaRPr kumimoji="0" lang="en-US" sz="1800" b="0" i="0" u="none" strike="noStrike" kern="1200" cap="none" spc="0" normalizeH="0" baseline="0" noProof="0" dirty="0">
              <a:ln>
                <a:noFill/>
              </a:ln>
              <a:solidFill>
                <a:prstClr val="black"/>
              </a:solidFill>
              <a:effectLst/>
              <a:uLnTx/>
              <a:uFillTx/>
              <a:latin typeface="Georgia" pitchFamily="18" charset="0"/>
              <a:ea typeface="MS PGothic" pitchFamily="34" charset="-128"/>
              <a:cs typeface="+mn-cs"/>
            </a:endParaRPr>
          </a:p>
        </p:txBody>
      </p:sp>
    </p:spTree>
    <p:extLst>
      <p:ext uri="{BB962C8B-B14F-4D97-AF65-F5344CB8AC3E}">
        <p14:creationId xmlns:p14="http://schemas.microsoft.com/office/powerpoint/2010/main" val="4503900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B70000"/>
                </a:solidFill>
                <a:effectLst/>
                <a:uLnTx/>
                <a:uFillTx/>
                <a:latin typeface="Georgia"/>
                <a:ea typeface="+mn-ea"/>
                <a:cs typeface="+mn-cs"/>
              </a:rPr>
              <a:t>UW-Madison, Wisconsin State Laboratory of Hygiene &amp; National Atmospheric Deposition Program</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0416" y="378158"/>
            <a:ext cx="1182342" cy="5981365"/>
          </a:xfrm>
          <a:prstGeom prst="rect">
            <a:avLst/>
          </a:prstGeom>
        </p:spPr>
      </p:pic>
      <p:pic>
        <p:nvPicPr>
          <p:cNvPr id="11" name="Picture 10">
            <a:extLst>
              <a:ext uri="{FF2B5EF4-FFF2-40B4-BE49-F238E27FC236}">
                <a16:creationId xmlns:a16="http://schemas.microsoft.com/office/drawing/2014/main" id="{CD4C51E5-9369-47BD-9F32-CB383F2257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0476" y="4361878"/>
            <a:ext cx="2685349" cy="1253163"/>
          </a:xfrm>
          <a:prstGeom prst="rect">
            <a:avLst/>
          </a:prstGeom>
        </p:spPr>
      </p:pic>
      <p:sp>
        <p:nvSpPr>
          <p:cNvPr id="13" name="TextBox 12">
            <a:extLst>
              <a:ext uri="{FF2B5EF4-FFF2-40B4-BE49-F238E27FC236}">
                <a16:creationId xmlns:a16="http://schemas.microsoft.com/office/drawing/2014/main" id="{50B0B626-57F3-4B47-A008-D1CB012FD540}"/>
              </a:ext>
            </a:extLst>
          </p:cNvPr>
          <p:cNvSpPr txBox="1"/>
          <p:nvPr/>
        </p:nvSpPr>
        <p:spPr>
          <a:xfrm>
            <a:off x="1419301" y="488952"/>
            <a:ext cx="6730538" cy="1754326"/>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srgbClr val="FF0000"/>
                </a:solidFill>
                <a:effectLst/>
                <a:uLnTx/>
                <a:uFillTx/>
                <a:latin typeface="Verdana Pro SemiBold" panose="020B0704030504040204" pitchFamily="34" charset="0"/>
                <a:ea typeface="MS PGothic" pitchFamily="34" charset="-128"/>
                <a:cs typeface="+mn-cs"/>
              </a:rPr>
              <a:t>PFAS RESEARCH INITIATIVES ONGOING or RECENTLY COMPLETED</a:t>
            </a:r>
          </a:p>
        </p:txBody>
      </p:sp>
      <p:pic>
        <p:nvPicPr>
          <p:cNvPr id="12" name="Picture 11" descr="A field of grass&#10;&#10;Description automatically generated">
            <a:extLst>
              <a:ext uri="{FF2B5EF4-FFF2-40B4-BE49-F238E27FC236}">
                <a16:creationId xmlns:a16="http://schemas.microsoft.com/office/drawing/2014/main" id="{EA42A15E-7787-4375-87EB-D6DC4D027A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15791" y="4141163"/>
            <a:ext cx="2925942" cy="1961811"/>
          </a:xfrm>
          <a:prstGeom prst="rect">
            <a:avLst/>
          </a:prstGeom>
          <a:ln w="15875">
            <a:solidFill>
              <a:srgbClr val="FF0000"/>
            </a:solidFill>
          </a:ln>
        </p:spPr>
      </p:pic>
      <p:sp>
        <p:nvSpPr>
          <p:cNvPr id="7" name="TextBox 6">
            <a:extLst>
              <a:ext uri="{FF2B5EF4-FFF2-40B4-BE49-F238E27FC236}">
                <a16:creationId xmlns:a16="http://schemas.microsoft.com/office/drawing/2014/main" id="{C2DB4932-D340-4EC7-9388-0ABDF37D92F6}"/>
              </a:ext>
            </a:extLst>
          </p:cNvPr>
          <p:cNvSpPr txBox="1"/>
          <p:nvPr/>
        </p:nvSpPr>
        <p:spPr>
          <a:xfrm>
            <a:off x="1954285" y="2307960"/>
            <a:ext cx="5660571" cy="830997"/>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Verdana Pro Cond SemiBold" panose="020B0706030504040204" pitchFamily="34" charset="0"/>
                <a:ea typeface="MS PGothic" pitchFamily="34" charset="-128"/>
                <a:cs typeface="+mn-cs"/>
              </a:rPr>
              <a:t>NADP / WSLH / WDNR / Sea Grant / EPA </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Verdana Pro Cond SemiBold" panose="020B0706030504040204" pitchFamily="34" charset="0"/>
                <a:ea typeface="MS PGothic" pitchFamily="34" charset="-128"/>
                <a:cs typeface="+mn-cs"/>
              </a:rPr>
              <a:t>Collaborations</a:t>
            </a:r>
          </a:p>
        </p:txBody>
      </p:sp>
      <p:sp>
        <p:nvSpPr>
          <p:cNvPr id="2" name="TextBox 1"/>
          <p:cNvSpPr txBox="1"/>
          <p:nvPr/>
        </p:nvSpPr>
        <p:spPr>
          <a:xfrm>
            <a:off x="2097512" y="3349712"/>
            <a:ext cx="4681250" cy="369332"/>
          </a:xfrm>
          <a:prstGeom prst="rect">
            <a:avLst/>
          </a:prstGeom>
          <a:solidFill>
            <a:schemeClr val="accent2">
              <a:lumMod val="20000"/>
              <a:lumOff val="80000"/>
            </a:schemeClr>
          </a:solid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Black" panose="020B0A04020102020204" pitchFamily="34" charset="0"/>
                <a:ea typeface="MS PGothic" pitchFamily="34" charset="-128"/>
                <a:cs typeface="+mn-cs"/>
              </a:rPr>
              <a:t>WSLH Board Meeting June 16, 2020</a:t>
            </a:r>
          </a:p>
        </p:txBody>
      </p:sp>
    </p:spTree>
    <p:extLst>
      <p:ext uri="{BB962C8B-B14F-4D97-AF65-F5344CB8AC3E}">
        <p14:creationId xmlns:p14="http://schemas.microsoft.com/office/powerpoint/2010/main" val="32647290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FBA8D9-4B16-470E-A42F-9957B9680989}"/>
              </a:ext>
            </a:extLst>
          </p:cNvPr>
          <p:cNvSpPr>
            <a:spLocks noGrp="1"/>
          </p:cNvSpPr>
          <p:nvPr>
            <p:ph type="title"/>
          </p:nvPr>
        </p:nvSpPr>
        <p:spPr>
          <a:xfrm>
            <a:off x="-296092" y="96979"/>
            <a:ext cx="9144000" cy="693155"/>
          </a:xfrm>
        </p:spPr>
        <p:txBody>
          <a:bodyPr>
            <a:normAutofit/>
          </a:bodyPr>
          <a:lstStyle/>
          <a:p>
            <a:r>
              <a:rPr lang="en-US" sz="3200" dirty="0">
                <a:latin typeface="Aharoni" panose="02010803020104030203" pitchFamily="2" charset="-79"/>
                <a:cs typeface="Aharoni" panose="02010803020104030203" pitchFamily="2" charset="-79"/>
              </a:rPr>
              <a:t>PFAS Dispersal &amp; Atmospheric Processing</a:t>
            </a:r>
          </a:p>
        </p:txBody>
      </p:sp>
      <p:sp>
        <p:nvSpPr>
          <p:cNvPr id="4" name="Footer Placeholder 3">
            <a:extLst>
              <a:ext uri="{FF2B5EF4-FFF2-40B4-BE49-F238E27FC236}">
                <a16:creationId xmlns:a16="http://schemas.microsoft.com/office/drawing/2014/main" id="{4F98EC9F-B17F-4EB3-AC63-2B6B998E0952}"/>
              </a:ext>
            </a:extLst>
          </p:cNvPr>
          <p:cNvSpPr>
            <a:spLocks noGrp="1"/>
          </p:cNvSpPr>
          <p:nvPr>
            <p:ph type="ftr" sz="quarter" idx="4294967295"/>
          </p:nvPr>
        </p:nvSpPr>
        <p:spPr>
          <a:xfrm>
            <a:off x="2372778" y="6455031"/>
            <a:ext cx="4568599" cy="365125"/>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Georgia"/>
                <a:ea typeface="+mn-ea"/>
                <a:cs typeface="+mn-cs"/>
              </a:rPr>
              <a:t>National Atmospheric Deposition Program</a:t>
            </a:r>
          </a:p>
        </p:txBody>
      </p:sp>
      <p:pic>
        <p:nvPicPr>
          <p:cNvPr id="3" name="Content Placeholder 2">
            <a:extLst>
              <a:ext uri="{FF2B5EF4-FFF2-40B4-BE49-F238E27FC236}">
                <a16:creationId xmlns:a16="http://schemas.microsoft.com/office/drawing/2014/main" id="{1C9D009A-8533-424D-931B-0DD27747ECD0}"/>
              </a:ext>
            </a:extLst>
          </p:cNvPr>
          <p:cNvPicPr>
            <a:picLocks noGrp="1" noChangeAspect="1"/>
          </p:cNvPicPr>
          <p:nvPr>
            <p:ph idx="1"/>
          </p:nvPr>
        </p:nvPicPr>
        <p:blipFill>
          <a:blip r:embed="rId2"/>
          <a:stretch>
            <a:fillRect/>
          </a:stretch>
        </p:blipFill>
        <p:spPr>
          <a:xfrm>
            <a:off x="484706" y="1124470"/>
            <a:ext cx="8174588" cy="3182918"/>
          </a:xfrm>
          <a:prstGeom prst="rect">
            <a:avLst/>
          </a:prstGeom>
          <a:ln w="25400">
            <a:solidFill>
              <a:schemeClr val="tx1"/>
            </a:solidFill>
          </a:ln>
        </p:spPr>
      </p:pic>
      <p:pic>
        <p:nvPicPr>
          <p:cNvPr id="5" name="Picture 4">
            <a:extLst>
              <a:ext uri="{FF2B5EF4-FFF2-40B4-BE49-F238E27FC236}">
                <a16:creationId xmlns:a16="http://schemas.microsoft.com/office/drawing/2014/main" id="{2A37DED8-5F7C-409D-83AD-EF483CD0A38D}"/>
              </a:ext>
            </a:extLst>
          </p:cNvPr>
          <p:cNvPicPr>
            <a:picLocks noChangeAspect="1"/>
          </p:cNvPicPr>
          <p:nvPr/>
        </p:nvPicPr>
        <p:blipFill>
          <a:blip r:embed="rId3"/>
          <a:stretch>
            <a:fillRect/>
          </a:stretch>
        </p:blipFill>
        <p:spPr>
          <a:xfrm>
            <a:off x="484706" y="5004040"/>
            <a:ext cx="1974116" cy="627343"/>
          </a:xfrm>
          <a:prstGeom prst="rect">
            <a:avLst/>
          </a:prstGeom>
        </p:spPr>
      </p:pic>
      <p:sp>
        <p:nvSpPr>
          <p:cNvPr id="6" name="TextBox 5">
            <a:extLst>
              <a:ext uri="{FF2B5EF4-FFF2-40B4-BE49-F238E27FC236}">
                <a16:creationId xmlns:a16="http://schemas.microsoft.com/office/drawing/2014/main" id="{A7A6F3F5-BE5B-4E0F-AD11-0BF8B924BBD6}"/>
              </a:ext>
            </a:extLst>
          </p:cNvPr>
          <p:cNvSpPr txBox="1"/>
          <p:nvPr/>
        </p:nvSpPr>
        <p:spPr>
          <a:xfrm>
            <a:off x="415981" y="4356771"/>
            <a:ext cx="2172810" cy="338554"/>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Georgia" pitchFamily="18" charset="0"/>
                <a:ea typeface="MS PGothic" pitchFamily="34" charset="-128"/>
                <a:cs typeface="+mn-cs"/>
              </a:rPr>
              <a:t>Figure from ITRC</a:t>
            </a:r>
          </a:p>
        </p:txBody>
      </p:sp>
      <p:sp>
        <p:nvSpPr>
          <p:cNvPr id="7" name="TextBox 6">
            <a:extLst>
              <a:ext uri="{FF2B5EF4-FFF2-40B4-BE49-F238E27FC236}">
                <a16:creationId xmlns:a16="http://schemas.microsoft.com/office/drawing/2014/main" id="{C37668B0-6808-472A-8E66-B36E786F31E3}"/>
              </a:ext>
            </a:extLst>
          </p:cNvPr>
          <p:cNvSpPr txBox="1"/>
          <p:nvPr/>
        </p:nvSpPr>
        <p:spPr>
          <a:xfrm>
            <a:off x="1384663" y="543053"/>
            <a:ext cx="6078582" cy="584775"/>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Black" panose="020B0A04020102020204" pitchFamily="34" charset="0"/>
                <a:ea typeface="Cambria" panose="02040503050406030204" pitchFamily="18" charset="0"/>
                <a:cs typeface="+mn-cs"/>
              </a:rPr>
              <a:t>Atmospheric Transport, Processing and Deposition</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Black" panose="020B0A04020102020204" pitchFamily="34" charset="0"/>
                <a:ea typeface="Cambria" panose="02040503050406030204" pitchFamily="18" charset="0"/>
                <a:cs typeface="+mn-cs"/>
              </a:rPr>
              <a:t> is Underappreciated and Under-Studied</a:t>
            </a:r>
          </a:p>
        </p:txBody>
      </p:sp>
      <p:sp>
        <p:nvSpPr>
          <p:cNvPr id="9" name="TextBox 8">
            <a:extLst>
              <a:ext uri="{FF2B5EF4-FFF2-40B4-BE49-F238E27FC236}">
                <a16:creationId xmlns:a16="http://schemas.microsoft.com/office/drawing/2014/main" id="{07AD6D2B-767E-47EF-B8E0-38DA90F721C5}"/>
              </a:ext>
            </a:extLst>
          </p:cNvPr>
          <p:cNvSpPr txBox="1"/>
          <p:nvPr/>
        </p:nvSpPr>
        <p:spPr>
          <a:xfrm>
            <a:off x="2596254" y="4686378"/>
            <a:ext cx="2971800" cy="1569660"/>
          </a:xfrm>
          <a:prstGeom prst="rect">
            <a:avLst/>
          </a:prstGeom>
          <a:solidFill>
            <a:schemeClr val="accent3">
              <a:lumMod val="20000"/>
              <a:lumOff val="80000"/>
            </a:schemeClr>
          </a:solidFill>
        </p:spPr>
        <p:txBody>
          <a:bodyPr wrap="square" rtlCol="0">
            <a:spAutoFit/>
          </a:bodyPr>
          <a:lstStyle/>
          <a:p>
            <a:pPr marL="342900" marR="0" lvl="0" indent="-342900" algn="l" defTabSz="457200" rtl="0" eaLnBrk="1" fontAlgn="base" latinLnBrk="0" hangingPunct="1">
              <a:lnSpc>
                <a:spcPct val="100000"/>
              </a:lnSpc>
              <a:spcBef>
                <a:spcPct val="0"/>
              </a:spcBef>
              <a:spcAft>
                <a:spcPct val="0"/>
              </a:spcAft>
              <a:buClrTx/>
              <a:buSzTx/>
              <a:buFontTx/>
              <a:buAutoNum type="arabicPeriod"/>
              <a:tabLst/>
              <a:defRPr/>
            </a:pPr>
            <a:r>
              <a:rPr kumimoji="0" lang="en-US" sz="1600" b="1" i="0" u="none" strike="noStrike" kern="1200" cap="none" spc="0" normalizeH="0" baseline="0" noProof="0" dirty="0">
                <a:ln>
                  <a:noFill/>
                </a:ln>
                <a:solidFill>
                  <a:prstClr val="black"/>
                </a:solidFill>
                <a:effectLst/>
                <a:uLnTx/>
                <a:uFillTx/>
                <a:latin typeface="Arial Black" panose="020B0A04020102020204" pitchFamily="34" charset="0"/>
                <a:ea typeface="MS PGothic" pitchFamily="34" charset="-128"/>
                <a:cs typeface="+mn-cs"/>
              </a:rPr>
              <a:t>Paper mills</a:t>
            </a:r>
          </a:p>
          <a:p>
            <a:pPr marL="342900" marR="0" lvl="0" indent="-342900" algn="l" defTabSz="457200" rtl="0" eaLnBrk="1" fontAlgn="base" latinLnBrk="0" hangingPunct="1">
              <a:lnSpc>
                <a:spcPct val="100000"/>
              </a:lnSpc>
              <a:spcBef>
                <a:spcPct val="0"/>
              </a:spcBef>
              <a:spcAft>
                <a:spcPct val="0"/>
              </a:spcAft>
              <a:buClrTx/>
              <a:buSzTx/>
              <a:buFontTx/>
              <a:buAutoNum type="arabicPeriod"/>
              <a:tabLst/>
              <a:defRPr/>
            </a:pPr>
            <a:r>
              <a:rPr kumimoji="0" lang="en-US" sz="1600" b="1" i="0" u="none" strike="noStrike" kern="1200" cap="none" spc="0" normalizeH="0" baseline="0" noProof="0" dirty="0">
                <a:ln>
                  <a:noFill/>
                </a:ln>
                <a:solidFill>
                  <a:prstClr val="black"/>
                </a:solidFill>
                <a:effectLst/>
                <a:uLnTx/>
                <a:uFillTx/>
                <a:latin typeface="Arial Black" panose="020B0A04020102020204" pitchFamily="34" charset="0"/>
                <a:ea typeface="MS PGothic" pitchFamily="34" charset="-128"/>
                <a:cs typeface="+mn-cs"/>
              </a:rPr>
              <a:t>Metal finishers </a:t>
            </a:r>
          </a:p>
          <a:p>
            <a:pPr marL="342900" marR="0" lvl="0" indent="-342900" algn="l" defTabSz="457200" rtl="0" eaLnBrk="1" fontAlgn="base" latinLnBrk="0" hangingPunct="1">
              <a:lnSpc>
                <a:spcPct val="100000"/>
              </a:lnSpc>
              <a:spcBef>
                <a:spcPct val="0"/>
              </a:spcBef>
              <a:spcAft>
                <a:spcPct val="0"/>
              </a:spcAft>
              <a:buClrTx/>
              <a:buSzTx/>
              <a:buFontTx/>
              <a:buAutoNum type="arabicPeriod"/>
              <a:tabLst/>
              <a:defRPr/>
            </a:pPr>
            <a:r>
              <a:rPr kumimoji="0" lang="en-US" sz="1600" b="1" i="0" u="none" strike="noStrike" kern="1200" cap="none" spc="0" normalizeH="0" baseline="0" noProof="0" dirty="0">
                <a:ln>
                  <a:noFill/>
                </a:ln>
                <a:solidFill>
                  <a:prstClr val="black"/>
                </a:solidFill>
                <a:effectLst/>
                <a:uLnTx/>
                <a:uFillTx/>
                <a:latin typeface="Arial Black" panose="020B0A04020102020204" pitchFamily="34" charset="0"/>
                <a:ea typeface="MS PGothic" pitchFamily="34" charset="-128"/>
                <a:cs typeface="+mn-cs"/>
              </a:rPr>
              <a:t>Textile mills</a:t>
            </a:r>
          </a:p>
          <a:p>
            <a:pPr marL="342900" marR="0" lvl="0" indent="-342900" algn="l" defTabSz="457200" rtl="0" eaLnBrk="1" fontAlgn="base" latinLnBrk="0" hangingPunct="1">
              <a:lnSpc>
                <a:spcPct val="100000"/>
              </a:lnSpc>
              <a:spcBef>
                <a:spcPct val="0"/>
              </a:spcBef>
              <a:spcAft>
                <a:spcPct val="0"/>
              </a:spcAft>
              <a:buClrTx/>
              <a:buSzTx/>
              <a:buFontTx/>
              <a:buAutoNum type="arabicPeriod"/>
              <a:tabLst/>
              <a:defRPr/>
            </a:pPr>
            <a:r>
              <a:rPr kumimoji="0" lang="en-US" sz="1600" b="1" i="0" u="none" strike="noStrike" kern="1200" cap="none" spc="0" normalizeH="0" baseline="0" noProof="0" dirty="0">
                <a:ln>
                  <a:noFill/>
                </a:ln>
                <a:solidFill>
                  <a:prstClr val="black"/>
                </a:solidFill>
                <a:effectLst/>
                <a:uLnTx/>
                <a:uFillTx/>
                <a:latin typeface="Arial Black" panose="020B0A04020102020204" pitchFamily="34" charset="0"/>
                <a:ea typeface="MS PGothic" pitchFamily="34" charset="-128"/>
                <a:cs typeface="+mn-cs"/>
              </a:rPr>
              <a:t>Foam factories</a:t>
            </a:r>
          </a:p>
          <a:p>
            <a:pPr marL="342900" marR="0" lvl="0" indent="-342900" algn="l" defTabSz="457200" rtl="0" eaLnBrk="1" fontAlgn="base" latinLnBrk="0" hangingPunct="1">
              <a:lnSpc>
                <a:spcPct val="100000"/>
              </a:lnSpc>
              <a:spcBef>
                <a:spcPct val="0"/>
              </a:spcBef>
              <a:spcAft>
                <a:spcPct val="0"/>
              </a:spcAft>
              <a:buClrTx/>
              <a:buSzTx/>
              <a:buFontTx/>
              <a:buAutoNum type="arabicPeriod"/>
              <a:tabLst/>
              <a:defRPr/>
            </a:pPr>
            <a:r>
              <a:rPr kumimoji="0" lang="en-US" sz="1600" b="1" i="0" u="none" strike="noStrike" kern="1200" cap="none" spc="0" normalizeH="0" baseline="0" noProof="0" dirty="0">
                <a:ln>
                  <a:noFill/>
                </a:ln>
                <a:solidFill>
                  <a:prstClr val="black"/>
                </a:solidFill>
                <a:effectLst/>
                <a:uLnTx/>
                <a:uFillTx/>
                <a:latin typeface="Arial Black" panose="020B0A04020102020204" pitchFamily="34" charset="0"/>
                <a:ea typeface="MS PGothic" pitchFamily="34" charset="-128"/>
                <a:cs typeface="+mn-cs"/>
              </a:rPr>
              <a:t>PFAS factories</a:t>
            </a:r>
          </a:p>
          <a:p>
            <a:pPr marL="342900" marR="0" lvl="0" indent="-342900" algn="l" defTabSz="457200" rtl="0" eaLnBrk="1" fontAlgn="base" latinLnBrk="0" hangingPunct="1">
              <a:lnSpc>
                <a:spcPct val="100000"/>
              </a:lnSpc>
              <a:spcBef>
                <a:spcPct val="0"/>
              </a:spcBef>
              <a:spcAft>
                <a:spcPct val="0"/>
              </a:spcAft>
              <a:buClrTx/>
              <a:buSzTx/>
              <a:buFontTx/>
              <a:buAutoNum type="arabicPeriod"/>
              <a:tabLst/>
              <a:defRPr/>
            </a:pPr>
            <a:r>
              <a:rPr kumimoji="0" lang="en-US" sz="1600" b="1" i="0" u="none" strike="noStrike" kern="1200" cap="none" spc="0" normalizeH="0" baseline="0" noProof="0" dirty="0">
                <a:ln>
                  <a:noFill/>
                </a:ln>
                <a:solidFill>
                  <a:prstClr val="black"/>
                </a:solidFill>
                <a:effectLst/>
                <a:uLnTx/>
                <a:uFillTx/>
                <a:latin typeface="Arial Black" panose="020B0A04020102020204" pitchFamily="34" charset="0"/>
                <a:ea typeface="MS PGothic" pitchFamily="34" charset="-128"/>
                <a:cs typeface="+mn-cs"/>
              </a:rPr>
              <a:t>(manufacturing aids)</a:t>
            </a:r>
          </a:p>
        </p:txBody>
      </p:sp>
      <p:sp>
        <p:nvSpPr>
          <p:cNvPr id="10" name="TextBox 9">
            <a:extLst>
              <a:ext uri="{FF2B5EF4-FFF2-40B4-BE49-F238E27FC236}">
                <a16:creationId xmlns:a16="http://schemas.microsoft.com/office/drawing/2014/main" id="{24B33B34-56A5-41F3-81F0-4B25FD45632A}"/>
              </a:ext>
            </a:extLst>
          </p:cNvPr>
          <p:cNvSpPr txBox="1"/>
          <p:nvPr/>
        </p:nvSpPr>
        <p:spPr>
          <a:xfrm>
            <a:off x="2727771" y="4356771"/>
            <a:ext cx="2514600" cy="369332"/>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Arial Black" panose="020B0A04020102020204" pitchFamily="34" charset="0"/>
                <a:ea typeface="MS PGothic" pitchFamily="34" charset="-128"/>
                <a:cs typeface="+mn-cs"/>
              </a:rPr>
              <a:t>Industrial Sources</a:t>
            </a:r>
          </a:p>
        </p:txBody>
      </p:sp>
      <p:sp>
        <p:nvSpPr>
          <p:cNvPr id="12" name="TextBox 11">
            <a:extLst>
              <a:ext uri="{FF2B5EF4-FFF2-40B4-BE49-F238E27FC236}">
                <a16:creationId xmlns:a16="http://schemas.microsoft.com/office/drawing/2014/main" id="{49609F2C-067A-49B4-9E4B-CE5B250DDAC5}"/>
              </a:ext>
            </a:extLst>
          </p:cNvPr>
          <p:cNvSpPr txBox="1"/>
          <p:nvPr/>
        </p:nvSpPr>
        <p:spPr>
          <a:xfrm>
            <a:off x="5687494" y="4695325"/>
            <a:ext cx="2971800" cy="1569660"/>
          </a:xfrm>
          <a:prstGeom prst="rect">
            <a:avLst/>
          </a:prstGeom>
          <a:solidFill>
            <a:schemeClr val="accent3">
              <a:lumMod val="20000"/>
              <a:lumOff val="80000"/>
            </a:schemeClr>
          </a:solidFill>
        </p:spPr>
        <p:txBody>
          <a:bodyPr wrap="square" rtlCol="0">
            <a:spAutoFit/>
          </a:bodyPr>
          <a:lstStyle/>
          <a:p>
            <a:pPr marL="342900" marR="0" lvl="0" indent="-342900" algn="l" defTabSz="457200" rtl="0" eaLnBrk="1" fontAlgn="base" latinLnBrk="0" hangingPunct="1">
              <a:lnSpc>
                <a:spcPct val="100000"/>
              </a:lnSpc>
              <a:spcBef>
                <a:spcPct val="0"/>
              </a:spcBef>
              <a:spcAft>
                <a:spcPct val="0"/>
              </a:spcAft>
              <a:buClrTx/>
              <a:buSzTx/>
              <a:buFontTx/>
              <a:buAutoNum type="arabicPeriod"/>
              <a:tabLst/>
              <a:defRPr/>
            </a:pPr>
            <a:r>
              <a:rPr kumimoji="0" lang="en-US" sz="1600" b="1" i="0" u="none" strike="noStrike" kern="1200" cap="none" spc="0" normalizeH="0" baseline="0" noProof="0" dirty="0">
                <a:ln>
                  <a:noFill/>
                </a:ln>
                <a:solidFill>
                  <a:prstClr val="black"/>
                </a:solidFill>
                <a:effectLst/>
                <a:uLnTx/>
                <a:uFillTx/>
                <a:latin typeface="Arial Black" panose="020B0A04020102020204" pitchFamily="34" charset="0"/>
                <a:ea typeface="MS PGothic" pitchFamily="34" charset="-128"/>
                <a:cs typeface="+mn-cs"/>
              </a:rPr>
              <a:t>Industrial Sites</a:t>
            </a:r>
          </a:p>
          <a:p>
            <a:pPr marL="342900" marR="0" lvl="0" indent="-342900" algn="l" defTabSz="457200" rtl="0" eaLnBrk="1" fontAlgn="base" latinLnBrk="0" hangingPunct="1">
              <a:lnSpc>
                <a:spcPct val="100000"/>
              </a:lnSpc>
              <a:spcBef>
                <a:spcPct val="0"/>
              </a:spcBef>
              <a:spcAft>
                <a:spcPct val="0"/>
              </a:spcAft>
              <a:buClrTx/>
              <a:buSzTx/>
              <a:buFontTx/>
              <a:buAutoNum type="arabicPeriod"/>
              <a:tabLst/>
              <a:defRPr/>
            </a:pPr>
            <a:r>
              <a:rPr kumimoji="0" lang="en-US" sz="1600" b="1" i="0" u="none" strike="noStrike" kern="1200" cap="none" spc="0" normalizeH="0" baseline="0" noProof="0" dirty="0">
                <a:ln>
                  <a:noFill/>
                </a:ln>
                <a:solidFill>
                  <a:prstClr val="black"/>
                </a:solidFill>
                <a:effectLst/>
                <a:uLnTx/>
                <a:uFillTx/>
                <a:latin typeface="Arial Black" panose="020B0A04020102020204" pitchFamily="34" charset="0"/>
                <a:ea typeface="MS PGothic" pitchFamily="34" charset="-128"/>
                <a:cs typeface="+mn-cs"/>
              </a:rPr>
              <a:t>Fire Fighting Training</a:t>
            </a:r>
          </a:p>
          <a:p>
            <a:pPr marL="342900" marR="0" lvl="0" indent="-342900" algn="l" defTabSz="457200" rtl="0" eaLnBrk="1" fontAlgn="base" latinLnBrk="0" hangingPunct="1">
              <a:lnSpc>
                <a:spcPct val="100000"/>
              </a:lnSpc>
              <a:spcBef>
                <a:spcPct val="0"/>
              </a:spcBef>
              <a:spcAft>
                <a:spcPct val="0"/>
              </a:spcAft>
              <a:buClrTx/>
              <a:buSzTx/>
              <a:buFontTx/>
              <a:buAutoNum type="arabicPeriod"/>
              <a:tabLst/>
              <a:defRPr/>
            </a:pPr>
            <a:r>
              <a:rPr kumimoji="0" lang="en-US" sz="1600" b="1" i="0" u="none" strike="noStrike" kern="1200" cap="none" spc="0" normalizeH="0" baseline="0" noProof="0" dirty="0">
                <a:ln>
                  <a:noFill/>
                </a:ln>
                <a:solidFill>
                  <a:prstClr val="black"/>
                </a:solidFill>
                <a:effectLst/>
                <a:uLnTx/>
                <a:uFillTx/>
                <a:latin typeface="Arial Black" panose="020B0A04020102020204" pitchFamily="34" charset="0"/>
                <a:ea typeface="MS PGothic" pitchFamily="34" charset="-128"/>
                <a:cs typeface="+mn-cs"/>
              </a:rPr>
              <a:t>Commercial Fugitive Emissions</a:t>
            </a:r>
          </a:p>
          <a:p>
            <a:pPr marL="342900" marR="0" lvl="0" indent="-342900" algn="l" defTabSz="457200" rtl="0" eaLnBrk="1" fontAlgn="base" latinLnBrk="0" hangingPunct="1">
              <a:lnSpc>
                <a:spcPct val="100000"/>
              </a:lnSpc>
              <a:spcBef>
                <a:spcPct val="0"/>
              </a:spcBef>
              <a:spcAft>
                <a:spcPct val="0"/>
              </a:spcAft>
              <a:buClrTx/>
              <a:buSzTx/>
              <a:buFontTx/>
              <a:buAutoNum type="arabicPeriod"/>
              <a:tabLst/>
              <a:defRPr/>
            </a:pPr>
            <a:r>
              <a:rPr kumimoji="0" lang="en-US" sz="1600" b="1" i="0" u="none" strike="noStrike" kern="1200" cap="none" spc="0" normalizeH="0" baseline="0" noProof="0" dirty="0">
                <a:ln>
                  <a:noFill/>
                </a:ln>
                <a:solidFill>
                  <a:prstClr val="black"/>
                </a:solidFill>
                <a:effectLst/>
                <a:uLnTx/>
                <a:uFillTx/>
                <a:latin typeface="Arial Black" panose="020B0A04020102020204" pitchFamily="34" charset="0"/>
                <a:ea typeface="MS PGothic" pitchFamily="34" charset="-128"/>
                <a:cs typeface="+mn-cs"/>
              </a:rPr>
              <a:t>Landfills</a:t>
            </a:r>
          </a:p>
          <a:p>
            <a:pPr marL="342900" marR="0" lvl="0" indent="-342900" algn="l" defTabSz="457200" rtl="0" eaLnBrk="1" fontAlgn="base" latinLnBrk="0" hangingPunct="1">
              <a:lnSpc>
                <a:spcPct val="100000"/>
              </a:lnSpc>
              <a:spcBef>
                <a:spcPct val="0"/>
              </a:spcBef>
              <a:spcAft>
                <a:spcPct val="0"/>
              </a:spcAft>
              <a:buClrTx/>
              <a:buSzTx/>
              <a:buFontTx/>
              <a:buAutoNum type="arabicPeriod"/>
              <a:tabLst/>
              <a:defRPr/>
            </a:pPr>
            <a:r>
              <a:rPr kumimoji="0" lang="en-US" sz="1600" b="1" i="0" u="none" strike="noStrike" kern="1200" cap="none" spc="0" normalizeH="0" baseline="0" noProof="0" dirty="0">
                <a:ln>
                  <a:noFill/>
                </a:ln>
                <a:solidFill>
                  <a:prstClr val="black"/>
                </a:solidFill>
                <a:effectLst/>
                <a:uLnTx/>
                <a:uFillTx/>
                <a:latin typeface="Arial Black" panose="020B0A04020102020204" pitchFamily="34" charset="0"/>
                <a:ea typeface="MS PGothic" pitchFamily="34" charset="-128"/>
                <a:cs typeface="+mn-cs"/>
              </a:rPr>
              <a:t>WWTP</a:t>
            </a:r>
          </a:p>
        </p:txBody>
      </p:sp>
      <p:sp>
        <p:nvSpPr>
          <p:cNvPr id="13" name="TextBox 12">
            <a:extLst>
              <a:ext uri="{FF2B5EF4-FFF2-40B4-BE49-F238E27FC236}">
                <a16:creationId xmlns:a16="http://schemas.microsoft.com/office/drawing/2014/main" id="{4CDDD363-372C-48CF-BC90-1FF3FDA98556}"/>
              </a:ext>
            </a:extLst>
          </p:cNvPr>
          <p:cNvSpPr txBox="1"/>
          <p:nvPr/>
        </p:nvSpPr>
        <p:spPr>
          <a:xfrm>
            <a:off x="5893736" y="4341382"/>
            <a:ext cx="2590800" cy="369332"/>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Arial Black" panose="020B0A04020102020204" pitchFamily="34" charset="0"/>
                <a:ea typeface="MS PGothic" pitchFamily="34" charset="-128"/>
                <a:cs typeface="+mn-cs"/>
              </a:rPr>
              <a:t>Major Entry Points</a:t>
            </a:r>
          </a:p>
        </p:txBody>
      </p:sp>
    </p:spTree>
    <p:extLst>
      <p:ext uri="{BB962C8B-B14F-4D97-AF65-F5344CB8AC3E}">
        <p14:creationId xmlns:p14="http://schemas.microsoft.com/office/powerpoint/2010/main" val="42442564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612C6D-C209-4D77-8833-7F5C9D56D493}"/>
              </a:ext>
            </a:extLst>
          </p:cNvPr>
          <p:cNvSpPr>
            <a:spLocks noGrp="1"/>
          </p:cNvSpPr>
          <p:nvPr>
            <p:ph type="title"/>
          </p:nvPr>
        </p:nvSpPr>
        <p:spPr>
          <a:xfrm>
            <a:off x="3533747" y="506454"/>
            <a:ext cx="3718560" cy="571138"/>
          </a:xfrm>
          <a:solidFill>
            <a:schemeClr val="accent3">
              <a:lumMod val="20000"/>
              <a:lumOff val="80000"/>
            </a:schemeClr>
          </a:solidFill>
        </p:spPr>
        <p:txBody>
          <a:bodyPr>
            <a:normAutofit/>
          </a:bodyPr>
          <a:lstStyle/>
          <a:p>
            <a:r>
              <a:rPr lang="en-US" sz="3200" dirty="0">
                <a:latin typeface="Aharoni" panose="02010803020104030203" pitchFamily="2" charset="-79"/>
                <a:cs typeface="Aharoni" panose="02010803020104030203" pitchFamily="2" charset="-79"/>
              </a:rPr>
              <a:t>PFAS Compounds</a:t>
            </a:r>
          </a:p>
        </p:txBody>
      </p:sp>
      <p:sp>
        <p:nvSpPr>
          <p:cNvPr id="4" name="Footer Placeholder 3">
            <a:extLst>
              <a:ext uri="{FF2B5EF4-FFF2-40B4-BE49-F238E27FC236}">
                <a16:creationId xmlns:a16="http://schemas.microsoft.com/office/drawing/2014/main" id="{EC9E3CDF-B211-404C-84C0-1551410CBB52}"/>
              </a:ext>
            </a:extLst>
          </p:cNvPr>
          <p:cNvSpPr>
            <a:spLocks noGrp="1"/>
          </p:cNvSpPr>
          <p:nvPr>
            <p:ph type="ftr" sz="quarter" idx="4294967295"/>
          </p:nvPr>
        </p:nvSpPr>
        <p:spPr>
          <a:xfrm>
            <a:off x="2095500" y="6461733"/>
            <a:ext cx="3428999" cy="365125"/>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Georgia"/>
                <a:ea typeface="+mn-ea"/>
                <a:cs typeface="+mn-cs"/>
              </a:rPr>
              <a:t>National Atmospheric Deposition Program</a:t>
            </a:r>
          </a:p>
        </p:txBody>
      </p:sp>
      <p:pic>
        <p:nvPicPr>
          <p:cNvPr id="3" name="Picture 2">
            <a:extLst>
              <a:ext uri="{FF2B5EF4-FFF2-40B4-BE49-F238E27FC236}">
                <a16:creationId xmlns:a16="http://schemas.microsoft.com/office/drawing/2014/main" id="{4B0F0D69-6456-4B70-93F5-190AB91511CF}"/>
              </a:ext>
            </a:extLst>
          </p:cNvPr>
          <p:cNvPicPr>
            <a:picLocks noChangeAspect="1"/>
          </p:cNvPicPr>
          <p:nvPr/>
        </p:nvPicPr>
        <p:blipFill>
          <a:blip r:embed="rId2"/>
          <a:stretch>
            <a:fillRect/>
          </a:stretch>
        </p:blipFill>
        <p:spPr>
          <a:xfrm>
            <a:off x="5258147" y="4178649"/>
            <a:ext cx="2810500" cy="2048434"/>
          </a:xfrm>
          <a:prstGeom prst="rect">
            <a:avLst/>
          </a:prstGeom>
        </p:spPr>
      </p:pic>
      <p:pic>
        <p:nvPicPr>
          <p:cNvPr id="5" name="Content Placeholder 4">
            <a:extLst>
              <a:ext uri="{FF2B5EF4-FFF2-40B4-BE49-F238E27FC236}">
                <a16:creationId xmlns:a16="http://schemas.microsoft.com/office/drawing/2014/main" id="{7E1DFBD9-A782-4E45-A36C-FC160D4B8567}"/>
              </a:ext>
            </a:extLst>
          </p:cNvPr>
          <p:cNvPicPr>
            <a:picLocks noGrp="1" noChangeAspect="1"/>
          </p:cNvPicPr>
          <p:nvPr>
            <p:ph idx="1"/>
          </p:nvPr>
        </p:nvPicPr>
        <p:blipFill>
          <a:blip r:embed="rId3"/>
          <a:stretch>
            <a:fillRect/>
          </a:stretch>
        </p:blipFill>
        <p:spPr>
          <a:xfrm>
            <a:off x="1676402" y="2286000"/>
            <a:ext cx="1674495" cy="531300"/>
          </a:xfrm>
          <a:prstGeom prst="rect">
            <a:avLst/>
          </a:prstGeom>
        </p:spPr>
      </p:pic>
      <p:pic>
        <p:nvPicPr>
          <p:cNvPr id="14" name="Picture 13">
            <a:extLst>
              <a:ext uri="{FF2B5EF4-FFF2-40B4-BE49-F238E27FC236}">
                <a16:creationId xmlns:a16="http://schemas.microsoft.com/office/drawing/2014/main" id="{399C0015-8310-46AA-B763-4255763A4826}"/>
              </a:ext>
            </a:extLst>
          </p:cNvPr>
          <p:cNvPicPr>
            <a:picLocks noChangeAspect="1"/>
          </p:cNvPicPr>
          <p:nvPr/>
        </p:nvPicPr>
        <p:blipFill>
          <a:blip r:embed="rId4"/>
          <a:stretch>
            <a:fillRect/>
          </a:stretch>
        </p:blipFill>
        <p:spPr>
          <a:xfrm>
            <a:off x="350523" y="396029"/>
            <a:ext cx="3301341" cy="2757450"/>
          </a:xfrm>
          <a:prstGeom prst="rect">
            <a:avLst/>
          </a:prstGeom>
        </p:spPr>
      </p:pic>
      <p:pic>
        <p:nvPicPr>
          <p:cNvPr id="15" name="Picture 14">
            <a:extLst>
              <a:ext uri="{FF2B5EF4-FFF2-40B4-BE49-F238E27FC236}">
                <a16:creationId xmlns:a16="http://schemas.microsoft.com/office/drawing/2014/main" id="{0BF40661-29F8-4B04-8360-3D545F8AF7F9}"/>
              </a:ext>
            </a:extLst>
          </p:cNvPr>
          <p:cNvPicPr>
            <a:picLocks noChangeAspect="1"/>
          </p:cNvPicPr>
          <p:nvPr/>
        </p:nvPicPr>
        <p:blipFill>
          <a:blip r:embed="rId5"/>
          <a:stretch>
            <a:fillRect/>
          </a:stretch>
        </p:blipFill>
        <p:spPr>
          <a:xfrm>
            <a:off x="550361" y="4604842"/>
            <a:ext cx="3926575" cy="1336554"/>
          </a:xfrm>
          <a:prstGeom prst="rect">
            <a:avLst/>
          </a:prstGeom>
        </p:spPr>
      </p:pic>
      <p:pic>
        <p:nvPicPr>
          <p:cNvPr id="17" name="Picture 16" descr="A close up of a logo&#10;&#10;Description automatically generated">
            <a:extLst>
              <a:ext uri="{FF2B5EF4-FFF2-40B4-BE49-F238E27FC236}">
                <a16:creationId xmlns:a16="http://schemas.microsoft.com/office/drawing/2014/main" id="{295288BE-EE01-46BC-8B4E-55763C075A4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4764" y="3516275"/>
            <a:ext cx="3097578" cy="830714"/>
          </a:xfrm>
          <a:prstGeom prst="rect">
            <a:avLst/>
          </a:prstGeom>
        </p:spPr>
      </p:pic>
      <p:sp>
        <p:nvSpPr>
          <p:cNvPr id="19" name="TextBox 18">
            <a:extLst>
              <a:ext uri="{FF2B5EF4-FFF2-40B4-BE49-F238E27FC236}">
                <a16:creationId xmlns:a16="http://schemas.microsoft.com/office/drawing/2014/main" id="{C20EDD74-8C26-486C-A3D4-33BC832CA2A1}"/>
              </a:ext>
            </a:extLst>
          </p:cNvPr>
          <p:cNvSpPr txBox="1"/>
          <p:nvPr/>
        </p:nvSpPr>
        <p:spPr>
          <a:xfrm>
            <a:off x="4265441" y="1250240"/>
            <a:ext cx="4399001" cy="1323439"/>
          </a:xfrm>
          <a:prstGeom prst="rect">
            <a:avLst/>
          </a:prstGeom>
          <a:solidFill>
            <a:schemeClr val="accent4">
              <a:lumMod val="20000"/>
              <a:lumOff val="80000"/>
            </a:schemeClr>
          </a:solid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Black" panose="020B0A04020102020204" pitchFamily="34" charset="0"/>
                <a:ea typeface="MS PGothic" pitchFamily="34" charset="-128"/>
                <a:cs typeface="+mn-cs"/>
              </a:rPr>
              <a:t>&gt;4500 compounds known/suspected</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Black" panose="020B0A04020102020204" pitchFamily="34" charset="0"/>
                <a:ea typeface="MS PGothic" pitchFamily="34" charset="-128"/>
                <a:cs typeface="+mn-cs"/>
              </a:rPr>
              <a:t>220 with authentic standards</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Black" panose="020B0A04020102020204" pitchFamily="34" charset="0"/>
                <a:ea typeface="MS PGothic" pitchFamily="34" charset="-128"/>
                <a:cs typeface="+mn-cs"/>
              </a:rPr>
              <a:t>50 with “routine” robust methods</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Black" panose="020B0A04020102020204" pitchFamily="34" charset="0"/>
                <a:ea typeface="MS PGothic" pitchFamily="34" charset="-128"/>
                <a:cs typeface="+mn-cs"/>
              </a:rPr>
              <a:t>18 in EPA 537.1 (drinking water)</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Black" panose="020B0A04020102020204" pitchFamily="34" charset="0"/>
                <a:ea typeface="MS PGothic" pitchFamily="34" charset="-128"/>
                <a:cs typeface="+mn-cs"/>
              </a:rPr>
              <a:t>3-5 with regulatory limits (States)</a:t>
            </a:r>
          </a:p>
        </p:txBody>
      </p:sp>
      <p:sp>
        <p:nvSpPr>
          <p:cNvPr id="20" name="TextBox 19">
            <a:extLst>
              <a:ext uri="{FF2B5EF4-FFF2-40B4-BE49-F238E27FC236}">
                <a16:creationId xmlns:a16="http://schemas.microsoft.com/office/drawing/2014/main" id="{6480D1A9-74D2-475C-91D2-377C2753EFA2}"/>
              </a:ext>
            </a:extLst>
          </p:cNvPr>
          <p:cNvSpPr txBox="1"/>
          <p:nvPr/>
        </p:nvSpPr>
        <p:spPr>
          <a:xfrm>
            <a:off x="4092443" y="2701321"/>
            <a:ext cx="4571999" cy="1477328"/>
          </a:xfrm>
          <a:prstGeom prst="rect">
            <a:avLst/>
          </a:prstGeom>
          <a:solidFill>
            <a:schemeClr val="accent3">
              <a:lumMod val="40000"/>
              <a:lumOff val="60000"/>
            </a:schemeClr>
          </a:solidFill>
        </p:spPr>
        <p:txBody>
          <a:bodyPr wrap="square" rtlCol="0">
            <a:spAutoFit/>
          </a:bodyPr>
          <a:lstStyle/>
          <a:p>
            <a:pPr marL="342900" marR="0" lvl="0" indent="-342900" algn="l" defTabSz="457200" rtl="0" eaLnBrk="1" fontAlgn="base" latinLnBrk="0" hangingPunct="1">
              <a:lnSpc>
                <a:spcPct val="100000"/>
              </a:lnSpc>
              <a:spcBef>
                <a:spcPct val="0"/>
              </a:spcBef>
              <a:spcAft>
                <a:spcPct val="0"/>
              </a:spcAft>
              <a:buClrTx/>
              <a:buSzTx/>
              <a:buFontTx/>
              <a:buAutoNum type="arabicPeriod"/>
              <a:tabLst/>
              <a:defRPr/>
            </a:pPr>
            <a:r>
              <a:rPr kumimoji="0" lang="en-US" sz="1800" b="1" i="0" u="none" strike="noStrike" kern="1200" cap="none" spc="0" normalizeH="0" baseline="0" noProof="0" dirty="0">
                <a:ln>
                  <a:noFill/>
                </a:ln>
                <a:solidFill>
                  <a:srgbClr val="FF0000"/>
                </a:solidFill>
                <a:effectLst/>
                <a:uLnTx/>
                <a:uFillTx/>
                <a:latin typeface="Arial Black" panose="020B0A04020102020204" pitchFamily="34" charset="0"/>
                <a:ea typeface="MS PGothic" pitchFamily="34" charset="-128"/>
                <a:cs typeface="+mn-cs"/>
              </a:rPr>
              <a:t>-C</a:t>
            </a:r>
            <a:r>
              <a:rPr kumimoji="0" lang="en-US" sz="1800" b="1" i="0" u="none" strike="noStrike" kern="1200" cap="none" spc="0" normalizeH="0" baseline="-25000" noProof="0" dirty="0">
                <a:ln>
                  <a:noFill/>
                </a:ln>
                <a:solidFill>
                  <a:srgbClr val="FF0000"/>
                </a:solidFill>
                <a:effectLst/>
                <a:uLnTx/>
                <a:uFillTx/>
                <a:latin typeface="Arial Black" panose="020B0A04020102020204" pitchFamily="34" charset="0"/>
                <a:ea typeface="MS PGothic" pitchFamily="34" charset="-128"/>
                <a:cs typeface="+mn-cs"/>
              </a:rPr>
              <a:t>n</a:t>
            </a:r>
            <a:r>
              <a:rPr kumimoji="0" lang="en-US" sz="1800" b="1" i="0" u="none" strike="noStrike" kern="1200" cap="none" spc="0" normalizeH="0" baseline="0" noProof="0" dirty="0">
                <a:ln>
                  <a:noFill/>
                </a:ln>
                <a:solidFill>
                  <a:srgbClr val="FF0000"/>
                </a:solidFill>
                <a:effectLst/>
                <a:uLnTx/>
                <a:uFillTx/>
                <a:latin typeface="Arial Black" panose="020B0A04020102020204" pitchFamily="34" charset="0"/>
                <a:ea typeface="MS PGothic" pitchFamily="34" charset="-128"/>
                <a:cs typeface="+mn-cs"/>
              </a:rPr>
              <a:t>F</a:t>
            </a:r>
            <a:r>
              <a:rPr kumimoji="0" lang="en-US" sz="1800" b="1" i="0" u="none" strike="noStrike" kern="1200" cap="none" spc="0" normalizeH="0" baseline="-25000" noProof="0" dirty="0">
                <a:ln>
                  <a:noFill/>
                </a:ln>
                <a:solidFill>
                  <a:srgbClr val="FF0000"/>
                </a:solidFill>
                <a:effectLst/>
                <a:uLnTx/>
                <a:uFillTx/>
                <a:latin typeface="Arial Black" panose="020B0A04020102020204" pitchFamily="34" charset="0"/>
                <a:ea typeface="MS PGothic" pitchFamily="34" charset="-128"/>
                <a:cs typeface="+mn-cs"/>
              </a:rPr>
              <a:t>2n</a:t>
            </a:r>
            <a:r>
              <a:rPr kumimoji="0" lang="en-US" sz="1800" b="1" i="0" u="none" strike="noStrike" kern="1200" cap="none" spc="0" normalizeH="0" baseline="0" noProof="0" dirty="0">
                <a:ln>
                  <a:noFill/>
                </a:ln>
                <a:solidFill>
                  <a:srgbClr val="FF0000"/>
                </a:solidFill>
                <a:effectLst/>
                <a:uLnTx/>
                <a:uFillTx/>
                <a:latin typeface="Arial Black" panose="020B0A04020102020204" pitchFamily="34" charset="0"/>
                <a:ea typeface="MS PGothic" pitchFamily="34" charset="-128"/>
                <a:cs typeface="+mn-cs"/>
              </a:rPr>
              <a:t>-head </a:t>
            </a:r>
            <a:r>
              <a:rPr kumimoji="0" lang="en-US" sz="1800" b="1" i="0" u="none" strike="noStrike" kern="1200" cap="none" spc="0" normalizeH="0" baseline="0" noProof="0" dirty="0">
                <a:ln>
                  <a:noFill/>
                </a:ln>
                <a:solidFill>
                  <a:srgbClr val="FF0000"/>
                </a:solidFill>
                <a:effectLst/>
                <a:uLnTx/>
                <a:uFillTx/>
                <a:latin typeface="Arial Black" panose="020B0A04020102020204" pitchFamily="34" charset="0"/>
                <a:ea typeface="MS PGothic" pitchFamily="34" charset="-128"/>
                <a:cs typeface="+mn-cs"/>
                <a:sym typeface="Wingdings" panose="05000000000000000000" pitchFamily="2" charset="2"/>
              </a:rPr>
              <a:t></a:t>
            </a:r>
            <a:endParaRPr kumimoji="0" lang="en-US" sz="1800" b="1" i="0" u="none" strike="noStrike" kern="1200" cap="none" spc="0" normalizeH="0" baseline="0" noProof="0" dirty="0">
              <a:ln>
                <a:noFill/>
              </a:ln>
              <a:solidFill>
                <a:srgbClr val="FF0000"/>
              </a:solidFill>
              <a:effectLst/>
              <a:uLnTx/>
              <a:uFillTx/>
              <a:latin typeface="Arial Black" panose="020B0A04020102020204" pitchFamily="34" charset="0"/>
              <a:ea typeface="MS PGothic" pitchFamily="34" charset="-128"/>
              <a:cs typeface="+mn-cs"/>
            </a:endParaRPr>
          </a:p>
          <a:p>
            <a:pPr marL="342900" marR="0" lvl="0" indent="-342900" algn="l" defTabSz="457200" rtl="0" eaLnBrk="1" fontAlgn="base" latinLnBrk="0" hangingPunct="1">
              <a:lnSpc>
                <a:spcPct val="100000"/>
              </a:lnSpc>
              <a:spcBef>
                <a:spcPct val="0"/>
              </a:spcBef>
              <a:spcAft>
                <a:spcPct val="0"/>
              </a:spcAft>
              <a:buClrTx/>
              <a:buSzTx/>
              <a:buFontTx/>
              <a:buAutoNum type="arabicPeriod"/>
              <a:tabLst/>
              <a:defRPr/>
            </a:pPr>
            <a:r>
              <a:rPr kumimoji="0" lang="en-US" sz="1800" b="1" i="0" u="none" strike="noStrike" kern="1200" cap="none" spc="0" normalizeH="0" baseline="0" noProof="0" dirty="0">
                <a:ln>
                  <a:noFill/>
                </a:ln>
                <a:solidFill>
                  <a:srgbClr val="FF0000"/>
                </a:solidFill>
                <a:effectLst/>
                <a:uLnTx/>
                <a:uFillTx/>
                <a:latin typeface="Arial Black" panose="020B0A04020102020204" pitchFamily="34" charset="0"/>
                <a:ea typeface="MS PGothic" pitchFamily="34" charset="-128"/>
                <a:cs typeface="+mn-cs"/>
              </a:rPr>
              <a:t>Repel oil and water</a:t>
            </a:r>
          </a:p>
          <a:p>
            <a:pPr marL="342900" marR="0" lvl="0" indent="-342900" algn="l" defTabSz="457200" rtl="0" eaLnBrk="1" fontAlgn="base" latinLnBrk="0" hangingPunct="1">
              <a:lnSpc>
                <a:spcPct val="100000"/>
              </a:lnSpc>
              <a:spcBef>
                <a:spcPct val="0"/>
              </a:spcBef>
              <a:spcAft>
                <a:spcPct val="0"/>
              </a:spcAft>
              <a:buClrTx/>
              <a:buSzTx/>
              <a:buFontTx/>
              <a:buAutoNum type="arabicPeriod"/>
              <a:tabLst/>
              <a:defRPr/>
            </a:pPr>
            <a:r>
              <a:rPr kumimoji="0" lang="en-US" sz="1800" b="1" i="0" u="none" strike="noStrike" kern="1200" cap="none" spc="0" normalizeH="0" baseline="0" noProof="0" dirty="0">
                <a:ln>
                  <a:noFill/>
                </a:ln>
                <a:solidFill>
                  <a:srgbClr val="FF0000"/>
                </a:solidFill>
                <a:effectLst/>
                <a:uLnTx/>
                <a:uFillTx/>
                <a:latin typeface="Arial Black" panose="020B0A04020102020204" pitchFamily="34" charset="0"/>
                <a:ea typeface="MS PGothic" pitchFamily="34" charset="-128"/>
                <a:cs typeface="+mn-cs"/>
              </a:rPr>
              <a:t>Chemical and Thermal stability</a:t>
            </a:r>
          </a:p>
          <a:p>
            <a:pPr marL="342900" marR="0" lvl="0" indent="-342900" algn="l" defTabSz="457200" rtl="0" eaLnBrk="1" fontAlgn="base" latinLnBrk="0" hangingPunct="1">
              <a:lnSpc>
                <a:spcPct val="100000"/>
              </a:lnSpc>
              <a:spcBef>
                <a:spcPct val="0"/>
              </a:spcBef>
              <a:spcAft>
                <a:spcPct val="0"/>
              </a:spcAft>
              <a:buClrTx/>
              <a:buSzTx/>
              <a:buFontTx/>
              <a:buAutoNum type="arabicPeriod"/>
              <a:tabLst/>
              <a:defRPr/>
            </a:pPr>
            <a:r>
              <a:rPr kumimoji="0" lang="en-US" sz="1800" b="1" i="0" u="none" strike="noStrike" kern="1200" cap="none" spc="0" normalizeH="0" baseline="0" noProof="0" dirty="0">
                <a:ln>
                  <a:noFill/>
                </a:ln>
                <a:solidFill>
                  <a:srgbClr val="FF0000"/>
                </a:solidFill>
                <a:effectLst/>
                <a:uLnTx/>
                <a:uFillTx/>
                <a:latin typeface="Arial Black" panose="020B0A04020102020204" pitchFamily="34" charset="0"/>
                <a:ea typeface="MS PGothic" pitchFamily="34" charset="-128"/>
                <a:cs typeface="+mn-cs"/>
              </a:rPr>
              <a:t>Reduce friction</a:t>
            </a:r>
          </a:p>
          <a:p>
            <a:pPr marL="342900" marR="0" lvl="0" indent="-342900" algn="l" defTabSz="457200" rtl="0" eaLnBrk="1" fontAlgn="base" latinLnBrk="0" hangingPunct="1">
              <a:lnSpc>
                <a:spcPct val="100000"/>
              </a:lnSpc>
              <a:spcBef>
                <a:spcPct val="0"/>
              </a:spcBef>
              <a:spcAft>
                <a:spcPct val="0"/>
              </a:spcAft>
              <a:buClrTx/>
              <a:buSzTx/>
              <a:buFontTx/>
              <a:buAutoNum type="arabicPeriod"/>
              <a:tabLst/>
              <a:defRPr/>
            </a:pPr>
            <a:r>
              <a:rPr kumimoji="0" lang="en-US" sz="1800" b="1" i="0" u="none" strike="noStrike" kern="1200" cap="none" spc="0" normalizeH="0" baseline="0" noProof="0" dirty="0">
                <a:ln>
                  <a:noFill/>
                </a:ln>
                <a:solidFill>
                  <a:srgbClr val="FF0000"/>
                </a:solidFill>
                <a:effectLst/>
                <a:uLnTx/>
                <a:uFillTx/>
                <a:latin typeface="Arial Black" panose="020B0A04020102020204" pitchFamily="34" charset="0"/>
                <a:ea typeface="MS PGothic" pitchFamily="34" charset="-128"/>
                <a:cs typeface="+mn-cs"/>
              </a:rPr>
              <a:t>High surface activity</a:t>
            </a:r>
          </a:p>
        </p:txBody>
      </p:sp>
      <p:sp>
        <p:nvSpPr>
          <p:cNvPr id="21" name="TextBox 20">
            <a:extLst>
              <a:ext uri="{FF2B5EF4-FFF2-40B4-BE49-F238E27FC236}">
                <a16:creationId xmlns:a16="http://schemas.microsoft.com/office/drawing/2014/main" id="{F4ED1986-9F9C-4C08-8068-954AB13EE9EB}"/>
              </a:ext>
            </a:extLst>
          </p:cNvPr>
          <p:cNvSpPr txBox="1"/>
          <p:nvPr/>
        </p:nvSpPr>
        <p:spPr>
          <a:xfrm>
            <a:off x="2771747" y="1249083"/>
            <a:ext cx="1524000" cy="646331"/>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Arial Black" panose="020B0A04020102020204" pitchFamily="34" charset="0"/>
                <a:ea typeface="MS PGothic" pitchFamily="34" charset="-128"/>
                <a:cs typeface="+mn-cs"/>
              </a:rPr>
              <a:t>Carboxylic</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Arial Black" panose="020B0A04020102020204" pitchFamily="34" charset="0"/>
                <a:ea typeface="MS PGothic" pitchFamily="34" charset="-128"/>
                <a:cs typeface="+mn-cs"/>
              </a:rPr>
              <a:t>Acids</a:t>
            </a:r>
          </a:p>
        </p:txBody>
      </p:sp>
      <p:sp>
        <p:nvSpPr>
          <p:cNvPr id="23" name="TextBox 22">
            <a:extLst>
              <a:ext uri="{FF2B5EF4-FFF2-40B4-BE49-F238E27FC236}">
                <a16:creationId xmlns:a16="http://schemas.microsoft.com/office/drawing/2014/main" id="{8920E50F-6A09-4261-9A02-095277D77865}"/>
              </a:ext>
            </a:extLst>
          </p:cNvPr>
          <p:cNvSpPr txBox="1"/>
          <p:nvPr/>
        </p:nvSpPr>
        <p:spPr>
          <a:xfrm>
            <a:off x="2224866" y="3042000"/>
            <a:ext cx="1524000" cy="369332"/>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Arial Black" panose="020B0A04020102020204" pitchFamily="34" charset="0"/>
                <a:ea typeface="MS PGothic" pitchFamily="34" charset="-128"/>
                <a:cs typeface="+mn-cs"/>
              </a:rPr>
              <a:t>Sulfonates</a:t>
            </a:r>
          </a:p>
        </p:txBody>
      </p:sp>
      <p:sp>
        <p:nvSpPr>
          <p:cNvPr id="24" name="TextBox 23">
            <a:extLst>
              <a:ext uri="{FF2B5EF4-FFF2-40B4-BE49-F238E27FC236}">
                <a16:creationId xmlns:a16="http://schemas.microsoft.com/office/drawing/2014/main" id="{DF4292BB-93D7-4E4C-9A7B-8086A45CC906}"/>
              </a:ext>
            </a:extLst>
          </p:cNvPr>
          <p:cNvSpPr txBox="1"/>
          <p:nvPr/>
        </p:nvSpPr>
        <p:spPr>
          <a:xfrm>
            <a:off x="2001193" y="4396316"/>
            <a:ext cx="2146354" cy="369332"/>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Arial Black" panose="020B0A04020102020204" pitchFamily="34" charset="0"/>
                <a:ea typeface="MS PGothic" pitchFamily="34" charset="-128"/>
                <a:cs typeface="+mn-cs"/>
              </a:rPr>
              <a:t>Fluorotelomers</a:t>
            </a:r>
          </a:p>
        </p:txBody>
      </p:sp>
      <p:sp>
        <p:nvSpPr>
          <p:cNvPr id="25" name="TextBox 24">
            <a:extLst>
              <a:ext uri="{FF2B5EF4-FFF2-40B4-BE49-F238E27FC236}">
                <a16:creationId xmlns:a16="http://schemas.microsoft.com/office/drawing/2014/main" id="{435D7204-300C-42CD-B73C-A8A64C221249}"/>
              </a:ext>
            </a:extLst>
          </p:cNvPr>
          <p:cNvSpPr txBox="1"/>
          <p:nvPr/>
        </p:nvSpPr>
        <p:spPr>
          <a:xfrm>
            <a:off x="2136320" y="5750632"/>
            <a:ext cx="1868840" cy="369332"/>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Arial Black" panose="020B0A04020102020204" pitchFamily="34" charset="0"/>
                <a:ea typeface="MS PGothic" pitchFamily="34" charset="-128"/>
                <a:cs typeface="+mn-cs"/>
              </a:rPr>
              <a:t>Sulfonamides</a:t>
            </a:r>
          </a:p>
        </p:txBody>
      </p:sp>
      <p:sp>
        <p:nvSpPr>
          <p:cNvPr id="26" name="TextBox 25">
            <a:extLst>
              <a:ext uri="{FF2B5EF4-FFF2-40B4-BE49-F238E27FC236}">
                <a16:creationId xmlns:a16="http://schemas.microsoft.com/office/drawing/2014/main" id="{D48D09A7-0557-4290-9B9D-A3177D6829EF}"/>
              </a:ext>
            </a:extLst>
          </p:cNvPr>
          <p:cNvSpPr txBox="1"/>
          <p:nvPr/>
        </p:nvSpPr>
        <p:spPr>
          <a:xfrm>
            <a:off x="8709" y="6433666"/>
            <a:ext cx="2187059" cy="369332"/>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B050"/>
                </a:solidFill>
                <a:effectLst/>
                <a:uLnTx/>
                <a:uFillTx/>
                <a:latin typeface="Georgia" pitchFamily="18" charset="0"/>
                <a:ea typeface="MS PGothic" pitchFamily="34" charset="-128"/>
                <a:cs typeface="+mn-cs"/>
              </a:rPr>
              <a:t>Buck et al. 2011</a:t>
            </a:r>
          </a:p>
        </p:txBody>
      </p:sp>
    </p:spTree>
    <p:extLst>
      <p:ext uri="{BB962C8B-B14F-4D97-AF65-F5344CB8AC3E}">
        <p14:creationId xmlns:p14="http://schemas.microsoft.com/office/powerpoint/2010/main" val="42765087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54472" y="696652"/>
            <a:ext cx="7772400" cy="1470025"/>
          </a:xfrm>
        </p:spPr>
        <p:txBody>
          <a:bodyPr>
            <a:normAutofit/>
          </a:bodyPr>
          <a:lstStyle/>
          <a:p>
            <a:r>
              <a:rPr lang="en-US" dirty="0"/>
              <a:t/>
            </a:r>
            <a:br>
              <a:rPr lang="en-US" dirty="0"/>
            </a:b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0416" y="378158"/>
            <a:ext cx="1182342" cy="5981365"/>
          </a:xfrm>
          <a:prstGeom prst="rect">
            <a:avLst/>
          </a:prstGeom>
        </p:spPr>
      </p:pic>
      <p:sp>
        <p:nvSpPr>
          <p:cNvPr id="9" name="Rectangle 8">
            <a:extLst>
              <a:ext uri="{FF2B5EF4-FFF2-40B4-BE49-F238E27FC236}">
                <a16:creationId xmlns:a16="http://schemas.microsoft.com/office/drawing/2014/main" id="{AE9D4810-EA80-4DBE-95B8-A49723211C42}"/>
              </a:ext>
            </a:extLst>
          </p:cNvPr>
          <p:cNvSpPr/>
          <p:nvPr/>
        </p:nvSpPr>
        <p:spPr>
          <a:xfrm>
            <a:off x="1454472" y="528224"/>
            <a:ext cx="6526486" cy="369332"/>
          </a:xfrm>
          <a:prstGeom prst="rect">
            <a:avLst/>
          </a:prstGeom>
        </p:spPr>
        <p:txBody>
          <a:bodyPr wrap="squar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Verdana Pro SemiBold" panose="020B0704030504040204" pitchFamily="34" charset="0"/>
                <a:ea typeface="MS PGothic" pitchFamily="34" charset="-128"/>
                <a:cs typeface="+mn-cs"/>
              </a:rPr>
              <a:t>Atmospheric Deposition of PFAS via Precipitation </a:t>
            </a:r>
            <a:endParaRPr kumimoji="0" lang="en-US" sz="1800" b="0" i="0" u="none" strike="noStrike" kern="1200" cap="none" spc="0" normalizeH="0" baseline="0" noProof="0" dirty="0">
              <a:ln>
                <a:noFill/>
              </a:ln>
              <a:solidFill>
                <a:prstClr val="black"/>
              </a:solidFill>
              <a:effectLst/>
              <a:uLnTx/>
              <a:uFillTx/>
              <a:latin typeface="Verdana Pro SemiBold" panose="020B0704030504040204" pitchFamily="34" charset="0"/>
              <a:ea typeface="MS PGothic" pitchFamily="34" charset="-128"/>
              <a:cs typeface="+mn-cs"/>
            </a:endParaRPr>
          </a:p>
        </p:txBody>
      </p:sp>
      <p:sp>
        <p:nvSpPr>
          <p:cNvPr id="13" name="TextBox 12">
            <a:extLst>
              <a:ext uri="{FF2B5EF4-FFF2-40B4-BE49-F238E27FC236}">
                <a16:creationId xmlns:a16="http://schemas.microsoft.com/office/drawing/2014/main" id="{50B0B626-57F3-4B47-A008-D1CB012FD540}"/>
              </a:ext>
            </a:extLst>
          </p:cNvPr>
          <p:cNvSpPr txBox="1"/>
          <p:nvPr/>
        </p:nvSpPr>
        <p:spPr>
          <a:xfrm>
            <a:off x="2612878" y="943945"/>
            <a:ext cx="3880144" cy="584775"/>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Verdana Pro SemiBold" panose="020B0704030504040204" pitchFamily="34" charset="0"/>
                <a:ea typeface="MS PGothic" pitchFamily="34" charset="-128"/>
                <a:cs typeface="+mn-cs"/>
              </a:rPr>
              <a:t>Goals of the 2019/2020 </a:t>
            </a:r>
            <a:r>
              <a:rPr kumimoji="0" lang="en-US" sz="1600" b="1" i="0" u="none" strike="noStrike" kern="1200" cap="none" spc="0" normalizeH="0" baseline="0" noProof="0" dirty="0">
                <a:ln>
                  <a:noFill/>
                </a:ln>
                <a:solidFill>
                  <a:srgbClr val="FF0000"/>
                </a:solidFill>
                <a:effectLst/>
                <a:uLnTx/>
                <a:uFillTx/>
                <a:latin typeface="Verdana Pro SemiBold" panose="020B0704030504040204" pitchFamily="34" charset="0"/>
                <a:ea typeface="MS PGothic" pitchFamily="34" charset="-128"/>
                <a:cs typeface="+mn-cs"/>
              </a:rPr>
              <a:t>NADP/WSLH Pilot Study</a:t>
            </a:r>
          </a:p>
        </p:txBody>
      </p:sp>
      <p:sp>
        <p:nvSpPr>
          <p:cNvPr id="8" name="Content Placeholder 2">
            <a:extLst>
              <a:ext uri="{FF2B5EF4-FFF2-40B4-BE49-F238E27FC236}">
                <a16:creationId xmlns:a16="http://schemas.microsoft.com/office/drawing/2014/main" id="{2810706D-1D80-45B1-8A61-B53F113A2E80}"/>
              </a:ext>
            </a:extLst>
          </p:cNvPr>
          <p:cNvSpPr txBox="1">
            <a:spLocks/>
          </p:cNvSpPr>
          <p:nvPr/>
        </p:nvSpPr>
        <p:spPr>
          <a:xfrm>
            <a:off x="1454473" y="1683111"/>
            <a:ext cx="3979676" cy="421907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90000"/>
              </a:lnSpc>
              <a:spcBef>
                <a:spcPct val="20000"/>
              </a:spcBef>
              <a:spcAft>
                <a:spcPts val="0"/>
              </a:spcAft>
              <a:buClr>
                <a:srgbClr val="FF0000"/>
              </a:buClr>
              <a:buSzPct val="85000"/>
              <a:buFont typeface="Wingdings" panose="05000000000000000000" pitchFamily="2" charset="2"/>
              <a:buChar char="q"/>
              <a:tabLst/>
              <a:defRPr/>
            </a:pPr>
            <a:r>
              <a:rPr kumimoji="0" lang="en-US" sz="1800" b="1" i="0" u="none" strike="noStrike" kern="1200" cap="none" spc="0" normalizeH="0" baseline="0" noProof="0" dirty="0">
                <a:ln>
                  <a:noFill/>
                </a:ln>
                <a:solidFill>
                  <a:sysClr val="windowText" lastClr="000000"/>
                </a:solidFill>
                <a:effectLst/>
                <a:uLnTx/>
                <a:uFillTx/>
                <a:latin typeface="Calibri"/>
                <a:ea typeface="+mn-ea"/>
                <a:cs typeface="+mn-cs"/>
              </a:rPr>
              <a:t>Assess the efficacy of the NADP infrastructure and current sample collection methods, for PFAS studies </a:t>
            </a:r>
          </a:p>
          <a:p>
            <a:pPr marL="342900" marR="0" lvl="0" indent="-342900" algn="l" defTabSz="914400" rtl="0" eaLnBrk="1" fontAlgn="auto" latinLnBrk="0" hangingPunct="1">
              <a:lnSpc>
                <a:spcPct val="90000"/>
              </a:lnSpc>
              <a:spcBef>
                <a:spcPct val="20000"/>
              </a:spcBef>
              <a:spcAft>
                <a:spcPts val="0"/>
              </a:spcAft>
              <a:buClr>
                <a:srgbClr val="FF0000"/>
              </a:buClr>
              <a:buSzPct val="85000"/>
              <a:buFont typeface="Wingdings" panose="05000000000000000000" pitchFamily="2" charset="2"/>
              <a:buChar char="q"/>
              <a:tabLst/>
              <a:defRPr/>
            </a:pPr>
            <a:r>
              <a:rPr kumimoji="0" lang="en-US" sz="1800" b="1" i="0" u="none" strike="noStrike" kern="1200" cap="none" spc="0" normalizeH="0" baseline="0" noProof="0" dirty="0">
                <a:ln>
                  <a:noFill/>
                </a:ln>
                <a:solidFill>
                  <a:sysClr val="windowText" lastClr="000000"/>
                </a:solidFill>
                <a:effectLst/>
                <a:uLnTx/>
                <a:uFillTx/>
                <a:latin typeface="Calibri"/>
                <a:ea typeface="+mn-ea"/>
                <a:cs typeface="+mn-cs"/>
              </a:rPr>
              <a:t>Broaden the number of PFAS compounds evaluated</a:t>
            </a:r>
          </a:p>
          <a:p>
            <a:pPr marL="742950" marR="0" lvl="1" indent="-285750" algn="l" defTabSz="914400" rtl="0" eaLnBrk="1" fontAlgn="auto" latinLnBrk="0" hangingPunct="1">
              <a:lnSpc>
                <a:spcPct val="90000"/>
              </a:lnSpc>
              <a:spcBef>
                <a:spcPct val="20000"/>
              </a:spcBef>
              <a:spcAft>
                <a:spcPts val="0"/>
              </a:spcAft>
              <a:buClr>
                <a:srgbClr val="FF0000"/>
              </a:buClr>
              <a:buSzPct val="85000"/>
              <a:buFont typeface="Wingdings" panose="05000000000000000000" pitchFamily="2" charset="2"/>
              <a:buChar char="Ø"/>
              <a:tabLst/>
              <a:defRPr/>
            </a:pPr>
            <a:r>
              <a:rPr kumimoji="0" lang="en-US" sz="1800" b="1" i="0" u="none" strike="noStrike" kern="1200" cap="none" spc="0" normalizeH="0" baseline="0" noProof="0" dirty="0">
                <a:ln>
                  <a:noFill/>
                </a:ln>
                <a:solidFill>
                  <a:sysClr val="windowText" lastClr="000000"/>
                </a:solidFill>
                <a:effectLst/>
                <a:uLnTx/>
                <a:uFillTx/>
                <a:latin typeface="Calibri"/>
                <a:ea typeface="+mn-ea"/>
                <a:cs typeface="+mn-cs"/>
              </a:rPr>
              <a:t>Few studies quantify more than 20 compounds</a:t>
            </a:r>
          </a:p>
          <a:p>
            <a:pPr marL="342900" marR="0" lvl="0" indent="-342900" algn="l" defTabSz="914400" rtl="0" eaLnBrk="1" fontAlgn="auto" latinLnBrk="0" hangingPunct="1">
              <a:lnSpc>
                <a:spcPct val="90000"/>
              </a:lnSpc>
              <a:spcBef>
                <a:spcPct val="20000"/>
              </a:spcBef>
              <a:spcAft>
                <a:spcPts val="0"/>
              </a:spcAft>
              <a:buClr>
                <a:srgbClr val="FF0000"/>
              </a:buClr>
              <a:buSzPct val="85000"/>
              <a:buFont typeface="Wingdings" panose="05000000000000000000" pitchFamily="2" charset="2"/>
              <a:buChar char="q"/>
              <a:tabLst/>
              <a:defRPr/>
            </a:pPr>
            <a:r>
              <a:rPr kumimoji="0" lang="en-US" sz="1800" b="1" i="0" u="none" strike="noStrike" kern="1200" cap="none" spc="0" normalizeH="0" baseline="0" noProof="0" dirty="0">
                <a:ln>
                  <a:noFill/>
                </a:ln>
                <a:solidFill>
                  <a:sysClr val="windowText" lastClr="000000"/>
                </a:solidFill>
                <a:effectLst/>
                <a:uLnTx/>
                <a:uFillTx/>
                <a:latin typeface="Calibri"/>
                <a:ea typeface="+mn-ea"/>
                <a:cs typeface="+mn-cs"/>
              </a:rPr>
              <a:t>Initiate a synoptic overview study of PFAS concentrations in precipitation across the US</a:t>
            </a:r>
          </a:p>
          <a:p>
            <a:pPr marL="742950" marR="0" lvl="1" indent="-285750" algn="l" defTabSz="914400" rtl="0" eaLnBrk="1" fontAlgn="auto" latinLnBrk="0" hangingPunct="1">
              <a:lnSpc>
                <a:spcPct val="90000"/>
              </a:lnSpc>
              <a:spcBef>
                <a:spcPct val="20000"/>
              </a:spcBef>
              <a:spcAft>
                <a:spcPts val="0"/>
              </a:spcAft>
              <a:buClr>
                <a:srgbClr val="FF0000"/>
              </a:buClr>
              <a:buSzPct val="85000"/>
              <a:buFont typeface="Wingdings" panose="05000000000000000000" pitchFamily="2" charset="2"/>
              <a:buChar char="Ø"/>
              <a:tabLst/>
              <a:defRPr/>
            </a:pPr>
            <a:r>
              <a:rPr kumimoji="0" lang="en-US" sz="1800" b="1" i="0" u="none" strike="noStrike" kern="1200" cap="none" spc="0" normalizeH="0" baseline="0" noProof="0" dirty="0">
                <a:ln>
                  <a:noFill/>
                </a:ln>
                <a:solidFill>
                  <a:sysClr val="windowText" lastClr="000000"/>
                </a:solidFill>
                <a:effectLst/>
                <a:uLnTx/>
                <a:uFillTx/>
                <a:latin typeface="Calibri"/>
                <a:ea typeface="+mn-ea"/>
                <a:cs typeface="+mn-cs"/>
              </a:rPr>
              <a:t>Extant data is quite limited</a:t>
            </a:r>
          </a:p>
          <a:p>
            <a:pPr marL="342900" marR="0" lvl="0" indent="-342900" algn="l" defTabSz="914400" rtl="0" eaLnBrk="1" fontAlgn="auto" latinLnBrk="0" hangingPunct="1">
              <a:lnSpc>
                <a:spcPct val="90000"/>
              </a:lnSpc>
              <a:spcBef>
                <a:spcPct val="20000"/>
              </a:spcBef>
              <a:spcAft>
                <a:spcPts val="0"/>
              </a:spcAft>
              <a:buClr>
                <a:srgbClr val="FF0000"/>
              </a:buClr>
              <a:buSzPct val="85000"/>
              <a:buFont typeface="Wingdings" panose="05000000000000000000" pitchFamily="2" charset="2"/>
              <a:buChar char="q"/>
              <a:tabLst/>
              <a:defRPr/>
            </a:pPr>
            <a:r>
              <a:rPr kumimoji="0" lang="en-US" sz="1800" b="1" i="0" u="none" strike="noStrike" kern="1200" cap="none" spc="0" normalizeH="0" baseline="0" noProof="0" dirty="0">
                <a:ln>
                  <a:noFill/>
                </a:ln>
                <a:solidFill>
                  <a:sysClr val="windowText" lastClr="000000"/>
                </a:solidFill>
                <a:effectLst/>
                <a:uLnTx/>
                <a:uFillTx/>
                <a:latin typeface="Calibri"/>
                <a:ea typeface="+mn-ea"/>
                <a:cs typeface="+mn-cs"/>
              </a:rPr>
              <a:t>Improve the Quality Assurance documentation of PFAS precipitation studies</a:t>
            </a:r>
          </a:p>
          <a:p>
            <a:pPr marL="742950" marR="0" lvl="1" indent="-285750" algn="l" defTabSz="914400" rtl="0" eaLnBrk="1" fontAlgn="auto" latinLnBrk="0" hangingPunct="1">
              <a:lnSpc>
                <a:spcPct val="90000"/>
              </a:lnSpc>
              <a:spcBef>
                <a:spcPct val="20000"/>
              </a:spcBef>
              <a:spcAft>
                <a:spcPts val="0"/>
              </a:spcAft>
              <a:buClr>
                <a:srgbClr val="FF0000"/>
              </a:buClr>
              <a:buSzPct val="85000"/>
              <a:buFont typeface="Wingdings" panose="05000000000000000000" pitchFamily="2" charset="2"/>
              <a:buChar char="Ø"/>
              <a:tabLst/>
              <a:defRPr/>
            </a:pPr>
            <a:r>
              <a:rPr kumimoji="0" lang="en-US" sz="1800" b="1" i="0" u="none" strike="noStrike" kern="1200" cap="none" spc="0" normalizeH="0" baseline="0" noProof="0" dirty="0">
                <a:ln>
                  <a:noFill/>
                </a:ln>
                <a:solidFill>
                  <a:sysClr val="windowText" lastClr="000000"/>
                </a:solidFill>
                <a:effectLst/>
                <a:uLnTx/>
                <a:uFillTx/>
                <a:latin typeface="Calibri"/>
                <a:ea typeface="+mn-ea"/>
                <a:cs typeface="+mn-cs"/>
              </a:rPr>
              <a:t>limited QA in many of few published studies</a:t>
            </a:r>
          </a:p>
        </p:txBody>
      </p:sp>
      <p:pic>
        <p:nvPicPr>
          <p:cNvPr id="10" name="Picture 9">
            <a:extLst>
              <a:ext uri="{FF2B5EF4-FFF2-40B4-BE49-F238E27FC236}">
                <a16:creationId xmlns:a16="http://schemas.microsoft.com/office/drawing/2014/main" id="{59785DA4-F2D3-4038-9951-AA8AE53917AE}"/>
              </a:ext>
            </a:extLst>
          </p:cNvPr>
          <p:cNvPicPr>
            <a:picLocks noChangeAspect="1"/>
          </p:cNvPicPr>
          <p:nvPr/>
        </p:nvPicPr>
        <p:blipFill rotWithShape="1">
          <a:blip r:embed="rId3"/>
          <a:srcRect l="14554" r="18297" b="-3"/>
          <a:stretch/>
        </p:blipFill>
        <p:spPr>
          <a:xfrm>
            <a:off x="5582529" y="1856571"/>
            <a:ext cx="3093438" cy="3466742"/>
          </a:xfrm>
          <a:prstGeom prst="rect">
            <a:avLst/>
          </a:prstGeom>
          <a:noFill/>
        </p:spPr>
      </p:pic>
      <p:sp>
        <p:nvSpPr>
          <p:cNvPr id="11" name="Text Box 19">
            <a:extLst>
              <a:ext uri="{FF2B5EF4-FFF2-40B4-BE49-F238E27FC236}">
                <a16:creationId xmlns:a16="http://schemas.microsoft.com/office/drawing/2014/main" id="{61029408-757B-49BE-BFDA-E9BB0A6BA108}"/>
              </a:ext>
            </a:extLst>
          </p:cNvPr>
          <p:cNvSpPr txBox="1">
            <a:spLocks noChangeArrowheads="1"/>
          </p:cNvSpPr>
          <p:nvPr/>
        </p:nvSpPr>
        <p:spPr bwMode="auto">
          <a:xfrm>
            <a:off x="5953591" y="5483073"/>
            <a:ext cx="2351314" cy="307777"/>
          </a:xfrm>
          <a:prstGeom prst="rect">
            <a:avLst/>
          </a:prstGeom>
          <a:solidFill>
            <a:srgbClr val="C0504D">
              <a:lumMod val="20000"/>
              <a:lumOff val="80000"/>
            </a:srgbClr>
          </a:solidFill>
          <a:ln>
            <a:noFill/>
          </a:ln>
          <a:effectLst/>
        </p:spPr>
        <p:txBody>
          <a:bodyPr wrap="square">
            <a:spAutoFit/>
          </a:bodyPr>
          <a:lstStyle>
            <a:lvl1pPr marL="342900" indent="-342900"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1400" b="1" i="0" u="none" strike="noStrike" kern="0" cap="none" spc="0" normalizeH="0" baseline="0" noProof="0" dirty="0">
                <a:ln>
                  <a:noFill/>
                </a:ln>
                <a:solidFill>
                  <a:srgbClr val="000000"/>
                </a:solidFill>
                <a:effectLst/>
                <a:uLnTx/>
                <a:uFillTx/>
                <a:latin typeface="Arial" panose="020B0604020202020204" pitchFamily="34" charset="0"/>
                <a:ea typeface="MS PGothic" pitchFamily="34" charset="-128"/>
                <a:cs typeface="+mn-cs"/>
              </a:rPr>
              <a:t>NTN Wet-Only Collector</a:t>
            </a:r>
          </a:p>
        </p:txBody>
      </p:sp>
      <p:sp>
        <p:nvSpPr>
          <p:cNvPr id="12" name="Footer Placeholder 3"/>
          <p:cNvSpPr>
            <a:spLocks noGrp="1"/>
          </p:cNvSpPr>
          <p:nvPr>
            <p:ph type="ftr" sz="quarter" idx="3"/>
          </p:nvPr>
        </p:nvSpPr>
        <p:spPr>
          <a:xfrm>
            <a:off x="381000" y="6483352"/>
            <a:ext cx="8343900" cy="365125"/>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B70000"/>
                </a:solidFill>
                <a:effectLst/>
                <a:uLnTx/>
                <a:uFillTx/>
                <a:latin typeface="Georgia"/>
                <a:ea typeface="+mn-ea"/>
                <a:cs typeface="+mn-cs"/>
              </a:rPr>
              <a:t>UW-Madison, Wisconsin State Laboratory of Hygiene &amp; National Atmospheric Deposition Program</a:t>
            </a:r>
          </a:p>
        </p:txBody>
      </p:sp>
    </p:spTree>
    <p:extLst>
      <p:ext uri="{BB962C8B-B14F-4D97-AF65-F5344CB8AC3E}">
        <p14:creationId xmlns:p14="http://schemas.microsoft.com/office/powerpoint/2010/main" val="6878359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54472" y="696652"/>
            <a:ext cx="7772400" cy="1470025"/>
          </a:xfrm>
        </p:spPr>
        <p:txBody>
          <a:bodyPr>
            <a:normAutofit/>
          </a:bodyPr>
          <a:lstStyle/>
          <a:p>
            <a:r>
              <a:rPr lang="en-US" dirty="0"/>
              <a:t/>
            </a:r>
            <a:br>
              <a:rPr lang="en-US" dirty="0"/>
            </a:b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0416" y="378158"/>
            <a:ext cx="1182342" cy="5981365"/>
          </a:xfrm>
          <a:prstGeom prst="rect">
            <a:avLst/>
          </a:prstGeom>
        </p:spPr>
      </p:pic>
      <p:graphicFrame>
        <p:nvGraphicFramePr>
          <p:cNvPr id="8" name="Content Placeholder 2">
            <a:extLst>
              <a:ext uri="{FF2B5EF4-FFF2-40B4-BE49-F238E27FC236}">
                <a16:creationId xmlns:a16="http://schemas.microsoft.com/office/drawing/2014/main" id="{9CDB1083-D5CB-495B-B41D-FD2998EBEF1B}"/>
              </a:ext>
            </a:extLst>
          </p:cNvPr>
          <p:cNvGraphicFramePr>
            <a:graphicFrameLocks/>
          </p:cNvGraphicFramePr>
          <p:nvPr>
            <p:extLst>
              <p:ext uri="{D42A27DB-BD31-4B8C-83A1-F6EECF244321}">
                <p14:modId xmlns:p14="http://schemas.microsoft.com/office/powerpoint/2010/main" val="262222522"/>
              </p:ext>
            </p:extLst>
          </p:nvPr>
        </p:nvGraphicFramePr>
        <p:xfrm>
          <a:off x="1437548" y="711006"/>
          <a:ext cx="7093131" cy="35483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Content Placeholder 2">
            <a:extLst>
              <a:ext uri="{FF2B5EF4-FFF2-40B4-BE49-F238E27FC236}">
                <a16:creationId xmlns:a16="http://schemas.microsoft.com/office/drawing/2014/main" id="{6612CB00-A9D8-48C7-89F7-4B64A29AA23D}"/>
              </a:ext>
            </a:extLst>
          </p:cNvPr>
          <p:cNvSpPr txBox="1">
            <a:spLocks/>
          </p:cNvSpPr>
          <p:nvPr/>
        </p:nvSpPr>
        <p:spPr>
          <a:xfrm>
            <a:off x="1454474" y="3702769"/>
            <a:ext cx="7076205" cy="2276273"/>
          </a:xfrm>
          <a:prstGeom prst="rect">
            <a:avLst/>
          </a:prstGeom>
          <a:solidFill>
            <a:srgbClr val="9BBB59">
              <a:lumMod val="20000"/>
              <a:lumOff val="80000"/>
            </a:srgbClr>
          </a:solidFill>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
                <a:srgbClr val="FF0000"/>
              </a:buClr>
              <a:buSzPct val="80000"/>
              <a:buFont typeface="Wingdings" panose="05000000000000000000" pitchFamily="2" charset="2"/>
              <a:buChar char="q"/>
              <a:tabLst/>
              <a:defRPr/>
            </a:pPr>
            <a:r>
              <a:rPr kumimoji="0" lang="en-US" sz="1800" b="0" i="0" u="none" strike="noStrike" kern="1200" cap="none" spc="0" normalizeH="0" baseline="0" noProof="0" dirty="0">
                <a:ln>
                  <a:noFill/>
                </a:ln>
                <a:solidFill>
                  <a:sysClr val="windowText" lastClr="000000"/>
                </a:solidFill>
                <a:effectLst/>
                <a:uLnTx/>
                <a:uFillTx/>
                <a:latin typeface="Verdana Pro Cond SemiBold" panose="020B0706030504040204" pitchFamily="34" charset="0"/>
                <a:ea typeface="+mn-ea"/>
                <a:cs typeface="+mn-cs"/>
              </a:rPr>
              <a:t>The current NTN protocols are “CLEAN” for a broad range of PFAS compounds.</a:t>
            </a:r>
          </a:p>
          <a:p>
            <a:pPr marL="342900" marR="0" lvl="0" indent="-342900" algn="l" defTabSz="914400" rtl="0" eaLnBrk="1" fontAlgn="auto" latinLnBrk="0" hangingPunct="1">
              <a:lnSpc>
                <a:spcPct val="100000"/>
              </a:lnSpc>
              <a:spcBef>
                <a:spcPct val="20000"/>
              </a:spcBef>
              <a:spcAft>
                <a:spcPts val="0"/>
              </a:spcAft>
              <a:buClr>
                <a:srgbClr val="FF0000"/>
              </a:buClr>
              <a:buSzPct val="80000"/>
              <a:buFont typeface="Wingdings" panose="05000000000000000000" pitchFamily="2" charset="2"/>
              <a:buChar char="q"/>
              <a:tabLst/>
              <a:defRPr/>
            </a:pPr>
            <a:r>
              <a:rPr kumimoji="0" lang="en-US" sz="1800" b="0" i="0" u="none" strike="noStrike" kern="1200" cap="none" spc="0" normalizeH="0" baseline="0" noProof="0" dirty="0">
                <a:ln>
                  <a:noFill/>
                </a:ln>
                <a:solidFill>
                  <a:sysClr val="windowText" lastClr="000000"/>
                </a:solidFill>
                <a:effectLst/>
                <a:uLnTx/>
                <a:uFillTx/>
                <a:latin typeface="Verdana Pro Cond SemiBold" panose="020B0706030504040204" pitchFamily="34" charset="0"/>
                <a:ea typeface="+mn-ea"/>
                <a:cs typeface="+mn-cs"/>
              </a:rPr>
              <a:t>Alternate handling/collection protocols can be implemented to address losses of longer-chain compounds (MeOH rinsing).</a:t>
            </a:r>
          </a:p>
          <a:p>
            <a:pPr marL="342900" marR="0" lvl="0" indent="-342900" algn="l" defTabSz="914400" rtl="0" eaLnBrk="1" fontAlgn="auto" latinLnBrk="0" hangingPunct="1">
              <a:lnSpc>
                <a:spcPct val="100000"/>
              </a:lnSpc>
              <a:spcBef>
                <a:spcPct val="20000"/>
              </a:spcBef>
              <a:spcAft>
                <a:spcPts val="0"/>
              </a:spcAft>
              <a:buClr>
                <a:srgbClr val="FF0000"/>
              </a:buClr>
              <a:buSzPct val="80000"/>
              <a:buFont typeface="Wingdings" panose="05000000000000000000" pitchFamily="2" charset="2"/>
              <a:buChar char="q"/>
              <a:tabLst/>
              <a:defRPr/>
            </a:pPr>
            <a:r>
              <a:rPr kumimoji="0" lang="en-US" sz="1800" b="0" i="0" u="none" strike="noStrike" kern="1200" cap="none" spc="0" normalizeH="0" baseline="0" noProof="0" dirty="0">
                <a:ln>
                  <a:noFill/>
                </a:ln>
                <a:solidFill>
                  <a:sysClr val="windowText" lastClr="000000"/>
                </a:solidFill>
                <a:effectLst/>
                <a:uLnTx/>
                <a:uFillTx/>
                <a:latin typeface="Verdana Pro Cond SemiBold" panose="020B0706030504040204" pitchFamily="34" charset="0"/>
                <a:ea typeface="+mn-ea"/>
                <a:cs typeface="+mn-cs"/>
              </a:rPr>
              <a:t>Precipitation (and Air) are effective monitoring matrices for detection of trends (likely better than other environmental receptors (e.g. fish))</a:t>
            </a:r>
            <a:endParaRPr kumimoji="0" lang="en-US" sz="2400" b="0" i="0" u="none" strike="noStrike" kern="1200" cap="none" spc="0" normalizeH="0" baseline="0" noProof="0" dirty="0">
              <a:ln>
                <a:noFill/>
              </a:ln>
              <a:solidFill>
                <a:sysClr val="windowText" lastClr="000000"/>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50B0B626-57F3-4B47-A008-D1CB012FD540}"/>
              </a:ext>
            </a:extLst>
          </p:cNvPr>
          <p:cNvSpPr txBox="1"/>
          <p:nvPr/>
        </p:nvSpPr>
        <p:spPr>
          <a:xfrm>
            <a:off x="2111542" y="603962"/>
            <a:ext cx="5316869" cy="369332"/>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Verdana Pro SemiBold" panose="020B0704030504040204" pitchFamily="34" charset="0"/>
                <a:ea typeface="MS PGothic" pitchFamily="34" charset="-128"/>
                <a:cs typeface="+mn-cs"/>
              </a:rPr>
              <a:t>Outcomes of Efficacy Study: SUMMARY</a:t>
            </a:r>
          </a:p>
        </p:txBody>
      </p:sp>
      <p:cxnSp>
        <p:nvCxnSpPr>
          <p:cNvPr id="12" name="Straight Connector 11"/>
          <p:cNvCxnSpPr/>
          <p:nvPr/>
        </p:nvCxnSpPr>
        <p:spPr>
          <a:xfrm>
            <a:off x="1437546" y="1047403"/>
            <a:ext cx="6592652" cy="0"/>
          </a:xfrm>
          <a:prstGeom prst="line">
            <a:avLst/>
          </a:prstGeom>
          <a:ln w="31750">
            <a:solidFill>
              <a:schemeClr val="tx2">
                <a:lumMod val="50000"/>
              </a:schemeClr>
            </a:solidFill>
          </a:ln>
        </p:spPr>
        <p:style>
          <a:lnRef idx="2">
            <a:schemeClr val="accent5"/>
          </a:lnRef>
          <a:fillRef idx="0">
            <a:schemeClr val="accent5"/>
          </a:fillRef>
          <a:effectRef idx="1">
            <a:schemeClr val="accent5"/>
          </a:effectRef>
          <a:fontRef idx="minor">
            <a:schemeClr val="tx1"/>
          </a:fontRef>
        </p:style>
      </p:cxnSp>
      <p:sp>
        <p:nvSpPr>
          <p:cNvPr id="13" name="Footer Placeholder 3"/>
          <p:cNvSpPr>
            <a:spLocks noGrp="1"/>
          </p:cNvSpPr>
          <p:nvPr>
            <p:ph type="ftr" sz="quarter" idx="3"/>
          </p:nvPr>
        </p:nvSpPr>
        <p:spPr>
          <a:xfrm>
            <a:off x="381000" y="6483352"/>
            <a:ext cx="8343900" cy="365125"/>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B70000"/>
                </a:solidFill>
                <a:effectLst/>
                <a:uLnTx/>
                <a:uFillTx/>
                <a:latin typeface="Georgia"/>
                <a:ea typeface="+mn-ea"/>
                <a:cs typeface="+mn-cs"/>
              </a:rPr>
              <a:t>UW-Madison, Wisconsin State Laboratory of Hygiene &amp; National Atmospheric Deposition Program</a:t>
            </a:r>
          </a:p>
        </p:txBody>
      </p:sp>
    </p:spTree>
    <p:extLst>
      <p:ext uri="{BB962C8B-B14F-4D97-AF65-F5344CB8AC3E}">
        <p14:creationId xmlns:p14="http://schemas.microsoft.com/office/powerpoint/2010/main" val="33455568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54472" y="696652"/>
            <a:ext cx="7772400" cy="1470025"/>
          </a:xfrm>
        </p:spPr>
        <p:txBody>
          <a:bodyPr>
            <a:normAutofit/>
          </a:bodyPr>
          <a:lstStyle/>
          <a:p>
            <a:r>
              <a:rPr lang="en-US" dirty="0"/>
              <a:t/>
            </a:r>
            <a:br>
              <a:rPr lang="en-US" dirty="0"/>
            </a:b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0416" y="378158"/>
            <a:ext cx="1182342" cy="5981365"/>
          </a:xfrm>
          <a:prstGeom prst="rect">
            <a:avLst/>
          </a:prstGeom>
        </p:spPr>
      </p:pic>
      <p:pic>
        <p:nvPicPr>
          <p:cNvPr id="6" name="Picture 2">
            <a:extLst>
              <a:ext uri="{FF2B5EF4-FFF2-40B4-BE49-F238E27FC236}">
                <a16:creationId xmlns:a16="http://schemas.microsoft.com/office/drawing/2014/main" id="{9981950D-7E7A-49CC-A13F-E6EF77941DC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54472" y="2068356"/>
            <a:ext cx="5795984" cy="4153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8">
            <a:extLst>
              <a:ext uri="{FF2B5EF4-FFF2-40B4-BE49-F238E27FC236}">
                <a16:creationId xmlns:a16="http://schemas.microsoft.com/office/drawing/2014/main" id="{AE9D4810-EA80-4DBE-95B8-A49723211C42}"/>
              </a:ext>
            </a:extLst>
          </p:cNvPr>
          <p:cNvSpPr/>
          <p:nvPr/>
        </p:nvSpPr>
        <p:spPr>
          <a:xfrm>
            <a:off x="1422930" y="378156"/>
            <a:ext cx="6526486" cy="369332"/>
          </a:xfrm>
          <a:prstGeom prst="rect">
            <a:avLst/>
          </a:prstGeom>
        </p:spPr>
        <p:txBody>
          <a:bodyPr wrap="squar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Verdana Pro SemiBold" panose="020B0704030504040204" pitchFamily="34" charset="0"/>
                <a:ea typeface="MS PGothic" pitchFamily="34" charset="-128"/>
                <a:cs typeface="+mn-cs"/>
              </a:rPr>
              <a:t>Atmospheric Deposition of PFAS via Precipitation </a:t>
            </a:r>
            <a:endParaRPr kumimoji="0" lang="en-US" sz="1800" b="0" i="0" u="none" strike="noStrike" kern="1200" cap="none" spc="0" normalizeH="0" baseline="0" noProof="0" dirty="0">
              <a:ln>
                <a:noFill/>
              </a:ln>
              <a:solidFill>
                <a:prstClr val="black"/>
              </a:solidFill>
              <a:effectLst/>
              <a:uLnTx/>
              <a:uFillTx/>
              <a:latin typeface="Verdana Pro SemiBold" panose="020B0704030504040204" pitchFamily="34" charset="0"/>
              <a:ea typeface="MS PGothic" pitchFamily="34" charset="-128"/>
              <a:cs typeface="+mn-cs"/>
            </a:endParaRPr>
          </a:p>
        </p:txBody>
      </p:sp>
      <p:sp>
        <p:nvSpPr>
          <p:cNvPr id="10" name="Rectangle 9">
            <a:extLst>
              <a:ext uri="{FF2B5EF4-FFF2-40B4-BE49-F238E27FC236}">
                <a16:creationId xmlns:a16="http://schemas.microsoft.com/office/drawing/2014/main" id="{6079EC37-C26E-4586-9CD6-93FDE5331171}"/>
              </a:ext>
            </a:extLst>
          </p:cNvPr>
          <p:cNvSpPr/>
          <p:nvPr/>
        </p:nvSpPr>
        <p:spPr>
          <a:xfrm>
            <a:off x="1438115" y="1144565"/>
            <a:ext cx="3248058" cy="830997"/>
          </a:xfrm>
          <a:prstGeom prst="rect">
            <a:avLst/>
          </a:prstGeom>
          <a:solidFill>
            <a:schemeClr val="bg2">
              <a:lumMod val="90000"/>
            </a:schemeClr>
          </a:solidFill>
        </p:spPr>
        <p:txBody>
          <a:bodyPr wrap="square">
            <a:spAutoFit/>
          </a:bodyPr>
          <a:lstStyle/>
          <a:p>
            <a:pPr marL="91440" marR="0" lvl="0" indent="0" algn="l" defTabSz="457200" rtl="0" eaLnBrk="1" fontAlgn="base" latinLnBrk="0" hangingPunct="1">
              <a:lnSpc>
                <a:spcPct val="100000"/>
              </a:lnSpc>
              <a:spcBef>
                <a:spcPct val="0"/>
              </a:spcBef>
              <a:spcAft>
                <a:spcPct val="0"/>
              </a:spcAft>
              <a:buClr>
                <a:srgbClr val="FF0000"/>
              </a:buClr>
              <a:buSzPct val="75000"/>
              <a:buFontTx/>
              <a:buNone/>
              <a:tabLst/>
              <a:defRPr/>
            </a:pPr>
            <a:r>
              <a:rPr kumimoji="0" lang="en-US" sz="1600" b="1" i="0" u="none" strike="noStrike" kern="1200" cap="none" spc="0" normalizeH="0" baseline="0" noProof="0" dirty="0">
                <a:ln>
                  <a:noFill/>
                </a:ln>
                <a:solidFill>
                  <a:prstClr val="black"/>
                </a:solidFill>
                <a:effectLst/>
                <a:uLnTx/>
                <a:uFillTx/>
                <a:latin typeface="Verdana Pro Cond SemiBold" panose="020B0706030504040204" pitchFamily="34" charset="0"/>
                <a:ea typeface="MS PGothic" pitchFamily="34" charset="-128"/>
                <a:cs typeface="+mn-cs"/>
              </a:rPr>
              <a:t>Levels of many PFAS compounds were low (1 ng/L), though the ∑ exceeded 4 ng/L at several sites.</a:t>
            </a:r>
          </a:p>
        </p:txBody>
      </p:sp>
      <p:sp>
        <p:nvSpPr>
          <p:cNvPr id="12" name="TextBox 11">
            <a:extLst>
              <a:ext uri="{FF2B5EF4-FFF2-40B4-BE49-F238E27FC236}">
                <a16:creationId xmlns:a16="http://schemas.microsoft.com/office/drawing/2014/main" id="{50B0B626-57F3-4B47-A008-D1CB012FD540}"/>
              </a:ext>
            </a:extLst>
          </p:cNvPr>
          <p:cNvSpPr txBox="1"/>
          <p:nvPr/>
        </p:nvSpPr>
        <p:spPr>
          <a:xfrm>
            <a:off x="2436340" y="743994"/>
            <a:ext cx="4227790" cy="307777"/>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0000"/>
                </a:solidFill>
                <a:effectLst/>
                <a:uLnTx/>
                <a:uFillTx/>
                <a:latin typeface="Verdana Pro SemiBold" panose="020B0704030504040204" pitchFamily="34" charset="0"/>
                <a:ea typeface="MS PGothic" pitchFamily="34" charset="-128"/>
                <a:cs typeface="+mn-cs"/>
              </a:rPr>
              <a:t>Pilot Synoptic Study: Key Findings</a:t>
            </a:r>
          </a:p>
        </p:txBody>
      </p:sp>
      <p:sp>
        <p:nvSpPr>
          <p:cNvPr id="14" name="TextBox 13">
            <a:extLst>
              <a:ext uri="{FF2B5EF4-FFF2-40B4-BE49-F238E27FC236}">
                <a16:creationId xmlns:a16="http://schemas.microsoft.com/office/drawing/2014/main" id="{BE1955B3-C219-4B2C-B0AC-FB577562BE36}"/>
              </a:ext>
            </a:extLst>
          </p:cNvPr>
          <p:cNvSpPr txBox="1"/>
          <p:nvPr/>
        </p:nvSpPr>
        <p:spPr>
          <a:xfrm>
            <a:off x="7291295" y="3067747"/>
            <a:ext cx="1327818" cy="1077218"/>
          </a:xfrm>
          <a:prstGeom prst="rect">
            <a:avLst/>
          </a:prstGeom>
          <a:solidFill>
            <a:schemeClr val="accent2">
              <a:lumMod val="20000"/>
              <a:lumOff val="80000"/>
            </a:schemeClr>
          </a:solid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Verdana Pro Cond SemiBold" panose="020B0706030504040204" pitchFamily="34" charset="0"/>
                <a:ea typeface="MS PGothic" pitchFamily="34" charset="-128"/>
                <a:cs typeface="+mn-cs"/>
              </a:rPr>
              <a:t>30 Sites,   37 Samples, Summer &amp; Spring 2019</a:t>
            </a:r>
          </a:p>
        </p:txBody>
      </p:sp>
      <p:sp>
        <p:nvSpPr>
          <p:cNvPr id="11" name="Rectangle 10">
            <a:extLst>
              <a:ext uri="{FF2B5EF4-FFF2-40B4-BE49-F238E27FC236}">
                <a16:creationId xmlns:a16="http://schemas.microsoft.com/office/drawing/2014/main" id="{C01CF843-ECE9-44BA-AAF1-DE2A7A8ED9BE}"/>
              </a:ext>
            </a:extLst>
          </p:cNvPr>
          <p:cNvSpPr/>
          <p:nvPr/>
        </p:nvSpPr>
        <p:spPr>
          <a:xfrm>
            <a:off x="4717715" y="1160664"/>
            <a:ext cx="3892830" cy="830997"/>
          </a:xfrm>
          <a:prstGeom prst="rect">
            <a:avLst/>
          </a:prstGeom>
          <a:solidFill>
            <a:schemeClr val="bg2">
              <a:lumMod val="9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black"/>
                </a:solidFill>
                <a:effectLst/>
                <a:uLnTx/>
                <a:uFillTx/>
                <a:latin typeface="Verdana Pro Cond SemiBold" panose="020B0706030504040204" pitchFamily="34" charset="0"/>
                <a:ea typeface="MS PGothic" pitchFamily="34" charset="-128"/>
                <a:cs typeface="+mn-cs"/>
              </a:rPr>
              <a:t>Sites in the mid-Atlantic states generally had the greatest # of detectable PFAS species and the highest concentrations.</a:t>
            </a:r>
            <a:endParaRPr kumimoji="0" lang="en-US" sz="1600" b="0" i="0" u="none" strike="noStrike" kern="0" cap="none" spc="0" normalizeH="0" baseline="0" noProof="0" dirty="0">
              <a:ln>
                <a:noFill/>
              </a:ln>
              <a:solidFill>
                <a:sysClr val="windowText" lastClr="000000"/>
              </a:solidFill>
              <a:effectLst/>
              <a:uLnTx/>
              <a:uFillTx/>
              <a:latin typeface="Verdana Pro Cond SemiBold" panose="020B0706030504040204" pitchFamily="34" charset="0"/>
              <a:ea typeface="MS PGothic" pitchFamily="34" charset="-128"/>
              <a:cs typeface="+mn-cs"/>
            </a:endParaRPr>
          </a:p>
        </p:txBody>
      </p:sp>
      <p:sp>
        <p:nvSpPr>
          <p:cNvPr id="13" name="Footer Placeholder 3"/>
          <p:cNvSpPr>
            <a:spLocks noGrp="1"/>
          </p:cNvSpPr>
          <p:nvPr>
            <p:ph type="ftr" sz="quarter" idx="3"/>
          </p:nvPr>
        </p:nvSpPr>
        <p:spPr>
          <a:xfrm>
            <a:off x="381000" y="6483352"/>
            <a:ext cx="8343900" cy="365125"/>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B70000"/>
                </a:solidFill>
                <a:effectLst/>
                <a:uLnTx/>
                <a:uFillTx/>
                <a:latin typeface="Georgia"/>
                <a:ea typeface="+mn-ea"/>
                <a:cs typeface="+mn-cs"/>
              </a:rPr>
              <a:t>UW-Madison, Wisconsin State Laboratory of Hygiene &amp; National Atmospheric Deposition Program</a:t>
            </a:r>
          </a:p>
        </p:txBody>
      </p:sp>
    </p:spTree>
    <p:extLst>
      <p:ext uri="{BB962C8B-B14F-4D97-AF65-F5344CB8AC3E}">
        <p14:creationId xmlns:p14="http://schemas.microsoft.com/office/powerpoint/2010/main" val="7010783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57595" y="536313"/>
            <a:ext cx="6326069" cy="1250950"/>
          </a:xfrm>
        </p:spPr>
        <p:txBody>
          <a:bodyPr>
            <a:noAutofit/>
          </a:bodyPr>
          <a:lstStyle/>
          <a:p>
            <a:pPr algn="l">
              <a:lnSpc>
                <a:spcPct val="200000"/>
              </a:lnSpc>
            </a:pPr>
            <a:r>
              <a:rPr lang="en-US" sz="2400" dirty="0"/>
              <a:t/>
            </a:r>
            <a:br>
              <a:rPr lang="en-US" sz="2400" dirty="0"/>
            </a:br>
            <a:r>
              <a:rPr lang="en-US" sz="2800" dirty="0"/>
              <a:t>Item 1. 	Roll Call</a:t>
            </a:r>
            <a:br>
              <a:rPr lang="en-US" sz="2800" dirty="0"/>
            </a:br>
            <a:r>
              <a:rPr lang="en-US" sz="2800" dirty="0"/>
              <a:t>Item 2.	Approval of Minutes</a:t>
            </a:r>
            <a:br>
              <a:rPr lang="en-US" sz="2800" dirty="0"/>
            </a:br>
            <a:r>
              <a:rPr lang="en-US" sz="2800" dirty="0"/>
              <a:t>Item 3. 	Reorganization of Agenda</a:t>
            </a:r>
            <a:br>
              <a:rPr lang="en-US" sz="2800" dirty="0"/>
            </a:br>
            <a:r>
              <a:rPr lang="en-US" sz="2800" dirty="0"/>
              <a:t>Item 4. 	Public Appearances</a:t>
            </a:r>
            <a:br>
              <a:rPr lang="en-US" sz="2800" dirty="0"/>
            </a:br>
            <a:r>
              <a:rPr lang="en-US" sz="2800" dirty="0"/>
              <a:t>Item 5.	Board Members’ Matters</a:t>
            </a:r>
            <a:br>
              <a:rPr lang="en-US" sz="2800" dirty="0"/>
            </a:br>
            <a:endParaRPr lang="en-US" sz="2800" dirty="0"/>
          </a:p>
        </p:txBody>
      </p:sp>
      <p:sp>
        <p:nvSpPr>
          <p:cNvPr id="3" name="Footer Placeholder 2"/>
          <p:cNvSpPr>
            <a:spLocks noGrp="1"/>
          </p:cNvSpPr>
          <p:nvPr>
            <p:ph type="ftr" sz="quarter" idx="10"/>
          </p:nvPr>
        </p:nvSpPr>
        <p:spPr/>
        <p:txBody>
          <a:bodyPr/>
          <a:lstStyle/>
          <a:p>
            <a:pPr>
              <a:defRPr/>
            </a:pPr>
            <a:r>
              <a:rPr lang="en-US"/>
              <a:t>WISCONSIN STATE LABORATORY OF HYGIENE - UNIVERSITY OF WISCONSIN</a:t>
            </a:r>
          </a:p>
        </p:txBody>
      </p:sp>
    </p:spTree>
    <p:extLst>
      <p:ext uri="{BB962C8B-B14F-4D97-AF65-F5344CB8AC3E}">
        <p14:creationId xmlns:p14="http://schemas.microsoft.com/office/powerpoint/2010/main" val="41616576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54472" y="696652"/>
            <a:ext cx="7772400" cy="1470025"/>
          </a:xfrm>
        </p:spPr>
        <p:txBody>
          <a:bodyPr>
            <a:normAutofit/>
          </a:bodyPr>
          <a:lstStyle/>
          <a:p>
            <a:r>
              <a:rPr lang="en-US" dirty="0"/>
              <a:t/>
            </a:r>
            <a:br>
              <a:rPr lang="en-US" dirty="0"/>
            </a:b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0416" y="378158"/>
            <a:ext cx="1182342" cy="5981365"/>
          </a:xfrm>
          <a:prstGeom prst="rect">
            <a:avLst/>
          </a:prstGeom>
        </p:spPr>
      </p:pic>
      <p:pic>
        <p:nvPicPr>
          <p:cNvPr id="7" name="Picture 3">
            <a:extLst>
              <a:ext uri="{FF2B5EF4-FFF2-40B4-BE49-F238E27FC236}">
                <a16:creationId xmlns:a16="http://schemas.microsoft.com/office/drawing/2014/main" id="{C3464751-007B-4912-B5CD-F444F9C417E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73523" y="867509"/>
            <a:ext cx="3413781" cy="28189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8">
            <a:extLst>
              <a:ext uri="{FF2B5EF4-FFF2-40B4-BE49-F238E27FC236}">
                <a16:creationId xmlns:a16="http://schemas.microsoft.com/office/drawing/2014/main" id="{AE9D4810-EA80-4DBE-95B8-A49723211C42}"/>
              </a:ext>
            </a:extLst>
          </p:cNvPr>
          <p:cNvSpPr/>
          <p:nvPr/>
        </p:nvSpPr>
        <p:spPr>
          <a:xfrm>
            <a:off x="1384312" y="422730"/>
            <a:ext cx="6526486" cy="369332"/>
          </a:xfrm>
          <a:prstGeom prst="rect">
            <a:avLst/>
          </a:prstGeom>
        </p:spPr>
        <p:txBody>
          <a:bodyPr wrap="squar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Verdana Pro SemiBold" panose="020B0704030504040204" pitchFamily="34" charset="0"/>
                <a:ea typeface="MS PGothic" pitchFamily="34" charset="-128"/>
                <a:cs typeface="+mn-cs"/>
              </a:rPr>
              <a:t>Atmospheric Deposition of PFAS via Precipitation </a:t>
            </a:r>
            <a:endParaRPr kumimoji="0" lang="en-US" sz="1800" b="0" i="0" u="none" strike="noStrike" kern="1200" cap="none" spc="0" normalizeH="0" baseline="0" noProof="0" dirty="0">
              <a:ln>
                <a:noFill/>
              </a:ln>
              <a:solidFill>
                <a:prstClr val="black"/>
              </a:solidFill>
              <a:effectLst/>
              <a:uLnTx/>
              <a:uFillTx/>
              <a:latin typeface="Verdana Pro SemiBold" panose="020B0704030504040204" pitchFamily="34" charset="0"/>
              <a:ea typeface="MS PGothic" pitchFamily="34" charset="-128"/>
              <a:cs typeface="+mn-cs"/>
            </a:endParaRPr>
          </a:p>
        </p:txBody>
      </p:sp>
      <p:pic>
        <p:nvPicPr>
          <p:cNvPr id="11" name="Content Placeholder 4">
            <a:extLst>
              <a:ext uri="{FF2B5EF4-FFF2-40B4-BE49-F238E27FC236}">
                <a16:creationId xmlns:a16="http://schemas.microsoft.com/office/drawing/2014/main" id="{D731B2E1-CB89-4191-B141-D5120C0C370D}"/>
              </a:ext>
            </a:extLst>
          </p:cNvPr>
          <p:cNvPicPr>
            <a:picLocks noChangeAspect="1"/>
          </p:cNvPicPr>
          <p:nvPr/>
        </p:nvPicPr>
        <p:blipFill>
          <a:blip r:embed="rId4"/>
          <a:stretch>
            <a:fillRect/>
          </a:stretch>
        </p:blipFill>
        <p:spPr bwMode="auto">
          <a:xfrm>
            <a:off x="4638519" y="3462457"/>
            <a:ext cx="4064726" cy="2818979"/>
          </a:xfrm>
          <a:prstGeom prst="rect">
            <a:avLst/>
          </a:prstGeom>
          <a:noFill/>
          <a:ln w="22225">
            <a:solidFill>
              <a:srgbClr val="FF0000"/>
            </a:solidFill>
          </a:ln>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DEB467D1-C9E2-42BF-843E-E4A49BF82BCF}"/>
              </a:ext>
            </a:extLst>
          </p:cNvPr>
          <p:cNvSpPr/>
          <p:nvPr/>
        </p:nvSpPr>
        <p:spPr>
          <a:xfrm>
            <a:off x="5103223" y="1672345"/>
            <a:ext cx="2690948" cy="1200329"/>
          </a:xfrm>
          <a:prstGeom prst="rect">
            <a:avLst/>
          </a:prstGeom>
          <a:solidFill>
            <a:schemeClr val="bg2"/>
          </a:solidFill>
        </p:spPr>
        <p:txBody>
          <a:bodyPr wrap="square">
            <a:spAutoFit/>
          </a:bodyPr>
          <a:lstStyle/>
          <a:p>
            <a:pPr marL="91440" marR="0" lvl="0" indent="0" algn="just" defTabSz="457200" rtl="0" eaLnBrk="1" fontAlgn="base" latinLnBrk="0" hangingPunct="1">
              <a:lnSpc>
                <a:spcPct val="100000"/>
              </a:lnSpc>
              <a:spcBef>
                <a:spcPct val="0"/>
              </a:spcBef>
              <a:spcAft>
                <a:spcPct val="0"/>
              </a:spcAft>
              <a:buClr>
                <a:srgbClr val="FF0000"/>
              </a:buClr>
              <a:buSzPct val="75000"/>
              <a:buFontTx/>
              <a:buNone/>
              <a:tabLst/>
              <a:defRPr/>
            </a:pPr>
            <a:r>
              <a:rPr kumimoji="0" lang="en-US" sz="1800" b="1" i="0" u="none" strike="noStrike" kern="1200" cap="none" spc="0" normalizeH="0" baseline="0" noProof="0" dirty="0" err="1">
                <a:ln>
                  <a:noFill/>
                </a:ln>
                <a:solidFill>
                  <a:prstClr val="black"/>
                </a:solidFill>
                <a:effectLst/>
                <a:uLnTx/>
                <a:uFillTx/>
                <a:latin typeface="Verdana Pro Cond SemiBold" panose="020B0706030504040204" pitchFamily="34" charset="0"/>
                <a:ea typeface="MS PGothic" pitchFamily="34" charset="-128"/>
                <a:cs typeface="+mn-cs"/>
              </a:rPr>
              <a:t>PFHxA</a:t>
            </a:r>
            <a:r>
              <a:rPr kumimoji="0" lang="en-US" sz="1800" b="1" i="0" u="none" strike="noStrike" kern="1200" cap="none" spc="0" normalizeH="0" baseline="0" noProof="0" dirty="0">
                <a:ln>
                  <a:noFill/>
                </a:ln>
                <a:solidFill>
                  <a:prstClr val="black"/>
                </a:solidFill>
                <a:effectLst/>
                <a:uLnTx/>
                <a:uFillTx/>
                <a:latin typeface="Verdana Pro Cond SemiBold" panose="020B0706030504040204" pitchFamily="34" charset="0"/>
                <a:ea typeface="MS PGothic" pitchFamily="34" charset="-128"/>
                <a:cs typeface="+mn-cs"/>
              </a:rPr>
              <a:t>, </a:t>
            </a:r>
            <a:r>
              <a:rPr kumimoji="0" lang="en-US" sz="1800" b="1" i="0" u="none" strike="noStrike" kern="1200" cap="none" spc="0" normalizeH="0" baseline="0" noProof="0" dirty="0" err="1">
                <a:ln>
                  <a:noFill/>
                </a:ln>
                <a:solidFill>
                  <a:prstClr val="black"/>
                </a:solidFill>
                <a:effectLst/>
                <a:uLnTx/>
                <a:uFillTx/>
                <a:latin typeface="Verdana Pro Cond SemiBold" panose="020B0706030504040204" pitchFamily="34" charset="0"/>
                <a:ea typeface="MS PGothic" pitchFamily="34" charset="-128"/>
                <a:cs typeface="+mn-cs"/>
              </a:rPr>
              <a:t>PFHpA</a:t>
            </a:r>
            <a:r>
              <a:rPr kumimoji="0" lang="en-US" sz="1800" b="1" i="0" u="none" strike="noStrike" kern="1200" cap="none" spc="0" normalizeH="0" baseline="0" noProof="0" dirty="0">
                <a:ln>
                  <a:noFill/>
                </a:ln>
                <a:solidFill>
                  <a:prstClr val="black"/>
                </a:solidFill>
                <a:effectLst/>
                <a:uLnTx/>
                <a:uFillTx/>
                <a:latin typeface="Verdana Pro Cond SemiBold" panose="020B0706030504040204" pitchFamily="34" charset="0"/>
                <a:ea typeface="MS PGothic" pitchFamily="34" charset="-128"/>
                <a:cs typeface="+mn-cs"/>
              </a:rPr>
              <a:t>, PFOA and PFNA were each present in nearly 70% of all samples.</a:t>
            </a:r>
            <a:endParaRPr kumimoji="0" lang="en-US" sz="1800" b="0" i="0" u="none" strike="noStrike" kern="1200" cap="none" spc="0" normalizeH="0" baseline="0" noProof="0" dirty="0">
              <a:ln>
                <a:noFill/>
              </a:ln>
              <a:solidFill>
                <a:prstClr val="black"/>
              </a:solidFill>
              <a:effectLst/>
              <a:uLnTx/>
              <a:uFillTx/>
              <a:latin typeface="Georgia" pitchFamily="18" charset="0"/>
              <a:ea typeface="MS PGothic" pitchFamily="34" charset="-128"/>
              <a:cs typeface="+mn-cs"/>
            </a:endParaRPr>
          </a:p>
        </p:txBody>
      </p:sp>
      <p:sp>
        <p:nvSpPr>
          <p:cNvPr id="14" name="Rectangle 13">
            <a:extLst>
              <a:ext uri="{FF2B5EF4-FFF2-40B4-BE49-F238E27FC236}">
                <a16:creationId xmlns:a16="http://schemas.microsoft.com/office/drawing/2014/main" id="{719B8C62-645C-46A2-AE50-3965E616C51D}"/>
              </a:ext>
            </a:extLst>
          </p:cNvPr>
          <p:cNvSpPr/>
          <p:nvPr/>
        </p:nvSpPr>
        <p:spPr>
          <a:xfrm>
            <a:off x="1562758" y="4066948"/>
            <a:ext cx="2777515" cy="1754326"/>
          </a:xfrm>
          <a:prstGeom prst="rect">
            <a:avLst/>
          </a:prstGeom>
          <a:solidFill>
            <a:schemeClr val="bg2"/>
          </a:solidFill>
        </p:spPr>
        <p:txBody>
          <a:bodyPr wrap="square">
            <a:spAutoFit/>
          </a:bodyPr>
          <a:lstStyle/>
          <a:p>
            <a:pPr marL="91440" marR="0" lvl="0" indent="0" algn="just" defTabSz="457200" rtl="0" eaLnBrk="1" fontAlgn="base" latinLnBrk="0" hangingPunct="1">
              <a:lnSpc>
                <a:spcPct val="100000"/>
              </a:lnSpc>
              <a:spcBef>
                <a:spcPct val="0"/>
              </a:spcBef>
              <a:spcAft>
                <a:spcPct val="0"/>
              </a:spcAft>
              <a:buClr>
                <a:srgbClr val="FF0000"/>
              </a:buClr>
              <a:buSzPct val="75000"/>
              <a:buFontTx/>
              <a:buNone/>
              <a:tabLst/>
              <a:defRPr/>
            </a:pPr>
            <a:r>
              <a:rPr kumimoji="0" lang="en-US" sz="1800" b="1" i="0" u="none" strike="noStrike" kern="1200" cap="none" spc="0" normalizeH="0" baseline="0" noProof="0" dirty="0">
                <a:ln>
                  <a:noFill/>
                </a:ln>
                <a:solidFill>
                  <a:prstClr val="black"/>
                </a:solidFill>
                <a:effectLst/>
                <a:uLnTx/>
                <a:uFillTx/>
                <a:latin typeface="Verdana Pro Cond SemiBold" panose="020B0706030504040204" pitchFamily="34" charset="0"/>
                <a:ea typeface="MS PGothic" pitchFamily="34" charset="-128"/>
                <a:cs typeface="+mn-cs"/>
              </a:rPr>
              <a:t>The carboxylic acid compounds were by far the most frequently detected and largest class contribution to the total targeted PFAS.</a:t>
            </a:r>
            <a:endParaRPr kumimoji="0" lang="en-US" sz="1800" b="0" i="0" u="none" strike="noStrike" kern="1200" cap="none" spc="0" normalizeH="0" baseline="0" noProof="0" dirty="0">
              <a:ln>
                <a:noFill/>
              </a:ln>
              <a:solidFill>
                <a:prstClr val="black"/>
              </a:solidFill>
              <a:effectLst/>
              <a:uLnTx/>
              <a:uFillTx/>
              <a:latin typeface="Verdana Pro Cond SemiBold" panose="020B0706030504040204" pitchFamily="34" charset="0"/>
              <a:ea typeface="MS PGothic" pitchFamily="34" charset="-128"/>
              <a:cs typeface="+mn-cs"/>
            </a:endParaRPr>
          </a:p>
        </p:txBody>
      </p:sp>
      <p:sp>
        <p:nvSpPr>
          <p:cNvPr id="15" name="Footer Placeholder 3"/>
          <p:cNvSpPr>
            <a:spLocks noGrp="1"/>
          </p:cNvSpPr>
          <p:nvPr>
            <p:ph type="ftr" sz="quarter" idx="3"/>
          </p:nvPr>
        </p:nvSpPr>
        <p:spPr>
          <a:xfrm>
            <a:off x="381000" y="6483352"/>
            <a:ext cx="8343900" cy="365125"/>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B70000"/>
                </a:solidFill>
                <a:effectLst/>
                <a:uLnTx/>
                <a:uFillTx/>
                <a:latin typeface="Georgia"/>
                <a:ea typeface="+mn-ea"/>
                <a:cs typeface="+mn-cs"/>
              </a:rPr>
              <a:t>UW-Madison, Wisconsin State Laboratory of Hygiene &amp; National Atmospheric Deposition Program</a:t>
            </a:r>
          </a:p>
        </p:txBody>
      </p:sp>
      <p:sp>
        <p:nvSpPr>
          <p:cNvPr id="16" name="TextBox 15">
            <a:extLst>
              <a:ext uri="{FF2B5EF4-FFF2-40B4-BE49-F238E27FC236}">
                <a16:creationId xmlns:a16="http://schemas.microsoft.com/office/drawing/2014/main" id="{50B0B626-57F3-4B47-A008-D1CB012FD540}"/>
              </a:ext>
            </a:extLst>
          </p:cNvPr>
          <p:cNvSpPr txBox="1"/>
          <p:nvPr/>
        </p:nvSpPr>
        <p:spPr>
          <a:xfrm>
            <a:off x="5025050" y="912093"/>
            <a:ext cx="3254426" cy="52322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0000"/>
                </a:solidFill>
                <a:effectLst/>
                <a:uLnTx/>
                <a:uFillTx/>
                <a:latin typeface="Verdana Pro SemiBold" panose="020B0704030504040204" pitchFamily="34" charset="0"/>
                <a:ea typeface="MS PGothic" pitchFamily="34" charset="-128"/>
                <a:cs typeface="+mn-cs"/>
              </a:rPr>
              <a:t>Pilot Synoptic Study: Key Findings</a:t>
            </a:r>
          </a:p>
        </p:txBody>
      </p:sp>
    </p:spTree>
    <p:extLst>
      <p:ext uri="{BB962C8B-B14F-4D97-AF65-F5344CB8AC3E}">
        <p14:creationId xmlns:p14="http://schemas.microsoft.com/office/powerpoint/2010/main" val="14600637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54472" y="696652"/>
            <a:ext cx="7772400" cy="1470025"/>
          </a:xfrm>
        </p:spPr>
        <p:txBody>
          <a:bodyPr>
            <a:normAutofit/>
          </a:bodyPr>
          <a:lstStyle/>
          <a:p>
            <a:r>
              <a:rPr lang="en-US" dirty="0"/>
              <a:t/>
            </a:r>
            <a:br>
              <a:rPr lang="en-US" dirty="0"/>
            </a:b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0416" y="378158"/>
            <a:ext cx="1182342" cy="5981365"/>
          </a:xfrm>
          <a:prstGeom prst="rect">
            <a:avLst/>
          </a:prstGeom>
        </p:spPr>
      </p:pic>
      <p:sp>
        <p:nvSpPr>
          <p:cNvPr id="9" name="Rectangle 8">
            <a:extLst>
              <a:ext uri="{FF2B5EF4-FFF2-40B4-BE49-F238E27FC236}">
                <a16:creationId xmlns:a16="http://schemas.microsoft.com/office/drawing/2014/main" id="{AE9D4810-EA80-4DBE-95B8-A49723211C42}"/>
              </a:ext>
            </a:extLst>
          </p:cNvPr>
          <p:cNvSpPr/>
          <p:nvPr/>
        </p:nvSpPr>
        <p:spPr>
          <a:xfrm>
            <a:off x="1378917" y="418063"/>
            <a:ext cx="6526486" cy="369332"/>
          </a:xfrm>
          <a:prstGeom prst="rect">
            <a:avLst/>
          </a:prstGeom>
        </p:spPr>
        <p:txBody>
          <a:bodyPr wrap="squar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Verdana Pro SemiBold" panose="020B0704030504040204" pitchFamily="34" charset="0"/>
                <a:ea typeface="MS PGothic" pitchFamily="34" charset="-128"/>
                <a:cs typeface="+mn-cs"/>
              </a:rPr>
              <a:t>Atmospheric Deposition of PFAS via Precipitation </a:t>
            </a:r>
            <a:endParaRPr kumimoji="0" lang="en-US" sz="1800" b="0" i="0" u="none" strike="noStrike" kern="1200" cap="none" spc="0" normalizeH="0" baseline="0" noProof="0" dirty="0">
              <a:ln>
                <a:noFill/>
              </a:ln>
              <a:solidFill>
                <a:prstClr val="black"/>
              </a:solidFill>
              <a:effectLst/>
              <a:uLnTx/>
              <a:uFillTx/>
              <a:latin typeface="Verdana Pro SemiBold" panose="020B0704030504040204" pitchFamily="34" charset="0"/>
              <a:ea typeface="MS PGothic" pitchFamily="34" charset="-128"/>
              <a:cs typeface="+mn-cs"/>
            </a:endParaRPr>
          </a:p>
        </p:txBody>
      </p:sp>
      <p:sp>
        <p:nvSpPr>
          <p:cNvPr id="8" name="TextBox 7"/>
          <p:cNvSpPr txBox="1"/>
          <p:nvPr/>
        </p:nvSpPr>
        <p:spPr>
          <a:xfrm>
            <a:off x="5720741" y="3464217"/>
            <a:ext cx="2691741" cy="1323439"/>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Verdana Pro Cond SemiBold" panose="020B0706030504040204" pitchFamily="34" charset="0"/>
                <a:ea typeface="MS PGothic" pitchFamily="34" charset="-128"/>
                <a:cs typeface="Arial" panose="020B0604020202020204" pitchFamily="34" charset="0"/>
              </a:rPr>
              <a:t>Field &amp; Laboratory Effort Complete. Manuscript Draft Prepared</a:t>
            </a:r>
          </a:p>
        </p:txBody>
      </p:sp>
      <p:sp>
        <p:nvSpPr>
          <p:cNvPr id="6" name="Freeform: Shape 5">
            <a:extLst>
              <a:ext uri="{FF2B5EF4-FFF2-40B4-BE49-F238E27FC236}">
                <a16:creationId xmlns:a16="http://schemas.microsoft.com/office/drawing/2014/main" id="{6257B4CB-F81F-4778-AF15-6BCBE6343E9D}"/>
              </a:ext>
            </a:extLst>
          </p:cNvPr>
          <p:cNvSpPr/>
          <p:nvPr/>
        </p:nvSpPr>
        <p:spPr>
          <a:xfrm>
            <a:off x="1496595" y="1302893"/>
            <a:ext cx="3410598" cy="1752563"/>
          </a:xfrm>
          <a:custGeom>
            <a:avLst/>
            <a:gdLst>
              <a:gd name="connsiteX0" fmla="*/ 0 w 3836171"/>
              <a:gd name="connsiteY0" fmla="*/ 311823 h 1870903"/>
              <a:gd name="connsiteX1" fmla="*/ 311823 w 3836171"/>
              <a:gd name="connsiteY1" fmla="*/ 0 h 1870903"/>
              <a:gd name="connsiteX2" fmla="*/ 3524348 w 3836171"/>
              <a:gd name="connsiteY2" fmla="*/ 0 h 1870903"/>
              <a:gd name="connsiteX3" fmla="*/ 3836171 w 3836171"/>
              <a:gd name="connsiteY3" fmla="*/ 311823 h 1870903"/>
              <a:gd name="connsiteX4" fmla="*/ 3836171 w 3836171"/>
              <a:gd name="connsiteY4" fmla="*/ 1559080 h 1870903"/>
              <a:gd name="connsiteX5" fmla="*/ 3524348 w 3836171"/>
              <a:gd name="connsiteY5" fmla="*/ 1870903 h 1870903"/>
              <a:gd name="connsiteX6" fmla="*/ 311823 w 3836171"/>
              <a:gd name="connsiteY6" fmla="*/ 1870903 h 1870903"/>
              <a:gd name="connsiteX7" fmla="*/ 0 w 3836171"/>
              <a:gd name="connsiteY7" fmla="*/ 1559080 h 1870903"/>
              <a:gd name="connsiteX8" fmla="*/ 0 w 3836171"/>
              <a:gd name="connsiteY8" fmla="*/ 311823 h 1870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36171" h="1870903">
                <a:moveTo>
                  <a:pt x="0" y="311823"/>
                </a:moveTo>
                <a:cubicBezTo>
                  <a:pt x="0" y="139608"/>
                  <a:pt x="139608" y="0"/>
                  <a:pt x="311823" y="0"/>
                </a:cubicBezTo>
                <a:lnTo>
                  <a:pt x="3524348" y="0"/>
                </a:lnTo>
                <a:cubicBezTo>
                  <a:pt x="3696563" y="0"/>
                  <a:pt x="3836171" y="139608"/>
                  <a:pt x="3836171" y="311823"/>
                </a:cubicBezTo>
                <a:lnTo>
                  <a:pt x="3836171" y="1559080"/>
                </a:lnTo>
                <a:cubicBezTo>
                  <a:pt x="3836171" y="1731295"/>
                  <a:pt x="3696563" y="1870903"/>
                  <a:pt x="3524348" y="1870903"/>
                </a:cubicBezTo>
                <a:lnTo>
                  <a:pt x="311823" y="1870903"/>
                </a:lnTo>
                <a:cubicBezTo>
                  <a:pt x="139608" y="1870903"/>
                  <a:pt x="0" y="1731295"/>
                  <a:pt x="0" y="1559080"/>
                </a:cubicBezTo>
                <a:lnTo>
                  <a:pt x="0" y="311823"/>
                </a:lnTo>
                <a:close/>
              </a:path>
            </a:pathLst>
          </a:cu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56100" tIns="156100" rIns="156100" bIns="156100" numCol="1" spcCol="1270" anchor="ctr" anchorCtr="0">
            <a:noAutofit/>
          </a:bodyPr>
          <a:lstStyle/>
          <a:p>
            <a:pPr marL="0" marR="0" lvl="0" indent="0" algn="just" defTabSz="755650" rtl="0" eaLnBrk="1" fontAlgn="base" latinLnBrk="0" hangingPunct="1">
              <a:lnSpc>
                <a:spcPct val="90000"/>
              </a:lnSpc>
              <a:spcBef>
                <a:spcPct val="0"/>
              </a:spcBef>
              <a:spcAft>
                <a:spcPct val="35000"/>
              </a:spcAft>
              <a:buClrTx/>
              <a:buSzTx/>
              <a:buFontTx/>
              <a:buNone/>
              <a:tabLst/>
              <a:defRPr/>
            </a:pPr>
            <a:r>
              <a:rPr kumimoji="0" lang="en-US" sz="1700" b="0" i="0" u="none" strike="noStrike" kern="1200" cap="none" spc="0" normalizeH="0" baseline="0" noProof="0" dirty="0">
                <a:ln>
                  <a:noFill/>
                </a:ln>
                <a:solidFill>
                  <a:prstClr val="white"/>
                </a:solidFill>
                <a:effectLst/>
                <a:uLnTx/>
                <a:uFillTx/>
                <a:latin typeface="Verdana Pro Cond SemiBold" panose="020B0706030504040204" pitchFamily="34" charset="0"/>
                <a:ea typeface="+mn-ea"/>
                <a:cs typeface="+mn-cs"/>
              </a:rPr>
              <a:t>Concentrations of </a:t>
            </a:r>
            <a:r>
              <a:rPr kumimoji="0" lang="en-US" sz="1700" b="1" i="0" u="none" strike="noStrike" kern="1200" cap="none" spc="0" normalizeH="0" baseline="0" noProof="0" dirty="0">
                <a:ln>
                  <a:noFill/>
                </a:ln>
                <a:solidFill>
                  <a:prstClr val="white"/>
                </a:solidFill>
                <a:effectLst/>
                <a:uLnTx/>
                <a:uFillTx/>
                <a:latin typeface="Verdana Pro Cond SemiBold" panose="020B0706030504040204" pitchFamily="34" charset="0"/>
                <a:ea typeface="+mn-ea"/>
                <a:cs typeface="+mn-cs"/>
              </a:rPr>
              <a:t>0.2 to 6.0 ng/L </a:t>
            </a:r>
            <a:r>
              <a:rPr kumimoji="0" lang="en-US" sz="1700" b="0" i="0" u="none" strike="noStrike" kern="1200" cap="none" spc="0" normalizeH="0" baseline="0" noProof="0" dirty="0">
                <a:ln>
                  <a:noFill/>
                </a:ln>
                <a:solidFill>
                  <a:prstClr val="white"/>
                </a:solidFill>
                <a:effectLst/>
                <a:uLnTx/>
                <a:uFillTx/>
                <a:latin typeface="Verdana Pro Cond SemiBold" panose="020B0706030504040204" pitchFamily="34" charset="0"/>
                <a:ea typeface="+mn-ea"/>
                <a:cs typeface="+mn-cs"/>
              </a:rPr>
              <a:t>equate to a wet deposition PFAS flux of </a:t>
            </a:r>
            <a:r>
              <a:rPr kumimoji="0" lang="en-US" sz="1700" b="1" i="0" u="none" strike="noStrike" kern="1200" cap="none" spc="0" normalizeH="0" baseline="0" noProof="0" dirty="0">
                <a:ln>
                  <a:noFill/>
                </a:ln>
                <a:solidFill>
                  <a:prstClr val="white"/>
                </a:solidFill>
                <a:effectLst/>
                <a:uLnTx/>
                <a:uFillTx/>
                <a:latin typeface="Verdana Pro Cond SemiBold" panose="020B0706030504040204" pitchFamily="34" charset="0"/>
                <a:ea typeface="+mn-ea"/>
                <a:cs typeface="+mn-cs"/>
              </a:rPr>
              <a:t>0.7 to 21 ng/m</a:t>
            </a:r>
            <a:r>
              <a:rPr kumimoji="0" lang="en-US" sz="1700" b="1" i="0" u="none" strike="noStrike" kern="1200" cap="none" spc="0" normalizeH="0" baseline="30000" noProof="0" dirty="0">
                <a:ln>
                  <a:noFill/>
                </a:ln>
                <a:solidFill>
                  <a:prstClr val="white"/>
                </a:solidFill>
                <a:effectLst/>
                <a:uLnTx/>
                <a:uFillTx/>
                <a:latin typeface="Verdana Pro Cond SemiBold" panose="020B0706030504040204" pitchFamily="34" charset="0"/>
                <a:ea typeface="+mn-ea"/>
                <a:cs typeface="+mn-cs"/>
              </a:rPr>
              <a:t>2</a:t>
            </a:r>
            <a:r>
              <a:rPr kumimoji="0" lang="en-US" sz="1700" b="1" i="0" u="none" strike="noStrike" kern="1200" cap="none" spc="0" normalizeH="0" baseline="0" noProof="0" dirty="0">
                <a:ln>
                  <a:noFill/>
                </a:ln>
                <a:solidFill>
                  <a:prstClr val="white"/>
                </a:solidFill>
                <a:effectLst/>
                <a:uLnTx/>
                <a:uFillTx/>
                <a:latin typeface="Verdana Pro Cond SemiBold" panose="020B0706030504040204" pitchFamily="34" charset="0"/>
                <a:ea typeface="+mn-ea"/>
                <a:cs typeface="+mn-cs"/>
              </a:rPr>
              <a:t>/day </a:t>
            </a:r>
            <a:r>
              <a:rPr kumimoji="0" lang="en-US" sz="1700" b="0" i="0" u="none" strike="noStrike" kern="1200" cap="none" spc="0" normalizeH="0" baseline="0" noProof="0" dirty="0">
                <a:ln>
                  <a:noFill/>
                </a:ln>
                <a:solidFill>
                  <a:prstClr val="white"/>
                </a:solidFill>
                <a:effectLst/>
                <a:uLnTx/>
                <a:uFillTx/>
                <a:latin typeface="Verdana Pro Cond SemiBold" panose="020B0706030504040204" pitchFamily="34" charset="0"/>
                <a:ea typeface="+mn-ea"/>
                <a:cs typeface="+mn-cs"/>
              </a:rPr>
              <a:t>(at an annual precipitation volume of 125 cm/year).</a:t>
            </a:r>
          </a:p>
        </p:txBody>
      </p:sp>
      <p:sp>
        <p:nvSpPr>
          <p:cNvPr id="14" name="Freeform: Shape 13">
            <a:extLst>
              <a:ext uri="{FF2B5EF4-FFF2-40B4-BE49-F238E27FC236}">
                <a16:creationId xmlns:a16="http://schemas.microsoft.com/office/drawing/2014/main" id="{617F6A84-368F-4866-814F-2E6B815D3210}"/>
              </a:ext>
            </a:extLst>
          </p:cNvPr>
          <p:cNvSpPr/>
          <p:nvPr/>
        </p:nvSpPr>
        <p:spPr>
          <a:xfrm>
            <a:off x="4949316" y="1266386"/>
            <a:ext cx="3612910" cy="1825575"/>
          </a:xfrm>
          <a:custGeom>
            <a:avLst/>
            <a:gdLst>
              <a:gd name="connsiteX0" fmla="*/ 0 w 3836171"/>
              <a:gd name="connsiteY0" fmla="*/ 311823 h 1870903"/>
              <a:gd name="connsiteX1" fmla="*/ 311823 w 3836171"/>
              <a:gd name="connsiteY1" fmla="*/ 0 h 1870903"/>
              <a:gd name="connsiteX2" fmla="*/ 3524348 w 3836171"/>
              <a:gd name="connsiteY2" fmla="*/ 0 h 1870903"/>
              <a:gd name="connsiteX3" fmla="*/ 3836171 w 3836171"/>
              <a:gd name="connsiteY3" fmla="*/ 311823 h 1870903"/>
              <a:gd name="connsiteX4" fmla="*/ 3836171 w 3836171"/>
              <a:gd name="connsiteY4" fmla="*/ 1559080 h 1870903"/>
              <a:gd name="connsiteX5" fmla="*/ 3524348 w 3836171"/>
              <a:gd name="connsiteY5" fmla="*/ 1870903 h 1870903"/>
              <a:gd name="connsiteX6" fmla="*/ 311823 w 3836171"/>
              <a:gd name="connsiteY6" fmla="*/ 1870903 h 1870903"/>
              <a:gd name="connsiteX7" fmla="*/ 0 w 3836171"/>
              <a:gd name="connsiteY7" fmla="*/ 1559080 h 1870903"/>
              <a:gd name="connsiteX8" fmla="*/ 0 w 3836171"/>
              <a:gd name="connsiteY8" fmla="*/ 311823 h 1870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36171" h="1870903">
                <a:moveTo>
                  <a:pt x="0" y="311823"/>
                </a:moveTo>
                <a:cubicBezTo>
                  <a:pt x="0" y="139608"/>
                  <a:pt x="139608" y="0"/>
                  <a:pt x="311823" y="0"/>
                </a:cubicBezTo>
                <a:lnTo>
                  <a:pt x="3524348" y="0"/>
                </a:lnTo>
                <a:cubicBezTo>
                  <a:pt x="3696563" y="0"/>
                  <a:pt x="3836171" y="139608"/>
                  <a:pt x="3836171" y="311823"/>
                </a:cubicBezTo>
                <a:lnTo>
                  <a:pt x="3836171" y="1559080"/>
                </a:lnTo>
                <a:cubicBezTo>
                  <a:pt x="3836171" y="1731295"/>
                  <a:pt x="3696563" y="1870903"/>
                  <a:pt x="3524348" y="1870903"/>
                </a:cubicBezTo>
                <a:lnTo>
                  <a:pt x="311823" y="1870903"/>
                </a:lnTo>
                <a:cubicBezTo>
                  <a:pt x="139608" y="1870903"/>
                  <a:pt x="0" y="1731295"/>
                  <a:pt x="0" y="1559080"/>
                </a:cubicBezTo>
                <a:lnTo>
                  <a:pt x="0" y="311823"/>
                </a:lnTo>
                <a:close/>
              </a:path>
            </a:pathLst>
          </a:cu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56100" tIns="156100" rIns="156100" bIns="156100" numCol="1" spcCol="1270" anchor="ctr" anchorCtr="0">
            <a:noAutofit/>
          </a:bodyPr>
          <a:lstStyle/>
          <a:p>
            <a:pPr marL="0" marR="0" lvl="0" indent="0" algn="just" defTabSz="755650" rtl="0" eaLnBrk="1" fontAlgn="base" latinLnBrk="0" hangingPunct="1">
              <a:lnSpc>
                <a:spcPct val="90000"/>
              </a:lnSpc>
              <a:spcBef>
                <a:spcPct val="0"/>
              </a:spcBef>
              <a:spcAft>
                <a:spcPct val="35000"/>
              </a:spcAft>
              <a:buClrTx/>
              <a:buSzTx/>
              <a:buFontTx/>
              <a:buNone/>
              <a:tabLst/>
              <a:defRPr/>
            </a:pPr>
            <a:r>
              <a:rPr kumimoji="0" lang="en-US" sz="1700" b="0" i="0" u="none" strike="noStrike" kern="1200" cap="none" spc="0" normalizeH="0" baseline="0" noProof="0" dirty="0">
                <a:ln>
                  <a:noFill/>
                </a:ln>
                <a:solidFill>
                  <a:prstClr val="white"/>
                </a:solidFill>
                <a:effectLst/>
                <a:uLnTx/>
                <a:uFillTx/>
                <a:latin typeface="Verdana Pro Cond SemiBold" panose="020B0706030504040204" pitchFamily="34" charset="0"/>
                <a:ea typeface="+mn-ea"/>
                <a:cs typeface="+mn-cs"/>
              </a:rPr>
              <a:t>This flux is significant for many environments (e.g. large lakes with long residence times – for Lake Michigan </a:t>
            </a:r>
            <a:r>
              <a:rPr kumimoji="0" lang="en-US" sz="1700" b="0" i="0" u="none" strike="noStrike" kern="1200" cap="none" spc="0" normalizeH="0" baseline="0" noProof="0" dirty="0">
                <a:ln>
                  <a:noFill/>
                </a:ln>
                <a:solidFill>
                  <a:prstClr val="white"/>
                </a:solidFill>
                <a:effectLst/>
                <a:uLnTx/>
                <a:uFillTx/>
                <a:latin typeface="Verdana Pro Cond SemiBold" panose="020B0706030504040204" pitchFamily="34" charset="0"/>
                <a:ea typeface="+mn-ea"/>
                <a:cs typeface="+mn-cs"/>
                <a:sym typeface="Wingdings" panose="05000000000000000000" pitchFamily="2" charset="2"/>
              </a:rPr>
              <a:t></a:t>
            </a:r>
            <a:r>
              <a:rPr kumimoji="0" lang="en-US" sz="1700" b="0" i="0" u="none" strike="noStrike" kern="1200" cap="none" spc="0" normalizeH="0" baseline="0" noProof="0" dirty="0">
                <a:ln>
                  <a:noFill/>
                </a:ln>
                <a:solidFill>
                  <a:prstClr val="white"/>
                </a:solidFill>
                <a:effectLst/>
                <a:uLnTx/>
                <a:uFillTx/>
                <a:latin typeface="Verdana Pro Cond SemiBold" panose="020B0706030504040204" pitchFamily="34" charset="0"/>
                <a:ea typeface="+mn-ea"/>
                <a:cs typeface="+mn-cs"/>
              </a:rPr>
              <a:t> annual flux of 4.4x10</a:t>
            </a:r>
            <a:r>
              <a:rPr kumimoji="0" lang="en-US" sz="1700" b="0" i="0" u="none" strike="noStrike" kern="1200" cap="none" spc="0" normalizeH="0" baseline="30000" noProof="0" dirty="0">
                <a:ln>
                  <a:noFill/>
                </a:ln>
                <a:solidFill>
                  <a:prstClr val="white"/>
                </a:solidFill>
                <a:effectLst/>
                <a:uLnTx/>
                <a:uFillTx/>
                <a:latin typeface="Verdana Pro Cond SemiBold" panose="020B0706030504040204" pitchFamily="34" charset="0"/>
                <a:ea typeface="+mn-ea"/>
                <a:cs typeface="+mn-cs"/>
              </a:rPr>
              <a:t>14</a:t>
            </a:r>
            <a:r>
              <a:rPr kumimoji="0" lang="en-US" sz="1700" b="0" i="0" u="none" strike="noStrike" kern="1200" cap="none" spc="0" normalizeH="0" baseline="0" noProof="0" dirty="0">
                <a:ln>
                  <a:noFill/>
                </a:ln>
                <a:solidFill>
                  <a:prstClr val="white"/>
                </a:solidFill>
                <a:effectLst/>
                <a:uLnTx/>
                <a:uFillTx/>
                <a:latin typeface="Verdana Pro Cond SemiBold" panose="020B0706030504040204" pitchFamily="34" charset="0"/>
                <a:ea typeface="+mn-ea"/>
                <a:cs typeface="+mn-cs"/>
              </a:rPr>
              <a:t> ng/year </a:t>
            </a:r>
            <a:r>
              <a:rPr kumimoji="0" lang="en-US" sz="1700" b="0" i="0" u="none" strike="noStrike" kern="1200" cap="none" spc="0" normalizeH="0" baseline="0" noProof="0" dirty="0">
                <a:ln>
                  <a:noFill/>
                </a:ln>
                <a:solidFill>
                  <a:prstClr val="white"/>
                </a:solidFill>
                <a:effectLst/>
                <a:uLnTx/>
                <a:uFillTx/>
                <a:latin typeface="Verdana Pro Cond SemiBold" panose="020B0706030504040204" pitchFamily="34" charset="0"/>
                <a:ea typeface="+mn-ea"/>
                <a:cs typeface="+mn-cs"/>
                <a:sym typeface="Wingdings" panose="05000000000000000000" pitchFamily="2" charset="2"/>
              </a:rPr>
              <a:t></a:t>
            </a:r>
            <a:r>
              <a:rPr kumimoji="0" lang="en-US" sz="1700" b="0" i="0" u="none" strike="noStrike" kern="1200" cap="none" spc="0" normalizeH="0" baseline="0" noProof="0" dirty="0">
                <a:ln>
                  <a:noFill/>
                </a:ln>
                <a:solidFill>
                  <a:prstClr val="white"/>
                </a:solidFill>
                <a:effectLst/>
                <a:uLnTx/>
                <a:uFillTx/>
                <a:latin typeface="Verdana Pro Cond SemiBold" panose="020B0706030504040204" pitchFamily="34" charset="0"/>
                <a:ea typeface="+mn-ea"/>
                <a:cs typeface="+mn-cs"/>
              </a:rPr>
              <a:t> 0.1 ng/L/year PFAS accumulation throughout the water column) </a:t>
            </a:r>
          </a:p>
        </p:txBody>
      </p:sp>
      <p:sp>
        <p:nvSpPr>
          <p:cNvPr id="13" name="Title 1">
            <a:extLst>
              <a:ext uri="{FF2B5EF4-FFF2-40B4-BE49-F238E27FC236}">
                <a16:creationId xmlns:a16="http://schemas.microsoft.com/office/drawing/2014/main" id="{951DF136-1701-4425-8CF2-D7F70FCEFF9F}"/>
              </a:ext>
            </a:extLst>
          </p:cNvPr>
          <p:cNvSpPr txBox="1">
            <a:spLocks/>
          </p:cNvSpPr>
          <p:nvPr/>
        </p:nvSpPr>
        <p:spPr>
          <a:xfrm>
            <a:off x="4259923" y="788473"/>
            <a:ext cx="3305333" cy="408105"/>
          </a:xfrm>
          <a:prstGeom prst="rect">
            <a:avLst/>
          </a:prstGeom>
          <a:solidFill>
            <a:srgbClr val="4F81BD">
              <a:lumMod val="40000"/>
              <a:lumOff val="60000"/>
            </a:srgbClr>
          </a:solidFill>
        </p:spPr>
        <p:txBody>
          <a:bodyPr vert="horz" lIns="91440" tIns="45720" rIns="91440" bIns="45720" rtlCol="0" anchor="b">
            <a:noAutofit/>
          </a:bodyPr>
          <a:lstStyle>
            <a:lvl1pPr algn="l" defTabSz="914400" rtl="0" eaLnBrk="1" latinLnBrk="0" hangingPunct="1">
              <a:spcBef>
                <a:spcPct val="0"/>
              </a:spcBef>
              <a:buNone/>
              <a:defRPr sz="2000" b="1"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ysClr val="windowText" lastClr="000000"/>
                </a:solidFill>
                <a:effectLst/>
                <a:uLnTx/>
                <a:uFillTx/>
                <a:latin typeface="Calibri"/>
                <a:ea typeface="+mj-ea"/>
                <a:cs typeface="+mj-cs"/>
              </a:rPr>
              <a:t>PFAS Deposition Fluxes</a:t>
            </a:r>
          </a:p>
        </p:txBody>
      </p:sp>
      <p:pic>
        <p:nvPicPr>
          <p:cNvPr id="15" name="Content Placeholder 4">
            <a:extLst>
              <a:ext uri="{FF2B5EF4-FFF2-40B4-BE49-F238E27FC236}">
                <a16:creationId xmlns:a16="http://schemas.microsoft.com/office/drawing/2014/main" id="{1C7BA9C1-D1B1-4C8A-8F08-B083EF037F4F}"/>
              </a:ext>
            </a:extLst>
          </p:cNvPr>
          <p:cNvPicPr>
            <a:picLocks noChangeAspect="1"/>
          </p:cNvPicPr>
          <p:nvPr/>
        </p:nvPicPr>
        <p:blipFill>
          <a:blip r:embed="rId3"/>
          <a:stretch>
            <a:fillRect/>
          </a:stretch>
        </p:blipFill>
        <p:spPr>
          <a:xfrm>
            <a:off x="1562758" y="3191029"/>
            <a:ext cx="3988058" cy="3093981"/>
          </a:xfrm>
          <a:prstGeom prst="rect">
            <a:avLst/>
          </a:prstGeom>
          <a:ln>
            <a:solidFill>
              <a:srgbClr val="4F81BD"/>
            </a:solidFill>
          </a:ln>
        </p:spPr>
      </p:pic>
      <p:pic>
        <p:nvPicPr>
          <p:cNvPr id="16" name="Picture 15" descr="A close up of a logo&#10;&#10;Description automatically generated">
            <a:extLst>
              <a:ext uri="{FF2B5EF4-FFF2-40B4-BE49-F238E27FC236}">
                <a16:creationId xmlns:a16="http://schemas.microsoft.com/office/drawing/2014/main" id="{4CB70D47-724E-48FE-A522-1FD5BC8355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20741" y="5159911"/>
            <a:ext cx="2893355" cy="775945"/>
          </a:xfrm>
          <a:prstGeom prst="rect">
            <a:avLst/>
          </a:prstGeom>
        </p:spPr>
      </p:pic>
      <p:sp>
        <p:nvSpPr>
          <p:cNvPr id="12" name="Footer Placeholder 3"/>
          <p:cNvSpPr>
            <a:spLocks noGrp="1"/>
          </p:cNvSpPr>
          <p:nvPr>
            <p:ph type="ftr" sz="quarter" idx="3"/>
          </p:nvPr>
        </p:nvSpPr>
        <p:spPr>
          <a:xfrm>
            <a:off x="381000" y="6483352"/>
            <a:ext cx="8343900" cy="365125"/>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B70000"/>
                </a:solidFill>
                <a:effectLst/>
                <a:uLnTx/>
                <a:uFillTx/>
                <a:latin typeface="Georgia"/>
                <a:ea typeface="+mn-ea"/>
                <a:cs typeface="+mn-cs"/>
              </a:rPr>
              <a:t>UW-Madison, Wisconsin State Laboratory of Hygiene &amp; National Atmospheric Deposition Program</a:t>
            </a:r>
          </a:p>
        </p:txBody>
      </p:sp>
      <p:sp>
        <p:nvSpPr>
          <p:cNvPr id="17" name="TextBox 16">
            <a:extLst>
              <a:ext uri="{FF2B5EF4-FFF2-40B4-BE49-F238E27FC236}">
                <a16:creationId xmlns:a16="http://schemas.microsoft.com/office/drawing/2014/main" id="{50B0B626-57F3-4B47-A008-D1CB012FD540}"/>
              </a:ext>
            </a:extLst>
          </p:cNvPr>
          <p:cNvSpPr txBox="1"/>
          <p:nvPr/>
        </p:nvSpPr>
        <p:spPr>
          <a:xfrm>
            <a:off x="1943356" y="767533"/>
            <a:ext cx="2241010" cy="52322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0000"/>
                </a:solidFill>
                <a:effectLst/>
                <a:uLnTx/>
                <a:uFillTx/>
                <a:latin typeface="Verdana Pro SemiBold" panose="020B0704030504040204" pitchFamily="34" charset="0"/>
                <a:ea typeface="MS PGothic" pitchFamily="34" charset="-128"/>
                <a:cs typeface="+mn-cs"/>
              </a:rPr>
              <a:t>Pilot Synoptic Study: Key Findings</a:t>
            </a:r>
          </a:p>
        </p:txBody>
      </p:sp>
    </p:spTree>
    <p:extLst>
      <p:ext uri="{BB962C8B-B14F-4D97-AF65-F5344CB8AC3E}">
        <p14:creationId xmlns:p14="http://schemas.microsoft.com/office/powerpoint/2010/main" val="13044198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Freeform 6"/>
          <p:cNvSpPr/>
          <p:nvPr/>
        </p:nvSpPr>
        <p:spPr>
          <a:xfrm>
            <a:off x="2768140" y="24515"/>
            <a:ext cx="4000965" cy="968547"/>
          </a:xfrm>
          <a:custGeom>
            <a:avLst/>
            <a:gdLst>
              <a:gd name="connsiteX0" fmla="*/ 0 w 3845569"/>
              <a:gd name="connsiteY0" fmla="*/ 0 h 779817"/>
              <a:gd name="connsiteX1" fmla="*/ 3845569 w 3845569"/>
              <a:gd name="connsiteY1" fmla="*/ 0 h 779817"/>
              <a:gd name="connsiteX2" fmla="*/ 3845569 w 3845569"/>
              <a:gd name="connsiteY2" fmla="*/ 779817 h 779817"/>
              <a:gd name="connsiteX3" fmla="*/ 0 w 3845569"/>
              <a:gd name="connsiteY3" fmla="*/ 779817 h 779817"/>
              <a:gd name="connsiteX4" fmla="*/ 0 w 3845569"/>
              <a:gd name="connsiteY4" fmla="*/ 0 h 7798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5569" h="779817">
                <a:moveTo>
                  <a:pt x="0" y="0"/>
                </a:moveTo>
                <a:lnTo>
                  <a:pt x="3845569" y="0"/>
                </a:lnTo>
                <a:lnTo>
                  <a:pt x="3845569" y="779817"/>
                </a:lnTo>
                <a:lnTo>
                  <a:pt x="0" y="779817"/>
                </a:lnTo>
                <a:lnTo>
                  <a:pt x="0" y="0"/>
                </a:lnTo>
                <a:close/>
              </a:path>
            </a:pathLst>
          </a:custGeom>
        </p:spPr>
        <p:style>
          <a:lnRef idx="1">
            <a:schemeClr val="accent2">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txBody>
          <a:bodyPr spcFirstLastPara="0" vert="horz" wrap="square" lIns="149352" tIns="85344" rIns="149352" bIns="85344" numCol="1" spcCol="1270" anchor="ctr" anchorCtr="0">
            <a:noAutofit/>
          </a:bodyPr>
          <a:lstStyle/>
          <a:p>
            <a:pPr marL="0" marR="0" lvl="0" indent="0" algn="ctr" defTabSz="933450" rtl="0" eaLnBrk="1" fontAlgn="base" latinLnBrk="0" hangingPunct="1">
              <a:lnSpc>
                <a:spcPct val="90000"/>
              </a:lnSpc>
              <a:spcBef>
                <a:spcPct val="0"/>
              </a:spcBef>
              <a:spcAft>
                <a:spcPct val="35000"/>
              </a:spcAft>
              <a:buClrTx/>
              <a:buSzTx/>
              <a:buFontTx/>
              <a:buNone/>
              <a:tabLst/>
              <a:defRPr/>
            </a:pPr>
            <a:r>
              <a:rPr kumimoji="0" lang="en-US" sz="2100" b="1" i="0" u="none" strike="noStrike" kern="1200" cap="none" spc="0" normalizeH="0" baseline="0" noProof="0" dirty="0">
                <a:ln>
                  <a:noFill/>
                </a:ln>
                <a:solidFill>
                  <a:prstClr val="white"/>
                </a:solidFill>
                <a:effectLst/>
                <a:uLnTx/>
                <a:uFillTx/>
                <a:latin typeface="Calibri"/>
                <a:ea typeface="+mn-ea"/>
                <a:cs typeface="+mn-cs"/>
              </a:rPr>
              <a:t>WSLH-NADP PFAS TOOL-BOX</a:t>
            </a:r>
            <a:endParaRPr kumimoji="0" lang="en-US" sz="21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Freeform 7"/>
          <p:cNvSpPr/>
          <p:nvPr/>
        </p:nvSpPr>
        <p:spPr>
          <a:xfrm>
            <a:off x="2768140" y="1025012"/>
            <a:ext cx="4000965" cy="3689280"/>
          </a:xfrm>
          <a:custGeom>
            <a:avLst/>
            <a:gdLst>
              <a:gd name="connsiteX0" fmla="*/ 0 w 3845569"/>
              <a:gd name="connsiteY0" fmla="*/ 0 h 3689280"/>
              <a:gd name="connsiteX1" fmla="*/ 3845569 w 3845569"/>
              <a:gd name="connsiteY1" fmla="*/ 0 h 3689280"/>
              <a:gd name="connsiteX2" fmla="*/ 3845569 w 3845569"/>
              <a:gd name="connsiteY2" fmla="*/ 3689280 h 3689280"/>
              <a:gd name="connsiteX3" fmla="*/ 0 w 3845569"/>
              <a:gd name="connsiteY3" fmla="*/ 3689280 h 3689280"/>
              <a:gd name="connsiteX4" fmla="*/ 0 w 3845569"/>
              <a:gd name="connsiteY4" fmla="*/ 0 h 3689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5569" h="3689280">
                <a:moveTo>
                  <a:pt x="0" y="0"/>
                </a:moveTo>
                <a:lnTo>
                  <a:pt x="3845569" y="0"/>
                </a:lnTo>
                <a:lnTo>
                  <a:pt x="3845569" y="3689280"/>
                </a:lnTo>
                <a:lnTo>
                  <a:pt x="0" y="3689280"/>
                </a:lnTo>
                <a:lnTo>
                  <a:pt x="0" y="0"/>
                </a:lnTo>
                <a:close/>
              </a:path>
            </a:pathLst>
          </a:custGeom>
        </p:spPr>
        <p:style>
          <a:lnRef idx="1">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0">
            <a:schemeClr val="accent2">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12014" tIns="112014" rIns="149352" bIns="168021" numCol="1" spcCol="1270" anchor="t" anchorCtr="0">
            <a:noAutofit/>
          </a:bodyPr>
          <a:lstStyle/>
          <a:p>
            <a:pPr marL="228600" marR="0" lvl="1" indent="-228600" algn="l" defTabSz="933450" rtl="0" eaLnBrk="1" fontAlgn="base" latinLnBrk="0" hangingPunct="1">
              <a:lnSpc>
                <a:spcPct val="90000"/>
              </a:lnSpc>
              <a:spcBef>
                <a:spcPct val="0"/>
              </a:spcBef>
              <a:spcAft>
                <a:spcPct val="15000"/>
              </a:spcAft>
              <a:buClrTx/>
              <a:buSzTx/>
              <a:buFontTx/>
              <a:buChar char="••"/>
              <a:tabLst/>
              <a:defRPr/>
            </a:pPr>
            <a:r>
              <a:rPr kumimoji="0" lang="en-US" sz="2100" b="0" i="0" u="none" strike="noStrike" kern="1200" cap="none" spc="0" normalizeH="0" baseline="0" noProof="0" dirty="0">
                <a:ln>
                  <a:noFill/>
                </a:ln>
                <a:solidFill>
                  <a:prstClr val="black">
                    <a:hueOff val="0"/>
                    <a:satOff val="0"/>
                    <a:lumOff val="0"/>
                    <a:alphaOff val="0"/>
                  </a:prstClr>
                </a:solidFill>
                <a:effectLst/>
                <a:uLnTx/>
                <a:uFillTx/>
                <a:latin typeface="Calibri"/>
                <a:ea typeface="+mn-ea"/>
                <a:cs typeface="+mn-cs"/>
              </a:rPr>
              <a:t>Developed a standardized robust protocol (SOP) for PFAS wet-deposition measurements using the NADP-NTN infrastructure</a:t>
            </a:r>
          </a:p>
          <a:p>
            <a:pPr marL="228600" marR="0" lvl="1" indent="-228600" algn="l" defTabSz="933450" rtl="0" eaLnBrk="1" fontAlgn="base" latinLnBrk="0" hangingPunct="1">
              <a:lnSpc>
                <a:spcPct val="90000"/>
              </a:lnSpc>
              <a:spcBef>
                <a:spcPct val="0"/>
              </a:spcBef>
              <a:spcAft>
                <a:spcPct val="15000"/>
              </a:spcAft>
              <a:buClrTx/>
              <a:buSzTx/>
              <a:buFontTx/>
              <a:buChar char="••"/>
              <a:tabLst/>
              <a:defRPr/>
            </a:pPr>
            <a:r>
              <a:rPr kumimoji="0" lang="en-US" sz="2100" b="0" i="0" u="none" strike="noStrike" kern="1200" cap="none" spc="0" normalizeH="0" baseline="0" noProof="0" dirty="0">
                <a:ln>
                  <a:noFill/>
                </a:ln>
                <a:solidFill>
                  <a:prstClr val="black">
                    <a:hueOff val="0"/>
                    <a:satOff val="0"/>
                    <a:lumOff val="0"/>
                    <a:alphaOff val="0"/>
                  </a:prstClr>
                </a:solidFill>
                <a:effectLst/>
                <a:uLnTx/>
                <a:uFillTx/>
                <a:latin typeface="Calibri"/>
                <a:ea typeface="+mn-ea"/>
                <a:cs typeface="+mn-cs"/>
              </a:rPr>
              <a:t>Incorporates optimized analytical methods</a:t>
            </a:r>
          </a:p>
          <a:p>
            <a:pPr marL="228600" marR="0" lvl="1" indent="-228600" algn="l" defTabSz="933450" rtl="0" eaLnBrk="1" fontAlgn="base" latinLnBrk="0" hangingPunct="1">
              <a:lnSpc>
                <a:spcPct val="90000"/>
              </a:lnSpc>
              <a:spcBef>
                <a:spcPct val="0"/>
              </a:spcBef>
              <a:spcAft>
                <a:spcPct val="15000"/>
              </a:spcAft>
              <a:buClrTx/>
              <a:buSzTx/>
              <a:buFontTx/>
              <a:buChar char="••"/>
              <a:tabLst/>
              <a:defRPr/>
            </a:pPr>
            <a:r>
              <a:rPr kumimoji="0" lang="en-US" sz="2100" b="0" i="0" u="none" strike="noStrike" kern="1200" cap="none" spc="0" normalizeH="0" baseline="0" noProof="0" dirty="0">
                <a:ln>
                  <a:noFill/>
                </a:ln>
                <a:solidFill>
                  <a:prstClr val="black">
                    <a:hueOff val="0"/>
                    <a:satOff val="0"/>
                    <a:lumOff val="0"/>
                    <a:alphaOff val="0"/>
                  </a:prstClr>
                </a:solidFill>
                <a:effectLst/>
                <a:uLnTx/>
                <a:uFillTx/>
                <a:latin typeface="Calibri"/>
                <a:ea typeface="+mn-ea"/>
                <a:cs typeface="+mn-cs"/>
              </a:rPr>
              <a:t>Could support site-specific, State, regional, and national PFAS wet-deposition efforts </a:t>
            </a:r>
          </a:p>
          <a:p>
            <a:pPr marL="228600" marR="0" lvl="1" indent="-228600" algn="l" defTabSz="933450" rtl="0" eaLnBrk="1" fontAlgn="base" latinLnBrk="0" hangingPunct="1">
              <a:lnSpc>
                <a:spcPct val="90000"/>
              </a:lnSpc>
              <a:spcBef>
                <a:spcPct val="0"/>
              </a:spcBef>
              <a:spcAft>
                <a:spcPct val="15000"/>
              </a:spcAft>
              <a:buClrTx/>
              <a:buSzTx/>
              <a:buFontTx/>
              <a:buChar char="••"/>
              <a:tabLst/>
              <a:defRPr/>
            </a:pPr>
            <a:r>
              <a:rPr kumimoji="0" lang="en-US" sz="2100" b="0" i="0" u="none" strike="noStrike" kern="1200" cap="none" spc="0" normalizeH="0" baseline="0" noProof="0" dirty="0">
                <a:ln>
                  <a:noFill/>
                </a:ln>
                <a:solidFill>
                  <a:prstClr val="black">
                    <a:hueOff val="0"/>
                    <a:satOff val="0"/>
                    <a:lumOff val="0"/>
                    <a:alphaOff val="0"/>
                  </a:prstClr>
                </a:solidFill>
                <a:effectLst/>
                <a:uLnTx/>
                <a:uFillTx/>
                <a:latin typeface="Calibri"/>
                <a:ea typeface="+mn-ea"/>
                <a:cs typeface="+mn-cs"/>
              </a:rPr>
              <a:t>Model (process) for other emerging contaminants</a:t>
            </a:r>
          </a:p>
        </p:txBody>
      </p:sp>
      <p:pic>
        <p:nvPicPr>
          <p:cNvPr id="11" name="Picture 10">
            <a:extLst>
              <a:ext uri="{FF2B5EF4-FFF2-40B4-BE49-F238E27FC236}">
                <a16:creationId xmlns:a16="http://schemas.microsoft.com/office/drawing/2014/main" id="{42C444BC-2C59-433F-B343-CD777E54C4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69103" y="12359"/>
            <a:ext cx="2358612" cy="990600"/>
          </a:xfrm>
          <a:prstGeom prst="rect">
            <a:avLst/>
          </a:prstGeom>
        </p:spPr>
      </p:pic>
      <p:sp>
        <p:nvSpPr>
          <p:cNvPr id="12" name="TextBox 11">
            <a:extLst>
              <a:ext uri="{FF2B5EF4-FFF2-40B4-BE49-F238E27FC236}">
                <a16:creationId xmlns:a16="http://schemas.microsoft.com/office/drawing/2014/main" id="{00579F88-6854-4DB2-9A32-4711DD0E8566}"/>
              </a:ext>
            </a:extLst>
          </p:cNvPr>
          <p:cNvSpPr txBox="1"/>
          <p:nvPr/>
        </p:nvSpPr>
        <p:spPr>
          <a:xfrm>
            <a:off x="2768138" y="5054112"/>
            <a:ext cx="5951930" cy="1631216"/>
          </a:xfrm>
          <a:prstGeom prst="rect">
            <a:avLst/>
          </a:prstGeom>
          <a:solidFill>
            <a:srgbClr val="8064A2">
              <a:lumMod val="40000"/>
              <a:lumOff val="60000"/>
            </a:srgb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FF0000"/>
              </a:buClr>
              <a:buSzPct val="140000"/>
              <a:buFontTx/>
              <a:buNone/>
              <a:tabLst/>
              <a:defRPr/>
            </a:pPr>
            <a:r>
              <a:rPr kumimoji="0" lang="en-US" sz="2000" b="1" i="0" u="none" strike="noStrike" kern="0" cap="none" spc="0" normalizeH="0" baseline="0" noProof="0" dirty="0">
                <a:ln>
                  <a:noFill/>
                </a:ln>
                <a:solidFill>
                  <a:prstClr val="black"/>
                </a:solidFill>
                <a:effectLst/>
                <a:uLnTx/>
                <a:uFillTx/>
                <a:latin typeface="Calibri"/>
                <a:ea typeface="MS PGothic" pitchFamily="34" charset="-128"/>
                <a:cs typeface="+mn-cs"/>
              </a:rPr>
              <a:t>Regulatory Limits and Reference Concentrations</a:t>
            </a:r>
          </a:p>
          <a:p>
            <a:pPr marL="0" marR="0" lvl="1" indent="0" algn="l" defTabSz="914400" rtl="0" eaLnBrk="1" fontAlgn="auto" latinLnBrk="0" hangingPunct="1">
              <a:lnSpc>
                <a:spcPct val="100000"/>
              </a:lnSpc>
              <a:spcBef>
                <a:spcPts val="0"/>
              </a:spcBef>
              <a:spcAft>
                <a:spcPts val="0"/>
              </a:spcAft>
              <a:buClr>
                <a:srgbClr val="FF0000"/>
              </a:buClr>
              <a:buSzPct val="95000"/>
              <a:buFont typeface="Wingdings" panose="05000000000000000000" pitchFamily="2" charset="2"/>
              <a:buChar char="Ø"/>
              <a:tabLst/>
              <a:defRPr/>
            </a:pPr>
            <a:r>
              <a:rPr kumimoji="0" lang="en-US" sz="2000" b="1" i="0" u="none" strike="noStrike" kern="0" cap="none" spc="0" normalizeH="0" baseline="0" noProof="0" dirty="0">
                <a:ln>
                  <a:noFill/>
                </a:ln>
                <a:solidFill>
                  <a:prstClr val="black"/>
                </a:solidFill>
                <a:effectLst/>
                <a:uLnTx/>
                <a:uFillTx/>
                <a:latin typeface="Calibri"/>
                <a:ea typeface="MS PGothic" pitchFamily="34" charset="-128"/>
                <a:cs typeface="+mn-cs"/>
              </a:rPr>
              <a:t>EPA Reference Concentration: </a:t>
            </a:r>
            <a:r>
              <a:rPr kumimoji="0" lang="en-US" sz="2000" b="1" i="0" u="none" strike="noStrike" kern="0" cap="none" spc="0" normalizeH="0" baseline="0" noProof="0" dirty="0">
                <a:ln>
                  <a:noFill/>
                </a:ln>
                <a:solidFill>
                  <a:srgbClr val="FF0000"/>
                </a:solidFill>
                <a:effectLst/>
                <a:uLnTx/>
                <a:uFillTx/>
                <a:latin typeface="Calibri"/>
                <a:ea typeface="MS PGothic" pitchFamily="34" charset="-128"/>
                <a:cs typeface="+mn-cs"/>
              </a:rPr>
              <a:t>70 ng/L </a:t>
            </a:r>
            <a:r>
              <a:rPr kumimoji="0" lang="en-US" sz="2000" b="1" i="0" u="none" strike="noStrike" kern="0" cap="none" spc="0" normalizeH="0" baseline="0" noProof="0" dirty="0">
                <a:ln>
                  <a:noFill/>
                </a:ln>
                <a:solidFill>
                  <a:prstClr val="black"/>
                </a:solidFill>
                <a:effectLst/>
                <a:uLnTx/>
                <a:uFillTx/>
                <a:latin typeface="Calibri"/>
                <a:ea typeface="MS PGothic" pitchFamily="34" charset="-128"/>
                <a:cs typeface="+mn-cs"/>
              </a:rPr>
              <a:t>(PFOA+PFOS)</a:t>
            </a:r>
          </a:p>
          <a:p>
            <a:pPr marL="0" marR="0" lvl="1" indent="0" algn="l" defTabSz="914400" rtl="0" eaLnBrk="1" fontAlgn="auto" latinLnBrk="0" hangingPunct="1">
              <a:lnSpc>
                <a:spcPct val="100000"/>
              </a:lnSpc>
              <a:spcBef>
                <a:spcPts val="0"/>
              </a:spcBef>
              <a:spcAft>
                <a:spcPts val="0"/>
              </a:spcAft>
              <a:buClr>
                <a:srgbClr val="FF0000"/>
              </a:buClr>
              <a:buSzPct val="95000"/>
              <a:buFont typeface="Wingdings" panose="05000000000000000000" pitchFamily="2" charset="2"/>
              <a:buChar char="Ø"/>
              <a:tabLst/>
              <a:defRPr/>
            </a:pPr>
            <a:r>
              <a:rPr kumimoji="0" lang="en-US" sz="2000" b="1" i="0" u="none" strike="noStrike" kern="0" cap="none" spc="0" normalizeH="0" baseline="0" noProof="0" dirty="0">
                <a:ln>
                  <a:noFill/>
                </a:ln>
                <a:solidFill>
                  <a:prstClr val="black"/>
                </a:solidFill>
                <a:effectLst/>
                <a:uLnTx/>
                <a:uFillTx/>
                <a:latin typeface="Calibri"/>
                <a:ea typeface="MS PGothic" pitchFamily="34" charset="-128"/>
                <a:cs typeface="+mn-cs"/>
              </a:rPr>
              <a:t>State Drinking Water Limits: </a:t>
            </a:r>
            <a:r>
              <a:rPr kumimoji="0" lang="en-US" sz="2000" b="1" i="0" u="none" strike="noStrike" kern="0" cap="none" spc="0" normalizeH="0" baseline="0" noProof="0" dirty="0">
                <a:ln>
                  <a:noFill/>
                </a:ln>
                <a:solidFill>
                  <a:srgbClr val="FF0000"/>
                </a:solidFill>
                <a:effectLst/>
                <a:uLnTx/>
                <a:uFillTx/>
                <a:latin typeface="Calibri"/>
                <a:ea typeface="MS PGothic" pitchFamily="34" charset="-128"/>
                <a:cs typeface="+mn-cs"/>
              </a:rPr>
              <a:t>5 – 70 ng/L</a:t>
            </a:r>
          </a:p>
          <a:p>
            <a:pPr marL="0" marR="0" lvl="1" indent="0" algn="l" defTabSz="914400" rtl="0" eaLnBrk="1" fontAlgn="auto" latinLnBrk="0" hangingPunct="1">
              <a:lnSpc>
                <a:spcPct val="100000"/>
              </a:lnSpc>
              <a:spcBef>
                <a:spcPts val="0"/>
              </a:spcBef>
              <a:spcAft>
                <a:spcPts val="0"/>
              </a:spcAft>
              <a:buClr>
                <a:srgbClr val="FF0000"/>
              </a:buClr>
              <a:buSzPct val="95000"/>
              <a:buFont typeface="Wingdings" panose="05000000000000000000" pitchFamily="2" charset="2"/>
              <a:buChar char="Ø"/>
              <a:tabLst/>
              <a:defRPr/>
            </a:pPr>
            <a:r>
              <a:rPr kumimoji="0" lang="en-US" sz="2000" b="1" i="0" u="none" strike="noStrike" kern="0" cap="none" spc="0" normalizeH="0" baseline="0" noProof="0" dirty="0">
                <a:ln>
                  <a:noFill/>
                </a:ln>
                <a:solidFill>
                  <a:prstClr val="black"/>
                </a:solidFill>
                <a:effectLst/>
                <a:uLnTx/>
                <a:uFillTx/>
                <a:latin typeface="Calibri"/>
                <a:ea typeface="MS PGothic" pitchFamily="34" charset="-128"/>
                <a:cs typeface="+mn-cs"/>
              </a:rPr>
              <a:t>WI proposed </a:t>
            </a:r>
            <a:r>
              <a:rPr kumimoji="0" lang="en-US" sz="2000" b="1" i="0" u="none" strike="noStrike" kern="0" cap="none" spc="0" normalizeH="0" baseline="0" noProof="0" dirty="0">
                <a:ln>
                  <a:noFill/>
                </a:ln>
                <a:solidFill>
                  <a:srgbClr val="FF0000"/>
                </a:solidFill>
                <a:effectLst/>
                <a:uLnTx/>
                <a:uFillTx/>
                <a:latin typeface="Calibri"/>
                <a:ea typeface="MS PGothic" pitchFamily="34" charset="-128"/>
                <a:cs typeface="+mn-cs"/>
              </a:rPr>
              <a:t>20 ng/L WQL, 2 ng/L action level</a:t>
            </a:r>
          </a:p>
          <a:p>
            <a:pPr marL="0" marR="0" lvl="1" indent="0" algn="l" defTabSz="914400" rtl="0" eaLnBrk="1" fontAlgn="auto" latinLnBrk="0" hangingPunct="1">
              <a:lnSpc>
                <a:spcPct val="100000"/>
              </a:lnSpc>
              <a:spcBef>
                <a:spcPts val="0"/>
              </a:spcBef>
              <a:spcAft>
                <a:spcPts val="0"/>
              </a:spcAft>
              <a:buClr>
                <a:srgbClr val="FF0000"/>
              </a:buClr>
              <a:buSzPct val="95000"/>
              <a:buFont typeface="Wingdings" panose="05000000000000000000" pitchFamily="2" charset="2"/>
              <a:buChar char="Ø"/>
              <a:tabLst/>
              <a:defRPr/>
            </a:pPr>
            <a:r>
              <a:rPr kumimoji="0" lang="en-US" sz="2000" b="1" i="0" u="none" strike="noStrike" kern="0" cap="none" spc="0" normalizeH="0" baseline="0" noProof="0" dirty="0">
                <a:ln>
                  <a:noFill/>
                </a:ln>
                <a:solidFill>
                  <a:prstClr val="black"/>
                </a:solidFill>
                <a:effectLst/>
                <a:uLnTx/>
                <a:uFillTx/>
                <a:latin typeface="Calibri"/>
                <a:ea typeface="MS PGothic" pitchFamily="34" charset="-128"/>
                <a:cs typeface="+mn-cs"/>
              </a:rPr>
              <a:t>Research suggests biological impacts at </a:t>
            </a:r>
            <a:r>
              <a:rPr kumimoji="0" lang="en-US" sz="2000" b="1" i="0" u="none" strike="noStrike" kern="0" cap="none" spc="0" normalizeH="0" baseline="0" noProof="0" dirty="0">
                <a:ln>
                  <a:noFill/>
                </a:ln>
                <a:solidFill>
                  <a:srgbClr val="FF0000"/>
                </a:solidFill>
                <a:effectLst/>
                <a:uLnTx/>
                <a:uFillTx/>
                <a:latin typeface="Calibri"/>
                <a:ea typeface="MS PGothic" pitchFamily="34" charset="-128"/>
                <a:cs typeface="+mn-cs"/>
              </a:rPr>
              <a:t>&lt; 1 ng/L</a:t>
            </a:r>
          </a:p>
        </p:txBody>
      </p:sp>
      <p:pic>
        <p:nvPicPr>
          <p:cNvPr id="13" name="Picture 12">
            <a:extLst>
              <a:ext uri="{FF2B5EF4-FFF2-40B4-BE49-F238E27FC236}">
                <a16:creationId xmlns:a16="http://schemas.microsoft.com/office/drawing/2014/main" id="{42C444BC-2C59-433F-B343-CD777E54C4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4513"/>
            <a:ext cx="2768138" cy="990600"/>
          </a:xfrm>
          <a:prstGeom prst="rect">
            <a:avLst/>
          </a:prstGeom>
        </p:spPr>
      </p:pic>
    </p:spTree>
    <p:extLst>
      <p:ext uri="{BB962C8B-B14F-4D97-AF65-F5344CB8AC3E}">
        <p14:creationId xmlns:p14="http://schemas.microsoft.com/office/powerpoint/2010/main" val="418071066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54472" y="696652"/>
            <a:ext cx="7772400" cy="1470025"/>
          </a:xfrm>
        </p:spPr>
        <p:txBody>
          <a:bodyPr>
            <a:normAutofit/>
          </a:bodyPr>
          <a:lstStyle/>
          <a:p>
            <a:r>
              <a:rPr lang="en-US" dirty="0"/>
              <a:t/>
            </a:r>
            <a:br>
              <a:rPr lang="en-US" dirty="0"/>
            </a:b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0416" y="378158"/>
            <a:ext cx="1182342" cy="5981365"/>
          </a:xfrm>
          <a:prstGeom prst="rect">
            <a:avLst/>
          </a:prstGeom>
        </p:spPr>
      </p:pic>
      <p:sp>
        <p:nvSpPr>
          <p:cNvPr id="9" name="Rectangle 8">
            <a:extLst>
              <a:ext uri="{FF2B5EF4-FFF2-40B4-BE49-F238E27FC236}">
                <a16:creationId xmlns:a16="http://schemas.microsoft.com/office/drawing/2014/main" id="{AE9D4810-EA80-4DBE-95B8-A49723211C42}"/>
              </a:ext>
            </a:extLst>
          </p:cNvPr>
          <p:cNvSpPr/>
          <p:nvPr/>
        </p:nvSpPr>
        <p:spPr>
          <a:xfrm>
            <a:off x="2663231" y="490762"/>
            <a:ext cx="4573591" cy="369332"/>
          </a:xfrm>
          <a:prstGeom prst="rect">
            <a:avLst/>
          </a:prstGeom>
        </p:spPr>
        <p:txBody>
          <a:bodyPr wrap="squar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Verdana Pro SemiBold" panose="020B0704030504040204" pitchFamily="34" charset="0"/>
                <a:ea typeface="MS PGothic" pitchFamily="34" charset="-128"/>
                <a:cs typeface="+mn-cs"/>
              </a:rPr>
              <a:t>Atmospheric Deposition of PFAS</a:t>
            </a:r>
            <a:endParaRPr kumimoji="0" lang="en-US" sz="1800" b="0" i="0" u="none" strike="noStrike" kern="1200" cap="none" spc="0" normalizeH="0" baseline="0" noProof="0" dirty="0">
              <a:ln>
                <a:noFill/>
              </a:ln>
              <a:solidFill>
                <a:prstClr val="black"/>
              </a:solidFill>
              <a:effectLst/>
              <a:uLnTx/>
              <a:uFillTx/>
              <a:latin typeface="Verdana Pro SemiBold" panose="020B0704030504040204" pitchFamily="34" charset="0"/>
              <a:ea typeface="MS PGothic" pitchFamily="34" charset="-128"/>
              <a:cs typeface="+mn-cs"/>
            </a:endParaRPr>
          </a:p>
        </p:txBody>
      </p:sp>
      <p:sp>
        <p:nvSpPr>
          <p:cNvPr id="15" name="Rectangle 14">
            <a:extLst>
              <a:ext uri="{FF2B5EF4-FFF2-40B4-BE49-F238E27FC236}">
                <a16:creationId xmlns:a16="http://schemas.microsoft.com/office/drawing/2014/main" id="{2A0C558B-46EB-4552-B4CE-7997EA83F95D}"/>
              </a:ext>
            </a:extLst>
          </p:cNvPr>
          <p:cNvSpPr/>
          <p:nvPr/>
        </p:nvSpPr>
        <p:spPr>
          <a:xfrm>
            <a:off x="2706774" y="913042"/>
            <a:ext cx="3989493" cy="400110"/>
          </a:xfrm>
          <a:prstGeom prst="rect">
            <a:avLst/>
          </a:prstGeom>
          <a:solidFill>
            <a:schemeClr val="accent1">
              <a:lumMod val="40000"/>
              <a:lumOff val="60000"/>
            </a:schemeClr>
          </a:solidFill>
        </p:spPr>
        <p:txBody>
          <a:bodyPr wrap="square">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Verdana Pro SemiBold" panose="020B0704030504040204" pitchFamily="34" charset="0"/>
                <a:ea typeface="MS PGothic" pitchFamily="34" charset="-128"/>
                <a:cs typeface="+mn-cs"/>
              </a:rPr>
              <a:t>Major Unresolved Issues</a:t>
            </a:r>
            <a:endParaRPr kumimoji="0" lang="en-US" sz="2000" b="0" i="0" u="none" strike="noStrike" kern="1200" cap="none" spc="0" normalizeH="0" baseline="0" noProof="0" dirty="0">
              <a:ln>
                <a:noFill/>
              </a:ln>
              <a:solidFill>
                <a:prstClr val="black"/>
              </a:solidFill>
              <a:effectLst/>
              <a:uLnTx/>
              <a:uFillTx/>
              <a:latin typeface="Verdana Pro SemiBold" panose="020B0704030504040204" pitchFamily="34" charset="0"/>
              <a:ea typeface="MS PGothic" pitchFamily="34" charset="-128"/>
              <a:cs typeface="+mn-cs"/>
            </a:endParaRPr>
          </a:p>
        </p:txBody>
      </p:sp>
      <p:sp>
        <p:nvSpPr>
          <p:cNvPr id="16" name="Content Placeholder 2">
            <a:extLst>
              <a:ext uri="{FF2B5EF4-FFF2-40B4-BE49-F238E27FC236}">
                <a16:creationId xmlns:a16="http://schemas.microsoft.com/office/drawing/2014/main" id="{D85B17EA-2B10-4CDE-B5D1-460238DD4EC7}"/>
              </a:ext>
            </a:extLst>
          </p:cNvPr>
          <p:cNvSpPr txBox="1">
            <a:spLocks/>
          </p:cNvSpPr>
          <p:nvPr/>
        </p:nvSpPr>
        <p:spPr>
          <a:xfrm>
            <a:off x="1454474" y="1710235"/>
            <a:ext cx="7157513" cy="3218809"/>
          </a:xfrm>
          <a:prstGeom prst="rect">
            <a:avLst/>
          </a:prstGeom>
          <a:solidFill>
            <a:srgbClr val="F79646">
              <a:lumMod val="20000"/>
              <a:lumOff val="80000"/>
            </a:srgbClr>
          </a:solidFill>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182880" marR="0" lvl="0" indent="-182880" algn="l" defTabSz="914400" rtl="0" eaLnBrk="1" fontAlgn="auto" latinLnBrk="0" hangingPunct="1">
              <a:lnSpc>
                <a:spcPct val="100000"/>
              </a:lnSpc>
              <a:spcBef>
                <a:spcPct val="20000"/>
              </a:spcBef>
              <a:spcAft>
                <a:spcPts val="0"/>
              </a:spcAft>
              <a:buClr>
                <a:srgbClr val="FF0000"/>
              </a:buClr>
              <a:buSzPct val="110000"/>
              <a:buFont typeface="Wingdings" panose="05000000000000000000" pitchFamily="2" charset="2"/>
              <a:buChar char="§"/>
              <a:tabLst/>
              <a:defRPr/>
            </a:pPr>
            <a:r>
              <a:rPr kumimoji="0" lang="en-US" sz="1800" b="0" i="0" u="none" strike="noStrike" kern="1200" cap="none" spc="0" normalizeH="0" baseline="0" noProof="0" dirty="0">
                <a:ln>
                  <a:noFill/>
                </a:ln>
                <a:solidFill>
                  <a:sysClr val="windowText" lastClr="000000"/>
                </a:solidFill>
                <a:effectLst/>
                <a:uLnTx/>
                <a:uFillTx/>
                <a:latin typeface="Verdana Pro Cond SemiBold" panose="020B0706030504040204" pitchFamily="34" charset="0"/>
                <a:ea typeface="+mn-ea"/>
                <a:cs typeface="+mn-cs"/>
              </a:rPr>
              <a:t>The role of </a:t>
            </a:r>
            <a:r>
              <a:rPr kumimoji="0" lang="en-US" sz="1800" b="1" i="0" u="none" strike="noStrike" kern="1200" cap="none" spc="0" normalizeH="0" baseline="0" noProof="0" dirty="0">
                <a:ln>
                  <a:noFill/>
                </a:ln>
                <a:solidFill>
                  <a:sysClr val="windowText" lastClr="000000"/>
                </a:solidFill>
                <a:effectLst/>
                <a:uLnTx/>
                <a:uFillTx/>
                <a:latin typeface="Verdana Pro Cond SemiBold" panose="020B0706030504040204" pitchFamily="34" charset="0"/>
                <a:ea typeface="+mn-ea"/>
                <a:cs typeface="+mn-cs"/>
              </a:rPr>
              <a:t>point</a:t>
            </a:r>
            <a:r>
              <a:rPr kumimoji="0" lang="en-US" sz="1800" b="0" i="0" u="none" strike="noStrike" kern="1200" cap="none" spc="0" normalizeH="0" baseline="0" noProof="0" dirty="0">
                <a:ln>
                  <a:noFill/>
                </a:ln>
                <a:solidFill>
                  <a:sysClr val="windowText" lastClr="000000"/>
                </a:solidFill>
                <a:effectLst/>
                <a:uLnTx/>
                <a:uFillTx/>
                <a:latin typeface="Verdana Pro Cond SemiBold" panose="020B0706030504040204" pitchFamily="34" charset="0"/>
                <a:ea typeface="+mn-ea"/>
                <a:cs typeface="+mn-cs"/>
              </a:rPr>
              <a:t>, </a:t>
            </a:r>
            <a:r>
              <a:rPr kumimoji="0" lang="en-US" sz="1800" b="1" i="0" u="none" strike="noStrike" kern="1200" cap="none" spc="0" normalizeH="0" baseline="0" noProof="0" dirty="0">
                <a:ln>
                  <a:noFill/>
                </a:ln>
                <a:solidFill>
                  <a:sysClr val="windowText" lastClr="000000"/>
                </a:solidFill>
                <a:effectLst/>
                <a:uLnTx/>
                <a:uFillTx/>
                <a:latin typeface="Verdana Pro Cond SemiBold" panose="020B0706030504040204" pitchFamily="34" charset="0"/>
                <a:ea typeface="+mn-ea"/>
                <a:cs typeface="+mn-cs"/>
              </a:rPr>
              <a:t>regional</a:t>
            </a:r>
            <a:r>
              <a:rPr kumimoji="0" lang="en-US" sz="1800" b="0" i="0" u="none" strike="noStrike" kern="1200" cap="none" spc="0" normalizeH="0" baseline="0" noProof="0" dirty="0">
                <a:ln>
                  <a:noFill/>
                </a:ln>
                <a:solidFill>
                  <a:sysClr val="windowText" lastClr="000000"/>
                </a:solidFill>
                <a:effectLst/>
                <a:uLnTx/>
                <a:uFillTx/>
                <a:latin typeface="Verdana Pro Cond SemiBold" panose="020B0706030504040204" pitchFamily="34" charset="0"/>
                <a:ea typeface="+mn-ea"/>
                <a:cs typeface="+mn-cs"/>
              </a:rPr>
              <a:t>, and </a:t>
            </a:r>
            <a:r>
              <a:rPr kumimoji="0" lang="en-US" sz="1800" b="1" i="0" u="none" strike="noStrike" kern="1200" cap="none" spc="0" normalizeH="0" baseline="0" noProof="0" dirty="0">
                <a:ln>
                  <a:noFill/>
                </a:ln>
                <a:solidFill>
                  <a:sysClr val="windowText" lastClr="000000"/>
                </a:solidFill>
                <a:effectLst/>
                <a:uLnTx/>
                <a:uFillTx/>
                <a:latin typeface="Verdana Pro Cond SemiBold" panose="020B0706030504040204" pitchFamily="34" charset="0"/>
                <a:ea typeface="+mn-ea"/>
                <a:cs typeface="+mn-cs"/>
              </a:rPr>
              <a:t>global</a:t>
            </a:r>
            <a:r>
              <a:rPr kumimoji="0" lang="en-US" sz="1800" b="0" i="0" u="none" strike="noStrike" kern="1200" cap="none" spc="0" normalizeH="0" baseline="0" noProof="0" dirty="0">
                <a:ln>
                  <a:noFill/>
                </a:ln>
                <a:solidFill>
                  <a:sysClr val="windowText" lastClr="000000"/>
                </a:solidFill>
                <a:effectLst/>
                <a:uLnTx/>
                <a:uFillTx/>
                <a:latin typeface="Verdana Pro Cond SemiBold" panose="020B0706030504040204" pitchFamily="34" charset="0"/>
                <a:ea typeface="+mn-ea"/>
                <a:cs typeface="+mn-cs"/>
              </a:rPr>
              <a:t> emission sources at a given location</a:t>
            </a:r>
          </a:p>
          <a:p>
            <a:pPr marL="182880" marR="0" lvl="0" indent="-182880" algn="l" defTabSz="914400" rtl="0" eaLnBrk="1" fontAlgn="auto" latinLnBrk="0" hangingPunct="1">
              <a:lnSpc>
                <a:spcPct val="100000"/>
              </a:lnSpc>
              <a:spcBef>
                <a:spcPct val="20000"/>
              </a:spcBef>
              <a:spcAft>
                <a:spcPts val="0"/>
              </a:spcAft>
              <a:buClr>
                <a:srgbClr val="FF0000"/>
              </a:buClr>
              <a:buSzPct val="110000"/>
              <a:buFont typeface="Wingdings" panose="05000000000000000000" pitchFamily="2" charset="2"/>
              <a:buChar char="§"/>
              <a:tabLst/>
              <a:defRPr/>
            </a:pPr>
            <a:r>
              <a:rPr kumimoji="0" lang="en-US" sz="1800" b="1" i="0" u="none" strike="noStrike" kern="1200" cap="none" spc="0" normalizeH="0" baseline="0" noProof="0" dirty="0">
                <a:ln>
                  <a:noFill/>
                </a:ln>
                <a:solidFill>
                  <a:sysClr val="windowText" lastClr="000000"/>
                </a:solidFill>
                <a:effectLst/>
                <a:uLnTx/>
                <a:uFillTx/>
                <a:latin typeface="Verdana Pro Cond SemiBold" panose="020B0706030504040204" pitchFamily="34" charset="0"/>
                <a:ea typeface="+mn-ea"/>
                <a:cs typeface="+mn-cs"/>
              </a:rPr>
              <a:t>Primary</a:t>
            </a:r>
            <a:r>
              <a:rPr kumimoji="0" lang="en-US" sz="1800" b="0" i="0" u="none" strike="noStrike" kern="1200" cap="none" spc="0" normalizeH="0" baseline="0" noProof="0" dirty="0">
                <a:ln>
                  <a:noFill/>
                </a:ln>
                <a:solidFill>
                  <a:sysClr val="windowText" lastClr="000000"/>
                </a:solidFill>
                <a:effectLst/>
                <a:uLnTx/>
                <a:uFillTx/>
                <a:latin typeface="Verdana Pro Cond SemiBold" panose="020B0706030504040204" pitchFamily="34" charset="0"/>
                <a:ea typeface="+mn-ea"/>
                <a:cs typeface="+mn-cs"/>
              </a:rPr>
              <a:t> emission source versus </a:t>
            </a:r>
            <a:r>
              <a:rPr kumimoji="0" lang="en-US" sz="1800" b="1" i="0" u="none" strike="noStrike" kern="1200" cap="none" spc="0" normalizeH="0" baseline="0" noProof="0" dirty="0">
                <a:ln>
                  <a:noFill/>
                </a:ln>
                <a:solidFill>
                  <a:sysClr val="windowText" lastClr="000000"/>
                </a:solidFill>
                <a:effectLst/>
                <a:uLnTx/>
                <a:uFillTx/>
                <a:latin typeface="Verdana Pro Cond SemiBold" panose="020B0706030504040204" pitchFamily="34" charset="0"/>
                <a:ea typeface="+mn-ea"/>
                <a:cs typeface="+mn-cs"/>
              </a:rPr>
              <a:t>secondary</a:t>
            </a:r>
            <a:r>
              <a:rPr kumimoji="0" lang="en-US" sz="1800" b="0" i="0" u="none" strike="noStrike" kern="1200" cap="none" spc="0" normalizeH="0" baseline="0" noProof="0" dirty="0">
                <a:ln>
                  <a:noFill/>
                </a:ln>
                <a:solidFill>
                  <a:sysClr val="windowText" lastClr="000000"/>
                </a:solidFill>
                <a:effectLst/>
                <a:uLnTx/>
                <a:uFillTx/>
                <a:latin typeface="Verdana Pro Cond SemiBold" panose="020B0706030504040204" pitchFamily="34" charset="0"/>
                <a:ea typeface="+mn-ea"/>
                <a:cs typeface="+mn-cs"/>
              </a:rPr>
              <a:t> (reactive transformation) pathway</a:t>
            </a:r>
          </a:p>
          <a:p>
            <a:pPr marL="182880" marR="0" lvl="0" indent="-182880" algn="l" defTabSz="914400" rtl="0" eaLnBrk="1" fontAlgn="auto" latinLnBrk="0" hangingPunct="1">
              <a:lnSpc>
                <a:spcPct val="100000"/>
              </a:lnSpc>
              <a:spcBef>
                <a:spcPct val="20000"/>
              </a:spcBef>
              <a:spcAft>
                <a:spcPts val="0"/>
              </a:spcAft>
              <a:buClr>
                <a:srgbClr val="FF0000"/>
              </a:buClr>
              <a:buSzPct val="110000"/>
              <a:buFont typeface="Wingdings" panose="05000000000000000000" pitchFamily="2" charset="2"/>
              <a:buChar char="§"/>
              <a:tabLst/>
              <a:defRPr/>
            </a:pPr>
            <a:r>
              <a:rPr kumimoji="0" lang="en-US" sz="1800" b="0" i="0" u="none" strike="noStrike" kern="1200" cap="none" spc="0" normalizeH="0" baseline="0" noProof="0" dirty="0">
                <a:ln>
                  <a:noFill/>
                </a:ln>
                <a:solidFill>
                  <a:sysClr val="windowText" lastClr="000000"/>
                </a:solidFill>
                <a:effectLst/>
                <a:uLnTx/>
                <a:uFillTx/>
                <a:latin typeface="Verdana Pro Cond SemiBold" panose="020B0706030504040204" pitchFamily="34" charset="0"/>
                <a:ea typeface="+mn-ea"/>
                <a:cs typeface="+mn-cs"/>
              </a:rPr>
              <a:t>Is </a:t>
            </a:r>
            <a:r>
              <a:rPr kumimoji="0" lang="en-US" sz="1800" b="1" i="0" u="none" strike="noStrike" kern="1200" cap="none" spc="0" normalizeH="0" baseline="0" noProof="0" dirty="0">
                <a:ln>
                  <a:noFill/>
                </a:ln>
                <a:solidFill>
                  <a:sysClr val="windowText" lastClr="000000"/>
                </a:solidFill>
                <a:effectLst/>
                <a:uLnTx/>
                <a:uFillTx/>
                <a:latin typeface="Verdana Pro Cond SemiBold" panose="020B0706030504040204" pitchFamily="34" charset="0"/>
                <a:ea typeface="+mn-ea"/>
                <a:cs typeface="+mn-cs"/>
              </a:rPr>
              <a:t>source reconciliation </a:t>
            </a:r>
            <a:r>
              <a:rPr kumimoji="0" lang="en-US" sz="1800" b="0" i="0" u="none" strike="noStrike" kern="1200" cap="none" spc="0" normalizeH="0" baseline="0" noProof="0" dirty="0">
                <a:ln>
                  <a:noFill/>
                </a:ln>
                <a:solidFill>
                  <a:sysClr val="windowText" lastClr="000000"/>
                </a:solidFill>
                <a:effectLst/>
                <a:uLnTx/>
                <a:uFillTx/>
                <a:latin typeface="Verdana Pro Cond SemiBold" panose="020B0706030504040204" pitchFamily="34" charset="0"/>
                <a:ea typeface="+mn-ea"/>
                <a:cs typeface="+mn-cs"/>
              </a:rPr>
              <a:t>possible from compound “fingerprint” profiles?</a:t>
            </a:r>
          </a:p>
          <a:p>
            <a:pPr marL="182880" marR="0" lvl="0" indent="-182880" algn="l" defTabSz="914400" rtl="0" eaLnBrk="1" fontAlgn="auto" latinLnBrk="0" hangingPunct="1">
              <a:lnSpc>
                <a:spcPct val="100000"/>
              </a:lnSpc>
              <a:spcBef>
                <a:spcPct val="20000"/>
              </a:spcBef>
              <a:spcAft>
                <a:spcPts val="0"/>
              </a:spcAft>
              <a:buClr>
                <a:srgbClr val="FF0000"/>
              </a:buClr>
              <a:buSzPct val="110000"/>
              <a:buFont typeface="Wingdings" panose="05000000000000000000" pitchFamily="2" charset="2"/>
              <a:buChar char="§"/>
              <a:tabLst/>
              <a:defRPr/>
            </a:pPr>
            <a:r>
              <a:rPr kumimoji="0" lang="en-US" sz="1800" b="1" i="0" u="none" strike="noStrike" kern="1200" cap="none" spc="0" normalizeH="0" baseline="0" noProof="0" dirty="0">
                <a:ln>
                  <a:noFill/>
                </a:ln>
                <a:solidFill>
                  <a:sysClr val="windowText" lastClr="000000"/>
                </a:solidFill>
                <a:effectLst/>
                <a:uLnTx/>
                <a:uFillTx/>
                <a:latin typeface="Verdana Pro Cond SemiBold" panose="020B0706030504040204" pitchFamily="34" charset="0"/>
                <a:ea typeface="+mn-ea"/>
                <a:cs typeface="+mn-cs"/>
              </a:rPr>
              <a:t>Emission factors </a:t>
            </a:r>
            <a:r>
              <a:rPr kumimoji="0" lang="en-US" sz="1800" b="0" i="0" u="none" strike="noStrike" kern="1200" cap="none" spc="0" normalizeH="0" baseline="0" noProof="0" dirty="0">
                <a:ln>
                  <a:noFill/>
                </a:ln>
                <a:solidFill>
                  <a:sysClr val="windowText" lastClr="000000"/>
                </a:solidFill>
                <a:effectLst/>
                <a:uLnTx/>
                <a:uFillTx/>
                <a:latin typeface="Verdana Pro Cond SemiBold" panose="020B0706030504040204" pitchFamily="34" charset="0"/>
                <a:ea typeface="+mn-ea"/>
                <a:cs typeface="+mn-cs"/>
              </a:rPr>
              <a:t>from major classes of emission sources</a:t>
            </a:r>
          </a:p>
          <a:p>
            <a:pPr marL="182880" marR="0" lvl="0" indent="-182880" algn="l" defTabSz="914400" rtl="0" eaLnBrk="1" fontAlgn="auto" latinLnBrk="0" hangingPunct="1">
              <a:lnSpc>
                <a:spcPct val="100000"/>
              </a:lnSpc>
              <a:spcBef>
                <a:spcPct val="20000"/>
              </a:spcBef>
              <a:spcAft>
                <a:spcPts val="0"/>
              </a:spcAft>
              <a:buClr>
                <a:srgbClr val="FF0000"/>
              </a:buClr>
              <a:buSzPct val="110000"/>
              <a:buFont typeface="Wingdings" panose="05000000000000000000" pitchFamily="2" charset="2"/>
              <a:buChar char="§"/>
              <a:tabLst/>
              <a:defRPr/>
            </a:pPr>
            <a:r>
              <a:rPr kumimoji="0" lang="en-US" sz="1800" b="0" i="0" u="none" strike="noStrike" kern="1200" cap="none" spc="0" normalizeH="0" baseline="0" noProof="0" dirty="0">
                <a:ln>
                  <a:noFill/>
                </a:ln>
                <a:solidFill>
                  <a:sysClr val="windowText" lastClr="000000"/>
                </a:solidFill>
                <a:effectLst/>
                <a:uLnTx/>
                <a:uFillTx/>
                <a:latin typeface="Verdana Pro Cond SemiBold" panose="020B0706030504040204" pitchFamily="34" charset="0"/>
                <a:ea typeface="+mn-ea"/>
                <a:cs typeface="+mn-cs"/>
              </a:rPr>
              <a:t>The magnitude of </a:t>
            </a:r>
            <a:r>
              <a:rPr kumimoji="0" lang="en-US" sz="1800" b="1" i="0" u="none" strike="noStrike" kern="1200" cap="none" spc="0" normalizeH="0" baseline="0" noProof="0" dirty="0">
                <a:ln>
                  <a:noFill/>
                </a:ln>
                <a:solidFill>
                  <a:sysClr val="windowText" lastClr="000000"/>
                </a:solidFill>
                <a:effectLst/>
                <a:uLnTx/>
                <a:uFillTx/>
                <a:latin typeface="Verdana Pro Cond SemiBold" panose="020B0706030504040204" pitchFamily="34" charset="0"/>
                <a:ea typeface="+mn-ea"/>
                <a:cs typeface="+mn-cs"/>
              </a:rPr>
              <a:t>dry deposition</a:t>
            </a:r>
          </a:p>
          <a:p>
            <a:pPr marL="182880" marR="0" lvl="0" indent="-182880" algn="l" defTabSz="914400" rtl="0" eaLnBrk="1" fontAlgn="auto" latinLnBrk="0" hangingPunct="1">
              <a:lnSpc>
                <a:spcPct val="100000"/>
              </a:lnSpc>
              <a:spcBef>
                <a:spcPct val="20000"/>
              </a:spcBef>
              <a:spcAft>
                <a:spcPts val="0"/>
              </a:spcAft>
              <a:buClr>
                <a:srgbClr val="FF0000"/>
              </a:buClr>
              <a:buSzPct val="110000"/>
              <a:buFont typeface="Wingdings" panose="05000000000000000000" pitchFamily="2" charset="2"/>
              <a:buChar char="§"/>
              <a:tabLst/>
              <a:defRPr/>
            </a:pPr>
            <a:r>
              <a:rPr kumimoji="0" lang="en-US" sz="1800" b="1" i="0" u="none" strike="noStrike" kern="1200" cap="none" spc="0" normalizeH="0" baseline="0" noProof="0" dirty="0">
                <a:ln>
                  <a:noFill/>
                </a:ln>
                <a:solidFill>
                  <a:sysClr val="windowText" lastClr="000000"/>
                </a:solidFill>
                <a:effectLst/>
                <a:uLnTx/>
                <a:uFillTx/>
                <a:latin typeface="Verdana Pro Cond SemiBold" panose="020B0706030504040204" pitchFamily="34" charset="0"/>
                <a:ea typeface="+mn-ea"/>
                <a:cs typeface="+mn-cs"/>
              </a:rPr>
              <a:t>Composition of PFAS pool</a:t>
            </a:r>
            <a:r>
              <a:rPr kumimoji="0" lang="en-US" sz="1800" b="0" i="0" u="none" strike="noStrike" kern="1200" cap="none" spc="0" normalizeH="0" baseline="0" noProof="0" dirty="0">
                <a:ln>
                  <a:noFill/>
                </a:ln>
                <a:solidFill>
                  <a:sysClr val="windowText" lastClr="000000"/>
                </a:solidFill>
                <a:effectLst/>
                <a:uLnTx/>
                <a:uFillTx/>
                <a:latin typeface="Verdana Pro Cond SemiBold" panose="020B0706030504040204" pitchFamily="34" charset="0"/>
                <a:ea typeface="+mn-ea"/>
                <a:cs typeface="+mn-cs"/>
              </a:rPr>
              <a:t>. Unaccounted for fraction, oxidizable fraction, C2, C3, &gt;C12?</a:t>
            </a:r>
          </a:p>
        </p:txBody>
      </p:sp>
      <p:sp>
        <p:nvSpPr>
          <p:cNvPr id="10" name="Footer Placeholder 3"/>
          <p:cNvSpPr>
            <a:spLocks noGrp="1"/>
          </p:cNvSpPr>
          <p:nvPr>
            <p:ph type="ftr" sz="quarter" idx="3"/>
          </p:nvPr>
        </p:nvSpPr>
        <p:spPr>
          <a:xfrm>
            <a:off x="381000" y="6483352"/>
            <a:ext cx="8343900" cy="365125"/>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B70000"/>
                </a:solidFill>
                <a:effectLst/>
                <a:uLnTx/>
                <a:uFillTx/>
                <a:latin typeface="Georgia"/>
                <a:ea typeface="+mn-ea"/>
                <a:cs typeface="+mn-cs"/>
              </a:rPr>
              <a:t>UW-Madison, Wisconsin State Laboratory of Hygiene &amp; National Atmospheric Deposition Program</a:t>
            </a:r>
          </a:p>
        </p:txBody>
      </p:sp>
      <p:sp>
        <p:nvSpPr>
          <p:cNvPr id="3" name="TextBox 2"/>
          <p:cNvSpPr txBox="1"/>
          <p:nvPr/>
        </p:nvSpPr>
        <p:spPr>
          <a:xfrm>
            <a:off x="1454472" y="5550324"/>
            <a:ext cx="7157513" cy="384721"/>
          </a:xfrm>
          <a:prstGeom prst="rect">
            <a:avLst/>
          </a:prstGeom>
          <a:solidFill>
            <a:schemeClr val="accent3">
              <a:lumMod val="40000"/>
              <a:lumOff val="60000"/>
            </a:schemeClr>
          </a:solid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900" b="0" i="0" u="none" strike="noStrike" kern="1200" cap="none" spc="0" normalizeH="0" baseline="0" noProof="0" dirty="0">
                <a:ln>
                  <a:noFill/>
                </a:ln>
                <a:solidFill>
                  <a:srgbClr val="FF0000"/>
                </a:solidFill>
                <a:effectLst/>
                <a:uLnTx/>
                <a:uFillTx/>
                <a:latin typeface="Verdana Pro Cond SemiBold" panose="020B0706030504040204"/>
                <a:ea typeface="MS PGothic" pitchFamily="34" charset="-128"/>
                <a:cs typeface="+mn-cs"/>
              </a:rPr>
              <a:t>Our Follow-up Studies will be Addressing Many of these Issues</a:t>
            </a:r>
          </a:p>
        </p:txBody>
      </p:sp>
      <p:cxnSp>
        <p:nvCxnSpPr>
          <p:cNvPr id="11" name="Straight Connector 10"/>
          <p:cNvCxnSpPr/>
          <p:nvPr/>
        </p:nvCxnSpPr>
        <p:spPr>
          <a:xfrm>
            <a:off x="1562758" y="1463332"/>
            <a:ext cx="6592652" cy="0"/>
          </a:xfrm>
          <a:prstGeom prst="line">
            <a:avLst/>
          </a:prstGeom>
          <a:ln w="31750">
            <a:solidFill>
              <a:schemeClr val="tx2">
                <a:lumMod val="50000"/>
              </a:schemeClr>
            </a:solidFill>
          </a:ln>
        </p:spPr>
        <p:style>
          <a:lnRef idx="2">
            <a:schemeClr val="accent5"/>
          </a:lnRef>
          <a:fillRef idx="0">
            <a:schemeClr val="accent5"/>
          </a:fillRef>
          <a:effectRef idx="1">
            <a:schemeClr val="accent5"/>
          </a:effectRef>
          <a:fontRef idx="minor">
            <a:schemeClr val="tx1"/>
          </a:fontRef>
        </p:style>
      </p:cxnSp>
    </p:spTree>
    <p:extLst>
      <p:ext uri="{BB962C8B-B14F-4D97-AF65-F5344CB8AC3E}">
        <p14:creationId xmlns:p14="http://schemas.microsoft.com/office/powerpoint/2010/main" val="27899817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0416" y="378158"/>
            <a:ext cx="1182342" cy="5981365"/>
          </a:xfrm>
          <a:prstGeom prst="rect">
            <a:avLst/>
          </a:prstGeom>
        </p:spPr>
      </p:pic>
      <p:grpSp>
        <p:nvGrpSpPr>
          <p:cNvPr id="17" name="Group 16">
            <a:extLst>
              <a:ext uri="{FF2B5EF4-FFF2-40B4-BE49-F238E27FC236}">
                <a16:creationId xmlns:a16="http://schemas.microsoft.com/office/drawing/2014/main" id="{2C22833C-C9DA-4576-968C-7F3C54877EA4}"/>
              </a:ext>
            </a:extLst>
          </p:cNvPr>
          <p:cNvGrpSpPr/>
          <p:nvPr/>
        </p:nvGrpSpPr>
        <p:grpSpPr>
          <a:xfrm>
            <a:off x="1438872" y="1510545"/>
            <a:ext cx="3267619" cy="3267619"/>
            <a:chOff x="1903094" y="1924594"/>
            <a:chExt cx="3267619" cy="3267619"/>
          </a:xfrm>
        </p:grpSpPr>
        <p:pic>
          <p:nvPicPr>
            <p:cNvPr id="6" name="Picture 5" descr="A picture containing text, map&#10;&#10;Description automatically generated">
              <a:extLst>
                <a:ext uri="{FF2B5EF4-FFF2-40B4-BE49-F238E27FC236}">
                  <a16:creationId xmlns:a16="http://schemas.microsoft.com/office/drawing/2014/main" id="{90FFCCC2-8FB1-4E33-971C-1EC5ECE6F5DB}"/>
                </a:ext>
              </a:extLst>
            </p:cNvPr>
            <p:cNvPicPr>
              <a:picLocks noChangeAspect="1"/>
            </p:cNvPicPr>
            <p:nvPr/>
          </p:nvPicPr>
          <p:blipFill>
            <a:blip r:embed="rId3"/>
            <a:stretch>
              <a:fillRect/>
            </a:stretch>
          </p:blipFill>
          <p:spPr>
            <a:xfrm>
              <a:off x="1903094" y="1924594"/>
              <a:ext cx="3267619" cy="3267619"/>
            </a:xfrm>
            <a:prstGeom prst="rect">
              <a:avLst/>
            </a:prstGeom>
          </p:spPr>
        </p:pic>
        <p:sp>
          <p:nvSpPr>
            <p:cNvPr id="7" name="Star: 5 Points 6">
              <a:extLst>
                <a:ext uri="{FF2B5EF4-FFF2-40B4-BE49-F238E27FC236}">
                  <a16:creationId xmlns:a16="http://schemas.microsoft.com/office/drawing/2014/main" id="{89DDFB1E-7028-4223-8F84-41F2CD1570ED}"/>
                </a:ext>
              </a:extLst>
            </p:cNvPr>
            <p:cNvSpPr/>
            <p:nvPr/>
          </p:nvSpPr>
          <p:spPr>
            <a:xfrm>
              <a:off x="3642144" y="4592393"/>
              <a:ext cx="252549" cy="244529"/>
            </a:xfrm>
            <a:prstGeom prst="star5">
              <a:avLst/>
            </a:prstGeom>
            <a:solidFill>
              <a:srgbClr val="B7000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8" name="Star: 5 Points 7">
              <a:extLst>
                <a:ext uri="{FF2B5EF4-FFF2-40B4-BE49-F238E27FC236}">
                  <a16:creationId xmlns:a16="http://schemas.microsoft.com/office/drawing/2014/main" id="{68030A45-3AD2-4071-972A-4304DA18589B}"/>
                </a:ext>
              </a:extLst>
            </p:cNvPr>
            <p:cNvSpPr/>
            <p:nvPr/>
          </p:nvSpPr>
          <p:spPr>
            <a:xfrm>
              <a:off x="2384265" y="1924594"/>
              <a:ext cx="252549" cy="244529"/>
            </a:xfrm>
            <a:prstGeom prst="star5">
              <a:avLst/>
            </a:prstGeom>
            <a:solidFill>
              <a:srgbClr val="B7000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9" name="Star: 5 Points 8">
              <a:extLst>
                <a:ext uri="{FF2B5EF4-FFF2-40B4-BE49-F238E27FC236}">
                  <a16:creationId xmlns:a16="http://schemas.microsoft.com/office/drawing/2014/main" id="{2A7F0377-2601-4AAA-BA1C-F4FB8E183304}"/>
                </a:ext>
              </a:extLst>
            </p:cNvPr>
            <p:cNvSpPr/>
            <p:nvPr/>
          </p:nvSpPr>
          <p:spPr>
            <a:xfrm>
              <a:off x="4023144" y="2714445"/>
              <a:ext cx="252549" cy="244529"/>
            </a:xfrm>
            <a:prstGeom prst="star5">
              <a:avLst/>
            </a:prstGeom>
            <a:solidFill>
              <a:srgbClr val="B7000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10" name="Star: 5 Points 9">
              <a:extLst>
                <a:ext uri="{FF2B5EF4-FFF2-40B4-BE49-F238E27FC236}">
                  <a16:creationId xmlns:a16="http://schemas.microsoft.com/office/drawing/2014/main" id="{BCE5DABD-162A-4F46-AF9B-68E973724F43}"/>
                </a:ext>
              </a:extLst>
            </p:cNvPr>
            <p:cNvSpPr/>
            <p:nvPr/>
          </p:nvSpPr>
          <p:spPr>
            <a:xfrm>
              <a:off x="3338288" y="4279573"/>
              <a:ext cx="252549" cy="244529"/>
            </a:xfrm>
            <a:prstGeom prst="star5">
              <a:avLst/>
            </a:prstGeom>
            <a:solidFill>
              <a:srgbClr val="B7000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11" name="Star: 5 Points 10">
              <a:extLst>
                <a:ext uri="{FF2B5EF4-FFF2-40B4-BE49-F238E27FC236}">
                  <a16:creationId xmlns:a16="http://schemas.microsoft.com/office/drawing/2014/main" id="{EAB9A065-D2E6-4416-A078-89D18CC9D120}"/>
                </a:ext>
              </a:extLst>
            </p:cNvPr>
            <p:cNvSpPr/>
            <p:nvPr/>
          </p:nvSpPr>
          <p:spPr>
            <a:xfrm>
              <a:off x="2995748" y="2978594"/>
              <a:ext cx="252549" cy="244529"/>
            </a:xfrm>
            <a:prstGeom prst="star5">
              <a:avLst/>
            </a:prstGeom>
            <a:solidFill>
              <a:srgbClr val="B7000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12" name="Star: 5 Points 11">
              <a:extLst>
                <a:ext uri="{FF2B5EF4-FFF2-40B4-BE49-F238E27FC236}">
                  <a16:creationId xmlns:a16="http://schemas.microsoft.com/office/drawing/2014/main" id="{A8E8D9A5-F61E-4209-8A87-2015D2B178E0}"/>
                </a:ext>
              </a:extLst>
            </p:cNvPr>
            <p:cNvSpPr/>
            <p:nvPr/>
          </p:nvSpPr>
          <p:spPr>
            <a:xfrm>
              <a:off x="3599545" y="2331012"/>
              <a:ext cx="252549" cy="244529"/>
            </a:xfrm>
            <a:prstGeom prst="star5">
              <a:avLst/>
            </a:prstGeom>
            <a:solidFill>
              <a:srgbClr val="B7000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13" name="Star: 5 Points 12">
              <a:extLst>
                <a:ext uri="{FF2B5EF4-FFF2-40B4-BE49-F238E27FC236}">
                  <a16:creationId xmlns:a16="http://schemas.microsoft.com/office/drawing/2014/main" id="{D64E382A-A068-499E-81E4-5E34781FAB60}"/>
                </a:ext>
              </a:extLst>
            </p:cNvPr>
            <p:cNvSpPr/>
            <p:nvPr/>
          </p:nvSpPr>
          <p:spPr>
            <a:xfrm>
              <a:off x="2372496" y="2485169"/>
              <a:ext cx="252549" cy="244529"/>
            </a:xfrm>
            <a:prstGeom prst="star5">
              <a:avLst/>
            </a:prstGeom>
            <a:solidFill>
              <a:srgbClr val="B7000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grpSp>
      <p:sp>
        <p:nvSpPr>
          <p:cNvPr id="18" name="TextBox 17">
            <a:extLst>
              <a:ext uri="{FF2B5EF4-FFF2-40B4-BE49-F238E27FC236}">
                <a16:creationId xmlns:a16="http://schemas.microsoft.com/office/drawing/2014/main" id="{3BDC6E45-1158-4C69-AB83-16305ED47F75}"/>
              </a:ext>
            </a:extLst>
          </p:cNvPr>
          <p:cNvSpPr txBox="1"/>
          <p:nvPr/>
        </p:nvSpPr>
        <p:spPr>
          <a:xfrm>
            <a:off x="2148853" y="844922"/>
            <a:ext cx="5209890" cy="369332"/>
          </a:xfrm>
          <a:prstGeom prst="rect">
            <a:avLst/>
          </a:prstGeom>
          <a:solidFill>
            <a:schemeClr val="accent1">
              <a:lumMod val="40000"/>
              <a:lumOff val="60000"/>
            </a:schemeClr>
          </a:solid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Verdana Pro SemiBold" panose="020B0604020202020204" pitchFamily="34" charset="0"/>
                <a:ea typeface="MS PGothic" pitchFamily="34" charset="-128"/>
                <a:cs typeface="+mn-cs"/>
              </a:rPr>
              <a:t>Wisconsin Precipitation PFAS Intensive</a:t>
            </a:r>
          </a:p>
        </p:txBody>
      </p:sp>
      <p:sp>
        <p:nvSpPr>
          <p:cNvPr id="19" name="TextBox 18">
            <a:extLst>
              <a:ext uri="{FF2B5EF4-FFF2-40B4-BE49-F238E27FC236}">
                <a16:creationId xmlns:a16="http://schemas.microsoft.com/office/drawing/2014/main" id="{F1F64FB9-CEF4-465A-BBC7-083757B441D9}"/>
              </a:ext>
            </a:extLst>
          </p:cNvPr>
          <p:cNvSpPr txBox="1"/>
          <p:nvPr/>
        </p:nvSpPr>
        <p:spPr>
          <a:xfrm>
            <a:off x="4733246" y="1429847"/>
            <a:ext cx="3971102" cy="3877985"/>
          </a:xfrm>
          <a:prstGeom prst="rect">
            <a:avLst/>
          </a:prstGeom>
          <a:solidFill>
            <a:schemeClr val="accent2">
              <a:lumMod val="20000"/>
              <a:lumOff val="80000"/>
            </a:schemeClr>
          </a:solidFill>
        </p:spPr>
        <p:txBody>
          <a:bodyPr wrap="square" rtlCol="0">
            <a:spAutoFit/>
          </a:bodyPr>
          <a:lstStyle/>
          <a:p>
            <a:pPr marL="228600" marR="0" lvl="0" indent="-228600" algn="l" defTabSz="457200" rtl="0" eaLnBrk="1" fontAlgn="base" latinLnBrk="0" hangingPunct="1">
              <a:lnSpc>
                <a:spcPct val="100000"/>
              </a:lnSpc>
              <a:spcBef>
                <a:spcPct val="0"/>
              </a:spcBef>
              <a:spcAft>
                <a:spcPct val="0"/>
              </a:spcAft>
              <a:buClrTx/>
              <a:buSzTx/>
              <a:buFontTx/>
              <a:buAutoNum type="arabicPeriod"/>
              <a:tabLst/>
              <a:defRPr/>
            </a:pPr>
            <a:r>
              <a:rPr kumimoji="0" lang="en-US" sz="1800" b="0" i="0" u="none" strike="noStrike" kern="1200" cap="none" spc="0" normalizeH="0" baseline="0" noProof="0" dirty="0">
                <a:ln>
                  <a:noFill/>
                </a:ln>
                <a:solidFill>
                  <a:prstClr val="black"/>
                </a:solidFill>
                <a:effectLst/>
                <a:uLnTx/>
                <a:uFillTx/>
                <a:latin typeface="Verdana Pro Cond SemiBold" panose="020B0604020202020204" pitchFamily="34" charset="0"/>
                <a:ea typeface="MS PGothic" pitchFamily="34" charset="-128"/>
                <a:cs typeface="+mn-cs"/>
              </a:rPr>
              <a:t>All 7 NADP-NTN Sites in Wisconsin</a:t>
            </a:r>
          </a:p>
          <a:p>
            <a:pPr marL="228600" marR="0" lvl="0" indent="-228600" algn="l" defTabSz="457200" rtl="0" eaLnBrk="1" fontAlgn="base" latinLnBrk="0" hangingPunct="1">
              <a:lnSpc>
                <a:spcPct val="100000"/>
              </a:lnSpc>
              <a:spcBef>
                <a:spcPct val="0"/>
              </a:spcBef>
              <a:spcAft>
                <a:spcPct val="0"/>
              </a:spcAft>
              <a:buClrTx/>
              <a:buSzTx/>
              <a:buFontTx/>
              <a:buAutoNum type="arabicPeriod"/>
              <a:tabLst/>
              <a:defRPr/>
            </a:pPr>
            <a:r>
              <a:rPr kumimoji="0" lang="en-US" sz="1800" b="0" i="0" u="none" strike="noStrike" kern="1200" cap="none" spc="0" normalizeH="0" baseline="0" noProof="0" dirty="0">
                <a:ln>
                  <a:noFill/>
                </a:ln>
                <a:solidFill>
                  <a:prstClr val="black"/>
                </a:solidFill>
                <a:effectLst/>
                <a:uLnTx/>
                <a:uFillTx/>
                <a:latin typeface="Verdana Pro Cond SemiBold" panose="020B0604020202020204" pitchFamily="34" charset="0"/>
                <a:ea typeface="MS PGothic" pitchFamily="34" charset="-128"/>
                <a:cs typeface="+mn-cs"/>
              </a:rPr>
              <a:t>14 Weeks (April – July 2020)</a:t>
            </a:r>
          </a:p>
          <a:p>
            <a:pPr marL="228600" marR="0" lvl="0" indent="-228600" algn="l" defTabSz="457200" rtl="0" eaLnBrk="1" fontAlgn="base" latinLnBrk="0" hangingPunct="1">
              <a:lnSpc>
                <a:spcPct val="100000"/>
              </a:lnSpc>
              <a:spcBef>
                <a:spcPct val="0"/>
              </a:spcBef>
              <a:spcAft>
                <a:spcPct val="0"/>
              </a:spcAft>
              <a:buClrTx/>
              <a:buSzTx/>
              <a:buFontTx/>
              <a:buAutoNum type="arabicPeriod"/>
              <a:tabLst/>
              <a:defRPr/>
            </a:pPr>
            <a:r>
              <a:rPr kumimoji="0" lang="en-US" sz="1800" b="0" i="0" u="none" strike="noStrike" kern="1200" cap="none" spc="0" normalizeH="0" baseline="0" noProof="0" dirty="0">
                <a:ln>
                  <a:noFill/>
                </a:ln>
                <a:solidFill>
                  <a:srgbClr val="FF0000"/>
                </a:solidFill>
                <a:effectLst/>
                <a:uLnTx/>
                <a:uFillTx/>
                <a:latin typeface="Verdana Pro Cond SemiBold" panose="020B0604020202020204" pitchFamily="34" charset="0"/>
                <a:ea typeface="MS PGothic" pitchFamily="34" charset="-128"/>
                <a:cs typeface="+mn-cs"/>
              </a:rPr>
              <a:t>WDNR Funded</a:t>
            </a:r>
            <a:r>
              <a:rPr kumimoji="0" lang="en-US" sz="1800" b="0" i="0" u="none" strike="noStrike" kern="1200" cap="none" spc="0" normalizeH="0" baseline="0" noProof="0" dirty="0">
                <a:ln>
                  <a:noFill/>
                </a:ln>
                <a:solidFill>
                  <a:prstClr val="black"/>
                </a:solidFill>
                <a:effectLst/>
                <a:uLnTx/>
                <a:uFillTx/>
                <a:latin typeface="Verdana Pro Cond SemiBold" panose="020B0604020202020204" pitchFamily="34" charset="0"/>
                <a:ea typeface="MS PGothic" pitchFamily="34" charset="-128"/>
                <a:cs typeface="+mn-cs"/>
              </a:rPr>
              <a:t>: </a:t>
            </a:r>
            <a:r>
              <a:rPr kumimoji="0" lang="en-US" sz="1800" b="0" i="0" u="none" strike="noStrike" kern="1200" cap="none" spc="0" normalizeH="0" baseline="0" noProof="0" dirty="0">
                <a:ln>
                  <a:noFill/>
                </a:ln>
                <a:solidFill>
                  <a:srgbClr val="FF0000"/>
                </a:solidFill>
                <a:effectLst/>
                <a:uLnTx/>
                <a:uFillTx/>
                <a:latin typeface="Verdana Pro Cond SemiBold" panose="020B0604020202020204" pitchFamily="34" charset="0"/>
                <a:ea typeface="MS PGothic" pitchFamily="34" charset="-128"/>
                <a:cs typeface="+mn-cs"/>
              </a:rPr>
              <a:t>NADP, WSLH Partners</a:t>
            </a:r>
          </a:p>
          <a:p>
            <a:pPr marL="228600" marR="0" lvl="0" indent="-228600" algn="l" defTabSz="457200" rtl="0" eaLnBrk="1" fontAlgn="base" latinLnBrk="0" hangingPunct="1">
              <a:lnSpc>
                <a:spcPct val="100000"/>
              </a:lnSpc>
              <a:spcBef>
                <a:spcPct val="0"/>
              </a:spcBef>
              <a:spcAft>
                <a:spcPct val="0"/>
              </a:spcAft>
              <a:buClrTx/>
              <a:buSzTx/>
              <a:buFontTx/>
              <a:buAutoNum type="arabicPeriod"/>
              <a:tabLst/>
              <a:defRPr/>
            </a:pPr>
            <a:r>
              <a:rPr kumimoji="0" lang="en-US" sz="1800" b="0" i="0" u="none" strike="noStrike" kern="1200" cap="none" spc="0" normalizeH="0" baseline="0" noProof="0" dirty="0">
                <a:ln>
                  <a:noFill/>
                </a:ln>
                <a:solidFill>
                  <a:prstClr val="black"/>
                </a:solidFill>
                <a:effectLst/>
                <a:uLnTx/>
                <a:uFillTx/>
                <a:latin typeface="Verdana Pro Cond SemiBold" panose="020B0604020202020204" pitchFamily="34" charset="0"/>
                <a:ea typeface="MS PGothic" pitchFamily="34" charset="-128"/>
                <a:cs typeface="+mn-cs"/>
              </a:rPr>
              <a:t>Optimized PFAS Sampling Protocols with MeOH rinsing</a:t>
            </a:r>
          </a:p>
          <a:p>
            <a:pPr marL="228600" marR="0" lvl="0" indent="-228600" algn="l" defTabSz="457200" rtl="0" eaLnBrk="1" fontAlgn="base" latinLnBrk="0" hangingPunct="1">
              <a:lnSpc>
                <a:spcPct val="100000"/>
              </a:lnSpc>
              <a:spcBef>
                <a:spcPct val="0"/>
              </a:spcBef>
              <a:spcAft>
                <a:spcPct val="0"/>
              </a:spcAft>
              <a:buClrTx/>
              <a:buSzTx/>
              <a:buFontTx/>
              <a:buAutoNum type="arabicPeriod"/>
              <a:tabLst/>
              <a:defRPr/>
            </a:pPr>
            <a:r>
              <a:rPr kumimoji="0" lang="en-US" sz="1800" b="0" i="0" u="none" strike="noStrike" kern="1200" cap="none" spc="0" normalizeH="0" baseline="0" noProof="0" dirty="0">
                <a:ln>
                  <a:noFill/>
                </a:ln>
                <a:solidFill>
                  <a:prstClr val="black"/>
                </a:solidFill>
                <a:effectLst/>
                <a:uLnTx/>
                <a:uFillTx/>
                <a:latin typeface="Verdana Pro Cond SemiBold" panose="020B0604020202020204" pitchFamily="34" charset="0"/>
                <a:ea typeface="MS PGothic" pitchFamily="34" charset="-128"/>
                <a:cs typeface="+mn-cs"/>
              </a:rPr>
              <a:t>Comprehensive Analytical Protocols</a:t>
            </a:r>
          </a:p>
          <a:p>
            <a:pPr marL="685800" marR="0" lvl="1" indent="-228600" algn="l" defTabSz="457200" rtl="0" eaLnBrk="1" fontAlgn="base" latinLnBrk="0" hangingPunct="1">
              <a:lnSpc>
                <a:spcPct val="100000"/>
              </a:lnSpc>
              <a:spcBef>
                <a:spcPct val="0"/>
              </a:spcBef>
              <a:spcAft>
                <a:spcPct val="0"/>
              </a:spcAft>
              <a:buClrTx/>
              <a:buSzTx/>
              <a:buFont typeface="+mj-lt"/>
              <a:buAutoNum type="alphaLcPeriod"/>
              <a:tabLst/>
              <a:defRPr/>
            </a:pPr>
            <a:r>
              <a:rPr kumimoji="0" lang="en-US" sz="1700" b="0" i="0" u="none" strike="noStrike" kern="1200" cap="none" spc="0" normalizeH="0" baseline="0" noProof="0" dirty="0">
                <a:ln>
                  <a:noFill/>
                </a:ln>
                <a:solidFill>
                  <a:prstClr val="black"/>
                </a:solidFill>
                <a:effectLst/>
                <a:uLnTx/>
                <a:uFillTx/>
                <a:latin typeface="Verdana Pro Cond SemiBold" panose="020B0604020202020204" pitchFamily="34" charset="0"/>
                <a:ea typeface="MS PGothic" pitchFamily="34" charset="-128"/>
                <a:cs typeface="+mn-cs"/>
              </a:rPr>
              <a:t>36 Targeted PFAS (LC/MS) - WSLH</a:t>
            </a:r>
          </a:p>
          <a:p>
            <a:pPr marL="685800" marR="0" lvl="1" indent="-228600" algn="l" defTabSz="457200" rtl="0" eaLnBrk="1" fontAlgn="base" latinLnBrk="0" hangingPunct="1">
              <a:lnSpc>
                <a:spcPct val="100000"/>
              </a:lnSpc>
              <a:spcBef>
                <a:spcPct val="0"/>
              </a:spcBef>
              <a:spcAft>
                <a:spcPct val="0"/>
              </a:spcAft>
              <a:buClrTx/>
              <a:buSzTx/>
              <a:buFont typeface="+mj-lt"/>
              <a:buAutoNum type="alphaLcPeriod"/>
              <a:tabLst/>
              <a:defRPr/>
            </a:pPr>
            <a:r>
              <a:rPr kumimoji="0" lang="en-US" sz="1700" b="0" i="0" u="none" strike="noStrike" kern="1200" cap="none" spc="0" normalizeH="0" baseline="0" noProof="0" dirty="0">
                <a:ln>
                  <a:noFill/>
                </a:ln>
                <a:solidFill>
                  <a:prstClr val="black"/>
                </a:solidFill>
                <a:effectLst/>
                <a:uLnTx/>
                <a:uFillTx/>
                <a:latin typeface="Verdana Pro Cond SemiBold" panose="020B0604020202020204" pitchFamily="34" charset="0"/>
                <a:ea typeface="MS PGothic" pitchFamily="34" charset="-128"/>
                <a:cs typeface="+mn-cs"/>
              </a:rPr>
              <a:t>Total Organic Fluorine (CIC) - WSLH</a:t>
            </a:r>
          </a:p>
          <a:p>
            <a:pPr marL="685800" marR="0" lvl="1" indent="-228600" algn="l" defTabSz="457200" rtl="0" eaLnBrk="1" fontAlgn="base" latinLnBrk="0" hangingPunct="1">
              <a:lnSpc>
                <a:spcPct val="100000"/>
              </a:lnSpc>
              <a:spcBef>
                <a:spcPct val="0"/>
              </a:spcBef>
              <a:spcAft>
                <a:spcPct val="0"/>
              </a:spcAft>
              <a:buClrTx/>
              <a:buSzTx/>
              <a:buFont typeface="+mj-lt"/>
              <a:buAutoNum type="alphaLcPeriod"/>
              <a:tabLst/>
              <a:defRPr/>
            </a:pPr>
            <a:r>
              <a:rPr kumimoji="0" lang="en-US" sz="1700" b="0" i="0" u="none" strike="noStrike" kern="1200" cap="none" spc="0" normalizeH="0" baseline="0" noProof="0" dirty="0">
                <a:ln>
                  <a:noFill/>
                </a:ln>
                <a:solidFill>
                  <a:prstClr val="black"/>
                </a:solidFill>
                <a:effectLst/>
                <a:uLnTx/>
                <a:uFillTx/>
                <a:latin typeface="Verdana Pro Cond SemiBold" panose="020B0604020202020204" pitchFamily="34" charset="0"/>
                <a:ea typeface="MS PGothic" pitchFamily="34" charset="-128"/>
                <a:cs typeface="+mn-cs"/>
              </a:rPr>
              <a:t>Non-Targeted Analysis (LC/MS) - EPA</a:t>
            </a:r>
          </a:p>
        </p:txBody>
      </p:sp>
      <p:sp>
        <p:nvSpPr>
          <p:cNvPr id="26" name="Rectangle 25">
            <a:extLst>
              <a:ext uri="{FF2B5EF4-FFF2-40B4-BE49-F238E27FC236}">
                <a16:creationId xmlns:a16="http://schemas.microsoft.com/office/drawing/2014/main" id="{AE9D4810-EA80-4DBE-95B8-A49723211C42}"/>
              </a:ext>
            </a:extLst>
          </p:cNvPr>
          <p:cNvSpPr/>
          <p:nvPr/>
        </p:nvSpPr>
        <p:spPr>
          <a:xfrm>
            <a:off x="1378917" y="435608"/>
            <a:ext cx="6526486" cy="369332"/>
          </a:xfrm>
          <a:prstGeom prst="rect">
            <a:avLst/>
          </a:prstGeom>
        </p:spPr>
        <p:txBody>
          <a:bodyPr wrap="squar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Verdana Pro SemiBold" panose="020B0704030504040204" pitchFamily="34" charset="0"/>
                <a:ea typeface="MS PGothic" pitchFamily="34" charset="-128"/>
                <a:cs typeface="+mn-cs"/>
              </a:rPr>
              <a:t>Atmospheric Deposition of PFAS via Precipitation </a:t>
            </a:r>
            <a:endParaRPr kumimoji="0" lang="en-US" sz="1800" b="0" i="0" u="none" strike="noStrike" kern="1200" cap="none" spc="0" normalizeH="0" baseline="0" noProof="0" dirty="0">
              <a:ln>
                <a:noFill/>
              </a:ln>
              <a:solidFill>
                <a:prstClr val="black"/>
              </a:solidFill>
              <a:effectLst/>
              <a:uLnTx/>
              <a:uFillTx/>
              <a:latin typeface="Verdana Pro SemiBold" panose="020B0704030504040204" pitchFamily="34" charset="0"/>
              <a:ea typeface="MS PGothic" pitchFamily="34" charset="-128"/>
              <a:cs typeface="+mn-cs"/>
            </a:endParaRPr>
          </a:p>
        </p:txBody>
      </p:sp>
      <p:sp>
        <p:nvSpPr>
          <p:cNvPr id="16" name="Footer Placeholder 3"/>
          <p:cNvSpPr>
            <a:spLocks noGrp="1"/>
          </p:cNvSpPr>
          <p:nvPr>
            <p:ph type="ftr" sz="quarter" idx="3"/>
          </p:nvPr>
        </p:nvSpPr>
        <p:spPr>
          <a:xfrm>
            <a:off x="381000" y="6483352"/>
            <a:ext cx="8343900" cy="365125"/>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B70000"/>
                </a:solidFill>
                <a:effectLst/>
                <a:uLnTx/>
                <a:uFillTx/>
                <a:latin typeface="Georgia"/>
                <a:ea typeface="+mn-ea"/>
                <a:cs typeface="+mn-cs"/>
              </a:rPr>
              <a:t>UW-Madison, Wisconsin State Laboratory of Hygiene &amp; National Atmospheric Deposition Program</a:t>
            </a:r>
          </a:p>
        </p:txBody>
      </p:sp>
      <p:sp>
        <p:nvSpPr>
          <p:cNvPr id="2" name="Rectangle 1"/>
          <p:cNvSpPr/>
          <p:nvPr/>
        </p:nvSpPr>
        <p:spPr>
          <a:xfrm>
            <a:off x="1542206" y="5413845"/>
            <a:ext cx="7162142" cy="830997"/>
          </a:xfrm>
          <a:prstGeom prst="rect">
            <a:avLst/>
          </a:prstGeom>
          <a:solidFill>
            <a:schemeClr val="accent3">
              <a:lumMod val="40000"/>
              <a:lumOff val="60000"/>
            </a:schemeClr>
          </a:solidFill>
        </p:spPr>
        <p:txBody>
          <a:bodyPr wrap="squar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S PGothic" pitchFamily="34" charset="-128"/>
                <a:cs typeface="Arial" panose="020B0604020202020204" pitchFamily="34" charset="0"/>
              </a:rPr>
              <a:t>This initiative incorporates further method enhancements for neutral PFAS species that are very important to atmospheric transport and transformations </a:t>
            </a:r>
          </a:p>
        </p:txBody>
      </p:sp>
    </p:spTree>
    <p:extLst>
      <p:ext uri="{BB962C8B-B14F-4D97-AF65-F5344CB8AC3E}">
        <p14:creationId xmlns:p14="http://schemas.microsoft.com/office/powerpoint/2010/main" val="29198682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B70000"/>
                </a:solidFill>
                <a:effectLst/>
                <a:uLnTx/>
                <a:uFillTx/>
                <a:latin typeface="Georgia"/>
                <a:ea typeface="+mn-ea"/>
                <a:cs typeface="+mn-cs"/>
              </a:rPr>
              <a:t>WISCONSIN STATE LABORATORY OF HYGIENE - UNIVERSITY OF WISCONSIN</a:t>
            </a:r>
            <a:endParaRPr kumimoji="0" lang="en-US" sz="1100" b="0" i="0" u="none" strike="noStrike" kern="1200" cap="none" spc="0" normalizeH="0" baseline="0" noProof="0" dirty="0">
              <a:ln>
                <a:noFill/>
              </a:ln>
              <a:solidFill>
                <a:srgbClr val="B70000"/>
              </a:solidFill>
              <a:effectLst/>
              <a:uLnTx/>
              <a:uFillTx/>
              <a:latin typeface="Georgia"/>
              <a:ea typeface="+mn-ea"/>
              <a:cs typeface="+mn-cs"/>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0416" y="378158"/>
            <a:ext cx="1182342" cy="5981365"/>
          </a:xfrm>
          <a:prstGeom prst="rect">
            <a:avLst/>
          </a:prstGeom>
        </p:spPr>
      </p:pic>
      <p:sp>
        <p:nvSpPr>
          <p:cNvPr id="6" name="Content Placeholder 2">
            <a:extLst>
              <a:ext uri="{FF2B5EF4-FFF2-40B4-BE49-F238E27FC236}">
                <a16:creationId xmlns:a16="http://schemas.microsoft.com/office/drawing/2014/main" id="{1D65E6C7-F127-4AD8-818E-23443ACDB0AD}"/>
              </a:ext>
            </a:extLst>
          </p:cNvPr>
          <p:cNvSpPr txBox="1">
            <a:spLocks/>
          </p:cNvSpPr>
          <p:nvPr/>
        </p:nvSpPr>
        <p:spPr>
          <a:xfrm>
            <a:off x="1518999" y="518761"/>
            <a:ext cx="6605451" cy="1061775"/>
          </a:xfrm>
          <a:prstGeom prst="rect">
            <a:avLst/>
          </a:prstGeom>
          <a:solidFill>
            <a:srgbClr val="C0504D">
              <a:lumMod val="20000"/>
              <a:lumOff val="80000"/>
            </a:srgbClr>
          </a:solidFill>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ysClr val="windowText" lastClr="000000"/>
                </a:solidFill>
                <a:effectLst/>
                <a:uLnTx/>
                <a:uFillTx/>
                <a:latin typeface="Verdana Pro Cond SemiBold" panose="020B0706030504040204" pitchFamily="34" charset="0"/>
                <a:ea typeface="+mn-ea"/>
                <a:cs typeface="+mn-cs"/>
              </a:rPr>
              <a:t>Assessment of the Impacts of PFAS in Municipal Wastewater Effluents and Land-Spread Biosolids on Wisconsin Ground- and Surface Waters</a:t>
            </a:r>
            <a:endParaRPr kumimoji="0" lang="en-US" sz="2000" b="0" i="0" u="none" strike="noStrike" kern="1200" cap="none" spc="0" normalizeH="0" baseline="0" noProof="0" dirty="0">
              <a:ln>
                <a:noFill/>
              </a:ln>
              <a:solidFill>
                <a:sysClr val="windowText" lastClr="000000"/>
              </a:solidFill>
              <a:effectLst/>
              <a:uLnTx/>
              <a:uFillTx/>
              <a:latin typeface="Verdana Pro Cond SemiBold" panose="020B0706030504040204" pitchFamily="34" charset="0"/>
              <a:ea typeface="+mn-ea"/>
              <a:cs typeface="+mn-cs"/>
            </a:endParaRPr>
          </a:p>
        </p:txBody>
      </p:sp>
      <p:sp>
        <p:nvSpPr>
          <p:cNvPr id="8" name="Rectangle 7">
            <a:extLst>
              <a:ext uri="{FF2B5EF4-FFF2-40B4-BE49-F238E27FC236}">
                <a16:creationId xmlns:a16="http://schemas.microsoft.com/office/drawing/2014/main" id="{DC88E335-70BF-4912-9B72-E7AC5115B32B}"/>
              </a:ext>
            </a:extLst>
          </p:cNvPr>
          <p:cNvSpPr/>
          <p:nvPr/>
        </p:nvSpPr>
        <p:spPr>
          <a:xfrm>
            <a:off x="1519000" y="1625377"/>
            <a:ext cx="7102486" cy="677108"/>
          </a:xfrm>
          <a:prstGeom prst="rect">
            <a:avLst/>
          </a:prstGeom>
        </p:spPr>
        <p:txBody>
          <a:bodyPr wrap="squar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Verdana Pro Cond SemiBold" panose="020B0706030504040204" pitchFamily="34" charset="0"/>
                <a:ea typeface="MS PGothic" pitchFamily="34" charset="-128"/>
                <a:cs typeface="+mn-cs"/>
              </a:rPr>
              <a:t>Study Component A</a:t>
            </a:r>
            <a:r>
              <a:rPr kumimoji="0" lang="en-US" sz="1800" b="1" i="0" u="none" strike="noStrike" kern="1200" cap="none" spc="0" normalizeH="0" baseline="0" noProof="0" dirty="0">
                <a:ln>
                  <a:noFill/>
                </a:ln>
                <a:solidFill>
                  <a:prstClr val="black"/>
                </a:solidFill>
                <a:effectLst/>
                <a:uLnTx/>
                <a:uFillTx/>
                <a:latin typeface="Verdana Pro Cond SemiBold" panose="020B0706030504040204" pitchFamily="34" charset="0"/>
                <a:ea typeface="MS PGothic" pitchFamily="34" charset="-128"/>
                <a:cs typeface="+mn-cs"/>
              </a:rPr>
              <a:t>:</a:t>
            </a:r>
            <a:r>
              <a:rPr kumimoji="0" lang="en-US" sz="1800" b="0" i="0" u="none" strike="noStrike" kern="1200" cap="none" spc="0" normalizeH="0" baseline="0" noProof="0" dirty="0">
                <a:ln>
                  <a:noFill/>
                </a:ln>
                <a:solidFill>
                  <a:prstClr val="black"/>
                </a:solidFill>
                <a:effectLst/>
                <a:uLnTx/>
                <a:uFillTx/>
                <a:latin typeface="Verdana Pro Cond SemiBold" panose="020B0706030504040204" pitchFamily="34" charset="0"/>
                <a:ea typeface="MS PGothic" pitchFamily="34" charset="-128"/>
                <a:cs typeface="+mn-cs"/>
              </a:rPr>
              <a:t> </a:t>
            </a:r>
            <a:r>
              <a:rPr kumimoji="0" lang="en-US" sz="1800" b="1" i="0" u="none" strike="noStrike" kern="1200" cap="none" spc="0" normalizeH="0" baseline="0" noProof="0" dirty="0">
                <a:ln>
                  <a:noFill/>
                </a:ln>
                <a:solidFill>
                  <a:prstClr val="black"/>
                </a:solidFill>
                <a:effectLst/>
                <a:uLnTx/>
                <a:uFillTx/>
                <a:latin typeface="Verdana Pro Cond SemiBold" panose="020B0706030504040204" pitchFamily="34" charset="0"/>
                <a:ea typeface="MS PGothic" pitchFamily="34" charset="-128"/>
                <a:cs typeface="+mn-cs"/>
              </a:rPr>
              <a:t>Determine the TYPE and QUANTITIES of PFAS Associated with POTWs and Streams Receiving POTW Effluents</a:t>
            </a:r>
            <a:r>
              <a:rPr kumimoji="0" lang="en-US" sz="1800" b="0" i="0" u="none" strike="noStrike" kern="1200" cap="none" spc="0" normalizeH="0" baseline="0" noProof="0" dirty="0">
                <a:ln>
                  <a:noFill/>
                </a:ln>
                <a:solidFill>
                  <a:prstClr val="black"/>
                </a:solidFill>
                <a:effectLst/>
                <a:uLnTx/>
                <a:uFillTx/>
                <a:latin typeface="Verdana Pro Cond SemiBold" panose="020B0706030504040204" pitchFamily="34" charset="0"/>
                <a:ea typeface="MS PGothic" pitchFamily="34" charset="-128"/>
                <a:cs typeface="+mn-cs"/>
              </a:rPr>
              <a:t> </a:t>
            </a:r>
          </a:p>
        </p:txBody>
      </p:sp>
      <p:sp>
        <p:nvSpPr>
          <p:cNvPr id="10" name="TextBox 9">
            <a:extLst>
              <a:ext uri="{FF2B5EF4-FFF2-40B4-BE49-F238E27FC236}">
                <a16:creationId xmlns:a16="http://schemas.microsoft.com/office/drawing/2014/main" id="{3306421C-8D49-4B3A-93A7-29E33927986B}"/>
              </a:ext>
            </a:extLst>
          </p:cNvPr>
          <p:cNvSpPr txBox="1"/>
          <p:nvPr/>
        </p:nvSpPr>
        <p:spPr>
          <a:xfrm>
            <a:off x="3719257" y="5913607"/>
            <a:ext cx="4720046" cy="338554"/>
          </a:xfrm>
          <a:prstGeom prst="rect">
            <a:avLst/>
          </a:prstGeom>
          <a:solidFill>
            <a:schemeClr val="bg2"/>
          </a:solid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Verdana Pro Cond SemiBold" panose="020B0706030504040204" pitchFamily="34" charset="0"/>
                <a:ea typeface="MS PGothic" pitchFamily="34" charset="-128"/>
                <a:cs typeface="+mn-cs"/>
              </a:rPr>
              <a:t>Funding from WI Sea Grant &amp; WDNR to the WSLH</a:t>
            </a:r>
          </a:p>
        </p:txBody>
      </p:sp>
      <p:pic>
        <p:nvPicPr>
          <p:cNvPr id="11" name="Picture 10">
            <a:extLst>
              <a:ext uri="{FF2B5EF4-FFF2-40B4-BE49-F238E27FC236}">
                <a16:creationId xmlns:a16="http://schemas.microsoft.com/office/drawing/2014/main" id="{89BA17CB-04CB-4E6D-996A-65CDA66F68B2}"/>
              </a:ext>
            </a:extLst>
          </p:cNvPr>
          <p:cNvPicPr>
            <a:picLocks noChangeAspect="1"/>
          </p:cNvPicPr>
          <p:nvPr/>
        </p:nvPicPr>
        <p:blipFill>
          <a:blip r:embed="rId3"/>
          <a:stretch>
            <a:fillRect/>
          </a:stretch>
        </p:blipFill>
        <p:spPr>
          <a:xfrm>
            <a:off x="3692006" y="2370266"/>
            <a:ext cx="4774548" cy="3453659"/>
          </a:xfrm>
          <a:prstGeom prst="rect">
            <a:avLst/>
          </a:prstGeom>
          <a:ln w="25400">
            <a:solidFill>
              <a:srgbClr val="4F81BD"/>
            </a:solidFill>
          </a:ln>
        </p:spPr>
      </p:pic>
      <p:pic>
        <p:nvPicPr>
          <p:cNvPr id="13" name="Content Placeholder 7" descr="A bridge over a body of water&#10;&#10;Description automatically generated">
            <a:extLst>
              <a:ext uri="{FF2B5EF4-FFF2-40B4-BE49-F238E27FC236}">
                <a16:creationId xmlns:a16="http://schemas.microsoft.com/office/drawing/2014/main" id="{5E4789EF-40AE-451B-9FE6-57EF6106BD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1518999" y="4356533"/>
            <a:ext cx="1999863" cy="1467392"/>
          </a:xfrm>
          <a:prstGeom prst="rect">
            <a:avLst/>
          </a:prstGeom>
          <a:noFill/>
          <a:ln w="22225">
            <a:solidFill>
              <a:srgbClr val="FF0000"/>
            </a:solidFill>
          </a:ln>
          <a:extLst>
            <a:ext uri="{909E8E84-426E-40DD-AFC4-6F175D3DCCD1}">
              <a14:hiddenFill xmlns:a14="http://schemas.microsoft.com/office/drawing/2010/main">
                <a:solidFill>
                  <a:srgbClr val="FFFFFF"/>
                </a:solidFill>
              </a14:hiddenFill>
            </a:ext>
          </a:extLst>
        </p:spPr>
      </p:pic>
      <p:pic>
        <p:nvPicPr>
          <p:cNvPr id="14" name="Content Placeholder 13" descr="A close up of a rock&#10;&#10;Description automatically generated">
            <a:extLst>
              <a:ext uri="{FF2B5EF4-FFF2-40B4-BE49-F238E27FC236}">
                <a16:creationId xmlns:a16="http://schemas.microsoft.com/office/drawing/2014/main" id="{28A25F2B-CD54-4623-9818-01196BA68D8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bwMode="auto">
          <a:xfrm>
            <a:off x="1519000" y="2622431"/>
            <a:ext cx="1999863" cy="1467393"/>
          </a:xfrm>
          <a:prstGeom prst="rect">
            <a:avLst/>
          </a:prstGeom>
          <a:noFill/>
          <a:ln w="22225">
            <a:solidFill>
              <a:srgbClr val="FF00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041946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B70000"/>
                </a:solidFill>
                <a:effectLst/>
                <a:uLnTx/>
                <a:uFillTx/>
                <a:latin typeface="Georgia"/>
                <a:ea typeface="+mn-ea"/>
                <a:cs typeface="+mn-cs"/>
              </a:rPr>
              <a:t>WISCONSIN STATE LABORATORY OF HYGIENE - UNIVERSITY OF WISCONSIN</a:t>
            </a:r>
            <a:endParaRPr kumimoji="0" lang="en-US" sz="1100" b="0" i="0" u="none" strike="noStrike" kern="1200" cap="none" spc="0" normalizeH="0" baseline="0" noProof="0" dirty="0">
              <a:ln>
                <a:noFill/>
              </a:ln>
              <a:solidFill>
                <a:srgbClr val="B70000"/>
              </a:solidFill>
              <a:effectLst/>
              <a:uLnTx/>
              <a:uFillTx/>
              <a:latin typeface="Georgia"/>
              <a:ea typeface="+mn-ea"/>
              <a:cs typeface="+mn-cs"/>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4778" y="378158"/>
            <a:ext cx="1182342" cy="5981365"/>
          </a:xfrm>
          <a:prstGeom prst="rect">
            <a:avLst/>
          </a:prstGeom>
        </p:spPr>
      </p:pic>
      <p:sp>
        <p:nvSpPr>
          <p:cNvPr id="6" name="Content Placeholder 2">
            <a:extLst>
              <a:ext uri="{FF2B5EF4-FFF2-40B4-BE49-F238E27FC236}">
                <a16:creationId xmlns:a16="http://schemas.microsoft.com/office/drawing/2014/main" id="{1D65E6C7-F127-4AD8-818E-23443ACDB0AD}"/>
              </a:ext>
            </a:extLst>
          </p:cNvPr>
          <p:cNvSpPr txBox="1">
            <a:spLocks/>
          </p:cNvSpPr>
          <p:nvPr/>
        </p:nvSpPr>
        <p:spPr>
          <a:xfrm>
            <a:off x="1478280" y="485999"/>
            <a:ext cx="6605451" cy="1061775"/>
          </a:xfrm>
          <a:prstGeom prst="rect">
            <a:avLst/>
          </a:prstGeom>
          <a:solidFill>
            <a:srgbClr val="C0504D">
              <a:lumMod val="20000"/>
              <a:lumOff val="80000"/>
            </a:srgbClr>
          </a:solidFill>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ysClr val="windowText" lastClr="000000"/>
                </a:solidFill>
                <a:effectLst/>
                <a:uLnTx/>
                <a:uFillTx/>
                <a:latin typeface="Verdana Pro Cond SemiBold" panose="020B0706030504040204" pitchFamily="34" charset="0"/>
                <a:ea typeface="+mn-ea"/>
                <a:cs typeface="+mn-cs"/>
              </a:rPr>
              <a:t>Assessment of the Impacts of PFAS in Municipal Wastewater Effluents and Land-Spread Biosolids on Wisconsin Ground- and Surface Waters</a:t>
            </a:r>
            <a:endParaRPr kumimoji="0" lang="en-US" sz="2000" b="0" i="0" u="none" strike="noStrike" kern="1200" cap="none" spc="0" normalizeH="0" baseline="0" noProof="0" dirty="0">
              <a:ln>
                <a:noFill/>
              </a:ln>
              <a:solidFill>
                <a:sysClr val="windowText" lastClr="000000"/>
              </a:solidFill>
              <a:effectLst/>
              <a:uLnTx/>
              <a:uFillTx/>
              <a:latin typeface="Verdana Pro Cond SemiBold" panose="020B0706030504040204" pitchFamily="34" charset="0"/>
              <a:ea typeface="+mn-ea"/>
              <a:cs typeface="+mn-cs"/>
            </a:endParaRPr>
          </a:p>
        </p:txBody>
      </p:sp>
      <p:sp>
        <p:nvSpPr>
          <p:cNvPr id="8" name="Rectangle 7">
            <a:extLst>
              <a:ext uri="{FF2B5EF4-FFF2-40B4-BE49-F238E27FC236}">
                <a16:creationId xmlns:a16="http://schemas.microsoft.com/office/drawing/2014/main" id="{DC88E335-70BF-4912-9B72-E7AC5115B32B}"/>
              </a:ext>
            </a:extLst>
          </p:cNvPr>
          <p:cNvSpPr/>
          <p:nvPr/>
        </p:nvSpPr>
        <p:spPr>
          <a:xfrm>
            <a:off x="1405788" y="1597344"/>
            <a:ext cx="7102486" cy="677108"/>
          </a:xfrm>
          <a:prstGeom prst="rect">
            <a:avLst/>
          </a:prstGeom>
        </p:spPr>
        <p:txBody>
          <a:bodyPr wrap="squar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Verdana Pro Cond SemiBold" panose="020B0706030504040204" pitchFamily="34" charset="0"/>
                <a:ea typeface="MS PGothic" pitchFamily="34" charset="-128"/>
                <a:cs typeface="+mn-cs"/>
              </a:rPr>
              <a:t>Study Component A</a:t>
            </a:r>
            <a:r>
              <a:rPr kumimoji="0" lang="en-US" sz="1800" b="1" i="0" u="none" strike="noStrike" kern="1200" cap="none" spc="0" normalizeH="0" baseline="0" noProof="0" dirty="0">
                <a:ln>
                  <a:noFill/>
                </a:ln>
                <a:solidFill>
                  <a:prstClr val="black"/>
                </a:solidFill>
                <a:effectLst/>
                <a:uLnTx/>
                <a:uFillTx/>
                <a:latin typeface="Verdana Pro Cond SemiBold" panose="020B0706030504040204" pitchFamily="34" charset="0"/>
                <a:ea typeface="MS PGothic" pitchFamily="34" charset="-128"/>
                <a:cs typeface="+mn-cs"/>
              </a:rPr>
              <a:t>:</a:t>
            </a:r>
            <a:r>
              <a:rPr kumimoji="0" lang="en-US" sz="1800" b="0" i="0" u="none" strike="noStrike" kern="1200" cap="none" spc="0" normalizeH="0" baseline="0" noProof="0" dirty="0">
                <a:ln>
                  <a:noFill/>
                </a:ln>
                <a:solidFill>
                  <a:prstClr val="black"/>
                </a:solidFill>
                <a:effectLst/>
                <a:uLnTx/>
                <a:uFillTx/>
                <a:latin typeface="Verdana Pro Cond SemiBold" panose="020B0706030504040204" pitchFamily="34" charset="0"/>
                <a:ea typeface="MS PGothic" pitchFamily="34" charset="-128"/>
                <a:cs typeface="+mn-cs"/>
              </a:rPr>
              <a:t> </a:t>
            </a:r>
            <a:r>
              <a:rPr kumimoji="0" lang="en-US" sz="1800" b="1" i="0" u="none" strike="noStrike" kern="1200" cap="none" spc="0" normalizeH="0" baseline="0" noProof="0" dirty="0">
                <a:ln>
                  <a:noFill/>
                </a:ln>
                <a:solidFill>
                  <a:prstClr val="black"/>
                </a:solidFill>
                <a:effectLst/>
                <a:uLnTx/>
                <a:uFillTx/>
                <a:latin typeface="Verdana Pro Cond SemiBold" panose="020B0706030504040204" pitchFamily="34" charset="0"/>
                <a:ea typeface="MS PGothic" pitchFamily="34" charset="-128"/>
                <a:cs typeface="+mn-cs"/>
              </a:rPr>
              <a:t>Determine the TRANSFORMATIONS of PFAS Compounds within POTWs and FLUXES to the Atmosphere</a:t>
            </a:r>
            <a:r>
              <a:rPr kumimoji="0" lang="en-US" sz="1800" b="0" i="0" u="none" strike="noStrike" kern="1200" cap="none" spc="0" normalizeH="0" baseline="0" noProof="0" dirty="0">
                <a:ln>
                  <a:noFill/>
                </a:ln>
                <a:solidFill>
                  <a:prstClr val="black"/>
                </a:solidFill>
                <a:effectLst/>
                <a:uLnTx/>
                <a:uFillTx/>
                <a:latin typeface="Verdana Pro Cond SemiBold" panose="020B0706030504040204" pitchFamily="34" charset="0"/>
                <a:ea typeface="MS PGothic" pitchFamily="34" charset="-128"/>
                <a:cs typeface="+mn-cs"/>
              </a:rPr>
              <a:t> </a:t>
            </a:r>
          </a:p>
        </p:txBody>
      </p:sp>
      <p:sp>
        <p:nvSpPr>
          <p:cNvPr id="10" name="TextBox 9">
            <a:extLst>
              <a:ext uri="{FF2B5EF4-FFF2-40B4-BE49-F238E27FC236}">
                <a16:creationId xmlns:a16="http://schemas.microsoft.com/office/drawing/2014/main" id="{3306421C-8D49-4B3A-93A7-29E33927986B}"/>
              </a:ext>
            </a:extLst>
          </p:cNvPr>
          <p:cNvSpPr txBox="1"/>
          <p:nvPr/>
        </p:nvSpPr>
        <p:spPr>
          <a:xfrm>
            <a:off x="2420983" y="6020969"/>
            <a:ext cx="4720046" cy="338554"/>
          </a:xfrm>
          <a:prstGeom prst="rect">
            <a:avLst/>
          </a:prstGeom>
          <a:solidFill>
            <a:schemeClr val="bg2"/>
          </a:solid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Verdana Pro Cond SemiBold" panose="020B0706030504040204" pitchFamily="34" charset="0"/>
                <a:ea typeface="MS PGothic" pitchFamily="34" charset="-128"/>
                <a:cs typeface="+mn-cs"/>
              </a:rPr>
              <a:t>Funding from WI Sea Grant &amp; WDNR to the WSLH</a:t>
            </a:r>
          </a:p>
        </p:txBody>
      </p:sp>
      <p:pic>
        <p:nvPicPr>
          <p:cNvPr id="14" name="Picture 13">
            <a:extLst>
              <a:ext uri="{FF2B5EF4-FFF2-40B4-BE49-F238E27FC236}">
                <a16:creationId xmlns:a16="http://schemas.microsoft.com/office/drawing/2014/main" id="{1D10C574-B3CE-4FCB-AA57-C7C3088177EA}"/>
              </a:ext>
            </a:extLst>
          </p:cNvPr>
          <p:cNvPicPr>
            <a:picLocks noChangeAspect="1"/>
          </p:cNvPicPr>
          <p:nvPr/>
        </p:nvPicPr>
        <p:blipFill>
          <a:blip r:embed="rId3"/>
          <a:stretch>
            <a:fillRect/>
          </a:stretch>
        </p:blipFill>
        <p:spPr>
          <a:xfrm>
            <a:off x="2114368" y="2334638"/>
            <a:ext cx="5167118" cy="3636761"/>
          </a:xfrm>
          <a:prstGeom prst="rect">
            <a:avLst/>
          </a:prstGeom>
          <a:ln w="25400">
            <a:solidFill>
              <a:sysClr val="windowText" lastClr="000000"/>
            </a:solidFill>
          </a:ln>
        </p:spPr>
      </p:pic>
    </p:spTree>
    <p:extLst>
      <p:ext uri="{BB962C8B-B14F-4D97-AF65-F5344CB8AC3E}">
        <p14:creationId xmlns:p14="http://schemas.microsoft.com/office/powerpoint/2010/main" val="19492159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B70000"/>
                </a:solidFill>
                <a:effectLst/>
                <a:uLnTx/>
                <a:uFillTx/>
                <a:latin typeface="Georgia"/>
                <a:ea typeface="+mn-ea"/>
                <a:cs typeface="+mn-cs"/>
              </a:rPr>
              <a:t>WISCONSIN STATE LABORATORY OF HYGIENE - UNIVERSITY OF WISCONSIN</a:t>
            </a:r>
            <a:endParaRPr kumimoji="0" lang="en-US" sz="1100" b="0" i="0" u="none" strike="noStrike" kern="1200" cap="none" spc="0" normalizeH="0" baseline="0" noProof="0" dirty="0">
              <a:ln>
                <a:noFill/>
              </a:ln>
              <a:solidFill>
                <a:srgbClr val="B70000"/>
              </a:solidFill>
              <a:effectLst/>
              <a:uLnTx/>
              <a:uFillTx/>
              <a:latin typeface="Georgia"/>
              <a:ea typeface="+mn-ea"/>
              <a:cs typeface="+mn-cs"/>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0416" y="378158"/>
            <a:ext cx="1182342" cy="5981365"/>
          </a:xfrm>
          <a:prstGeom prst="rect">
            <a:avLst/>
          </a:prstGeom>
        </p:spPr>
      </p:pic>
      <p:sp>
        <p:nvSpPr>
          <p:cNvPr id="6" name="Content Placeholder 2">
            <a:extLst>
              <a:ext uri="{FF2B5EF4-FFF2-40B4-BE49-F238E27FC236}">
                <a16:creationId xmlns:a16="http://schemas.microsoft.com/office/drawing/2014/main" id="{1D65E6C7-F127-4AD8-818E-23443ACDB0AD}"/>
              </a:ext>
            </a:extLst>
          </p:cNvPr>
          <p:cNvSpPr txBox="1">
            <a:spLocks/>
          </p:cNvSpPr>
          <p:nvPr/>
        </p:nvSpPr>
        <p:spPr>
          <a:xfrm>
            <a:off x="1519001" y="498477"/>
            <a:ext cx="6605451" cy="1073907"/>
          </a:xfrm>
          <a:prstGeom prst="rect">
            <a:avLst/>
          </a:prstGeom>
          <a:solidFill>
            <a:srgbClr val="C0504D">
              <a:lumMod val="20000"/>
              <a:lumOff val="80000"/>
            </a:srgbClr>
          </a:solidFill>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ysClr val="windowText" lastClr="000000"/>
                </a:solidFill>
                <a:effectLst/>
                <a:uLnTx/>
                <a:uFillTx/>
                <a:latin typeface="Verdana Pro Cond SemiBold" panose="020B0706030504040204" pitchFamily="34" charset="0"/>
                <a:ea typeface="+mn-ea"/>
                <a:cs typeface="+mn-cs"/>
              </a:rPr>
              <a:t>Assessment of the Impacts of PFAS in Municipal Wastewater Effluents and Land-Spread Biosolids on Wisconsin Ground- and Surface Waters</a:t>
            </a:r>
            <a:endParaRPr kumimoji="0" lang="en-US" sz="2000" b="0" i="0" u="none" strike="noStrike" kern="1200" cap="none" spc="0" normalizeH="0" baseline="0" noProof="0" dirty="0">
              <a:ln>
                <a:noFill/>
              </a:ln>
              <a:solidFill>
                <a:sysClr val="windowText" lastClr="000000"/>
              </a:solidFill>
              <a:effectLst/>
              <a:uLnTx/>
              <a:uFillTx/>
              <a:latin typeface="Verdana Pro Cond SemiBold" panose="020B0706030504040204" pitchFamily="34" charset="0"/>
              <a:ea typeface="+mn-ea"/>
              <a:cs typeface="+mn-cs"/>
            </a:endParaRPr>
          </a:p>
        </p:txBody>
      </p:sp>
      <p:sp>
        <p:nvSpPr>
          <p:cNvPr id="9" name="Rectangle 8">
            <a:extLst>
              <a:ext uri="{FF2B5EF4-FFF2-40B4-BE49-F238E27FC236}">
                <a16:creationId xmlns:a16="http://schemas.microsoft.com/office/drawing/2014/main" id="{A54A1EB9-6EA1-4ECF-853D-B5D8B95F5017}"/>
              </a:ext>
            </a:extLst>
          </p:cNvPr>
          <p:cNvSpPr/>
          <p:nvPr/>
        </p:nvSpPr>
        <p:spPr>
          <a:xfrm>
            <a:off x="1410936" y="1625450"/>
            <a:ext cx="7034797"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Verdana Pro Cond SemiBold" panose="020B0706030504040204" pitchFamily="34" charset="0"/>
                <a:ea typeface="MS PGothic" pitchFamily="34" charset="-128"/>
                <a:cs typeface="+mn-cs"/>
              </a:rPr>
              <a:t>Study Component B</a:t>
            </a:r>
            <a:r>
              <a:rPr kumimoji="0" lang="en-US" sz="2000" b="1" i="0" u="none" strike="noStrike" kern="1200" cap="none" spc="0" normalizeH="0" baseline="0" noProof="0" dirty="0">
                <a:ln>
                  <a:noFill/>
                </a:ln>
                <a:solidFill>
                  <a:prstClr val="black"/>
                </a:solidFill>
                <a:effectLst/>
                <a:uLnTx/>
                <a:uFillTx/>
                <a:latin typeface="Verdana Pro Cond SemiBold" panose="020B0706030504040204" pitchFamily="34" charset="0"/>
                <a:ea typeface="MS PGothic" pitchFamily="34" charset="-128"/>
                <a:cs typeface="+mn-cs"/>
              </a:rPr>
              <a:t>: </a:t>
            </a:r>
            <a:r>
              <a:rPr kumimoji="0" lang="en-US" sz="1800" b="1" i="0" u="none" strike="noStrike" kern="1200" cap="none" spc="0" normalizeH="0" baseline="0" noProof="0" dirty="0">
                <a:ln>
                  <a:noFill/>
                </a:ln>
                <a:solidFill>
                  <a:prstClr val="black"/>
                </a:solidFill>
                <a:effectLst/>
                <a:uLnTx/>
                <a:uFillTx/>
                <a:latin typeface="Verdana Pro Cond SemiBold" panose="020B0706030504040204" pitchFamily="34" charset="0"/>
                <a:ea typeface="MS PGothic" pitchFamily="34" charset="-128"/>
                <a:cs typeface="+mn-cs"/>
              </a:rPr>
              <a:t>Determine the Impacts to Soils, Surface- and Ground Waters of PFAS-Containing Municipal Biosolids Spread on Agricultural Fields</a:t>
            </a:r>
          </a:p>
        </p:txBody>
      </p:sp>
      <p:sp>
        <p:nvSpPr>
          <p:cNvPr id="10" name="TextBox 9">
            <a:extLst>
              <a:ext uri="{FF2B5EF4-FFF2-40B4-BE49-F238E27FC236}">
                <a16:creationId xmlns:a16="http://schemas.microsoft.com/office/drawing/2014/main" id="{3306421C-8D49-4B3A-93A7-29E33927986B}"/>
              </a:ext>
            </a:extLst>
          </p:cNvPr>
          <p:cNvSpPr txBox="1"/>
          <p:nvPr/>
        </p:nvSpPr>
        <p:spPr>
          <a:xfrm>
            <a:off x="3901440" y="5974080"/>
            <a:ext cx="4720046" cy="338554"/>
          </a:xfrm>
          <a:prstGeom prst="rect">
            <a:avLst/>
          </a:prstGeom>
          <a:solidFill>
            <a:schemeClr val="bg2"/>
          </a:solid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Verdana Pro Cond SemiBold" panose="020B0706030504040204" pitchFamily="34" charset="0"/>
                <a:ea typeface="MS PGothic" pitchFamily="34" charset="-128"/>
                <a:cs typeface="+mn-cs"/>
              </a:rPr>
              <a:t>Funding from WI Sea Grant &amp; WDNR to the WSLH</a:t>
            </a:r>
          </a:p>
        </p:txBody>
      </p:sp>
      <p:pic>
        <p:nvPicPr>
          <p:cNvPr id="12" name="Picture 11" descr="A large green field with clouds in the sky&#10;&#10;Description automatically generated">
            <a:extLst>
              <a:ext uri="{FF2B5EF4-FFF2-40B4-BE49-F238E27FC236}">
                <a16:creationId xmlns:a16="http://schemas.microsoft.com/office/drawing/2014/main" id="{2270FB5B-D684-4635-9F8E-4767FB6CB5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1944" y="4382711"/>
            <a:ext cx="1916875" cy="1371467"/>
          </a:xfrm>
          <a:prstGeom prst="rect">
            <a:avLst/>
          </a:prstGeom>
          <a:ln w="22225">
            <a:solidFill>
              <a:srgbClr val="FF0000"/>
            </a:solidFill>
          </a:ln>
        </p:spPr>
      </p:pic>
      <p:sp>
        <p:nvSpPr>
          <p:cNvPr id="2" name="TextBox 1"/>
          <p:cNvSpPr txBox="1"/>
          <p:nvPr/>
        </p:nvSpPr>
        <p:spPr>
          <a:xfrm>
            <a:off x="1637313" y="2703386"/>
            <a:ext cx="2006138" cy="1400383"/>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700" b="1" i="0" u="none" strike="noStrike" kern="1200" cap="none" spc="0" normalizeH="0" baseline="0" noProof="0" dirty="0">
                <a:ln>
                  <a:noFill/>
                </a:ln>
                <a:solidFill>
                  <a:prstClr val="black"/>
                </a:solidFill>
                <a:effectLst/>
                <a:uLnTx/>
                <a:uFillTx/>
                <a:latin typeface="Arial" panose="020B0604020202020204" pitchFamily="34" charset="0"/>
                <a:ea typeface="MS PGothic" pitchFamily="34" charset="-128"/>
                <a:cs typeface="Arial" panose="020B0604020202020204" pitchFamily="34" charset="0"/>
              </a:rPr>
              <a:t>Effort in planning stages. Site identification &amp; recruitment in-progress</a:t>
            </a:r>
          </a:p>
        </p:txBody>
      </p:sp>
      <p:pic>
        <p:nvPicPr>
          <p:cNvPr id="3" name="Picture 2"/>
          <p:cNvPicPr>
            <a:picLocks noChangeAspect="1"/>
          </p:cNvPicPr>
          <p:nvPr/>
        </p:nvPicPr>
        <p:blipFill>
          <a:blip r:embed="rId4"/>
          <a:stretch>
            <a:fillRect/>
          </a:stretch>
        </p:blipFill>
        <p:spPr>
          <a:xfrm>
            <a:off x="3807269" y="2491037"/>
            <a:ext cx="4335506" cy="3461958"/>
          </a:xfrm>
          <a:prstGeom prst="rect">
            <a:avLst/>
          </a:prstGeom>
        </p:spPr>
      </p:pic>
    </p:spTree>
    <p:extLst>
      <p:ext uri="{BB962C8B-B14F-4D97-AF65-F5344CB8AC3E}">
        <p14:creationId xmlns:p14="http://schemas.microsoft.com/office/powerpoint/2010/main" val="69669167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54472" y="696652"/>
            <a:ext cx="7772400" cy="1470025"/>
          </a:xfrm>
        </p:spPr>
        <p:txBody>
          <a:bodyPr>
            <a:normAutofit/>
          </a:bodyPr>
          <a:lstStyle/>
          <a:p>
            <a:r>
              <a:rPr lang="en-US" dirty="0"/>
              <a:t/>
            </a:r>
            <a:br>
              <a:rPr lang="en-US" dirty="0"/>
            </a:br>
            <a:endParaRPr lang="en-US" dirty="0"/>
          </a:p>
        </p:txBody>
      </p:sp>
      <p:sp>
        <p:nvSpPr>
          <p:cNvPr id="4" name="Footer Placeholder 3"/>
          <p:cNvSpPr>
            <a:spLocks noGrp="1"/>
          </p:cNvSpPr>
          <p:nvPr>
            <p:ph type="ftr" sz="quarter" idx="3"/>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B70000"/>
                </a:solidFill>
                <a:effectLst/>
                <a:uLnTx/>
                <a:uFillTx/>
                <a:latin typeface="Georgia"/>
                <a:ea typeface="+mn-ea"/>
                <a:cs typeface="+mn-cs"/>
              </a:rPr>
              <a:t>WISCONSIN STATE LABORATORY OF HYGIENE - UNIVERSITY OF WISCONSIN</a:t>
            </a:r>
            <a:endParaRPr kumimoji="0" lang="en-US" sz="1100" b="0" i="0" u="none" strike="noStrike" kern="1200" cap="none" spc="0" normalizeH="0" baseline="0" noProof="0" dirty="0">
              <a:ln>
                <a:noFill/>
              </a:ln>
              <a:solidFill>
                <a:srgbClr val="B70000"/>
              </a:solidFill>
              <a:effectLst/>
              <a:uLnTx/>
              <a:uFillTx/>
              <a:latin typeface="Georgia"/>
              <a:ea typeface="+mn-ea"/>
              <a:cs typeface="+mn-cs"/>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0416" y="378158"/>
            <a:ext cx="1182342" cy="5981365"/>
          </a:xfrm>
          <a:prstGeom prst="rect">
            <a:avLst/>
          </a:prstGeom>
        </p:spPr>
      </p:pic>
      <p:pic>
        <p:nvPicPr>
          <p:cNvPr id="11" name="Picture 10">
            <a:extLst>
              <a:ext uri="{FF2B5EF4-FFF2-40B4-BE49-F238E27FC236}">
                <a16:creationId xmlns:a16="http://schemas.microsoft.com/office/drawing/2014/main" id="{CD4C51E5-9369-47BD-9F32-CB383F2257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9544" y="3156951"/>
            <a:ext cx="1924594" cy="898144"/>
          </a:xfrm>
          <a:prstGeom prst="rect">
            <a:avLst/>
          </a:prstGeom>
        </p:spPr>
      </p:pic>
      <p:sp>
        <p:nvSpPr>
          <p:cNvPr id="13" name="TextBox 12">
            <a:extLst>
              <a:ext uri="{FF2B5EF4-FFF2-40B4-BE49-F238E27FC236}">
                <a16:creationId xmlns:a16="http://schemas.microsoft.com/office/drawing/2014/main" id="{50B0B626-57F3-4B47-A008-D1CB012FD540}"/>
              </a:ext>
            </a:extLst>
          </p:cNvPr>
          <p:cNvSpPr txBox="1"/>
          <p:nvPr/>
        </p:nvSpPr>
        <p:spPr>
          <a:xfrm>
            <a:off x="1795550" y="967039"/>
            <a:ext cx="6134792" cy="1754326"/>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srgbClr val="FF0000"/>
                </a:solidFill>
                <a:effectLst/>
                <a:uLnTx/>
                <a:uFillTx/>
                <a:latin typeface="Verdana Pro SemiBold" panose="020B0704030504040204" pitchFamily="34" charset="0"/>
                <a:ea typeface="MS PGothic" pitchFamily="34" charset="-128"/>
                <a:cs typeface="+mn-cs"/>
              </a:rPr>
              <a:t>PFAS COLLABORATIONS PLANNED</a:t>
            </a:r>
          </a:p>
        </p:txBody>
      </p:sp>
      <p:pic>
        <p:nvPicPr>
          <p:cNvPr id="12" name="Picture 11" descr="A field of grass&#10;&#10;Description automatically generated">
            <a:extLst>
              <a:ext uri="{FF2B5EF4-FFF2-40B4-BE49-F238E27FC236}">
                <a16:creationId xmlns:a16="http://schemas.microsoft.com/office/drawing/2014/main" id="{EA42A15E-7787-4375-87EB-D6DC4D027A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94465" y="4234965"/>
            <a:ext cx="2925942" cy="1961811"/>
          </a:xfrm>
          <a:prstGeom prst="rect">
            <a:avLst/>
          </a:prstGeom>
          <a:ln w="15875">
            <a:solidFill>
              <a:srgbClr val="FF0000"/>
            </a:solidFill>
          </a:ln>
        </p:spPr>
      </p:pic>
      <p:pic>
        <p:nvPicPr>
          <p:cNvPr id="8" name="Picture 7">
            <a:extLst>
              <a:ext uri="{FF2B5EF4-FFF2-40B4-BE49-F238E27FC236}">
                <a16:creationId xmlns:a16="http://schemas.microsoft.com/office/drawing/2014/main" id="{F61266AA-D6CB-46F7-8724-0A54B5467296}"/>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1627867" y="5410561"/>
            <a:ext cx="1600200" cy="560705"/>
          </a:xfrm>
          <a:prstGeom prst="rect">
            <a:avLst/>
          </a:prstGeom>
        </p:spPr>
      </p:pic>
    </p:spTree>
    <p:extLst>
      <p:ext uri="{BB962C8B-B14F-4D97-AF65-F5344CB8AC3E}">
        <p14:creationId xmlns:p14="http://schemas.microsoft.com/office/powerpoint/2010/main" val="361340646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0416" y="378158"/>
            <a:ext cx="1182342" cy="5981365"/>
          </a:xfrm>
          <a:prstGeom prst="rect">
            <a:avLst/>
          </a:prstGeom>
        </p:spPr>
      </p:pic>
      <p:sp>
        <p:nvSpPr>
          <p:cNvPr id="8" name="Footer Placeholder 4">
            <a:extLst>
              <a:ext uri="{FF2B5EF4-FFF2-40B4-BE49-F238E27FC236}">
                <a16:creationId xmlns:a16="http://schemas.microsoft.com/office/drawing/2014/main" id="{2C2312C2-8412-4ACC-B774-3156950A9D03}"/>
              </a:ext>
            </a:extLst>
          </p:cNvPr>
          <p:cNvSpPr txBox="1">
            <a:spLocks/>
          </p:cNvSpPr>
          <p:nvPr/>
        </p:nvSpPr>
        <p:spPr>
          <a:xfrm>
            <a:off x="2039285" y="749504"/>
            <a:ext cx="4313053" cy="365125"/>
          </a:xfrm>
          <a:prstGeom prst="rect">
            <a:avLst/>
          </a:prstGeom>
          <a:solidFill>
            <a:schemeClr val="accent3">
              <a:lumMod val="60000"/>
              <a:lumOff val="40000"/>
            </a:schemeClr>
          </a:solidFill>
        </p:spPr>
        <p:txBody>
          <a:bodyPr vert="horz" wrap="square" lIns="91440" tIns="45720" rIns="91440" bIns="45720" rtlCol="0" anchor="ctr"/>
          <a:lstStyle/>
          <a:p>
            <a:pPr marL="0" marR="0" lvl="0" indent="0" algn="l" defTabSz="457200" rtl="0" eaLnBrk="1" fontAlgn="base" latinLnBrk="0" hangingPunct="1">
              <a:lnSpc>
                <a:spcPct val="107000"/>
              </a:lnSpc>
              <a:spcBef>
                <a:spcPts val="0"/>
              </a:spcBef>
              <a:spcAft>
                <a:spcPts val="80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NADP &amp; EPA &amp; States &amp; WSLH</a:t>
            </a:r>
            <a:endPar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0" name="Footer Placeholder 4">
            <a:extLst>
              <a:ext uri="{FF2B5EF4-FFF2-40B4-BE49-F238E27FC236}">
                <a16:creationId xmlns:a16="http://schemas.microsoft.com/office/drawing/2014/main" id="{2C2312C2-8412-4ACC-B774-3156950A9D03}"/>
              </a:ext>
            </a:extLst>
          </p:cNvPr>
          <p:cNvSpPr txBox="1">
            <a:spLocks/>
          </p:cNvSpPr>
          <p:nvPr/>
        </p:nvSpPr>
        <p:spPr>
          <a:xfrm>
            <a:off x="2039283" y="2473640"/>
            <a:ext cx="4313053" cy="365125"/>
          </a:xfrm>
          <a:prstGeom prst="rect">
            <a:avLst/>
          </a:prstGeom>
          <a:solidFill>
            <a:schemeClr val="accent3">
              <a:lumMod val="60000"/>
              <a:lumOff val="40000"/>
            </a:schemeClr>
          </a:solidFill>
        </p:spPr>
        <p:txBody>
          <a:bodyPr vert="horz" wrap="square" lIns="91440" tIns="45720" rIns="91440" bIns="45720" rtlCol="0" anchor="ctr"/>
          <a:lstStyle/>
          <a:p>
            <a:pPr marL="0" marR="0" lvl="0" indent="0" algn="l" defTabSz="457200" rtl="0" eaLnBrk="1" fontAlgn="base" latinLnBrk="0" hangingPunct="1">
              <a:lnSpc>
                <a:spcPct val="107000"/>
              </a:lnSpc>
              <a:spcBef>
                <a:spcPts val="0"/>
              </a:spcBef>
              <a:spcAft>
                <a:spcPts val="80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NADP &amp; EPA &amp; WSLH &amp; WDNR</a:t>
            </a:r>
            <a:endPar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1" name="TextBox 10"/>
          <p:cNvSpPr txBox="1"/>
          <p:nvPr/>
        </p:nvSpPr>
        <p:spPr>
          <a:xfrm>
            <a:off x="1562758" y="1147331"/>
            <a:ext cx="6450676" cy="923330"/>
          </a:xfrm>
          <a:prstGeom prst="rect">
            <a:avLst/>
          </a:prstGeom>
          <a:noFill/>
        </p:spPr>
        <p:txBody>
          <a:bodyPr wrap="square" rtlCol="0">
            <a:spAutoFit/>
          </a:bodyPr>
          <a:lstStyle/>
          <a:p>
            <a:pPr marL="342900" marR="0" lvl="0" indent="-342900" algn="l" defTabSz="457200" rtl="0" eaLnBrk="1" fontAlgn="base" latinLnBrk="0" hangingPunct="1">
              <a:lnSpc>
                <a:spcPct val="100000"/>
              </a:lnSpc>
              <a:spcBef>
                <a:spcPct val="0"/>
              </a:spcBef>
              <a:spcAft>
                <a:spcPct val="0"/>
              </a:spcAft>
              <a:buClr>
                <a:srgbClr val="FF0000"/>
              </a:buClr>
              <a:buSzTx/>
              <a:buFont typeface="Wingdings" panose="05000000000000000000" pitchFamily="2" charset="2"/>
              <a:buChar char="q"/>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S PGothic" pitchFamily="34" charset="-128"/>
                <a:cs typeface="Arial" panose="020B0604020202020204" pitchFamily="34" charset="0"/>
              </a:rPr>
              <a:t>Several States, as well as USEPA, have expressed interest in establishing precipitation monitoring as well as PFAS deposition modeling programs </a:t>
            </a:r>
          </a:p>
        </p:txBody>
      </p:sp>
      <p:sp>
        <p:nvSpPr>
          <p:cNvPr id="12" name="TextBox 11"/>
          <p:cNvSpPr txBox="1"/>
          <p:nvPr/>
        </p:nvSpPr>
        <p:spPr>
          <a:xfrm>
            <a:off x="1562760" y="2900680"/>
            <a:ext cx="6276109" cy="646331"/>
          </a:xfrm>
          <a:prstGeom prst="rect">
            <a:avLst/>
          </a:prstGeom>
          <a:noFill/>
        </p:spPr>
        <p:txBody>
          <a:bodyPr wrap="square" rtlCol="0">
            <a:spAutoFit/>
          </a:bodyPr>
          <a:lstStyle/>
          <a:p>
            <a:pPr marL="342900" marR="0" lvl="0" indent="-342900" algn="l" defTabSz="457200" rtl="0" eaLnBrk="1" fontAlgn="base" latinLnBrk="0" hangingPunct="1">
              <a:lnSpc>
                <a:spcPct val="100000"/>
              </a:lnSpc>
              <a:spcBef>
                <a:spcPct val="0"/>
              </a:spcBef>
              <a:spcAft>
                <a:spcPct val="0"/>
              </a:spcAft>
              <a:buClr>
                <a:srgbClr val="FF0000"/>
              </a:buClr>
              <a:buSzTx/>
              <a:buFont typeface="Wingdings" panose="05000000000000000000" pitchFamily="2" charset="2"/>
              <a:buChar char="q"/>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S PGothic" pitchFamily="34" charset="-128"/>
                <a:cs typeface="Arial" panose="020B0604020202020204" pitchFamily="34" charset="0"/>
              </a:rPr>
              <a:t>Sharing of precipitation extracts for non-targeted PFAS analysis at EPA ORD</a:t>
            </a:r>
          </a:p>
        </p:txBody>
      </p:sp>
      <p:sp>
        <p:nvSpPr>
          <p:cNvPr id="16" name="TextBox 15"/>
          <p:cNvSpPr txBox="1"/>
          <p:nvPr/>
        </p:nvSpPr>
        <p:spPr>
          <a:xfrm>
            <a:off x="1620981" y="4200634"/>
            <a:ext cx="5478088" cy="369332"/>
          </a:xfrm>
          <a:prstGeom prst="rect">
            <a:avLst/>
          </a:prstGeom>
          <a:noFill/>
        </p:spPr>
        <p:txBody>
          <a:bodyPr wrap="square" rtlCol="0">
            <a:spAutoFit/>
          </a:bodyPr>
          <a:lstStyle/>
          <a:p>
            <a:pPr marL="342900" marR="0" lvl="0" indent="-342900" algn="l" defTabSz="457200" rtl="0" eaLnBrk="1" fontAlgn="base" latinLnBrk="0" hangingPunct="1">
              <a:lnSpc>
                <a:spcPct val="100000"/>
              </a:lnSpc>
              <a:spcBef>
                <a:spcPct val="0"/>
              </a:spcBef>
              <a:spcAft>
                <a:spcPct val="0"/>
              </a:spcAft>
              <a:buClr>
                <a:srgbClr val="FF0000"/>
              </a:buClr>
              <a:buSzTx/>
              <a:buFont typeface="Wingdings" panose="05000000000000000000" pitchFamily="2" charset="2"/>
              <a:buChar char="q"/>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S PGothic" pitchFamily="34" charset="-128"/>
                <a:cs typeface="Arial" panose="020B0604020202020204" pitchFamily="34" charset="0"/>
              </a:rPr>
              <a:t>Method Exchange </a:t>
            </a:r>
          </a:p>
        </p:txBody>
      </p:sp>
      <p:sp>
        <p:nvSpPr>
          <p:cNvPr id="17" name="Footer Placeholder 4">
            <a:extLst>
              <a:ext uri="{FF2B5EF4-FFF2-40B4-BE49-F238E27FC236}">
                <a16:creationId xmlns:a16="http://schemas.microsoft.com/office/drawing/2014/main" id="{2C2312C2-8412-4ACC-B774-3156950A9D03}"/>
              </a:ext>
            </a:extLst>
          </p:cNvPr>
          <p:cNvSpPr txBox="1">
            <a:spLocks/>
          </p:cNvSpPr>
          <p:nvPr/>
        </p:nvSpPr>
        <p:spPr>
          <a:xfrm>
            <a:off x="2039290" y="3801484"/>
            <a:ext cx="4313053" cy="365125"/>
          </a:xfrm>
          <a:prstGeom prst="rect">
            <a:avLst/>
          </a:prstGeom>
          <a:solidFill>
            <a:schemeClr val="accent3">
              <a:lumMod val="60000"/>
              <a:lumOff val="40000"/>
            </a:schemeClr>
          </a:solidFill>
        </p:spPr>
        <p:txBody>
          <a:bodyPr vert="horz" wrap="square" lIns="91440" tIns="45720" rIns="91440" bIns="45720" rtlCol="0" anchor="ctr"/>
          <a:lstStyle/>
          <a:p>
            <a:pPr marL="0" marR="0" lvl="0" indent="0" algn="l" defTabSz="457200" rtl="0" eaLnBrk="1" fontAlgn="base" latinLnBrk="0" hangingPunct="1">
              <a:lnSpc>
                <a:spcPct val="107000"/>
              </a:lnSpc>
              <a:spcBef>
                <a:spcPts val="0"/>
              </a:spcBef>
              <a:spcAft>
                <a:spcPts val="80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WSLH &amp; NADP &amp; Researchers </a:t>
            </a:r>
            <a:endPar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8" name="Footer Placeholder 4">
            <a:extLst>
              <a:ext uri="{FF2B5EF4-FFF2-40B4-BE49-F238E27FC236}">
                <a16:creationId xmlns:a16="http://schemas.microsoft.com/office/drawing/2014/main" id="{2C2312C2-8412-4ACC-B774-3156950A9D03}"/>
              </a:ext>
            </a:extLst>
          </p:cNvPr>
          <p:cNvSpPr txBox="1">
            <a:spLocks/>
          </p:cNvSpPr>
          <p:nvPr/>
        </p:nvSpPr>
        <p:spPr>
          <a:xfrm>
            <a:off x="2039284" y="4823655"/>
            <a:ext cx="4313053" cy="365125"/>
          </a:xfrm>
          <a:prstGeom prst="rect">
            <a:avLst/>
          </a:prstGeom>
          <a:solidFill>
            <a:schemeClr val="accent3">
              <a:lumMod val="60000"/>
              <a:lumOff val="40000"/>
            </a:schemeClr>
          </a:solidFill>
        </p:spPr>
        <p:txBody>
          <a:bodyPr vert="horz" wrap="square" lIns="91440" tIns="45720" rIns="91440" bIns="45720" rtlCol="0" anchor="ctr"/>
          <a:lstStyle/>
          <a:p>
            <a:pPr marL="0" marR="0" lvl="0" indent="0" algn="l" defTabSz="457200" rtl="0" eaLnBrk="1" fontAlgn="base" latinLnBrk="0" hangingPunct="1">
              <a:lnSpc>
                <a:spcPct val="107000"/>
              </a:lnSpc>
              <a:spcBef>
                <a:spcPts val="0"/>
              </a:spcBef>
              <a:spcAft>
                <a:spcPts val="80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Research Proposals  </a:t>
            </a:r>
            <a:endPar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9" name="TextBox 18"/>
          <p:cNvSpPr txBox="1"/>
          <p:nvPr/>
        </p:nvSpPr>
        <p:spPr>
          <a:xfrm>
            <a:off x="1620983" y="5250693"/>
            <a:ext cx="6500553" cy="923330"/>
          </a:xfrm>
          <a:prstGeom prst="rect">
            <a:avLst/>
          </a:prstGeom>
          <a:noFill/>
        </p:spPr>
        <p:txBody>
          <a:bodyPr wrap="square" rtlCol="0">
            <a:spAutoFit/>
          </a:bodyPr>
          <a:lstStyle/>
          <a:p>
            <a:pPr marL="342900" marR="0" lvl="0" indent="-342900" algn="l" defTabSz="457200" rtl="0" eaLnBrk="1" fontAlgn="base" latinLnBrk="0" hangingPunct="1">
              <a:lnSpc>
                <a:spcPct val="100000"/>
              </a:lnSpc>
              <a:spcBef>
                <a:spcPct val="0"/>
              </a:spcBef>
              <a:spcAft>
                <a:spcPct val="0"/>
              </a:spcAft>
              <a:buClr>
                <a:srgbClr val="FF0000"/>
              </a:buClr>
              <a:buSzTx/>
              <a:buFont typeface="Wingdings" panose="05000000000000000000" pitchFamily="2" charset="2"/>
              <a:buChar char="q"/>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S PGothic" pitchFamily="34" charset="-128"/>
                <a:cs typeface="Arial" panose="020B0604020202020204" pitchFamily="34" charset="0"/>
              </a:rPr>
              <a:t>We have (in response to RFAs) submitted several proposals that (in-part) address the atmospheric PFAS issues noted previously</a:t>
            </a:r>
          </a:p>
        </p:txBody>
      </p:sp>
      <p:sp>
        <p:nvSpPr>
          <p:cNvPr id="15" name="Footer Placeholder 3"/>
          <p:cNvSpPr>
            <a:spLocks noGrp="1"/>
          </p:cNvSpPr>
          <p:nvPr>
            <p:ph type="ftr" sz="quarter" idx="3"/>
          </p:nvPr>
        </p:nvSpPr>
        <p:spPr>
          <a:xfrm>
            <a:off x="381000" y="6483352"/>
            <a:ext cx="8343900" cy="365125"/>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B70000"/>
                </a:solidFill>
                <a:effectLst/>
                <a:uLnTx/>
                <a:uFillTx/>
                <a:latin typeface="Georgia"/>
                <a:ea typeface="+mn-ea"/>
                <a:cs typeface="+mn-cs"/>
              </a:rPr>
              <a:t>UW-Madison, Wisconsin State Laboratory of Hygiene &amp; National Atmospheric Deposition Program</a:t>
            </a:r>
          </a:p>
        </p:txBody>
      </p:sp>
    </p:spTree>
    <p:extLst>
      <p:ext uri="{BB962C8B-B14F-4D97-AF65-F5344CB8AC3E}">
        <p14:creationId xmlns:p14="http://schemas.microsoft.com/office/powerpoint/2010/main" val="27508882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54472" y="413081"/>
            <a:ext cx="7270428" cy="5662871"/>
          </a:xfrm>
        </p:spPr>
        <p:txBody>
          <a:bodyPr>
            <a:normAutofit/>
          </a:bodyPr>
          <a:lstStyle/>
          <a:p>
            <a:r>
              <a:rPr lang="en-US" dirty="0"/>
              <a:t/>
            </a:r>
            <a:br>
              <a:rPr lang="en-US" dirty="0"/>
            </a:br>
            <a:r>
              <a:rPr lang="en-US" sz="4900" dirty="0" smtClean="0"/>
              <a:t>Impact of COVID-19 on WSLH Operations</a:t>
            </a:r>
            <a:r>
              <a:rPr lang="en-US" dirty="0"/>
              <a:t/>
            </a:r>
            <a:br>
              <a:rPr lang="en-US" dirty="0"/>
            </a:br>
            <a:r>
              <a:rPr lang="en-US" sz="2700" dirty="0">
                <a:solidFill>
                  <a:schemeClr val="tx1"/>
                </a:solidFill>
                <a:effectLst/>
              </a:rPr>
              <a:t/>
            </a:r>
            <a:br>
              <a:rPr lang="en-US" sz="2700" dirty="0">
                <a:solidFill>
                  <a:schemeClr val="tx1"/>
                </a:solidFill>
                <a:effectLst/>
              </a:rPr>
            </a:br>
            <a:r>
              <a:rPr lang="en-US" sz="2700" dirty="0" smtClean="0">
                <a:solidFill>
                  <a:schemeClr val="tx1"/>
                </a:solidFill>
                <a:effectLst/>
              </a:rPr>
              <a:t/>
            </a:r>
            <a:br>
              <a:rPr lang="en-US" sz="2700" dirty="0" smtClean="0">
                <a:solidFill>
                  <a:schemeClr val="tx1"/>
                </a:solidFill>
                <a:effectLst/>
              </a:rPr>
            </a:br>
            <a:r>
              <a:rPr lang="en-US" sz="2700" dirty="0" smtClean="0">
                <a:solidFill>
                  <a:schemeClr val="tx1"/>
                </a:solidFill>
                <a:effectLst/>
              </a:rPr>
              <a:t>David Webb</a:t>
            </a:r>
            <a:br>
              <a:rPr lang="en-US" sz="2700" dirty="0" smtClean="0">
                <a:solidFill>
                  <a:schemeClr val="tx1"/>
                </a:solidFill>
                <a:effectLst/>
              </a:rPr>
            </a:br>
            <a:r>
              <a:rPr lang="en-US" sz="2700" dirty="0" smtClean="0">
                <a:solidFill>
                  <a:schemeClr val="tx1"/>
                </a:solidFill>
                <a:effectLst/>
              </a:rPr>
              <a:t>Director</a:t>
            </a:r>
            <a:br>
              <a:rPr lang="en-US" sz="2700" dirty="0" smtClean="0">
                <a:solidFill>
                  <a:schemeClr val="tx1"/>
                </a:solidFill>
                <a:effectLst/>
              </a:rPr>
            </a:br>
            <a:r>
              <a:rPr lang="en-US" sz="2700" dirty="0" smtClean="0">
                <a:solidFill>
                  <a:schemeClr val="tx1"/>
                </a:solidFill>
                <a:effectLst/>
              </a:rPr>
              <a:t>WSLH Environmental Health Division </a:t>
            </a:r>
            <a:endParaRPr lang="en-US" sz="2700" dirty="0">
              <a:solidFill>
                <a:schemeClr val="tx1"/>
              </a:solidFill>
              <a:effectLst/>
            </a:endParaRPr>
          </a:p>
        </p:txBody>
      </p:sp>
      <p:sp>
        <p:nvSpPr>
          <p:cNvPr id="4" name="Footer Placeholder 3"/>
          <p:cNvSpPr>
            <a:spLocks noGrp="1"/>
          </p:cNvSpPr>
          <p:nvPr>
            <p:ph type="ftr" sz="quarter" idx="3"/>
          </p:nvPr>
        </p:nvSpPr>
        <p:spPr/>
        <p:txBody>
          <a:bodyPr/>
          <a:lstStyle/>
          <a:p>
            <a:pPr>
              <a:defRPr/>
            </a:pPr>
            <a:r>
              <a:rPr lang="en-US" dirty="0"/>
              <a:t>WISCONSIN STATE LABORATORY OF HYGIENE - UNIVERSITY OF WISCONSIN</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0416" y="378168"/>
            <a:ext cx="1182342" cy="5981365"/>
          </a:xfrm>
          <a:prstGeom prst="rect">
            <a:avLst/>
          </a:prstGeom>
        </p:spPr>
      </p:pic>
    </p:spTree>
    <p:extLst>
      <p:ext uri="{BB962C8B-B14F-4D97-AF65-F5344CB8AC3E}">
        <p14:creationId xmlns:p14="http://schemas.microsoft.com/office/powerpoint/2010/main" val="343484266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945045" y="701772"/>
            <a:ext cx="7772400" cy="1470025"/>
          </a:xfrm>
        </p:spPr>
        <p:txBody>
          <a:bodyPr>
            <a:normAutofit/>
          </a:bodyPr>
          <a:lstStyle/>
          <a:p>
            <a:r>
              <a:rPr lang="en-US" dirty="0"/>
              <a:t/>
            </a:r>
            <a:br>
              <a:rPr lang="en-US" dirty="0"/>
            </a:br>
            <a:endParaRPr lang="en-US" dirty="0"/>
          </a:p>
        </p:txBody>
      </p:sp>
      <p:sp>
        <p:nvSpPr>
          <p:cNvPr id="4" name="Footer Placeholder 3"/>
          <p:cNvSpPr>
            <a:spLocks noGrp="1"/>
          </p:cNvSpPr>
          <p:nvPr>
            <p:ph type="ftr" sz="quarter" idx="3"/>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B70000"/>
                </a:solidFill>
                <a:effectLst/>
                <a:uLnTx/>
                <a:uFillTx/>
                <a:latin typeface="Georgia"/>
                <a:ea typeface="+mn-ea"/>
                <a:cs typeface="+mn-cs"/>
              </a:rPr>
              <a:t>WISCONSIN STATE LABORATORY OF HYGIENE - UNIVERSITY OF WISCONSIN</a:t>
            </a:r>
            <a:endParaRPr kumimoji="0" lang="en-US" sz="1100" b="0" i="0" u="none" strike="noStrike" kern="1200" cap="none" spc="0" normalizeH="0" baseline="0" noProof="0" dirty="0">
              <a:ln>
                <a:noFill/>
              </a:ln>
              <a:solidFill>
                <a:srgbClr val="B70000"/>
              </a:solidFill>
              <a:effectLst/>
              <a:uLnTx/>
              <a:uFillTx/>
              <a:latin typeface="Georgia"/>
              <a:ea typeface="+mn-ea"/>
              <a:cs typeface="+mn-cs"/>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0416" y="378158"/>
            <a:ext cx="1182342" cy="5981365"/>
          </a:xfrm>
          <a:prstGeom prst="rect">
            <a:avLst/>
          </a:prstGeom>
        </p:spPr>
      </p:pic>
      <p:pic>
        <p:nvPicPr>
          <p:cNvPr id="7" name="Picture 6">
            <a:extLst>
              <a:ext uri="{FF2B5EF4-FFF2-40B4-BE49-F238E27FC236}">
                <a16:creationId xmlns:a16="http://schemas.microsoft.com/office/drawing/2014/main" id="{F61266AA-D6CB-46F7-8724-0A54B5467296}"/>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1519803" y="500218"/>
            <a:ext cx="1600200" cy="560705"/>
          </a:xfrm>
          <a:prstGeom prst="rect">
            <a:avLst/>
          </a:prstGeom>
        </p:spPr>
      </p:pic>
      <p:sp>
        <p:nvSpPr>
          <p:cNvPr id="8" name="Footer Placeholder 4">
            <a:extLst>
              <a:ext uri="{FF2B5EF4-FFF2-40B4-BE49-F238E27FC236}">
                <a16:creationId xmlns:a16="http://schemas.microsoft.com/office/drawing/2014/main" id="{2C2312C2-8412-4ACC-B774-3156950A9D03}"/>
              </a:ext>
            </a:extLst>
          </p:cNvPr>
          <p:cNvSpPr txBox="1">
            <a:spLocks/>
          </p:cNvSpPr>
          <p:nvPr/>
        </p:nvSpPr>
        <p:spPr>
          <a:xfrm>
            <a:off x="3311146" y="455798"/>
            <a:ext cx="4313053" cy="365125"/>
          </a:xfrm>
          <a:prstGeom prst="rect">
            <a:avLst/>
          </a:prstGeom>
        </p:spPr>
        <p:txBody>
          <a:bodyPr vert="horz" wrap="square" lIns="91440" tIns="45720" rIns="91440" bIns="45720" rtlCol="0" anchor="ctr"/>
          <a:lstStyle/>
          <a:p>
            <a:pPr marL="0" marR="0" lvl="0" indent="0" algn="l" defTabSz="457200" rtl="0" eaLnBrk="1" fontAlgn="base" latinLnBrk="0" hangingPunct="1">
              <a:lnSpc>
                <a:spcPct val="107000"/>
              </a:lnSpc>
              <a:spcBef>
                <a:spcPts val="0"/>
              </a:spcBef>
              <a:spcAft>
                <a:spcPts val="80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National Atmospheric Deposition Program</a:t>
            </a:r>
            <a:endPar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18C94E76-D963-4BEB-B92A-8F84CDBBB931}"/>
              </a:ext>
            </a:extLst>
          </p:cNvPr>
          <p:cNvSpPr txBox="1"/>
          <p:nvPr/>
        </p:nvSpPr>
        <p:spPr>
          <a:xfrm>
            <a:off x="3120002" y="751417"/>
            <a:ext cx="5074764" cy="276999"/>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Arial" panose="020B0604020202020204" pitchFamily="34" charset="0"/>
              </a:rPr>
              <a:t>Operated by the Wisconsin State Laboratory of Hygiene</a:t>
            </a:r>
          </a:p>
        </p:txBody>
      </p:sp>
      <p:sp>
        <p:nvSpPr>
          <p:cNvPr id="11" name="Freeform: Shape 10">
            <a:extLst>
              <a:ext uri="{FF2B5EF4-FFF2-40B4-BE49-F238E27FC236}">
                <a16:creationId xmlns:a16="http://schemas.microsoft.com/office/drawing/2014/main" id="{4965D2A5-3CDB-48DC-8A96-FD4CF2D3DFE9}"/>
              </a:ext>
            </a:extLst>
          </p:cNvPr>
          <p:cNvSpPr/>
          <p:nvPr/>
        </p:nvSpPr>
        <p:spPr>
          <a:xfrm>
            <a:off x="2874695" y="5688881"/>
            <a:ext cx="4506686" cy="623610"/>
          </a:xfrm>
          <a:custGeom>
            <a:avLst/>
            <a:gdLst>
              <a:gd name="connsiteX0" fmla="*/ 0 w 8229600"/>
              <a:gd name="connsiteY0" fmla="*/ 103937 h 623610"/>
              <a:gd name="connsiteX1" fmla="*/ 103937 w 8229600"/>
              <a:gd name="connsiteY1" fmla="*/ 0 h 623610"/>
              <a:gd name="connsiteX2" fmla="*/ 8125663 w 8229600"/>
              <a:gd name="connsiteY2" fmla="*/ 0 h 623610"/>
              <a:gd name="connsiteX3" fmla="*/ 8229600 w 8229600"/>
              <a:gd name="connsiteY3" fmla="*/ 103937 h 623610"/>
              <a:gd name="connsiteX4" fmla="*/ 8229600 w 8229600"/>
              <a:gd name="connsiteY4" fmla="*/ 519673 h 623610"/>
              <a:gd name="connsiteX5" fmla="*/ 8125663 w 8229600"/>
              <a:gd name="connsiteY5" fmla="*/ 623610 h 623610"/>
              <a:gd name="connsiteX6" fmla="*/ 103937 w 8229600"/>
              <a:gd name="connsiteY6" fmla="*/ 623610 h 623610"/>
              <a:gd name="connsiteX7" fmla="*/ 0 w 8229600"/>
              <a:gd name="connsiteY7" fmla="*/ 519673 h 623610"/>
              <a:gd name="connsiteX8" fmla="*/ 0 w 8229600"/>
              <a:gd name="connsiteY8" fmla="*/ 103937 h 623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29600" h="623610">
                <a:moveTo>
                  <a:pt x="0" y="103937"/>
                </a:moveTo>
                <a:cubicBezTo>
                  <a:pt x="0" y="46534"/>
                  <a:pt x="46534" y="0"/>
                  <a:pt x="103937" y="0"/>
                </a:cubicBezTo>
                <a:lnTo>
                  <a:pt x="8125663" y="0"/>
                </a:lnTo>
                <a:cubicBezTo>
                  <a:pt x="8183066" y="0"/>
                  <a:pt x="8229600" y="46534"/>
                  <a:pt x="8229600" y="103937"/>
                </a:cubicBezTo>
                <a:lnTo>
                  <a:pt x="8229600" y="519673"/>
                </a:lnTo>
                <a:cubicBezTo>
                  <a:pt x="8229600" y="577076"/>
                  <a:pt x="8183066" y="623610"/>
                  <a:pt x="8125663" y="623610"/>
                </a:cubicBezTo>
                <a:lnTo>
                  <a:pt x="103937" y="623610"/>
                </a:lnTo>
                <a:cubicBezTo>
                  <a:pt x="46534" y="623610"/>
                  <a:pt x="0" y="577076"/>
                  <a:pt x="0" y="519673"/>
                </a:cubicBezTo>
                <a:lnTo>
                  <a:pt x="0" y="103937"/>
                </a:lnTo>
                <a:close/>
              </a:path>
            </a:pathLst>
          </a:cu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29502" tIns="129502" rIns="129502" bIns="129502" numCol="1" spcCol="1270" anchor="ctr" anchorCtr="0">
            <a:noAutofit/>
          </a:bodyPr>
          <a:lstStyle/>
          <a:p>
            <a:pPr marL="0" marR="0" lvl="0" indent="0" algn="l" defTabSz="1155700" rtl="0" eaLnBrk="1" fontAlgn="base" latinLnBrk="0" hangingPunct="1">
              <a:lnSpc>
                <a:spcPct val="90000"/>
              </a:lnSpc>
              <a:spcBef>
                <a:spcPct val="0"/>
              </a:spcBef>
              <a:spcAft>
                <a:spcPct val="3500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rPr>
              <a:t>Deposition Modeling (CMAQ, etc.)</a:t>
            </a:r>
            <a:endParaRPr kumimoji="0" lang="en-US" sz="1800" b="0"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endParaRPr>
          </a:p>
        </p:txBody>
      </p:sp>
      <p:grpSp>
        <p:nvGrpSpPr>
          <p:cNvPr id="22" name="Group 21">
            <a:extLst>
              <a:ext uri="{FF2B5EF4-FFF2-40B4-BE49-F238E27FC236}">
                <a16:creationId xmlns:a16="http://schemas.microsoft.com/office/drawing/2014/main" id="{3C45F745-7A53-4A3F-A96B-E019B45AD417}"/>
              </a:ext>
            </a:extLst>
          </p:cNvPr>
          <p:cNvGrpSpPr/>
          <p:nvPr/>
        </p:nvGrpSpPr>
        <p:grpSpPr>
          <a:xfrm>
            <a:off x="1519802" y="1348036"/>
            <a:ext cx="7051338" cy="4308077"/>
            <a:chOff x="1519802" y="1348036"/>
            <a:chExt cx="7051338" cy="4308077"/>
          </a:xfrm>
        </p:grpSpPr>
        <p:pic>
          <p:nvPicPr>
            <p:cNvPr id="6" name="Content Placeholder 4">
              <a:extLst>
                <a:ext uri="{FF2B5EF4-FFF2-40B4-BE49-F238E27FC236}">
                  <a16:creationId xmlns:a16="http://schemas.microsoft.com/office/drawing/2014/main" id="{5D679935-556C-4437-9937-2B797C41C87B}"/>
                </a:ext>
              </a:extLst>
            </p:cNvPr>
            <p:cNvPicPr>
              <a:picLocks noChangeAspect="1"/>
            </p:cNvPicPr>
            <p:nvPr/>
          </p:nvPicPr>
          <p:blipFill>
            <a:blip r:embed="rId4"/>
            <a:stretch>
              <a:fillRect/>
            </a:stretch>
          </p:blipFill>
          <p:spPr bwMode="auto">
            <a:xfrm>
              <a:off x="1519802" y="1348036"/>
              <a:ext cx="7051338" cy="4308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a:extLst>
                <a:ext uri="{FF2B5EF4-FFF2-40B4-BE49-F238E27FC236}">
                  <a16:creationId xmlns:a16="http://schemas.microsoft.com/office/drawing/2014/main" id="{0D9CB01D-40B4-42C5-BBF8-C56A689185A0}"/>
                </a:ext>
              </a:extLst>
            </p:cNvPr>
            <p:cNvSpPr txBox="1"/>
            <p:nvPr/>
          </p:nvSpPr>
          <p:spPr>
            <a:xfrm>
              <a:off x="6688183" y="4049486"/>
              <a:ext cx="693198" cy="400110"/>
            </a:xfrm>
            <a:prstGeom prst="rect">
              <a:avLst/>
            </a:prstGeom>
            <a:solidFill>
              <a:schemeClr val="accent3">
                <a:lumMod val="40000"/>
                <a:lumOff val="60000"/>
              </a:schemeClr>
            </a:solid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Black" panose="020B0A04020102020204" pitchFamily="34" charset="0"/>
                  <a:ea typeface="MS PGothic" pitchFamily="34" charset="-128"/>
                  <a:cs typeface="+mn-cs"/>
                </a:rPr>
                <a:t>Duke</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Black" panose="020B0A04020102020204" pitchFamily="34" charset="0"/>
                  <a:ea typeface="MS PGothic" pitchFamily="34" charset="-128"/>
                  <a:cs typeface="+mn-cs"/>
                </a:rPr>
                <a:t>Forest</a:t>
              </a:r>
            </a:p>
          </p:txBody>
        </p:sp>
        <p:sp>
          <p:nvSpPr>
            <p:cNvPr id="13" name="TextBox 12">
              <a:extLst>
                <a:ext uri="{FF2B5EF4-FFF2-40B4-BE49-F238E27FC236}">
                  <a16:creationId xmlns:a16="http://schemas.microsoft.com/office/drawing/2014/main" id="{5722AA5C-5B46-48B8-9F26-8D99F90BA354}"/>
                </a:ext>
              </a:extLst>
            </p:cNvPr>
            <p:cNvSpPr txBox="1"/>
            <p:nvPr/>
          </p:nvSpPr>
          <p:spPr>
            <a:xfrm>
              <a:off x="5938379" y="2058800"/>
              <a:ext cx="941392" cy="400110"/>
            </a:xfrm>
            <a:prstGeom prst="rect">
              <a:avLst/>
            </a:prstGeom>
            <a:solidFill>
              <a:schemeClr val="accent3">
                <a:lumMod val="40000"/>
                <a:lumOff val="60000"/>
              </a:schemeClr>
            </a:solid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Black" panose="020B0A04020102020204" pitchFamily="34" charset="0"/>
                  <a:ea typeface="MS PGothic" pitchFamily="34" charset="-128"/>
                  <a:cs typeface="+mn-cs"/>
                </a:rPr>
                <a:t>Whiteface</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Black" panose="020B0A04020102020204" pitchFamily="34" charset="0"/>
                  <a:ea typeface="MS PGothic" pitchFamily="34" charset="-128"/>
                  <a:cs typeface="+mn-cs"/>
                </a:rPr>
                <a:t>Mountain</a:t>
              </a:r>
            </a:p>
          </p:txBody>
        </p:sp>
        <p:sp>
          <p:nvSpPr>
            <p:cNvPr id="14" name="TextBox 13">
              <a:extLst>
                <a:ext uri="{FF2B5EF4-FFF2-40B4-BE49-F238E27FC236}">
                  <a16:creationId xmlns:a16="http://schemas.microsoft.com/office/drawing/2014/main" id="{3E309A42-DC9F-4B0F-9E59-8E94808EA577}"/>
                </a:ext>
              </a:extLst>
            </p:cNvPr>
            <p:cNvSpPr txBox="1"/>
            <p:nvPr/>
          </p:nvSpPr>
          <p:spPr>
            <a:xfrm>
              <a:off x="7034782" y="3264624"/>
              <a:ext cx="450381" cy="400110"/>
            </a:xfrm>
            <a:prstGeom prst="rect">
              <a:avLst/>
            </a:prstGeom>
            <a:solidFill>
              <a:schemeClr val="accent3">
                <a:lumMod val="40000"/>
                <a:lumOff val="60000"/>
              </a:schemeClr>
            </a:solid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Black" panose="020B0A04020102020204" pitchFamily="34" charset="0"/>
                  <a:ea typeface="MS PGothic" pitchFamily="34" charset="-128"/>
                  <a:cs typeface="+mn-cs"/>
                </a:rPr>
                <a:t>NJ99</a:t>
              </a:r>
            </a:p>
          </p:txBody>
        </p:sp>
        <p:cxnSp>
          <p:nvCxnSpPr>
            <p:cNvPr id="16" name="Straight Arrow Connector 15">
              <a:extLst>
                <a:ext uri="{FF2B5EF4-FFF2-40B4-BE49-F238E27FC236}">
                  <a16:creationId xmlns:a16="http://schemas.microsoft.com/office/drawing/2014/main" id="{D82D45B6-19F2-4B7D-8592-0DAB4E897921}"/>
                </a:ext>
              </a:extLst>
            </p:cNvPr>
            <p:cNvCxnSpPr/>
            <p:nvPr/>
          </p:nvCxnSpPr>
          <p:spPr>
            <a:xfrm flipH="1" flipV="1">
              <a:off x="6426925" y="3762373"/>
              <a:ext cx="452846" cy="295630"/>
            </a:xfrm>
            <a:prstGeom prst="straightConnector1">
              <a:avLst/>
            </a:prstGeom>
            <a:ln w="31750">
              <a:tailEnd type="triangle"/>
            </a:ln>
          </p:spPr>
          <p:style>
            <a:lnRef idx="2">
              <a:schemeClr val="accent1"/>
            </a:lnRef>
            <a:fillRef idx="0">
              <a:schemeClr val="accent1"/>
            </a:fillRef>
            <a:effectRef idx="1">
              <a:schemeClr val="accent1"/>
            </a:effectRef>
            <a:fontRef idx="minor">
              <a:schemeClr val="tx1"/>
            </a:fontRef>
          </p:style>
        </p:cxnSp>
        <p:cxnSp>
          <p:nvCxnSpPr>
            <p:cNvPr id="17" name="Straight Arrow Connector 16">
              <a:extLst>
                <a:ext uri="{FF2B5EF4-FFF2-40B4-BE49-F238E27FC236}">
                  <a16:creationId xmlns:a16="http://schemas.microsoft.com/office/drawing/2014/main" id="{1E9CF96B-2586-4EA1-A7CA-5BF2BE09AC5D}"/>
                </a:ext>
              </a:extLst>
            </p:cNvPr>
            <p:cNvCxnSpPr>
              <a:cxnSpLocks/>
            </p:cNvCxnSpPr>
            <p:nvPr/>
          </p:nvCxnSpPr>
          <p:spPr>
            <a:xfrm flipH="1" flipV="1">
              <a:off x="6801215" y="3032896"/>
              <a:ext cx="313688" cy="231728"/>
            </a:xfrm>
            <a:prstGeom prst="straightConnector1">
              <a:avLst/>
            </a:prstGeom>
            <a:ln w="31750">
              <a:tailEnd type="triangle"/>
            </a:ln>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DBEF0277-57B0-4E80-89EA-5E250E9F17EC}"/>
                </a:ext>
              </a:extLst>
            </p:cNvPr>
            <p:cNvCxnSpPr>
              <a:cxnSpLocks/>
            </p:cNvCxnSpPr>
            <p:nvPr/>
          </p:nvCxnSpPr>
          <p:spPr>
            <a:xfrm>
              <a:off x="6466324" y="2473358"/>
              <a:ext cx="226002" cy="136610"/>
            </a:xfrm>
            <a:prstGeom prst="straightConnector1">
              <a:avLst/>
            </a:prstGeom>
            <a:ln w="31750">
              <a:tailEnd type="triangle"/>
            </a:ln>
          </p:spPr>
          <p:style>
            <a:lnRef idx="2">
              <a:schemeClr val="accent1"/>
            </a:lnRef>
            <a:fillRef idx="0">
              <a:schemeClr val="accent1"/>
            </a:fillRef>
            <a:effectRef idx="1">
              <a:schemeClr val="accent1"/>
            </a:effectRef>
            <a:fontRef idx="minor">
              <a:schemeClr val="tx1"/>
            </a:fontRef>
          </p:style>
        </p:cxnSp>
      </p:grpSp>
      <p:sp>
        <p:nvSpPr>
          <p:cNvPr id="10" name="Freeform: Shape 9">
            <a:extLst>
              <a:ext uri="{FF2B5EF4-FFF2-40B4-BE49-F238E27FC236}">
                <a16:creationId xmlns:a16="http://schemas.microsoft.com/office/drawing/2014/main" id="{DD4B3EA3-295D-4CBD-8550-3870DFD27D94}"/>
              </a:ext>
            </a:extLst>
          </p:cNvPr>
          <p:cNvSpPr/>
          <p:nvPr/>
        </p:nvSpPr>
        <p:spPr>
          <a:xfrm>
            <a:off x="1461972" y="1091349"/>
            <a:ext cx="7166998" cy="623610"/>
          </a:xfrm>
          <a:custGeom>
            <a:avLst/>
            <a:gdLst>
              <a:gd name="connsiteX0" fmla="*/ 0 w 8229600"/>
              <a:gd name="connsiteY0" fmla="*/ 103937 h 623610"/>
              <a:gd name="connsiteX1" fmla="*/ 103937 w 8229600"/>
              <a:gd name="connsiteY1" fmla="*/ 0 h 623610"/>
              <a:gd name="connsiteX2" fmla="*/ 8125663 w 8229600"/>
              <a:gd name="connsiteY2" fmla="*/ 0 h 623610"/>
              <a:gd name="connsiteX3" fmla="*/ 8229600 w 8229600"/>
              <a:gd name="connsiteY3" fmla="*/ 103937 h 623610"/>
              <a:gd name="connsiteX4" fmla="*/ 8229600 w 8229600"/>
              <a:gd name="connsiteY4" fmla="*/ 519673 h 623610"/>
              <a:gd name="connsiteX5" fmla="*/ 8125663 w 8229600"/>
              <a:gd name="connsiteY5" fmla="*/ 623610 h 623610"/>
              <a:gd name="connsiteX6" fmla="*/ 103937 w 8229600"/>
              <a:gd name="connsiteY6" fmla="*/ 623610 h 623610"/>
              <a:gd name="connsiteX7" fmla="*/ 0 w 8229600"/>
              <a:gd name="connsiteY7" fmla="*/ 519673 h 623610"/>
              <a:gd name="connsiteX8" fmla="*/ 0 w 8229600"/>
              <a:gd name="connsiteY8" fmla="*/ 103937 h 623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29600" h="623610">
                <a:moveTo>
                  <a:pt x="0" y="103937"/>
                </a:moveTo>
                <a:cubicBezTo>
                  <a:pt x="0" y="46534"/>
                  <a:pt x="46534" y="0"/>
                  <a:pt x="103937" y="0"/>
                </a:cubicBezTo>
                <a:lnTo>
                  <a:pt x="8125663" y="0"/>
                </a:lnTo>
                <a:cubicBezTo>
                  <a:pt x="8183066" y="0"/>
                  <a:pt x="8229600" y="46534"/>
                  <a:pt x="8229600" y="103937"/>
                </a:cubicBezTo>
                <a:lnTo>
                  <a:pt x="8229600" y="519673"/>
                </a:lnTo>
                <a:cubicBezTo>
                  <a:pt x="8229600" y="577076"/>
                  <a:pt x="8183066" y="623610"/>
                  <a:pt x="8125663" y="623610"/>
                </a:cubicBezTo>
                <a:lnTo>
                  <a:pt x="103937" y="623610"/>
                </a:lnTo>
                <a:cubicBezTo>
                  <a:pt x="46534" y="623610"/>
                  <a:pt x="0" y="577076"/>
                  <a:pt x="0" y="519673"/>
                </a:cubicBezTo>
                <a:lnTo>
                  <a:pt x="0" y="103937"/>
                </a:lnTo>
                <a:close/>
              </a:path>
            </a:pathLst>
          </a:cu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29502" tIns="129502" rIns="129502" bIns="129502" numCol="1" spcCol="1270" anchor="ctr" anchorCtr="0">
            <a:noAutofit/>
          </a:bodyPr>
          <a:lstStyle/>
          <a:p>
            <a:pPr marL="0" marR="0" lvl="0" indent="0" algn="l" defTabSz="1155700" rtl="0" eaLnBrk="1" fontAlgn="base" latinLnBrk="0" hangingPunct="1">
              <a:lnSpc>
                <a:spcPct val="90000"/>
              </a:lnSpc>
              <a:spcBef>
                <a:spcPct val="0"/>
              </a:spcBef>
              <a:spcAft>
                <a:spcPct val="3500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rPr>
              <a:t>Expand “synoptic” sampling using NADP infrastructure</a:t>
            </a:r>
            <a:endParaRPr kumimoji="0" lang="en-US" sz="1800" b="0"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endParaRPr>
          </a:p>
        </p:txBody>
      </p:sp>
    </p:spTree>
    <p:extLst>
      <p:ext uri="{BB962C8B-B14F-4D97-AF65-F5344CB8AC3E}">
        <p14:creationId xmlns:p14="http://schemas.microsoft.com/office/powerpoint/2010/main" val="74673569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54472" y="696652"/>
            <a:ext cx="7772400" cy="1470025"/>
          </a:xfrm>
        </p:spPr>
        <p:txBody>
          <a:bodyPr>
            <a:normAutofit/>
          </a:bodyPr>
          <a:lstStyle/>
          <a:p>
            <a:r>
              <a:rPr lang="en-US" dirty="0"/>
              <a:t/>
            </a:r>
            <a:br>
              <a:rPr lang="en-US" dirty="0"/>
            </a:br>
            <a:endParaRPr lang="en-US" dirty="0"/>
          </a:p>
        </p:txBody>
      </p:sp>
      <p:sp>
        <p:nvSpPr>
          <p:cNvPr id="4" name="Footer Placeholder 3"/>
          <p:cNvSpPr>
            <a:spLocks noGrp="1"/>
          </p:cNvSpPr>
          <p:nvPr>
            <p:ph type="ftr" sz="quarter" idx="3"/>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B70000"/>
                </a:solidFill>
                <a:effectLst/>
                <a:uLnTx/>
                <a:uFillTx/>
                <a:latin typeface="Georgia"/>
                <a:ea typeface="+mn-ea"/>
                <a:cs typeface="+mn-cs"/>
              </a:rPr>
              <a:t>WISCONSIN STATE LABORATORY OF HYGIENE - UNIVERSITY OF WISCONSIN</a:t>
            </a:r>
            <a:endParaRPr kumimoji="0" lang="en-US" sz="1100" b="0" i="0" u="none" strike="noStrike" kern="1200" cap="none" spc="0" normalizeH="0" baseline="0" noProof="0" dirty="0">
              <a:ln>
                <a:noFill/>
              </a:ln>
              <a:solidFill>
                <a:srgbClr val="B70000"/>
              </a:solidFill>
              <a:effectLst/>
              <a:uLnTx/>
              <a:uFillTx/>
              <a:latin typeface="Georgia"/>
              <a:ea typeface="+mn-ea"/>
              <a:cs typeface="+mn-cs"/>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0416" y="378158"/>
            <a:ext cx="1182342" cy="5981365"/>
          </a:xfrm>
          <a:prstGeom prst="rect">
            <a:avLst/>
          </a:prstGeom>
        </p:spPr>
      </p:pic>
      <p:pic>
        <p:nvPicPr>
          <p:cNvPr id="11" name="Picture 10">
            <a:extLst>
              <a:ext uri="{FF2B5EF4-FFF2-40B4-BE49-F238E27FC236}">
                <a16:creationId xmlns:a16="http://schemas.microsoft.com/office/drawing/2014/main" id="{CD4C51E5-9369-47BD-9F32-CB383F2257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00649" y="2915882"/>
            <a:ext cx="1924594" cy="898144"/>
          </a:xfrm>
          <a:prstGeom prst="rect">
            <a:avLst/>
          </a:prstGeom>
        </p:spPr>
      </p:pic>
      <p:sp>
        <p:nvSpPr>
          <p:cNvPr id="13" name="TextBox 12">
            <a:extLst>
              <a:ext uri="{FF2B5EF4-FFF2-40B4-BE49-F238E27FC236}">
                <a16:creationId xmlns:a16="http://schemas.microsoft.com/office/drawing/2014/main" id="{50B0B626-57F3-4B47-A008-D1CB012FD540}"/>
              </a:ext>
            </a:extLst>
          </p:cNvPr>
          <p:cNvSpPr txBox="1"/>
          <p:nvPr/>
        </p:nvSpPr>
        <p:spPr>
          <a:xfrm>
            <a:off x="1795550" y="967041"/>
            <a:ext cx="6134792" cy="1200329"/>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srgbClr val="FF0000"/>
                </a:solidFill>
                <a:effectLst/>
                <a:uLnTx/>
                <a:uFillTx/>
                <a:latin typeface="Verdana Pro SemiBold" panose="020B0704030504040204" pitchFamily="34" charset="0"/>
                <a:ea typeface="MS PGothic" pitchFamily="34" charset="-128"/>
                <a:cs typeface="+mn-cs"/>
              </a:rPr>
              <a:t>PFAS Method Development @ WSLH</a:t>
            </a:r>
          </a:p>
        </p:txBody>
      </p:sp>
    </p:spTree>
    <p:extLst>
      <p:ext uri="{BB962C8B-B14F-4D97-AF65-F5344CB8AC3E}">
        <p14:creationId xmlns:p14="http://schemas.microsoft.com/office/powerpoint/2010/main" val="269745323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B70000"/>
                </a:solidFill>
                <a:effectLst/>
                <a:uLnTx/>
                <a:uFillTx/>
                <a:latin typeface="Georgia"/>
                <a:ea typeface="+mn-ea"/>
                <a:cs typeface="+mn-cs"/>
              </a:rPr>
              <a:t>WISCONSIN STATE LABORATORY OF HYGIENE - UNIVERSITY OF WISCONSIN</a:t>
            </a:r>
            <a:endParaRPr kumimoji="0" lang="en-US" sz="1100" b="0" i="0" u="none" strike="noStrike" kern="1200" cap="none" spc="0" normalizeH="0" baseline="0" noProof="0" dirty="0">
              <a:ln>
                <a:noFill/>
              </a:ln>
              <a:solidFill>
                <a:srgbClr val="B70000"/>
              </a:solidFill>
              <a:effectLst/>
              <a:uLnTx/>
              <a:uFillTx/>
              <a:latin typeface="Georgia"/>
              <a:ea typeface="+mn-ea"/>
              <a:cs typeface="+mn-cs"/>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0416" y="378158"/>
            <a:ext cx="1182342" cy="5981365"/>
          </a:xfrm>
          <a:prstGeom prst="rect">
            <a:avLst/>
          </a:prstGeom>
        </p:spPr>
      </p:pic>
      <p:sp>
        <p:nvSpPr>
          <p:cNvPr id="8" name="Footer Placeholder 4">
            <a:extLst>
              <a:ext uri="{FF2B5EF4-FFF2-40B4-BE49-F238E27FC236}">
                <a16:creationId xmlns:a16="http://schemas.microsoft.com/office/drawing/2014/main" id="{2C2312C2-8412-4ACC-B774-3156950A9D03}"/>
              </a:ext>
            </a:extLst>
          </p:cNvPr>
          <p:cNvSpPr txBox="1">
            <a:spLocks/>
          </p:cNvSpPr>
          <p:nvPr/>
        </p:nvSpPr>
        <p:spPr>
          <a:xfrm>
            <a:off x="2039299" y="1002475"/>
            <a:ext cx="4313053" cy="365125"/>
          </a:xfrm>
          <a:prstGeom prst="rect">
            <a:avLst/>
          </a:prstGeom>
          <a:solidFill>
            <a:srgbClr val="92D050"/>
          </a:solidFill>
        </p:spPr>
        <p:txBody>
          <a:bodyPr vert="horz" wrap="square" lIns="91440" tIns="45720" rIns="91440" bIns="45720" rtlCol="0" anchor="ctr"/>
          <a:lstStyle/>
          <a:p>
            <a:pPr marL="0" marR="0" lvl="0" indent="0" algn="l" defTabSz="457200" rtl="0" eaLnBrk="1" fontAlgn="base" latinLnBrk="0" hangingPunct="1">
              <a:lnSpc>
                <a:spcPct val="107000"/>
              </a:lnSpc>
              <a:spcBef>
                <a:spcPts val="0"/>
              </a:spcBef>
              <a:spcAft>
                <a:spcPts val="80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Human Serum </a:t>
            </a:r>
            <a:endPar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1" name="TextBox 10"/>
          <p:cNvSpPr txBox="1"/>
          <p:nvPr/>
        </p:nvSpPr>
        <p:spPr>
          <a:xfrm>
            <a:off x="1704109" y="1579838"/>
            <a:ext cx="6450676" cy="3139321"/>
          </a:xfrm>
          <a:prstGeom prst="rect">
            <a:avLst/>
          </a:prstGeom>
          <a:noFill/>
        </p:spPr>
        <p:txBody>
          <a:bodyPr wrap="square" rtlCol="0">
            <a:spAutoFit/>
          </a:bodyPr>
          <a:lstStyle/>
          <a:p>
            <a:pPr marL="342900" marR="0" lvl="0" indent="-342900" algn="l" defTabSz="457200" rtl="0" eaLnBrk="1" fontAlgn="base" latinLnBrk="0" hangingPunct="1">
              <a:lnSpc>
                <a:spcPct val="100000"/>
              </a:lnSpc>
              <a:spcBef>
                <a:spcPct val="0"/>
              </a:spcBef>
              <a:spcAft>
                <a:spcPct val="0"/>
              </a:spcAft>
              <a:buClrTx/>
              <a:buSzTx/>
              <a:buFontTx/>
              <a:buAutoNum type="arabicPeriod"/>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S PGothic" pitchFamily="34" charset="-128"/>
                <a:cs typeface="Arial" panose="020B0604020202020204" pitchFamily="34" charset="0"/>
              </a:rPr>
              <a:t>The WSLH has initiated development of an expanded comprehensive method for PFAS in serum</a:t>
            </a:r>
          </a:p>
          <a:p>
            <a:pPr marL="342900" marR="0" lvl="0" indent="-342900" algn="l" defTabSz="457200" rtl="0" eaLnBrk="1" fontAlgn="base" latinLnBrk="0" hangingPunct="1">
              <a:lnSpc>
                <a:spcPct val="100000"/>
              </a:lnSpc>
              <a:spcBef>
                <a:spcPct val="0"/>
              </a:spcBef>
              <a:spcAft>
                <a:spcPct val="0"/>
              </a:spcAft>
              <a:buClrTx/>
              <a:buSzTx/>
              <a:buFontTx/>
              <a:buAutoNum type="arabicPeriod"/>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S PGothic" pitchFamily="34" charset="-128"/>
                <a:cs typeface="Arial" panose="020B0604020202020204" pitchFamily="34" charset="0"/>
              </a:rPr>
              <a:t>Goal of up to </a:t>
            </a:r>
            <a:r>
              <a:rPr kumimoji="0" lang="en-US" sz="1800" b="0" i="0" u="none" strike="noStrike" kern="1200" cap="none" spc="0" normalizeH="0" baseline="0" noProof="0" dirty="0">
                <a:ln>
                  <a:noFill/>
                </a:ln>
                <a:solidFill>
                  <a:srgbClr val="FF0000"/>
                </a:solidFill>
                <a:effectLst/>
                <a:uLnTx/>
                <a:uFillTx/>
                <a:latin typeface="Arial" panose="020B0604020202020204" pitchFamily="34" charset="0"/>
                <a:ea typeface="MS PGothic" pitchFamily="34" charset="-128"/>
                <a:cs typeface="Arial" panose="020B0604020202020204" pitchFamily="34" charset="0"/>
              </a:rPr>
              <a:t>40 compounds</a:t>
            </a:r>
          </a:p>
          <a:p>
            <a:pPr marL="342900" marR="0" lvl="0" indent="-342900" algn="l" defTabSz="457200" rtl="0" eaLnBrk="1" fontAlgn="base" latinLnBrk="0" hangingPunct="1">
              <a:lnSpc>
                <a:spcPct val="100000"/>
              </a:lnSpc>
              <a:spcBef>
                <a:spcPct val="0"/>
              </a:spcBef>
              <a:spcAft>
                <a:spcPct val="0"/>
              </a:spcAft>
              <a:buClrTx/>
              <a:buSzTx/>
              <a:buFontTx/>
              <a:buAutoNum type="arabicPeriod"/>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S PGothic" pitchFamily="34" charset="-128"/>
                <a:cs typeface="Arial" panose="020B0604020202020204" pitchFamily="34" charset="0"/>
              </a:rPr>
              <a:t>This effort is in-part supported by a </a:t>
            </a:r>
            <a:r>
              <a:rPr kumimoji="0" lang="en-US" sz="1800" b="0" i="0" u="none" strike="noStrike" kern="1200" cap="none" spc="0" normalizeH="0" baseline="0" noProof="0" dirty="0">
                <a:ln>
                  <a:noFill/>
                </a:ln>
                <a:solidFill>
                  <a:srgbClr val="FF0000"/>
                </a:solidFill>
                <a:effectLst/>
                <a:uLnTx/>
                <a:uFillTx/>
                <a:latin typeface="Arial" panose="020B0604020202020204" pitchFamily="34" charset="0"/>
                <a:ea typeface="MS PGothic" pitchFamily="34" charset="-128"/>
                <a:cs typeface="Arial" panose="020B0604020202020204" pitchFamily="34" charset="0"/>
              </a:rPr>
              <a:t>$50K grant from APHL </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S PGothic" pitchFamily="34" charset="-128"/>
                <a:cs typeface="Arial" panose="020B0604020202020204" pitchFamily="34" charset="0"/>
              </a:rPr>
              <a:t>to “establish PFAS testing in Wisconsin”</a:t>
            </a:r>
          </a:p>
          <a:p>
            <a:pPr marL="342900" marR="0" lvl="0" indent="-342900" algn="l" defTabSz="457200" rtl="0" eaLnBrk="1" fontAlgn="base" latinLnBrk="0" hangingPunct="1">
              <a:lnSpc>
                <a:spcPct val="100000"/>
              </a:lnSpc>
              <a:spcBef>
                <a:spcPct val="0"/>
              </a:spcBef>
              <a:spcAft>
                <a:spcPct val="0"/>
              </a:spcAft>
              <a:buClrTx/>
              <a:buSzTx/>
              <a:buFontTx/>
              <a:buAutoNum type="arabicPeriod"/>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S PGothic" pitchFamily="34" charset="-128"/>
                <a:cs typeface="Arial" panose="020B0604020202020204" pitchFamily="34" charset="0"/>
              </a:rPr>
              <a:t>The APHL grant and in-kind WSLH funds will support the analysis of </a:t>
            </a:r>
            <a:r>
              <a:rPr kumimoji="0" lang="en-US" sz="1800" b="0" i="0" u="none" strike="noStrike" kern="1200" cap="none" spc="0" normalizeH="0" baseline="0" noProof="0" dirty="0">
                <a:ln>
                  <a:noFill/>
                </a:ln>
                <a:solidFill>
                  <a:srgbClr val="FF0000"/>
                </a:solidFill>
                <a:effectLst/>
                <a:uLnTx/>
                <a:uFillTx/>
                <a:latin typeface="Arial" panose="020B0604020202020204" pitchFamily="34" charset="0"/>
                <a:ea typeface="MS PGothic" pitchFamily="34" charset="-128"/>
                <a:cs typeface="Arial" panose="020B0604020202020204" pitchFamily="34" charset="0"/>
              </a:rPr>
              <a:t>600 serum samples</a:t>
            </a:r>
          </a:p>
          <a:p>
            <a:pPr marL="800100" marR="0" lvl="1" indent="-342900" algn="l" defTabSz="457200" rtl="0" eaLnBrk="1" fontAlgn="base" latinLnBrk="0" hangingPunct="1">
              <a:lnSpc>
                <a:spcPct val="100000"/>
              </a:lnSpc>
              <a:spcBef>
                <a:spcPct val="0"/>
              </a:spcBef>
              <a:spcAft>
                <a:spcPct val="0"/>
              </a:spcAft>
              <a:buClrTx/>
              <a:buSzTx/>
              <a:buFont typeface="+mj-lt"/>
              <a:buAutoNum type="alphaLcParen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S PGothic" pitchFamily="34" charset="-128"/>
                <a:cs typeface="Arial" panose="020B0604020202020204" pitchFamily="34" charset="0"/>
              </a:rPr>
              <a:t>A collaboration with DHS and UW-Madison/SHOW</a:t>
            </a:r>
          </a:p>
          <a:p>
            <a:pPr marL="800100" marR="0" lvl="1" indent="-342900" algn="l" defTabSz="457200" rtl="0" eaLnBrk="1" fontAlgn="base" latinLnBrk="0" hangingPunct="1">
              <a:lnSpc>
                <a:spcPct val="100000"/>
              </a:lnSpc>
              <a:spcBef>
                <a:spcPct val="0"/>
              </a:spcBef>
              <a:spcAft>
                <a:spcPct val="0"/>
              </a:spcAft>
              <a:buClrTx/>
              <a:buSzTx/>
              <a:buFont typeface="+mj-lt"/>
              <a:buAutoNum type="alphaLcParen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S PGothic" pitchFamily="34" charset="-128"/>
                <a:cs typeface="Arial" panose="020B0604020202020204" pitchFamily="34" charset="0"/>
              </a:rPr>
              <a:t>Archived serum species from SHOW</a:t>
            </a:r>
          </a:p>
          <a:p>
            <a:pPr marL="800100" marR="0" lvl="1" indent="-342900" algn="l" defTabSz="457200" rtl="0" eaLnBrk="1" fontAlgn="base" latinLnBrk="0" hangingPunct="1">
              <a:lnSpc>
                <a:spcPct val="100000"/>
              </a:lnSpc>
              <a:spcBef>
                <a:spcPct val="0"/>
              </a:spcBef>
              <a:spcAft>
                <a:spcPct val="0"/>
              </a:spcAft>
              <a:buClrTx/>
              <a:buSzTx/>
              <a:buFont typeface="+mj-lt"/>
              <a:buAutoNum type="alphaLcParenR"/>
              <a:tabLst/>
              <a:defRPr/>
            </a:pPr>
            <a:r>
              <a:rPr kumimoji="0" lang="en-US" sz="1800" b="0" i="0" u="none" strike="noStrike" kern="1200" cap="none" spc="0" normalizeH="0" baseline="0" noProof="0" dirty="0">
                <a:ln>
                  <a:noFill/>
                </a:ln>
                <a:solidFill>
                  <a:srgbClr val="FF0000"/>
                </a:solidFill>
                <a:effectLst/>
                <a:uLnTx/>
                <a:uFillTx/>
                <a:latin typeface="Arial" panose="020B0604020202020204" pitchFamily="34" charset="0"/>
                <a:ea typeface="MS PGothic" pitchFamily="34" charset="-128"/>
                <a:cs typeface="Arial" panose="020B0604020202020204" pitchFamily="34" charset="0"/>
              </a:rPr>
              <a:t>Assess historic PFAS burdens </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S PGothic" pitchFamily="34" charset="-128"/>
                <a:cs typeface="Arial" panose="020B0604020202020204" pitchFamily="34" charset="0"/>
              </a:rPr>
              <a:t>in WI residents</a:t>
            </a:r>
          </a:p>
          <a:p>
            <a:pPr marL="800100" marR="0" lvl="1" indent="-342900" algn="l" defTabSz="457200" rtl="0" eaLnBrk="1" fontAlgn="base" latinLnBrk="0" hangingPunct="1">
              <a:lnSpc>
                <a:spcPct val="100000"/>
              </a:lnSpc>
              <a:spcBef>
                <a:spcPct val="0"/>
              </a:spcBef>
              <a:spcAft>
                <a:spcPct val="0"/>
              </a:spcAft>
              <a:buClrTx/>
              <a:buSzTx/>
              <a:buFontTx/>
              <a:buAutoNum type="alphaLcParenR"/>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S PGothic" pitchFamily="34" charset="-128"/>
              <a:cs typeface="Arial" panose="020B0604020202020204" pitchFamily="34" charset="0"/>
            </a:endParaRPr>
          </a:p>
        </p:txBody>
      </p:sp>
      <p:sp>
        <p:nvSpPr>
          <p:cNvPr id="16" name="TextBox 15"/>
          <p:cNvSpPr txBox="1"/>
          <p:nvPr/>
        </p:nvSpPr>
        <p:spPr>
          <a:xfrm>
            <a:off x="1704110" y="5068900"/>
            <a:ext cx="5910349" cy="369332"/>
          </a:xfrm>
          <a:prstGeom prst="rect">
            <a:avLst/>
          </a:prstGeom>
          <a:noFill/>
        </p:spPr>
        <p:txBody>
          <a:bodyPr wrap="square" rtlCol="0">
            <a:spAutoFit/>
          </a:bodyPr>
          <a:lstStyle/>
          <a:p>
            <a:pPr marL="342900" marR="0" lvl="0" indent="-342900" algn="l" defTabSz="457200" rtl="0" eaLnBrk="1" fontAlgn="base" latinLnBrk="0" hangingPunct="1">
              <a:lnSpc>
                <a:spcPct val="100000"/>
              </a:lnSpc>
              <a:spcBef>
                <a:spcPct val="0"/>
              </a:spcBef>
              <a:spcAft>
                <a:spcPct val="0"/>
              </a:spcAft>
              <a:buClrTx/>
              <a:buSzTx/>
              <a:buFontTx/>
              <a:buAutoNum type="arabicPeriod"/>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S PGothic" pitchFamily="34" charset="-128"/>
                <a:cs typeface="Arial" panose="020B0604020202020204" pitchFamily="34" charset="0"/>
              </a:rPr>
              <a:t>Further Method Enhancements (uncharged species) </a:t>
            </a:r>
          </a:p>
        </p:txBody>
      </p:sp>
      <p:sp>
        <p:nvSpPr>
          <p:cNvPr id="17" name="Footer Placeholder 4">
            <a:extLst>
              <a:ext uri="{FF2B5EF4-FFF2-40B4-BE49-F238E27FC236}">
                <a16:creationId xmlns:a16="http://schemas.microsoft.com/office/drawing/2014/main" id="{2C2312C2-8412-4ACC-B774-3156950A9D03}"/>
              </a:ext>
            </a:extLst>
          </p:cNvPr>
          <p:cNvSpPr txBox="1">
            <a:spLocks/>
          </p:cNvSpPr>
          <p:nvPr/>
        </p:nvSpPr>
        <p:spPr>
          <a:xfrm>
            <a:off x="2039296" y="4629976"/>
            <a:ext cx="4313053" cy="365125"/>
          </a:xfrm>
          <a:prstGeom prst="rect">
            <a:avLst/>
          </a:prstGeom>
          <a:solidFill>
            <a:srgbClr val="92D050"/>
          </a:solidFill>
        </p:spPr>
        <p:txBody>
          <a:bodyPr vert="horz" wrap="square" lIns="91440" tIns="45720" rIns="91440" bIns="45720" rtlCol="0" anchor="ctr"/>
          <a:lstStyle/>
          <a:p>
            <a:pPr marL="0" marR="0" lvl="0" indent="0" algn="l" defTabSz="457200" rtl="0" eaLnBrk="1" fontAlgn="base" latinLnBrk="0" hangingPunct="1">
              <a:lnSpc>
                <a:spcPct val="107000"/>
              </a:lnSpc>
              <a:spcBef>
                <a:spcPts val="0"/>
              </a:spcBef>
              <a:spcAft>
                <a:spcPts val="80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Precipitation</a:t>
            </a:r>
            <a:endPar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3113376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758828"/>
            <a:ext cx="8331200" cy="695504"/>
          </a:xfrm>
        </p:spPr>
        <p:txBody>
          <a:bodyPr>
            <a:normAutofit/>
          </a:bodyPr>
          <a:lstStyle/>
          <a:p>
            <a:r>
              <a:rPr lang="en-US" dirty="0">
                <a:effectLst/>
              </a:rPr>
              <a:t>PFAS Methods/Matrices at WSLH</a:t>
            </a:r>
            <a:endParaRPr lang="en-US" dirty="0"/>
          </a:p>
        </p:txBody>
      </p:sp>
      <p:sp>
        <p:nvSpPr>
          <p:cNvPr id="3" name="Content Placeholder 2"/>
          <p:cNvSpPr>
            <a:spLocks noGrp="1"/>
          </p:cNvSpPr>
          <p:nvPr>
            <p:ph idx="1"/>
          </p:nvPr>
        </p:nvSpPr>
        <p:spPr>
          <a:xfrm>
            <a:off x="736600" y="1454332"/>
            <a:ext cx="7645400" cy="4644840"/>
          </a:xfrm>
        </p:spPr>
        <p:txBody>
          <a:bodyPr/>
          <a:lstStyle/>
          <a:p>
            <a:r>
              <a:rPr lang="en-US" sz="2000" dirty="0"/>
              <a:t>PFAS in Drinking Water (EPA 537.1)</a:t>
            </a:r>
          </a:p>
          <a:p>
            <a:pPr marL="1085850" lvl="1" indent="-342900">
              <a:buFont typeface="Arial" panose="020B0604020202020204" pitchFamily="34" charset="0"/>
              <a:buChar char="•"/>
            </a:pPr>
            <a:r>
              <a:rPr lang="en-US" sz="1600" dirty="0"/>
              <a:t>All 18 Compounds from EPA 537.1</a:t>
            </a:r>
          </a:p>
          <a:p>
            <a:r>
              <a:rPr lang="en-US" sz="2000" dirty="0"/>
              <a:t>PFAS in Non-Potable Water (ISO 21675)</a:t>
            </a:r>
          </a:p>
          <a:p>
            <a:pPr marL="1085850" lvl="1" indent="-342900">
              <a:buFont typeface="Arial" panose="020B0604020202020204" pitchFamily="34" charset="0"/>
              <a:buChar char="•"/>
            </a:pPr>
            <a:r>
              <a:rPr lang="en-US" sz="1600" dirty="0"/>
              <a:t>All 36 Compounds on the WDNR List</a:t>
            </a:r>
          </a:p>
          <a:p>
            <a:r>
              <a:rPr lang="en-US" sz="2000" dirty="0"/>
              <a:t>PFAS in Wastewater (WSLH Method)</a:t>
            </a:r>
          </a:p>
          <a:p>
            <a:pPr marL="1085850" lvl="1" indent="-342900">
              <a:buFont typeface="Arial" panose="020B0604020202020204" pitchFamily="34" charset="0"/>
              <a:buChar char="•"/>
            </a:pPr>
            <a:r>
              <a:rPr lang="en-US" sz="1600" dirty="0"/>
              <a:t>All 36 Compounds on WDNR List</a:t>
            </a:r>
          </a:p>
          <a:p>
            <a:r>
              <a:rPr lang="en-US" sz="2000" dirty="0"/>
              <a:t>PFAS in Solids (Modified ISO 21675/ASTM D7968)</a:t>
            </a:r>
          </a:p>
          <a:p>
            <a:pPr marL="1085850" lvl="1" indent="-342900">
              <a:buFont typeface="Arial" panose="020B0604020202020204" pitchFamily="34" charset="0"/>
              <a:buChar char="•"/>
            </a:pPr>
            <a:r>
              <a:rPr lang="en-US" sz="1600" dirty="0"/>
              <a:t>31 of 36 Compounds on WDNR List</a:t>
            </a:r>
          </a:p>
          <a:p>
            <a:pPr marL="1085850" lvl="1" indent="-342900">
              <a:buFont typeface="Arial" panose="020B0604020202020204" pitchFamily="34" charset="0"/>
              <a:buChar char="•"/>
            </a:pPr>
            <a:r>
              <a:rPr lang="en-US" sz="1600" dirty="0"/>
              <a:t>Not Analyzed: FOSA, N-</a:t>
            </a:r>
            <a:r>
              <a:rPr lang="en-US" sz="1600" dirty="0" err="1"/>
              <a:t>MeFOSA</a:t>
            </a:r>
            <a:r>
              <a:rPr lang="en-US" sz="1600" dirty="0"/>
              <a:t>, N-</a:t>
            </a:r>
            <a:r>
              <a:rPr lang="en-US" sz="1600" dirty="0" err="1"/>
              <a:t>MeFOSE</a:t>
            </a:r>
            <a:r>
              <a:rPr lang="en-US" sz="1600" dirty="0"/>
              <a:t>, N-</a:t>
            </a:r>
            <a:r>
              <a:rPr lang="en-US" sz="1600" dirty="0" err="1"/>
              <a:t>EtFOSA</a:t>
            </a:r>
            <a:r>
              <a:rPr lang="en-US" sz="1600" dirty="0"/>
              <a:t>, N-</a:t>
            </a:r>
            <a:r>
              <a:rPr lang="en-US" sz="1600" dirty="0" err="1"/>
              <a:t>EtFOSE</a:t>
            </a:r>
            <a:endParaRPr lang="en-US" sz="1600" dirty="0"/>
          </a:p>
          <a:p>
            <a:pPr marL="1085850" lvl="1" indent="-342900">
              <a:buFont typeface="Arial" panose="020B0604020202020204" pitchFamily="34" charset="0"/>
              <a:buChar char="•"/>
            </a:pPr>
            <a:r>
              <a:rPr lang="en-US" sz="1600" dirty="0"/>
              <a:t>In process of method development, plan to have all 36 in second quarter</a:t>
            </a:r>
          </a:p>
          <a:p>
            <a:r>
              <a:rPr lang="en-US" sz="2000" dirty="0"/>
              <a:t>PFAS in Tissue (ISO 21675)</a:t>
            </a:r>
          </a:p>
          <a:p>
            <a:pPr marL="1028700" lvl="1">
              <a:buFont typeface="Arial" panose="020B0604020202020204" pitchFamily="34" charset="0"/>
              <a:buChar char="•"/>
            </a:pPr>
            <a:r>
              <a:rPr lang="en-US" sz="1600" dirty="0"/>
              <a:t>27 of 36 Compounds on WDNR List</a:t>
            </a:r>
          </a:p>
          <a:p>
            <a:pPr marL="1028700" lvl="1">
              <a:buFont typeface="Arial" panose="020B0604020202020204" pitchFamily="34" charset="0"/>
              <a:buChar char="•"/>
            </a:pPr>
            <a:r>
              <a:rPr lang="en-US" sz="1600" dirty="0"/>
              <a:t>Not Analyzed: PFBA, 4:2 FTSA, 6:2 FTSA, FOSA, N-</a:t>
            </a:r>
            <a:r>
              <a:rPr lang="en-US" sz="1600" dirty="0" err="1"/>
              <a:t>MeFOSA</a:t>
            </a:r>
            <a:r>
              <a:rPr lang="en-US" sz="1600" dirty="0"/>
              <a:t>, N-</a:t>
            </a:r>
            <a:r>
              <a:rPr lang="en-US" sz="1600" dirty="0" err="1"/>
              <a:t>MeFOSE</a:t>
            </a:r>
            <a:r>
              <a:rPr lang="en-US" sz="1600" dirty="0"/>
              <a:t>, N-</a:t>
            </a:r>
            <a:r>
              <a:rPr lang="en-US" sz="1600" dirty="0" err="1"/>
              <a:t>EtFOSA</a:t>
            </a:r>
            <a:r>
              <a:rPr lang="en-US" sz="1600" dirty="0"/>
              <a:t>, N-</a:t>
            </a:r>
            <a:r>
              <a:rPr lang="en-US" sz="1600" dirty="0" err="1"/>
              <a:t>EtFOSE</a:t>
            </a:r>
            <a:r>
              <a:rPr lang="en-US" sz="1600" dirty="0"/>
              <a:t>, </a:t>
            </a:r>
            <a:r>
              <a:rPr lang="en-US" sz="1600" dirty="0" err="1"/>
              <a:t>PFHxDA</a:t>
            </a:r>
            <a:r>
              <a:rPr lang="en-US" sz="1600" dirty="0"/>
              <a:t>, PFODA</a:t>
            </a:r>
          </a:p>
        </p:txBody>
      </p:sp>
      <p:sp>
        <p:nvSpPr>
          <p:cNvPr id="4" name="Footer Placeholder 3"/>
          <p:cNvSpPr>
            <a:spLocks noGrp="1"/>
          </p:cNvSpPr>
          <p:nvPr>
            <p:ph type="ftr" sz="quarter" idx="3"/>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B70000"/>
                </a:solidFill>
                <a:effectLst/>
                <a:uLnTx/>
                <a:uFillTx/>
                <a:latin typeface="Georgia"/>
                <a:ea typeface="+mn-ea"/>
                <a:cs typeface="+mn-cs"/>
              </a:rPr>
              <a:t>WISCONSIN STATE LABORATORY OF HYGIENE - UNIVERSITY OF WISCONSIN</a:t>
            </a:r>
            <a:endParaRPr kumimoji="0" lang="en-US" sz="1100" b="0" i="0" u="none" strike="noStrike" kern="1200" cap="none" spc="0" normalizeH="0" baseline="0" noProof="0" dirty="0">
              <a:ln>
                <a:noFill/>
              </a:ln>
              <a:solidFill>
                <a:srgbClr val="B70000"/>
              </a:solidFill>
              <a:effectLst/>
              <a:uLnTx/>
              <a:uFillTx/>
              <a:latin typeface="Georgia"/>
              <a:ea typeface="+mn-ea"/>
              <a:cs typeface="+mn-cs"/>
            </a:endParaRPr>
          </a:p>
        </p:txBody>
      </p:sp>
    </p:spTree>
    <p:extLst>
      <p:ext uri="{BB962C8B-B14F-4D97-AF65-F5344CB8AC3E}">
        <p14:creationId xmlns:p14="http://schemas.microsoft.com/office/powerpoint/2010/main" val="182967409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ffectLst/>
              </a:rPr>
              <a:t>PFAS Accreditation</a:t>
            </a:r>
            <a:endParaRPr lang="en-US" dirty="0"/>
          </a:p>
        </p:txBody>
      </p:sp>
      <p:sp>
        <p:nvSpPr>
          <p:cNvPr id="3" name="Content Placeholder 2"/>
          <p:cNvSpPr>
            <a:spLocks noGrp="1"/>
          </p:cNvSpPr>
          <p:nvPr>
            <p:ph idx="1"/>
          </p:nvPr>
        </p:nvSpPr>
        <p:spPr>
          <a:xfrm>
            <a:off x="749300" y="1518196"/>
            <a:ext cx="7645400" cy="4208463"/>
          </a:xfrm>
        </p:spPr>
        <p:txBody>
          <a:bodyPr/>
          <a:lstStyle/>
          <a:p>
            <a:r>
              <a:rPr lang="en-US" sz="2000" dirty="0"/>
              <a:t>PFAS in Drinking Water</a:t>
            </a:r>
          </a:p>
          <a:p>
            <a:pPr marL="1085850" lvl="1" indent="-342900">
              <a:buFont typeface="Arial" panose="020B0604020202020204" pitchFamily="34" charset="0"/>
              <a:buChar char="•"/>
            </a:pPr>
            <a:r>
              <a:rPr lang="en-US" sz="1400" dirty="0"/>
              <a:t>NELAC accredited, Audited and Awaiting WDNR accreditation</a:t>
            </a:r>
          </a:p>
          <a:p>
            <a:r>
              <a:rPr lang="en-US" sz="2000" dirty="0"/>
              <a:t>PFAS in Non-Potable Water</a:t>
            </a:r>
          </a:p>
          <a:p>
            <a:pPr marL="1085850" lvl="1" indent="-342900">
              <a:buFont typeface="Arial" panose="020B0604020202020204" pitchFamily="34" charset="0"/>
              <a:buChar char="•"/>
            </a:pPr>
            <a:r>
              <a:rPr lang="en-US" sz="1400" dirty="0"/>
              <a:t>Audited and Awaiting WDNR accreditation</a:t>
            </a:r>
          </a:p>
          <a:p>
            <a:pPr marL="1085850" lvl="1" indent="-342900">
              <a:buFont typeface="Arial" panose="020B0604020202020204" pitchFamily="34" charset="0"/>
              <a:buChar char="•"/>
            </a:pPr>
            <a:r>
              <a:rPr lang="en-US" sz="1400" dirty="0"/>
              <a:t>Will apply for NELAC accreditation after WDNR is granted</a:t>
            </a:r>
          </a:p>
          <a:p>
            <a:r>
              <a:rPr lang="en-US" sz="2000" dirty="0"/>
              <a:t>PFAS in Wastewater</a:t>
            </a:r>
          </a:p>
          <a:p>
            <a:pPr marL="1085850" lvl="1" indent="-342900">
              <a:buFont typeface="Arial" panose="020B0604020202020204" pitchFamily="34" charset="0"/>
              <a:buChar char="•"/>
            </a:pPr>
            <a:r>
              <a:rPr lang="en-US" sz="1400" dirty="0"/>
              <a:t>Audited and Awaiting WDNR accreditation</a:t>
            </a:r>
          </a:p>
          <a:p>
            <a:pPr marL="1085850" lvl="1" indent="-342900">
              <a:buFont typeface="Arial" panose="020B0604020202020204" pitchFamily="34" charset="0"/>
              <a:buChar char="•"/>
            </a:pPr>
            <a:r>
              <a:rPr lang="en-US" sz="1400" dirty="0"/>
              <a:t>Will apply for NELAC accreditation after WDNR is granted</a:t>
            </a:r>
          </a:p>
          <a:p>
            <a:r>
              <a:rPr lang="en-US" sz="2000" dirty="0"/>
              <a:t>PFAS in Solids</a:t>
            </a:r>
          </a:p>
          <a:p>
            <a:pPr marL="1085850" lvl="1" indent="-342900">
              <a:buFont typeface="Arial" panose="020B0604020202020204" pitchFamily="34" charset="0"/>
              <a:buChar char="•"/>
            </a:pPr>
            <a:r>
              <a:rPr lang="en-US" sz="1400" dirty="0"/>
              <a:t>Audited and Awaiting WDNR accreditation</a:t>
            </a:r>
          </a:p>
          <a:p>
            <a:pPr marL="1085850" lvl="1" indent="-342900">
              <a:buFont typeface="Arial" panose="020B0604020202020204" pitchFamily="34" charset="0"/>
              <a:buChar char="•"/>
            </a:pPr>
            <a:r>
              <a:rPr lang="en-US" sz="1400" dirty="0"/>
              <a:t>Will apply for NELAC accreditation after WDNR is granted</a:t>
            </a:r>
          </a:p>
          <a:p>
            <a:r>
              <a:rPr lang="en-US" sz="2000" dirty="0"/>
              <a:t>PFAS in Tissue</a:t>
            </a:r>
          </a:p>
          <a:p>
            <a:pPr marL="1028700" lvl="1">
              <a:buFont typeface="Arial" panose="020B0604020202020204" pitchFamily="34" charset="0"/>
              <a:buChar char="•"/>
            </a:pPr>
            <a:r>
              <a:rPr lang="en-US" sz="1400" dirty="0"/>
              <a:t>Audited and Awaiting WDNR accreditation</a:t>
            </a:r>
          </a:p>
          <a:p>
            <a:endParaRPr lang="en-US" dirty="0"/>
          </a:p>
        </p:txBody>
      </p:sp>
      <p:sp>
        <p:nvSpPr>
          <p:cNvPr id="4" name="Footer Placeholder 3"/>
          <p:cNvSpPr>
            <a:spLocks noGrp="1"/>
          </p:cNvSpPr>
          <p:nvPr>
            <p:ph type="ftr" sz="quarter" idx="3"/>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B70000"/>
                </a:solidFill>
                <a:effectLst/>
                <a:uLnTx/>
                <a:uFillTx/>
                <a:latin typeface="Georgia"/>
                <a:ea typeface="+mn-ea"/>
                <a:cs typeface="+mn-cs"/>
              </a:rPr>
              <a:t>WISCONSIN STATE LABORATORY OF HYGIENE - UNIVERSITY OF WISCONSIN</a:t>
            </a:r>
            <a:endParaRPr kumimoji="0" lang="en-US" sz="1100" b="0" i="0" u="none" strike="noStrike" kern="1200" cap="none" spc="0" normalizeH="0" baseline="0" noProof="0" dirty="0">
              <a:ln>
                <a:noFill/>
              </a:ln>
              <a:solidFill>
                <a:srgbClr val="B70000"/>
              </a:solidFill>
              <a:effectLst/>
              <a:uLnTx/>
              <a:uFillTx/>
              <a:latin typeface="Georgia"/>
              <a:ea typeface="+mn-ea"/>
              <a:cs typeface="+mn-cs"/>
            </a:endParaRPr>
          </a:p>
        </p:txBody>
      </p:sp>
    </p:spTree>
    <p:extLst>
      <p:ext uri="{BB962C8B-B14F-4D97-AF65-F5344CB8AC3E}">
        <p14:creationId xmlns:p14="http://schemas.microsoft.com/office/powerpoint/2010/main" val="358534000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05EEA4-7012-4ED8-AA0A-DFA91C9F526E}"/>
              </a:ext>
            </a:extLst>
          </p:cNvPr>
          <p:cNvSpPr>
            <a:spLocks noGrp="1"/>
          </p:cNvSpPr>
          <p:nvPr>
            <p:ph type="title"/>
          </p:nvPr>
        </p:nvSpPr>
        <p:spPr>
          <a:xfrm>
            <a:off x="0" y="2"/>
            <a:ext cx="9144000" cy="790303"/>
          </a:xfrm>
        </p:spPr>
        <p:txBody>
          <a:bodyPr>
            <a:normAutofit/>
          </a:bodyPr>
          <a:lstStyle/>
          <a:p>
            <a:r>
              <a:rPr lang="en-US" sz="3600" dirty="0">
                <a:solidFill>
                  <a:schemeClr val="accent2">
                    <a:lumMod val="75000"/>
                  </a:schemeClr>
                </a:solidFill>
                <a:latin typeface="Franklin Gothic Medium" panose="020B0603020102020204" pitchFamily="34" charset="0"/>
              </a:rPr>
              <a:t>QUESTIONS</a:t>
            </a:r>
          </a:p>
        </p:txBody>
      </p:sp>
      <p:pic>
        <p:nvPicPr>
          <p:cNvPr id="5" name="Picture 10" descr="wisconsin_from_space_summer">
            <a:extLst>
              <a:ext uri="{FF2B5EF4-FFF2-40B4-BE49-F238E27FC236}">
                <a16:creationId xmlns:a16="http://schemas.microsoft.com/office/drawing/2014/main" id="{9CF15FEE-B16B-400F-9A6D-8329AFDD42C3}"/>
              </a:ext>
            </a:extLst>
          </p:cNvPr>
          <p:cNvPicPr>
            <a:picLocks noChangeAspect="1" noChangeArrowheads="1"/>
          </p:cNvPicPr>
          <p:nvPr/>
        </p:nvPicPr>
        <p:blipFill>
          <a:blip r:embed="rId2" cstate="print">
            <a:lum bright="10000" contrast="10000"/>
            <a:extLst>
              <a:ext uri="{28A0092B-C50C-407E-A947-70E740481C1C}">
                <a14:useLocalDpi xmlns:a14="http://schemas.microsoft.com/office/drawing/2010/main" val="0"/>
              </a:ext>
            </a:extLst>
          </a:blip>
          <a:srcRect/>
          <a:stretch>
            <a:fillRect/>
          </a:stretch>
        </p:blipFill>
        <p:spPr bwMode="auto">
          <a:xfrm>
            <a:off x="4213089" y="2036618"/>
            <a:ext cx="4879570" cy="4780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EDD8FA52-324A-4D0C-B0C2-74899121EAD2}"/>
              </a:ext>
            </a:extLst>
          </p:cNvPr>
          <p:cNvSpPr txBox="1"/>
          <p:nvPr/>
        </p:nvSpPr>
        <p:spPr>
          <a:xfrm>
            <a:off x="6178731" y="89279"/>
            <a:ext cx="19812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a:ea typeface="MS PGothic" pitchFamily="34" charset="-128"/>
                <a:cs typeface="+mn-cs"/>
              </a:rPr>
              <a:t>Thank You</a:t>
            </a:r>
          </a:p>
        </p:txBody>
      </p:sp>
      <p:pic>
        <p:nvPicPr>
          <p:cNvPr id="6" name="Picture 5">
            <a:extLst>
              <a:ext uri="{FF2B5EF4-FFF2-40B4-BE49-F238E27FC236}">
                <a16:creationId xmlns:a16="http://schemas.microsoft.com/office/drawing/2014/main" id="{0A456BE5-5BC9-4CA0-965E-39A2CAC808DE}"/>
              </a:ext>
            </a:extLst>
          </p:cNvPr>
          <p:cNvPicPr>
            <a:picLocks noChangeAspect="1"/>
          </p:cNvPicPr>
          <p:nvPr/>
        </p:nvPicPr>
        <p:blipFill>
          <a:blip r:embed="rId3"/>
          <a:stretch>
            <a:fillRect/>
          </a:stretch>
        </p:blipFill>
        <p:spPr>
          <a:xfrm>
            <a:off x="169016" y="937188"/>
            <a:ext cx="3937473" cy="2755631"/>
          </a:xfrm>
          <a:prstGeom prst="rect">
            <a:avLst/>
          </a:prstGeom>
        </p:spPr>
      </p:pic>
      <p:sp>
        <p:nvSpPr>
          <p:cNvPr id="7" name="TextBox 6"/>
          <p:cNvSpPr txBox="1"/>
          <p:nvPr/>
        </p:nvSpPr>
        <p:spPr>
          <a:xfrm>
            <a:off x="4213090" y="937188"/>
            <a:ext cx="4879571" cy="1031051"/>
          </a:xfrm>
          <a:prstGeom prst="rect">
            <a:avLst/>
          </a:prstGeom>
          <a:solidFill>
            <a:schemeClr val="accent4">
              <a:lumMod val="20000"/>
              <a:lumOff val="80000"/>
            </a:schemeClr>
          </a:solid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Verdana Pro Cond SemiBold"/>
                <a:ea typeface="MS PGothic" pitchFamily="34" charset="-128"/>
                <a:cs typeface="+mn-cs"/>
              </a:rPr>
              <a:t>Acknowledge</a:t>
            </a:r>
            <a:r>
              <a:rPr kumimoji="0" lang="en-US" sz="1600" b="0" i="0" u="none" strike="noStrike" kern="1200" cap="none" spc="0" normalizeH="0" baseline="0" noProof="0" dirty="0">
                <a:ln>
                  <a:noFill/>
                </a:ln>
                <a:solidFill>
                  <a:prstClr val="black"/>
                </a:solidFill>
                <a:effectLst/>
                <a:uLnTx/>
                <a:uFillTx/>
                <a:latin typeface="Verdana Pro Cond SemiBold"/>
                <a:ea typeface="MS PGothic" pitchFamily="34" charset="-128"/>
                <a:cs typeface="+mn-cs"/>
              </a:rPr>
              <a:t>: </a:t>
            </a:r>
            <a:r>
              <a:rPr kumimoji="0" lang="en-US" sz="1500" b="1" i="0" u="none" strike="noStrike" kern="1200" cap="none" spc="0" normalizeH="0" baseline="0" noProof="0" dirty="0">
                <a:ln>
                  <a:noFill/>
                </a:ln>
                <a:solidFill>
                  <a:srgbClr val="FF0000"/>
                </a:solidFill>
                <a:effectLst/>
                <a:uLnTx/>
                <a:uFillTx/>
                <a:latin typeface="Verdana Pro Cond SemiBold"/>
                <a:ea typeface="MS PGothic" pitchFamily="34" charset="-128"/>
                <a:cs typeface="+mn-cs"/>
              </a:rPr>
              <a:t>NADP</a:t>
            </a:r>
            <a:r>
              <a:rPr kumimoji="0" lang="en-US" sz="1500" b="0" i="0" u="none" strike="noStrike" kern="1200" cap="none" spc="0" normalizeH="0" baseline="0" noProof="0" dirty="0">
                <a:ln>
                  <a:noFill/>
                </a:ln>
                <a:solidFill>
                  <a:prstClr val="black"/>
                </a:solidFill>
                <a:effectLst/>
                <a:uLnTx/>
                <a:uFillTx/>
                <a:latin typeface="Verdana Pro Cond SemiBold"/>
                <a:ea typeface="MS PGothic" pitchFamily="34" charset="-128"/>
                <a:cs typeface="+mn-cs"/>
              </a:rPr>
              <a:t>: Mark Olson, Amy Mager &amp; her team, Camille. </a:t>
            </a:r>
            <a:r>
              <a:rPr kumimoji="0" lang="en-US" sz="1500" b="1" i="0" u="none" strike="noStrike" kern="1200" cap="none" spc="0" normalizeH="0" baseline="0" noProof="0" dirty="0">
                <a:ln>
                  <a:noFill/>
                </a:ln>
                <a:solidFill>
                  <a:srgbClr val="FF0000"/>
                </a:solidFill>
                <a:effectLst/>
                <a:uLnTx/>
                <a:uFillTx/>
                <a:latin typeface="Verdana Pro Cond SemiBold"/>
                <a:ea typeface="MS PGothic" pitchFamily="34" charset="-128"/>
                <a:cs typeface="+mn-cs"/>
              </a:rPr>
              <a:t>WSLH</a:t>
            </a:r>
            <a:r>
              <a:rPr kumimoji="0" lang="en-US" sz="1500" b="0" i="0" u="none" strike="noStrike" kern="1200" cap="none" spc="0" normalizeH="0" baseline="0" noProof="0" dirty="0">
                <a:ln>
                  <a:noFill/>
                </a:ln>
                <a:solidFill>
                  <a:prstClr val="black"/>
                </a:solidFill>
                <a:effectLst/>
                <a:uLnTx/>
                <a:uFillTx/>
                <a:latin typeface="Verdana Pro Cond SemiBold"/>
                <a:ea typeface="MS PGothic" pitchFamily="34" charset="-128"/>
                <a:cs typeface="+mn-cs"/>
              </a:rPr>
              <a:t>: Erin Mani &amp; PFAS analytical team. </a:t>
            </a:r>
            <a:r>
              <a:rPr kumimoji="0" lang="en-US" sz="1500" b="1" i="0" u="none" strike="noStrike" kern="1200" cap="none" spc="0" normalizeH="0" baseline="0" noProof="0" dirty="0">
                <a:ln>
                  <a:noFill/>
                </a:ln>
                <a:solidFill>
                  <a:srgbClr val="FF0000"/>
                </a:solidFill>
                <a:effectLst/>
                <a:uLnTx/>
                <a:uFillTx/>
                <a:latin typeface="Verdana Pro Cond SemiBold"/>
                <a:ea typeface="MS PGothic" pitchFamily="34" charset="-128"/>
                <a:cs typeface="+mn-cs"/>
              </a:rPr>
              <a:t>WDNR</a:t>
            </a:r>
            <a:r>
              <a:rPr kumimoji="0" lang="en-US" sz="1500" b="0" i="0" u="none" strike="noStrike" kern="1200" cap="none" spc="0" normalizeH="0" baseline="0" noProof="0" dirty="0">
                <a:ln>
                  <a:noFill/>
                </a:ln>
                <a:solidFill>
                  <a:prstClr val="black"/>
                </a:solidFill>
                <a:effectLst/>
                <a:uLnTx/>
                <a:uFillTx/>
                <a:latin typeface="Verdana Pro Cond SemiBold"/>
                <a:ea typeface="MS PGothic" pitchFamily="34" charset="-128"/>
                <a:cs typeface="+mn-cs"/>
              </a:rPr>
              <a:t>: Mark Allen, Katie </a:t>
            </a:r>
            <a:r>
              <a:rPr kumimoji="0" lang="en-US" sz="1500" b="0" i="0" u="none" strike="noStrike" kern="1200" cap="none" spc="0" normalizeH="0" baseline="0" noProof="0" dirty="0" err="1">
                <a:ln>
                  <a:noFill/>
                </a:ln>
                <a:solidFill>
                  <a:prstClr val="black"/>
                </a:solidFill>
                <a:effectLst/>
                <a:uLnTx/>
                <a:uFillTx/>
                <a:latin typeface="Verdana Pro Cond SemiBold"/>
                <a:ea typeface="MS PGothic" pitchFamily="34" charset="-128"/>
                <a:cs typeface="+mn-cs"/>
              </a:rPr>
              <a:t>Praedel</a:t>
            </a:r>
            <a:r>
              <a:rPr kumimoji="0" lang="en-US" sz="1500" b="0" i="0" u="none" strike="noStrike" kern="1200" cap="none" spc="0" normalizeH="0" baseline="0" noProof="0" dirty="0">
                <a:ln>
                  <a:noFill/>
                </a:ln>
                <a:solidFill>
                  <a:prstClr val="black"/>
                </a:solidFill>
                <a:effectLst/>
                <a:uLnTx/>
                <a:uFillTx/>
                <a:latin typeface="Verdana Pro Cond SemiBold"/>
                <a:ea typeface="MS PGothic" pitchFamily="34" charset="-128"/>
                <a:cs typeface="+mn-cs"/>
              </a:rPr>
              <a:t>. </a:t>
            </a:r>
            <a:r>
              <a:rPr kumimoji="0" lang="en-US" sz="1500" b="1" i="0" u="none" strike="noStrike" kern="1200" cap="none" spc="0" normalizeH="0" baseline="0" noProof="0" dirty="0">
                <a:ln>
                  <a:noFill/>
                </a:ln>
                <a:solidFill>
                  <a:srgbClr val="FF0000"/>
                </a:solidFill>
                <a:effectLst/>
                <a:uLnTx/>
                <a:uFillTx/>
                <a:latin typeface="Verdana Pro Cond SemiBold"/>
                <a:ea typeface="MS PGothic" pitchFamily="34" charset="-128"/>
                <a:cs typeface="+mn-cs"/>
              </a:rPr>
              <a:t>EPA:</a:t>
            </a:r>
            <a:r>
              <a:rPr kumimoji="0" lang="en-US" sz="1500" b="0" i="0" u="none" strike="noStrike" kern="1200" cap="none" spc="0" normalizeH="0" baseline="0" noProof="0" dirty="0">
                <a:ln>
                  <a:noFill/>
                </a:ln>
                <a:solidFill>
                  <a:prstClr val="black"/>
                </a:solidFill>
                <a:effectLst/>
                <a:uLnTx/>
                <a:uFillTx/>
                <a:latin typeface="Verdana Pro Cond SemiBold"/>
                <a:ea typeface="MS PGothic" pitchFamily="34" charset="-128"/>
                <a:cs typeface="+mn-cs"/>
              </a:rPr>
              <a:t> Melissa </a:t>
            </a:r>
            <a:r>
              <a:rPr kumimoji="0" lang="en-US" sz="1500" b="0" i="0" u="none" strike="noStrike" kern="1200" cap="none" spc="0" normalizeH="0" baseline="0" noProof="0" dirty="0" err="1">
                <a:ln>
                  <a:noFill/>
                </a:ln>
                <a:solidFill>
                  <a:prstClr val="black"/>
                </a:solidFill>
                <a:effectLst/>
                <a:uLnTx/>
                <a:uFillTx/>
                <a:latin typeface="Verdana Pro Cond SemiBold"/>
                <a:ea typeface="MS PGothic" pitchFamily="34" charset="-128"/>
                <a:cs typeface="+mn-cs"/>
              </a:rPr>
              <a:t>Puchalski</a:t>
            </a:r>
            <a:r>
              <a:rPr kumimoji="0" lang="en-US" sz="1500" b="0" i="0" u="none" strike="noStrike" kern="1200" cap="none" spc="0" normalizeH="0" baseline="0" noProof="0" dirty="0">
                <a:ln>
                  <a:noFill/>
                </a:ln>
                <a:solidFill>
                  <a:prstClr val="black"/>
                </a:solidFill>
                <a:effectLst/>
                <a:uLnTx/>
                <a:uFillTx/>
                <a:latin typeface="Verdana Pro Cond SemiBold"/>
                <a:ea typeface="MS PGothic" pitchFamily="34" charset="-128"/>
                <a:cs typeface="+mn-cs"/>
              </a:rPr>
              <a:t>, Donna Schwede, John Offenberg  </a:t>
            </a:r>
          </a:p>
        </p:txBody>
      </p:sp>
      <p:pic>
        <p:nvPicPr>
          <p:cNvPr id="10" name="Picture 9">
            <a:extLst>
              <a:ext uri="{FF2B5EF4-FFF2-40B4-BE49-F238E27FC236}">
                <a16:creationId xmlns:a16="http://schemas.microsoft.com/office/drawing/2014/main" id="{8D6155D9-5236-4B93-A553-B620DE915184}"/>
              </a:ext>
            </a:extLst>
          </p:cNvPr>
          <p:cNvPicPr>
            <a:picLocks noChangeAspect="1"/>
          </p:cNvPicPr>
          <p:nvPr/>
        </p:nvPicPr>
        <p:blipFill>
          <a:blip r:embed="rId4"/>
          <a:stretch>
            <a:fillRect/>
          </a:stretch>
        </p:blipFill>
        <p:spPr>
          <a:xfrm>
            <a:off x="169016" y="3839702"/>
            <a:ext cx="3937473" cy="2978702"/>
          </a:xfrm>
          <a:prstGeom prst="rect">
            <a:avLst/>
          </a:prstGeom>
        </p:spPr>
      </p:pic>
    </p:spTree>
    <p:extLst>
      <p:ext uri="{BB962C8B-B14F-4D97-AF65-F5344CB8AC3E}">
        <p14:creationId xmlns:p14="http://schemas.microsoft.com/office/powerpoint/2010/main" val="415574927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B70000"/>
                </a:solidFill>
                <a:effectLst/>
                <a:uLnTx/>
                <a:uFillTx/>
                <a:latin typeface="Georgia"/>
                <a:ea typeface="+mn-ea"/>
                <a:cs typeface="+mn-cs"/>
              </a:rPr>
              <a:t>UW-Madison, Wisconsin State Laboratory of Hygiene &amp; National Atmospheric Deposition Program</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0416" y="378158"/>
            <a:ext cx="1182342" cy="5981365"/>
          </a:xfrm>
          <a:prstGeom prst="rect">
            <a:avLst/>
          </a:prstGeom>
        </p:spPr>
      </p:pic>
      <p:sp>
        <p:nvSpPr>
          <p:cNvPr id="13" name="TextBox 12">
            <a:extLst>
              <a:ext uri="{FF2B5EF4-FFF2-40B4-BE49-F238E27FC236}">
                <a16:creationId xmlns:a16="http://schemas.microsoft.com/office/drawing/2014/main" id="{50B0B626-57F3-4B47-A008-D1CB012FD540}"/>
              </a:ext>
            </a:extLst>
          </p:cNvPr>
          <p:cNvSpPr txBox="1"/>
          <p:nvPr/>
        </p:nvSpPr>
        <p:spPr>
          <a:xfrm>
            <a:off x="1389363" y="398238"/>
            <a:ext cx="6327174" cy="584775"/>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Verdana Pro SemiBold" panose="020B0704030504040204" pitchFamily="34" charset="0"/>
                <a:ea typeface="MS PGothic" pitchFamily="34" charset="-128"/>
                <a:cs typeface="+mn-cs"/>
              </a:rPr>
              <a:t>Synopsis of Approach</a:t>
            </a:r>
          </a:p>
        </p:txBody>
      </p:sp>
      <p:sp>
        <p:nvSpPr>
          <p:cNvPr id="2" name="Rectangle 1"/>
          <p:cNvSpPr/>
          <p:nvPr/>
        </p:nvSpPr>
        <p:spPr>
          <a:xfrm>
            <a:off x="852606" y="1028315"/>
            <a:ext cx="7755774" cy="523220"/>
          </a:xfrm>
          <a:prstGeom prst="rect">
            <a:avLst/>
          </a:prstGeom>
        </p:spPr>
        <p:txBody>
          <a:bodyPr wrap="square">
            <a:spAutoFit/>
          </a:bodyPr>
          <a:lstStyle/>
          <a:p>
            <a:pPr marL="560070" marR="0" lvl="1" indent="0" algn="l" defTabSz="457200" rtl="0" eaLnBrk="1" fontAlgn="base" latinLnBrk="0" hangingPunct="1">
              <a:lnSpc>
                <a:spcPct val="100000"/>
              </a:lnSpc>
              <a:spcBef>
                <a:spcPts val="0"/>
              </a:spcBef>
              <a:spcAft>
                <a:spcPts val="0"/>
              </a:spcAft>
              <a:buClrTx/>
              <a:buSzTx/>
              <a:buFontTx/>
              <a:buNone/>
              <a:tabLst/>
              <a:defRPr/>
            </a:pPr>
            <a:r>
              <a:rPr kumimoji="0" lang="en-US" sz="1500" b="1" i="1"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endParaRPr kumimoji="0" lang="en-US" sz="15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1" fontAlgn="base"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cxnSp>
        <p:nvCxnSpPr>
          <p:cNvPr id="7" name="Straight Connector 6"/>
          <p:cNvCxnSpPr/>
          <p:nvPr/>
        </p:nvCxnSpPr>
        <p:spPr>
          <a:xfrm>
            <a:off x="1389363" y="983013"/>
            <a:ext cx="6508866" cy="0"/>
          </a:xfrm>
          <a:prstGeom prst="line">
            <a:avLst/>
          </a:prstGeom>
          <a:ln w="38100"/>
        </p:spPr>
        <p:style>
          <a:lnRef idx="2">
            <a:schemeClr val="accent1"/>
          </a:lnRef>
          <a:fillRef idx="0">
            <a:schemeClr val="accent1"/>
          </a:fillRef>
          <a:effectRef idx="1">
            <a:schemeClr val="accent1"/>
          </a:effectRef>
          <a:fontRef idx="minor">
            <a:schemeClr val="tx1"/>
          </a:fontRef>
        </p:style>
      </p:cxnSp>
      <p:pic>
        <p:nvPicPr>
          <p:cNvPr id="6" name="Picture 5">
            <a:extLst>
              <a:ext uri="{FF2B5EF4-FFF2-40B4-BE49-F238E27FC236}">
                <a16:creationId xmlns:a16="http://schemas.microsoft.com/office/drawing/2014/main" id="{CAA35330-E0E5-4416-8A29-8C32CA71B931}"/>
              </a:ext>
            </a:extLst>
          </p:cNvPr>
          <p:cNvPicPr>
            <a:picLocks noChangeAspect="1"/>
          </p:cNvPicPr>
          <p:nvPr/>
        </p:nvPicPr>
        <p:blipFill>
          <a:blip r:embed="rId3"/>
          <a:stretch>
            <a:fillRect/>
          </a:stretch>
        </p:blipFill>
        <p:spPr>
          <a:xfrm>
            <a:off x="2333001" y="1912933"/>
            <a:ext cx="5165079" cy="2911814"/>
          </a:xfrm>
          <a:prstGeom prst="rect">
            <a:avLst/>
          </a:prstGeom>
        </p:spPr>
      </p:pic>
    </p:spTree>
    <p:extLst>
      <p:ext uri="{BB962C8B-B14F-4D97-AF65-F5344CB8AC3E}">
        <p14:creationId xmlns:p14="http://schemas.microsoft.com/office/powerpoint/2010/main" val="238205969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46472C-63B4-4052-92E6-E64E4FDC28CE}"/>
              </a:ext>
            </a:extLst>
          </p:cNvPr>
          <p:cNvSpPr>
            <a:spLocks noGrp="1"/>
          </p:cNvSpPr>
          <p:nvPr>
            <p:ph type="title"/>
          </p:nvPr>
        </p:nvSpPr>
        <p:spPr/>
        <p:txBody>
          <a:bodyPr>
            <a:normAutofit/>
          </a:bodyPr>
          <a:lstStyle/>
          <a:p>
            <a:r>
              <a:rPr lang="en-US" sz="3200" b="1" dirty="0"/>
              <a:t>PFAS Measurement Approaches</a:t>
            </a:r>
          </a:p>
        </p:txBody>
      </p:sp>
      <p:sp>
        <p:nvSpPr>
          <p:cNvPr id="3" name="Content Placeholder 2">
            <a:extLst>
              <a:ext uri="{FF2B5EF4-FFF2-40B4-BE49-F238E27FC236}">
                <a16:creationId xmlns:a16="http://schemas.microsoft.com/office/drawing/2014/main" id="{26844FDF-FB6C-41C4-B553-55F3EAF93805}"/>
              </a:ext>
            </a:extLst>
          </p:cNvPr>
          <p:cNvSpPr>
            <a:spLocks noGrp="1"/>
          </p:cNvSpPr>
          <p:nvPr>
            <p:ph idx="1"/>
          </p:nvPr>
        </p:nvSpPr>
        <p:spPr>
          <a:xfrm>
            <a:off x="123286" y="1571301"/>
            <a:ext cx="1924396" cy="3276600"/>
          </a:xfrm>
          <a:solidFill>
            <a:schemeClr val="accent1">
              <a:lumMod val="20000"/>
              <a:lumOff val="80000"/>
            </a:schemeClr>
          </a:solidFill>
        </p:spPr>
        <p:txBody>
          <a:bodyPr>
            <a:normAutofit/>
          </a:bodyPr>
          <a:lstStyle/>
          <a:p>
            <a:pPr marL="91440" indent="-182880"/>
            <a:r>
              <a:rPr lang="en-US" sz="2600" b="1" dirty="0"/>
              <a:t>Total</a:t>
            </a:r>
          </a:p>
          <a:p>
            <a:pPr lvl="1">
              <a:buFont typeface="Wingdings" panose="05000000000000000000" pitchFamily="2" charset="2"/>
              <a:buChar char="v"/>
            </a:pPr>
            <a:r>
              <a:rPr lang="en-US" sz="2000" b="1" dirty="0">
                <a:solidFill>
                  <a:srgbClr val="FF0000"/>
                </a:solidFill>
              </a:rPr>
              <a:t>PIGE</a:t>
            </a:r>
          </a:p>
          <a:p>
            <a:pPr lvl="1">
              <a:buFont typeface="Wingdings" panose="05000000000000000000" pitchFamily="2" charset="2"/>
              <a:buChar char="v"/>
            </a:pPr>
            <a:r>
              <a:rPr lang="en-US" sz="2000" b="1" dirty="0">
                <a:solidFill>
                  <a:srgbClr val="FF0000"/>
                </a:solidFill>
              </a:rPr>
              <a:t>XRF</a:t>
            </a:r>
          </a:p>
          <a:p>
            <a:pPr lvl="1">
              <a:buFont typeface="Wingdings" panose="05000000000000000000" pitchFamily="2" charset="2"/>
              <a:buChar char="v"/>
            </a:pPr>
            <a:r>
              <a:rPr lang="en-US" sz="2000" b="1" dirty="0">
                <a:solidFill>
                  <a:srgbClr val="FF0000"/>
                </a:solidFill>
              </a:rPr>
              <a:t>TOF/CIC</a:t>
            </a:r>
          </a:p>
          <a:p>
            <a:pPr lvl="1">
              <a:buFont typeface="Wingdings" panose="05000000000000000000" pitchFamily="2" charset="2"/>
              <a:buChar char="v"/>
            </a:pPr>
            <a:r>
              <a:rPr lang="en-US" sz="2000" b="1" dirty="0">
                <a:solidFill>
                  <a:srgbClr val="FF0000"/>
                </a:solidFill>
              </a:rPr>
              <a:t>EOF/CIC</a:t>
            </a:r>
          </a:p>
          <a:p>
            <a:pPr marL="457200" lvl="1" indent="0">
              <a:buNone/>
            </a:pPr>
            <a:endParaRPr lang="en-US" sz="2200" b="1" dirty="0"/>
          </a:p>
        </p:txBody>
      </p:sp>
      <p:sp>
        <p:nvSpPr>
          <p:cNvPr id="4" name="Footer Placeholder 3">
            <a:extLst>
              <a:ext uri="{FF2B5EF4-FFF2-40B4-BE49-F238E27FC236}">
                <a16:creationId xmlns:a16="http://schemas.microsoft.com/office/drawing/2014/main" id="{41E4D4A0-6621-4A11-A640-874449169F0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a:ea typeface="MS PGothic" pitchFamily="34" charset="-128"/>
                <a:cs typeface="+mn-cs"/>
              </a:rPr>
              <a:t>National Atmospheric Deposition Program</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S PGothic" pitchFamily="34" charset="-128"/>
              <a:cs typeface="+mn-cs"/>
            </a:endParaRPr>
          </a:p>
        </p:txBody>
      </p:sp>
      <p:sp>
        <p:nvSpPr>
          <p:cNvPr id="5" name="Content Placeholder 2">
            <a:extLst>
              <a:ext uri="{FF2B5EF4-FFF2-40B4-BE49-F238E27FC236}">
                <a16:creationId xmlns:a16="http://schemas.microsoft.com/office/drawing/2014/main" id="{AE9229EF-494E-4851-97F7-A30F32317DDF}"/>
              </a:ext>
            </a:extLst>
          </p:cNvPr>
          <p:cNvSpPr txBox="1">
            <a:spLocks/>
          </p:cNvSpPr>
          <p:nvPr/>
        </p:nvSpPr>
        <p:spPr>
          <a:xfrm>
            <a:off x="4238624" y="1599099"/>
            <a:ext cx="2345056" cy="3276600"/>
          </a:xfrm>
          <a:prstGeom prst="rect">
            <a:avLst/>
          </a:prstGeom>
          <a:solidFill>
            <a:schemeClr val="accent2">
              <a:lumMod val="20000"/>
              <a:lumOff val="80000"/>
            </a:schemeClr>
          </a:solidFill>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91440" marR="0" lvl="0" indent="-18288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Total Oxidizable Precursor (TOP)</a:t>
            </a:r>
          </a:p>
          <a:p>
            <a:pPr marL="742950" marR="0" lvl="1" indent="-342900" algn="l" defTabSz="914400" rtl="0" eaLnBrk="1" fontAlgn="auto" latinLnBrk="0" hangingPunct="1">
              <a:lnSpc>
                <a:spcPct val="100000"/>
              </a:lnSpc>
              <a:spcBef>
                <a:spcPct val="20000"/>
              </a:spcBef>
              <a:spcAft>
                <a:spcPts val="0"/>
              </a:spcAft>
              <a:buClrTx/>
              <a:buSzTx/>
              <a:buFont typeface="Wingdings" panose="05000000000000000000" pitchFamily="2" charset="2"/>
              <a:buChar char="v"/>
              <a:tabLst/>
              <a:defRPr/>
            </a:pPr>
            <a:r>
              <a:rPr kumimoji="0" lang="en-US" sz="2000" b="1" i="0" u="none" strike="noStrike" kern="1200" cap="none" spc="0" normalizeH="0" baseline="0" noProof="0" dirty="0">
                <a:ln>
                  <a:noFill/>
                </a:ln>
                <a:solidFill>
                  <a:srgbClr val="FF0000"/>
                </a:solidFill>
                <a:effectLst/>
                <a:uLnTx/>
                <a:uFillTx/>
                <a:latin typeface="Calibri"/>
                <a:ea typeface="+mn-ea"/>
                <a:cs typeface="+mn-cs"/>
              </a:rPr>
              <a:t>Oxidative conversion of targeted &amp; unknown precursors</a:t>
            </a:r>
          </a:p>
          <a:p>
            <a:pPr marL="400050" marR="0" lvl="1"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US" sz="2000" b="1" i="0" u="none" strike="noStrike" kern="1200" cap="none" spc="0" normalizeH="0" baseline="0" noProof="0" dirty="0">
              <a:ln>
                <a:noFill/>
              </a:ln>
              <a:solidFill>
                <a:prstClr val="black"/>
              </a:solidFill>
              <a:effectLst/>
              <a:uLnTx/>
              <a:uFillTx/>
              <a:latin typeface="Calibri"/>
              <a:ea typeface="+mn-ea"/>
              <a:cs typeface="+mn-cs"/>
            </a:endParaRPr>
          </a:p>
        </p:txBody>
      </p:sp>
      <p:sp>
        <p:nvSpPr>
          <p:cNvPr id="6" name="Content Placeholder 2">
            <a:extLst>
              <a:ext uri="{FF2B5EF4-FFF2-40B4-BE49-F238E27FC236}">
                <a16:creationId xmlns:a16="http://schemas.microsoft.com/office/drawing/2014/main" id="{494F4018-B62B-4674-B6FB-2C68B50E2A58}"/>
              </a:ext>
            </a:extLst>
          </p:cNvPr>
          <p:cNvSpPr txBox="1">
            <a:spLocks/>
          </p:cNvSpPr>
          <p:nvPr/>
        </p:nvSpPr>
        <p:spPr>
          <a:xfrm>
            <a:off x="6724996" y="1600202"/>
            <a:ext cx="2266604" cy="3276601"/>
          </a:xfrm>
          <a:prstGeom prst="rect">
            <a:avLst/>
          </a:prstGeom>
          <a:solidFill>
            <a:schemeClr val="accent3">
              <a:lumMod val="20000"/>
              <a:lumOff val="80000"/>
            </a:schemeClr>
          </a:solidFill>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91440" marR="0" lvl="0" indent="-18288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600" b="1" i="0" u="none" strike="noStrike" kern="1200" cap="none" spc="0" normalizeH="0" baseline="0" noProof="0" dirty="0">
                <a:ln>
                  <a:noFill/>
                </a:ln>
                <a:solidFill>
                  <a:prstClr val="black"/>
                </a:solidFill>
                <a:effectLst/>
                <a:uLnTx/>
                <a:uFillTx/>
                <a:latin typeface="Calibri"/>
                <a:ea typeface="+mn-ea"/>
                <a:cs typeface="+mn-cs"/>
              </a:rPr>
              <a:t>Targeted</a:t>
            </a:r>
          </a:p>
          <a:p>
            <a:pPr marL="742950" marR="0" lvl="1" indent="-285750" algn="l" defTabSz="914400" rtl="0" eaLnBrk="1" fontAlgn="auto" latinLnBrk="0" hangingPunct="1">
              <a:lnSpc>
                <a:spcPct val="100000"/>
              </a:lnSpc>
              <a:spcBef>
                <a:spcPct val="20000"/>
              </a:spcBef>
              <a:spcAft>
                <a:spcPts val="0"/>
              </a:spcAft>
              <a:buClrTx/>
              <a:buSzTx/>
              <a:buFont typeface="Wingdings" panose="05000000000000000000" pitchFamily="2" charset="2"/>
              <a:buChar char="v"/>
              <a:tabLst/>
              <a:defRPr/>
            </a:pPr>
            <a:r>
              <a:rPr kumimoji="0" lang="en-US" sz="2000" b="1" i="0" u="none" strike="noStrike" kern="1200" cap="none" spc="0" normalizeH="0" baseline="0" noProof="0" dirty="0">
                <a:ln>
                  <a:noFill/>
                </a:ln>
                <a:solidFill>
                  <a:srgbClr val="FF0000"/>
                </a:solidFill>
                <a:effectLst/>
                <a:uLnTx/>
                <a:uFillTx/>
                <a:latin typeface="Calibri"/>
                <a:ea typeface="+mn-ea"/>
                <a:cs typeface="+mn-cs"/>
              </a:rPr>
              <a:t>12-50 species</a:t>
            </a:r>
          </a:p>
          <a:p>
            <a:pPr marL="742950" marR="0" lvl="1" indent="-285750" algn="l" defTabSz="914400" rtl="0" eaLnBrk="1" fontAlgn="auto" latinLnBrk="0" hangingPunct="1">
              <a:lnSpc>
                <a:spcPct val="100000"/>
              </a:lnSpc>
              <a:spcBef>
                <a:spcPct val="20000"/>
              </a:spcBef>
              <a:spcAft>
                <a:spcPts val="0"/>
              </a:spcAft>
              <a:buClrTx/>
              <a:buSzTx/>
              <a:buFont typeface="Wingdings" panose="05000000000000000000" pitchFamily="2" charset="2"/>
              <a:buChar char="v"/>
              <a:tabLst/>
              <a:defRPr/>
            </a:pPr>
            <a:r>
              <a:rPr kumimoji="0" lang="en-US" sz="2000" b="1" i="0" u="none" strike="noStrike" kern="1200" cap="none" spc="0" normalizeH="0" baseline="0" noProof="0" dirty="0">
                <a:ln>
                  <a:noFill/>
                </a:ln>
                <a:solidFill>
                  <a:srgbClr val="FF0000"/>
                </a:solidFill>
                <a:effectLst/>
                <a:uLnTx/>
                <a:uFillTx/>
                <a:latin typeface="Calibri"/>
                <a:ea typeface="+mn-ea"/>
                <a:cs typeface="+mn-cs"/>
              </a:rPr>
              <a:t>Quantitative</a:t>
            </a:r>
          </a:p>
          <a:p>
            <a:pPr marL="742950" marR="0" lvl="1" indent="-285750" algn="l" defTabSz="914400" rtl="0" eaLnBrk="1" fontAlgn="auto" latinLnBrk="0" hangingPunct="1">
              <a:lnSpc>
                <a:spcPct val="100000"/>
              </a:lnSpc>
              <a:spcBef>
                <a:spcPct val="20000"/>
              </a:spcBef>
              <a:spcAft>
                <a:spcPts val="0"/>
              </a:spcAft>
              <a:buClrTx/>
              <a:buSzTx/>
              <a:buFont typeface="Wingdings" panose="05000000000000000000" pitchFamily="2" charset="2"/>
              <a:buChar char="v"/>
              <a:tabLst/>
              <a:defRPr/>
            </a:pPr>
            <a:r>
              <a:rPr kumimoji="0" lang="en-US" sz="2000" b="1" i="0" u="none" strike="noStrike" kern="1200" cap="none" spc="0" normalizeH="0" baseline="0" noProof="0" dirty="0">
                <a:ln>
                  <a:noFill/>
                </a:ln>
                <a:solidFill>
                  <a:srgbClr val="FF0000"/>
                </a:solidFill>
                <a:effectLst/>
                <a:uLnTx/>
                <a:uFillTx/>
                <a:latin typeface="Calibri"/>
                <a:ea typeface="+mn-ea"/>
                <a:cs typeface="+mn-cs"/>
              </a:rPr>
              <a:t>Tox relevant</a:t>
            </a:r>
          </a:p>
          <a:p>
            <a:pPr marL="742950" marR="0" lvl="1" indent="-285750" algn="l" defTabSz="914400" rtl="0" eaLnBrk="1" fontAlgn="auto" latinLnBrk="0" hangingPunct="1">
              <a:lnSpc>
                <a:spcPct val="100000"/>
              </a:lnSpc>
              <a:spcBef>
                <a:spcPct val="20000"/>
              </a:spcBef>
              <a:spcAft>
                <a:spcPts val="0"/>
              </a:spcAft>
              <a:buClrTx/>
              <a:buSzTx/>
              <a:buFont typeface="Wingdings" panose="05000000000000000000" pitchFamily="2" charset="2"/>
              <a:buChar char="v"/>
              <a:tabLst/>
              <a:defRPr/>
            </a:pPr>
            <a:r>
              <a:rPr kumimoji="0" lang="en-US" sz="2000" b="1" i="0" u="none" strike="noStrike" kern="1200" cap="none" spc="0" normalizeH="0" baseline="0" noProof="0" dirty="0">
                <a:ln>
                  <a:noFill/>
                </a:ln>
                <a:solidFill>
                  <a:srgbClr val="FF0000"/>
                </a:solidFill>
                <a:effectLst/>
                <a:uLnTx/>
                <a:uFillTx/>
                <a:latin typeface="Calibri"/>
                <a:ea typeface="+mn-ea"/>
                <a:cs typeface="+mn-cs"/>
              </a:rPr>
              <a:t>Small fraction of total</a:t>
            </a:r>
          </a:p>
        </p:txBody>
      </p:sp>
      <p:sp>
        <p:nvSpPr>
          <p:cNvPr id="7" name="Content Placeholder 2">
            <a:extLst>
              <a:ext uri="{FF2B5EF4-FFF2-40B4-BE49-F238E27FC236}">
                <a16:creationId xmlns:a16="http://schemas.microsoft.com/office/drawing/2014/main" id="{0F0CF613-5AC5-4AF9-8812-12B6C74B336A}"/>
              </a:ext>
            </a:extLst>
          </p:cNvPr>
          <p:cNvSpPr txBox="1">
            <a:spLocks/>
          </p:cNvSpPr>
          <p:nvPr/>
        </p:nvSpPr>
        <p:spPr>
          <a:xfrm>
            <a:off x="2114552" y="1595026"/>
            <a:ext cx="2019299" cy="3276600"/>
          </a:xfrm>
          <a:prstGeom prst="rect">
            <a:avLst/>
          </a:prstGeom>
          <a:solidFill>
            <a:schemeClr val="accent4">
              <a:lumMod val="40000"/>
              <a:lumOff val="60000"/>
            </a:schemeClr>
          </a:solidFill>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91440" marR="0" lvl="0" indent="-18288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Non-targeted</a:t>
            </a:r>
          </a:p>
          <a:p>
            <a:pPr marL="742950" marR="0" lvl="1" indent="-342900" algn="l" defTabSz="914400" rtl="0" eaLnBrk="1" fontAlgn="auto" latinLnBrk="0" hangingPunct="1">
              <a:lnSpc>
                <a:spcPct val="100000"/>
              </a:lnSpc>
              <a:spcBef>
                <a:spcPct val="20000"/>
              </a:spcBef>
              <a:spcAft>
                <a:spcPts val="0"/>
              </a:spcAft>
              <a:buClrTx/>
              <a:buSzTx/>
              <a:buFont typeface="Wingdings" panose="05000000000000000000" pitchFamily="2" charset="2"/>
              <a:buChar char="v"/>
              <a:tabLst/>
              <a:defRPr/>
            </a:pPr>
            <a:r>
              <a:rPr kumimoji="0" lang="en-US" sz="2000" b="1" i="0" u="none" strike="noStrike" kern="1200" cap="none" spc="0" normalizeH="0" baseline="0" noProof="0" dirty="0">
                <a:ln>
                  <a:noFill/>
                </a:ln>
                <a:solidFill>
                  <a:srgbClr val="FF0000"/>
                </a:solidFill>
                <a:effectLst/>
                <a:uLnTx/>
                <a:uFillTx/>
                <a:latin typeface="Calibri"/>
                <a:ea typeface="+mn-ea"/>
                <a:cs typeface="+mn-cs"/>
              </a:rPr>
              <a:t>Discovery</a:t>
            </a:r>
          </a:p>
          <a:p>
            <a:pPr marL="742950" marR="0" lvl="1" indent="-342900" algn="l" defTabSz="914400" rtl="0" eaLnBrk="1" fontAlgn="auto" latinLnBrk="0" hangingPunct="1">
              <a:lnSpc>
                <a:spcPct val="100000"/>
              </a:lnSpc>
              <a:spcBef>
                <a:spcPct val="20000"/>
              </a:spcBef>
              <a:spcAft>
                <a:spcPts val="0"/>
              </a:spcAft>
              <a:buClrTx/>
              <a:buSzTx/>
              <a:buFont typeface="Wingdings" panose="05000000000000000000" pitchFamily="2" charset="2"/>
              <a:buChar char="v"/>
              <a:tabLst/>
              <a:defRPr/>
            </a:pPr>
            <a:r>
              <a:rPr kumimoji="0" lang="en-US" sz="2000" b="1" i="0" u="none" strike="noStrike" kern="1200" cap="none" spc="0" normalizeH="0" baseline="0" noProof="0" dirty="0">
                <a:ln>
                  <a:noFill/>
                </a:ln>
                <a:solidFill>
                  <a:srgbClr val="FF0000"/>
                </a:solidFill>
                <a:effectLst/>
                <a:uLnTx/>
                <a:uFillTx/>
                <a:latin typeface="Calibri"/>
                <a:ea typeface="+mn-ea"/>
                <a:cs typeface="+mn-cs"/>
              </a:rPr>
              <a:t>Semi-Quant</a:t>
            </a:r>
          </a:p>
          <a:p>
            <a:pPr marL="742950" marR="0" lvl="1" indent="-342900" algn="l" defTabSz="914400" rtl="0" eaLnBrk="1" fontAlgn="auto" latinLnBrk="0" hangingPunct="1">
              <a:lnSpc>
                <a:spcPct val="100000"/>
              </a:lnSpc>
              <a:spcBef>
                <a:spcPct val="20000"/>
              </a:spcBef>
              <a:spcAft>
                <a:spcPts val="0"/>
              </a:spcAft>
              <a:buClrTx/>
              <a:buSzTx/>
              <a:buFont typeface="Wingdings" panose="05000000000000000000" pitchFamily="2" charset="2"/>
              <a:buChar char="v"/>
              <a:tabLst/>
              <a:defRPr/>
            </a:pPr>
            <a:r>
              <a:rPr kumimoji="0" lang="en-US" sz="2000" b="1" i="0" u="none" strike="noStrike" kern="1200" cap="none" spc="0" normalizeH="0" baseline="0" noProof="0" dirty="0">
                <a:ln>
                  <a:noFill/>
                </a:ln>
                <a:solidFill>
                  <a:srgbClr val="FF0000"/>
                </a:solidFill>
                <a:effectLst/>
                <a:uLnTx/>
                <a:uFillTx/>
                <a:latin typeface="Calibri"/>
                <a:ea typeface="+mn-ea"/>
                <a:cs typeface="+mn-cs"/>
              </a:rPr>
              <a:t>Pathway analysis</a:t>
            </a:r>
          </a:p>
          <a:p>
            <a:pPr marL="742950" marR="0" lvl="1"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2000" b="1"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1821168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77A7CD-CCF5-40E9-B30F-54DE93FF0DF5}"/>
              </a:ext>
            </a:extLst>
          </p:cNvPr>
          <p:cNvSpPr>
            <a:spLocks noGrp="1"/>
          </p:cNvSpPr>
          <p:nvPr>
            <p:ph type="title"/>
          </p:nvPr>
        </p:nvSpPr>
        <p:spPr>
          <a:xfrm>
            <a:off x="0" y="0"/>
            <a:ext cx="9144000" cy="762000"/>
          </a:xfrm>
        </p:spPr>
        <p:txBody>
          <a:bodyPr/>
          <a:lstStyle/>
          <a:p>
            <a:r>
              <a:rPr lang="en-US" dirty="0">
                <a:solidFill>
                  <a:schemeClr val="accent2">
                    <a:lumMod val="75000"/>
                  </a:schemeClr>
                </a:solidFill>
                <a:latin typeface="Franklin Gothic Medium" panose="020B0603020102020204" pitchFamily="34" charset="0"/>
              </a:rPr>
              <a:t>PFAS Analytical Methods</a:t>
            </a:r>
            <a:endParaRPr lang="en-US" dirty="0"/>
          </a:p>
        </p:txBody>
      </p:sp>
      <p:sp>
        <p:nvSpPr>
          <p:cNvPr id="4" name="Footer Placeholder 3">
            <a:extLst>
              <a:ext uri="{FF2B5EF4-FFF2-40B4-BE49-F238E27FC236}">
                <a16:creationId xmlns:a16="http://schemas.microsoft.com/office/drawing/2014/main" id="{BFFA2DEA-BAF9-4808-9BD5-2A893C1CC4D4}"/>
              </a:ext>
            </a:extLst>
          </p:cNvPr>
          <p:cNvSpPr>
            <a:spLocks noGrp="1"/>
          </p:cNvSpPr>
          <p:nvPr>
            <p:ph type="ftr" sz="quarter" idx="11"/>
          </p:nvPr>
        </p:nvSpPr>
        <p:spPr>
          <a:xfrm>
            <a:off x="1965111" y="6494647"/>
            <a:ext cx="3429838" cy="287402"/>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tint val="75000"/>
                  </a:prstClr>
                </a:solidFill>
                <a:effectLst/>
                <a:uLnTx/>
                <a:uFillTx/>
                <a:latin typeface="Calibri"/>
                <a:ea typeface="MS PGothic" pitchFamily="34" charset="-128"/>
                <a:cs typeface="+mn-cs"/>
              </a:rPr>
              <a:t>National Atmospheric Deposition Program</a:t>
            </a:r>
          </a:p>
        </p:txBody>
      </p:sp>
      <p:sp>
        <p:nvSpPr>
          <p:cNvPr id="5" name="Content Placeholder 4">
            <a:extLst>
              <a:ext uri="{FF2B5EF4-FFF2-40B4-BE49-F238E27FC236}">
                <a16:creationId xmlns:a16="http://schemas.microsoft.com/office/drawing/2014/main" id="{06565B34-0864-46AC-8D67-60C239E61C77}"/>
              </a:ext>
            </a:extLst>
          </p:cNvPr>
          <p:cNvSpPr txBox="1">
            <a:spLocks noGrp="1"/>
          </p:cNvSpPr>
          <p:nvPr>
            <p:ph idx="1"/>
          </p:nvPr>
        </p:nvSpPr>
        <p:spPr>
          <a:xfrm>
            <a:off x="71524" y="764337"/>
            <a:ext cx="8767676" cy="3705630"/>
          </a:xfrm>
          <a:prstGeom prst="rect">
            <a:avLst/>
          </a:prstGeom>
          <a:noFill/>
        </p:spPr>
        <p:txBody>
          <a:bodyPr wrap="square" rtlCol="0">
            <a:spAutoFit/>
          </a:bodyPr>
          <a:lstStyle/>
          <a:p>
            <a:pPr marL="514350" indent="-514350">
              <a:buClr>
                <a:srgbClr val="0070C0"/>
              </a:buClr>
              <a:buSzPct val="90000"/>
              <a:buFont typeface="Wingdings" panose="05000000000000000000" pitchFamily="2" charset="2"/>
              <a:buChar char="q"/>
            </a:pPr>
            <a:r>
              <a:rPr lang="en-US" sz="2400" b="1" dirty="0"/>
              <a:t>Analytical methods</a:t>
            </a:r>
            <a:r>
              <a:rPr lang="en-US" sz="2400" dirty="0"/>
              <a:t>: </a:t>
            </a:r>
          </a:p>
          <a:p>
            <a:pPr marL="1097280" lvl="1" indent="-457200">
              <a:spcBef>
                <a:spcPts val="0"/>
              </a:spcBef>
              <a:buClr>
                <a:srgbClr val="0070C0"/>
              </a:buClr>
              <a:buSzPct val="100000"/>
              <a:buFont typeface="Wingdings" panose="05000000000000000000" pitchFamily="2" charset="2"/>
              <a:buChar char="ü"/>
            </a:pPr>
            <a:r>
              <a:rPr lang="en-US" sz="2200" dirty="0"/>
              <a:t>ISO Method 21675 (PFAS in Water by LC-MS/MS). 36 PFAS compounds. 26 isotopically-labeled internal-standards</a:t>
            </a:r>
          </a:p>
          <a:p>
            <a:pPr marL="1097280" lvl="1" indent="-457200">
              <a:spcBef>
                <a:spcPts val="0"/>
              </a:spcBef>
              <a:buClr>
                <a:srgbClr val="0070C0"/>
              </a:buClr>
              <a:buSzPct val="100000"/>
              <a:buFont typeface="Wingdings" panose="05000000000000000000" pitchFamily="2" charset="2"/>
              <a:buChar char="ü"/>
            </a:pPr>
            <a:r>
              <a:rPr lang="en-US" sz="2200" dirty="0"/>
              <a:t>500 mL sample volume; entire sample extracted</a:t>
            </a:r>
          </a:p>
          <a:p>
            <a:pPr marL="1097280" lvl="1" indent="-457200">
              <a:spcBef>
                <a:spcPts val="0"/>
              </a:spcBef>
              <a:buClr>
                <a:srgbClr val="0070C0"/>
              </a:buClr>
              <a:buSzPct val="100000"/>
              <a:buFont typeface="Wingdings" panose="05000000000000000000" pitchFamily="2" charset="2"/>
              <a:buChar char="ü"/>
            </a:pPr>
            <a:r>
              <a:rPr lang="en-US" sz="2200" dirty="0"/>
              <a:t>Automated SPE (Oasis-WAX; 8-station </a:t>
            </a:r>
            <a:r>
              <a:rPr lang="en-US" sz="2200" dirty="0" err="1"/>
              <a:t>Promochrom</a:t>
            </a:r>
            <a:r>
              <a:rPr lang="en-US" sz="2200" dirty="0"/>
              <a:t> Tech.)</a:t>
            </a:r>
          </a:p>
          <a:p>
            <a:pPr marL="1097280" lvl="1" indent="-457200">
              <a:spcBef>
                <a:spcPts val="0"/>
              </a:spcBef>
              <a:buClr>
                <a:srgbClr val="0070C0"/>
              </a:buClr>
              <a:buSzPct val="100000"/>
              <a:buFont typeface="Wingdings" panose="05000000000000000000" pitchFamily="2" charset="2"/>
              <a:buChar char="ü"/>
            </a:pPr>
            <a:r>
              <a:rPr lang="en-US" sz="2200" dirty="0" err="1"/>
              <a:t>Sciex</a:t>
            </a:r>
            <a:r>
              <a:rPr lang="en-US" sz="2200" dirty="0"/>
              <a:t> QTRAP 5500 LC/MS/MS, Waters </a:t>
            </a:r>
            <a:r>
              <a:rPr lang="en-US" sz="2200" dirty="0" err="1"/>
              <a:t>Acquity</a:t>
            </a:r>
            <a:r>
              <a:rPr lang="en-US" sz="2200" dirty="0"/>
              <a:t> UPLC</a:t>
            </a:r>
          </a:p>
          <a:p>
            <a:pPr marL="514350" indent="-514350">
              <a:buClr>
                <a:srgbClr val="0070C0"/>
              </a:buClr>
              <a:buSzPct val="90000"/>
              <a:buFont typeface="Wingdings" panose="05000000000000000000" pitchFamily="2" charset="2"/>
              <a:buChar char="q"/>
            </a:pPr>
            <a:r>
              <a:rPr lang="en-US" sz="2400" b="1" dirty="0"/>
              <a:t>Contamination Control</a:t>
            </a:r>
            <a:r>
              <a:rPr lang="en-US" sz="2400" dirty="0"/>
              <a:t>:</a:t>
            </a:r>
          </a:p>
          <a:p>
            <a:pPr marL="1097280" lvl="1" indent="-457200">
              <a:spcBef>
                <a:spcPts val="0"/>
              </a:spcBef>
              <a:buClr>
                <a:srgbClr val="0070C0"/>
              </a:buClr>
              <a:buSzPct val="95000"/>
              <a:buFont typeface="Wingdings" panose="05000000000000000000" pitchFamily="2" charset="2"/>
              <a:buChar char="ü"/>
            </a:pPr>
            <a:r>
              <a:rPr lang="en-US" sz="2200" dirty="0" err="1"/>
              <a:t>QC’d</a:t>
            </a:r>
            <a:r>
              <a:rPr lang="en-US" sz="2200" dirty="0"/>
              <a:t> polypropylene collection bottles</a:t>
            </a:r>
          </a:p>
          <a:p>
            <a:pPr marL="1097280" lvl="1" indent="-457200">
              <a:spcBef>
                <a:spcPts val="0"/>
              </a:spcBef>
              <a:buClr>
                <a:srgbClr val="0070C0"/>
              </a:buClr>
              <a:buSzPct val="95000"/>
              <a:buFont typeface="Wingdings" panose="05000000000000000000" pitchFamily="2" charset="2"/>
              <a:buChar char="ü"/>
            </a:pPr>
            <a:r>
              <a:rPr lang="en-US" sz="2200" dirty="0"/>
              <a:t>Gloves worn during sampling</a:t>
            </a:r>
          </a:p>
          <a:p>
            <a:pPr marL="1097280" lvl="1" indent="-457200">
              <a:spcBef>
                <a:spcPts val="0"/>
              </a:spcBef>
              <a:buClr>
                <a:srgbClr val="0070C0"/>
              </a:buClr>
              <a:buSzPct val="95000"/>
              <a:buFont typeface="Wingdings" panose="05000000000000000000" pitchFamily="2" charset="2"/>
              <a:buChar char="ü"/>
            </a:pPr>
            <a:r>
              <a:rPr lang="en-US" sz="2200" dirty="0"/>
              <a:t>NO Teflon or related materials</a:t>
            </a:r>
          </a:p>
        </p:txBody>
      </p:sp>
      <p:pic>
        <p:nvPicPr>
          <p:cNvPr id="6" name="Picture 5">
            <a:extLst>
              <a:ext uri="{FF2B5EF4-FFF2-40B4-BE49-F238E27FC236}">
                <a16:creationId xmlns:a16="http://schemas.microsoft.com/office/drawing/2014/main" id="{98E7470F-CA1A-4302-9780-155076E49B8A}"/>
              </a:ext>
            </a:extLst>
          </p:cNvPr>
          <p:cNvPicPr>
            <a:picLocks noChangeAspect="1"/>
          </p:cNvPicPr>
          <p:nvPr/>
        </p:nvPicPr>
        <p:blipFill>
          <a:blip r:embed="rId2"/>
          <a:stretch>
            <a:fillRect/>
          </a:stretch>
        </p:blipFill>
        <p:spPr>
          <a:xfrm>
            <a:off x="6142923" y="3096131"/>
            <a:ext cx="2813076" cy="3625344"/>
          </a:xfrm>
          <a:prstGeom prst="rect">
            <a:avLst/>
          </a:prstGeom>
        </p:spPr>
      </p:pic>
      <p:pic>
        <p:nvPicPr>
          <p:cNvPr id="8" name="Picture 7" descr="A picture containing table, sitting, computer&#10;&#10;Description automatically generated">
            <a:extLst>
              <a:ext uri="{FF2B5EF4-FFF2-40B4-BE49-F238E27FC236}">
                <a16:creationId xmlns:a16="http://schemas.microsoft.com/office/drawing/2014/main" id="{8818FE98-56B5-472C-A6D1-905D65E1C3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21101" y="4246997"/>
            <a:ext cx="2105025" cy="2474478"/>
          </a:xfrm>
          <a:prstGeom prst="rect">
            <a:avLst/>
          </a:prstGeom>
        </p:spPr>
      </p:pic>
      <p:pic>
        <p:nvPicPr>
          <p:cNvPr id="3" name="Picture 2"/>
          <p:cNvPicPr>
            <a:picLocks noChangeAspect="1"/>
          </p:cNvPicPr>
          <p:nvPr/>
        </p:nvPicPr>
        <p:blipFill>
          <a:blip r:embed="rId4"/>
          <a:stretch>
            <a:fillRect/>
          </a:stretch>
        </p:blipFill>
        <p:spPr>
          <a:xfrm>
            <a:off x="61058" y="4717468"/>
            <a:ext cx="2072820" cy="1042506"/>
          </a:xfrm>
          <a:prstGeom prst="rect">
            <a:avLst/>
          </a:prstGeom>
        </p:spPr>
      </p:pic>
      <p:pic>
        <p:nvPicPr>
          <p:cNvPr id="9" name="Picture 8"/>
          <p:cNvPicPr>
            <a:picLocks noChangeAspect="1"/>
          </p:cNvPicPr>
          <p:nvPr/>
        </p:nvPicPr>
        <p:blipFill>
          <a:blip r:embed="rId5"/>
          <a:stretch>
            <a:fillRect/>
          </a:stretch>
        </p:blipFill>
        <p:spPr>
          <a:xfrm>
            <a:off x="2133878" y="4717470"/>
            <a:ext cx="2030144" cy="1322947"/>
          </a:xfrm>
          <a:prstGeom prst="rect">
            <a:avLst/>
          </a:prstGeom>
        </p:spPr>
      </p:pic>
    </p:spTree>
    <p:extLst>
      <p:ext uri="{BB962C8B-B14F-4D97-AF65-F5344CB8AC3E}">
        <p14:creationId xmlns:p14="http://schemas.microsoft.com/office/powerpoint/2010/main" val="102428494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54472" y="696652"/>
            <a:ext cx="7772400" cy="1470025"/>
          </a:xfrm>
        </p:spPr>
        <p:txBody>
          <a:bodyPr>
            <a:normAutofit/>
          </a:bodyPr>
          <a:lstStyle/>
          <a:p>
            <a:r>
              <a:rPr lang="en-US" dirty="0"/>
              <a:t/>
            </a:r>
            <a:br>
              <a:rPr lang="en-US" dirty="0"/>
            </a:b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0416" y="378158"/>
            <a:ext cx="1182342" cy="5981365"/>
          </a:xfrm>
          <a:prstGeom prst="rect">
            <a:avLst/>
          </a:prstGeom>
        </p:spPr>
      </p:pic>
      <p:sp>
        <p:nvSpPr>
          <p:cNvPr id="14" name="TextBox 13">
            <a:extLst>
              <a:ext uri="{FF2B5EF4-FFF2-40B4-BE49-F238E27FC236}">
                <a16:creationId xmlns:a16="http://schemas.microsoft.com/office/drawing/2014/main" id="{9151AFAF-F81F-4D29-BEF9-8343CA63D421}"/>
              </a:ext>
            </a:extLst>
          </p:cNvPr>
          <p:cNvSpPr txBox="1"/>
          <p:nvPr/>
        </p:nvSpPr>
        <p:spPr>
          <a:xfrm>
            <a:off x="1595386" y="1659666"/>
            <a:ext cx="3819139" cy="1107996"/>
          </a:xfrm>
          <a:prstGeom prst="rect">
            <a:avLst/>
          </a:prstGeom>
          <a:solidFill>
            <a:srgbClr val="C0504D">
              <a:lumMod val="20000"/>
              <a:lumOff val="80000"/>
            </a:srgbClr>
          </a:solid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Tx/>
              <a:buAutoNum type="alphaUcPeriod"/>
              <a:tabLst/>
              <a:defRPr/>
            </a:pPr>
            <a:r>
              <a:rPr kumimoji="0" lang="en-US" sz="1800" b="1" i="0" u="none" strike="noStrike" kern="0" cap="none" spc="0" normalizeH="0" baseline="0" noProof="0" dirty="0">
                <a:ln>
                  <a:noFill/>
                </a:ln>
                <a:solidFill>
                  <a:prstClr val="black"/>
                </a:solidFill>
                <a:effectLst/>
                <a:uLnTx/>
                <a:uFillTx/>
                <a:latin typeface="Verdana Pro Cond SemiBold" panose="020B0706030504040204" pitchFamily="34" charset="0"/>
                <a:ea typeface="MS PGothic" pitchFamily="34" charset="-128"/>
                <a:cs typeface="+mn-cs"/>
              </a:rPr>
              <a:t>System </a:t>
            </a:r>
            <a:r>
              <a:rPr kumimoji="0" lang="en-US" sz="1800" b="1" i="0" u="none" strike="noStrike" kern="0" cap="none" spc="0" normalizeH="0" baseline="0" noProof="0" dirty="0">
                <a:ln>
                  <a:noFill/>
                </a:ln>
                <a:solidFill>
                  <a:srgbClr val="FF0000"/>
                </a:solidFill>
                <a:effectLst/>
                <a:uLnTx/>
                <a:uFillTx/>
                <a:latin typeface="Verdana Pro Cond SemiBold" panose="020B0706030504040204" pitchFamily="34" charset="0"/>
                <a:ea typeface="MS PGothic" pitchFamily="34" charset="-128"/>
                <a:cs typeface="+mn-cs"/>
              </a:rPr>
              <a:t>Blanks</a:t>
            </a:r>
            <a:r>
              <a:rPr kumimoji="0" lang="en-US" sz="1800" b="1" i="0" u="none" strike="noStrike" kern="0" cap="none" spc="0" normalizeH="0" baseline="0" noProof="0" dirty="0">
                <a:ln>
                  <a:noFill/>
                </a:ln>
                <a:solidFill>
                  <a:prstClr val="black"/>
                </a:solidFill>
                <a:effectLst/>
                <a:uLnTx/>
                <a:uFillTx/>
                <a:latin typeface="Verdana Pro Cond SemiBold" panose="020B0706030504040204" pitchFamily="34" charset="0"/>
                <a:ea typeface="MS PGothic" pitchFamily="34" charset="-128"/>
                <a:cs typeface="+mn-cs"/>
              </a:rPr>
              <a:t>:</a:t>
            </a:r>
          </a:p>
          <a:p>
            <a:pPr marL="914400" marR="0" lvl="1"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600" b="1" i="0" u="none" strike="noStrike" kern="0" cap="none" spc="0" normalizeH="0" baseline="0" noProof="0" dirty="0">
                <a:ln>
                  <a:noFill/>
                </a:ln>
                <a:solidFill>
                  <a:prstClr val="black"/>
                </a:solidFill>
                <a:effectLst/>
                <a:uLnTx/>
                <a:uFillTx/>
                <a:latin typeface="Verdana Pro Cond SemiBold" panose="020B0706030504040204" pitchFamily="34" charset="0"/>
                <a:ea typeface="MS PGothic" pitchFamily="34" charset="-128"/>
                <a:cs typeface="+mn-cs"/>
              </a:rPr>
              <a:t>Both Bucket &amp; Bag Collectors</a:t>
            </a:r>
          </a:p>
          <a:p>
            <a:pPr marL="914400" marR="0" lvl="1"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600" b="1" i="0" u="none" strike="noStrike" kern="0" cap="none" spc="0" normalizeH="0" baseline="0" noProof="0" dirty="0">
                <a:ln>
                  <a:noFill/>
                </a:ln>
                <a:solidFill>
                  <a:prstClr val="black"/>
                </a:solidFill>
                <a:effectLst/>
                <a:uLnTx/>
                <a:uFillTx/>
                <a:latin typeface="Verdana Pro Cond SemiBold" panose="020B0706030504040204" pitchFamily="34" charset="0"/>
                <a:ea typeface="MS PGothic" pitchFamily="34" charset="-128"/>
                <a:cs typeface="+mn-cs"/>
              </a:rPr>
              <a:t>Both Lab &amp; Field Deployments</a:t>
            </a:r>
          </a:p>
          <a:p>
            <a:pPr marL="914400" marR="0" lvl="1"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600" b="1" i="0" u="none" strike="noStrike" kern="0" cap="none" spc="0" normalizeH="0" baseline="0" noProof="0" dirty="0">
                <a:ln>
                  <a:noFill/>
                </a:ln>
                <a:solidFill>
                  <a:prstClr val="black"/>
                </a:solidFill>
                <a:effectLst/>
                <a:uLnTx/>
                <a:uFillTx/>
                <a:latin typeface="Verdana Pro Cond SemiBold" panose="020B0706030504040204" pitchFamily="34" charset="0"/>
                <a:ea typeface="MS PGothic" pitchFamily="34" charset="-128"/>
                <a:cs typeface="+mn-cs"/>
              </a:rPr>
              <a:t>7-day Trials, Run in Triplicate</a:t>
            </a:r>
          </a:p>
        </p:txBody>
      </p:sp>
      <p:sp>
        <p:nvSpPr>
          <p:cNvPr id="16" name="TextBox 15">
            <a:extLst>
              <a:ext uri="{FF2B5EF4-FFF2-40B4-BE49-F238E27FC236}">
                <a16:creationId xmlns:a16="http://schemas.microsoft.com/office/drawing/2014/main" id="{395C6C32-17D3-435E-9E5B-612D46B9DCAC}"/>
              </a:ext>
            </a:extLst>
          </p:cNvPr>
          <p:cNvSpPr txBox="1"/>
          <p:nvPr/>
        </p:nvSpPr>
        <p:spPr>
          <a:xfrm>
            <a:off x="1488907" y="3114080"/>
            <a:ext cx="3925616" cy="2739211"/>
          </a:xfrm>
          <a:prstGeom prst="rect">
            <a:avLst/>
          </a:prstGeom>
          <a:solidFill>
            <a:srgbClr val="4BACC6">
              <a:lumMod val="20000"/>
              <a:lumOff val="80000"/>
            </a:srgbClr>
          </a:solidFill>
        </p:spPr>
        <p:txBody>
          <a:bodyPr wrap="square" rtlCol="0">
            <a:spAutoFit/>
          </a:bodyPr>
          <a:lstStyle/>
          <a:p>
            <a:pPr marL="400050" marR="0" lvl="0" indent="-400050" algn="l" defTabSz="914400" rtl="0" eaLnBrk="1" fontAlgn="auto" latinLnBrk="0" hangingPunct="1">
              <a:lnSpc>
                <a:spcPct val="100000"/>
              </a:lnSpc>
              <a:spcBef>
                <a:spcPts val="0"/>
              </a:spcBef>
              <a:spcAft>
                <a:spcPts val="0"/>
              </a:spcAft>
              <a:buClrTx/>
              <a:buSzTx/>
              <a:buFontTx/>
              <a:buAutoNum type="romanUcPeriod"/>
              <a:tabLst/>
              <a:defRPr/>
            </a:pPr>
            <a:r>
              <a:rPr kumimoji="0" lang="en-US" sz="1600" b="1" i="0" u="none" strike="noStrike" kern="0" cap="none" spc="0" normalizeH="0" baseline="0" noProof="0" dirty="0">
                <a:ln>
                  <a:noFill/>
                </a:ln>
                <a:solidFill>
                  <a:prstClr val="black"/>
                </a:solidFill>
                <a:effectLst/>
                <a:uLnTx/>
                <a:uFillTx/>
                <a:latin typeface="Verdana Pro Cond SemiBold" panose="020B0706030504040204" pitchFamily="34" charset="0"/>
                <a:ea typeface="MS PGothic" pitchFamily="34" charset="-128"/>
                <a:cs typeface="+mn-cs"/>
              </a:rPr>
              <a:t>High Purity Water (7-day field conditions)</a:t>
            </a:r>
          </a:p>
          <a:p>
            <a:pPr marL="640080" marR="0" lvl="1" indent="-40005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600" b="1" i="0" u="none" strike="noStrike" kern="0" cap="none" spc="0" normalizeH="0" baseline="0" noProof="0" dirty="0">
                <a:ln>
                  <a:noFill/>
                </a:ln>
                <a:solidFill>
                  <a:srgbClr val="FF0000"/>
                </a:solidFill>
                <a:effectLst/>
                <a:uLnTx/>
                <a:uFillTx/>
                <a:latin typeface="Verdana Pro Cond SemiBold" panose="020B0706030504040204" pitchFamily="34" charset="0"/>
                <a:ea typeface="MS PGothic" pitchFamily="34" charset="-128"/>
                <a:cs typeface="+mn-cs"/>
              </a:rPr>
              <a:t>Bags:</a:t>
            </a:r>
            <a:r>
              <a:rPr kumimoji="0" lang="en-US" sz="1600" b="0" i="0" u="none" strike="noStrike" kern="0" cap="none" spc="0" normalizeH="0" baseline="0" noProof="0" dirty="0">
                <a:ln>
                  <a:noFill/>
                </a:ln>
                <a:solidFill>
                  <a:prstClr val="black"/>
                </a:solidFill>
                <a:effectLst/>
                <a:uLnTx/>
                <a:uFillTx/>
                <a:latin typeface="Verdana Pro Cond SemiBold" panose="020B0706030504040204" pitchFamily="34" charset="0"/>
                <a:ea typeface="MS PGothic" pitchFamily="34" charset="-128"/>
                <a:cs typeface="+mn-cs"/>
              </a:rPr>
              <a:t> no detects for 36 species </a:t>
            </a:r>
            <a:r>
              <a:rPr kumimoji="0" lang="en-US" sz="1400" b="0" i="0" u="none" strike="noStrike" kern="0" cap="none" spc="0" normalizeH="0" baseline="0" noProof="0" dirty="0">
                <a:ln>
                  <a:noFill/>
                </a:ln>
                <a:solidFill>
                  <a:prstClr val="black"/>
                </a:solidFill>
                <a:effectLst/>
                <a:uLnTx/>
                <a:uFillTx/>
                <a:latin typeface="Verdana Pro Cond SemiBold" panose="020B0706030504040204" pitchFamily="34" charset="0"/>
                <a:ea typeface="MS PGothic" pitchFamily="34" charset="-128"/>
                <a:cs typeface="+mn-cs"/>
              </a:rPr>
              <a:t>(except PFOA, 0.23 ng/L, one sample)</a:t>
            </a:r>
          </a:p>
          <a:p>
            <a:pPr marL="640080" marR="0" lvl="1" indent="-40005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600" b="1" i="0" u="none" strike="noStrike" kern="0" cap="none" spc="0" normalizeH="0" baseline="0" noProof="0" dirty="0">
                <a:ln>
                  <a:noFill/>
                </a:ln>
                <a:solidFill>
                  <a:srgbClr val="FF0000"/>
                </a:solidFill>
                <a:effectLst/>
                <a:uLnTx/>
                <a:uFillTx/>
                <a:latin typeface="Verdana Pro Cond SemiBold" panose="020B0706030504040204" pitchFamily="34" charset="0"/>
                <a:ea typeface="MS PGothic" pitchFamily="34" charset="-128"/>
                <a:cs typeface="+mn-cs"/>
              </a:rPr>
              <a:t>Buckets:</a:t>
            </a:r>
            <a:r>
              <a:rPr kumimoji="0" lang="en-US" sz="1600" b="0" i="0" u="none" strike="noStrike" kern="0" cap="none" spc="0" normalizeH="0" baseline="0" noProof="0" dirty="0">
                <a:ln>
                  <a:noFill/>
                </a:ln>
                <a:solidFill>
                  <a:prstClr val="black"/>
                </a:solidFill>
                <a:effectLst/>
                <a:uLnTx/>
                <a:uFillTx/>
                <a:latin typeface="Verdana Pro Cond SemiBold" panose="020B0706030504040204" pitchFamily="34" charset="0"/>
                <a:ea typeface="MS PGothic" pitchFamily="34" charset="-128"/>
                <a:cs typeface="+mn-cs"/>
              </a:rPr>
              <a:t> no detects for 36 species </a:t>
            </a:r>
            <a:r>
              <a:rPr kumimoji="0" lang="en-US" sz="1400" b="0" i="0" u="none" strike="noStrike" kern="0" cap="none" spc="0" normalizeH="0" baseline="0" noProof="0" dirty="0">
                <a:ln>
                  <a:noFill/>
                </a:ln>
                <a:solidFill>
                  <a:prstClr val="black"/>
                </a:solidFill>
                <a:effectLst/>
                <a:uLnTx/>
                <a:uFillTx/>
                <a:latin typeface="Verdana Pro Cond SemiBold" panose="020B0706030504040204" pitchFamily="34" charset="0"/>
                <a:ea typeface="MS PGothic" pitchFamily="34" charset="-128"/>
                <a:cs typeface="+mn-cs"/>
              </a:rPr>
              <a:t>(except PFOA, 0.44 ng/L, one sample)</a:t>
            </a:r>
          </a:p>
          <a:p>
            <a:pPr marL="640080" marR="0" lvl="1" indent="-40005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600" b="1" i="0" u="none" strike="noStrike" kern="0" cap="none" spc="0" normalizeH="0" baseline="0" noProof="0" dirty="0">
                <a:ln>
                  <a:noFill/>
                </a:ln>
                <a:solidFill>
                  <a:srgbClr val="FF0000"/>
                </a:solidFill>
                <a:effectLst/>
                <a:uLnTx/>
                <a:uFillTx/>
                <a:latin typeface="Verdana Pro Cond SemiBold" panose="020B0706030504040204" pitchFamily="34" charset="0"/>
                <a:ea typeface="MS PGothic" pitchFamily="34" charset="-128"/>
                <a:cs typeface="+mn-cs"/>
              </a:rPr>
              <a:t>NTN Bottle: </a:t>
            </a:r>
            <a:r>
              <a:rPr kumimoji="0" lang="en-US" sz="1600" b="0" i="0" u="none" strike="noStrike" kern="0" cap="none" spc="0" normalizeH="0" baseline="0" noProof="0" dirty="0">
                <a:ln>
                  <a:noFill/>
                </a:ln>
                <a:solidFill>
                  <a:prstClr val="black"/>
                </a:solidFill>
                <a:effectLst/>
                <a:uLnTx/>
                <a:uFillTx/>
                <a:latin typeface="Verdana Pro Cond SemiBold" panose="020B0706030504040204" pitchFamily="34" charset="0"/>
                <a:ea typeface="MS PGothic" pitchFamily="34" charset="-128"/>
                <a:cs typeface="+mn-cs"/>
              </a:rPr>
              <a:t>no detects for 36 species</a:t>
            </a:r>
          </a:p>
          <a:p>
            <a:pPr marL="400050" marR="0" lvl="0" indent="-400050" algn="l" defTabSz="914400" rtl="0" eaLnBrk="1" fontAlgn="auto" latinLnBrk="0" hangingPunct="1">
              <a:lnSpc>
                <a:spcPct val="100000"/>
              </a:lnSpc>
              <a:spcBef>
                <a:spcPts val="0"/>
              </a:spcBef>
              <a:spcAft>
                <a:spcPts val="0"/>
              </a:spcAft>
              <a:buClrTx/>
              <a:buSzTx/>
              <a:buFontTx/>
              <a:buAutoNum type="romanUcPeriod"/>
              <a:tabLst/>
              <a:defRPr/>
            </a:pPr>
            <a:endParaRPr kumimoji="0" lang="en-US" sz="1600" b="1" i="0" u="none" strike="noStrike" kern="0" cap="none" spc="0" normalizeH="0" baseline="0" noProof="0" dirty="0">
              <a:ln>
                <a:noFill/>
              </a:ln>
              <a:solidFill>
                <a:prstClr val="black"/>
              </a:solidFill>
              <a:effectLst/>
              <a:uLnTx/>
              <a:uFillTx/>
              <a:latin typeface="Verdana Pro Cond SemiBold" panose="020B0706030504040204" pitchFamily="34" charset="0"/>
              <a:ea typeface="MS PGothic" pitchFamily="34" charset="-128"/>
              <a:cs typeface="+mn-cs"/>
            </a:endParaRPr>
          </a:p>
          <a:p>
            <a:pPr marL="400050" marR="0" lvl="0" indent="-400050" algn="l" defTabSz="914400" rtl="0" eaLnBrk="1" fontAlgn="auto" latinLnBrk="0" hangingPunct="1">
              <a:lnSpc>
                <a:spcPct val="100000"/>
              </a:lnSpc>
              <a:spcBef>
                <a:spcPts val="0"/>
              </a:spcBef>
              <a:spcAft>
                <a:spcPts val="0"/>
              </a:spcAft>
              <a:buClrTx/>
              <a:buSzTx/>
              <a:buFontTx/>
              <a:buAutoNum type="romanUcPeriod"/>
              <a:tabLst/>
              <a:defRPr/>
            </a:pPr>
            <a:r>
              <a:rPr kumimoji="0" lang="en-US" sz="1600" b="1" i="0" u="none" strike="noStrike" kern="0" cap="none" spc="0" normalizeH="0" baseline="0" noProof="0" dirty="0">
                <a:ln>
                  <a:noFill/>
                </a:ln>
                <a:solidFill>
                  <a:prstClr val="black"/>
                </a:solidFill>
                <a:effectLst/>
                <a:uLnTx/>
                <a:uFillTx/>
                <a:latin typeface="Verdana Pro Cond SemiBold" panose="020B0706030504040204" pitchFamily="34" charset="0"/>
                <a:ea typeface="MS PGothic" pitchFamily="34" charset="-128"/>
                <a:cs typeface="+mn-cs"/>
              </a:rPr>
              <a:t>Methanol Rinses</a:t>
            </a:r>
          </a:p>
          <a:p>
            <a:pPr marL="640080" marR="0" lvl="1" indent="-400050" algn="l" defTabSz="914400" rtl="0" eaLnBrk="1" fontAlgn="auto" latinLnBrk="0" hangingPunct="1">
              <a:lnSpc>
                <a:spcPct val="100000"/>
              </a:lnSpc>
              <a:spcBef>
                <a:spcPts val="0"/>
              </a:spcBef>
              <a:spcAft>
                <a:spcPts val="0"/>
              </a:spcAft>
              <a:buClrTx/>
              <a:buSzTx/>
              <a:buFontTx/>
              <a:buAutoNum type="romanUcPeriod"/>
              <a:tabLst/>
              <a:defRPr/>
            </a:pPr>
            <a:r>
              <a:rPr kumimoji="0" lang="en-US" sz="1600" b="1" i="0" u="none" strike="noStrike" kern="0" cap="none" spc="0" normalizeH="0" baseline="0" noProof="0" dirty="0">
                <a:ln>
                  <a:noFill/>
                </a:ln>
                <a:solidFill>
                  <a:srgbClr val="FF0000"/>
                </a:solidFill>
                <a:effectLst/>
                <a:uLnTx/>
                <a:uFillTx/>
                <a:latin typeface="Verdana Pro Cond SemiBold" panose="020B0706030504040204" pitchFamily="34" charset="0"/>
                <a:ea typeface="MS PGothic" pitchFamily="34" charset="-128"/>
                <a:cs typeface="+mn-cs"/>
              </a:rPr>
              <a:t>Buckets:</a:t>
            </a:r>
            <a:r>
              <a:rPr kumimoji="0" lang="en-US" sz="1600" b="0" i="0" u="none" strike="noStrike" kern="0" cap="none" spc="0" normalizeH="0" baseline="0" noProof="0" dirty="0">
                <a:ln>
                  <a:noFill/>
                </a:ln>
                <a:solidFill>
                  <a:prstClr val="black"/>
                </a:solidFill>
                <a:effectLst/>
                <a:uLnTx/>
                <a:uFillTx/>
                <a:latin typeface="Verdana Pro Cond SemiBold" panose="020B0706030504040204" pitchFamily="34" charset="0"/>
                <a:ea typeface="MS PGothic" pitchFamily="34" charset="-128"/>
                <a:cs typeface="+mn-cs"/>
              </a:rPr>
              <a:t> no detects for 36 species</a:t>
            </a:r>
          </a:p>
        </p:txBody>
      </p:sp>
      <p:pic>
        <p:nvPicPr>
          <p:cNvPr id="17" name="Picture 16">
            <a:extLst>
              <a:ext uri="{FF2B5EF4-FFF2-40B4-BE49-F238E27FC236}">
                <a16:creationId xmlns:a16="http://schemas.microsoft.com/office/drawing/2014/main" id="{66C1585D-387B-4DFB-B6A8-3531AB79A291}"/>
              </a:ext>
            </a:extLst>
          </p:cNvPr>
          <p:cNvPicPr>
            <a:picLocks noChangeAspect="1"/>
          </p:cNvPicPr>
          <p:nvPr/>
        </p:nvPicPr>
        <p:blipFill>
          <a:blip r:embed="rId3"/>
          <a:stretch>
            <a:fillRect/>
          </a:stretch>
        </p:blipFill>
        <p:spPr>
          <a:xfrm>
            <a:off x="5556069" y="2718305"/>
            <a:ext cx="3049114" cy="2373628"/>
          </a:xfrm>
          <a:prstGeom prst="rect">
            <a:avLst/>
          </a:prstGeom>
        </p:spPr>
      </p:pic>
      <p:sp>
        <p:nvSpPr>
          <p:cNvPr id="18" name="Text Box 19">
            <a:extLst>
              <a:ext uri="{FF2B5EF4-FFF2-40B4-BE49-F238E27FC236}">
                <a16:creationId xmlns:a16="http://schemas.microsoft.com/office/drawing/2014/main" id="{1791C6C8-D39C-4EC5-80A1-983945DBF58A}"/>
              </a:ext>
            </a:extLst>
          </p:cNvPr>
          <p:cNvSpPr txBox="1">
            <a:spLocks noChangeArrowheads="1"/>
          </p:cNvSpPr>
          <p:nvPr/>
        </p:nvSpPr>
        <p:spPr bwMode="auto">
          <a:xfrm>
            <a:off x="5556069" y="2331282"/>
            <a:ext cx="3049113" cy="307777"/>
          </a:xfrm>
          <a:prstGeom prst="rect">
            <a:avLst/>
          </a:prstGeom>
          <a:solidFill>
            <a:schemeClr val="accent2">
              <a:lumMod val="20000"/>
              <a:lumOff val="80000"/>
            </a:schemeClr>
          </a:solidFill>
          <a:ln>
            <a:noFill/>
          </a:ln>
          <a:effectLst/>
        </p:spPr>
        <p:txBody>
          <a:bodyPr wrap="square">
            <a:spAutoFit/>
          </a:bodyPr>
          <a:lstStyle>
            <a:lvl1pPr marL="342900" indent="-342900"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32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32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32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3200">
                <a:solidFill>
                  <a:schemeClr val="tx1"/>
                </a:solidFill>
                <a:latin typeface="Arial" panose="020B0604020202020204" pitchFamily="34" charset="0"/>
              </a:defRPr>
            </a:lvl9pPr>
          </a:lstStyle>
          <a:p>
            <a:pPr marL="0" marR="0" lvl="0" indent="0" algn="ctr" defTabSz="457200" rtl="0" eaLnBrk="1" fontAlgn="base" latinLnBrk="0" hangingPunct="1">
              <a:lnSpc>
                <a:spcPct val="100000"/>
              </a:lnSpc>
              <a:spcBef>
                <a:spcPct val="50000"/>
              </a:spcBef>
              <a:spcAft>
                <a:spcPct val="0"/>
              </a:spcAft>
              <a:buClrTx/>
              <a:buSzTx/>
              <a:buFontTx/>
              <a:buNone/>
              <a:tabLst/>
              <a:defRPr/>
            </a:pPr>
            <a:r>
              <a:rPr kumimoji="0" lang="en-US" altLang="en-US" sz="1400" b="1" i="0"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mn-cs"/>
              </a:rPr>
              <a:t>Bucket Washers</a:t>
            </a:r>
          </a:p>
        </p:txBody>
      </p:sp>
      <p:sp>
        <p:nvSpPr>
          <p:cNvPr id="10" name="TextBox 9">
            <a:extLst>
              <a:ext uri="{FF2B5EF4-FFF2-40B4-BE49-F238E27FC236}">
                <a16:creationId xmlns:a16="http://schemas.microsoft.com/office/drawing/2014/main" id="{50B0B626-57F3-4B47-A008-D1CB012FD540}"/>
              </a:ext>
            </a:extLst>
          </p:cNvPr>
          <p:cNvSpPr txBox="1"/>
          <p:nvPr/>
        </p:nvSpPr>
        <p:spPr>
          <a:xfrm>
            <a:off x="1595386" y="675026"/>
            <a:ext cx="4882819" cy="369332"/>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Verdana Pro SemiBold" panose="020B0704030504040204" pitchFamily="34" charset="0"/>
                <a:ea typeface="MS PGothic" pitchFamily="34" charset="-128"/>
                <a:cs typeface="+mn-cs"/>
              </a:rPr>
              <a:t>Outcomes of Efficacy Study: BLANKS</a:t>
            </a:r>
          </a:p>
        </p:txBody>
      </p:sp>
      <p:cxnSp>
        <p:nvCxnSpPr>
          <p:cNvPr id="6" name="Straight Connector 5"/>
          <p:cNvCxnSpPr/>
          <p:nvPr/>
        </p:nvCxnSpPr>
        <p:spPr>
          <a:xfrm>
            <a:off x="1595384" y="1255222"/>
            <a:ext cx="6592652" cy="0"/>
          </a:xfrm>
          <a:prstGeom prst="line">
            <a:avLst/>
          </a:prstGeom>
          <a:ln w="31750">
            <a:solidFill>
              <a:schemeClr val="tx2">
                <a:lumMod val="50000"/>
              </a:schemeClr>
            </a:solidFill>
          </a:ln>
        </p:spPr>
        <p:style>
          <a:lnRef idx="2">
            <a:schemeClr val="accent5"/>
          </a:lnRef>
          <a:fillRef idx="0">
            <a:schemeClr val="accent5"/>
          </a:fillRef>
          <a:effectRef idx="1">
            <a:schemeClr val="accent5"/>
          </a:effectRef>
          <a:fontRef idx="minor">
            <a:schemeClr val="tx1"/>
          </a:fontRef>
        </p:style>
      </p:cxnSp>
      <p:sp>
        <p:nvSpPr>
          <p:cNvPr id="13" name="Footer Placeholder 3"/>
          <p:cNvSpPr>
            <a:spLocks noGrp="1"/>
          </p:cNvSpPr>
          <p:nvPr>
            <p:ph type="ftr" sz="quarter" idx="3"/>
          </p:nvPr>
        </p:nvSpPr>
        <p:spPr>
          <a:xfrm>
            <a:off x="381000" y="6483352"/>
            <a:ext cx="8343900" cy="365125"/>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B70000"/>
                </a:solidFill>
                <a:effectLst/>
                <a:uLnTx/>
                <a:uFillTx/>
                <a:latin typeface="Georgia"/>
                <a:ea typeface="+mn-ea"/>
                <a:cs typeface="+mn-cs"/>
              </a:rPr>
              <a:t>UW-Madison, Wisconsin State Laboratory of Hygiene &amp; National Atmospheric Deposition Program</a:t>
            </a:r>
          </a:p>
        </p:txBody>
      </p:sp>
    </p:spTree>
    <p:extLst>
      <p:ext uri="{BB962C8B-B14F-4D97-AF65-F5344CB8AC3E}">
        <p14:creationId xmlns:p14="http://schemas.microsoft.com/office/powerpoint/2010/main" val="14259947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083004" y="908787"/>
            <a:ext cx="5159045" cy="729818"/>
          </a:xfrm>
        </p:spPr>
        <p:txBody>
          <a:bodyPr/>
          <a:lstStyle/>
          <a:p>
            <a:r>
              <a:rPr lang="en-US" dirty="0" smtClean="0"/>
              <a:t>COVID-19 Response</a:t>
            </a:r>
            <a:endParaRPr lang="en-US" dirty="0"/>
          </a:p>
        </p:txBody>
      </p:sp>
      <p:sp>
        <p:nvSpPr>
          <p:cNvPr id="3" name="Subtitle 2"/>
          <p:cNvSpPr>
            <a:spLocks noGrp="1"/>
          </p:cNvSpPr>
          <p:nvPr>
            <p:ph type="subTitle" idx="1"/>
          </p:nvPr>
        </p:nvSpPr>
        <p:spPr>
          <a:xfrm>
            <a:off x="1371600" y="2093112"/>
            <a:ext cx="6400800" cy="2969007"/>
          </a:xfrm>
        </p:spPr>
        <p:txBody>
          <a:bodyPr>
            <a:normAutofit fontScale="92500" lnSpcReduction="10000"/>
          </a:bodyPr>
          <a:lstStyle/>
          <a:p>
            <a:pPr algn="l"/>
            <a:r>
              <a:rPr lang="en-US" dirty="0" smtClean="0"/>
              <a:t>COOP Plan Activated</a:t>
            </a:r>
          </a:p>
          <a:p>
            <a:pPr algn="l"/>
            <a:r>
              <a:rPr lang="en-US" dirty="0" smtClean="0"/>
              <a:t>	Early on in Pandemic, Safer-at-Home</a:t>
            </a:r>
          </a:p>
          <a:p>
            <a:pPr algn="l"/>
            <a:r>
              <a:rPr lang="en-US" dirty="0" smtClean="0"/>
              <a:t>	Essential Status Declared</a:t>
            </a:r>
          </a:p>
          <a:p>
            <a:pPr algn="l"/>
            <a:r>
              <a:rPr lang="en-US" dirty="0" smtClean="0"/>
              <a:t>		</a:t>
            </a:r>
            <a:r>
              <a:rPr lang="en-US" sz="2200" dirty="0" smtClean="0"/>
              <a:t>Stakeholder engagement about 							essential services</a:t>
            </a:r>
          </a:p>
          <a:p>
            <a:pPr algn="l"/>
            <a:r>
              <a:rPr lang="en-US" dirty="0" smtClean="0"/>
              <a:t>	Incident Command, Consolidate and 	Coordinate communications</a:t>
            </a:r>
            <a:endParaRPr lang="en-US" dirty="0"/>
          </a:p>
        </p:txBody>
      </p:sp>
      <p:sp>
        <p:nvSpPr>
          <p:cNvPr id="4" name="Footer Placeholder 3"/>
          <p:cNvSpPr>
            <a:spLocks noGrp="1"/>
          </p:cNvSpPr>
          <p:nvPr>
            <p:ph type="ftr" sz="quarter" idx="3"/>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smtClean="0">
                <a:ln>
                  <a:noFill/>
                </a:ln>
                <a:solidFill>
                  <a:srgbClr val="B70000"/>
                </a:solidFill>
                <a:effectLst/>
                <a:uLnTx/>
                <a:uFillTx/>
                <a:latin typeface="Georgia"/>
                <a:ea typeface="+mn-ea"/>
                <a:cs typeface="+mn-cs"/>
              </a:rPr>
              <a:t>WISCONSIN STATE LABORATORY OF HYGIENE - UNIVERSITY OF WISCONSIN</a:t>
            </a:r>
            <a:endParaRPr kumimoji="0" lang="en-US" sz="1100" b="0" i="0" u="none" strike="noStrike" kern="1200" cap="none" spc="0" normalizeH="0" baseline="0" noProof="0" dirty="0">
              <a:ln>
                <a:noFill/>
              </a:ln>
              <a:solidFill>
                <a:srgbClr val="B70000"/>
              </a:solidFill>
              <a:effectLst/>
              <a:uLnTx/>
              <a:uFillTx/>
              <a:latin typeface="Georgia"/>
              <a:ea typeface="+mn-ea"/>
              <a:cs typeface="+mn-cs"/>
            </a:endParaRPr>
          </a:p>
        </p:txBody>
      </p:sp>
    </p:spTree>
    <p:extLst>
      <p:ext uri="{BB962C8B-B14F-4D97-AF65-F5344CB8AC3E}">
        <p14:creationId xmlns:p14="http://schemas.microsoft.com/office/powerpoint/2010/main" val="350654479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0416" y="378158"/>
            <a:ext cx="1182342" cy="5981365"/>
          </a:xfrm>
          <a:prstGeom prst="rect">
            <a:avLst/>
          </a:prstGeom>
        </p:spPr>
      </p:pic>
      <p:pic>
        <p:nvPicPr>
          <p:cNvPr id="8" name="Content Placeholder 7">
            <a:extLst>
              <a:ext uri="{FF2B5EF4-FFF2-40B4-BE49-F238E27FC236}">
                <a16:creationId xmlns:a16="http://schemas.microsoft.com/office/drawing/2014/main" id="{EB2CB5EE-6A89-471B-A076-E58D1C1A6D32}"/>
              </a:ext>
            </a:extLst>
          </p:cNvPr>
          <p:cNvPicPr>
            <a:picLocks noChangeAspect="1"/>
          </p:cNvPicPr>
          <p:nvPr/>
        </p:nvPicPr>
        <p:blipFill>
          <a:blip r:embed="rId3"/>
          <a:stretch>
            <a:fillRect/>
          </a:stretch>
        </p:blipFill>
        <p:spPr>
          <a:xfrm>
            <a:off x="1562759" y="2419142"/>
            <a:ext cx="5325722" cy="3864757"/>
          </a:xfrm>
          <a:prstGeom prst="rect">
            <a:avLst/>
          </a:prstGeom>
          <a:ln w="25400">
            <a:solidFill>
              <a:srgbClr val="4F81BD"/>
            </a:solidFill>
          </a:ln>
        </p:spPr>
      </p:pic>
      <p:sp>
        <p:nvSpPr>
          <p:cNvPr id="15" name="TextBox 14">
            <a:extLst>
              <a:ext uri="{FF2B5EF4-FFF2-40B4-BE49-F238E27FC236}">
                <a16:creationId xmlns:a16="http://schemas.microsoft.com/office/drawing/2014/main" id="{40FC7D65-DCA4-4E99-A369-00F8D24B268C}"/>
              </a:ext>
            </a:extLst>
          </p:cNvPr>
          <p:cNvSpPr txBox="1"/>
          <p:nvPr/>
        </p:nvSpPr>
        <p:spPr>
          <a:xfrm>
            <a:off x="1494835" y="911067"/>
            <a:ext cx="6168707" cy="1354217"/>
          </a:xfrm>
          <a:prstGeom prst="rect">
            <a:avLst/>
          </a:prstGeom>
          <a:solidFill>
            <a:srgbClr val="C0504D">
              <a:lumMod val="20000"/>
              <a:lumOff val="80000"/>
            </a:srgbClr>
          </a:solid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mj-lt"/>
              <a:buAutoNum type="alphaUcPeriod" startAt="2"/>
              <a:tabLst/>
              <a:defRPr/>
            </a:pPr>
            <a:r>
              <a:rPr kumimoji="0" lang="en-US" sz="1800" b="1" i="0" u="none" strike="noStrike" kern="0" cap="none" spc="0" normalizeH="0" baseline="0" noProof="0" dirty="0">
                <a:ln>
                  <a:noFill/>
                </a:ln>
                <a:solidFill>
                  <a:prstClr val="black"/>
                </a:solidFill>
                <a:effectLst/>
                <a:uLnTx/>
                <a:uFillTx/>
                <a:latin typeface="Calibri"/>
                <a:ea typeface="MS PGothic" pitchFamily="34" charset="-128"/>
                <a:cs typeface="+mn-cs"/>
              </a:rPr>
              <a:t>PFAS </a:t>
            </a:r>
            <a:r>
              <a:rPr kumimoji="0" lang="en-US" sz="1800" b="1" i="0" u="none" strike="noStrike" kern="0" cap="none" spc="0" normalizeH="0" baseline="0" noProof="0" dirty="0">
                <a:ln>
                  <a:noFill/>
                </a:ln>
                <a:solidFill>
                  <a:srgbClr val="FF0000"/>
                </a:solidFill>
                <a:effectLst/>
                <a:uLnTx/>
                <a:uFillTx/>
                <a:latin typeface="Calibri"/>
                <a:ea typeface="MS PGothic" pitchFamily="34" charset="-128"/>
                <a:cs typeface="+mn-cs"/>
              </a:rPr>
              <a:t>Retention/Loss </a:t>
            </a:r>
            <a:r>
              <a:rPr kumimoji="0" lang="en-US" sz="1800" b="1" i="0" u="none" strike="noStrike" kern="0" cap="none" spc="0" normalizeH="0" baseline="0" noProof="0" dirty="0">
                <a:ln>
                  <a:noFill/>
                </a:ln>
                <a:solidFill>
                  <a:prstClr val="black"/>
                </a:solidFill>
                <a:effectLst/>
                <a:uLnTx/>
                <a:uFillTx/>
                <a:latin typeface="Calibri"/>
                <a:ea typeface="MS PGothic" pitchFamily="34" charset="-128"/>
                <a:cs typeface="+mn-cs"/>
              </a:rPr>
              <a:t>Studies</a:t>
            </a:r>
          </a:p>
          <a:p>
            <a:pPr marL="914400" marR="0" lvl="1" indent="-18288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600" b="1" i="0" u="none" strike="noStrike" kern="0" cap="none" spc="0" normalizeH="0" baseline="0" noProof="0" dirty="0">
                <a:ln>
                  <a:noFill/>
                </a:ln>
                <a:solidFill>
                  <a:prstClr val="black"/>
                </a:solidFill>
                <a:effectLst/>
                <a:uLnTx/>
                <a:uFillTx/>
                <a:latin typeface="Calibri"/>
                <a:ea typeface="MS PGothic" pitchFamily="34" charset="-128"/>
                <a:cs typeface="+mn-cs"/>
              </a:rPr>
              <a:t>Both </a:t>
            </a:r>
            <a:r>
              <a:rPr kumimoji="0" lang="en-US" sz="1600" b="1" i="0" u="none" strike="noStrike" kern="0" cap="none" spc="0" normalizeH="0" baseline="0" noProof="0" dirty="0">
                <a:ln>
                  <a:noFill/>
                </a:ln>
                <a:solidFill>
                  <a:srgbClr val="FF0000"/>
                </a:solidFill>
                <a:effectLst/>
                <a:uLnTx/>
                <a:uFillTx/>
                <a:latin typeface="Calibri"/>
                <a:ea typeface="MS PGothic" pitchFamily="34" charset="-128"/>
                <a:cs typeface="+mn-cs"/>
              </a:rPr>
              <a:t>Bucket &amp; Bag </a:t>
            </a:r>
            <a:r>
              <a:rPr kumimoji="0" lang="en-US" sz="1600" b="1" i="0" u="none" strike="noStrike" kern="0" cap="none" spc="0" normalizeH="0" baseline="0" noProof="0" dirty="0">
                <a:ln>
                  <a:noFill/>
                </a:ln>
                <a:solidFill>
                  <a:prstClr val="black"/>
                </a:solidFill>
                <a:effectLst/>
                <a:uLnTx/>
                <a:uFillTx/>
                <a:latin typeface="Calibri"/>
                <a:ea typeface="MS PGothic" pitchFamily="34" charset="-128"/>
                <a:cs typeface="+mn-cs"/>
              </a:rPr>
              <a:t>Collectors in </a:t>
            </a:r>
            <a:r>
              <a:rPr kumimoji="0" lang="en-US" sz="1600" b="1" i="0" u="none" strike="noStrike" kern="0" cap="none" spc="0" normalizeH="0" baseline="0" noProof="0" dirty="0">
                <a:ln>
                  <a:noFill/>
                </a:ln>
                <a:solidFill>
                  <a:srgbClr val="FF0000"/>
                </a:solidFill>
                <a:effectLst/>
                <a:uLnTx/>
                <a:uFillTx/>
                <a:latin typeface="Calibri"/>
                <a:ea typeface="MS PGothic" pitchFamily="34" charset="-128"/>
                <a:cs typeface="+mn-cs"/>
              </a:rPr>
              <a:t>Lab &amp; Field </a:t>
            </a:r>
            <a:r>
              <a:rPr kumimoji="0" lang="en-US" sz="1600" b="1" i="0" u="none" strike="noStrike" kern="0" cap="none" spc="0" normalizeH="0" baseline="0" noProof="0" dirty="0">
                <a:ln>
                  <a:noFill/>
                </a:ln>
                <a:solidFill>
                  <a:prstClr val="black"/>
                </a:solidFill>
                <a:effectLst/>
                <a:uLnTx/>
                <a:uFillTx/>
                <a:latin typeface="Calibri"/>
                <a:ea typeface="MS PGothic" pitchFamily="34" charset="-128"/>
                <a:cs typeface="+mn-cs"/>
              </a:rPr>
              <a:t>Deployments</a:t>
            </a:r>
          </a:p>
          <a:p>
            <a:pPr marL="914400" marR="0" lvl="1" indent="-18288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600" b="1" i="0" u="none" strike="noStrike" kern="0" cap="none" spc="0" normalizeH="0" baseline="0" noProof="0" dirty="0">
                <a:ln>
                  <a:noFill/>
                </a:ln>
                <a:solidFill>
                  <a:prstClr val="black"/>
                </a:solidFill>
                <a:effectLst/>
                <a:uLnTx/>
                <a:uFillTx/>
                <a:latin typeface="Calibri"/>
                <a:ea typeface="MS PGothic" pitchFamily="34" charset="-128"/>
                <a:cs typeface="+mn-cs"/>
              </a:rPr>
              <a:t>Both </a:t>
            </a:r>
            <a:r>
              <a:rPr kumimoji="0" lang="en-US" sz="1600" b="1" i="0" u="none" strike="noStrike" kern="0" cap="none" spc="0" normalizeH="0" baseline="0" noProof="0" dirty="0">
                <a:ln>
                  <a:noFill/>
                </a:ln>
                <a:solidFill>
                  <a:srgbClr val="FF0000"/>
                </a:solidFill>
                <a:effectLst/>
                <a:uLnTx/>
                <a:uFillTx/>
                <a:latin typeface="Calibri"/>
                <a:ea typeface="MS PGothic" pitchFamily="34" charset="-128"/>
                <a:cs typeface="+mn-cs"/>
              </a:rPr>
              <a:t>MQ &amp; Precipitation </a:t>
            </a:r>
            <a:r>
              <a:rPr kumimoji="0" lang="en-US" sz="1600" b="1" i="0" u="none" strike="noStrike" kern="0" cap="none" spc="0" normalizeH="0" baseline="0" noProof="0" dirty="0">
                <a:ln>
                  <a:noFill/>
                </a:ln>
                <a:solidFill>
                  <a:prstClr val="black"/>
                </a:solidFill>
                <a:effectLst/>
                <a:uLnTx/>
                <a:uFillTx/>
                <a:latin typeface="Calibri"/>
                <a:ea typeface="MS PGothic" pitchFamily="34" charset="-128"/>
                <a:cs typeface="+mn-cs"/>
              </a:rPr>
              <a:t>Matrices</a:t>
            </a:r>
          </a:p>
          <a:p>
            <a:pPr marL="914400" marR="0" lvl="1" indent="-18288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600" b="1" i="0" u="none" strike="noStrike" kern="0" cap="none" spc="0" normalizeH="0" baseline="0" noProof="0" dirty="0">
                <a:ln>
                  <a:noFill/>
                </a:ln>
                <a:solidFill>
                  <a:prstClr val="black"/>
                </a:solidFill>
                <a:effectLst/>
                <a:uLnTx/>
                <a:uFillTx/>
                <a:latin typeface="Calibri"/>
                <a:ea typeface="MS PGothic" pitchFamily="34" charset="-128"/>
                <a:cs typeface="+mn-cs"/>
              </a:rPr>
              <a:t>Kinetic Studies (0, 1, 3, 7-day samples)</a:t>
            </a:r>
          </a:p>
          <a:p>
            <a:pPr marL="914400" marR="0" lvl="1" indent="-18288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600" b="1" i="0" u="none" strike="noStrike" kern="0" cap="none" spc="0" normalizeH="0" baseline="0" noProof="0" dirty="0">
                <a:ln>
                  <a:noFill/>
                </a:ln>
                <a:solidFill>
                  <a:prstClr val="black"/>
                </a:solidFill>
                <a:effectLst/>
                <a:uLnTx/>
                <a:uFillTx/>
                <a:latin typeface="Calibri"/>
                <a:ea typeface="MS PGothic" pitchFamily="34" charset="-128"/>
                <a:cs typeface="+mn-cs"/>
              </a:rPr>
              <a:t>Spiked with 36-PFAS Compound Mixture</a:t>
            </a:r>
          </a:p>
        </p:txBody>
      </p:sp>
      <p:sp>
        <p:nvSpPr>
          <p:cNvPr id="11" name="TextBox 10">
            <a:extLst>
              <a:ext uri="{FF2B5EF4-FFF2-40B4-BE49-F238E27FC236}">
                <a16:creationId xmlns:a16="http://schemas.microsoft.com/office/drawing/2014/main" id="{FAC296BF-7951-47D4-8E9F-A4BA80B80ECA}"/>
              </a:ext>
            </a:extLst>
          </p:cNvPr>
          <p:cNvSpPr txBox="1"/>
          <p:nvPr/>
        </p:nvSpPr>
        <p:spPr>
          <a:xfrm>
            <a:off x="7076171" y="2730669"/>
            <a:ext cx="1365196" cy="3231654"/>
          </a:xfrm>
          <a:prstGeom prst="rect">
            <a:avLst/>
          </a:prstGeom>
          <a:solidFill>
            <a:srgbClr val="9BBB59">
              <a:lumMod val="20000"/>
              <a:lumOff val="80000"/>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0" cap="none" spc="0" normalizeH="0" baseline="0" noProof="0" dirty="0">
                <a:ln>
                  <a:noFill/>
                </a:ln>
                <a:solidFill>
                  <a:prstClr val="black"/>
                </a:solidFill>
                <a:effectLst/>
                <a:uLnTx/>
                <a:uFillTx/>
                <a:latin typeface="Calibri"/>
                <a:ea typeface="MS PGothic" pitchFamily="34" charset="-128"/>
                <a:cs typeface="+mn-cs"/>
              </a:rPr>
              <a:t>10 ng Spike in 2L of MQ</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00" b="1" i="0" u="none" strike="noStrike" kern="0" cap="none" spc="0" normalizeH="0" baseline="0" noProof="0" dirty="0">
              <a:ln>
                <a:noFill/>
              </a:ln>
              <a:solidFill>
                <a:prstClr val="black"/>
              </a:solidFill>
              <a:effectLst/>
              <a:uLnTx/>
              <a:uFillTx/>
              <a:latin typeface="Calibri"/>
              <a:ea typeface="MS PGothic" pitchFamily="34"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0" cap="none" spc="0" normalizeH="0" baseline="0" noProof="0" dirty="0">
                <a:ln>
                  <a:noFill/>
                </a:ln>
                <a:solidFill>
                  <a:prstClr val="black"/>
                </a:solidFill>
                <a:effectLst/>
                <a:uLnTx/>
                <a:uFillTx/>
                <a:latin typeface="Calibri"/>
                <a:ea typeface="MS PGothic" pitchFamily="34" charset="-128"/>
                <a:cs typeface="+mn-cs"/>
              </a:rPr>
              <a:t>7-Day Exposure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00" b="1" i="0" u="none" strike="noStrike" kern="0" cap="none" spc="0" normalizeH="0" baseline="0" noProof="0" dirty="0">
              <a:ln>
                <a:noFill/>
              </a:ln>
              <a:solidFill>
                <a:prstClr val="black"/>
              </a:solidFill>
              <a:effectLst/>
              <a:uLnTx/>
              <a:uFillTx/>
              <a:latin typeface="Calibri"/>
              <a:ea typeface="MS PGothic" pitchFamily="34"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0" cap="none" spc="0" normalizeH="0" baseline="0" noProof="0" dirty="0">
                <a:ln>
                  <a:noFill/>
                </a:ln>
                <a:solidFill>
                  <a:prstClr val="black"/>
                </a:solidFill>
                <a:effectLst/>
                <a:uLnTx/>
                <a:uFillTx/>
                <a:latin typeface="Calibri"/>
                <a:ea typeface="MS PGothic" pitchFamily="34" charset="-128"/>
                <a:cs typeface="+mn-cs"/>
              </a:rPr>
              <a:t>50 mL MeOH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0" cap="none" spc="0" normalizeH="0" baseline="0" noProof="0" dirty="0">
                <a:ln>
                  <a:noFill/>
                </a:ln>
                <a:solidFill>
                  <a:prstClr val="black"/>
                </a:solidFill>
                <a:effectLst/>
                <a:uLnTx/>
                <a:uFillTx/>
                <a:latin typeface="Calibri"/>
                <a:ea typeface="MS PGothic" pitchFamily="34" charset="-128"/>
                <a:cs typeface="+mn-cs"/>
              </a:rPr>
              <a:t>Bucket Rinse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00" b="1" i="0" u="none" strike="noStrike" kern="0" cap="none" spc="0" normalizeH="0" baseline="0" noProof="0" dirty="0">
              <a:ln>
                <a:noFill/>
              </a:ln>
              <a:solidFill>
                <a:prstClr val="black"/>
              </a:solidFill>
              <a:effectLst/>
              <a:uLnTx/>
              <a:uFillTx/>
              <a:latin typeface="Calibri"/>
              <a:ea typeface="MS PGothic" pitchFamily="34"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0" cap="none" spc="0" normalizeH="0" baseline="0" noProof="0" dirty="0">
                <a:ln>
                  <a:noFill/>
                </a:ln>
                <a:solidFill>
                  <a:prstClr val="black"/>
                </a:solidFill>
                <a:effectLst/>
                <a:uLnTx/>
                <a:uFillTx/>
                <a:latin typeface="Calibri"/>
                <a:ea typeface="MS PGothic" pitchFamily="34" charset="-128"/>
                <a:cs typeface="+mn-cs"/>
              </a:rPr>
              <a:t>Average of</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0" cap="none" spc="0" normalizeH="0" baseline="0" noProof="0" dirty="0">
                <a:ln>
                  <a:noFill/>
                </a:ln>
                <a:solidFill>
                  <a:prstClr val="black"/>
                </a:solidFill>
                <a:effectLst/>
                <a:uLnTx/>
                <a:uFillTx/>
                <a:latin typeface="Calibri"/>
                <a:ea typeface="MS PGothic" pitchFamily="34" charset="-128"/>
                <a:cs typeface="+mn-cs"/>
              </a:rPr>
              <a:t>Triplicate Buckets</a:t>
            </a:r>
          </a:p>
        </p:txBody>
      </p:sp>
      <p:sp>
        <p:nvSpPr>
          <p:cNvPr id="9" name="TextBox 8">
            <a:extLst>
              <a:ext uri="{FF2B5EF4-FFF2-40B4-BE49-F238E27FC236}">
                <a16:creationId xmlns:a16="http://schemas.microsoft.com/office/drawing/2014/main" id="{50B0B626-57F3-4B47-A008-D1CB012FD540}"/>
              </a:ext>
            </a:extLst>
          </p:cNvPr>
          <p:cNvSpPr txBox="1"/>
          <p:nvPr/>
        </p:nvSpPr>
        <p:spPr>
          <a:xfrm>
            <a:off x="1494835" y="430805"/>
            <a:ext cx="6360295" cy="369332"/>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Verdana Pro SemiBold" panose="020B0704030504040204" pitchFamily="34" charset="0"/>
                <a:ea typeface="MS PGothic" pitchFamily="34" charset="-128"/>
                <a:cs typeface="+mn-cs"/>
              </a:rPr>
              <a:t>Outcomes of Efficacy Study: RETENTION STUDIES</a:t>
            </a:r>
          </a:p>
        </p:txBody>
      </p:sp>
      <p:cxnSp>
        <p:nvCxnSpPr>
          <p:cNvPr id="10" name="Straight Connector 9"/>
          <p:cNvCxnSpPr/>
          <p:nvPr/>
        </p:nvCxnSpPr>
        <p:spPr>
          <a:xfrm>
            <a:off x="1494836" y="836159"/>
            <a:ext cx="6592652" cy="0"/>
          </a:xfrm>
          <a:prstGeom prst="line">
            <a:avLst/>
          </a:prstGeom>
          <a:ln w="31750">
            <a:solidFill>
              <a:schemeClr val="tx2">
                <a:lumMod val="50000"/>
              </a:schemeClr>
            </a:solidFill>
          </a:ln>
        </p:spPr>
        <p:style>
          <a:lnRef idx="2">
            <a:schemeClr val="accent5"/>
          </a:lnRef>
          <a:fillRef idx="0">
            <a:schemeClr val="accent5"/>
          </a:fillRef>
          <a:effectRef idx="1">
            <a:schemeClr val="accent5"/>
          </a:effectRef>
          <a:fontRef idx="minor">
            <a:schemeClr val="tx1"/>
          </a:fontRef>
        </p:style>
      </p:cxnSp>
      <p:sp>
        <p:nvSpPr>
          <p:cNvPr id="12" name="Footer Placeholder 3"/>
          <p:cNvSpPr>
            <a:spLocks noGrp="1"/>
          </p:cNvSpPr>
          <p:nvPr>
            <p:ph type="ftr" sz="quarter" idx="3"/>
          </p:nvPr>
        </p:nvSpPr>
        <p:spPr>
          <a:xfrm>
            <a:off x="381000" y="6483352"/>
            <a:ext cx="8343900" cy="365125"/>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B70000"/>
                </a:solidFill>
                <a:effectLst/>
                <a:uLnTx/>
                <a:uFillTx/>
                <a:latin typeface="Georgia"/>
                <a:ea typeface="+mn-ea"/>
                <a:cs typeface="+mn-cs"/>
              </a:rPr>
              <a:t>UW-Madison, Wisconsin State Laboratory of Hygiene &amp; National Atmospheric Deposition Program</a:t>
            </a:r>
          </a:p>
        </p:txBody>
      </p:sp>
    </p:spTree>
    <p:extLst>
      <p:ext uri="{BB962C8B-B14F-4D97-AF65-F5344CB8AC3E}">
        <p14:creationId xmlns:p14="http://schemas.microsoft.com/office/powerpoint/2010/main" val="136858860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 House and Upcoming Work</a:t>
            </a:r>
          </a:p>
        </p:txBody>
      </p:sp>
      <p:sp>
        <p:nvSpPr>
          <p:cNvPr id="3" name="Content Placeholder 2"/>
          <p:cNvSpPr>
            <a:spLocks noGrp="1"/>
          </p:cNvSpPr>
          <p:nvPr>
            <p:ph idx="1"/>
          </p:nvPr>
        </p:nvSpPr>
        <p:spPr/>
        <p:txBody>
          <a:bodyPr/>
          <a:lstStyle/>
          <a:p>
            <a:r>
              <a:rPr lang="en-US" dirty="0"/>
              <a:t>In House:</a:t>
            </a:r>
          </a:p>
          <a:p>
            <a:pPr marL="1200150" lvl="1" indent="-457200">
              <a:buFont typeface="Arial" panose="020B0604020202020204" pitchFamily="34" charset="0"/>
              <a:buChar char="•"/>
            </a:pPr>
            <a:r>
              <a:rPr lang="en-US" sz="1600" dirty="0"/>
              <a:t>Madison Water Utility Project</a:t>
            </a:r>
          </a:p>
          <a:p>
            <a:pPr marL="1200150" lvl="1" indent="-457200">
              <a:buFont typeface="Arial" panose="020B0604020202020204" pitchFamily="34" charset="0"/>
              <a:buChar char="•"/>
            </a:pPr>
            <a:r>
              <a:rPr lang="en-US" sz="1600" dirty="0"/>
              <a:t>NADP/WDNR Rain water project</a:t>
            </a:r>
          </a:p>
          <a:p>
            <a:pPr marL="1200150" lvl="1" indent="-457200">
              <a:buFont typeface="Arial" panose="020B0604020202020204" pitchFamily="34" charset="0"/>
              <a:buChar char="•"/>
            </a:pPr>
            <a:r>
              <a:rPr lang="en-US" sz="1600" dirty="0"/>
              <a:t>WDNR Fish and Deer tissue</a:t>
            </a:r>
          </a:p>
          <a:p>
            <a:pPr marL="1600200" lvl="2" indent="-457200">
              <a:buFont typeface="Arial" panose="020B0604020202020204" pitchFamily="34" charset="0"/>
              <a:buChar char="•"/>
            </a:pPr>
            <a:r>
              <a:rPr lang="en-US" sz="1400" dirty="0"/>
              <a:t>~400 logged in</a:t>
            </a:r>
          </a:p>
          <a:p>
            <a:r>
              <a:rPr lang="en-US" dirty="0"/>
              <a:t>Upcoming:</a:t>
            </a:r>
          </a:p>
          <a:p>
            <a:pPr marL="1200150" lvl="1" indent="-457200">
              <a:buFont typeface="Arial" panose="020B0604020202020204" pitchFamily="34" charset="0"/>
              <a:buChar char="•"/>
            </a:pPr>
            <a:r>
              <a:rPr lang="en-US" sz="1600" dirty="0"/>
              <a:t>WDNR Surface water (~60)</a:t>
            </a:r>
          </a:p>
          <a:p>
            <a:pPr marL="1200150" lvl="1" indent="-457200">
              <a:buFont typeface="Arial" panose="020B0604020202020204" pitchFamily="34" charset="0"/>
              <a:buChar char="•"/>
            </a:pPr>
            <a:r>
              <a:rPr lang="en-US" sz="1600" dirty="0"/>
              <a:t>WDNR Water Quality (90-170)</a:t>
            </a:r>
          </a:p>
          <a:p>
            <a:pPr marL="1200150" lvl="1" indent="-457200">
              <a:buFont typeface="Arial" panose="020B0604020202020204" pitchFamily="34" charset="0"/>
              <a:buChar char="•"/>
            </a:pPr>
            <a:r>
              <a:rPr lang="en-US" sz="1600" dirty="0"/>
              <a:t>USGS POCIS (~70)</a:t>
            </a:r>
          </a:p>
          <a:p>
            <a:pPr marL="1200150" lvl="1" indent="-457200">
              <a:buFont typeface="Arial" panose="020B0604020202020204" pitchFamily="34" charset="0"/>
              <a:buChar char="•"/>
            </a:pPr>
            <a:r>
              <a:rPr lang="en-US" sz="1600" dirty="0"/>
              <a:t>WDNR Drinking Water Program (~500-600 samples over 2 years)</a:t>
            </a:r>
          </a:p>
          <a:p>
            <a:pPr marL="1200150" lvl="1" indent="-457200">
              <a:buFont typeface="Arial" panose="020B0604020202020204" pitchFamily="34" charset="0"/>
              <a:buChar char="•"/>
            </a:pPr>
            <a:r>
              <a:rPr lang="en-US" sz="1600" dirty="0"/>
              <a:t>Many projects proposed waiting to hear about funding</a:t>
            </a:r>
          </a:p>
        </p:txBody>
      </p:sp>
      <p:sp>
        <p:nvSpPr>
          <p:cNvPr id="4" name="Footer Placeholder 3"/>
          <p:cNvSpPr>
            <a:spLocks noGrp="1"/>
          </p:cNvSpPr>
          <p:nvPr>
            <p:ph type="ftr" sz="quarter" idx="3"/>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B70000"/>
                </a:solidFill>
                <a:effectLst/>
                <a:uLnTx/>
                <a:uFillTx/>
                <a:latin typeface="Georgia"/>
                <a:ea typeface="+mn-ea"/>
                <a:cs typeface="+mn-cs"/>
              </a:rPr>
              <a:t>WISCONSIN STATE LABORATORY OF HYGIENE - UNIVERSITY OF WISCONSIN</a:t>
            </a:r>
            <a:endParaRPr kumimoji="0" lang="en-US" sz="1100" b="0" i="0" u="none" strike="noStrike" kern="1200" cap="none" spc="0" normalizeH="0" baseline="0" noProof="0" dirty="0">
              <a:ln>
                <a:noFill/>
              </a:ln>
              <a:solidFill>
                <a:srgbClr val="B70000"/>
              </a:solidFill>
              <a:effectLst/>
              <a:uLnTx/>
              <a:uFillTx/>
              <a:latin typeface="Georgia"/>
              <a:ea typeface="+mn-ea"/>
              <a:cs typeface="+mn-cs"/>
            </a:endParaRPr>
          </a:p>
        </p:txBody>
      </p:sp>
    </p:spTree>
    <p:extLst>
      <p:ext uri="{BB962C8B-B14F-4D97-AF65-F5344CB8AC3E}">
        <p14:creationId xmlns:p14="http://schemas.microsoft.com/office/powerpoint/2010/main" val="428274379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54472" y="413081"/>
            <a:ext cx="7270428" cy="5662871"/>
          </a:xfrm>
        </p:spPr>
        <p:txBody>
          <a:bodyPr>
            <a:normAutofit/>
          </a:bodyPr>
          <a:lstStyle/>
          <a:p>
            <a:r>
              <a:rPr lang="en-US" dirty="0"/>
              <a:t/>
            </a:r>
            <a:br>
              <a:rPr lang="en-US" dirty="0"/>
            </a:br>
            <a:r>
              <a:rPr lang="en-US" sz="4900" dirty="0" smtClean="0"/>
              <a:t>COVID-19 Testing</a:t>
            </a:r>
            <a:r>
              <a:rPr lang="en-US" dirty="0"/>
              <a:t/>
            </a:r>
            <a:br>
              <a:rPr lang="en-US" dirty="0"/>
            </a:br>
            <a:r>
              <a:rPr lang="en-US" sz="2700" dirty="0">
                <a:solidFill>
                  <a:schemeClr val="tx1"/>
                </a:solidFill>
                <a:effectLst/>
              </a:rPr>
              <a:t/>
            </a:r>
            <a:br>
              <a:rPr lang="en-US" sz="2700" dirty="0">
                <a:solidFill>
                  <a:schemeClr val="tx1"/>
                </a:solidFill>
                <a:effectLst/>
              </a:rPr>
            </a:br>
            <a:r>
              <a:rPr lang="en-US" sz="2700" dirty="0" smtClean="0">
                <a:solidFill>
                  <a:schemeClr val="tx1"/>
                </a:solidFill>
                <a:effectLst/>
              </a:rPr>
              <a:t/>
            </a:r>
            <a:br>
              <a:rPr lang="en-US" sz="2700" dirty="0" smtClean="0">
                <a:solidFill>
                  <a:schemeClr val="tx1"/>
                </a:solidFill>
                <a:effectLst/>
              </a:rPr>
            </a:br>
            <a:r>
              <a:rPr lang="en-US" sz="2700" dirty="0" smtClean="0">
                <a:solidFill>
                  <a:schemeClr val="tx1"/>
                </a:solidFill>
                <a:effectLst/>
              </a:rPr>
              <a:t>Dr. Alana Sterkel</a:t>
            </a:r>
            <a:br>
              <a:rPr lang="en-US" sz="2700" dirty="0" smtClean="0">
                <a:solidFill>
                  <a:schemeClr val="tx1"/>
                </a:solidFill>
                <a:effectLst/>
              </a:rPr>
            </a:br>
            <a:r>
              <a:rPr lang="en-US" sz="2700" dirty="0" smtClean="0">
                <a:solidFill>
                  <a:schemeClr val="tx1"/>
                </a:solidFill>
                <a:effectLst/>
              </a:rPr>
              <a:t>WSLH Communicable Disease Division </a:t>
            </a:r>
            <a:endParaRPr lang="en-US" sz="2700" dirty="0">
              <a:solidFill>
                <a:schemeClr val="tx1"/>
              </a:solidFill>
              <a:effectLst/>
            </a:endParaRPr>
          </a:p>
        </p:txBody>
      </p:sp>
      <p:sp>
        <p:nvSpPr>
          <p:cNvPr id="4" name="Footer Placeholder 3"/>
          <p:cNvSpPr>
            <a:spLocks noGrp="1"/>
          </p:cNvSpPr>
          <p:nvPr>
            <p:ph type="ftr" sz="quarter" idx="3"/>
          </p:nvPr>
        </p:nvSpPr>
        <p:spPr/>
        <p:txBody>
          <a:bodyPr/>
          <a:lstStyle/>
          <a:p>
            <a:pPr>
              <a:defRPr/>
            </a:pPr>
            <a:r>
              <a:rPr lang="en-US" dirty="0"/>
              <a:t>WISCONSIN STATE LABORATORY OF HYGIENE - UNIVERSITY OF WISCONSIN</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0416" y="378168"/>
            <a:ext cx="1182342" cy="5981365"/>
          </a:xfrm>
          <a:prstGeom prst="rect">
            <a:avLst/>
          </a:prstGeom>
        </p:spPr>
      </p:pic>
    </p:spTree>
    <p:extLst>
      <p:ext uri="{BB962C8B-B14F-4D97-AF65-F5344CB8AC3E}">
        <p14:creationId xmlns:p14="http://schemas.microsoft.com/office/powerpoint/2010/main" val="199892250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smtClean="0"/>
              <a:t>Board Meeting</a:t>
            </a:r>
            <a:br>
              <a:rPr lang="en-US" dirty="0" smtClean="0"/>
            </a:br>
            <a:r>
              <a:rPr lang="en-US" dirty="0" smtClean="0"/>
              <a:t>CDD COVID-19 Update</a:t>
            </a:r>
            <a:br>
              <a:rPr lang="en-US" dirty="0" smtClean="0"/>
            </a:br>
            <a:r>
              <a:rPr lang="en-US" sz="3675" dirty="0"/>
              <a:t>06/16/20</a:t>
            </a:r>
          </a:p>
        </p:txBody>
      </p:sp>
      <p:sp>
        <p:nvSpPr>
          <p:cNvPr id="4" name="Subtitle 2"/>
          <p:cNvSpPr txBox="1">
            <a:spLocks/>
          </p:cNvSpPr>
          <p:nvPr/>
        </p:nvSpPr>
        <p:spPr>
          <a:xfrm>
            <a:off x="2823882" y="4331495"/>
            <a:ext cx="3711389" cy="1293016"/>
          </a:xfrm>
          <a:prstGeom prst="rect">
            <a:avLst/>
          </a:prstGeom>
        </p:spPr>
        <p:txBody>
          <a:bodyPr vert="horz" lIns="68580" tIns="34290" rIns="68580" bIns="3429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defTabSz="685800" fontAlgn="auto">
              <a:spcBef>
                <a:spcPts val="750"/>
              </a:spcBef>
              <a:spcAft>
                <a:spcPts val="0"/>
              </a:spcAft>
            </a:pPr>
            <a:r>
              <a:rPr lang="en-US" sz="1800" b="1" dirty="0">
                <a:solidFill>
                  <a:prstClr val="black"/>
                </a:solidFill>
                <a:latin typeface="Calibri" panose="020F0502020204030204"/>
              </a:rPr>
              <a:t>Alana Sterkel</a:t>
            </a:r>
          </a:p>
          <a:p>
            <a:pPr defTabSz="685800" fontAlgn="auto">
              <a:spcBef>
                <a:spcPts val="750"/>
              </a:spcBef>
              <a:spcAft>
                <a:spcPts val="0"/>
              </a:spcAft>
            </a:pPr>
            <a:r>
              <a:rPr lang="en-US" sz="1500" dirty="0">
                <a:solidFill>
                  <a:prstClr val="black"/>
                </a:solidFill>
                <a:latin typeface="Calibri" panose="020F0502020204030204"/>
              </a:rPr>
              <a:t>PhD, D(ABMM), SM(ASCP)</a:t>
            </a:r>
            <a:r>
              <a:rPr lang="en-US" sz="1500" baseline="30000" dirty="0">
                <a:solidFill>
                  <a:prstClr val="black"/>
                </a:solidFill>
                <a:latin typeface="Calibri" panose="020F0502020204030204"/>
              </a:rPr>
              <a:t>CM</a:t>
            </a:r>
          </a:p>
          <a:p>
            <a:pPr defTabSz="685800" fontAlgn="auto">
              <a:spcBef>
                <a:spcPts val="750"/>
              </a:spcBef>
              <a:spcAft>
                <a:spcPts val="0"/>
              </a:spcAft>
            </a:pPr>
            <a:r>
              <a:rPr lang="en-US" sz="1500" dirty="0">
                <a:solidFill>
                  <a:prstClr val="black"/>
                </a:solidFill>
                <a:latin typeface="Calibri" panose="020F0502020204030204"/>
              </a:rPr>
              <a:t>Assistant Director</a:t>
            </a:r>
          </a:p>
          <a:p>
            <a:pPr defTabSz="685800" fontAlgn="auto">
              <a:spcBef>
                <a:spcPts val="750"/>
              </a:spcBef>
              <a:spcAft>
                <a:spcPts val="0"/>
              </a:spcAft>
            </a:pPr>
            <a:r>
              <a:rPr lang="en-US" sz="1500" dirty="0">
                <a:solidFill>
                  <a:prstClr val="black"/>
                </a:solidFill>
                <a:latin typeface="Calibri" panose="020F0502020204030204"/>
              </a:rPr>
              <a:t>Communicable Disease Division</a:t>
            </a:r>
          </a:p>
          <a:p>
            <a:pPr defTabSz="685800" fontAlgn="auto">
              <a:spcBef>
                <a:spcPts val="750"/>
              </a:spcBef>
              <a:spcAft>
                <a:spcPts val="0"/>
              </a:spcAft>
            </a:pPr>
            <a:r>
              <a:rPr lang="en-US" sz="1500" dirty="0">
                <a:solidFill>
                  <a:prstClr val="black"/>
                </a:solidFill>
                <a:latin typeface="Calibri" panose="020F0502020204030204"/>
              </a:rPr>
              <a:t>Wisconsin State Laboratory of Hygiene</a:t>
            </a:r>
            <a:endParaRPr lang="en-US" sz="1500" baseline="30000" dirty="0">
              <a:solidFill>
                <a:prstClr val="black"/>
              </a:solidFill>
              <a:latin typeface="Calibri" panose="020F0502020204030204"/>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9249" y="857250"/>
            <a:ext cx="1016720" cy="5143500"/>
          </a:xfrm>
          <a:prstGeom prst="rect">
            <a:avLst/>
          </a:prstGeom>
        </p:spPr>
      </p:pic>
      <p:pic>
        <p:nvPicPr>
          <p:cNvPr id="6" name="Picture 5"/>
          <p:cNvPicPr>
            <a:picLocks noChangeAspect="1"/>
          </p:cNvPicPr>
          <p:nvPr/>
        </p:nvPicPr>
        <p:blipFill rotWithShape="1">
          <a:blip r:embed="rId3"/>
          <a:srcRect l="18588" r="15529"/>
          <a:stretch/>
        </p:blipFill>
        <p:spPr>
          <a:xfrm>
            <a:off x="7224921" y="921124"/>
            <a:ext cx="1882588" cy="1714500"/>
          </a:xfrm>
          <a:prstGeom prst="rect">
            <a:avLst/>
          </a:prstGeom>
        </p:spPr>
      </p:pic>
    </p:spTree>
    <p:extLst>
      <p:ext uri="{BB962C8B-B14F-4D97-AF65-F5344CB8AC3E}">
        <p14:creationId xmlns:p14="http://schemas.microsoft.com/office/powerpoint/2010/main" val="154945691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110923" y="1345293"/>
            <a:ext cx="8958263" cy="4352762"/>
          </a:xfrm>
          <a:prstGeom prst="rect">
            <a:avLst/>
          </a:prstGeom>
        </p:spPr>
      </p:pic>
    </p:spTree>
    <p:extLst>
      <p:ext uri="{BB962C8B-B14F-4D97-AF65-F5344CB8AC3E}">
        <p14:creationId xmlns:p14="http://schemas.microsoft.com/office/powerpoint/2010/main" val="162403663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9515" y="1012638"/>
            <a:ext cx="7886700" cy="994172"/>
          </a:xfrm>
        </p:spPr>
        <p:txBody>
          <a:bodyPr/>
          <a:lstStyle/>
          <a:p>
            <a:r>
              <a:rPr lang="en-US" dirty="0" smtClean="0"/>
              <a:t>Overview of COVID-19 at WSLH</a:t>
            </a:r>
            <a:endParaRPr lang="en-US" dirty="0"/>
          </a:p>
        </p:txBody>
      </p:sp>
      <p:sp>
        <p:nvSpPr>
          <p:cNvPr id="3" name="Content Placeholder 2"/>
          <p:cNvSpPr>
            <a:spLocks noGrp="1"/>
          </p:cNvSpPr>
          <p:nvPr>
            <p:ph idx="1"/>
          </p:nvPr>
        </p:nvSpPr>
        <p:spPr>
          <a:xfrm>
            <a:off x="579813" y="2006810"/>
            <a:ext cx="8304414" cy="3838077"/>
          </a:xfrm>
        </p:spPr>
        <p:txBody>
          <a:bodyPr>
            <a:normAutofit fontScale="92500" lnSpcReduction="10000"/>
          </a:bodyPr>
          <a:lstStyle/>
          <a:p>
            <a:r>
              <a:rPr lang="en-US" dirty="0" smtClean="0"/>
              <a:t>Feb 5</a:t>
            </a:r>
            <a:r>
              <a:rPr lang="en-US" baseline="30000" dirty="0" smtClean="0"/>
              <a:t>th</a:t>
            </a:r>
            <a:r>
              <a:rPr lang="en-US" dirty="0" smtClean="0"/>
              <a:t> was the first case of COVID in Wisconsin</a:t>
            </a:r>
          </a:p>
          <a:p>
            <a:r>
              <a:rPr lang="en-US" dirty="0" smtClean="0"/>
              <a:t>WSLH starts officially testing on March 2</a:t>
            </a:r>
            <a:r>
              <a:rPr lang="en-US" baseline="30000" dirty="0" smtClean="0"/>
              <a:t>nd</a:t>
            </a:r>
            <a:r>
              <a:rPr lang="en-US" dirty="0" smtClean="0"/>
              <a:t> </a:t>
            </a:r>
          </a:p>
          <a:p>
            <a:r>
              <a:rPr lang="en-US" dirty="0" smtClean="0"/>
              <a:t>Staff Cross-trained to meet the exploding demand</a:t>
            </a:r>
          </a:p>
          <a:p>
            <a:r>
              <a:rPr lang="en-US" dirty="0" smtClean="0"/>
              <a:t>Worked with DHS to set tier testing criteria to allow us to focus on high risk patients</a:t>
            </a:r>
          </a:p>
          <a:p>
            <a:r>
              <a:rPr lang="en-US" dirty="0" smtClean="0"/>
              <a:t>Issues with supply chain threatened to shut down testing</a:t>
            </a:r>
          </a:p>
          <a:p>
            <a:r>
              <a:rPr lang="en-US" dirty="0" smtClean="0"/>
              <a:t>Strategy for testing diversification allows us to source multiple supply lines and we never went down! </a:t>
            </a:r>
          </a:p>
          <a:p>
            <a:r>
              <a:rPr lang="en-US" dirty="0" smtClean="0"/>
              <a:t>Work with WCLN helps 68 labs in WI start testing to date, 25 more in process</a:t>
            </a:r>
          </a:p>
          <a:p>
            <a:r>
              <a:rPr lang="en-US" dirty="0" smtClean="0"/>
              <a:t>Work with SEOC helps labs get supplies for testing</a:t>
            </a:r>
            <a:endParaRPr lang="en-US" dirty="0"/>
          </a:p>
          <a:p>
            <a:r>
              <a:rPr lang="en-US" dirty="0" smtClean="0"/>
              <a:t>Tested over 17,000 specimen at WSLH</a:t>
            </a:r>
          </a:p>
          <a:p>
            <a:r>
              <a:rPr lang="en-US" dirty="0" smtClean="0"/>
              <a:t>Find a way to continue other mission critical work, new hires</a:t>
            </a:r>
            <a:endParaRPr lang="en-US" dirty="0"/>
          </a:p>
        </p:txBody>
      </p:sp>
      <p:pic>
        <p:nvPicPr>
          <p:cNvPr id="5" name="Picture 4"/>
          <p:cNvPicPr>
            <a:picLocks noChangeAspect="1"/>
          </p:cNvPicPr>
          <p:nvPr/>
        </p:nvPicPr>
        <p:blipFill rotWithShape="1">
          <a:blip r:embed="rId2"/>
          <a:srcRect l="22636" t="6311" r="4858" b="15458"/>
          <a:stretch/>
        </p:blipFill>
        <p:spPr>
          <a:xfrm>
            <a:off x="6683188" y="857250"/>
            <a:ext cx="2460812" cy="1922510"/>
          </a:xfrm>
          <a:prstGeom prst="rect">
            <a:avLst/>
          </a:prstGeom>
        </p:spPr>
      </p:pic>
    </p:spTree>
    <p:extLst>
      <p:ext uri="{BB962C8B-B14F-4D97-AF65-F5344CB8AC3E}">
        <p14:creationId xmlns:p14="http://schemas.microsoft.com/office/powerpoint/2010/main" val="48454224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323" y="857251"/>
            <a:ext cx="7886700" cy="994172"/>
          </a:xfrm>
        </p:spPr>
        <p:txBody>
          <a:bodyPr/>
          <a:lstStyle/>
          <a:p>
            <a:r>
              <a:rPr lang="en-US" dirty="0" smtClean="0"/>
              <a:t>Testing Advancements</a:t>
            </a:r>
            <a:endParaRPr lang="en-US" dirty="0"/>
          </a:p>
        </p:txBody>
      </p:sp>
      <p:pic>
        <p:nvPicPr>
          <p:cNvPr id="4" name="Picture 3"/>
          <p:cNvPicPr>
            <a:picLocks noChangeAspect="1"/>
          </p:cNvPicPr>
          <p:nvPr/>
        </p:nvPicPr>
        <p:blipFill>
          <a:blip r:embed="rId2"/>
          <a:stretch>
            <a:fillRect/>
          </a:stretch>
        </p:blipFill>
        <p:spPr>
          <a:xfrm>
            <a:off x="4909333" y="1946409"/>
            <a:ext cx="3578524" cy="2436019"/>
          </a:xfrm>
          <a:prstGeom prst="rect">
            <a:avLst/>
          </a:prstGeom>
        </p:spPr>
      </p:pic>
      <p:pic>
        <p:nvPicPr>
          <p:cNvPr id="5" name="Picture 4"/>
          <p:cNvPicPr>
            <a:picLocks noChangeAspect="1"/>
          </p:cNvPicPr>
          <p:nvPr/>
        </p:nvPicPr>
        <p:blipFill>
          <a:blip r:embed="rId3"/>
          <a:stretch>
            <a:fillRect/>
          </a:stretch>
        </p:blipFill>
        <p:spPr>
          <a:xfrm>
            <a:off x="1891579" y="1952625"/>
            <a:ext cx="3230894" cy="2225278"/>
          </a:xfrm>
          <a:prstGeom prst="rect">
            <a:avLst/>
          </a:prstGeom>
        </p:spPr>
      </p:pic>
      <p:pic>
        <p:nvPicPr>
          <p:cNvPr id="6" name="Picture 5"/>
          <p:cNvPicPr>
            <a:picLocks noChangeAspect="1"/>
          </p:cNvPicPr>
          <p:nvPr/>
        </p:nvPicPr>
        <p:blipFill>
          <a:blip r:embed="rId4"/>
          <a:stretch>
            <a:fillRect/>
          </a:stretch>
        </p:blipFill>
        <p:spPr>
          <a:xfrm>
            <a:off x="148060" y="2500406"/>
            <a:ext cx="1471391" cy="979884"/>
          </a:xfrm>
          <a:prstGeom prst="rect">
            <a:avLst/>
          </a:prstGeom>
        </p:spPr>
      </p:pic>
      <p:sp>
        <p:nvSpPr>
          <p:cNvPr id="7" name="TextBox 6"/>
          <p:cNvSpPr txBox="1"/>
          <p:nvPr/>
        </p:nvSpPr>
        <p:spPr>
          <a:xfrm>
            <a:off x="196936" y="2223407"/>
            <a:ext cx="1422515" cy="300082"/>
          </a:xfrm>
          <a:prstGeom prst="rect">
            <a:avLst/>
          </a:prstGeom>
          <a:noFill/>
        </p:spPr>
        <p:txBody>
          <a:bodyPr wrap="square" rtlCol="0">
            <a:spAutoFit/>
          </a:bodyPr>
          <a:lstStyle/>
          <a:p>
            <a:pPr algn="ctr" defTabSz="685800" fontAlgn="auto">
              <a:spcBef>
                <a:spcPts val="0"/>
              </a:spcBef>
              <a:spcAft>
                <a:spcPts val="0"/>
              </a:spcAft>
            </a:pPr>
            <a:r>
              <a:rPr lang="en-US" sz="1350" dirty="0">
                <a:solidFill>
                  <a:prstClr val="black"/>
                </a:solidFill>
                <a:latin typeface="Calibri" panose="020F0502020204030204"/>
                <a:ea typeface="+mn-ea"/>
              </a:rPr>
              <a:t>EZ1- 14 samples</a:t>
            </a:r>
          </a:p>
        </p:txBody>
      </p:sp>
      <p:sp>
        <p:nvSpPr>
          <p:cNvPr id="8" name="TextBox 7"/>
          <p:cNvSpPr txBox="1"/>
          <p:nvPr/>
        </p:nvSpPr>
        <p:spPr>
          <a:xfrm>
            <a:off x="2375625" y="1946408"/>
            <a:ext cx="1963882" cy="300082"/>
          </a:xfrm>
          <a:prstGeom prst="rect">
            <a:avLst/>
          </a:prstGeom>
          <a:noFill/>
        </p:spPr>
        <p:txBody>
          <a:bodyPr wrap="square" rtlCol="0">
            <a:spAutoFit/>
          </a:bodyPr>
          <a:lstStyle/>
          <a:p>
            <a:pPr algn="ctr" defTabSz="685800" fontAlgn="auto">
              <a:spcBef>
                <a:spcPts val="0"/>
              </a:spcBef>
              <a:spcAft>
                <a:spcPts val="0"/>
              </a:spcAft>
            </a:pPr>
            <a:r>
              <a:rPr lang="en-US" sz="1350" dirty="0">
                <a:solidFill>
                  <a:prstClr val="black"/>
                </a:solidFill>
                <a:latin typeface="Calibri" panose="020F0502020204030204"/>
                <a:ea typeface="+mn-ea"/>
              </a:rPr>
              <a:t>Magna Pure- 24 samples</a:t>
            </a:r>
          </a:p>
        </p:txBody>
      </p:sp>
      <p:sp>
        <p:nvSpPr>
          <p:cNvPr id="9" name="TextBox 8"/>
          <p:cNvSpPr txBox="1"/>
          <p:nvPr/>
        </p:nvSpPr>
        <p:spPr>
          <a:xfrm>
            <a:off x="5743679" y="1989596"/>
            <a:ext cx="1963882" cy="300082"/>
          </a:xfrm>
          <a:prstGeom prst="rect">
            <a:avLst/>
          </a:prstGeom>
          <a:noFill/>
        </p:spPr>
        <p:txBody>
          <a:bodyPr wrap="square" rtlCol="0">
            <a:spAutoFit/>
          </a:bodyPr>
          <a:lstStyle/>
          <a:p>
            <a:pPr algn="ctr" defTabSz="685800" fontAlgn="auto">
              <a:spcBef>
                <a:spcPts val="0"/>
              </a:spcBef>
              <a:spcAft>
                <a:spcPts val="0"/>
              </a:spcAft>
            </a:pPr>
            <a:r>
              <a:rPr lang="en-US" sz="1350" dirty="0">
                <a:solidFill>
                  <a:prstClr val="black"/>
                </a:solidFill>
                <a:latin typeface="Calibri" panose="020F0502020204030204"/>
                <a:ea typeface="+mn-ea"/>
              </a:rPr>
              <a:t>eMAG- 48 samples</a:t>
            </a:r>
          </a:p>
        </p:txBody>
      </p:sp>
      <p:cxnSp>
        <p:nvCxnSpPr>
          <p:cNvPr id="13" name="Straight Arrow Connector 12"/>
          <p:cNvCxnSpPr/>
          <p:nvPr/>
        </p:nvCxnSpPr>
        <p:spPr>
          <a:xfrm>
            <a:off x="1683890" y="2958768"/>
            <a:ext cx="592282"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4875169" y="2896423"/>
            <a:ext cx="592282"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7895575" y="2938707"/>
            <a:ext cx="592282"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6" name="Picture 15"/>
          <p:cNvPicPr>
            <a:picLocks noChangeAspect="1"/>
          </p:cNvPicPr>
          <p:nvPr/>
        </p:nvPicPr>
        <p:blipFill>
          <a:blip r:embed="rId5"/>
          <a:stretch>
            <a:fillRect/>
          </a:stretch>
        </p:blipFill>
        <p:spPr>
          <a:xfrm>
            <a:off x="4222050" y="4726336"/>
            <a:ext cx="1707704" cy="1127084"/>
          </a:xfrm>
          <a:prstGeom prst="rect">
            <a:avLst/>
          </a:prstGeom>
        </p:spPr>
      </p:pic>
      <p:sp>
        <p:nvSpPr>
          <p:cNvPr id="17" name="TextBox 16"/>
          <p:cNvSpPr txBox="1"/>
          <p:nvPr/>
        </p:nvSpPr>
        <p:spPr>
          <a:xfrm>
            <a:off x="3973163" y="4505407"/>
            <a:ext cx="2298619" cy="300082"/>
          </a:xfrm>
          <a:prstGeom prst="rect">
            <a:avLst/>
          </a:prstGeom>
          <a:noFill/>
        </p:spPr>
        <p:txBody>
          <a:bodyPr wrap="square" rtlCol="0">
            <a:spAutoFit/>
          </a:bodyPr>
          <a:lstStyle/>
          <a:p>
            <a:pPr algn="ctr" defTabSz="685800" fontAlgn="auto">
              <a:spcBef>
                <a:spcPts val="0"/>
              </a:spcBef>
              <a:spcAft>
                <a:spcPts val="0"/>
              </a:spcAft>
            </a:pPr>
            <a:r>
              <a:rPr lang="en-US" sz="1350" dirty="0" err="1">
                <a:solidFill>
                  <a:prstClr val="black"/>
                </a:solidFill>
                <a:latin typeface="Calibri" panose="020F0502020204030204"/>
                <a:ea typeface="+mn-ea"/>
              </a:rPr>
              <a:t>KingFisher</a:t>
            </a:r>
            <a:r>
              <a:rPr lang="en-US" sz="1350" dirty="0">
                <a:solidFill>
                  <a:prstClr val="black"/>
                </a:solidFill>
                <a:latin typeface="Calibri" panose="020F0502020204030204"/>
                <a:ea typeface="+mn-ea"/>
              </a:rPr>
              <a:t> Flex- 96 samples</a:t>
            </a:r>
          </a:p>
        </p:txBody>
      </p:sp>
      <p:pic>
        <p:nvPicPr>
          <p:cNvPr id="18" name="Picture 17"/>
          <p:cNvPicPr>
            <a:picLocks noChangeAspect="1"/>
          </p:cNvPicPr>
          <p:nvPr/>
        </p:nvPicPr>
        <p:blipFill>
          <a:blip r:embed="rId6"/>
          <a:stretch>
            <a:fillRect/>
          </a:stretch>
        </p:blipFill>
        <p:spPr>
          <a:xfrm>
            <a:off x="7148119" y="4477413"/>
            <a:ext cx="1685987" cy="1239588"/>
          </a:xfrm>
          <a:prstGeom prst="rect">
            <a:avLst/>
          </a:prstGeom>
        </p:spPr>
      </p:pic>
      <p:sp>
        <p:nvSpPr>
          <p:cNvPr id="19" name="TextBox 18"/>
          <p:cNvSpPr txBox="1"/>
          <p:nvPr/>
        </p:nvSpPr>
        <p:spPr>
          <a:xfrm>
            <a:off x="6845382" y="4177903"/>
            <a:ext cx="2298619" cy="300082"/>
          </a:xfrm>
          <a:prstGeom prst="rect">
            <a:avLst/>
          </a:prstGeom>
          <a:noFill/>
        </p:spPr>
        <p:txBody>
          <a:bodyPr wrap="square" rtlCol="0">
            <a:spAutoFit/>
          </a:bodyPr>
          <a:lstStyle/>
          <a:p>
            <a:pPr algn="ctr" defTabSz="685800" fontAlgn="auto">
              <a:spcBef>
                <a:spcPts val="0"/>
              </a:spcBef>
              <a:spcAft>
                <a:spcPts val="0"/>
              </a:spcAft>
            </a:pPr>
            <a:r>
              <a:rPr lang="en-US" sz="1350" dirty="0">
                <a:solidFill>
                  <a:prstClr val="black"/>
                </a:solidFill>
                <a:latin typeface="Calibri" panose="020F0502020204030204"/>
                <a:ea typeface="+mn-ea"/>
              </a:rPr>
              <a:t>ABI 7500 Fast </a:t>
            </a:r>
            <a:r>
              <a:rPr lang="en-US" sz="1350" dirty="0" err="1">
                <a:solidFill>
                  <a:prstClr val="black"/>
                </a:solidFill>
                <a:latin typeface="Calibri" panose="020F0502020204030204"/>
                <a:ea typeface="+mn-ea"/>
              </a:rPr>
              <a:t>Dx</a:t>
            </a:r>
            <a:r>
              <a:rPr lang="en-US" sz="1350" dirty="0">
                <a:solidFill>
                  <a:prstClr val="black"/>
                </a:solidFill>
                <a:latin typeface="Calibri" panose="020F0502020204030204"/>
                <a:ea typeface="+mn-ea"/>
              </a:rPr>
              <a:t>- 96 samples</a:t>
            </a:r>
          </a:p>
        </p:txBody>
      </p:sp>
      <p:sp>
        <p:nvSpPr>
          <p:cNvPr id="21" name="TextBox 20"/>
          <p:cNvSpPr txBox="1"/>
          <p:nvPr/>
        </p:nvSpPr>
        <p:spPr>
          <a:xfrm>
            <a:off x="248649" y="5045546"/>
            <a:ext cx="3535233" cy="300082"/>
          </a:xfrm>
          <a:prstGeom prst="rect">
            <a:avLst/>
          </a:prstGeom>
          <a:noFill/>
        </p:spPr>
        <p:txBody>
          <a:bodyPr wrap="square" rtlCol="0">
            <a:spAutoFit/>
          </a:bodyPr>
          <a:lstStyle/>
          <a:p>
            <a:pPr defTabSz="685800" fontAlgn="auto">
              <a:spcBef>
                <a:spcPts val="0"/>
              </a:spcBef>
              <a:spcAft>
                <a:spcPts val="0"/>
              </a:spcAft>
            </a:pPr>
            <a:r>
              <a:rPr lang="en-US" sz="1350" dirty="0">
                <a:solidFill>
                  <a:prstClr val="black"/>
                </a:solidFill>
                <a:latin typeface="Calibri" panose="020F0502020204030204"/>
                <a:ea typeface="+mn-ea"/>
              </a:rPr>
              <a:t>*Started at 50 tests/day, now at 500 tests/day</a:t>
            </a:r>
          </a:p>
        </p:txBody>
      </p:sp>
    </p:spTree>
    <p:extLst>
      <p:ext uri="{BB962C8B-B14F-4D97-AF65-F5344CB8AC3E}">
        <p14:creationId xmlns:p14="http://schemas.microsoft.com/office/powerpoint/2010/main" val="101149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4866" y="906849"/>
            <a:ext cx="7886700" cy="994172"/>
          </a:xfrm>
        </p:spPr>
        <p:txBody>
          <a:bodyPr/>
          <a:lstStyle/>
          <a:p>
            <a:r>
              <a:rPr lang="en-US" dirty="0" smtClean="0"/>
              <a:t>Future Testing</a:t>
            </a:r>
            <a:endParaRPr lang="en-US" dirty="0"/>
          </a:p>
        </p:txBody>
      </p:sp>
      <p:sp>
        <p:nvSpPr>
          <p:cNvPr id="3" name="Content Placeholder 2"/>
          <p:cNvSpPr>
            <a:spLocks noGrp="1"/>
          </p:cNvSpPr>
          <p:nvPr>
            <p:ph idx="1"/>
          </p:nvPr>
        </p:nvSpPr>
        <p:spPr>
          <a:xfrm>
            <a:off x="342901" y="2054147"/>
            <a:ext cx="3453938" cy="3435826"/>
          </a:xfrm>
        </p:spPr>
        <p:txBody>
          <a:bodyPr/>
          <a:lstStyle/>
          <a:p>
            <a:r>
              <a:rPr lang="en-US" dirty="0" smtClean="0"/>
              <a:t>Current capacity 500/day</a:t>
            </a:r>
          </a:p>
          <a:p>
            <a:endParaRPr lang="en-US" dirty="0" smtClean="0"/>
          </a:p>
          <a:p>
            <a:endParaRPr lang="en-US" dirty="0"/>
          </a:p>
          <a:p>
            <a:r>
              <a:rPr lang="en-US" dirty="0" smtClean="0"/>
              <a:t>Future </a:t>
            </a:r>
            <a:r>
              <a:rPr lang="en-US" dirty="0"/>
              <a:t>capacity </a:t>
            </a:r>
            <a:r>
              <a:rPr lang="en-US" dirty="0" smtClean="0"/>
              <a:t>800+/day</a:t>
            </a:r>
            <a:endParaRPr lang="en-US" dirty="0"/>
          </a:p>
          <a:p>
            <a:endParaRPr lang="en-US" dirty="0"/>
          </a:p>
        </p:txBody>
      </p:sp>
      <p:pic>
        <p:nvPicPr>
          <p:cNvPr id="5" name="Picture 4"/>
          <p:cNvPicPr>
            <a:picLocks noChangeAspect="1"/>
          </p:cNvPicPr>
          <p:nvPr/>
        </p:nvPicPr>
        <p:blipFill rotWithShape="1">
          <a:blip r:embed="rId2"/>
          <a:srcRect r="5030" b="6763"/>
          <a:stretch/>
        </p:blipFill>
        <p:spPr>
          <a:xfrm>
            <a:off x="5982186" y="3055598"/>
            <a:ext cx="2759064" cy="2708694"/>
          </a:xfrm>
          <a:prstGeom prst="rect">
            <a:avLst/>
          </a:prstGeom>
        </p:spPr>
      </p:pic>
      <p:pic>
        <p:nvPicPr>
          <p:cNvPr id="7" name="Picture 6"/>
          <p:cNvPicPr>
            <a:picLocks noChangeAspect="1"/>
          </p:cNvPicPr>
          <p:nvPr/>
        </p:nvPicPr>
        <p:blipFill rotWithShape="1">
          <a:blip r:embed="rId3"/>
          <a:srcRect l="10992" t="9026" r="8398" b="5773"/>
          <a:stretch/>
        </p:blipFill>
        <p:spPr>
          <a:xfrm>
            <a:off x="4298216" y="3401462"/>
            <a:ext cx="1530437" cy="1189190"/>
          </a:xfrm>
          <a:prstGeom prst="rect">
            <a:avLst/>
          </a:prstGeom>
        </p:spPr>
      </p:pic>
      <p:sp>
        <p:nvSpPr>
          <p:cNvPr id="9" name="TextBox 8"/>
          <p:cNvSpPr txBox="1"/>
          <p:nvPr/>
        </p:nvSpPr>
        <p:spPr>
          <a:xfrm>
            <a:off x="3895602" y="3092905"/>
            <a:ext cx="2298619" cy="300082"/>
          </a:xfrm>
          <a:prstGeom prst="rect">
            <a:avLst/>
          </a:prstGeom>
          <a:noFill/>
        </p:spPr>
        <p:txBody>
          <a:bodyPr wrap="square" rtlCol="0">
            <a:spAutoFit/>
          </a:bodyPr>
          <a:lstStyle/>
          <a:p>
            <a:pPr algn="ctr" defTabSz="685800" fontAlgn="auto">
              <a:spcBef>
                <a:spcPts val="0"/>
              </a:spcBef>
              <a:spcAft>
                <a:spcPts val="0"/>
              </a:spcAft>
            </a:pPr>
            <a:r>
              <a:rPr lang="en-US" sz="1350" dirty="0">
                <a:solidFill>
                  <a:prstClr val="black"/>
                </a:solidFill>
                <a:latin typeface="Calibri" panose="020F0502020204030204"/>
                <a:ea typeface="+mn-ea"/>
              </a:rPr>
              <a:t>Cepheid </a:t>
            </a:r>
            <a:r>
              <a:rPr lang="en-US" sz="1350" dirty="0" err="1">
                <a:solidFill>
                  <a:prstClr val="black"/>
                </a:solidFill>
                <a:latin typeface="Calibri" panose="020F0502020204030204"/>
                <a:ea typeface="+mn-ea"/>
              </a:rPr>
              <a:t>GeneXpert</a:t>
            </a:r>
            <a:r>
              <a:rPr lang="en-US" sz="1350" dirty="0">
                <a:solidFill>
                  <a:prstClr val="black"/>
                </a:solidFill>
                <a:latin typeface="Calibri" panose="020F0502020204030204"/>
                <a:ea typeface="+mn-ea"/>
              </a:rPr>
              <a:t>- 1 hour</a:t>
            </a:r>
          </a:p>
        </p:txBody>
      </p:sp>
      <p:sp>
        <p:nvSpPr>
          <p:cNvPr id="10" name="TextBox 9"/>
          <p:cNvSpPr txBox="1"/>
          <p:nvPr/>
        </p:nvSpPr>
        <p:spPr>
          <a:xfrm>
            <a:off x="6080949" y="3088028"/>
            <a:ext cx="2298619" cy="300082"/>
          </a:xfrm>
          <a:prstGeom prst="rect">
            <a:avLst/>
          </a:prstGeom>
          <a:noFill/>
        </p:spPr>
        <p:txBody>
          <a:bodyPr wrap="square" rtlCol="0">
            <a:spAutoFit/>
          </a:bodyPr>
          <a:lstStyle/>
          <a:p>
            <a:pPr algn="ctr" defTabSz="685800" fontAlgn="auto">
              <a:spcBef>
                <a:spcPts val="0"/>
              </a:spcBef>
              <a:spcAft>
                <a:spcPts val="0"/>
              </a:spcAft>
            </a:pPr>
            <a:r>
              <a:rPr lang="en-US" sz="1350" dirty="0" err="1">
                <a:solidFill>
                  <a:prstClr val="black"/>
                </a:solidFill>
                <a:latin typeface="Calibri" panose="020F0502020204030204"/>
                <a:ea typeface="+mn-ea"/>
              </a:rPr>
              <a:t>Hologic</a:t>
            </a:r>
            <a:r>
              <a:rPr lang="en-US" sz="1350" dirty="0">
                <a:solidFill>
                  <a:prstClr val="black"/>
                </a:solidFill>
                <a:latin typeface="Calibri" panose="020F0502020204030204"/>
                <a:ea typeface="+mn-ea"/>
              </a:rPr>
              <a:t> Panther- 300/day</a:t>
            </a:r>
          </a:p>
        </p:txBody>
      </p:sp>
      <p:sp>
        <p:nvSpPr>
          <p:cNvPr id="18" name="TextBox 17"/>
          <p:cNvSpPr txBox="1"/>
          <p:nvPr/>
        </p:nvSpPr>
        <p:spPr>
          <a:xfrm>
            <a:off x="8150118" y="4519605"/>
            <a:ext cx="572768" cy="300082"/>
          </a:xfrm>
          <a:prstGeom prst="rect">
            <a:avLst/>
          </a:prstGeom>
          <a:noFill/>
        </p:spPr>
        <p:txBody>
          <a:bodyPr wrap="square" rtlCol="0">
            <a:spAutoFit/>
          </a:bodyPr>
          <a:lstStyle/>
          <a:p>
            <a:pPr defTabSz="685800" fontAlgn="auto">
              <a:spcBef>
                <a:spcPts val="0"/>
              </a:spcBef>
              <a:spcAft>
                <a:spcPts val="0"/>
              </a:spcAft>
            </a:pPr>
            <a:r>
              <a:rPr lang="en-US" sz="1350" dirty="0">
                <a:solidFill>
                  <a:prstClr val="black"/>
                </a:solidFill>
                <a:latin typeface="Calibri" panose="020F0502020204030204"/>
                <a:ea typeface="+mn-ea"/>
              </a:rPr>
              <a:t>x2</a:t>
            </a:r>
          </a:p>
        </p:txBody>
      </p:sp>
      <p:grpSp>
        <p:nvGrpSpPr>
          <p:cNvPr id="20" name="Group 19"/>
          <p:cNvGrpSpPr/>
          <p:nvPr/>
        </p:nvGrpSpPr>
        <p:grpSpPr>
          <a:xfrm>
            <a:off x="4050515" y="1098851"/>
            <a:ext cx="4282670" cy="1508361"/>
            <a:chOff x="1663891" y="442217"/>
            <a:chExt cx="5710227" cy="2011148"/>
          </a:xfrm>
        </p:grpSpPr>
        <p:pic>
          <p:nvPicPr>
            <p:cNvPr id="12" name="Picture 11"/>
            <p:cNvPicPr>
              <a:picLocks noChangeAspect="1"/>
            </p:cNvPicPr>
            <p:nvPr/>
          </p:nvPicPr>
          <p:blipFill>
            <a:blip r:embed="rId4"/>
            <a:stretch>
              <a:fillRect/>
            </a:stretch>
          </p:blipFill>
          <p:spPr>
            <a:xfrm>
              <a:off x="2056551" y="950586"/>
              <a:ext cx="2276938" cy="1502779"/>
            </a:xfrm>
            <a:prstGeom prst="rect">
              <a:avLst/>
            </a:prstGeom>
          </p:spPr>
        </p:pic>
        <p:sp>
          <p:nvSpPr>
            <p:cNvPr id="13" name="TextBox 12"/>
            <p:cNvSpPr txBox="1"/>
            <p:nvPr/>
          </p:nvSpPr>
          <p:spPr>
            <a:xfrm>
              <a:off x="1751756" y="442217"/>
              <a:ext cx="5540816" cy="677108"/>
            </a:xfrm>
            <a:prstGeom prst="rect">
              <a:avLst/>
            </a:prstGeom>
            <a:noFill/>
          </p:spPr>
          <p:txBody>
            <a:bodyPr wrap="square" rtlCol="0">
              <a:spAutoFit/>
            </a:bodyPr>
            <a:lstStyle/>
            <a:p>
              <a:pPr algn="ctr" defTabSz="685800" fontAlgn="auto">
                <a:spcBef>
                  <a:spcPts val="0"/>
                </a:spcBef>
                <a:spcAft>
                  <a:spcPts val="0"/>
                </a:spcAft>
              </a:pPr>
              <a:r>
                <a:rPr lang="en-US" sz="1350" dirty="0" err="1">
                  <a:solidFill>
                    <a:prstClr val="black"/>
                  </a:solidFill>
                  <a:latin typeface="Calibri" panose="020F0502020204030204"/>
                  <a:ea typeface="+mn-ea"/>
                </a:rPr>
                <a:t>KingFisher</a:t>
              </a:r>
              <a:r>
                <a:rPr lang="en-US" sz="1350" dirty="0">
                  <a:solidFill>
                    <a:prstClr val="black"/>
                  </a:solidFill>
                  <a:latin typeface="Calibri" panose="020F0502020204030204"/>
                  <a:ea typeface="+mn-ea"/>
                </a:rPr>
                <a:t> Flex + ABI 7500 Fast </a:t>
              </a:r>
              <a:r>
                <a:rPr lang="en-US" sz="1350" dirty="0" err="1">
                  <a:solidFill>
                    <a:prstClr val="black"/>
                  </a:solidFill>
                  <a:latin typeface="Calibri" panose="020F0502020204030204"/>
                  <a:ea typeface="+mn-ea"/>
                </a:rPr>
                <a:t>Dx</a:t>
              </a:r>
              <a:endParaRPr lang="en-US" sz="1350" dirty="0">
                <a:solidFill>
                  <a:prstClr val="black"/>
                </a:solidFill>
                <a:latin typeface="Calibri" panose="020F0502020204030204"/>
                <a:ea typeface="+mn-ea"/>
              </a:endParaRPr>
            </a:p>
            <a:p>
              <a:pPr algn="ctr" defTabSz="685800" fontAlgn="auto">
                <a:spcBef>
                  <a:spcPts val="0"/>
                </a:spcBef>
                <a:spcAft>
                  <a:spcPts val="0"/>
                </a:spcAft>
              </a:pPr>
              <a:endParaRPr lang="en-US" sz="1350" dirty="0">
                <a:solidFill>
                  <a:prstClr val="black"/>
                </a:solidFill>
                <a:latin typeface="Calibri" panose="020F0502020204030204"/>
                <a:ea typeface="+mn-ea"/>
              </a:endParaRPr>
            </a:p>
          </p:txBody>
        </p:sp>
        <p:pic>
          <p:nvPicPr>
            <p:cNvPr id="14" name="Picture 13"/>
            <p:cNvPicPr>
              <a:picLocks noChangeAspect="1"/>
            </p:cNvPicPr>
            <p:nvPr/>
          </p:nvPicPr>
          <p:blipFill>
            <a:blip r:embed="rId5"/>
            <a:stretch>
              <a:fillRect/>
            </a:stretch>
          </p:blipFill>
          <p:spPr>
            <a:xfrm>
              <a:off x="4333489" y="798022"/>
              <a:ext cx="2247983" cy="1652784"/>
            </a:xfrm>
            <a:prstGeom prst="rect">
              <a:avLst/>
            </a:prstGeom>
          </p:spPr>
        </p:pic>
        <p:sp>
          <p:nvSpPr>
            <p:cNvPr id="16" name="TextBox 15"/>
            <p:cNvSpPr txBox="1"/>
            <p:nvPr/>
          </p:nvSpPr>
          <p:spPr>
            <a:xfrm>
              <a:off x="6610427" y="1363832"/>
              <a:ext cx="763691" cy="400109"/>
            </a:xfrm>
            <a:prstGeom prst="rect">
              <a:avLst/>
            </a:prstGeom>
            <a:noFill/>
          </p:spPr>
          <p:txBody>
            <a:bodyPr wrap="square" rtlCol="0">
              <a:spAutoFit/>
            </a:bodyPr>
            <a:lstStyle/>
            <a:p>
              <a:pPr defTabSz="685800" fontAlgn="auto">
                <a:spcBef>
                  <a:spcPts val="0"/>
                </a:spcBef>
                <a:spcAft>
                  <a:spcPts val="0"/>
                </a:spcAft>
              </a:pPr>
              <a:r>
                <a:rPr lang="en-US" sz="1350" dirty="0">
                  <a:solidFill>
                    <a:prstClr val="black"/>
                  </a:solidFill>
                  <a:latin typeface="Calibri" panose="020F0502020204030204"/>
                  <a:ea typeface="+mn-ea"/>
                </a:rPr>
                <a:t>x5</a:t>
              </a:r>
            </a:p>
          </p:txBody>
        </p:sp>
        <p:sp>
          <p:nvSpPr>
            <p:cNvPr id="17" name="TextBox 16"/>
            <p:cNvSpPr txBox="1"/>
            <p:nvPr/>
          </p:nvSpPr>
          <p:spPr>
            <a:xfrm>
              <a:off x="1663891" y="1346613"/>
              <a:ext cx="763691" cy="400109"/>
            </a:xfrm>
            <a:prstGeom prst="rect">
              <a:avLst/>
            </a:prstGeom>
            <a:noFill/>
          </p:spPr>
          <p:txBody>
            <a:bodyPr wrap="square" rtlCol="0">
              <a:spAutoFit/>
            </a:bodyPr>
            <a:lstStyle/>
            <a:p>
              <a:pPr defTabSz="685800" fontAlgn="auto">
                <a:spcBef>
                  <a:spcPts val="0"/>
                </a:spcBef>
                <a:spcAft>
                  <a:spcPts val="0"/>
                </a:spcAft>
              </a:pPr>
              <a:r>
                <a:rPr lang="en-US" sz="1350" dirty="0">
                  <a:solidFill>
                    <a:prstClr val="black"/>
                  </a:solidFill>
                  <a:latin typeface="Calibri" panose="020F0502020204030204"/>
                  <a:ea typeface="+mn-ea"/>
                </a:rPr>
                <a:t>x3</a:t>
              </a:r>
            </a:p>
          </p:txBody>
        </p:sp>
        <p:sp>
          <p:nvSpPr>
            <p:cNvPr id="19" name="TextBox 18"/>
            <p:cNvSpPr txBox="1"/>
            <p:nvPr/>
          </p:nvSpPr>
          <p:spPr>
            <a:xfrm>
              <a:off x="4092039" y="1259688"/>
              <a:ext cx="763691" cy="553997"/>
            </a:xfrm>
            <a:prstGeom prst="rect">
              <a:avLst/>
            </a:prstGeom>
            <a:noFill/>
          </p:spPr>
          <p:txBody>
            <a:bodyPr wrap="square" rtlCol="0">
              <a:spAutoFit/>
            </a:bodyPr>
            <a:lstStyle/>
            <a:p>
              <a:pPr algn="ctr" defTabSz="685800" fontAlgn="auto">
                <a:spcBef>
                  <a:spcPts val="0"/>
                </a:spcBef>
                <a:spcAft>
                  <a:spcPts val="0"/>
                </a:spcAft>
              </a:pPr>
              <a:r>
                <a:rPr lang="en-US" sz="2100" b="1" dirty="0">
                  <a:solidFill>
                    <a:prstClr val="black"/>
                  </a:solidFill>
                  <a:latin typeface="Calibri" panose="020F0502020204030204"/>
                  <a:ea typeface="+mn-ea"/>
                </a:rPr>
                <a:t>+</a:t>
              </a:r>
            </a:p>
          </p:txBody>
        </p:sp>
      </p:grpSp>
      <p:sp>
        <p:nvSpPr>
          <p:cNvPr id="21" name="TextBox 20"/>
          <p:cNvSpPr txBox="1"/>
          <p:nvPr/>
        </p:nvSpPr>
        <p:spPr>
          <a:xfrm>
            <a:off x="354866" y="4728225"/>
            <a:ext cx="3528753" cy="553998"/>
          </a:xfrm>
          <a:prstGeom prst="rect">
            <a:avLst/>
          </a:prstGeom>
          <a:noFill/>
        </p:spPr>
        <p:txBody>
          <a:bodyPr wrap="square" rtlCol="0">
            <a:spAutoFit/>
          </a:bodyPr>
          <a:lstStyle/>
          <a:p>
            <a:pPr defTabSz="685800" fontAlgn="auto">
              <a:spcBef>
                <a:spcPts val="0"/>
              </a:spcBef>
              <a:spcAft>
                <a:spcPts val="0"/>
              </a:spcAft>
            </a:pPr>
            <a:r>
              <a:rPr lang="en-US" sz="1500" dirty="0">
                <a:solidFill>
                  <a:prstClr val="black"/>
                </a:solidFill>
                <a:latin typeface="Calibri" panose="020F0502020204030204"/>
                <a:ea typeface="+mn-ea"/>
              </a:rPr>
              <a:t>*Greatest bottle neck is pre-analytical </a:t>
            </a:r>
          </a:p>
          <a:p>
            <a:pPr defTabSz="685800" fontAlgn="auto">
              <a:spcBef>
                <a:spcPts val="0"/>
              </a:spcBef>
              <a:spcAft>
                <a:spcPts val="0"/>
              </a:spcAft>
            </a:pPr>
            <a:r>
              <a:rPr lang="en-US" sz="1500" dirty="0">
                <a:solidFill>
                  <a:prstClr val="black"/>
                </a:solidFill>
                <a:latin typeface="Calibri" panose="020F0502020204030204"/>
                <a:ea typeface="+mn-ea"/>
              </a:rPr>
              <a:t>	(data entry, specimen processing)</a:t>
            </a:r>
          </a:p>
        </p:txBody>
      </p:sp>
    </p:spTree>
    <p:extLst>
      <p:ext uri="{BB962C8B-B14F-4D97-AF65-F5344CB8AC3E}">
        <p14:creationId xmlns:p14="http://schemas.microsoft.com/office/powerpoint/2010/main" val="156470158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5921" y="1026423"/>
            <a:ext cx="7886700" cy="994172"/>
          </a:xfrm>
        </p:spPr>
        <p:txBody>
          <a:bodyPr/>
          <a:lstStyle/>
          <a:p>
            <a:r>
              <a:rPr lang="en-US" dirty="0" smtClean="0"/>
              <a:t>Serology</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481923" y="1523508"/>
            <a:ext cx="3013646" cy="3013646"/>
          </a:xfrm>
        </p:spPr>
      </p:pic>
      <p:pic>
        <p:nvPicPr>
          <p:cNvPr id="3" name="Picture 2"/>
          <p:cNvPicPr>
            <a:picLocks noChangeAspect="1"/>
          </p:cNvPicPr>
          <p:nvPr/>
        </p:nvPicPr>
        <p:blipFill>
          <a:blip r:embed="rId3"/>
          <a:stretch>
            <a:fillRect/>
          </a:stretch>
        </p:blipFill>
        <p:spPr>
          <a:xfrm>
            <a:off x="6673509" y="2091447"/>
            <a:ext cx="2470492" cy="2130592"/>
          </a:xfrm>
          <a:prstGeom prst="rect">
            <a:avLst/>
          </a:prstGeom>
        </p:spPr>
      </p:pic>
      <p:sp>
        <p:nvSpPr>
          <p:cNvPr id="5" name="TextBox 4"/>
          <p:cNvSpPr txBox="1"/>
          <p:nvPr/>
        </p:nvSpPr>
        <p:spPr>
          <a:xfrm>
            <a:off x="498764" y="2293355"/>
            <a:ext cx="2927260" cy="2010807"/>
          </a:xfrm>
          <a:prstGeom prst="rect">
            <a:avLst/>
          </a:prstGeom>
          <a:noFill/>
        </p:spPr>
        <p:txBody>
          <a:bodyPr wrap="square" rtlCol="0">
            <a:spAutoFit/>
          </a:bodyPr>
          <a:lstStyle/>
          <a:p>
            <a:pPr defTabSz="685800" fontAlgn="auto">
              <a:spcBef>
                <a:spcPts val="0"/>
              </a:spcBef>
              <a:spcAft>
                <a:spcPts val="450"/>
              </a:spcAft>
            </a:pPr>
            <a:r>
              <a:rPr lang="en-US" b="1" dirty="0">
                <a:solidFill>
                  <a:prstClr val="black"/>
                </a:solidFill>
                <a:latin typeface="Calibri" panose="020F0502020204030204"/>
                <a:ea typeface="+mn-ea"/>
              </a:rPr>
              <a:t>3 Surveillance Strategies</a:t>
            </a:r>
          </a:p>
          <a:p>
            <a:pPr marL="257175" indent="-257175" defTabSz="685800" fontAlgn="auto">
              <a:spcBef>
                <a:spcPts val="0"/>
              </a:spcBef>
              <a:spcAft>
                <a:spcPts val="450"/>
              </a:spcAft>
              <a:buFont typeface="+mj-lt"/>
              <a:buAutoNum type="arabicPeriod"/>
            </a:pPr>
            <a:r>
              <a:rPr lang="en-US" sz="1500" dirty="0">
                <a:solidFill>
                  <a:prstClr val="black"/>
                </a:solidFill>
                <a:latin typeface="Calibri" panose="020F0502020204030204"/>
                <a:ea typeface="+mn-ea"/>
              </a:rPr>
              <a:t>1000 samples/month with SHOW</a:t>
            </a:r>
          </a:p>
          <a:p>
            <a:pPr marL="257175" indent="-257175" defTabSz="685800" fontAlgn="auto">
              <a:spcBef>
                <a:spcPts val="0"/>
              </a:spcBef>
              <a:spcAft>
                <a:spcPts val="450"/>
              </a:spcAft>
              <a:buFont typeface="+mj-lt"/>
              <a:buAutoNum type="arabicPeriod"/>
            </a:pPr>
            <a:r>
              <a:rPr lang="en-US" sz="1500" dirty="0">
                <a:solidFill>
                  <a:prstClr val="black"/>
                </a:solidFill>
                <a:latin typeface="Calibri" panose="020F0502020204030204"/>
                <a:ea typeface="+mn-ea"/>
              </a:rPr>
              <a:t>1000 samples/month with other surveillance sites</a:t>
            </a:r>
          </a:p>
          <a:p>
            <a:pPr marL="257175" indent="-257175" defTabSz="685800" fontAlgn="auto">
              <a:spcBef>
                <a:spcPts val="0"/>
              </a:spcBef>
              <a:spcAft>
                <a:spcPts val="450"/>
              </a:spcAft>
              <a:buFont typeface="+mj-lt"/>
              <a:buAutoNum type="arabicPeriod"/>
            </a:pPr>
            <a:r>
              <a:rPr lang="en-US" sz="1500" dirty="0">
                <a:solidFill>
                  <a:prstClr val="black"/>
                </a:solidFill>
                <a:latin typeface="Calibri" panose="020F0502020204030204"/>
                <a:ea typeface="+mn-ea"/>
              </a:rPr>
              <a:t>Collect data from other labs</a:t>
            </a:r>
          </a:p>
          <a:p>
            <a:pPr defTabSz="685800" fontAlgn="auto">
              <a:spcBef>
                <a:spcPts val="0"/>
              </a:spcBef>
              <a:spcAft>
                <a:spcPts val="0"/>
              </a:spcAft>
            </a:pPr>
            <a:endParaRPr lang="en-US" sz="1500" dirty="0">
              <a:solidFill>
                <a:prstClr val="black"/>
              </a:solidFill>
              <a:latin typeface="Calibri" panose="020F0502020204030204"/>
              <a:ea typeface="+mn-ea"/>
            </a:endParaRPr>
          </a:p>
        </p:txBody>
      </p:sp>
      <p:pic>
        <p:nvPicPr>
          <p:cNvPr id="6" name="Picture 5"/>
          <p:cNvPicPr>
            <a:picLocks noChangeAspect="1"/>
          </p:cNvPicPr>
          <p:nvPr/>
        </p:nvPicPr>
        <p:blipFill>
          <a:blip r:embed="rId4"/>
          <a:stretch>
            <a:fillRect/>
          </a:stretch>
        </p:blipFill>
        <p:spPr>
          <a:xfrm>
            <a:off x="498764" y="4689099"/>
            <a:ext cx="2143125" cy="900113"/>
          </a:xfrm>
          <a:prstGeom prst="rect">
            <a:avLst/>
          </a:prstGeom>
        </p:spPr>
      </p:pic>
      <p:sp>
        <p:nvSpPr>
          <p:cNvPr id="8" name="TextBox 7"/>
          <p:cNvSpPr txBox="1"/>
          <p:nvPr/>
        </p:nvSpPr>
        <p:spPr>
          <a:xfrm>
            <a:off x="3481923" y="2091446"/>
            <a:ext cx="1963882" cy="300082"/>
          </a:xfrm>
          <a:prstGeom prst="rect">
            <a:avLst/>
          </a:prstGeom>
          <a:noFill/>
        </p:spPr>
        <p:txBody>
          <a:bodyPr wrap="square" rtlCol="0">
            <a:spAutoFit/>
          </a:bodyPr>
          <a:lstStyle/>
          <a:p>
            <a:pPr algn="ctr" defTabSz="685800" fontAlgn="auto">
              <a:spcBef>
                <a:spcPts val="0"/>
              </a:spcBef>
              <a:spcAft>
                <a:spcPts val="0"/>
              </a:spcAft>
            </a:pPr>
            <a:r>
              <a:rPr lang="en-US" sz="1350" dirty="0">
                <a:solidFill>
                  <a:prstClr val="black"/>
                </a:solidFill>
                <a:latin typeface="Calibri" panose="020F0502020204030204"/>
                <a:ea typeface="+mn-ea"/>
              </a:rPr>
              <a:t>Abbott Architect</a:t>
            </a:r>
          </a:p>
        </p:txBody>
      </p:sp>
      <p:sp>
        <p:nvSpPr>
          <p:cNvPr id="9" name="TextBox 8"/>
          <p:cNvSpPr txBox="1"/>
          <p:nvPr/>
        </p:nvSpPr>
        <p:spPr>
          <a:xfrm>
            <a:off x="6785308" y="1869081"/>
            <a:ext cx="1963882" cy="300082"/>
          </a:xfrm>
          <a:prstGeom prst="rect">
            <a:avLst/>
          </a:prstGeom>
          <a:noFill/>
        </p:spPr>
        <p:txBody>
          <a:bodyPr wrap="square" rtlCol="0">
            <a:spAutoFit/>
          </a:bodyPr>
          <a:lstStyle/>
          <a:p>
            <a:pPr algn="ctr" defTabSz="685800" fontAlgn="auto">
              <a:spcBef>
                <a:spcPts val="0"/>
              </a:spcBef>
              <a:spcAft>
                <a:spcPts val="0"/>
              </a:spcAft>
            </a:pPr>
            <a:r>
              <a:rPr lang="en-US" sz="1350" dirty="0">
                <a:solidFill>
                  <a:prstClr val="black"/>
                </a:solidFill>
                <a:latin typeface="Calibri" panose="020F0502020204030204"/>
                <a:ea typeface="+mn-ea"/>
              </a:rPr>
              <a:t>Abbott </a:t>
            </a:r>
            <a:r>
              <a:rPr lang="en-US" sz="1350" dirty="0" err="1">
                <a:solidFill>
                  <a:prstClr val="black"/>
                </a:solidFill>
                <a:latin typeface="Calibri" panose="020F0502020204030204"/>
                <a:ea typeface="+mn-ea"/>
              </a:rPr>
              <a:t>Alinity</a:t>
            </a:r>
            <a:r>
              <a:rPr lang="en-US" sz="1350" dirty="0">
                <a:solidFill>
                  <a:prstClr val="black"/>
                </a:solidFill>
                <a:latin typeface="Calibri" panose="020F0502020204030204"/>
                <a:ea typeface="+mn-ea"/>
              </a:rPr>
              <a:t> i</a:t>
            </a:r>
          </a:p>
        </p:txBody>
      </p:sp>
      <p:cxnSp>
        <p:nvCxnSpPr>
          <p:cNvPr id="10" name="Straight Arrow Connector 9"/>
          <p:cNvCxnSpPr/>
          <p:nvPr/>
        </p:nvCxnSpPr>
        <p:spPr>
          <a:xfrm>
            <a:off x="5847387" y="3345067"/>
            <a:ext cx="592282"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8453639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5997" y="1030090"/>
            <a:ext cx="7886700" cy="994172"/>
          </a:xfrm>
        </p:spPr>
        <p:txBody>
          <a:bodyPr/>
          <a:lstStyle/>
          <a:p>
            <a:r>
              <a:rPr lang="en-US" dirty="0" smtClean="0"/>
              <a:t>Sequencing</a:t>
            </a:r>
            <a:endParaRPr lang="en-US" dirty="0"/>
          </a:p>
        </p:txBody>
      </p:sp>
      <p:sp>
        <p:nvSpPr>
          <p:cNvPr id="3" name="Content Placeholder 2"/>
          <p:cNvSpPr>
            <a:spLocks noGrp="1"/>
          </p:cNvSpPr>
          <p:nvPr>
            <p:ph idx="1"/>
          </p:nvPr>
        </p:nvSpPr>
        <p:spPr>
          <a:xfrm>
            <a:off x="528897" y="2024262"/>
            <a:ext cx="3928803" cy="3263504"/>
          </a:xfrm>
        </p:spPr>
        <p:txBody>
          <a:bodyPr/>
          <a:lstStyle/>
          <a:p>
            <a:r>
              <a:rPr lang="en-US" dirty="0" smtClean="0"/>
              <a:t>Detail that allows for genetic comparison and phylogenetic tree assembly</a:t>
            </a:r>
          </a:p>
          <a:p>
            <a:r>
              <a:rPr lang="en-US" dirty="0" smtClean="0"/>
              <a:t>Allows for outbreak response </a:t>
            </a:r>
            <a:endParaRPr lang="en-US" dirty="0"/>
          </a:p>
        </p:txBody>
      </p:sp>
      <p:pic>
        <p:nvPicPr>
          <p:cNvPr id="4" name="Picture 3"/>
          <p:cNvPicPr>
            <a:picLocks noChangeAspect="1"/>
          </p:cNvPicPr>
          <p:nvPr/>
        </p:nvPicPr>
        <p:blipFill>
          <a:blip r:embed="rId2"/>
          <a:stretch>
            <a:fillRect/>
          </a:stretch>
        </p:blipFill>
        <p:spPr>
          <a:xfrm>
            <a:off x="6231948" y="1277188"/>
            <a:ext cx="2508885" cy="1685135"/>
          </a:xfrm>
          <a:prstGeom prst="rect">
            <a:avLst/>
          </a:prstGeom>
        </p:spPr>
      </p:pic>
      <p:pic>
        <p:nvPicPr>
          <p:cNvPr id="5" name="Picture 4"/>
          <p:cNvPicPr>
            <a:picLocks noChangeAspect="1"/>
          </p:cNvPicPr>
          <p:nvPr/>
        </p:nvPicPr>
        <p:blipFill rotWithShape="1">
          <a:blip r:embed="rId3"/>
          <a:srcRect l="4623" t="7389" r="4136" b="6040"/>
          <a:stretch/>
        </p:blipFill>
        <p:spPr>
          <a:xfrm>
            <a:off x="5224549" y="3419648"/>
            <a:ext cx="3690851" cy="2331720"/>
          </a:xfrm>
          <a:prstGeom prst="rect">
            <a:avLst/>
          </a:prstGeom>
        </p:spPr>
      </p:pic>
      <p:pic>
        <p:nvPicPr>
          <p:cNvPr id="6" name="Picture 5"/>
          <p:cNvPicPr>
            <a:picLocks noChangeAspect="1"/>
          </p:cNvPicPr>
          <p:nvPr/>
        </p:nvPicPr>
        <p:blipFill>
          <a:blip r:embed="rId4"/>
          <a:stretch>
            <a:fillRect/>
          </a:stretch>
        </p:blipFill>
        <p:spPr>
          <a:xfrm>
            <a:off x="1134686" y="3419123"/>
            <a:ext cx="2512523" cy="2494935"/>
          </a:xfrm>
          <a:prstGeom prst="rect">
            <a:avLst/>
          </a:prstGeom>
        </p:spPr>
      </p:pic>
      <p:sp>
        <p:nvSpPr>
          <p:cNvPr id="7" name="TextBox 6"/>
          <p:cNvSpPr txBox="1"/>
          <p:nvPr/>
        </p:nvSpPr>
        <p:spPr>
          <a:xfrm>
            <a:off x="6337081" y="1000189"/>
            <a:ext cx="2298619" cy="300082"/>
          </a:xfrm>
          <a:prstGeom prst="rect">
            <a:avLst/>
          </a:prstGeom>
          <a:noFill/>
        </p:spPr>
        <p:txBody>
          <a:bodyPr wrap="square" rtlCol="0">
            <a:spAutoFit/>
          </a:bodyPr>
          <a:lstStyle/>
          <a:p>
            <a:pPr algn="ctr" defTabSz="685800" fontAlgn="auto">
              <a:spcBef>
                <a:spcPts val="0"/>
              </a:spcBef>
              <a:spcAft>
                <a:spcPts val="0"/>
              </a:spcAft>
            </a:pPr>
            <a:r>
              <a:rPr lang="en-US" sz="1350" dirty="0" err="1">
                <a:solidFill>
                  <a:prstClr val="black"/>
                </a:solidFill>
                <a:latin typeface="Calibri" panose="020F0502020204030204"/>
                <a:ea typeface="+mn-ea"/>
              </a:rPr>
              <a:t>MinION</a:t>
            </a:r>
            <a:endParaRPr lang="en-US" sz="1350" dirty="0">
              <a:solidFill>
                <a:prstClr val="black"/>
              </a:solidFill>
              <a:latin typeface="Calibri" panose="020F0502020204030204"/>
              <a:ea typeface="+mn-ea"/>
            </a:endParaRPr>
          </a:p>
        </p:txBody>
      </p:sp>
      <p:sp>
        <p:nvSpPr>
          <p:cNvPr id="8" name="TextBox 7"/>
          <p:cNvSpPr txBox="1"/>
          <p:nvPr/>
        </p:nvSpPr>
        <p:spPr>
          <a:xfrm>
            <a:off x="5861362" y="3209420"/>
            <a:ext cx="2298619" cy="300082"/>
          </a:xfrm>
          <a:prstGeom prst="rect">
            <a:avLst/>
          </a:prstGeom>
          <a:noFill/>
        </p:spPr>
        <p:txBody>
          <a:bodyPr wrap="square" rtlCol="0">
            <a:spAutoFit/>
          </a:bodyPr>
          <a:lstStyle/>
          <a:p>
            <a:pPr algn="ctr" defTabSz="685800" fontAlgn="auto">
              <a:spcBef>
                <a:spcPts val="0"/>
              </a:spcBef>
              <a:spcAft>
                <a:spcPts val="0"/>
              </a:spcAft>
            </a:pPr>
            <a:r>
              <a:rPr lang="en-US" sz="1350" dirty="0" err="1">
                <a:solidFill>
                  <a:prstClr val="black"/>
                </a:solidFill>
                <a:latin typeface="Calibri" panose="020F0502020204030204"/>
                <a:ea typeface="+mn-ea"/>
              </a:rPr>
              <a:t>GridION</a:t>
            </a:r>
            <a:endParaRPr lang="en-US" sz="1350" dirty="0">
              <a:solidFill>
                <a:prstClr val="black"/>
              </a:solidFill>
              <a:latin typeface="Calibri" panose="020F0502020204030204"/>
              <a:ea typeface="+mn-ea"/>
            </a:endParaRPr>
          </a:p>
        </p:txBody>
      </p:sp>
    </p:spTree>
    <p:extLst>
      <p:ext uri="{BB962C8B-B14F-4D97-AF65-F5344CB8AC3E}">
        <p14:creationId xmlns:p14="http://schemas.microsoft.com/office/powerpoint/2010/main" val="61187808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083004" y="908787"/>
            <a:ext cx="5159045" cy="729818"/>
          </a:xfrm>
        </p:spPr>
        <p:txBody>
          <a:bodyPr/>
          <a:lstStyle/>
          <a:p>
            <a:r>
              <a:rPr lang="en-US" dirty="0" smtClean="0"/>
              <a:t>COVID-19 Response</a:t>
            </a:r>
            <a:endParaRPr lang="en-US" dirty="0"/>
          </a:p>
        </p:txBody>
      </p:sp>
      <p:sp>
        <p:nvSpPr>
          <p:cNvPr id="3" name="Subtitle 2"/>
          <p:cNvSpPr>
            <a:spLocks noGrp="1"/>
          </p:cNvSpPr>
          <p:nvPr>
            <p:ph type="subTitle" idx="1"/>
          </p:nvPr>
        </p:nvSpPr>
        <p:spPr>
          <a:xfrm>
            <a:off x="1371600" y="2093112"/>
            <a:ext cx="6400800" cy="2969007"/>
          </a:xfrm>
        </p:spPr>
        <p:txBody>
          <a:bodyPr/>
          <a:lstStyle/>
          <a:p>
            <a:pPr algn="l"/>
            <a:r>
              <a:rPr lang="en-US" dirty="0" smtClean="0"/>
              <a:t>Effective Teamwork to Address COOP Response:</a:t>
            </a:r>
          </a:p>
          <a:p>
            <a:pPr algn="l"/>
            <a:r>
              <a:rPr lang="en-US" dirty="0" smtClean="0"/>
              <a:t>	Infrastructure and Staffing</a:t>
            </a:r>
          </a:p>
          <a:p>
            <a:pPr algn="l"/>
            <a:r>
              <a:rPr lang="en-US" dirty="0" smtClean="0"/>
              <a:t>	Workload Impacts</a:t>
            </a:r>
          </a:p>
          <a:p>
            <a:pPr algn="l"/>
            <a:r>
              <a:rPr lang="en-US" dirty="0" smtClean="0"/>
              <a:t>	State and UW Emergency Operations</a:t>
            </a:r>
          </a:p>
          <a:p>
            <a:pPr algn="l"/>
            <a:r>
              <a:rPr lang="en-US" dirty="0" smtClean="0"/>
              <a:t>	Campus and DOA Partners</a:t>
            </a:r>
            <a:endParaRPr lang="en-US" dirty="0"/>
          </a:p>
        </p:txBody>
      </p:sp>
      <p:sp>
        <p:nvSpPr>
          <p:cNvPr id="4" name="Footer Placeholder 3"/>
          <p:cNvSpPr>
            <a:spLocks noGrp="1"/>
          </p:cNvSpPr>
          <p:nvPr>
            <p:ph type="ftr" sz="quarter" idx="3"/>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smtClean="0">
                <a:ln>
                  <a:noFill/>
                </a:ln>
                <a:solidFill>
                  <a:srgbClr val="B70000"/>
                </a:solidFill>
                <a:effectLst/>
                <a:uLnTx/>
                <a:uFillTx/>
                <a:latin typeface="Georgia"/>
                <a:ea typeface="+mn-ea"/>
                <a:cs typeface="+mn-cs"/>
              </a:rPr>
              <a:t>WISCONSIN STATE LABORATORY OF HYGIENE - UNIVERSITY OF WISCONSIN</a:t>
            </a:r>
            <a:endParaRPr kumimoji="0" lang="en-US" sz="1100" b="0" i="0" u="none" strike="noStrike" kern="1200" cap="none" spc="0" normalizeH="0" baseline="0" noProof="0" dirty="0">
              <a:ln>
                <a:noFill/>
              </a:ln>
              <a:solidFill>
                <a:srgbClr val="B70000"/>
              </a:solidFill>
              <a:effectLst/>
              <a:uLnTx/>
              <a:uFillTx/>
              <a:latin typeface="Georgia"/>
              <a:ea typeface="+mn-ea"/>
              <a:cs typeface="+mn-cs"/>
            </a:endParaRPr>
          </a:p>
        </p:txBody>
      </p:sp>
    </p:spTree>
    <p:extLst>
      <p:ext uri="{BB962C8B-B14F-4D97-AF65-F5344CB8AC3E}">
        <p14:creationId xmlns:p14="http://schemas.microsoft.com/office/powerpoint/2010/main" val="296731420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Funding</a:t>
            </a:r>
            <a:endParaRPr lang="en-US" dirty="0"/>
          </a:p>
        </p:txBody>
      </p:sp>
      <p:sp>
        <p:nvSpPr>
          <p:cNvPr id="3" name="Content Placeholder 2"/>
          <p:cNvSpPr>
            <a:spLocks noGrp="1"/>
          </p:cNvSpPr>
          <p:nvPr>
            <p:ph idx="1"/>
          </p:nvPr>
        </p:nvSpPr>
        <p:spPr/>
        <p:txBody>
          <a:bodyPr/>
          <a:lstStyle/>
          <a:p>
            <a:r>
              <a:rPr lang="en-US" dirty="0" smtClean="0"/>
              <a:t>$500,000 ELC emergency funds</a:t>
            </a:r>
          </a:p>
          <a:p>
            <a:r>
              <a:rPr lang="en-US" dirty="0" smtClean="0"/>
              <a:t>$5,236,295  ELC Cares</a:t>
            </a:r>
          </a:p>
          <a:p>
            <a:r>
              <a:rPr lang="en-US" dirty="0" smtClean="0"/>
              <a:t>$16,107,809 ELC Enhancing Detection</a:t>
            </a:r>
          </a:p>
          <a:p>
            <a:endParaRPr lang="en-US" dirty="0"/>
          </a:p>
          <a:p>
            <a:r>
              <a:rPr lang="en-US" dirty="0" smtClean="0"/>
              <a:t>$21,844,104 Total</a:t>
            </a:r>
            <a:endParaRPr lang="en-US" dirty="0"/>
          </a:p>
        </p:txBody>
      </p:sp>
      <p:sp>
        <p:nvSpPr>
          <p:cNvPr id="4" name="TextBox 3"/>
          <p:cNvSpPr txBox="1"/>
          <p:nvPr/>
        </p:nvSpPr>
        <p:spPr>
          <a:xfrm>
            <a:off x="4825539" y="4928408"/>
            <a:ext cx="3871652" cy="369332"/>
          </a:xfrm>
          <a:prstGeom prst="rect">
            <a:avLst/>
          </a:prstGeom>
          <a:noFill/>
        </p:spPr>
        <p:txBody>
          <a:bodyPr wrap="square" rtlCol="0">
            <a:spAutoFit/>
          </a:bodyPr>
          <a:lstStyle/>
          <a:p>
            <a:pPr defTabSz="685800" fontAlgn="auto">
              <a:spcBef>
                <a:spcPts val="0"/>
              </a:spcBef>
              <a:spcAft>
                <a:spcPts val="0"/>
              </a:spcAft>
            </a:pPr>
            <a:r>
              <a:rPr lang="en-US" dirty="0">
                <a:solidFill>
                  <a:prstClr val="black"/>
                </a:solidFill>
                <a:latin typeface="Calibri" panose="020F0502020204030204"/>
                <a:ea typeface="+mn-ea"/>
              </a:rPr>
              <a:t>*started at $250/test now at $44/test</a:t>
            </a:r>
          </a:p>
        </p:txBody>
      </p:sp>
      <p:pic>
        <p:nvPicPr>
          <p:cNvPr id="7" name="Picture 6"/>
          <p:cNvPicPr>
            <a:picLocks noChangeAspect="1"/>
          </p:cNvPicPr>
          <p:nvPr/>
        </p:nvPicPr>
        <p:blipFill>
          <a:blip r:embed="rId2"/>
          <a:stretch>
            <a:fillRect/>
          </a:stretch>
        </p:blipFill>
        <p:spPr>
          <a:xfrm>
            <a:off x="5959186" y="1797627"/>
            <a:ext cx="2251711" cy="2251711"/>
          </a:xfrm>
          <a:prstGeom prst="rect">
            <a:avLst/>
          </a:prstGeom>
        </p:spPr>
      </p:pic>
    </p:spTree>
    <p:extLst>
      <p:ext uri="{BB962C8B-B14F-4D97-AF65-F5344CB8AC3E}">
        <p14:creationId xmlns:p14="http://schemas.microsoft.com/office/powerpoint/2010/main" val="86267261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Outreach-WCLN</a:t>
            </a:r>
            <a:endParaRPr lang="en-US" dirty="0"/>
          </a:p>
        </p:txBody>
      </p:sp>
      <p:sp>
        <p:nvSpPr>
          <p:cNvPr id="3" name="Content Placeholder 2"/>
          <p:cNvSpPr>
            <a:spLocks noGrp="1"/>
          </p:cNvSpPr>
          <p:nvPr>
            <p:ph idx="1"/>
          </p:nvPr>
        </p:nvSpPr>
        <p:spPr>
          <a:xfrm>
            <a:off x="628650" y="2226469"/>
            <a:ext cx="4095381" cy="3263504"/>
          </a:xfrm>
        </p:spPr>
        <p:txBody>
          <a:bodyPr/>
          <a:lstStyle/>
          <a:p>
            <a:r>
              <a:rPr lang="en-US" dirty="0" smtClean="0"/>
              <a:t>Detailed </a:t>
            </a:r>
            <a:r>
              <a:rPr lang="en-US" dirty="0"/>
              <a:t>Webpage</a:t>
            </a:r>
          </a:p>
          <a:p>
            <a:r>
              <a:rPr lang="en-US" dirty="0" smtClean="0"/>
              <a:t>Validation Panels</a:t>
            </a:r>
          </a:p>
          <a:p>
            <a:r>
              <a:rPr lang="en-US" dirty="0" smtClean="0"/>
              <a:t>10 Webinars</a:t>
            </a:r>
          </a:p>
          <a:p>
            <a:r>
              <a:rPr lang="en-US" dirty="0" smtClean="0"/>
              <a:t>Lab Messages</a:t>
            </a:r>
          </a:p>
          <a:p>
            <a:r>
              <a:rPr lang="en-US" dirty="0" smtClean="0"/>
              <a:t>Email listserv for community discussion</a:t>
            </a:r>
          </a:p>
          <a:p>
            <a:r>
              <a:rPr lang="en-US" dirty="0" smtClean="0"/>
              <a:t>Technical Consultants</a:t>
            </a:r>
          </a:p>
        </p:txBody>
      </p:sp>
      <p:pic>
        <p:nvPicPr>
          <p:cNvPr id="4" name="Picture 3"/>
          <p:cNvPicPr>
            <a:picLocks noChangeAspect="1"/>
          </p:cNvPicPr>
          <p:nvPr/>
        </p:nvPicPr>
        <p:blipFill>
          <a:blip r:embed="rId2"/>
          <a:stretch>
            <a:fillRect/>
          </a:stretch>
        </p:blipFill>
        <p:spPr>
          <a:xfrm>
            <a:off x="4724032" y="1628180"/>
            <a:ext cx="3569927" cy="3045489"/>
          </a:xfrm>
          <a:prstGeom prst="rect">
            <a:avLst/>
          </a:prstGeom>
        </p:spPr>
      </p:pic>
    </p:spTree>
    <p:extLst>
      <p:ext uri="{BB962C8B-B14F-4D97-AF65-F5344CB8AC3E}">
        <p14:creationId xmlns:p14="http://schemas.microsoft.com/office/powerpoint/2010/main" val="96354540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590" y="896086"/>
            <a:ext cx="7886700" cy="994172"/>
          </a:xfrm>
        </p:spPr>
        <p:txBody>
          <a:bodyPr/>
          <a:lstStyle/>
          <a:p>
            <a:r>
              <a:rPr lang="en-US" dirty="0" smtClean="0"/>
              <a:t>Collection Kits Timeline</a:t>
            </a:r>
            <a:endParaRPr lang="en-US" dirty="0"/>
          </a:p>
        </p:txBody>
      </p:sp>
      <p:sp>
        <p:nvSpPr>
          <p:cNvPr id="3" name="Content Placeholder 2"/>
          <p:cNvSpPr>
            <a:spLocks noGrp="1"/>
          </p:cNvSpPr>
          <p:nvPr>
            <p:ph idx="1"/>
          </p:nvPr>
        </p:nvSpPr>
        <p:spPr>
          <a:xfrm>
            <a:off x="878033" y="2226469"/>
            <a:ext cx="7886700" cy="3263504"/>
          </a:xfrm>
        </p:spPr>
        <p:txBody>
          <a:bodyPr/>
          <a:lstStyle/>
          <a:p>
            <a:endParaRPr lang="en-US"/>
          </a:p>
        </p:txBody>
      </p:sp>
      <p:grpSp>
        <p:nvGrpSpPr>
          <p:cNvPr id="6" name="Group 5"/>
          <p:cNvGrpSpPr/>
          <p:nvPr/>
        </p:nvGrpSpPr>
        <p:grpSpPr>
          <a:xfrm>
            <a:off x="63064" y="1773728"/>
            <a:ext cx="8914505" cy="4052455"/>
            <a:chOff x="1415684" y="2252841"/>
            <a:chExt cx="6201985" cy="3496904"/>
          </a:xfrm>
        </p:grpSpPr>
        <p:pic>
          <p:nvPicPr>
            <p:cNvPr id="4" name="Picture 3"/>
            <p:cNvPicPr>
              <a:picLocks noChangeAspect="1"/>
            </p:cNvPicPr>
            <p:nvPr/>
          </p:nvPicPr>
          <p:blipFill rotWithShape="1">
            <a:blip r:embed="rId2"/>
            <a:srcRect r="96071"/>
            <a:stretch/>
          </p:blipFill>
          <p:spPr>
            <a:xfrm>
              <a:off x="1415684" y="2252841"/>
              <a:ext cx="309854" cy="3496904"/>
            </a:xfrm>
            <a:prstGeom prst="rect">
              <a:avLst/>
            </a:prstGeom>
          </p:spPr>
        </p:pic>
        <p:pic>
          <p:nvPicPr>
            <p:cNvPr id="5" name="Picture 4"/>
            <p:cNvPicPr>
              <a:picLocks noChangeAspect="1"/>
            </p:cNvPicPr>
            <p:nvPr/>
          </p:nvPicPr>
          <p:blipFill rotWithShape="1">
            <a:blip r:embed="rId2"/>
            <a:srcRect l="24561" r="-2"/>
            <a:stretch/>
          </p:blipFill>
          <p:spPr>
            <a:xfrm>
              <a:off x="1667803" y="2252841"/>
              <a:ext cx="5949866" cy="3496904"/>
            </a:xfrm>
            <a:prstGeom prst="rect">
              <a:avLst/>
            </a:prstGeom>
          </p:spPr>
        </p:pic>
      </p:grpSp>
      <p:cxnSp>
        <p:nvCxnSpPr>
          <p:cNvPr id="8" name="Straight Arrow Connector 7"/>
          <p:cNvCxnSpPr/>
          <p:nvPr/>
        </p:nvCxnSpPr>
        <p:spPr>
          <a:xfrm flipH="1">
            <a:off x="1159626" y="5245180"/>
            <a:ext cx="6234" cy="399011"/>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710156" y="4563963"/>
            <a:ext cx="679566" cy="715581"/>
          </a:xfrm>
          <a:prstGeom prst="rect">
            <a:avLst/>
          </a:prstGeom>
          <a:noFill/>
        </p:spPr>
        <p:txBody>
          <a:bodyPr wrap="square" rtlCol="0">
            <a:spAutoFit/>
          </a:bodyPr>
          <a:lstStyle/>
          <a:p>
            <a:pPr algn="ctr" defTabSz="685800" fontAlgn="auto">
              <a:spcBef>
                <a:spcPts val="0"/>
              </a:spcBef>
              <a:spcAft>
                <a:spcPts val="0"/>
              </a:spcAft>
            </a:pPr>
            <a:r>
              <a:rPr lang="en-US" sz="1350" dirty="0">
                <a:solidFill>
                  <a:prstClr val="white"/>
                </a:solidFill>
                <a:latin typeface="Calibri" panose="020F0502020204030204"/>
                <a:ea typeface="+mn-ea"/>
              </a:rPr>
              <a:t>WSLH starts testing</a:t>
            </a:r>
          </a:p>
        </p:txBody>
      </p:sp>
      <p:sp>
        <p:nvSpPr>
          <p:cNvPr id="10" name="TextBox 9"/>
          <p:cNvSpPr txBox="1"/>
          <p:nvPr/>
        </p:nvSpPr>
        <p:spPr>
          <a:xfrm rot="16200000">
            <a:off x="-389138" y="3441545"/>
            <a:ext cx="1075457" cy="276999"/>
          </a:xfrm>
          <a:prstGeom prst="rect">
            <a:avLst/>
          </a:prstGeom>
          <a:noFill/>
        </p:spPr>
        <p:txBody>
          <a:bodyPr wrap="square" rtlCol="0">
            <a:spAutoFit/>
          </a:bodyPr>
          <a:lstStyle/>
          <a:p>
            <a:pPr defTabSz="685800" fontAlgn="auto">
              <a:spcBef>
                <a:spcPts val="0"/>
              </a:spcBef>
              <a:spcAft>
                <a:spcPts val="0"/>
              </a:spcAft>
            </a:pPr>
            <a:r>
              <a:rPr lang="en-US" sz="1200" dirty="0">
                <a:solidFill>
                  <a:prstClr val="white">
                    <a:lumMod val="75000"/>
                  </a:prstClr>
                </a:solidFill>
                <a:latin typeface="Calibri" panose="020F0502020204030204"/>
                <a:ea typeface="+mn-ea"/>
              </a:rPr>
              <a:t>Cases/day</a:t>
            </a:r>
          </a:p>
        </p:txBody>
      </p:sp>
      <p:cxnSp>
        <p:nvCxnSpPr>
          <p:cNvPr id="12" name="Straight Arrow Connector 11"/>
          <p:cNvCxnSpPr>
            <a:stCxn id="17" idx="2"/>
          </p:cNvCxnSpPr>
          <p:nvPr/>
        </p:nvCxnSpPr>
        <p:spPr>
          <a:xfrm>
            <a:off x="1961900" y="4888565"/>
            <a:ext cx="282537" cy="601407"/>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1420474" y="3988319"/>
            <a:ext cx="1082852" cy="1131079"/>
          </a:xfrm>
          <a:prstGeom prst="rect">
            <a:avLst/>
          </a:prstGeom>
          <a:noFill/>
        </p:spPr>
        <p:txBody>
          <a:bodyPr wrap="square" rtlCol="0">
            <a:spAutoFit/>
          </a:bodyPr>
          <a:lstStyle/>
          <a:p>
            <a:pPr algn="ctr" defTabSz="685800" fontAlgn="auto">
              <a:spcBef>
                <a:spcPts val="0"/>
              </a:spcBef>
              <a:spcAft>
                <a:spcPts val="0"/>
              </a:spcAft>
            </a:pPr>
            <a:r>
              <a:rPr lang="en-US" sz="1350" dirty="0">
                <a:solidFill>
                  <a:prstClr val="white"/>
                </a:solidFill>
                <a:latin typeface="Calibri" panose="020F0502020204030204"/>
                <a:ea typeface="+mn-ea"/>
              </a:rPr>
              <a:t>WSLH partners with other labs to make VTM</a:t>
            </a:r>
          </a:p>
        </p:txBody>
      </p:sp>
      <p:cxnSp>
        <p:nvCxnSpPr>
          <p:cNvPr id="18" name="Straight Arrow Connector 17"/>
          <p:cNvCxnSpPr/>
          <p:nvPr/>
        </p:nvCxnSpPr>
        <p:spPr>
          <a:xfrm flipH="1">
            <a:off x="3389493" y="4027516"/>
            <a:ext cx="141767" cy="837278"/>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3182406" y="3190955"/>
            <a:ext cx="957159" cy="923330"/>
          </a:xfrm>
          <a:prstGeom prst="rect">
            <a:avLst/>
          </a:prstGeom>
          <a:noFill/>
        </p:spPr>
        <p:txBody>
          <a:bodyPr wrap="square" rtlCol="0">
            <a:spAutoFit/>
          </a:bodyPr>
          <a:lstStyle/>
          <a:p>
            <a:pPr algn="ctr" defTabSz="685800" fontAlgn="auto">
              <a:spcBef>
                <a:spcPts val="0"/>
              </a:spcBef>
              <a:spcAft>
                <a:spcPts val="0"/>
              </a:spcAft>
            </a:pPr>
            <a:r>
              <a:rPr lang="en-US" sz="1350" dirty="0">
                <a:solidFill>
                  <a:prstClr val="white"/>
                </a:solidFill>
                <a:latin typeface="Calibri" panose="020F0502020204030204"/>
                <a:ea typeface="+mn-ea"/>
              </a:rPr>
              <a:t>Asked SEOC to distribute VTM</a:t>
            </a:r>
          </a:p>
        </p:txBody>
      </p:sp>
      <p:cxnSp>
        <p:nvCxnSpPr>
          <p:cNvPr id="22" name="Straight Arrow Connector 21"/>
          <p:cNvCxnSpPr/>
          <p:nvPr/>
        </p:nvCxnSpPr>
        <p:spPr>
          <a:xfrm>
            <a:off x="4632666" y="3858221"/>
            <a:ext cx="339044" cy="705742"/>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4047904" y="2986837"/>
            <a:ext cx="950921" cy="923330"/>
          </a:xfrm>
          <a:prstGeom prst="rect">
            <a:avLst/>
          </a:prstGeom>
          <a:noFill/>
        </p:spPr>
        <p:txBody>
          <a:bodyPr wrap="square" rtlCol="0">
            <a:spAutoFit/>
          </a:bodyPr>
          <a:lstStyle/>
          <a:p>
            <a:pPr algn="ctr" defTabSz="685800" fontAlgn="auto">
              <a:spcBef>
                <a:spcPts val="0"/>
              </a:spcBef>
              <a:spcAft>
                <a:spcPts val="0"/>
              </a:spcAft>
            </a:pPr>
            <a:r>
              <a:rPr lang="en-US" sz="1350" dirty="0">
                <a:solidFill>
                  <a:prstClr val="white"/>
                </a:solidFill>
                <a:latin typeface="Calibri" panose="020F0502020204030204"/>
                <a:ea typeface="+mn-ea"/>
              </a:rPr>
              <a:t>SEOC opens distribution portal</a:t>
            </a:r>
          </a:p>
        </p:txBody>
      </p:sp>
      <p:cxnSp>
        <p:nvCxnSpPr>
          <p:cNvPr id="26" name="Straight Arrow Connector 25"/>
          <p:cNvCxnSpPr/>
          <p:nvPr/>
        </p:nvCxnSpPr>
        <p:spPr>
          <a:xfrm flipH="1">
            <a:off x="6076574" y="3173829"/>
            <a:ext cx="25203" cy="814490"/>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6560677" y="2188364"/>
            <a:ext cx="1090676" cy="923330"/>
          </a:xfrm>
          <a:prstGeom prst="rect">
            <a:avLst/>
          </a:prstGeom>
          <a:noFill/>
        </p:spPr>
        <p:txBody>
          <a:bodyPr wrap="square" rtlCol="0">
            <a:spAutoFit/>
          </a:bodyPr>
          <a:lstStyle/>
          <a:p>
            <a:pPr algn="ctr" defTabSz="685800" fontAlgn="auto">
              <a:spcBef>
                <a:spcPts val="0"/>
              </a:spcBef>
              <a:spcAft>
                <a:spcPts val="0"/>
              </a:spcAft>
            </a:pPr>
            <a:r>
              <a:rPr lang="en-US" sz="1350" dirty="0">
                <a:solidFill>
                  <a:prstClr val="white"/>
                </a:solidFill>
                <a:latin typeface="Calibri" panose="020F0502020204030204"/>
                <a:ea typeface="+mn-ea"/>
              </a:rPr>
              <a:t>FEMA starts sending relief supplies</a:t>
            </a:r>
          </a:p>
        </p:txBody>
      </p:sp>
      <p:cxnSp>
        <p:nvCxnSpPr>
          <p:cNvPr id="29" name="Straight Arrow Connector 28"/>
          <p:cNvCxnSpPr/>
          <p:nvPr/>
        </p:nvCxnSpPr>
        <p:spPr>
          <a:xfrm flipH="1">
            <a:off x="2707823" y="4261312"/>
            <a:ext cx="14248" cy="1067024"/>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2234569" y="3578853"/>
            <a:ext cx="1082852" cy="715581"/>
          </a:xfrm>
          <a:prstGeom prst="rect">
            <a:avLst/>
          </a:prstGeom>
          <a:noFill/>
        </p:spPr>
        <p:txBody>
          <a:bodyPr wrap="square" rtlCol="0">
            <a:spAutoFit/>
          </a:bodyPr>
          <a:lstStyle/>
          <a:p>
            <a:pPr algn="ctr" defTabSz="685800" fontAlgn="auto">
              <a:spcBef>
                <a:spcPts val="0"/>
              </a:spcBef>
              <a:spcAft>
                <a:spcPts val="0"/>
              </a:spcAft>
            </a:pPr>
            <a:r>
              <a:rPr lang="en-US" sz="1350" dirty="0">
                <a:solidFill>
                  <a:prstClr val="white"/>
                </a:solidFill>
                <a:latin typeface="Calibri" panose="020F0502020204030204"/>
                <a:ea typeface="+mn-ea"/>
              </a:rPr>
              <a:t>Asked to join SEOC daily calls</a:t>
            </a:r>
          </a:p>
        </p:txBody>
      </p:sp>
      <p:cxnSp>
        <p:nvCxnSpPr>
          <p:cNvPr id="44" name="Straight Arrow Connector 43"/>
          <p:cNvCxnSpPr/>
          <p:nvPr/>
        </p:nvCxnSpPr>
        <p:spPr>
          <a:xfrm>
            <a:off x="5347475" y="3227110"/>
            <a:ext cx="31801" cy="1458152"/>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a:off x="4750358" y="2767900"/>
            <a:ext cx="945929" cy="507831"/>
          </a:xfrm>
          <a:prstGeom prst="rect">
            <a:avLst/>
          </a:prstGeom>
          <a:noFill/>
        </p:spPr>
        <p:txBody>
          <a:bodyPr wrap="square" rtlCol="0">
            <a:spAutoFit/>
          </a:bodyPr>
          <a:lstStyle/>
          <a:p>
            <a:pPr algn="ctr" defTabSz="685800" fontAlgn="auto">
              <a:spcBef>
                <a:spcPts val="0"/>
              </a:spcBef>
              <a:spcAft>
                <a:spcPts val="0"/>
              </a:spcAft>
            </a:pPr>
            <a:r>
              <a:rPr lang="en-US" sz="1350" dirty="0">
                <a:solidFill>
                  <a:prstClr val="white"/>
                </a:solidFill>
                <a:latin typeface="Calibri" panose="020F0502020204030204"/>
                <a:ea typeface="+mn-ea"/>
              </a:rPr>
              <a:t>Embedded at SEOC</a:t>
            </a:r>
          </a:p>
        </p:txBody>
      </p:sp>
      <p:sp>
        <p:nvSpPr>
          <p:cNvPr id="55" name="TextBox 54"/>
          <p:cNvSpPr txBox="1"/>
          <p:nvPr/>
        </p:nvSpPr>
        <p:spPr>
          <a:xfrm>
            <a:off x="5645743" y="2273582"/>
            <a:ext cx="914934" cy="923330"/>
          </a:xfrm>
          <a:prstGeom prst="rect">
            <a:avLst/>
          </a:prstGeom>
          <a:noFill/>
        </p:spPr>
        <p:txBody>
          <a:bodyPr wrap="square" rtlCol="0">
            <a:spAutoFit/>
          </a:bodyPr>
          <a:lstStyle/>
          <a:p>
            <a:pPr algn="ctr" defTabSz="685800" fontAlgn="auto">
              <a:spcBef>
                <a:spcPts val="0"/>
              </a:spcBef>
              <a:spcAft>
                <a:spcPts val="0"/>
              </a:spcAft>
            </a:pPr>
            <a:r>
              <a:rPr lang="en-US" sz="1350" dirty="0">
                <a:solidFill>
                  <a:prstClr val="white"/>
                </a:solidFill>
                <a:latin typeface="Calibri" panose="020F0502020204030204"/>
                <a:ea typeface="+mn-ea"/>
              </a:rPr>
              <a:t>Appointed SME contact to HHS</a:t>
            </a:r>
          </a:p>
        </p:txBody>
      </p:sp>
      <p:cxnSp>
        <p:nvCxnSpPr>
          <p:cNvPr id="56" name="Straight Arrow Connector 55"/>
          <p:cNvCxnSpPr/>
          <p:nvPr/>
        </p:nvCxnSpPr>
        <p:spPr>
          <a:xfrm flipH="1">
            <a:off x="6378637" y="2856417"/>
            <a:ext cx="520454" cy="1261357"/>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5347475" y="1276919"/>
            <a:ext cx="3630095" cy="323165"/>
          </a:xfrm>
          <a:prstGeom prst="rect">
            <a:avLst/>
          </a:prstGeom>
          <a:noFill/>
        </p:spPr>
        <p:txBody>
          <a:bodyPr wrap="square" rtlCol="0">
            <a:spAutoFit/>
          </a:bodyPr>
          <a:lstStyle/>
          <a:p>
            <a:pPr defTabSz="685800" fontAlgn="auto">
              <a:spcBef>
                <a:spcPts val="0"/>
              </a:spcBef>
              <a:spcAft>
                <a:spcPts val="0"/>
              </a:spcAft>
            </a:pPr>
            <a:r>
              <a:rPr lang="en-US" sz="1500" dirty="0">
                <a:solidFill>
                  <a:prstClr val="black"/>
                </a:solidFill>
                <a:latin typeface="Calibri" panose="020F0502020204030204"/>
                <a:ea typeface="+mn-ea"/>
              </a:rPr>
              <a:t>*Nearly 500,000 items distributed to date</a:t>
            </a:r>
          </a:p>
        </p:txBody>
      </p:sp>
    </p:spTree>
    <p:extLst>
      <p:ext uri="{BB962C8B-B14F-4D97-AF65-F5344CB8AC3E}">
        <p14:creationId xmlns:p14="http://schemas.microsoft.com/office/powerpoint/2010/main" val="910580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WSLH/SEOC Survey for WCLN</a:t>
            </a:r>
            <a:endParaRPr lang="en-US" dirty="0"/>
          </a:p>
        </p:txBody>
      </p:sp>
      <p:pic>
        <p:nvPicPr>
          <p:cNvPr id="4" name="Picture 3"/>
          <p:cNvPicPr>
            <a:picLocks noChangeAspect="1"/>
          </p:cNvPicPr>
          <p:nvPr/>
        </p:nvPicPr>
        <p:blipFill>
          <a:blip r:embed="rId2"/>
          <a:stretch>
            <a:fillRect/>
          </a:stretch>
        </p:blipFill>
        <p:spPr>
          <a:xfrm>
            <a:off x="541367" y="2197678"/>
            <a:ext cx="8149433" cy="3111038"/>
          </a:xfrm>
          <a:prstGeom prst="rect">
            <a:avLst/>
          </a:prstGeom>
        </p:spPr>
      </p:pic>
    </p:spTree>
    <p:extLst>
      <p:ext uri="{BB962C8B-B14F-4D97-AF65-F5344CB8AC3E}">
        <p14:creationId xmlns:p14="http://schemas.microsoft.com/office/powerpoint/2010/main" val="79522225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1303735" y="1043688"/>
            <a:ext cx="6536531" cy="4750594"/>
          </a:xfrm>
          <a:prstGeom prst="rect">
            <a:avLst/>
          </a:prstGeom>
        </p:spPr>
      </p:pic>
    </p:spTree>
    <p:extLst>
      <p:ext uri="{BB962C8B-B14F-4D97-AF65-F5344CB8AC3E}">
        <p14:creationId xmlns:p14="http://schemas.microsoft.com/office/powerpoint/2010/main" val="4182173721"/>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310878" y="1064419"/>
            <a:ext cx="6522244" cy="4729163"/>
          </a:xfrm>
          <a:prstGeom prst="rect">
            <a:avLst/>
          </a:prstGeom>
        </p:spPr>
      </p:pic>
      <p:graphicFrame>
        <p:nvGraphicFramePr>
          <p:cNvPr id="6" name="Chart 5"/>
          <p:cNvGraphicFramePr>
            <a:graphicFrameLocks/>
          </p:cNvGraphicFramePr>
          <p:nvPr>
            <p:extLst>
              <p:ext uri="{D42A27DB-BD31-4B8C-83A1-F6EECF244321}">
                <p14:modId xmlns:p14="http://schemas.microsoft.com/office/powerpoint/2010/main" val="1896037185"/>
              </p:ext>
            </p:extLst>
          </p:nvPr>
        </p:nvGraphicFramePr>
        <p:xfrm>
          <a:off x="2294313" y="2596689"/>
          <a:ext cx="5261956" cy="2612274"/>
        </p:xfrm>
        <a:graphic>
          <a:graphicData uri="http://schemas.openxmlformats.org/drawingml/2006/chart">
            <c:chart xmlns:c="http://schemas.openxmlformats.org/drawingml/2006/chart" xmlns:r="http://schemas.openxmlformats.org/officeDocument/2006/relationships" r:id="rId3"/>
          </a:graphicData>
        </a:graphic>
      </p:graphicFrame>
      <p:cxnSp>
        <p:nvCxnSpPr>
          <p:cNvPr id="8" name="Straight Connector 7"/>
          <p:cNvCxnSpPr/>
          <p:nvPr/>
        </p:nvCxnSpPr>
        <p:spPr>
          <a:xfrm>
            <a:off x="1889067" y="3494463"/>
            <a:ext cx="5798128"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7743013" y="3355963"/>
            <a:ext cx="1113452" cy="300082"/>
          </a:xfrm>
          <a:prstGeom prst="rect">
            <a:avLst/>
          </a:prstGeom>
          <a:noFill/>
        </p:spPr>
        <p:txBody>
          <a:bodyPr wrap="square" rtlCol="0">
            <a:spAutoFit/>
          </a:bodyPr>
          <a:lstStyle/>
          <a:p>
            <a:pPr defTabSz="685800" fontAlgn="auto">
              <a:spcBef>
                <a:spcPts val="0"/>
              </a:spcBef>
              <a:spcAft>
                <a:spcPts val="0"/>
              </a:spcAft>
            </a:pPr>
            <a:r>
              <a:rPr lang="en-US" sz="1350" dirty="0">
                <a:solidFill>
                  <a:prstClr val="black"/>
                </a:solidFill>
                <a:latin typeface="Calibri" panose="020F0502020204030204"/>
                <a:ea typeface="+mn-ea"/>
              </a:rPr>
              <a:t>State Goal</a:t>
            </a:r>
          </a:p>
        </p:txBody>
      </p:sp>
      <p:cxnSp>
        <p:nvCxnSpPr>
          <p:cNvPr id="10" name="Straight Connector 9"/>
          <p:cNvCxnSpPr/>
          <p:nvPr/>
        </p:nvCxnSpPr>
        <p:spPr>
          <a:xfrm>
            <a:off x="1944885" y="4597122"/>
            <a:ext cx="5798128" cy="0"/>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7703105" y="4458622"/>
            <a:ext cx="1113452" cy="300082"/>
          </a:xfrm>
          <a:prstGeom prst="rect">
            <a:avLst/>
          </a:prstGeom>
          <a:noFill/>
        </p:spPr>
        <p:txBody>
          <a:bodyPr wrap="square" rtlCol="0">
            <a:spAutoFit/>
          </a:bodyPr>
          <a:lstStyle/>
          <a:p>
            <a:pPr defTabSz="685800" fontAlgn="auto">
              <a:spcBef>
                <a:spcPts val="0"/>
              </a:spcBef>
              <a:spcAft>
                <a:spcPts val="0"/>
              </a:spcAft>
            </a:pPr>
            <a:r>
              <a:rPr lang="en-US" sz="1350" dirty="0">
                <a:solidFill>
                  <a:prstClr val="black"/>
                </a:solidFill>
                <a:latin typeface="Calibri" panose="020F0502020204030204"/>
                <a:ea typeface="+mn-ea"/>
              </a:rPr>
              <a:t>Fed Goal</a:t>
            </a:r>
          </a:p>
        </p:txBody>
      </p:sp>
      <p:pic>
        <p:nvPicPr>
          <p:cNvPr id="14" name="Picture 13"/>
          <p:cNvPicPr>
            <a:picLocks noChangeAspect="1"/>
          </p:cNvPicPr>
          <p:nvPr/>
        </p:nvPicPr>
        <p:blipFill rotWithShape="1">
          <a:blip r:embed="rId4">
            <a:clrChange>
              <a:clrFrom>
                <a:srgbClr val="222222"/>
              </a:clrFrom>
              <a:clrTo>
                <a:srgbClr val="222222">
                  <a:alpha val="0"/>
                </a:srgbClr>
              </a:clrTo>
            </a:clrChange>
          </a:blip>
          <a:srcRect l="37427" t="3678" r="-2" b="3260"/>
          <a:stretch/>
        </p:blipFill>
        <p:spPr>
          <a:xfrm>
            <a:off x="2771775" y="4966692"/>
            <a:ext cx="4731684" cy="140136"/>
          </a:xfrm>
          <a:prstGeom prst="rect">
            <a:avLst/>
          </a:prstGeom>
        </p:spPr>
      </p:pic>
    </p:spTree>
    <p:extLst>
      <p:ext uri="{BB962C8B-B14F-4D97-AF65-F5344CB8AC3E}">
        <p14:creationId xmlns:p14="http://schemas.microsoft.com/office/powerpoint/2010/main" val="153734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ppt_x"/>
                                          </p:val>
                                        </p:tav>
                                        <p:tav tm="100000">
                                          <p:val>
                                            <p:strVal val="#ppt_x"/>
                                          </p:val>
                                        </p:tav>
                                      </p:tavLst>
                                    </p:anim>
                                    <p:anim calcmode="lin" valueType="num">
                                      <p:cBhvr additive="base">
                                        <p:cTn id="2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P spid="9" grpId="0"/>
      <p:bldP spid="11"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UW Madison</a:t>
            </a:r>
            <a:endParaRPr lang="en-US" dirty="0"/>
          </a:p>
        </p:txBody>
      </p:sp>
      <p:sp>
        <p:nvSpPr>
          <p:cNvPr id="3" name="Content Placeholder 2"/>
          <p:cNvSpPr>
            <a:spLocks noGrp="1"/>
          </p:cNvSpPr>
          <p:nvPr>
            <p:ph idx="1"/>
          </p:nvPr>
        </p:nvSpPr>
        <p:spPr>
          <a:xfrm>
            <a:off x="628650" y="2564195"/>
            <a:ext cx="7886700" cy="3073003"/>
          </a:xfrm>
        </p:spPr>
        <p:txBody>
          <a:bodyPr/>
          <a:lstStyle/>
          <a:p>
            <a:r>
              <a:rPr lang="en-US" dirty="0" smtClean="0"/>
              <a:t>We </a:t>
            </a:r>
            <a:r>
              <a:rPr lang="en-US" dirty="0"/>
              <a:t>have been asked by campus to support massive </a:t>
            </a:r>
            <a:r>
              <a:rPr lang="en-US" dirty="0" smtClean="0"/>
              <a:t>testing of students and faculty </a:t>
            </a:r>
          </a:p>
          <a:p>
            <a:r>
              <a:rPr lang="en-US" dirty="0" smtClean="0"/>
              <a:t>We </a:t>
            </a:r>
            <a:r>
              <a:rPr lang="en-US" dirty="0"/>
              <a:t>were clear that this could not be adsorbed into our existing testing </a:t>
            </a:r>
            <a:r>
              <a:rPr lang="en-US" dirty="0" smtClean="0"/>
              <a:t>efforts</a:t>
            </a:r>
          </a:p>
          <a:p>
            <a:r>
              <a:rPr lang="en-US" dirty="0" smtClean="0"/>
              <a:t>We </a:t>
            </a:r>
            <a:r>
              <a:rPr lang="en-US" dirty="0"/>
              <a:t>are working with WVDL to develop a plan to meet campuses needs. </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84062" y="839391"/>
            <a:ext cx="2388501" cy="1433101"/>
          </a:xfrm>
          <a:prstGeom prst="rect">
            <a:avLst/>
          </a:prstGeom>
        </p:spPr>
      </p:pic>
    </p:spTree>
    <p:extLst>
      <p:ext uri="{BB962C8B-B14F-4D97-AF65-F5344CB8AC3E}">
        <p14:creationId xmlns:p14="http://schemas.microsoft.com/office/powerpoint/2010/main" val="3917457667"/>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7175" y="966788"/>
            <a:ext cx="7886700" cy="994172"/>
          </a:xfrm>
        </p:spPr>
        <p:txBody>
          <a:bodyPr/>
          <a:lstStyle/>
          <a:p>
            <a:r>
              <a:rPr lang="en-US" dirty="0" smtClean="0"/>
              <a:t>Summary</a:t>
            </a:r>
            <a:endParaRPr lang="en-US" dirty="0"/>
          </a:p>
        </p:txBody>
      </p:sp>
      <p:sp>
        <p:nvSpPr>
          <p:cNvPr id="3" name="Content Placeholder 2"/>
          <p:cNvSpPr>
            <a:spLocks noGrp="1"/>
          </p:cNvSpPr>
          <p:nvPr>
            <p:ph idx="1"/>
          </p:nvPr>
        </p:nvSpPr>
        <p:spPr>
          <a:xfrm>
            <a:off x="521073" y="2024763"/>
            <a:ext cx="7886700" cy="3263504"/>
          </a:xfrm>
        </p:spPr>
        <p:txBody>
          <a:bodyPr>
            <a:normAutofit lnSpcReduction="10000"/>
          </a:bodyPr>
          <a:lstStyle/>
          <a:p>
            <a:r>
              <a:rPr lang="en-US" dirty="0" smtClean="0"/>
              <a:t>WSLH is a valuable resource for Wisconsin’s COVID-19 pandemic response</a:t>
            </a:r>
          </a:p>
          <a:p>
            <a:pPr lvl="1"/>
            <a:r>
              <a:rPr lang="en-US" dirty="0" smtClean="0"/>
              <a:t>Testing</a:t>
            </a:r>
          </a:p>
          <a:p>
            <a:pPr lvl="1"/>
            <a:r>
              <a:rPr lang="en-US" dirty="0" smtClean="0"/>
              <a:t>Leadership</a:t>
            </a:r>
          </a:p>
          <a:p>
            <a:pPr lvl="1"/>
            <a:r>
              <a:rPr lang="en-US" dirty="0" smtClean="0"/>
              <a:t>Technical Expertise</a:t>
            </a:r>
          </a:p>
          <a:p>
            <a:r>
              <a:rPr lang="en-US" dirty="0" smtClean="0"/>
              <a:t>Diversification in test strategies has allowed us to continue to meet the needs of our clients</a:t>
            </a:r>
          </a:p>
          <a:p>
            <a:pPr lvl="1"/>
            <a:r>
              <a:rPr lang="en-US" dirty="0" smtClean="0"/>
              <a:t>Maintain a 48 hour turn-around time</a:t>
            </a:r>
          </a:p>
          <a:p>
            <a:pPr lvl="1"/>
            <a:r>
              <a:rPr lang="en-US" dirty="0" smtClean="0"/>
              <a:t>Never stop testing</a:t>
            </a:r>
          </a:p>
          <a:p>
            <a:r>
              <a:rPr lang="en-US" dirty="0" smtClean="0"/>
              <a:t>External partnerships have strengthened Wisconsin’s response to the pandemic</a:t>
            </a:r>
            <a:endParaRPr lang="en-US" dirty="0"/>
          </a:p>
        </p:txBody>
      </p:sp>
    </p:spTree>
    <p:extLst>
      <p:ext uri="{BB962C8B-B14F-4D97-AF65-F5344CB8AC3E}">
        <p14:creationId xmlns:p14="http://schemas.microsoft.com/office/powerpoint/2010/main" val="80466500"/>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54472" y="413081"/>
            <a:ext cx="7270428" cy="5662871"/>
          </a:xfrm>
        </p:spPr>
        <p:txBody>
          <a:bodyPr>
            <a:normAutofit/>
          </a:bodyPr>
          <a:lstStyle/>
          <a:p>
            <a:r>
              <a:rPr lang="en-US" dirty="0"/>
              <a:t/>
            </a:r>
            <a:br>
              <a:rPr lang="en-US" dirty="0"/>
            </a:br>
            <a:r>
              <a:rPr lang="en-US" sz="4900" dirty="0"/>
              <a:t>Financial Report</a:t>
            </a:r>
            <a:br>
              <a:rPr lang="en-US" sz="4900" dirty="0"/>
            </a:br>
            <a:r>
              <a:rPr lang="en-US" sz="4900" dirty="0" smtClean="0"/>
              <a:t>April 30, 2020</a:t>
            </a:r>
            <a:r>
              <a:rPr lang="en-US" dirty="0"/>
              <a:t/>
            </a:r>
            <a:br>
              <a:rPr lang="en-US" dirty="0"/>
            </a:br>
            <a:r>
              <a:rPr lang="en-US" sz="2700" dirty="0">
                <a:solidFill>
                  <a:schemeClr val="tx1"/>
                </a:solidFill>
                <a:effectLst/>
              </a:rPr>
              <a:t/>
            </a:r>
            <a:br>
              <a:rPr lang="en-US" sz="2700" dirty="0">
                <a:solidFill>
                  <a:schemeClr val="tx1"/>
                </a:solidFill>
                <a:effectLst/>
              </a:rPr>
            </a:br>
            <a:r>
              <a:rPr lang="en-US" sz="2700" dirty="0">
                <a:solidFill>
                  <a:schemeClr val="tx1"/>
                </a:solidFill>
                <a:effectLst/>
              </a:rPr>
              <a:t/>
            </a:r>
            <a:br>
              <a:rPr lang="en-US" sz="2700" dirty="0">
                <a:solidFill>
                  <a:schemeClr val="tx1"/>
                </a:solidFill>
                <a:effectLst/>
              </a:rPr>
            </a:br>
            <a:r>
              <a:rPr lang="en-US" sz="2700" dirty="0">
                <a:solidFill>
                  <a:schemeClr val="tx1"/>
                </a:solidFill>
                <a:effectLst/>
              </a:rPr>
              <a:t>Kevin Karbowski</a:t>
            </a:r>
            <a:br>
              <a:rPr lang="en-US" sz="2700" dirty="0">
                <a:solidFill>
                  <a:schemeClr val="tx1"/>
                </a:solidFill>
                <a:effectLst/>
              </a:rPr>
            </a:br>
            <a:r>
              <a:rPr lang="en-US" sz="2700" dirty="0">
                <a:solidFill>
                  <a:schemeClr val="tx1"/>
                </a:solidFill>
                <a:effectLst/>
              </a:rPr>
              <a:t>Chief Financial Officer</a:t>
            </a:r>
            <a:br>
              <a:rPr lang="en-US" sz="2700" dirty="0">
                <a:solidFill>
                  <a:schemeClr val="tx1"/>
                </a:solidFill>
                <a:effectLst/>
              </a:rPr>
            </a:br>
            <a:r>
              <a:rPr lang="en-US" sz="2700" dirty="0">
                <a:solidFill>
                  <a:schemeClr val="tx1"/>
                </a:solidFill>
                <a:effectLst/>
              </a:rPr>
              <a:t>Wisconsin State Laboratory of Hygiene</a:t>
            </a:r>
            <a:br>
              <a:rPr lang="en-US" sz="2700" dirty="0">
                <a:solidFill>
                  <a:schemeClr val="tx1"/>
                </a:solidFill>
                <a:effectLst/>
              </a:rPr>
            </a:br>
            <a:endParaRPr lang="en-US" sz="2700" dirty="0">
              <a:solidFill>
                <a:schemeClr val="tx1"/>
              </a:solidFill>
              <a:effectLst/>
            </a:endParaRPr>
          </a:p>
        </p:txBody>
      </p:sp>
      <p:sp>
        <p:nvSpPr>
          <p:cNvPr id="4" name="Footer Placeholder 3"/>
          <p:cNvSpPr>
            <a:spLocks noGrp="1"/>
          </p:cNvSpPr>
          <p:nvPr>
            <p:ph type="ftr" sz="quarter" idx="3"/>
          </p:nvPr>
        </p:nvSpPr>
        <p:spPr/>
        <p:txBody>
          <a:bodyPr/>
          <a:lstStyle/>
          <a:p>
            <a:pPr>
              <a:defRPr/>
            </a:pPr>
            <a:r>
              <a:rPr lang="en-US" dirty="0"/>
              <a:t>WISCONSIN STATE LABORATORY OF HYGIENE - UNIVERSITY OF WISCONSIN</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0416" y="378168"/>
            <a:ext cx="1182342" cy="5981365"/>
          </a:xfrm>
          <a:prstGeom prst="rect">
            <a:avLst/>
          </a:prstGeom>
        </p:spPr>
      </p:pic>
    </p:spTree>
    <p:extLst>
      <p:ext uri="{BB962C8B-B14F-4D97-AF65-F5344CB8AC3E}">
        <p14:creationId xmlns:p14="http://schemas.microsoft.com/office/powerpoint/2010/main" val="355167963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p:txBody>
          <a:bodyPr/>
          <a:lstStyle/>
          <a:p>
            <a:pPr>
              <a:defRPr/>
            </a:pPr>
            <a:r>
              <a:rPr lang="en-US"/>
              <a:t>WISCONSIN STATE LABORATORY OF HYGIENE - UNIVERSITY OF WISCONSIN</a:t>
            </a:r>
          </a:p>
        </p:txBody>
      </p:sp>
      <p:pic>
        <p:nvPicPr>
          <p:cNvPr id="2" name="Picture 1"/>
          <p:cNvPicPr>
            <a:picLocks noChangeAspect="1"/>
          </p:cNvPicPr>
          <p:nvPr/>
        </p:nvPicPr>
        <p:blipFill>
          <a:blip r:embed="rId3"/>
          <a:stretch>
            <a:fillRect/>
          </a:stretch>
        </p:blipFill>
        <p:spPr>
          <a:xfrm>
            <a:off x="1565123" y="396520"/>
            <a:ext cx="5975654" cy="5985808"/>
          </a:xfrm>
          <a:prstGeom prst="rect">
            <a:avLst/>
          </a:prstGeom>
        </p:spPr>
      </p:pic>
    </p:spTree>
    <p:extLst>
      <p:ext uri="{BB962C8B-B14F-4D97-AF65-F5344CB8AC3E}">
        <p14:creationId xmlns:p14="http://schemas.microsoft.com/office/powerpoint/2010/main" val="760266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083004" y="908787"/>
            <a:ext cx="5159045" cy="729818"/>
          </a:xfrm>
        </p:spPr>
        <p:txBody>
          <a:bodyPr/>
          <a:lstStyle/>
          <a:p>
            <a:r>
              <a:rPr lang="en-US" dirty="0" smtClean="0"/>
              <a:t>COVID-19 Response</a:t>
            </a:r>
            <a:endParaRPr lang="en-US" dirty="0"/>
          </a:p>
        </p:txBody>
      </p:sp>
      <p:sp>
        <p:nvSpPr>
          <p:cNvPr id="3" name="Subtitle 2"/>
          <p:cNvSpPr>
            <a:spLocks noGrp="1"/>
          </p:cNvSpPr>
          <p:nvPr>
            <p:ph type="subTitle" idx="1"/>
          </p:nvPr>
        </p:nvSpPr>
        <p:spPr>
          <a:xfrm>
            <a:off x="665682" y="1983384"/>
            <a:ext cx="7768743" cy="3305506"/>
          </a:xfrm>
        </p:spPr>
        <p:txBody>
          <a:bodyPr>
            <a:normAutofit fontScale="85000" lnSpcReduction="20000"/>
          </a:bodyPr>
          <a:lstStyle/>
          <a:p>
            <a:r>
              <a:rPr lang="en-US" u="sng" dirty="0" smtClean="0"/>
              <a:t>Infrastructure and Staffing:</a:t>
            </a:r>
          </a:p>
          <a:p>
            <a:pPr algn="l"/>
            <a:endParaRPr lang="en-US" dirty="0"/>
          </a:p>
          <a:p>
            <a:pPr algn="l"/>
            <a:r>
              <a:rPr lang="en-US" dirty="0" smtClean="0"/>
              <a:t>Ag Drive, Henry Mall, Walton Commons</a:t>
            </a:r>
          </a:p>
          <a:p>
            <a:pPr algn="l"/>
            <a:r>
              <a:rPr lang="en-US" dirty="0" smtClean="0"/>
              <a:t>	</a:t>
            </a:r>
            <a:r>
              <a:rPr lang="en-US" sz="2600" dirty="0" smtClean="0"/>
              <a:t>Re</a:t>
            </a:r>
            <a:r>
              <a:rPr lang="en-US" sz="2400" dirty="0" smtClean="0"/>
              <a:t>-engineer front desk</a:t>
            </a:r>
          </a:p>
          <a:p>
            <a:pPr algn="l"/>
            <a:r>
              <a:rPr lang="en-US" sz="2400" dirty="0" smtClean="0"/>
              <a:t>	Work with DOA on more intensive cleaning</a:t>
            </a:r>
          </a:p>
          <a:p>
            <a:pPr algn="l"/>
            <a:r>
              <a:rPr lang="en-US" sz="2400" dirty="0" smtClean="0"/>
              <a:t>	Limit visitors, vendors – pre approval required</a:t>
            </a:r>
          </a:p>
          <a:p>
            <a:pPr algn="l"/>
            <a:r>
              <a:rPr lang="en-US" sz="2400" dirty="0" smtClean="0"/>
              <a:t>	Travel restrictions imposed</a:t>
            </a:r>
          </a:p>
          <a:p>
            <a:pPr algn="l"/>
            <a:r>
              <a:rPr lang="en-US" sz="2400" dirty="0" smtClean="0"/>
              <a:t>	Lower staff density (telecommuting, split/staggered 	shifts, </a:t>
            </a:r>
            <a:r>
              <a:rPr lang="en-US" sz="2400" dirty="0" err="1" smtClean="0"/>
              <a:t>etc</a:t>
            </a:r>
            <a:r>
              <a:rPr lang="en-US" sz="2400" dirty="0" smtClean="0"/>
              <a:t>)</a:t>
            </a:r>
          </a:p>
          <a:p>
            <a:pPr algn="l"/>
            <a:r>
              <a:rPr lang="en-US" sz="2400" dirty="0" smtClean="0"/>
              <a:t>	Masks, hand sanitizer readily available</a:t>
            </a:r>
          </a:p>
          <a:p>
            <a:pPr algn="l"/>
            <a:r>
              <a:rPr lang="en-US" sz="2400" dirty="0"/>
              <a:t>	</a:t>
            </a:r>
            <a:r>
              <a:rPr lang="en-US" sz="2400" dirty="0" smtClean="0"/>
              <a:t>Significant inter-divisional support to CDD to enhance capacity</a:t>
            </a:r>
            <a:endParaRPr lang="en-US" sz="2400" dirty="0"/>
          </a:p>
        </p:txBody>
      </p:sp>
      <p:sp>
        <p:nvSpPr>
          <p:cNvPr id="4" name="Footer Placeholder 3"/>
          <p:cNvSpPr>
            <a:spLocks noGrp="1"/>
          </p:cNvSpPr>
          <p:nvPr>
            <p:ph type="ftr" sz="quarter" idx="3"/>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smtClean="0">
                <a:ln>
                  <a:noFill/>
                </a:ln>
                <a:solidFill>
                  <a:srgbClr val="B70000"/>
                </a:solidFill>
                <a:effectLst/>
                <a:uLnTx/>
                <a:uFillTx/>
                <a:latin typeface="Georgia"/>
                <a:ea typeface="+mn-ea"/>
                <a:cs typeface="+mn-cs"/>
              </a:rPr>
              <a:t>WISCONSIN STATE LABORATORY OF HYGIENE - UNIVERSITY OF WISCONSIN</a:t>
            </a:r>
            <a:endParaRPr kumimoji="0" lang="en-US" sz="1100" b="0" i="0" u="none" strike="noStrike" kern="1200" cap="none" spc="0" normalizeH="0" baseline="0" noProof="0" dirty="0">
              <a:ln>
                <a:noFill/>
              </a:ln>
              <a:solidFill>
                <a:srgbClr val="B70000"/>
              </a:solidFill>
              <a:effectLst/>
              <a:uLnTx/>
              <a:uFillTx/>
              <a:latin typeface="Georgia"/>
              <a:ea typeface="+mn-ea"/>
              <a:cs typeface="+mn-cs"/>
            </a:endParaRPr>
          </a:p>
        </p:txBody>
      </p:sp>
    </p:spTree>
    <p:extLst>
      <p:ext uri="{BB962C8B-B14F-4D97-AF65-F5344CB8AC3E}">
        <p14:creationId xmlns:p14="http://schemas.microsoft.com/office/powerpoint/2010/main" val="212485155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Working Capital </a:t>
            </a:r>
          </a:p>
        </p:txBody>
      </p:sp>
      <p:sp>
        <p:nvSpPr>
          <p:cNvPr id="4" name="Footer Placeholder 3"/>
          <p:cNvSpPr>
            <a:spLocks noGrp="1"/>
          </p:cNvSpPr>
          <p:nvPr>
            <p:ph type="ftr" sz="quarter" idx="3"/>
          </p:nvPr>
        </p:nvSpPr>
        <p:spPr/>
        <p:txBody>
          <a:bodyPr/>
          <a:lstStyle/>
          <a:p>
            <a:pPr>
              <a:defRPr/>
            </a:pPr>
            <a:r>
              <a:rPr lang="en-US"/>
              <a:t>WISCONSIN STATE LABORATORY OF HYGIENE - UNIVERSITY OF WISCONSIN</a:t>
            </a:r>
          </a:p>
        </p:txBody>
      </p:sp>
      <p:pic>
        <p:nvPicPr>
          <p:cNvPr id="2" name="Picture 1"/>
          <p:cNvPicPr>
            <a:picLocks noChangeAspect="1"/>
          </p:cNvPicPr>
          <p:nvPr/>
        </p:nvPicPr>
        <p:blipFill>
          <a:blip r:embed="rId2"/>
          <a:stretch>
            <a:fillRect/>
          </a:stretch>
        </p:blipFill>
        <p:spPr>
          <a:xfrm>
            <a:off x="831273" y="2145016"/>
            <a:ext cx="7498681" cy="2360309"/>
          </a:xfrm>
          <a:prstGeom prst="rect">
            <a:avLst/>
          </a:prstGeom>
        </p:spPr>
      </p:pic>
    </p:spTree>
    <p:extLst>
      <p:ext uri="{BB962C8B-B14F-4D97-AF65-F5344CB8AC3E}">
        <p14:creationId xmlns:p14="http://schemas.microsoft.com/office/powerpoint/2010/main" val="218765164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p:txBody>
          <a:bodyPr/>
          <a:lstStyle/>
          <a:p>
            <a:pPr>
              <a:defRPr/>
            </a:pPr>
            <a:r>
              <a:rPr lang="en-US"/>
              <a:t>WISCONSIN STATE LABORATORY OF HYGIENE - UNIVERSITY OF WISCONSIN</a:t>
            </a:r>
          </a:p>
        </p:txBody>
      </p:sp>
      <p:sp>
        <p:nvSpPr>
          <p:cNvPr id="2" name="Title 1"/>
          <p:cNvSpPr>
            <a:spLocks noGrp="1"/>
          </p:cNvSpPr>
          <p:nvPr>
            <p:ph type="title"/>
          </p:nvPr>
        </p:nvSpPr>
        <p:spPr>
          <a:xfrm>
            <a:off x="309757" y="458465"/>
            <a:ext cx="8331200" cy="600743"/>
          </a:xfrm>
        </p:spPr>
        <p:txBody>
          <a:bodyPr>
            <a:noAutofit/>
          </a:bodyPr>
          <a:lstStyle/>
          <a:p>
            <a:r>
              <a:rPr lang="en-US" sz="4000" dirty="0"/>
              <a:t>WSLH Contract Summary</a:t>
            </a:r>
            <a:br>
              <a:rPr lang="en-US" sz="4000" dirty="0"/>
            </a:br>
            <a:endParaRPr lang="en-US" sz="1600" dirty="0"/>
          </a:p>
        </p:txBody>
      </p:sp>
      <p:sp>
        <p:nvSpPr>
          <p:cNvPr id="8" name="TextBox 7"/>
          <p:cNvSpPr txBox="1"/>
          <p:nvPr/>
        </p:nvSpPr>
        <p:spPr>
          <a:xfrm>
            <a:off x="1187358" y="1887584"/>
            <a:ext cx="3254375" cy="369332"/>
          </a:xfrm>
          <a:prstGeom prst="rect">
            <a:avLst/>
          </a:prstGeom>
          <a:noFill/>
        </p:spPr>
        <p:txBody>
          <a:bodyPr wrap="square" rtlCol="0">
            <a:spAutoFit/>
          </a:bodyPr>
          <a:lstStyle/>
          <a:p>
            <a:r>
              <a:rPr lang="en-US" dirty="0" smtClean="0"/>
              <a:t>By Division</a:t>
            </a:r>
            <a:endParaRPr lang="en-US" dirty="0"/>
          </a:p>
        </p:txBody>
      </p:sp>
      <p:sp>
        <p:nvSpPr>
          <p:cNvPr id="9" name="TextBox 8"/>
          <p:cNvSpPr txBox="1"/>
          <p:nvPr/>
        </p:nvSpPr>
        <p:spPr>
          <a:xfrm>
            <a:off x="1187358" y="4219303"/>
            <a:ext cx="2901316" cy="369773"/>
          </a:xfrm>
          <a:prstGeom prst="rect">
            <a:avLst/>
          </a:prstGeom>
          <a:noFill/>
        </p:spPr>
        <p:txBody>
          <a:bodyPr wrap="square" rtlCol="0">
            <a:spAutoFit/>
          </a:bodyPr>
          <a:lstStyle/>
          <a:p>
            <a:r>
              <a:rPr lang="en-US" dirty="0" smtClean="0"/>
              <a:t>By Customer</a:t>
            </a:r>
            <a:endParaRPr lang="en-US" dirty="0"/>
          </a:p>
        </p:txBody>
      </p:sp>
      <p:pic>
        <p:nvPicPr>
          <p:cNvPr id="3" name="Picture 2"/>
          <p:cNvPicPr>
            <a:picLocks noChangeAspect="1"/>
          </p:cNvPicPr>
          <p:nvPr/>
        </p:nvPicPr>
        <p:blipFill>
          <a:blip r:embed="rId3"/>
          <a:stretch>
            <a:fillRect/>
          </a:stretch>
        </p:blipFill>
        <p:spPr>
          <a:xfrm>
            <a:off x="1187358" y="2325017"/>
            <a:ext cx="4541914" cy="1676545"/>
          </a:xfrm>
          <a:prstGeom prst="rect">
            <a:avLst/>
          </a:prstGeom>
        </p:spPr>
      </p:pic>
      <p:pic>
        <p:nvPicPr>
          <p:cNvPr id="5" name="Picture 4"/>
          <p:cNvPicPr>
            <a:picLocks noChangeAspect="1"/>
          </p:cNvPicPr>
          <p:nvPr/>
        </p:nvPicPr>
        <p:blipFill>
          <a:blip r:embed="rId4"/>
          <a:stretch>
            <a:fillRect/>
          </a:stretch>
        </p:blipFill>
        <p:spPr>
          <a:xfrm>
            <a:off x="1187358" y="4491194"/>
            <a:ext cx="4499238" cy="1847248"/>
          </a:xfrm>
          <a:prstGeom prst="rect">
            <a:avLst/>
          </a:prstGeom>
        </p:spPr>
      </p:pic>
    </p:spTree>
    <p:extLst>
      <p:ext uri="{BB962C8B-B14F-4D97-AF65-F5344CB8AC3E}">
        <p14:creationId xmlns:p14="http://schemas.microsoft.com/office/powerpoint/2010/main" val="92329585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54472" y="413081"/>
            <a:ext cx="7270428" cy="5662871"/>
          </a:xfrm>
        </p:spPr>
        <p:txBody>
          <a:bodyPr>
            <a:normAutofit/>
          </a:bodyPr>
          <a:lstStyle/>
          <a:p>
            <a:r>
              <a:rPr lang="en-US" dirty="0"/>
              <a:t/>
            </a:r>
            <a:br>
              <a:rPr lang="en-US" dirty="0"/>
            </a:br>
            <a:r>
              <a:rPr lang="en-US" sz="4900" dirty="0" smtClean="0"/>
              <a:t>FY21 Budget Approval</a:t>
            </a:r>
            <a:r>
              <a:rPr lang="en-US" dirty="0"/>
              <a:t/>
            </a:r>
            <a:br>
              <a:rPr lang="en-US" dirty="0"/>
            </a:br>
            <a:r>
              <a:rPr lang="en-US" sz="2700" dirty="0">
                <a:solidFill>
                  <a:schemeClr val="tx1"/>
                </a:solidFill>
                <a:effectLst/>
              </a:rPr>
              <a:t/>
            </a:r>
            <a:br>
              <a:rPr lang="en-US" sz="2700" dirty="0">
                <a:solidFill>
                  <a:schemeClr val="tx1"/>
                </a:solidFill>
                <a:effectLst/>
              </a:rPr>
            </a:br>
            <a:r>
              <a:rPr lang="en-US" sz="2700" dirty="0">
                <a:solidFill>
                  <a:schemeClr val="tx1"/>
                </a:solidFill>
                <a:effectLst/>
              </a:rPr>
              <a:t/>
            </a:r>
            <a:br>
              <a:rPr lang="en-US" sz="2700" dirty="0">
                <a:solidFill>
                  <a:schemeClr val="tx1"/>
                </a:solidFill>
                <a:effectLst/>
              </a:rPr>
            </a:br>
            <a:r>
              <a:rPr lang="en-US" sz="2700" dirty="0">
                <a:solidFill>
                  <a:schemeClr val="tx1"/>
                </a:solidFill>
                <a:effectLst/>
              </a:rPr>
              <a:t/>
            </a:r>
            <a:br>
              <a:rPr lang="en-US" sz="2700" dirty="0">
                <a:solidFill>
                  <a:schemeClr val="tx1"/>
                </a:solidFill>
                <a:effectLst/>
              </a:rPr>
            </a:br>
            <a:r>
              <a:rPr lang="en-US" sz="2700" dirty="0" smtClean="0">
                <a:solidFill>
                  <a:schemeClr val="tx1"/>
                </a:solidFill>
                <a:effectLst/>
              </a:rPr>
              <a:t>Kevin Karbowski</a:t>
            </a:r>
            <a:br>
              <a:rPr lang="en-US" sz="2700" dirty="0" smtClean="0">
                <a:solidFill>
                  <a:schemeClr val="tx1"/>
                </a:solidFill>
                <a:effectLst/>
              </a:rPr>
            </a:br>
            <a:r>
              <a:rPr lang="en-US" sz="2700" dirty="0" smtClean="0">
                <a:solidFill>
                  <a:schemeClr val="tx1"/>
                </a:solidFill>
                <a:effectLst/>
              </a:rPr>
              <a:t>Chief Financial Officer</a:t>
            </a:r>
            <a:br>
              <a:rPr lang="en-US" sz="2700" dirty="0" smtClean="0">
                <a:solidFill>
                  <a:schemeClr val="tx1"/>
                </a:solidFill>
                <a:effectLst/>
              </a:rPr>
            </a:br>
            <a:r>
              <a:rPr lang="en-US" sz="2700" dirty="0">
                <a:solidFill>
                  <a:schemeClr val="tx1"/>
                </a:solidFill>
                <a:effectLst/>
              </a:rPr>
              <a:t>Wisconsin State Laboratory of Hygiene</a:t>
            </a:r>
            <a:br>
              <a:rPr lang="en-US" sz="2700" dirty="0">
                <a:solidFill>
                  <a:schemeClr val="tx1"/>
                </a:solidFill>
                <a:effectLst/>
              </a:rPr>
            </a:br>
            <a:endParaRPr lang="en-US" sz="2700" dirty="0">
              <a:solidFill>
                <a:schemeClr val="tx1"/>
              </a:solidFill>
              <a:effectLst/>
            </a:endParaRPr>
          </a:p>
        </p:txBody>
      </p:sp>
      <p:sp>
        <p:nvSpPr>
          <p:cNvPr id="4" name="Footer Placeholder 3"/>
          <p:cNvSpPr>
            <a:spLocks noGrp="1"/>
          </p:cNvSpPr>
          <p:nvPr>
            <p:ph type="ftr" sz="quarter" idx="3"/>
          </p:nvPr>
        </p:nvSpPr>
        <p:spPr/>
        <p:txBody>
          <a:bodyPr/>
          <a:lstStyle/>
          <a:p>
            <a:pPr>
              <a:defRPr/>
            </a:pPr>
            <a:r>
              <a:rPr lang="en-US" dirty="0"/>
              <a:t>WISCONSIN STATE LABORATORY OF HYGIENE - UNIVERSITY OF WISCONSIN</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0416" y="378168"/>
            <a:ext cx="1182342" cy="5981365"/>
          </a:xfrm>
          <a:prstGeom prst="rect">
            <a:avLst/>
          </a:prstGeom>
        </p:spPr>
      </p:pic>
    </p:spTree>
    <p:extLst>
      <p:ext uri="{BB962C8B-B14F-4D97-AF65-F5344CB8AC3E}">
        <p14:creationId xmlns:p14="http://schemas.microsoft.com/office/powerpoint/2010/main" val="177437878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pPr>
              <a:defRPr/>
            </a:pPr>
            <a:r>
              <a:rPr lang="en-US"/>
              <a:t>WISCONSIN STATE LABORATORY OF HYGIENE - UNIVERSITY OF WISCONSIN</a:t>
            </a:r>
          </a:p>
        </p:txBody>
      </p:sp>
      <p:pic>
        <p:nvPicPr>
          <p:cNvPr id="2" name="Picture 1"/>
          <p:cNvPicPr>
            <a:picLocks noChangeAspect="1"/>
          </p:cNvPicPr>
          <p:nvPr/>
        </p:nvPicPr>
        <p:blipFill>
          <a:blip r:embed="rId2"/>
          <a:stretch>
            <a:fillRect/>
          </a:stretch>
        </p:blipFill>
        <p:spPr>
          <a:xfrm>
            <a:off x="1392661" y="392476"/>
            <a:ext cx="6138802" cy="5897487"/>
          </a:xfrm>
          <a:prstGeom prst="rect">
            <a:avLst/>
          </a:prstGeom>
        </p:spPr>
      </p:pic>
    </p:spTree>
    <p:extLst>
      <p:ext uri="{BB962C8B-B14F-4D97-AF65-F5344CB8AC3E}">
        <p14:creationId xmlns:p14="http://schemas.microsoft.com/office/powerpoint/2010/main" val="175078286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54472" y="413081"/>
            <a:ext cx="7270428" cy="5662871"/>
          </a:xfrm>
        </p:spPr>
        <p:txBody>
          <a:bodyPr>
            <a:normAutofit/>
          </a:bodyPr>
          <a:lstStyle/>
          <a:p>
            <a:r>
              <a:rPr lang="en-US" dirty="0"/>
              <a:t/>
            </a:r>
            <a:br>
              <a:rPr lang="en-US" dirty="0"/>
            </a:br>
            <a:r>
              <a:rPr lang="en-US" sz="4900" dirty="0" smtClean="0"/>
              <a:t>Strategic Plan Update</a:t>
            </a:r>
            <a:r>
              <a:rPr lang="en-US" dirty="0"/>
              <a:t/>
            </a:r>
            <a:br>
              <a:rPr lang="en-US" dirty="0"/>
            </a:br>
            <a:r>
              <a:rPr lang="en-US" sz="2700" dirty="0">
                <a:solidFill>
                  <a:schemeClr val="tx1"/>
                </a:solidFill>
                <a:effectLst/>
              </a:rPr>
              <a:t/>
            </a:r>
            <a:br>
              <a:rPr lang="en-US" sz="2700" dirty="0">
                <a:solidFill>
                  <a:schemeClr val="tx1"/>
                </a:solidFill>
                <a:effectLst/>
              </a:rPr>
            </a:br>
            <a:r>
              <a:rPr lang="en-US" sz="2700" dirty="0">
                <a:solidFill>
                  <a:schemeClr val="tx1"/>
                </a:solidFill>
                <a:effectLst/>
              </a:rPr>
              <a:t/>
            </a:r>
            <a:br>
              <a:rPr lang="en-US" sz="2700" dirty="0">
                <a:solidFill>
                  <a:schemeClr val="tx1"/>
                </a:solidFill>
                <a:effectLst/>
              </a:rPr>
            </a:br>
            <a:r>
              <a:rPr lang="en-US" sz="2700" dirty="0">
                <a:solidFill>
                  <a:schemeClr val="tx1"/>
                </a:solidFill>
                <a:effectLst/>
              </a:rPr>
              <a:t/>
            </a:r>
            <a:br>
              <a:rPr lang="en-US" sz="2700" dirty="0">
                <a:solidFill>
                  <a:schemeClr val="tx1"/>
                </a:solidFill>
                <a:effectLst/>
              </a:rPr>
            </a:br>
            <a:r>
              <a:rPr lang="en-US" sz="2700" dirty="0" smtClean="0">
                <a:solidFill>
                  <a:schemeClr val="tx1"/>
                </a:solidFill>
                <a:effectLst/>
              </a:rPr>
              <a:t>Kevin Karbowski</a:t>
            </a:r>
            <a:br>
              <a:rPr lang="en-US" sz="2700" dirty="0" smtClean="0">
                <a:solidFill>
                  <a:schemeClr val="tx1"/>
                </a:solidFill>
                <a:effectLst/>
              </a:rPr>
            </a:br>
            <a:r>
              <a:rPr lang="en-US" sz="2700" dirty="0" smtClean="0">
                <a:solidFill>
                  <a:schemeClr val="tx1"/>
                </a:solidFill>
                <a:effectLst/>
              </a:rPr>
              <a:t>Chief Financial Officer</a:t>
            </a:r>
            <a:br>
              <a:rPr lang="en-US" sz="2700" dirty="0" smtClean="0">
                <a:solidFill>
                  <a:schemeClr val="tx1"/>
                </a:solidFill>
                <a:effectLst/>
              </a:rPr>
            </a:br>
            <a:r>
              <a:rPr lang="en-US" sz="2700" dirty="0">
                <a:solidFill>
                  <a:schemeClr val="tx1"/>
                </a:solidFill>
                <a:effectLst/>
              </a:rPr>
              <a:t>Wisconsin State Laboratory of Hygiene</a:t>
            </a:r>
            <a:br>
              <a:rPr lang="en-US" sz="2700" dirty="0">
                <a:solidFill>
                  <a:schemeClr val="tx1"/>
                </a:solidFill>
                <a:effectLst/>
              </a:rPr>
            </a:br>
            <a:endParaRPr lang="en-US" sz="2700" dirty="0">
              <a:solidFill>
                <a:schemeClr val="tx1"/>
              </a:solidFill>
              <a:effectLst/>
            </a:endParaRPr>
          </a:p>
        </p:txBody>
      </p:sp>
      <p:sp>
        <p:nvSpPr>
          <p:cNvPr id="4" name="Footer Placeholder 3"/>
          <p:cNvSpPr>
            <a:spLocks noGrp="1"/>
          </p:cNvSpPr>
          <p:nvPr>
            <p:ph type="ftr" sz="quarter" idx="3"/>
          </p:nvPr>
        </p:nvSpPr>
        <p:spPr/>
        <p:txBody>
          <a:bodyPr/>
          <a:lstStyle/>
          <a:p>
            <a:pPr>
              <a:defRPr/>
            </a:pPr>
            <a:r>
              <a:rPr lang="en-US" dirty="0"/>
              <a:t>WISCONSIN STATE LABORATORY OF HYGIENE - UNIVERSITY OF WISCONSIN</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0416" y="378168"/>
            <a:ext cx="1182342" cy="5981365"/>
          </a:xfrm>
          <a:prstGeom prst="rect">
            <a:avLst/>
          </a:prstGeom>
        </p:spPr>
      </p:pic>
    </p:spTree>
    <p:extLst>
      <p:ext uri="{BB962C8B-B14F-4D97-AF65-F5344CB8AC3E}">
        <p14:creationId xmlns:p14="http://schemas.microsoft.com/office/powerpoint/2010/main" val="259650479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pPr>
              <a:defRPr/>
            </a:pPr>
            <a:r>
              <a:rPr lang="en-US"/>
              <a:t>WISCONSIN STATE LABORATORY OF HYGIENE - UNIVERSITY OF WISCONSIN</a:t>
            </a:r>
          </a:p>
        </p:txBody>
      </p:sp>
      <p:pic>
        <p:nvPicPr>
          <p:cNvPr id="2" name="Picture 1"/>
          <p:cNvPicPr>
            <a:picLocks noChangeAspect="1"/>
          </p:cNvPicPr>
          <p:nvPr/>
        </p:nvPicPr>
        <p:blipFill>
          <a:blip r:embed="rId2"/>
          <a:stretch>
            <a:fillRect/>
          </a:stretch>
        </p:blipFill>
        <p:spPr>
          <a:xfrm>
            <a:off x="555769" y="953561"/>
            <a:ext cx="7784667" cy="4785252"/>
          </a:xfrm>
          <a:prstGeom prst="rect">
            <a:avLst/>
          </a:prstGeom>
        </p:spPr>
      </p:pic>
    </p:spTree>
    <p:extLst>
      <p:ext uri="{BB962C8B-B14F-4D97-AF65-F5344CB8AC3E}">
        <p14:creationId xmlns:p14="http://schemas.microsoft.com/office/powerpoint/2010/main" val="157174755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54472" y="413081"/>
            <a:ext cx="7270428" cy="5662871"/>
          </a:xfrm>
        </p:spPr>
        <p:txBody>
          <a:bodyPr>
            <a:normAutofit/>
          </a:bodyPr>
          <a:lstStyle/>
          <a:p>
            <a:r>
              <a:rPr lang="en-US" dirty="0"/>
              <a:t/>
            </a:r>
            <a:br>
              <a:rPr lang="en-US" dirty="0"/>
            </a:br>
            <a:r>
              <a:rPr lang="en-US" dirty="0"/>
              <a:t>Human Resources Report</a:t>
            </a:r>
            <a:br>
              <a:rPr lang="en-US" dirty="0"/>
            </a:br>
            <a:r>
              <a:rPr lang="en-US" dirty="0"/>
              <a:t/>
            </a:r>
            <a:br>
              <a:rPr lang="en-US" dirty="0"/>
            </a:br>
            <a:r>
              <a:rPr lang="en-US" sz="2800" dirty="0">
                <a:solidFill>
                  <a:schemeClr val="tx1"/>
                </a:solidFill>
                <a:effectLst/>
              </a:rPr>
              <a:t>Cynda DeMontigny</a:t>
            </a:r>
            <a:br>
              <a:rPr lang="en-US" sz="2800" dirty="0">
                <a:solidFill>
                  <a:schemeClr val="tx1"/>
                </a:solidFill>
                <a:effectLst/>
              </a:rPr>
            </a:br>
            <a:r>
              <a:rPr lang="en-US" sz="2800" dirty="0">
                <a:solidFill>
                  <a:schemeClr val="tx1"/>
                </a:solidFill>
                <a:effectLst/>
              </a:rPr>
              <a:t>HR Director</a:t>
            </a:r>
            <a:br>
              <a:rPr lang="en-US" sz="2800" dirty="0">
                <a:solidFill>
                  <a:schemeClr val="tx1"/>
                </a:solidFill>
                <a:effectLst/>
              </a:rPr>
            </a:br>
            <a:r>
              <a:rPr lang="en-US" sz="2800" dirty="0">
                <a:solidFill>
                  <a:schemeClr val="tx1"/>
                </a:solidFill>
                <a:effectLst/>
              </a:rPr>
              <a:t>Wisconsin State Laboratory of Hygiene</a:t>
            </a:r>
            <a:r>
              <a:rPr lang="en-US" sz="2800" dirty="0"/>
              <a:t/>
            </a:r>
            <a:br>
              <a:rPr lang="en-US" sz="2800" dirty="0"/>
            </a:br>
            <a:r>
              <a:rPr lang="en-US" sz="2700" dirty="0">
                <a:solidFill>
                  <a:schemeClr val="tx1"/>
                </a:solidFill>
                <a:effectLst/>
              </a:rPr>
              <a:t/>
            </a:r>
            <a:br>
              <a:rPr lang="en-US" sz="2700" dirty="0">
                <a:solidFill>
                  <a:schemeClr val="tx1"/>
                </a:solidFill>
                <a:effectLst/>
              </a:rPr>
            </a:br>
            <a:endParaRPr lang="en-US" sz="2700" dirty="0">
              <a:solidFill>
                <a:schemeClr val="tx1"/>
              </a:solidFill>
              <a:effectLst/>
            </a:endParaRPr>
          </a:p>
        </p:txBody>
      </p:sp>
      <p:sp>
        <p:nvSpPr>
          <p:cNvPr id="4" name="Footer Placeholder 3"/>
          <p:cNvSpPr>
            <a:spLocks noGrp="1"/>
          </p:cNvSpPr>
          <p:nvPr>
            <p:ph type="ftr" sz="quarter" idx="3"/>
          </p:nvPr>
        </p:nvSpPr>
        <p:spPr/>
        <p:txBody>
          <a:bodyPr/>
          <a:lstStyle/>
          <a:p>
            <a:pPr>
              <a:defRPr/>
            </a:pPr>
            <a:r>
              <a:rPr lang="en-US" dirty="0"/>
              <a:t>WISCONSIN STATE LABORATORY OF HYGIENE - UNIVERSITY OF WISCONSIN</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0416" y="378168"/>
            <a:ext cx="1182342" cy="5981365"/>
          </a:xfrm>
          <a:prstGeom prst="rect">
            <a:avLst/>
          </a:prstGeom>
        </p:spPr>
      </p:pic>
    </p:spTree>
    <p:extLst>
      <p:ext uri="{BB962C8B-B14F-4D97-AF65-F5344CB8AC3E}">
        <p14:creationId xmlns:p14="http://schemas.microsoft.com/office/powerpoint/2010/main" val="392601367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1" y="450000"/>
            <a:ext cx="8331200" cy="1250950"/>
          </a:xfrm>
        </p:spPr>
        <p:txBody>
          <a:bodyPr/>
          <a:lstStyle/>
          <a:p>
            <a:r>
              <a:rPr lang="en-US" dirty="0"/>
              <a:t>HR Report </a:t>
            </a:r>
            <a:br>
              <a:rPr lang="en-US" dirty="0"/>
            </a:br>
            <a:r>
              <a:rPr lang="en-US" sz="2400" dirty="0" smtClean="0"/>
              <a:t>March 11, 2020– June 5, 2020</a:t>
            </a:r>
            <a:endParaRPr lang="en-US" sz="2400" dirty="0"/>
          </a:p>
        </p:txBody>
      </p:sp>
      <p:sp>
        <p:nvSpPr>
          <p:cNvPr id="3" name="Footer Placeholder 2"/>
          <p:cNvSpPr>
            <a:spLocks noGrp="1"/>
          </p:cNvSpPr>
          <p:nvPr>
            <p:ph type="ftr" sz="quarter" idx="10"/>
          </p:nvPr>
        </p:nvSpPr>
        <p:spPr/>
        <p:txBody>
          <a:bodyPr/>
          <a:lstStyle/>
          <a:p>
            <a:pPr>
              <a:defRPr/>
            </a:pPr>
            <a:r>
              <a:rPr lang="en-US"/>
              <a:t>WISCONSIN STATE LABORATORY OF HYGIENE - UNIVERSITY OF WISCONSIN</a:t>
            </a:r>
          </a:p>
        </p:txBody>
      </p:sp>
      <p:graphicFrame>
        <p:nvGraphicFramePr>
          <p:cNvPr id="5" name="Table 4"/>
          <p:cNvGraphicFramePr>
            <a:graphicFrameLocks noGrp="1"/>
          </p:cNvGraphicFramePr>
          <p:nvPr>
            <p:extLst>
              <p:ext uri="{D42A27DB-BD31-4B8C-83A1-F6EECF244321}">
                <p14:modId xmlns:p14="http://schemas.microsoft.com/office/powerpoint/2010/main" val="524817125"/>
              </p:ext>
            </p:extLst>
          </p:nvPr>
        </p:nvGraphicFramePr>
        <p:xfrm>
          <a:off x="1554885" y="1712784"/>
          <a:ext cx="5705476" cy="4056130"/>
        </p:xfrm>
        <a:graphic>
          <a:graphicData uri="http://schemas.openxmlformats.org/drawingml/2006/table">
            <a:tbl>
              <a:tblPr firstRow="1" bandRow="1">
                <a:tableStyleId>{3C2FFA5D-87B4-456A-9821-1D502468CF0F}</a:tableStyleId>
              </a:tblPr>
              <a:tblGrid>
                <a:gridCol w="3867151">
                  <a:extLst>
                    <a:ext uri="{9D8B030D-6E8A-4147-A177-3AD203B41FA5}">
                      <a16:colId xmlns:a16="http://schemas.microsoft.com/office/drawing/2014/main" val="20000"/>
                    </a:ext>
                  </a:extLst>
                </a:gridCol>
                <a:gridCol w="1838325">
                  <a:extLst>
                    <a:ext uri="{9D8B030D-6E8A-4147-A177-3AD203B41FA5}">
                      <a16:colId xmlns:a16="http://schemas.microsoft.com/office/drawing/2014/main" val="20001"/>
                    </a:ext>
                  </a:extLst>
                </a:gridCol>
              </a:tblGrid>
              <a:tr h="0">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0"/>
                  </a:ext>
                </a:extLst>
              </a:tr>
              <a:tr h="758693">
                <a:tc>
                  <a:txBody>
                    <a:bodyPr/>
                    <a:lstStyle/>
                    <a:p>
                      <a:r>
                        <a:rPr lang="en-US" b="1" dirty="0">
                          <a:solidFill>
                            <a:schemeClr val="tx1">
                              <a:lumMod val="95000"/>
                              <a:lumOff val="5000"/>
                            </a:schemeClr>
                          </a:solidFill>
                        </a:rPr>
                        <a:t>Division</a:t>
                      </a:r>
                    </a:p>
                  </a:txBody>
                  <a:tcPr/>
                </a:tc>
                <a:tc>
                  <a:txBody>
                    <a:bodyPr/>
                    <a:lstStyle/>
                    <a:p>
                      <a:r>
                        <a:rPr lang="en-US" sz="1400" b="1" baseline="0" dirty="0">
                          <a:solidFill>
                            <a:schemeClr val="tx1">
                              <a:lumMod val="95000"/>
                              <a:lumOff val="5000"/>
                            </a:schemeClr>
                          </a:solidFill>
                        </a:rPr>
                        <a:t>Recruitments</a:t>
                      </a:r>
                      <a:endParaRPr lang="en-US" sz="1400" b="1" dirty="0">
                        <a:solidFill>
                          <a:schemeClr val="tx1">
                            <a:lumMod val="95000"/>
                            <a:lumOff val="5000"/>
                          </a:schemeClr>
                        </a:solidFill>
                      </a:endParaRPr>
                    </a:p>
                  </a:txBody>
                  <a:tcPr/>
                </a:tc>
                <a:extLst>
                  <a:ext uri="{0D108BD9-81ED-4DB2-BD59-A6C34878D82A}">
                    <a16:rowId xmlns:a16="http://schemas.microsoft.com/office/drawing/2014/main" val="10001"/>
                  </a:ext>
                </a:extLst>
              </a:tr>
              <a:tr h="418811">
                <a:tc>
                  <a:txBody>
                    <a:bodyPr/>
                    <a:lstStyle/>
                    <a:p>
                      <a:r>
                        <a:rPr lang="en-US" dirty="0"/>
                        <a:t>Disease Prevention Division</a:t>
                      </a:r>
                    </a:p>
                  </a:txBody>
                  <a:tcPr/>
                </a:tc>
                <a:tc>
                  <a:txBody>
                    <a:bodyPr/>
                    <a:lstStyle/>
                    <a:p>
                      <a:r>
                        <a:rPr lang="en-US" dirty="0"/>
                        <a:t>1</a:t>
                      </a:r>
                    </a:p>
                  </a:txBody>
                  <a:tcPr/>
                </a:tc>
                <a:extLst>
                  <a:ext uri="{0D108BD9-81ED-4DB2-BD59-A6C34878D82A}">
                    <a16:rowId xmlns:a16="http://schemas.microsoft.com/office/drawing/2014/main" val="10002"/>
                  </a:ext>
                </a:extLst>
              </a:tr>
              <a:tr h="418811">
                <a:tc>
                  <a:txBody>
                    <a:bodyPr/>
                    <a:lstStyle/>
                    <a:p>
                      <a:r>
                        <a:rPr lang="en-US" dirty="0"/>
                        <a:t>Environmental</a:t>
                      </a:r>
                      <a:r>
                        <a:rPr lang="en-US" baseline="0" dirty="0"/>
                        <a:t> Health Division </a:t>
                      </a:r>
                      <a:endParaRPr lang="en-US" dirty="0"/>
                    </a:p>
                  </a:txBody>
                  <a:tcPr/>
                </a:tc>
                <a:tc>
                  <a:txBody>
                    <a:bodyPr/>
                    <a:lstStyle/>
                    <a:p>
                      <a:r>
                        <a:rPr lang="en-US" dirty="0"/>
                        <a:t>1</a:t>
                      </a:r>
                    </a:p>
                  </a:txBody>
                  <a:tcPr/>
                </a:tc>
                <a:extLst>
                  <a:ext uri="{0D108BD9-81ED-4DB2-BD59-A6C34878D82A}">
                    <a16:rowId xmlns:a16="http://schemas.microsoft.com/office/drawing/2014/main" val="10003"/>
                  </a:ext>
                </a:extLst>
              </a:tr>
              <a:tr h="418811">
                <a:tc>
                  <a:txBody>
                    <a:bodyPr/>
                    <a:lstStyle/>
                    <a:p>
                      <a:r>
                        <a:rPr lang="en-US" dirty="0"/>
                        <a:t>Laboratory</a:t>
                      </a:r>
                      <a:r>
                        <a:rPr lang="en-US" baseline="0" dirty="0"/>
                        <a:t> Improvement Division </a:t>
                      </a:r>
                      <a:endParaRPr lang="en-US" dirty="0"/>
                    </a:p>
                  </a:txBody>
                  <a:tcPr/>
                </a:tc>
                <a:tc>
                  <a:txBody>
                    <a:bodyPr/>
                    <a:lstStyle/>
                    <a:p>
                      <a:r>
                        <a:rPr lang="en-US" dirty="0"/>
                        <a:t>0</a:t>
                      </a:r>
                    </a:p>
                  </a:txBody>
                  <a:tcPr/>
                </a:tc>
                <a:extLst>
                  <a:ext uri="{0D108BD9-81ED-4DB2-BD59-A6C34878D82A}">
                    <a16:rowId xmlns:a16="http://schemas.microsoft.com/office/drawing/2014/main" val="10004"/>
                  </a:ext>
                </a:extLst>
              </a:tr>
              <a:tr h="418811">
                <a:tc>
                  <a:txBody>
                    <a:bodyPr/>
                    <a:lstStyle/>
                    <a:p>
                      <a:r>
                        <a:rPr lang="en-US" dirty="0"/>
                        <a:t>Communicable Disease</a:t>
                      </a:r>
                      <a:r>
                        <a:rPr lang="en-US" baseline="0" dirty="0"/>
                        <a:t> Division </a:t>
                      </a:r>
                      <a:endParaRPr lang="en-US" dirty="0"/>
                    </a:p>
                  </a:txBody>
                  <a:tcPr/>
                </a:tc>
                <a:tc>
                  <a:txBody>
                    <a:bodyPr/>
                    <a:lstStyle/>
                    <a:p>
                      <a:r>
                        <a:rPr lang="en-US" dirty="0" smtClean="0"/>
                        <a:t>2</a:t>
                      </a:r>
                      <a:endParaRPr lang="en-US" dirty="0"/>
                    </a:p>
                  </a:txBody>
                  <a:tcPr/>
                </a:tc>
                <a:extLst>
                  <a:ext uri="{0D108BD9-81ED-4DB2-BD59-A6C34878D82A}">
                    <a16:rowId xmlns:a16="http://schemas.microsoft.com/office/drawing/2014/main" val="10005"/>
                  </a:ext>
                </a:extLst>
              </a:tr>
              <a:tr h="418811">
                <a:tc>
                  <a:txBody>
                    <a:bodyPr/>
                    <a:lstStyle/>
                    <a:p>
                      <a:r>
                        <a:rPr lang="en-US" dirty="0"/>
                        <a:t>Administration</a:t>
                      </a:r>
                      <a:r>
                        <a:rPr lang="en-US" baseline="0" dirty="0"/>
                        <a:t> </a:t>
                      </a:r>
                      <a:endParaRPr lang="en-US" dirty="0"/>
                    </a:p>
                  </a:txBody>
                  <a:tcPr/>
                </a:tc>
                <a:tc>
                  <a:txBody>
                    <a:bodyPr/>
                    <a:lstStyle/>
                    <a:p>
                      <a:r>
                        <a:rPr lang="en-US" dirty="0"/>
                        <a:t>2</a:t>
                      </a:r>
                    </a:p>
                  </a:txBody>
                  <a:tcPr/>
                </a:tc>
                <a:extLst>
                  <a:ext uri="{0D108BD9-81ED-4DB2-BD59-A6C34878D82A}">
                    <a16:rowId xmlns:a16="http://schemas.microsoft.com/office/drawing/2014/main" val="10006"/>
                  </a:ext>
                </a:extLst>
              </a:tr>
              <a:tr h="418811">
                <a:tc>
                  <a:txBody>
                    <a:bodyPr/>
                    <a:lstStyle/>
                    <a:p>
                      <a:r>
                        <a:rPr lang="en-US" dirty="0"/>
                        <a:t>Occupational</a:t>
                      </a:r>
                      <a:r>
                        <a:rPr lang="en-US" baseline="0" dirty="0"/>
                        <a:t> Health Division </a:t>
                      </a:r>
                      <a:endParaRPr lang="en-US" dirty="0"/>
                    </a:p>
                  </a:txBody>
                  <a:tcPr/>
                </a:tc>
                <a:tc>
                  <a:txBody>
                    <a:bodyPr/>
                    <a:lstStyle/>
                    <a:p>
                      <a:r>
                        <a:rPr lang="en-US" dirty="0"/>
                        <a:t>0</a:t>
                      </a:r>
                    </a:p>
                  </a:txBody>
                  <a:tcPr/>
                </a:tc>
                <a:extLst>
                  <a:ext uri="{0D108BD9-81ED-4DB2-BD59-A6C34878D82A}">
                    <a16:rowId xmlns:a16="http://schemas.microsoft.com/office/drawing/2014/main" val="10007"/>
                  </a:ext>
                </a:extLst>
              </a:tr>
              <a:tr h="418811">
                <a:tc>
                  <a:txBody>
                    <a:bodyPr/>
                    <a:lstStyle/>
                    <a:p>
                      <a:r>
                        <a:rPr lang="en-US" b="1" dirty="0"/>
                        <a:t>TOTAL</a:t>
                      </a:r>
                    </a:p>
                  </a:txBody>
                  <a:tcPr/>
                </a:tc>
                <a:tc>
                  <a:txBody>
                    <a:bodyPr/>
                    <a:lstStyle/>
                    <a:p>
                      <a:r>
                        <a:rPr lang="en-US" dirty="0" smtClean="0"/>
                        <a:t>1</a:t>
                      </a:r>
                      <a:endParaRPr lang="en-US" dirty="0"/>
                    </a:p>
                  </a:txBody>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91090980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6" y="758825"/>
            <a:ext cx="7830845" cy="1250950"/>
          </a:xfrm>
        </p:spPr>
        <p:txBody>
          <a:bodyPr/>
          <a:lstStyle/>
          <a:p>
            <a:r>
              <a:rPr lang="en-US" dirty="0"/>
              <a:t>Staff turn-around </a:t>
            </a:r>
            <a:r>
              <a:rPr lang="en-US" dirty="0" smtClean="0"/>
              <a:t>December 10– March 10, 2020</a:t>
            </a:r>
            <a:endParaRPr lang="en-US" dirty="0"/>
          </a:p>
        </p:txBody>
      </p:sp>
      <p:sp>
        <p:nvSpPr>
          <p:cNvPr id="3" name="Footer Placeholder 2"/>
          <p:cNvSpPr>
            <a:spLocks noGrp="1"/>
          </p:cNvSpPr>
          <p:nvPr>
            <p:ph type="ftr" sz="quarter" idx="10"/>
          </p:nvPr>
        </p:nvSpPr>
        <p:spPr/>
        <p:txBody>
          <a:bodyPr/>
          <a:lstStyle/>
          <a:p>
            <a:pPr>
              <a:defRPr/>
            </a:pPr>
            <a:r>
              <a:rPr lang="en-US"/>
              <a:t>WISCONSIN STATE LABORATORY OF HYGIENE - UNIVERSITY OF WISCONSIN</a:t>
            </a:r>
          </a:p>
        </p:txBody>
      </p:sp>
      <p:graphicFrame>
        <p:nvGraphicFramePr>
          <p:cNvPr id="5" name="Table 4"/>
          <p:cNvGraphicFramePr>
            <a:graphicFrameLocks noGrp="1"/>
          </p:cNvGraphicFramePr>
          <p:nvPr>
            <p:extLst>
              <p:ext uri="{D42A27DB-BD31-4B8C-83A1-F6EECF244321}">
                <p14:modId xmlns:p14="http://schemas.microsoft.com/office/powerpoint/2010/main" val="3287307567"/>
              </p:ext>
            </p:extLst>
          </p:nvPr>
        </p:nvGraphicFramePr>
        <p:xfrm>
          <a:off x="990598" y="2333633"/>
          <a:ext cx="7134228" cy="2771777"/>
        </p:xfrm>
        <a:graphic>
          <a:graphicData uri="http://schemas.openxmlformats.org/drawingml/2006/table">
            <a:tbl>
              <a:tblPr firstRow="1" bandRow="1">
                <a:tableStyleId>{3C2FFA5D-87B4-456A-9821-1D502468CF0F}</a:tableStyleId>
              </a:tblPr>
              <a:tblGrid>
                <a:gridCol w="2755587">
                  <a:extLst>
                    <a:ext uri="{9D8B030D-6E8A-4147-A177-3AD203B41FA5}">
                      <a16:colId xmlns:a16="http://schemas.microsoft.com/office/drawing/2014/main" val="20000"/>
                    </a:ext>
                  </a:extLst>
                </a:gridCol>
                <a:gridCol w="673415">
                  <a:extLst>
                    <a:ext uri="{9D8B030D-6E8A-4147-A177-3AD203B41FA5}">
                      <a16:colId xmlns:a16="http://schemas.microsoft.com/office/drawing/2014/main" val="20001"/>
                    </a:ext>
                  </a:extLst>
                </a:gridCol>
                <a:gridCol w="704850">
                  <a:extLst>
                    <a:ext uri="{9D8B030D-6E8A-4147-A177-3AD203B41FA5}">
                      <a16:colId xmlns:a16="http://schemas.microsoft.com/office/drawing/2014/main" val="20002"/>
                    </a:ext>
                  </a:extLst>
                </a:gridCol>
                <a:gridCol w="695325">
                  <a:extLst>
                    <a:ext uri="{9D8B030D-6E8A-4147-A177-3AD203B41FA5}">
                      <a16:colId xmlns:a16="http://schemas.microsoft.com/office/drawing/2014/main" val="20003"/>
                    </a:ext>
                  </a:extLst>
                </a:gridCol>
                <a:gridCol w="631501">
                  <a:extLst>
                    <a:ext uri="{9D8B030D-6E8A-4147-A177-3AD203B41FA5}">
                      <a16:colId xmlns:a16="http://schemas.microsoft.com/office/drawing/2014/main" val="20004"/>
                    </a:ext>
                  </a:extLst>
                </a:gridCol>
                <a:gridCol w="836775">
                  <a:extLst>
                    <a:ext uri="{9D8B030D-6E8A-4147-A177-3AD203B41FA5}">
                      <a16:colId xmlns:a16="http://schemas.microsoft.com/office/drawing/2014/main" val="20005"/>
                    </a:ext>
                  </a:extLst>
                </a:gridCol>
                <a:gridCol w="836775">
                  <a:extLst>
                    <a:ext uri="{9D8B030D-6E8A-4147-A177-3AD203B41FA5}">
                      <a16:colId xmlns:a16="http://schemas.microsoft.com/office/drawing/2014/main" val="20006"/>
                    </a:ext>
                  </a:extLst>
                </a:gridCol>
              </a:tblGrid>
              <a:tr h="838161">
                <a:tc>
                  <a:txBody>
                    <a:bodyPr/>
                    <a:lstStyle/>
                    <a:p>
                      <a:r>
                        <a:rPr lang="en-US" baseline="0" dirty="0"/>
                        <a:t>Hires/Resignations/Retirements</a:t>
                      </a:r>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0"/>
                  </a:ext>
                </a:extLst>
              </a:tr>
              <a:tr h="483404">
                <a:tc>
                  <a:txBody>
                    <a:bodyPr/>
                    <a:lstStyle/>
                    <a:p>
                      <a:endParaRPr lang="en-US" dirty="0"/>
                    </a:p>
                  </a:txBody>
                  <a:tcPr/>
                </a:tc>
                <a:tc>
                  <a:txBody>
                    <a:bodyPr/>
                    <a:lstStyle/>
                    <a:p>
                      <a:r>
                        <a:rPr lang="en-US" sz="1400" dirty="0"/>
                        <a:t>DPD</a:t>
                      </a:r>
                    </a:p>
                  </a:txBody>
                  <a:tcPr/>
                </a:tc>
                <a:tc>
                  <a:txBody>
                    <a:bodyPr/>
                    <a:lstStyle/>
                    <a:p>
                      <a:r>
                        <a:rPr lang="en-US" sz="1400" dirty="0"/>
                        <a:t>EHD</a:t>
                      </a:r>
                    </a:p>
                  </a:txBody>
                  <a:tcPr/>
                </a:tc>
                <a:tc>
                  <a:txBody>
                    <a:bodyPr/>
                    <a:lstStyle/>
                    <a:p>
                      <a:r>
                        <a:rPr lang="en-US" sz="1400" dirty="0"/>
                        <a:t>LID</a:t>
                      </a:r>
                    </a:p>
                  </a:txBody>
                  <a:tcPr/>
                </a:tc>
                <a:tc>
                  <a:txBody>
                    <a:bodyPr/>
                    <a:lstStyle/>
                    <a:p>
                      <a:r>
                        <a:rPr lang="en-US" sz="1400" dirty="0"/>
                        <a:t>CDD</a:t>
                      </a:r>
                    </a:p>
                  </a:txBody>
                  <a:tcPr/>
                </a:tc>
                <a:tc>
                  <a:txBody>
                    <a:bodyPr/>
                    <a:lstStyle/>
                    <a:p>
                      <a:r>
                        <a:rPr lang="en-US" sz="1400" dirty="0"/>
                        <a:t>Admin</a:t>
                      </a:r>
                    </a:p>
                  </a:txBody>
                  <a:tcPr/>
                </a:tc>
                <a:tc>
                  <a:txBody>
                    <a:bodyPr/>
                    <a:lstStyle/>
                    <a:p>
                      <a:r>
                        <a:rPr lang="en-US" sz="1400" dirty="0"/>
                        <a:t>OHD</a:t>
                      </a:r>
                    </a:p>
                  </a:txBody>
                  <a:tcPr/>
                </a:tc>
                <a:extLst>
                  <a:ext uri="{0D108BD9-81ED-4DB2-BD59-A6C34878D82A}">
                    <a16:rowId xmlns:a16="http://schemas.microsoft.com/office/drawing/2014/main" val="10001"/>
                  </a:ext>
                </a:extLst>
              </a:tr>
              <a:tr h="483404">
                <a:tc>
                  <a:txBody>
                    <a:bodyPr/>
                    <a:lstStyle/>
                    <a:p>
                      <a:r>
                        <a:rPr lang="en-US" dirty="0"/>
                        <a:t>Hires</a:t>
                      </a:r>
                    </a:p>
                  </a:txBody>
                  <a:tcPr/>
                </a:tc>
                <a:tc>
                  <a:txBody>
                    <a:bodyPr/>
                    <a:lstStyle/>
                    <a:p>
                      <a:r>
                        <a:rPr lang="en-US" dirty="0"/>
                        <a:t>1</a:t>
                      </a:r>
                    </a:p>
                  </a:txBody>
                  <a:tcPr/>
                </a:tc>
                <a:tc>
                  <a:txBody>
                    <a:bodyPr/>
                    <a:lstStyle/>
                    <a:p>
                      <a:r>
                        <a:rPr lang="en-US" dirty="0" smtClean="0"/>
                        <a:t>4</a:t>
                      </a:r>
                      <a:endParaRPr lang="en-US" dirty="0"/>
                    </a:p>
                  </a:txBody>
                  <a:tcPr/>
                </a:tc>
                <a:tc>
                  <a:txBody>
                    <a:bodyPr/>
                    <a:lstStyle/>
                    <a:p>
                      <a:r>
                        <a:rPr lang="en-US" dirty="0" smtClean="0"/>
                        <a:t>0</a:t>
                      </a:r>
                      <a:endParaRPr lang="en-US" dirty="0"/>
                    </a:p>
                  </a:txBody>
                  <a:tcPr/>
                </a:tc>
                <a:tc>
                  <a:txBody>
                    <a:bodyPr/>
                    <a:lstStyle/>
                    <a:p>
                      <a:r>
                        <a:rPr lang="en-US" dirty="0" smtClean="0"/>
                        <a:t>0</a:t>
                      </a:r>
                      <a:endParaRPr lang="en-US" dirty="0"/>
                    </a:p>
                  </a:txBody>
                  <a:tcPr/>
                </a:tc>
                <a:tc>
                  <a:txBody>
                    <a:bodyPr/>
                    <a:lstStyle/>
                    <a:p>
                      <a:r>
                        <a:rPr lang="en-US" dirty="0" smtClean="0"/>
                        <a:t>0</a:t>
                      </a:r>
                      <a:endParaRPr lang="en-US" dirty="0"/>
                    </a:p>
                  </a:txBody>
                  <a:tcPr/>
                </a:tc>
                <a:tc>
                  <a:txBody>
                    <a:bodyPr/>
                    <a:lstStyle/>
                    <a:p>
                      <a:r>
                        <a:rPr lang="en-US" dirty="0" smtClean="0"/>
                        <a:t>0</a:t>
                      </a:r>
                      <a:endParaRPr lang="en-US" dirty="0"/>
                    </a:p>
                  </a:txBody>
                  <a:tcPr/>
                </a:tc>
                <a:extLst>
                  <a:ext uri="{0D108BD9-81ED-4DB2-BD59-A6C34878D82A}">
                    <a16:rowId xmlns:a16="http://schemas.microsoft.com/office/drawing/2014/main" val="10002"/>
                  </a:ext>
                </a:extLst>
              </a:tr>
              <a:tr h="483404">
                <a:tc>
                  <a:txBody>
                    <a:bodyPr/>
                    <a:lstStyle/>
                    <a:p>
                      <a:r>
                        <a:rPr lang="en-US" dirty="0"/>
                        <a:t>Resignations</a:t>
                      </a:r>
                    </a:p>
                  </a:txBody>
                  <a:tcPr/>
                </a:tc>
                <a:tc>
                  <a:txBody>
                    <a:bodyPr/>
                    <a:lstStyle/>
                    <a:p>
                      <a:r>
                        <a:rPr lang="en-US" dirty="0" smtClean="0"/>
                        <a:t>2</a:t>
                      </a:r>
                      <a:endParaRPr lang="en-US" dirty="0"/>
                    </a:p>
                  </a:txBody>
                  <a:tcPr/>
                </a:tc>
                <a:tc>
                  <a:txBody>
                    <a:bodyPr/>
                    <a:lstStyle/>
                    <a:p>
                      <a:r>
                        <a:rPr lang="en-US" dirty="0" smtClean="0"/>
                        <a:t>3</a:t>
                      </a:r>
                      <a:endParaRPr lang="en-US" dirty="0"/>
                    </a:p>
                  </a:txBody>
                  <a:tcPr/>
                </a:tc>
                <a:tc>
                  <a:txBody>
                    <a:bodyPr/>
                    <a:lstStyle/>
                    <a:p>
                      <a:r>
                        <a:rPr lang="en-US" dirty="0" smtClean="0"/>
                        <a:t>0</a:t>
                      </a:r>
                      <a:endParaRPr lang="en-US" dirty="0"/>
                    </a:p>
                  </a:txBody>
                  <a:tcPr/>
                </a:tc>
                <a:tc>
                  <a:txBody>
                    <a:bodyPr/>
                    <a:lstStyle/>
                    <a:p>
                      <a:r>
                        <a:rPr lang="en-US" dirty="0" smtClean="0"/>
                        <a:t>1</a:t>
                      </a:r>
                      <a:endParaRPr lang="en-US" dirty="0"/>
                    </a:p>
                  </a:txBody>
                  <a:tcPr/>
                </a:tc>
                <a:tc>
                  <a:txBody>
                    <a:bodyPr/>
                    <a:lstStyle/>
                    <a:p>
                      <a:r>
                        <a:rPr lang="en-US" dirty="0" smtClean="0"/>
                        <a:t>1</a:t>
                      </a:r>
                      <a:endParaRPr lang="en-US" dirty="0"/>
                    </a:p>
                  </a:txBody>
                  <a:tcPr/>
                </a:tc>
                <a:tc>
                  <a:txBody>
                    <a:bodyPr/>
                    <a:lstStyle/>
                    <a:p>
                      <a:r>
                        <a:rPr lang="en-US" dirty="0"/>
                        <a:t>0</a:t>
                      </a:r>
                    </a:p>
                  </a:txBody>
                  <a:tcPr/>
                </a:tc>
                <a:extLst>
                  <a:ext uri="{0D108BD9-81ED-4DB2-BD59-A6C34878D82A}">
                    <a16:rowId xmlns:a16="http://schemas.microsoft.com/office/drawing/2014/main" val="10003"/>
                  </a:ext>
                </a:extLst>
              </a:tr>
              <a:tr h="483404">
                <a:tc>
                  <a:txBody>
                    <a:bodyPr/>
                    <a:lstStyle/>
                    <a:p>
                      <a:r>
                        <a:rPr lang="en-US" dirty="0"/>
                        <a:t>Retirements</a:t>
                      </a:r>
                    </a:p>
                  </a:txBody>
                  <a:tcPr/>
                </a:tc>
                <a:tc>
                  <a:txBody>
                    <a:bodyPr/>
                    <a:lstStyle/>
                    <a:p>
                      <a:r>
                        <a:rPr lang="en-US" dirty="0" smtClean="0"/>
                        <a:t>0</a:t>
                      </a:r>
                      <a:endParaRPr lang="en-US" dirty="0"/>
                    </a:p>
                  </a:txBody>
                  <a:tcPr/>
                </a:tc>
                <a:tc>
                  <a:txBody>
                    <a:bodyPr/>
                    <a:lstStyle/>
                    <a:p>
                      <a:r>
                        <a:rPr lang="en-US" dirty="0" smtClean="0"/>
                        <a:t>0</a:t>
                      </a:r>
                      <a:endParaRPr lang="en-US" dirty="0"/>
                    </a:p>
                  </a:txBody>
                  <a:tcPr/>
                </a:tc>
                <a:tc>
                  <a:txBody>
                    <a:bodyPr/>
                    <a:lstStyle/>
                    <a:p>
                      <a:r>
                        <a:rPr lang="en-US" dirty="0"/>
                        <a:t>0</a:t>
                      </a:r>
                    </a:p>
                  </a:txBody>
                  <a:tcPr/>
                </a:tc>
                <a:tc>
                  <a:txBody>
                    <a:bodyPr/>
                    <a:lstStyle/>
                    <a:p>
                      <a:r>
                        <a:rPr lang="en-US" dirty="0"/>
                        <a:t>0</a:t>
                      </a:r>
                    </a:p>
                  </a:txBody>
                  <a:tcPr/>
                </a:tc>
                <a:tc>
                  <a:txBody>
                    <a:bodyPr/>
                    <a:lstStyle/>
                    <a:p>
                      <a:r>
                        <a:rPr lang="en-US" dirty="0"/>
                        <a:t>1</a:t>
                      </a:r>
                    </a:p>
                  </a:txBody>
                  <a:tcPr/>
                </a:tc>
                <a:tc>
                  <a:txBody>
                    <a:bodyPr/>
                    <a:lstStyle/>
                    <a:p>
                      <a:r>
                        <a:rPr lang="en-US" dirty="0"/>
                        <a:t>0</a:t>
                      </a:r>
                    </a:p>
                  </a:txBody>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85935011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54472" y="413081"/>
            <a:ext cx="7270428" cy="5662871"/>
          </a:xfrm>
        </p:spPr>
        <p:txBody>
          <a:bodyPr>
            <a:normAutofit/>
          </a:bodyPr>
          <a:lstStyle/>
          <a:p>
            <a:r>
              <a:rPr lang="en-US" dirty="0"/>
              <a:t/>
            </a:r>
            <a:br>
              <a:rPr lang="en-US" dirty="0"/>
            </a:br>
            <a:r>
              <a:rPr lang="en-US" dirty="0"/>
              <a:t>Director’s Report</a:t>
            </a:r>
            <a:br>
              <a:rPr lang="en-US" dirty="0"/>
            </a:br>
            <a:r>
              <a:rPr lang="en-US" dirty="0"/>
              <a:t/>
            </a:r>
            <a:br>
              <a:rPr lang="en-US" dirty="0"/>
            </a:br>
            <a:r>
              <a:rPr lang="en-US" sz="2800" dirty="0">
                <a:solidFill>
                  <a:schemeClr val="tx1"/>
                </a:solidFill>
                <a:effectLst/>
              </a:rPr>
              <a:t>Dr. James Schauer</a:t>
            </a:r>
            <a:br>
              <a:rPr lang="en-US" sz="2800" dirty="0">
                <a:solidFill>
                  <a:schemeClr val="tx1"/>
                </a:solidFill>
                <a:effectLst/>
              </a:rPr>
            </a:br>
            <a:r>
              <a:rPr lang="en-US" sz="2800" dirty="0">
                <a:solidFill>
                  <a:schemeClr val="tx1"/>
                </a:solidFill>
                <a:effectLst/>
              </a:rPr>
              <a:t>Director</a:t>
            </a:r>
            <a:br>
              <a:rPr lang="en-US" sz="2800" dirty="0">
                <a:solidFill>
                  <a:schemeClr val="tx1"/>
                </a:solidFill>
                <a:effectLst/>
              </a:rPr>
            </a:br>
            <a:r>
              <a:rPr lang="en-US" sz="2800" dirty="0">
                <a:solidFill>
                  <a:schemeClr val="tx1"/>
                </a:solidFill>
                <a:effectLst/>
              </a:rPr>
              <a:t>Wisconsin State Laboratory of Hygiene</a:t>
            </a:r>
            <a:r>
              <a:rPr lang="en-US" sz="2800" dirty="0"/>
              <a:t/>
            </a:r>
            <a:br>
              <a:rPr lang="en-US" sz="2800" dirty="0"/>
            </a:br>
            <a:r>
              <a:rPr lang="en-US" sz="2700" dirty="0">
                <a:solidFill>
                  <a:schemeClr val="tx1"/>
                </a:solidFill>
                <a:effectLst/>
              </a:rPr>
              <a:t/>
            </a:r>
            <a:br>
              <a:rPr lang="en-US" sz="2700" dirty="0">
                <a:solidFill>
                  <a:schemeClr val="tx1"/>
                </a:solidFill>
                <a:effectLst/>
              </a:rPr>
            </a:br>
            <a:endParaRPr lang="en-US" sz="2700" dirty="0">
              <a:solidFill>
                <a:schemeClr val="tx1"/>
              </a:solidFill>
              <a:effectLst/>
            </a:endParaRPr>
          </a:p>
        </p:txBody>
      </p:sp>
      <p:sp>
        <p:nvSpPr>
          <p:cNvPr id="4" name="Footer Placeholder 3"/>
          <p:cNvSpPr>
            <a:spLocks noGrp="1"/>
          </p:cNvSpPr>
          <p:nvPr>
            <p:ph type="ftr" sz="quarter" idx="3"/>
          </p:nvPr>
        </p:nvSpPr>
        <p:spPr/>
        <p:txBody>
          <a:bodyPr/>
          <a:lstStyle/>
          <a:p>
            <a:pPr>
              <a:defRPr/>
            </a:pPr>
            <a:r>
              <a:rPr lang="en-US" dirty="0"/>
              <a:t>WISCONSIN STATE LABORATORY OF HYGIENE - UNIVERSITY OF WISCONSIN</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0416" y="378168"/>
            <a:ext cx="1182342" cy="5981365"/>
          </a:xfrm>
          <a:prstGeom prst="rect">
            <a:avLst/>
          </a:prstGeom>
        </p:spPr>
      </p:pic>
    </p:spTree>
    <p:extLst>
      <p:ext uri="{BB962C8B-B14F-4D97-AF65-F5344CB8AC3E}">
        <p14:creationId xmlns:p14="http://schemas.microsoft.com/office/powerpoint/2010/main" val="31025208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a:xfrm>
            <a:off x="1371600" y="3651250"/>
            <a:ext cx="4964580" cy="1136663"/>
          </a:xfrm>
        </p:spPr>
        <p:txBody>
          <a:bodyPr/>
          <a:lstStyle/>
          <a:p>
            <a:endParaRPr lang="en-US" dirty="0"/>
          </a:p>
        </p:txBody>
      </p:sp>
      <p:sp>
        <p:nvSpPr>
          <p:cNvPr id="4" name="Footer Placeholder 3"/>
          <p:cNvSpPr>
            <a:spLocks noGrp="1"/>
          </p:cNvSpPr>
          <p:nvPr>
            <p:ph type="ftr" sz="quarter" idx="3"/>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smtClean="0">
                <a:ln>
                  <a:noFill/>
                </a:ln>
                <a:solidFill>
                  <a:srgbClr val="B70000"/>
                </a:solidFill>
                <a:effectLst/>
                <a:uLnTx/>
                <a:uFillTx/>
                <a:latin typeface="Georgia"/>
                <a:ea typeface="+mn-ea"/>
                <a:cs typeface="+mn-cs"/>
              </a:rPr>
              <a:t>WISCONSIN STATE LABORATORY OF HYGIENE - UNIVERSITY OF WISCONSIN</a:t>
            </a:r>
            <a:endParaRPr kumimoji="0" lang="en-US" sz="1100" b="0" i="0" u="none" strike="noStrike" kern="1200" cap="none" spc="0" normalizeH="0" baseline="0" noProof="0" dirty="0">
              <a:ln>
                <a:noFill/>
              </a:ln>
              <a:solidFill>
                <a:srgbClr val="B70000"/>
              </a:solidFill>
              <a:effectLst/>
              <a:uLnTx/>
              <a:uFillTx/>
              <a:latin typeface="Georgia"/>
              <a:ea typeface="+mn-ea"/>
              <a:cs typeface="+mn-cs"/>
            </a:endParaRPr>
          </a:p>
        </p:txBody>
      </p:sp>
      <p:pic>
        <p:nvPicPr>
          <p:cNvPr id="1026" name="Picture 2" descr="c825a10a-91a9-470e-9263-d2d7bb662456@sl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1910" y="804672"/>
            <a:ext cx="6836569" cy="5127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1371600" y="3099999"/>
            <a:ext cx="3727302" cy="461665"/>
          </a:xfrm>
          <a:prstGeom prst="rect">
            <a:avLst/>
          </a:prstGeom>
          <a:solidFill>
            <a:schemeClr val="bg1"/>
          </a:solid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smtClean="0">
                <a:ln>
                  <a:noFill/>
                </a:ln>
                <a:solidFill>
                  <a:prstClr val="black"/>
                </a:solidFill>
                <a:effectLst/>
                <a:uLnTx/>
                <a:uFillTx/>
                <a:latin typeface="Georgia" pitchFamily="18" charset="0"/>
                <a:ea typeface="MS PGothic" pitchFamily="34" charset="-128"/>
                <a:cs typeface="+mn-cs"/>
              </a:rPr>
              <a:t>Ag Drive inside front door</a:t>
            </a:r>
            <a:endParaRPr kumimoji="0" lang="en-US" sz="2400" b="0" i="0" u="none" strike="noStrike" kern="1200" cap="none" spc="0" normalizeH="0" baseline="0" noProof="0" dirty="0">
              <a:ln>
                <a:noFill/>
              </a:ln>
              <a:solidFill>
                <a:prstClr val="black"/>
              </a:solidFill>
              <a:effectLst/>
              <a:uLnTx/>
              <a:uFillTx/>
              <a:latin typeface="Georgia" pitchFamily="18" charset="0"/>
              <a:ea typeface="MS PGothic" pitchFamily="34" charset="-128"/>
              <a:cs typeface="+mn-cs"/>
            </a:endParaRPr>
          </a:p>
        </p:txBody>
      </p:sp>
    </p:spTree>
    <p:extLst>
      <p:ext uri="{BB962C8B-B14F-4D97-AF65-F5344CB8AC3E}">
        <p14:creationId xmlns:p14="http://schemas.microsoft.com/office/powerpoint/2010/main" val="1524593275"/>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6226" y="359144"/>
            <a:ext cx="8331200" cy="1250950"/>
          </a:xfrm>
        </p:spPr>
        <p:txBody>
          <a:bodyPr/>
          <a:lstStyle/>
          <a:p>
            <a:r>
              <a:rPr lang="en-US" dirty="0"/>
              <a:t>WSLH Recent Events</a:t>
            </a:r>
          </a:p>
        </p:txBody>
      </p:sp>
      <p:sp>
        <p:nvSpPr>
          <p:cNvPr id="3" name="Footer Placeholder 2"/>
          <p:cNvSpPr>
            <a:spLocks noGrp="1"/>
          </p:cNvSpPr>
          <p:nvPr>
            <p:ph type="ftr" sz="quarter" idx="10"/>
          </p:nvPr>
        </p:nvSpPr>
        <p:spPr/>
        <p:txBody>
          <a:bodyPr/>
          <a:lstStyle/>
          <a:p>
            <a:pPr>
              <a:defRPr/>
            </a:pPr>
            <a:r>
              <a:rPr lang="en-US"/>
              <a:t>WISCONSIN STATE LABORATORY OF HYGIENE - UNIVERSITY OF WISCONSIN</a:t>
            </a:r>
          </a:p>
        </p:txBody>
      </p:sp>
      <p:sp>
        <p:nvSpPr>
          <p:cNvPr id="4" name="Text Placeholder 3"/>
          <p:cNvSpPr>
            <a:spLocks noGrp="1"/>
          </p:cNvSpPr>
          <p:nvPr>
            <p:ph type="body" sz="quarter" idx="11"/>
          </p:nvPr>
        </p:nvSpPr>
        <p:spPr>
          <a:xfrm>
            <a:off x="793264" y="1313153"/>
            <a:ext cx="7596134" cy="4609916"/>
          </a:xfrm>
        </p:spPr>
        <p:txBody>
          <a:bodyPr/>
          <a:lstStyle/>
          <a:p>
            <a:pPr>
              <a:lnSpc>
                <a:spcPct val="150000"/>
              </a:lnSpc>
            </a:pPr>
            <a:r>
              <a:rPr lang="en-US" sz="2400" dirty="0"/>
              <a:t>UW SMPH </a:t>
            </a:r>
            <a:r>
              <a:rPr lang="en-US" sz="2400" i="1" dirty="0"/>
              <a:t>Quarterly</a:t>
            </a:r>
            <a:r>
              <a:rPr lang="en-US" sz="2400" dirty="0"/>
              <a:t> </a:t>
            </a:r>
            <a:r>
              <a:rPr lang="en-US" sz="2400" dirty="0" smtClean="0"/>
              <a:t>article</a:t>
            </a:r>
          </a:p>
          <a:p>
            <a:pPr>
              <a:lnSpc>
                <a:spcPct val="150000"/>
              </a:lnSpc>
            </a:pPr>
            <a:r>
              <a:rPr lang="en-US" sz="2400" dirty="0"/>
              <a:t>PFAS in human serum </a:t>
            </a:r>
            <a:r>
              <a:rPr lang="en-US" sz="2400" dirty="0" smtClean="0"/>
              <a:t>research</a:t>
            </a:r>
          </a:p>
          <a:p>
            <a:pPr>
              <a:lnSpc>
                <a:spcPct val="150000"/>
              </a:lnSpc>
            </a:pPr>
            <a:r>
              <a:rPr lang="en-US" sz="2400" dirty="0" err="1"/>
              <a:t>Blastomycosis</a:t>
            </a:r>
            <a:r>
              <a:rPr lang="en-US" sz="2400" dirty="0"/>
              <a:t> journal </a:t>
            </a:r>
            <a:r>
              <a:rPr lang="en-US" sz="2400" dirty="0" smtClean="0"/>
              <a:t>article</a:t>
            </a:r>
          </a:p>
          <a:p>
            <a:pPr>
              <a:lnSpc>
                <a:spcPct val="150000"/>
              </a:lnSpc>
            </a:pPr>
            <a:r>
              <a:rPr lang="en-US" sz="2400" dirty="0"/>
              <a:t>NADP Spring </a:t>
            </a:r>
            <a:r>
              <a:rPr lang="en-US" sz="2400" dirty="0" smtClean="0"/>
              <a:t>Meeting</a:t>
            </a:r>
          </a:p>
          <a:p>
            <a:pPr>
              <a:lnSpc>
                <a:spcPct val="150000"/>
              </a:lnSpc>
            </a:pPr>
            <a:r>
              <a:rPr lang="en-US" sz="2400" dirty="0"/>
              <a:t>WI DHS, Wastewater Surveillance of </a:t>
            </a:r>
            <a:r>
              <a:rPr lang="en-US" sz="2400" dirty="0" smtClean="0"/>
              <a:t>SARS-CoV-2</a:t>
            </a:r>
          </a:p>
          <a:p>
            <a:pPr>
              <a:lnSpc>
                <a:spcPct val="150000"/>
              </a:lnSpc>
            </a:pPr>
            <a:r>
              <a:rPr lang="en-US" sz="2400" dirty="0"/>
              <a:t>UW/WARF COVID-19 Accelerator </a:t>
            </a:r>
            <a:r>
              <a:rPr lang="en-US" sz="2400" dirty="0" smtClean="0"/>
              <a:t>Challenge</a:t>
            </a:r>
          </a:p>
          <a:p>
            <a:pPr>
              <a:lnSpc>
                <a:spcPct val="150000"/>
              </a:lnSpc>
            </a:pPr>
            <a:r>
              <a:rPr lang="en-US" sz="2400" dirty="0"/>
              <a:t>CDC Cyanide Materials Project</a:t>
            </a:r>
          </a:p>
        </p:txBody>
      </p:sp>
    </p:spTree>
    <p:extLst>
      <p:ext uri="{BB962C8B-B14F-4D97-AF65-F5344CB8AC3E}">
        <p14:creationId xmlns:p14="http://schemas.microsoft.com/office/powerpoint/2010/main" val="389046444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630" y="758825"/>
            <a:ext cx="8331200" cy="1250950"/>
          </a:xfrm>
        </p:spPr>
        <p:txBody>
          <a:bodyPr/>
          <a:lstStyle/>
          <a:p>
            <a:r>
              <a:rPr lang="en-US" dirty="0"/>
              <a:t>Water Systems Boil Notice Report</a:t>
            </a:r>
          </a:p>
        </p:txBody>
      </p:sp>
      <p:sp>
        <p:nvSpPr>
          <p:cNvPr id="4" name="Footer Placeholder 3"/>
          <p:cNvSpPr>
            <a:spLocks noGrp="1"/>
          </p:cNvSpPr>
          <p:nvPr>
            <p:ph type="ftr" sz="quarter" idx="3"/>
          </p:nvPr>
        </p:nvSpPr>
        <p:spPr/>
        <p:txBody>
          <a:bodyPr/>
          <a:lstStyle/>
          <a:p>
            <a:pPr>
              <a:defRPr/>
            </a:pPr>
            <a:r>
              <a:rPr lang="en-US"/>
              <a:t>WISCONSIN STATE LABORATORY OF HYGIENE - UNIVERSITY OF WISCONSIN</a:t>
            </a:r>
          </a:p>
        </p:txBody>
      </p:sp>
      <p:sp>
        <p:nvSpPr>
          <p:cNvPr id="7" name="Rectangle 3"/>
          <p:cNvSpPr>
            <a:spLocks noChangeArrowheads="1"/>
          </p:cNvSpPr>
          <p:nvPr/>
        </p:nvSpPr>
        <p:spPr bwMode="auto">
          <a:xfrm>
            <a:off x="2068861" y="1646825"/>
            <a:ext cx="4796762" cy="16619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algn="ctr" defTabSz="914400"/>
            <a:r>
              <a:rPr lang="en-US" altLang="en-US" sz="1400" b="1" dirty="0">
                <a:solidFill>
                  <a:prstClr val="black"/>
                </a:solidFill>
                <a:latin typeface="Arial Black" pitchFamily="34" charset="0"/>
                <a:ea typeface="Times New Roman" pitchFamily="18" charset="0"/>
                <a:cs typeface="Arial" pitchFamily="34" charset="0"/>
              </a:rPr>
              <a:t>Report to the </a:t>
            </a:r>
            <a:endParaRPr lang="en-US" altLang="en-US" sz="600" dirty="0">
              <a:solidFill>
                <a:prstClr val="black"/>
              </a:solidFill>
              <a:latin typeface="Arial" pitchFamily="34" charset="0"/>
              <a:cs typeface="Arial" pitchFamily="34" charset="0"/>
            </a:endParaRPr>
          </a:p>
          <a:p>
            <a:pPr algn="ctr" defTabSz="914400" eaLnBrk="0" hangingPunct="0"/>
            <a:r>
              <a:rPr lang="en-US" altLang="en-US" sz="1400" b="1" dirty="0">
                <a:solidFill>
                  <a:prstClr val="black"/>
                </a:solidFill>
                <a:latin typeface="Arial Black" pitchFamily="34" charset="0"/>
                <a:ea typeface="Times New Roman" pitchFamily="18" charset="0"/>
                <a:cs typeface="Arial" pitchFamily="34" charset="0"/>
              </a:rPr>
              <a:t>Wisconsin State Laboratory of Hygiene Board</a:t>
            </a:r>
            <a:endParaRPr lang="en-US" altLang="en-US" sz="600" dirty="0">
              <a:solidFill>
                <a:prstClr val="black"/>
              </a:solidFill>
              <a:latin typeface="Arial" pitchFamily="34" charset="0"/>
              <a:cs typeface="Arial" pitchFamily="34" charset="0"/>
            </a:endParaRPr>
          </a:p>
          <a:p>
            <a:pPr algn="ctr" defTabSz="914400" eaLnBrk="0" hangingPunct="0"/>
            <a:r>
              <a:rPr lang="en-US" altLang="en-US" sz="1400" b="1" dirty="0">
                <a:solidFill>
                  <a:prstClr val="black"/>
                </a:solidFill>
                <a:latin typeface="Arial Black" pitchFamily="34" charset="0"/>
                <a:ea typeface="Times New Roman" pitchFamily="18" charset="0"/>
                <a:cs typeface="Arial" pitchFamily="34" charset="0"/>
              </a:rPr>
              <a:t>Water Systems Tests by the WSLH</a:t>
            </a:r>
            <a:endParaRPr lang="en-US" altLang="en-US" sz="600" dirty="0">
              <a:solidFill>
                <a:prstClr val="black"/>
              </a:solidFill>
              <a:latin typeface="Arial" pitchFamily="34" charset="0"/>
              <a:cs typeface="Arial" pitchFamily="34" charset="0"/>
            </a:endParaRPr>
          </a:p>
          <a:p>
            <a:pPr algn="ctr" defTabSz="914400" eaLnBrk="0" hangingPunct="0"/>
            <a:r>
              <a:rPr lang="en-US" altLang="en-US" sz="1400" b="1" dirty="0">
                <a:solidFill>
                  <a:prstClr val="black"/>
                </a:solidFill>
                <a:latin typeface="Arial Black" pitchFamily="34" charset="0"/>
                <a:ea typeface="Times New Roman" pitchFamily="18" charset="0"/>
                <a:cs typeface="Arial" pitchFamily="34" charset="0"/>
              </a:rPr>
              <a:t>For the period </a:t>
            </a:r>
            <a:r>
              <a:rPr lang="en-US" altLang="en-US" sz="1400" b="1" dirty="0" smtClean="0">
                <a:solidFill>
                  <a:prstClr val="black"/>
                </a:solidFill>
                <a:latin typeface="Arial Black" pitchFamily="34" charset="0"/>
                <a:ea typeface="Times New Roman" pitchFamily="18" charset="0"/>
                <a:cs typeface="Arial" pitchFamily="34" charset="0"/>
              </a:rPr>
              <a:t>March 1– May 31, 2020</a:t>
            </a:r>
            <a:endParaRPr lang="en-US" altLang="en-US" sz="1400" b="1" dirty="0">
              <a:solidFill>
                <a:prstClr val="black"/>
              </a:solidFill>
              <a:latin typeface="Arial Black" pitchFamily="34" charset="0"/>
              <a:ea typeface="Times New Roman" pitchFamily="18" charset="0"/>
              <a:cs typeface="Arial" pitchFamily="34" charset="0"/>
            </a:endParaRPr>
          </a:p>
          <a:p>
            <a:pPr algn="ctr" defTabSz="914400" eaLnBrk="0" hangingPunct="0"/>
            <a:endParaRPr lang="en-US" altLang="en-US" sz="1400" b="1" dirty="0">
              <a:solidFill>
                <a:prstClr val="black"/>
              </a:solidFill>
              <a:latin typeface="Arial Black" pitchFamily="34" charset="0"/>
              <a:cs typeface="Arial" pitchFamily="34" charset="0"/>
            </a:endParaRPr>
          </a:p>
          <a:p>
            <a:pPr algn="ctr" defTabSz="914400" eaLnBrk="0" hangingPunct="0"/>
            <a:endParaRPr lang="en-US" altLang="en-US" sz="1400" b="1" dirty="0">
              <a:solidFill>
                <a:prstClr val="black"/>
              </a:solidFill>
              <a:latin typeface="Arial Black" pitchFamily="34" charset="0"/>
              <a:cs typeface="Arial" pitchFamily="34" charset="0"/>
            </a:endParaRPr>
          </a:p>
          <a:p>
            <a:pPr algn="ctr" defTabSz="914400" eaLnBrk="0" hangingPunct="0"/>
            <a:endParaRPr lang="en-US" altLang="en-US" dirty="0">
              <a:solidFill>
                <a:prstClr val="black"/>
              </a:solidFill>
              <a:latin typeface="Arial" pitchFamily="34" charset="0"/>
              <a:cs typeface="Arial" pitchFamily="34" charset="0"/>
            </a:endParaRPr>
          </a:p>
        </p:txBody>
      </p:sp>
      <p:sp>
        <p:nvSpPr>
          <p:cNvPr id="5" name="TextBox 4"/>
          <p:cNvSpPr txBox="1"/>
          <p:nvPr/>
        </p:nvSpPr>
        <p:spPr>
          <a:xfrm>
            <a:off x="2181497" y="3135086"/>
            <a:ext cx="4911634" cy="1446550"/>
          </a:xfrm>
          <a:prstGeom prst="rect">
            <a:avLst/>
          </a:prstGeom>
          <a:noFill/>
        </p:spPr>
        <p:txBody>
          <a:bodyPr wrap="square" rtlCol="0">
            <a:spAutoFit/>
          </a:bodyPr>
          <a:lstStyle/>
          <a:p>
            <a:pPr algn="ctr"/>
            <a:r>
              <a:rPr lang="en-US" sz="4400" dirty="0" smtClean="0"/>
              <a:t>There were no boil notices!</a:t>
            </a:r>
            <a:endParaRPr lang="en-US" sz="4400" dirty="0"/>
          </a:p>
        </p:txBody>
      </p:sp>
    </p:spTree>
    <p:extLst>
      <p:ext uri="{BB962C8B-B14F-4D97-AF65-F5344CB8AC3E}">
        <p14:creationId xmlns:p14="http://schemas.microsoft.com/office/powerpoint/2010/main" val="258251734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21307" y="423096"/>
            <a:ext cx="7270428" cy="5662871"/>
          </a:xfrm>
        </p:spPr>
        <p:txBody>
          <a:bodyPr>
            <a:normAutofit/>
          </a:bodyPr>
          <a:lstStyle/>
          <a:p>
            <a:r>
              <a:rPr lang="en-US" dirty="0"/>
              <a:t/>
            </a:r>
            <a:br>
              <a:rPr lang="en-US" dirty="0"/>
            </a:br>
            <a:r>
              <a:rPr lang="en-US" sz="4000" dirty="0" smtClean="0"/>
              <a:t>Soils Lab</a:t>
            </a:r>
            <a:r>
              <a:rPr lang="en-US" dirty="0"/>
              <a:t/>
            </a:r>
            <a:br>
              <a:rPr lang="en-US" dirty="0"/>
            </a:br>
            <a:r>
              <a:rPr lang="en-US" dirty="0" smtClean="0"/>
              <a:t/>
            </a:r>
            <a:br>
              <a:rPr lang="en-US" dirty="0" smtClean="0"/>
            </a:br>
            <a:r>
              <a:rPr lang="en-US" dirty="0"/>
              <a:t/>
            </a:r>
            <a:br>
              <a:rPr lang="en-US" dirty="0"/>
            </a:br>
            <a:r>
              <a:rPr lang="en-US" sz="2800" dirty="0">
                <a:solidFill>
                  <a:schemeClr val="tx1"/>
                </a:solidFill>
                <a:effectLst/>
              </a:rPr>
              <a:t>Dr. James Schauer</a:t>
            </a:r>
            <a:br>
              <a:rPr lang="en-US" sz="2800" dirty="0">
                <a:solidFill>
                  <a:schemeClr val="tx1"/>
                </a:solidFill>
                <a:effectLst/>
              </a:rPr>
            </a:br>
            <a:r>
              <a:rPr lang="en-US" sz="2800" dirty="0">
                <a:solidFill>
                  <a:schemeClr val="tx1"/>
                </a:solidFill>
                <a:effectLst/>
              </a:rPr>
              <a:t>Director</a:t>
            </a:r>
            <a:br>
              <a:rPr lang="en-US" sz="2800" dirty="0">
                <a:solidFill>
                  <a:schemeClr val="tx1"/>
                </a:solidFill>
                <a:effectLst/>
              </a:rPr>
            </a:br>
            <a:r>
              <a:rPr lang="en-US" sz="2800" dirty="0">
                <a:solidFill>
                  <a:schemeClr val="tx1"/>
                </a:solidFill>
                <a:effectLst/>
              </a:rPr>
              <a:t>Wisconsin State Laboratory of Hygiene</a:t>
            </a:r>
            <a:r>
              <a:rPr lang="en-US" sz="2800" dirty="0"/>
              <a:t/>
            </a:r>
            <a:br>
              <a:rPr lang="en-US" sz="2800" dirty="0"/>
            </a:br>
            <a:r>
              <a:rPr lang="en-US" sz="2700" dirty="0">
                <a:solidFill>
                  <a:schemeClr val="tx1"/>
                </a:solidFill>
                <a:effectLst/>
              </a:rPr>
              <a:t/>
            </a:r>
            <a:br>
              <a:rPr lang="en-US" sz="2700" dirty="0">
                <a:solidFill>
                  <a:schemeClr val="tx1"/>
                </a:solidFill>
                <a:effectLst/>
              </a:rPr>
            </a:br>
            <a:endParaRPr lang="en-US" sz="2700" dirty="0">
              <a:solidFill>
                <a:schemeClr val="tx1"/>
              </a:solidFill>
              <a:effectLst/>
            </a:endParaRPr>
          </a:p>
        </p:txBody>
      </p:sp>
      <p:sp>
        <p:nvSpPr>
          <p:cNvPr id="4" name="Footer Placeholder 3"/>
          <p:cNvSpPr>
            <a:spLocks noGrp="1"/>
          </p:cNvSpPr>
          <p:nvPr>
            <p:ph type="ftr" sz="quarter" idx="3"/>
          </p:nvPr>
        </p:nvSpPr>
        <p:spPr/>
        <p:txBody>
          <a:bodyPr/>
          <a:lstStyle/>
          <a:p>
            <a:pPr>
              <a:defRPr/>
            </a:pPr>
            <a:r>
              <a:rPr lang="en-US" dirty="0"/>
              <a:t>WISCONSIN STATE LABORATORY OF HYGIENE - UNIVERSITY OF WISCONSIN</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0416" y="378168"/>
            <a:ext cx="1182342" cy="5981365"/>
          </a:xfrm>
          <a:prstGeom prst="rect">
            <a:avLst/>
          </a:prstGeom>
        </p:spPr>
      </p:pic>
    </p:spTree>
    <p:extLst>
      <p:ext uri="{BB962C8B-B14F-4D97-AF65-F5344CB8AC3E}">
        <p14:creationId xmlns:p14="http://schemas.microsoft.com/office/powerpoint/2010/main" val="23318690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21307" y="423096"/>
            <a:ext cx="7270428" cy="5662871"/>
          </a:xfrm>
        </p:spPr>
        <p:txBody>
          <a:bodyPr>
            <a:normAutofit/>
          </a:bodyPr>
          <a:lstStyle/>
          <a:p>
            <a:r>
              <a:rPr lang="en-US" dirty="0"/>
              <a:t/>
            </a:r>
            <a:br>
              <a:rPr lang="en-US" dirty="0"/>
            </a:br>
            <a:r>
              <a:rPr lang="en-US" sz="4000" dirty="0" smtClean="0"/>
              <a:t>Open Board Seats</a:t>
            </a:r>
            <a:r>
              <a:rPr lang="en-US" dirty="0"/>
              <a:t/>
            </a:r>
            <a:br>
              <a:rPr lang="en-US" dirty="0"/>
            </a:br>
            <a:r>
              <a:rPr lang="en-US" dirty="0" smtClean="0"/>
              <a:t/>
            </a:r>
            <a:br>
              <a:rPr lang="en-US" dirty="0" smtClean="0"/>
            </a:br>
            <a:r>
              <a:rPr lang="en-US" dirty="0"/>
              <a:t/>
            </a:r>
            <a:br>
              <a:rPr lang="en-US" dirty="0"/>
            </a:br>
            <a:r>
              <a:rPr lang="en-US" sz="2800" dirty="0">
                <a:solidFill>
                  <a:schemeClr val="tx1"/>
                </a:solidFill>
                <a:effectLst/>
              </a:rPr>
              <a:t>Dr. James Schauer</a:t>
            </a:r>
            <a:br>
              <a:rPr lang="en-US" sz="2800" dirty="0">
                <a:solidFill>
                  <a:schemeClr val="tx1"/>
                </a:solidFill>
                <a:effectLst/>
              </a:rPr>
            </a:br>
            <a:r>
              <a:rPr lang="en-US" sz="2800" dirty="0">
                <a:solidFill>
                  <a:schemeClr val="tx1"/>
                </a:solidFill>
                <a:effectLst/>
              </a:rPr>
              <a:t>Director</a:t>
            </a:r>
            <a:br>
              <a:rPr lang="en-US" sz="2800" dirty="0">
                <a:solidFill>
                  <a:schemeClr val="tx1"/>
                </a:solidFill>
                <a:effectLst/>
              </a:rPr>
            </a:br>
            <a:r>
              <a:rPr lang="en-US" sz="2800" dirty="0">
                <a:solidFill>
                  <a:schemeClr val="tx1"/>
                </a:solidFill>
                <a:effectLst/>
              </a:rPr>
              <a:t>Wisconsin State Laboratory of Hygiene</a:t>
            </a:r>
            <a:r>
              <a:rPr lang="en-US" sz="2800" dirty="0"/>
              <a:t/>
            </a:r>
            <a:br>
              <a:rPr lang="en-US" sz="2800" dirty="0"/>
            </a:br>
            <a:r>
              <a:rPr lang="en-US" sz="2700" dirty="0">
                <a:solidFill>
                  <a:schemeClr val="tx1"/>
                </a:solidFill>
                <a:effectLst/>
              </a:rPr>
              <a:t/>
            </a:r>
            <a:br>
              <a:rPr lang="en-US" sz="2700" dirty="0">
                <a:solidFill>
                  <a:schemeClr val="tx1"/>
                </a:solidFill>
                <a:effectLst/>
              </a:rPr>
            </a:br>
            <a:endParaRPr lang="en-US" sz="2700" dirty="0">
              <a:solidFill>
                <a:schemeClr val="tx1"/>
              </a:solidFill>
              <a:effectLst/>
            </a:endParaRPr>
          </a:p>
        </p:txBody>
      </p:sp>
      <p:sp>
        <p:nvSpPr>
          <p:cNvPr id="4" name="Footer Placeholder 3"/>
          <p:cNvSpPr>
            <a:spLocks noGrp="1"/>
          </p:cNvSpPr>
          <p:nvPr>
            <p:ph type="ftr" sz="quarter" idx="3"/>
          </p:nvPr>
        </p:nvSpPr>
        <p:spPr/>
        <p:txBody>
          <a:bodyPr/>
          <a:lstStyle/>
          <a:p>
            <a:pPr>
              <a:defRPr/>
            </a:pPr>
            <a:r>
              <a:rPr lang="en-US" dirty="0"/>
              <a:t>WISCONSIN STATE LABORATORY OF HYGIENE - UNIVERSITY OF WISCONSIN</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0416" y="378168"/>
            <a:ext cx="1182342" cy="5981365"/>
          </a:xfrm>
          <a:prstGeom prst="rect">
            <a:avLst/>
          </a:prstGeom>
        </p:spPr>
      </p:pic>
    </p:spTree>
    <p:extLst>
      <p:ext uri="{BB962C8B-B14F-4D97-AF65-F5344CB8AC3E}">
        <p14:creationId xmlns:p14="http://schemas.microsoft.com/office/powerpoint/2010/main" val="12762832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05931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4" name="Footer Placeholder 3"/>
          <p:cNvSpPr>
            <a:spLocks noGrp="1"/>
          </p:cNvSpPr>
          <p:nvPr>
            <p:ph type="ftr" sz="quarter" idx="3"/>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smtClean="0">
                <a:ln>
                  <a:noFill/>
                </a:ln>
                <a:solidFill>
                  <a:srgbClr val="B70000"/>
                </a:solidFill>
                <a:effectLst/>
                <a:uLnTx/>
                <a:uFillTx/>
                <a:latin typeface="Georgia"/>
                <a:ea typeface="+mn-ea"/>
                <a:cs typeface="+mn-cs"/>
              </a:rPr>
              <a:t>WISCONSIN STATE LABORATORY OF HYGIENE - UNIVERSITY OF WISCONSIN</a:t>
            </a:r>
            <a:endParaRPr kumimoji="0" lang="en-US" sz="1100" b="0" i="0" u="none" strike="noStrike" kern="1200" cap="none" spc="0" normalizeH="0" baseline="0" noProof="0" dirty="0">
              <a:ln>
                <a:noFill/>
              </a:ln>
              <a:solidFill>
                <a:srgbClr val="B70000"/>
              </a:solidFill>
              <a:effectLst/>
              <a:uLnTx/>
              <a:uFillTx/>
              <a:latin typeface="Georgia"/>
              <a:ea typeface="+mn-ea"/>
              <a:cs typeface="+mn-cs"/>
            </a:endParaRPr>
          </a:p>
        </p:txBody>
      </p:sp>
      <p:pic>
        <p:nvPicPr>
          <p:cNvPr id="3074" name="Picture 2" descr="61051c93-e68f-4862-a708-1b1110e9030b@sl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9629" y="831849"/>
            <a:ext cx="7149503" cy="5362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2502275" y="1317831"/>
            <a:ext cx="4031873" cy="523220"/>
          </a:xfrm>
          <a:prstGeom prst="rect">
            <a:avLst/>
          </a:prstGeom>
          <a:solidFill>
            <a:schemeClr val="bg1"/>
          </a:solid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smtClean="0">
                <a:ln>
                  <a:noFill/>
                </a:ln>
                <a:solidFill>
                  <a:prstClr val="black"/>
                </a:solidFill>
                <a:effectLst/>
                <a:uLnTx/>
                <a:uFillTx/>
                <a:latin typeface="Georgia" pitchFamily="18" charset="0"/>
                <a:ea typeface="MS PGothic" pitchFamily="34" charset="-128"/>
                <a:cs typeface="+mn-cs"/>
              </a:rPr>
              <a:t>Ag Drive front desk area</a:t>
            </a:r>
            <a:endParaRPr kumimoji="0" lang="en-US" sz="2800" b="0" i="0" u="none" strike="noStrike" kern="1200" cap="none" spc="0" normalizeH="0" baseline="0" noProof="0" dirty="0">
              <a:ln>
                <a:noFill/>
              </a:ln>
              <a:solidFill>
                <a:prstClr val="black"/>
              </a:solidFill>
              <a:effectLst/>
              <a:uLnTx/>
              <a:uFillTx/>
              <a:latin typeface="Georgia" pitchFamily="18" charset="0"/>
              <a:ea typeface="MS PGothic" pitchFamily="34" charset="-128"/>
              <a:cs typeface="+mn-cs"/>
            </a:endParaRPr>
          </a:p>
        </p:txBody>
      </p:sp>
    </p:spTree>
    <p:extLst>
      <p:ext uri="{BB962C8B-B14F-4D97-AF65-F5344CB8AC3E}">
        <p14:creationId xmlns:p14="http://schemas.microsoft.com/office/powerpoint/2010/main" val="3993725265"/>
      </p:ext>
    </p:extLst>
  </p:cSld>
  <p:clrMapOvr>
    <a:masterClrMapping/>
  </p:clrMapOvr>
</p:sld>
</file>

<file path=ppt/theme/theme1.xml><?xml version="1.0" encoding="utf-8"?>
<a:theme xmlns:a="http://schemas.openxmlformats.org/drawingml/2006/main" name="WSLH and UW crest PPT template_with DNA_2017">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ivic">
      <a:majorFont>
        <a:latin typeface="Georgia"/>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华文新魏"/>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logo_design-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ivic">
      <a:majorFont>
        <a:latin typeface="Georgia"/>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华文新魏"/>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WSLH and UW crest PPT template_2017">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ivic">
      <a:majorFont>
        <a:latin typeface="Georgia"/>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华文新魏"/>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1_logo_design-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ivic">
      <a:majorFont>
        <a:latin typeface="Georgia"/>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华文新魏"/>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180322_NADP PPT template_Draft 4 v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WSLH and UW crest PPT template_with DNA_2017</Template>
  <TotalTime>551</TotalTime>
  <Words>4521</Words>
  <Application>Microsoft Office PowerPoint</Application>
  <PresentationFormat>On-screen Show (4:3)</PresentationFormat>
  <Paragraphs>609</Paragraphs>
  <Slides>84</Slides>
  <Notes>4</Notes>
  <HiddenSlides>0</HiddenSlides>
  <MMClips>0</MMClips>
  <ScaleCrop>false</ScaleCrop>
  <HeadingPairs>
    <vt:vector size="6" baseType="variant">
      <vt:variant>
        <vt:lpstr>Fonts Used</vt:lpstr>
      </vt:variant>
      <vt:variant>
        <vt:i4>17</vt:i4>
      </vt:variant>
      <vt:variant>
        <vt:lpstr>Theme</vt:lpstr>
      </vt:variant>
      <vt:variant>
        <vt:i4>6</vt:i4>
      </vt:variant>
      <vt:variant>
        <vt:lpstr>Slide Titles</vt:lpstr>
      </vt:variant>
      <vt:variant>
        <vt:i4>84</vt:i4>
      </vt:variant>
    </vt:vector>
  </HeadingPairs>
  <TitlesOfParts>
    <vt:vector size="107" baseType="lpstr">
      <vt:lpstr>MS PGothic</vt:lpstr>
      <vt:lpstr>Aharoni</vt:lpstr>
      <vt:lpstr>Arial</vt:lpstr>
      <vt:lpstr>Arial Black</vt:lpstr>
      <vt:lpstr>Calibri</vt:lpstr>
      <vt:lpstr>Calibri Light</vt:lpstr>
      <vt:lpstr>Cambria</vt:lpstr>
      <vt:lpstr>Corbel</vt:lpstr>
      <vt:lpstr>Courier New</vt:lpstr>
      <vt:lpstr>Franklin Gothic Medium</vt:lpstr>
      <vt:lpstr>Georgia</vt:lpstr>
      <vt:lpstr>Times New Roman</vt:lpstr>
      <vt:lpstr>Verdana</vt:lpstr>
      <vt:lpstr>Verdana Pro Cond Black</vt:lpstr>
      <vt:lpstr>Verdana Pro Cond SemiBold</vt:lpstr>
      <vt:lpstr>Verdana Pro SemiBold</vt:lpstr>
      <vt:lpstr>Wingdings</vt:lpstr>
      <vt:lpstr>WSLH and UW crest PPT template_with DNA_2017</vt:lpstr>
      <vt:lpstr>logo_design-1</vt:lpstr>
      <vt:lpstr>WSLH and UW crest PPT template_2017</vt:lpstr>
      <vt:lpstr>1_logo_design-1</vt:lpstr>
      <vt:lpstr>180322_NADP PPT template_Draft 4 v1</vt:lpstr>
      <vt:lpstr>Office Theme</vt:lpstr>
      <vt:lpstr>PowerPoint Presentation</vt:lpstr>
      <vt:lpstr> Board of Director’s Meeting June 16, 2020 1:00 p.m. – 4:00 p.m.    Zoom Virtual Meeting  </vt:lpstr>
      <vt:lpstr> Item 1.  Roll Call Item 2. Approval of Minutes Item 3.  Reorganization of Agenda Item 4.  Public Appearances Item 5. Board Members’ Matters </vt:lpstr>
      <vt:lpstr> Impact of COVID-19 on WSLH Operations   David Webb Director WSLH Environmental Health Division </vt:lpstr>
      <vt:lpstr>COVID-19 Response</vt:lpstr>
      <vt:lpstr>COVID-19 Response</vt:lpstr>
      <vt:lpstr>COVID-19 Response</vt:lpstr>
      <vt:lpstr>PowerPoint Presentation</vt:lpstr>
      <vt:lpstr>PowerPoint Presentation</vt:lpstr>
      <vt:lpstr>PowerPoint Presentation</vt:lpstr>
      <vt:lpstr>Henry Mall inside front door</vt:lpstr>
      <vt:lpstr>PowerPoint Presentation</vt:lpstr>
      <vt:lpstr>COVID-19 Response</vt:lpstr>
      <vt:lpstr>COVID-19 Response</vt:lpstr>
      <vt:lpstr>COVID-19 Response</vt:lpstr>
      <vt:lpstr> PFAS Research Update   Dr. Martin Shafer WSLH Environmental Health Division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PFAS Dispersal &amp; Atmospheric Processing</vt:lpstr>
      <vt:lpstr>PFAS Compounds</vt:lpstr>
      <vt:lpstr> </vt:lpstr>
      <vt:lpstr> </vt:lpstr>
      <vt:lpstr> </vt:lpstr>
      <vt:lpstr> </vt:lpstr>
      <vt:lpstr> </vt:lpstr>
      <vt:lpstr>PowerPoint Presentation</vt:lpstr>
      <vt:lpstr> </vt:lpstr>
      <vt:lpstr>PowerPoint Presentation</vt:lpstr>
      <vt:lpstr>PowerPoint Presentation</vt:lpstr>
      <vt:lpstr>PowerPoint Presentation</vt:lpstr>
      <vt:lpstr>PowerPoint Presentation</vt:lpstr>
      <vt:lpstr> </vt:lpstr>
      <vt:lpstr>PowerPoint Presentation</vt:lpstr>
      <vt:lpstr> </vt:lpstr>
      <vt:lpstr> </vt:lpstr>
      <vt:lpstr>PowerPoint Presentation</vt:lpstr>
      <vt:lpstr>PFAS Methods/Matrices at WSLH</vt:lpstr>
      <vt:lpstr>PFAS Accreditation</vt:lpstr>
      <vt:lpstr>QUESTIONS</vt:lpstr>
      <vt:lpstr>PowerPoint Presentation</vt:lpstr>
      <vt:lpstr>PFAS Measurement Approaches</vt:lpstr>
      <vt:lpstr>PFAS Analytical Methods</vt:lpstr>
      <vt:lpstr> </vt:lpstr>
      <vt:lpstr>PowerPoint Presentation</vt:lpstr>
      <vt:lpstr>In House and Upcoming Work</vt:lpstr>
      <vt:lpstr> COVID-19 Testing   Dr. Alana Sterkel WSLH Communicable Disease Division </vt:lpstr>
      <vt:lpstr>Board Meeting CDD COVID-19 Update 06/16/20</vt:lpstr>
      <vt:lpstr>PowerPoint Presentation</vt:lpstr>
      <vt:lpstr>Overview of COVID-19 at WSLH</vt:lpstr>
      <vt:lpstr>Testing Advancements</vt:lpstr>
      <vt:lpstr>Future Testing</vt:lpstr>
      <vt:lpstr>Serology</vt:lpstr>
      <vt:lpstr>Sequencing</vt:lpstr>
      <vt:lpstr>Funding</vt:lpstr>
      <vt:lpstr>Outreach-WCLN</vt:lpstr>
      <vt:lpstr>Collection Kits Timeline</vt:lpstr>
      <vt:lpstr>WSLH/SEOC Survey for WCLN</vt:lpstr>
      <vt:lpstr>PowerPoint Presentation</vt:lpstr>
      <vt:lpstr>PowerPoint Presentation</vt:lpstr>
      <vt:lpstr>UW Madison</vt:lpstr>
      <vt:lpstr>Summary</vt:lpstr>
      <vt:lpstr> Financial Report April 30, 2020   Kevin Karbowski Chief Financial Officer Wisconsin State Laboratory of Hygiene </vt:lpstr>
      <vt:lpstr>PowerPoint Presentation</vt:lpstr>
      <vt:lpstr>Working Capital </vt:lpstr>
      <vt:lpstr>WSLH Contract Summary </vt:lpstr>
      <vt:lpstr> FY21 Budget Approval    Kevin Karbowski Chief Financial Officer Wisconsin State Laboratory of Hygiene </vt:lpstr>
      <vt:lpstr>PowerPoint Presentation</vt:lpstr>
      <vt:lpstr> Strategic Plan Update    Kevin Karbowski Chief Financial Officer Wisconsin State Laboratory of Hygiene </vt:lpstr>
      <vt:lpstr>PowerPoint Presentation</vt:lpstr>
      <vt:lpstr> Human Resources Report  Cynda DeMontigny HR Director Wisconsin State Laboratory of Hygiene  </vt:lpstr>
      <vt:lpstr>HR Report  March 11, 2020– June 5, 2020</vt:lpstr>
      <vt:lpstr>Staff turn-around December 10– March 10, 2020</vt:lpstr>
      <vt:lpstr> Director’s Report  Dr. James Schauer Director Wisconsin State Laboratory of Hygiene  </vt:lpstr>
      <vt:lpstr>WSLH Recent Events</vt:lpstr>
      <vt:lpstr>Water Systems Boil Notice Report</vt:lpstr>
      <vt:lpstr> Soils Lab   Dr. James Schauer Director Wisconsin State Laboratory of Hygiene  </vt:lpstr>
      <vt:lpstr> Open Board Seats   Dr. James Schauer Director Wisconsin State Laboratory of Hygiene  </vt:lpstr>
      <vt:lpstr>PowerPoint Presentation</vt:lpstr>
    </vt:vector>
  </TitlesOfParts>
  <Company>Wisconsin State Laboratory of Hygiene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Karbowski, Kevin</dc:creator>
  <cp:lastModifiedBy>Javid, Nathaniel L.</cp:lastModifiedBy>
  <cp:revision>139</cp:revision>
  <cp:lastPrinted>2019-06-18T14:58:55Z</cp:lastPrinted>
  <dcterms:created xsi:type="dcterms:W3CDTF">2018-03-07T16:23:44Z</dcterms:created>
  <dcterms:modified xsi:type="dcterms:W3CDTF">2020-06-15T20:44:25Z</dcterms:modified>
</cp:coreProperties>
</file>