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6.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20.xml" ContentType="application/vnd.openxmlformats-officedocument.presentationml.notesSlid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handoutMasterIdLst>
    <p:handoutMasterId r:id="rId31"/>
  </p:handoutMasterIdLst>
  <p:sldIdLst>
    <p:sldId id="256" r:id="rId2"/>
    <p:sldId id="258" r:id="rId3"/>
    <p:sldId id="257" r:id="rId4"/>
    <p:sldId id="282" r:id="rId5"/>
    <p:sldId id="260" r:id="rId6"/>
    <p:sldId id="283" r:id="rId7"/>
    <p:sldId id="267" r:id="rId8"/>
    <p:sldId id="272" r:id="rId9"/>
    <p:sldId id="284" r:id="rId10"/>
    <p:sldId id="268" r:id="rId11"/>
    <p:sldId id="261" r:id="rId12"/>
    <p:sldId id="265" r:id="rId13"/>
    <p:sldId id="281" r:id="rId14"/>
    <p:sldId id="266" r:id="rId15"/>
    <p:sldId id="273" r:id="rId16"/>
    <p:sldId id="276" r:id="rId17"/>
    <p:sldId id="287" r:id="rId18"/>
    <p:sldId id="286" r:id="rId19"/>
    <p:sldId id="275" r:id="rId20"/>
    <p:sldId id="259" r:id="rId21"/>
    <p:sldId id="278" r:id="rId22"/>
    <p:sldId id="289" r:id="rId23"/>
    <p:sldId id="277" r:id="rId24"/>
    <p:sldId id="280" r:id="rId25"/>
    <p:sldId id="279" r:id="rId26"/>
    <p:sldId id="288" r:id="rId27"/>
    <p:sldId id="269" r:id="rId28"/>
    <p:sldId id="270"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B355"/>
    <a:srgbClr val="839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80814" autoAdjust="0"/>
  </p:normalViewPr>
  <p:slideViewPr>
    <p:cSldViewPr snapToGrid="0">
      <p:cViewPr varScale="1">
        <p:scale>
          <a:sx n="89" d="100"/>
          <a:sy n="89" d="100"/>
        </p:scale>
        <p:origin x="1182" y="90"/>
      </p:cViewPr>
      <p:guideLst/>
    </p:cSldViewPr>
  </p:slideViewPr>
  <p:notesTextViewPr>
    <p:cViewPr>
      <p:scale>
        <a:sx n="1" d="1"/>
        <a:sy n="1" d="1"/>
      </p:scale>
      <p:origin x="0" y="-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slhfile\grp\CDD\CDDVirology\Virology%20Conference%20MLW\PCR_2022-23.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slhfile\grp\CDD\CDDVirology\Virology%20Conference%20MLW\PCR_2022-23.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slhfile\grp\CDD\CDDVirology\Virology%20Conference%20MLW\PCR_2022-23.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slhfile\grp\CDD\CDDVirology\Virology%20Conference%20MLW\PCR_2022-23.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slhfile\grp\CDD\CDDVirology\Virology%20Conference%20MLW\2022-23%20timeline%20of%20events.xlsx" TargetMode="External"/><Relationship Id="rId2" Type="http://schemas.microsoft.com/office/2011/relationships/chartColorStyle" Target="colors3.xml"/><Relationship Id="rId1" Type="http://schemas.microsoft.com/office/2011/relationships/chartStyle" Target="style3.xml"/></Relationships>
</file>

<file path=ppt/charts/_rels/chart14.xml.rels><?xml version="1.0" encoding="UTF-8" standalone="yes"?>
<Relationships xmlns="http://schemas.openxmlformats.org/package/2006/relationships"><Relationship Id="rId1" Type="http://schemas.openxmlformats.org/officeDocument/2006/relationships/oleObject" Target="file:///\\slhfile\grp\CDD\CDDVirology\Virology%20Conference%20MLW\PCR_2022-23.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slhfile\grp\CDD\CDDVirology\Virology%20Conference%20MLW\PCR_2022-23.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slhfile\grp\CDD\CDDVirology\Virology%20Conference%20MLW\PCR_2022-23.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file:///\\slhfile\grp\CDD\CDDVirology\Virology%20Conference%20MLW\PCR_2022-23.xlsx" TargetMode="External"/><Relationship Id="rId2" Type="http://schemas.microsoft.com/office/2011/relationships/chartColorStyle" Target="colors4.xml"/><Relationship Id="rId1" Type="http://schemas.microsoft.com/office/2011/relationships/chartStyle" Target="style4.xml"/></Relationships>
</file>

<file path=ppt/charts/_rels/chart18.xml.rels><?xml version="1.0" encoding="UTF-8" standalone="yes"?>
<Relationships xmlns="http://schemas.openxmlformats.org/package/2006/relationships"><Relationship Id="rId1" Type="http://schemas.openxmlformats.org/officeDocument/2006/relationships/oleObject" Target="file:///\\slhfile\grp\CDD\CDDVirology\Virology%20Conference%20MLW\PCR_2022-23.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slhfile\grp\CDD\CDDVirology\Virology%20Conference%20MLW\PCR_2022-2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lhfile\grp\CDD\CDDVirology\Virology%20Conference%20MLW\PCR_2022-23.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slhfile\grp\CDD\CDDVirology\Virology%20Conference%20MLW\PCR_2022-23.xlsx" TargetMode="External"/></Relationships>
</file>

<file path=ppt/charts/_rels/chart21.xml.rels><?xml version="1.0" encoding="UTF-8" standalone="yes"?>
<Relationships xmlns="http://schemas.openxmlformats.org/package/2006/relationships"><Relationship Id="rId3" Type="http://schemas.openxmlformats.org/officeDocument/2006/relationships/oleObject" Target="file:///\\slhfile\grp\CDD\CDDVirology\Virology%20Conference%20MLW\PCR_2022-23.xlsx" TargetMode="External"/><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1" Type="http://schemas.openxmlformats.org/officeDocument/2006/relationships/oleObject" Target="file:///\\slhfile\grp\CDD\CDDVirology\Virology%20Conference%20MLW\PCR_2022-2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lhfile\grp\CDD\CDDVirology\Virology%20Conference%20MLW\PCR_2022-2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lhfile\grp\CDD\CDDVirology\Virology%20Conference%20MLW\PCR_2022-2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lhfile\grp\CDD\CDDVirology\Virology%20Conference%20MLW\PCR_2022-2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slhfile\grp\CDD\CDDVirology\Virology%20Conference%20MLW\PCR_2022-2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slhfile\grp\CDD\CDDVirology\Virology%20Conference%20MLW\PCR_2022-23.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slhfile\grp\CDD\CDDVirology\Virology%20Conference%20MLW\PCR_2022-23.xlsx" TargetMode="External"/><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oleObject" Target="file:///\\slhfile\grp\CDD\CDDVirology\Virology%20Conference%20MLW\PCR_2022-2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5278849892366E-2"/>
          <c:y val="6.998956839222846E-2"/>
          <c:w val="0.8955443760609193"/>
          <c:h val="0.8369779662843243"/>
        </c:manualLayout>
      </c:layout>
      <c:lineChart>
        <c:grouping val="standard"/>
        <c:varyColors val="0"/>
        <c:ser>
          <c:idx val="0"/>
          <c:order val="0"/>
          <c:tx>
            <c:strRef>
              <c:f>'Wkly PCR Totals'!$AD$1</c:f>
              <c:strCache>
                <c:ptCount val="1"/>
                <c:pt idx="0">
                  <c:v>Rhinovirus/Enterovirus</c:v>
                </c:pt>
              </c:strCache>
            </c:strRef>
          </c:tx>
          <c:spPr>
            <a:ln>
              <a:solidFill>
                <a:schemeClr val="accent1"/>
              </a:solidFill>
            </a:ln>
          </c:spPr>
          <c:marker>
            <c:symbol val="none"/>
          </c:marker>
          <c:cat>
            <c:numRef>
              <c:f>'Wkly PCR Totals'!$A$2:$A$835</c:f>
              <c:numCache>
                <c:formatCode>m/d/yy;@</c:formatCode>
                <c:ptCount val="52"/>
                <c:pt idx="0">
                  <c:v>44744</c:v>
                </c:pt>
                <c:pt idx="1">
                  <c:v>44751</c:v>
                </c:pt>
                <c:pt idx="2">
                  <c:v>44758</c:v>
                </c:pt>
                <c:pt idx="3">
                  <c:v>44765</c:v>
                </c:pt>
                <c:pt idx="4">
                  <c:v>44772</c:v>
                </c:pt>
                <c:pt idx="5">
                  <c:v>44779</c:v>
                </c:pt>
                <c:pt idx="6">
                  <c:v>44786</c:v>
                </c:pt>
                <c:pt idx="7">
                  <c:v>44793</c:v>
                </c:pt>
                <c:pt idx="8">
                  <c:v>44800</c:v>
                </c:pt>
                <c:pt idx="9">
                  <c:v>44807</c:v>
                </c:pt>
                <c:pt idx="10">
                  <c:v>44814</c:v>
                </c:pt>
                <c:pt idx="11">
                  <c:v>44821</c:v>
                </c:pt>
                <c:pt idx="12">
                  <c:v>44828</c:v>
                </c:pt>
                <c:pt idx="13">
                  <c:v>44835</c:v>
                </c:pt>
                <c:pt idx="14">
                  <c:v>44842</c:v>
                </c:pt>
                <c:pt idx="15">
                  <c:v>44849</c:v>
                </c:pt>
                <c:pt idx="16">
                  <c:v>44856</c:v>
                </c:pt>
                <c:pt idx="17">
                  <c:v>44863</c:v>
                </c:pt>
                <c:pt idx="18">
                  <c:v>44870</c:v>
                </c:pt>
                <c:pt idx="19">
                  <c:v>44877</c:v>
                </c:pt>
                <c:pt idx="20">
                  <c:v>44884</c:v>
                </c:pt>
                <c:pt idx="21">
                  <c:v>44891</c:v>
                </c:pt>
                <c:pt idx="22">
                  <c:v>44898</c:v>
                </c:pt>
                <c:pt idx="23">
                  <c:v>44905</c:v>
                </c:pt>
                <c:pt idx="24">
                  <c:v>44912</c:v>
                </c:pt>
                <c:pt idx="25">
                  <c:v>44919</c:v>
                </c:pt>
                <c:pt idx="26">
                  <c:v>44926</c:v>
                </c:pt>
                <c:pt idx="27">
                  <c:v>44933</c:v>
                </c:pt>
                <c:pt idx="28">
                  <c:v>44940</c:v>
                </c:pt>
                <c:pt idx="29">
                  <c:v>44947</c:v>
                </c:pt>
                <c:pt idx="30">
                  <c:v>44954</c:v>
                </c:pt>
                <c:pt idx="31">
                  <c:v>44961</c:v>
                </c:pt>
                <c:pt idx="32">
                  <c:v>44968</c:v>
                </c:pt>
                <c:pt idx="33">
                  <c:v>44975</c:v>
                </c:pt>
                <c:pt idx="34">
                  <c:v>44982</c:v>
                </c:pt>
                <c:pt idx="35">
                  <c:v>44989</c:v>
                </c:pt>
                <c:pt idx="36">
                  <c:v>44996</c:v>
                </c:pt>
                <c:pt idx="37">
                  <c:v>45003</c:v>
                </c:pt>
                <c:pt idx="38">
                  <c:v>45010</c:v>
                </c:pt>
                <c:pt idx="39">
                  <c:v>45017</c:v>
                </c:pt>
                <c:pt idx="40">
                  <c:v>45024</c:v>
                </c:pt>
                <c:pt idx="41">
                  <c:v>45031</c:v>
                </c:pt>
                <c:pt idx="42">
                  <c:v>45038</c:v>
                </c:pt>
                <c:pt idx="43">
                  <c:v>45045</c:v>
                </c:pt>
                <c:pt idx="44">
                  <c:v>45052</c:v>
                </c:pt>
                <c:pt idx="45">
                  <c:v>45059</c:v>
                </c:pt>
                <c:pt idx="46">
                  <c:v>45066</c:v>
                </c:pt>
                <c:pt idx="47">
                  <c:v>45073</c:v>
                </c:pt>
                <c:pt idx="48">
                  <c:v>45080</c:v>
                </c:pt>
                <c:pt idx="49">
                  <c:v>45087</c:v>
                </c:pt>
                <c:pt idx="50">
                  <c:v>45094</c:v>
                </c:pt>
                <c:pt idx="51">
                  <c:v>45101</c:v>
                </c:pt>
              </c:numCache>
            </c:numRef>
          </c:cat>
          <c:val>
            <c:numRef>
              <c:f>'Wkly PCR Totals'!$AD$2:$AD$836</c:f>
              <c:numCache>
                <c:formatCode>0.0%</c:formatCode>
                <c:ptCount val="53"/>
                <c:pt idx="0">
                  <c:v>0.11311475409836065</c:v>
                </c:pt>
                <c:pt idx="1">
                  <c:v>0.1223021582733813</c:v>
                </c:pt>
                <c:pt idx="2">
                  <c:v>0.10730253353204174</c:v>
                </c:pt>
                <c:pt idx="3">
                  <c:v>0.13389830508474576</c:v>
                </c:pt>
                <c:pt idx="4">
                  <c:v>8.3333333333333329E-2</c:v>
                </c:pt>
                <c:pt idx="5">
                  <c:v>0.15275310834813499</c:v>
                </c:pt>
                <c:pt idx="6">
                  <c:v>0.11201866977829639</c:v>
                </c:pt>
                <c:pt idx="7">
                  <c:v>0.1736111111111111</c:v>
                </c:pt>
                <c:pt idx="8">
                  <c:v>0.19040000000000001</c:v>
                </c:pt>
                <c:pt idx="9">
                  <c:v>0.20214669051878353</c:v>
                </c:pt>
                <c:pt idx="10">
                  <c:v>0.20658682634730538</c:v>
                </c:pt>
                <c:pt idx="11">
                  <c:v>0.3263785394932936</c:v>
                </c:pt>
                <c:pt idx="12">
                  <c:v>0.33851674641148327</c:v>
                </c:pt>
                <c:pt idx="13">
                  <c:v>0.30058479532163745</c:v>
                </c:pt>
                <c:pt idx="14">
                  <c:v>0.31309523809523809</c:v>
                </c:pt>
                <c:pt idx="15">
                  <c:v>0.24425887265135698</c:v>
                </c:pt>
                <c:pt idx="16">
                  <c:v>0.23306233062330622</c:v>
                </c:pt>
                <c:pt idx="17">
                  <c:v>0.22222222222222221</c:v>
                </c:pt>
                <c:pt idx="18">
                  <c:v>0.20768025078369906</c:v>
                </c:pt>
                <c:pt idx="19">
                  <c:v>0.18717047451669597</c:v>
                </c:pt>
                <c:pt idx="20">
                  <c:v>0.18464880521361332</c:v>
                </c:pt>
                <c:pt idx="21">
                  <c:v>0.16969273743016761</c:v>
                </c:pt>
                <c:pt idx="22">
                  <c:v>0.12961971076593465</c:v>
                </c:pt>
                <c:pt idx="23">
                  <c:v>0.12598425196850394</c:v>
                </c:pt>
                <c:pt idx="24">
                  <c:v>0.10952084629744867</c:v>
                </c:pt>
                <c:pt idx="25">
                  <c:v>9.5174262734584444E-2</c:v>
                </c:pt>
                <c:pt idx="26">
                  <c:v>7.5058639562157942E-2</c:v>
                </c:pt>
                <c:pt idx="27">
                  <c:v>7.3131955484896663E-2</c:v>
                </c:pt>
                <c:pt idx="28">
                  <c:v>8.3173996175908219E-2</c:v>
                </c:pt>
                <c:pt idx="29">
                  <c:v>9.4295692665890565E-2</c:v>
                </c:pt>
                <c:pt idx="30">
                  <c:v>0.12763713080168776</c:v>
                </c:pt>
                <c:pt idx="31">
                  <c:v>0.112</c:v>
                </c:pt>
                <c:pt idx="32">
                  <c:v>0.13621621621621621</c:v>
                </c:pt>
                <c:pt idx="33">
                  <c:v>0.11386138613861387</c:v>
                </c:pt>
                <c:pt idx="34">
                  <c:v>0.13880742913000976</c:v>
                </c:pt>
                <c:pt idx="35">
                  <c:v>0.11207834602829161</c:v>
                </c:pt>
                <c:pt idx="36">
                  <c:v>0.11818181818181818</c:v>
                </c:pt>
                <c:pt idx="37">
                  <c:v>0.15899581589958159</c:v>
                </c:pt>
              </c:numCache>
            </c:numRef>
          </c:val>
          <c:smooth val="0"/>
          <c:extLst>
            <c:ext xmlns:c16="http://schemas.microsoft.com/office/drawing/2014/chart" uri="{C3380CC4-5D6E-409C-BE32-E72D297353CC}">
              <c16:uniqueId val="{00000000-D1F5-4D56-B58C-11FEBD29D022}"/>
            </c:ext>
          </c:extLst>
        </c:ser>
        <c:dLbls>
          <c:showLegendKey val="0"/>
          <c:showVal val="0"/>
          <c:showCatName val="0"/>
          <c:showSerName val="0"/>
          <c:showPercent val="0"/>
          <c:showBubbleSize val="0"/>
        </c:dLbls>
        <c:smooth val="0"/>
        <c:axId val="291662848"/>
        <c:axId val="291672832"/>
      </c:lineChart>
      <c:catAx>
        <c:axId val="291662848"/>
        <c:scaling>
          <c:orientation val="minMax"/>
        </c:scaling>
        <c:delete val="1"/>
        <c:axPos val="b"/>
        <c:numFmt formatCode="m/d/yy;@" sourceLinked="0"/>
        <c:majorTickMark val="out"/>
        <c:minorTickMark val="none"/>
        <c:tickLblPos val="nextTo"/>
        <c:crossAx val="291672832"/>
        <c:crosses val="autoZero"/>
        <c:auto val="0"/>
        <c:lblAlgn val="ctr"/>
        <c:lblOffset val="100"/>
        <c:noMultiLvlLbl val="0"/>
      </c:catAx>
      <c:valAx>
        <c:axId val="291672832"/>
        <c:scaling>
          <c:orientation val="minMax"/>
        </c:scaling>
        <c:delete val="1"/>
        <c:axPos val="l"/>
        <c:numFmt formatCode="0.0%" sourceLinked="1"/>
        <c:majorTickMark val="out"/>
        <c:minorTickMark val="none"/>
        <c:tickLblPos val="nextTo"/>
        <c:crossAx val="291662848"/>
        <c:crosses val="autoZero"/>
        <c:crossBetween val="between"/>
        <c:majorUnit val="0.1"/>
      </c:valAx>
      <c:spPr>
        <a:noFill/>
        <a:ln w="25400">
          <a:noFill/>
        </a:ln>
      </c:spPr>
    </c:plotArea>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5278849892366E-2"/>
          <c:y val="6.998956839222846E-2"/>
          <c:w val="0.64383505135086438"/>
          <c:h val="0.8369779662843243"/>
        </c:manualLayout>
      </c:layout>
      <c:lineChart>
        <c:grouping val="standard"/>
        <c:varyColors val="0"/>
        <c:ser>
          <c:idx val="4"/>
          <c:order val="0"/>
          <c:tx>
            <c:strRef>
              <c:f>'Wkly PCR Totals'!$K$1</c:f>
              <c:strCache>
                <c:ptCount val="1"/>
                <c:pt idx="0">
                  <c:v>% Pos.itive for Influneza by PCR</c:v>
                </c:pt>
              </c:strCache>
            </c:strRef>
          </c:tx>
          <c:spPr>
            <a:ln>
              <a:solidFill>
                <a:schemeClr val="accent4"/>
              </a:solidFill>
            </a:ln>
          </c:spPr>
          <c:marker>
            <c:symbol val="none"/>
          </c:marker>
          <c:val>
            <c:numRef>
              <c:f>'Wkly PCR Totals'!$K$784:$K$821</c:f>
              <c:numCache>
                <c:formatCode>0.0%</c:formatCode>
                <c:ptCount val="38"/>
                <c:pt idx="0">
                  <c:v>4.3097256141358996E-3</c:v>
                </c:pt>
                <c:pt idx="1">
                  <c:v>1.4278914802475012E-3</c:v>
                </c:pt>
                <c:pt idx="2">
                  <c:v>5.1425899953249183E-3</c:v>
                </c:pt>
                <c:pt idx="3">
                  <c:v>2.7247956403269754E-3</c:v>
                </c:pt>
                <c:pt idx="4">
                  <c:v>3.103322380430814E-3</c:v>
                </c:pt>
                <c:pt idx="5">
                  <c:v>2.002002002002002E-3</c:v>
                </c:pt>
                <c:pt idx="6">
                  <c:v>1.3947001394700139E-3</c:v>
                </c:pt>
                <c:pt idx="7">
                  <c:v>9.8328416912487715E-4</c:v>
                </c:pt>
                <c:pt idx="8">
                  <c:v>9.4858660595712385E-4</c:v>
                </c:pt>
                <c:pt idx="9">
                  <c:v>2.5402201524132089E-3</c:v>
                </c:pt>
                <c:pt idx="10">
                  <c:v>1.0535557506584723E-3</c:v>
                </c:pt>
                <c:pt idx="11">
                  <c:v>3.1815470272419963E-3</c:v>
                </c:pt>
                <c:pt idx="12">
                  <c:v>5.0979339951703782E-3</c:v>
                </c:pt>
                <c:pt idx="13">
                  <c:v>7.781587971511475E-3</c:v>
                </c:pt>
                <c:pt idx="14">
                  <c:v>7.0348223707351392E-3</c:v>
                </c:pt>
                <c:pt idx="15">
                  <c:v>1.0913095714857829E-2</c:v>
                </c:pt>
                <c:pt idx="16">
                  <c:v>1.7375518672199171E-2</c:v>
                </c:pt>
                <c:pt idx="17">
                  <c:v>3.6263815646897346E-2</c:v>
                </c:pt>
                <c:pt idx="18">
                  <c:v>5.3363665908352294E-2</c:v>
                </c:pt>
                <c:pt idx="19">
                  <c:v>7.7045602029378796E-2</c:v>
                </c:pt>
                <c:pt idx="20">
                  <c:v>0.1445739066826898</c:v>
                </c:pt>
                <c:pt idx="21">
                  <c:v>0.25224618149146449</c:v>
                </c:pt>
                <c:pt idx="22">
                  <c:v>0.27460514770400701</c:v>
                </c:pt>
                <c:pt idx="23">
                  <c:v>0.30646988158572164</c:v>
                </c:pt>
                <c:pt idx="24">
                  <c:v>0.31429918290383407</c:v>
                </c:pt>
                <c:pt idx="25">
                  <c:v>0.28328257983915045</c:v>
                </c:pt>
                <c:pt idx="26">
                  <c:v>0.20798475553076781</c:v>
                </c:pt>
                <c:pt idx="27">
                  <c:v>0.12565471142814386</c:v>
                </c:pt>
                <c:pt idx="28">
                  <c:v>7.1621455750583041E-2</c:v>
                </c:pt>
                <c:pt idx="29">
                  <c:v>5.2597360379689227E-2</c:v>
                </c:pt>
                <c:pt idx="30">
                  <c:v>2.9387643521049753E-2</c:v>
                </c:pt>
                <c:pt idx="31">
                  <c:v>2.4878724878724879E-2</c:v>
                </c:pt>
                <c:pt idx="32">
                  <c:v>2.4381498745069917E-2</c:v>
                </c:pt>
                <c:pt idx="33">
                  <c:v>1.6055406894380609E-2</c:v>
                </c:pt>
                <c:pt idx="34">
                  <c:v>1.1179808588125688E-2</c:v>
                </c:pt>
                <c:pt idx="35">
                  <c:v>9.6063127197872893E-3</c:v>
                </c:pt>
                <c:pt idx="36">
                  <c:v>1.0870610870610871E-2</c:v>
                </c:pt>
                <c:pt idx="37">
                  <c:v>7.9703637180062858E-3</c:v>
                </c:pt>
              </c:numCache>
            </c:numRef>
          </c:val>
          <c:smooth val="0"/>
          <c:extLst>
            <c:ext xmlns:c16="http://schemas.microsoft.com/office/drawing/2014/chart" uri="{C3380CC4-5D6E-409C-BE32-E72D297353CC}">
              <c16:uniqueId val="{00000002-BBEF-4391-8646-B42F8A531F0E}"/>
            </c:ext>
          </c:extLst>
        </c:ser>
        <c:dLbls>
          <c:showLegendKey val="0"/>
          <c:showVal val="0"/>
          <c:showCatName val="0"/>
          <c:showSerName val="0"/>
          <c:showPercent val="0"/>
          <c:showBubbleSize val="0"/>
        </c:dLbls>
        <c:smooth val="0"/>
        <c:axId val="291662848"/>
        <c:axId val="291672832"/>
      </c:lineChart>
      <c:catAx>
        <c:axId val="291662848"/>
        <c:scaling>
          <c:orientation val="minMax"/>
        </c:scaling>
        <c:delete val="1"/>
        <c:axPos val="b"/>
        <c:numFmt formatCode="m/d/yy;@" sourceLinked="0"/>
        <c:majorTickMark val="out"/>
        <c:minorTickMark val="none"/>
        <c:tickLblPos val="nextTo"/>
        <c:crossAx val="291672832"/>
        <c:crosses val="autoZero"/>
        <c:auto val="0"/>
        <c:lblAlgn val="ctr"/>
        <c:lblOffset val="100"/>
        <c:noMultiLvlLbl val="0"/>
      </c:catAx>
      <c:valAx>
        <c:axId val="291672832"/>
        <c:scaling>
          <c:orientation val="minMax"/>
        </c:scaling>
        <c:delete val="1"/>
        <c:axPos val="l"/>
        <c:numFmt formatCode="0.0%" sourceLinked="1"/>
        <c:majorTickMark val="out"/>
        <c:minorTickMark val="none"/>
        <c:tickLblPos val="nextTo"/>
        <c:crossAx val="291662848"/>
        <c:crosses val="autoZero"/>
        <c:crossBetween val="between"/>
        <c:majorUnit val="0.1"/>
      </c:valAx>
      <c:spPr>
        <a:noFill/>
        <a:ln w="25400">
          <a:noFill/>
        </a:ln>
      </c:spPr>
    </c:plotArea>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5278849892366E-2"/>
          <c:y val="6.998956839222846E-2"/>
          <c:w val="0.8955443760609193"/>
          <c:h val="0.8369779662843243"/>
        </c:manualLayout>
      </c:layout>
      <c:lineChart>
        <c:grouping val="standard"/>
        <c:varyColors val="0"/>
        <c:ser>
          <c:idx val="0"/>
          <c:order val="0"/>
          <c:tx>
            <c:strRef>
              <c:f>'Wkly PCR Totals'!$AD$1</c:f>
              <c:strCache>
                <c:ptCount val="1"/>
                <c:pt idx="0">
                  <c:v>Rhinovirus/Enterovirus</c:v>
                </c:pt>
              </c:strCache>
            </c:strRef>
          </c:tx>
          <c:spPr>
            <a:ln>
              <a:solidFill>
                <a:schemeClr val="accent1"/>
              </a:solidFill>
            </a:ln>
          </c:spPr>
          <c:marker>
            <c:symbol val="none"/>
          </c:marker>
          <c:cat>
            <c:numRef>
              <c:f>'Wkly PCR Totals'!$A$2:$A$835</c:f>
              <c:numCache>
                <c:formatCode>m/d/yy;@</c:formatCode>
                <c:ptCount val="52"/>
                <c:pt idx="0">
                  <c:v>44744</c:v>
                </c:pt>
                <c:pt idx="1">
                  <c:v>44751</c:v>
                </c:pt>
                <c:pt idx="2">
                  <c:v>44758</c:v>
                </c:pt>
                <c:pt idx="3">
                  <c:v>44765</c:v>
                </c:pt>
                <c:pt idx="4">
                  <c:v>44772</c:v>
                </c:pt>
                <c:pt idx="5">
                  <c:v>44779</c:v>
                </c:pt>
                <c:pt idx="6">
                  <c:v>44786</c:v>
                </c:pt>
                <c:pt idx="7">
                  <c:v>44793</c:v>
                </c:pt>
                <c:pt idx="8">
                  <c:v>44800</c:v>
                </c:pt>
                <c:pt idx="9">
                  <c:v>44807</c:v>
                </c:pt>
                <c:pt idx="10">
                  <c:v>44814</c:v>
                </c:pt>
                <c:pt idx="11">
                  <c:v>44821</c:v>
                </c:pt>
                <c:pt idx="12">
                  <c:v>44828</c:v>
                </c:pt>
                <c:pt idx="13">
                  <c:v>44835</c:v>
                </c:pt>
                <c:pt idx="14">
                  <c:v>44842</c:v>
                </c:pt>
                <c:pt idx="15">
                  <c:v>44849</c:v>
                </c:pt>
                <c:pt idx="16">
                  <c:v>44856</c:v>
                </c:pt>
                <c:pt idx="17">
                  <c:v>44863</c:v>
                </c:pt>
                <c:pt idx="18">
                  <c:v>44870</c:v>
                </c:pt>
                <c:pt idx="19">
                  <c:v>44877</c:v>
                </c:pt>
                <c:pt idx="20">
                  <c:v>44884</c:v>
                </c:pt>
                <c:pt idx="21">
                  <c:v>44891</c:v>
                </c:pt>
                <c:pt idx="22">
                  <c:v>44898</c:v>
                </c:pt>
                <c:pt idx="23">
                  <c:v>44905</c:v>
                </c:pt>
                <c:pt idx="24">
                  <c:v>44912</c:v>
                </c:pt>
                <c:pt idx="25">
                  <c:v>44919</c:v>
                </c:pt>
                <c:pt idx="26">
                  <c:v>44926</c:v>
                </c:pt>
                <c:pt idx="27">
                  <c:v>44933</c:v>
                </c:pt>
                <c:pt idx="28">
                  <c:v>44940</c:v>
                </c:pt>
                <c:pt idx="29">
                  <c:v>44947</c:v>
                </c:pt>
                <c:pt idx="30">
                  <c:v>44954</c:v>
                </c:pt>
                <c:pt idx="31">
                  <c:v>44961</c:v>
                </c:pt>
                <c:pt idx="32">
                  <c:v>44968</c:v>
                </c:pt>
                <c:pt idx="33">
                  <c:v>44975</c:v>
                </c:pt>
                <c:pt idx="34">
                  <c:v>44982</c:v>
                </c:pt>
                <c:pt idx="35">
                  <c:v>44989</c:v>
                </c:pt>
                <c:pt idx="36">
                  <c:v>44996</c:v>
                </c:pt>
                <c:pt idx="37">
                  <c:v>45003</c:v>
                </c:pt>
                <c:pt idx="38">
                  <c:v>45010</c:v>
                </c:pt>
                <c:pt idx="39">
                  <c:v>45017</c:v>
                </c:pt>
                <c:pt idx="40">
                  <c:v>45024</c:v>
                </c:pt>
                <c:pt idx="41">
                  <c:v>45031</c:v>
                </c:pt>
                <c:pt idx="42">
                  <c:v>45038</c:v>
                </c:pt>
                <c:pt idx="43">
                  <c:v>45045</c:v>
                </c:pt>
                <c:pt idx="44">
                  <c:v>45052</c:v>
                </c:pt>
                <c:pt idx="45">
                  <c:v>45059</c:v>
                </c:pt>
                <c:pt idx="46">
                  <c:v>45066</c:v>
                </c:pt>
                <c:pt idx="47">
                  <c:v>45073</c:v>
                </c:pt>
                <c:pt idx="48">
                  <c:v>45080</c:v>
                </c:pt>
                <c:pt idx="49">
                  <c:v>45087</c:v>
                </c:pt>
                <c:pt idx="50">
                  <c:v>45094</c:v>
                </c:pt>
                <c:pt idx="51">
                  <c:v>45101</c:v>
                </c:pt>
              </c:numCache>
            </c:numRef>
          </c:cat>
          <c:val>
            <c:numRef>
              <c:f>'Wkly PCR Totals'!$AD$2:$AD$836</c:f>
              <c:numCache>
                <c:formatCode>0.0%</c:formatCode>
                <c:ptCount val="53"/>
                <c:pt idx="0">
                  <c:v>0.11311475409836065</c:v>
                </c:pt>
                <c:pt idx="1">
                  <c:v>0.1223021582733813</c:v>
                </c:pt>
                <c:pt idx="2">
                  <c:v>0.10730253353204174</c:v>
                </c:pt>
                <c:pt idx="3">
                  <c:v>0.13389830508474576</c:v>
                </c:pt>
                <c:pt idx="4">
                  <c:v>8.3333333333333329E-2</c:v>
                </c:pt>
                <c:pt idx="5">
                  <c:v>0.15275310834813499</c:v>
                </c:pt>
                <c:pt idx="6">
                  <c:v>0.11201866977829639</c:v>
                </c:pt>
                <c:pt idx="7">
                  <c:v>0.1736111111111111</c:v>
                </c:pt>
                <c:pt idx="8">
                  <c:v>0.19040000000000001</c:v>
                </c:pt>
                <c:pt idx="9">
                  <c:v>0.20214669051878353</c:v>
                </c:pt>
                <c:pt idx="10">
                  <c:v>0.20658682634730538</c:v>
                </c:pt>
                <c:pt idx="11">
                  <c:v>0.3263785394932936</c:v>
                </c:pt>
                <c:pt idx="12">
                  <c:v>0.33851674641148327</c:v>
                </c:pt>
                <c:pt idx="13">
                  <c:v>0.30058479532163745</c:v>
                </c:pt>
                <c:pt idx="14">
                  <c:v>0.31309523809523809</c:v>
                </c:pt>
                <c:pt idx="15">
                  <c:v>0.24425887265135698</c:v>
                </c:pt>
                <c:pt idx="16">
                  <c:v>0.23306233062330622</c:v>
                </c:pt>
                <c:pt idx="17">
                  <c:v>0.22222222222222221</c:v>
                </c:pt>
                <c:pt idx="18">
                  <c:v>0.20768025078369906</c:v>
                </c:pt>
                <c:pt idx="19">
                  <c:v>0.18717047451669597</c:v>
                </c:pt>
                <c:pt idx="20">
                  <c:v>0.18464880521361332</c:v>
                </c:pt>
                <c:pt idx="21">
                  <c:v>0.16969273743016761</c:v>
                </c:pt>
                <c:pt idx="22">
                  <c:v>0.12961971076593465</c:v>
                </c:pt>
                <c:pt idx="23">
                  <c:v>0.12598425196850394</c:v>
                </c:pt>
                <c:pt idx="24">
                  <c:v>0.10952084629744867</c:v>
                </c:pt>
                <c:pt idx="25">
                  <c:v>9.5174262734584444E-2</c:v>
                </c:pt>
                <c:pt idx="26">
                  <c:v>7.5058639562157942E-2</c:v>
                </c:pt>
                <c:pt idx="27">
                  <c:v>7.3131955484896663E-2</c:v>
                </c:pt>
                <c:pt idx="28">
                  <c:v>8.3173996175908219E-2</c:v>
                </c:pt>
                <c:pt idx="29">
                  <c:v>9.4295692665890565E-2</c:v>
                </c:pt>
                <c:pt idx="30">
                  <c:v>0.12763713080168776</c:v>
                </c:pt>
                <c:pt idx="31">
                  <c:v>0.112</c:v>
                </c:pt>
                <c:pt idx="32">
                  <c:v>0.13621621621621621</c:v>
                </c:pt>
                <c:pt idx="33">
                  <c:v>0.11386138613861387</c:v>
                </c:pt>
                <c:pt idx="34">
                  <c:v>0.13880742913000976</c:v>
                </c:pt>
                <c:pt idx="35">
                  <c:v>0.11207834602829161</c:v>
                </c:pt>
                <c:pt idx="36">
                  <c:v>0.11818181818181818</c:v>
                </c:pt>
                <c:pt idx="37">
                  <c:v>0.15899581589958159</c:v>
                </c:pt>
              </c:numCache>
            </c:numRef>
          </c:val>
          <c:smooth val="0"/>
          <c:extLst>
            <c:ext xmlns:c16="http://schemas.microsoft.com/office/drawing/2014/chart" uri="{C3380CC4-5D6E-409C-BE32-E72D297353CC}">
              <c16:uniqueId val="{00000000-D1F5-4D56-B58C-11FEBD29D022}"/>
            </c:ext>
          </c:extLst>
        </c:ser>
        <c:dLbls>
          <c:showLegendKey val="0"/>
          <c:showVal val="0"/>
          <c:showCatName val="0"/>
          <c:showSerName val="0"/>
          <c:showPercent val="0"/>
          <c:showBubbleSize val="0"/>
        </c:dLbls>
        <c:smooth val="0"/>
        <c:axId val="291662848"/>
        <c:axId val="291672832"/>
      </c:lineChart>
      <c:catAx>
        <c:axId val="291662848"/>
        <c:scaling>
          <c:orientation val="minMax"/>
        </c:scaling>
        <c:delete val="1"/>
        <c:axPos val="b"/>
        <c:numFmt formatCode="m/d/yy;@" sourceLinked="0"/>
        <c:majorTickMark val="out"/>
        <c:minorTickMark val="none"/>
        <c:tickLblPos val="nextTo"/>
        <c:crossAx val="291672832"/>
        <c:crosses val="autoZero"/>
        <c:auto val="0"/>
        <c:lblAlgn val="ctr"/>
        <c:lblOffset val="100"/>
        <c:noMultiLvlLbl val="0"/>
      </c:catAx>
      <c:valAx>
        <c:axId val="291672832"/>
        <c:scaling>
          <c:orientation val="minMax"/>
        </c:scaling>
        <c:delete val="1"/>
        <c:axPos val="l"/>
        <c:numFmt formatCode="0.0%" sourceLinked="1"/>
        <c:majorTickMark val="out"/>
        <c:minorTickMark val="none"/>
        <c:tickLblPos val="nextTo"/>
        <c:crossAx val="291662848"/>
        <c:crosses val="autoZero"/>
        <c:crossBetween val="between"/>
        <c:majorUnit val="0.1"/>
      </c:valAx>
      <c:spPr>
        <a:noFill/>
        <a:ln w="25400">
          <a:noFill/>
        </a:ln>
      </c:spPr>
    </c:plotArea>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5278849892366E-2"/>
          <c:y val="6.998956839222846E-2"/>
          <c:w val="0.8955443760609193"/>
          <c:h val="0.8369779662843243"/>
        </c:manualLayout>
      </c:layout>
      <c:lineChart>
        <c:grouping val="standard"/>
        <c:varyColors val="0"/>
        <c:ser>
          <c:idx val="0"/>
          <c:order val="0"/>
          <c:tx>
            <c:strRef>
              <c:f>'Wkly PCR Totals'!$AD$1</c:f>
              <c:strCache>
                <c:ptCount val="1"/>
                <c:pt idx="0">
                  <c:v>Rhinovirus/Enterovirus</c:v>
                </c:pt>
              </c:strCache>
            </c:strRef>
          </c:tx>
          <c:spPr>
            <a:ln>
              <a:solidFill>
                <a:schemeClr val="accent1"/>
              </a:solidFill>
            </a:ln>
          </c:spPr>
          <c:marker>
            <c:symbol val="none"/>
          </c:marker>
          <c:cat>
            <c:numRef>
              <c:f>'Wkly PCR Totals'!$A$2:$A$835</c:f>
              <c:numCache>
                <c:formatCode>m/d/yy;@</c:formatCode>
                <c:ptCount val="52"/>
                <c:pt idx="0">
                  <c:v>44744</c:v>
                </c:pt>
                <c:pt idx="1">
                  <c:v>44751</c:v>
                </c:pt>
                <c:pt idx="2">
                  <c:v>44758</c:v>
                </c:pt>
                <c:pt idx="3">
                  <c:v>44765</c:v>
                </c:pt>
                <c:pt idx="4">
                  <c:v>44772</c:v>
                </c:pt>
                <c:pt idx="5">
                  <c:v>44779</c:v>
                </c:pt>
                <c:pt idx="6">
                  <c:v>44786</c:v>
                </c:pt>
                <c:pt idx="7">
                  <c:v>44793</c:v>
                </c:pt>
                <c:pt idx="8">
                  <c:v>44800</c:v>
                </c:pt>
                <c:pt idx="9">
                  <c:v>44807</c:v>
                </c:pt>
                <c:pt idx="10">
                  <c:v>44814</c:v>
                </c:pt>
                <c:pt idx="11">
                  <c:v>44821</c:v>
                </c:pt>
                <c:pt idx="12">
                  <c:v>44828</c:v>
                </c:pt>
                <c:pt idx="13">
                  <c:v>44835</c:v>
                </c:pt>
                <c:pt idx="14">
                  <c:v>44842</c:v>
                </c:pt>
                <c:pt idx="15">
                  <c:v>44849</c:v>
                </c:pt>
                <c:pt idx="16">
                  <c:v>44856</c:v>
                </c:pt>
                <c:pt idx="17">
                  <c:v>44863</c:v>
                </c:pt>
                <c:pt idx="18">
                  <c:v>44870</c:v>
                </c:pt>
                <c:pt idx="19">
                  <c:v>44877</c:v>
                </c:pt>
                <c:pt idx="20">
                  <c:v>44884</c:v>
                </c:pt>
                <c:pt idx="21">
                  <c:v>44891</c:v>
                </c:pt>
                <c:pt idx="22">
                  <c:v>44898</c:v>
                </c:pt>
                <c:pt idx="23">
                  <c:v>44905</c:v>
                </c:pt>
                <c:pt idx="24">
                  <c:v>44912</c:v>
                </c:pt>
                <c:pt idx="25">
                  <c:v>44919</c:v>
                </c:pt>
                <c:pt idx="26">
                  <c:v>44926</c:v>
                </c:pt>
                <c:pt idx="27">
                  <c:v>44933</c:v>
                </c:pt>
                <c:pt idx="28">
                  <c:v>44940</c:v>
                </c:pt>
                <c:pt idx="29">
                  <c:v>44947</c:v>
                </c:pt>
                <c:pt idx="30">
                  <c:v>44954</c:v>
                </c:pt>
                <c:pt idx="31">
                  <c:v>44961</c:v>
                </c:pt>
                <c:pt idx="32">
                  <c:v>44968</c:v>
                </c:pt>
                <c:pt idx="33">
                  <c:v>44975</c:v>
                </c:pt>
                <c:pt idx="34">
                  <c:v>44982</c:v>
                </c:pt>
                <c:pt idx="35">
                  <c:v>44989</c:v>
                </c:pt>
                <c:pt idx="36">
                  <c:v>44996</c:v>
                </c:pt>
                <c:pt idx="37">
                  <c:v>45003</c:v>
                </c:pt>
                <c:pt idx="38">
                  <c:v>45010</c:v>
                </c:pt>
                <c:pt idx="39">
                  <c:v>45017</c:v>
                </c:pt>
                <c:pt idx="40">
                  <c:v>45024</c:v>
                </c:pt>
                <c:pt idx="41">
                  <c:v>45031</c:v>
                </c:pt>
                <c:pt idx="42">
                  <c:v>45038</c:v>
                </c:pt>
                <c:pt idx="43">
                  <c:v>45045</c:v>
                </c:pt>
                <c:pt idx="44">
                  <c:v>45052</c:v>
                </c:pt>
                <c:pt idx="45">
                  <c:v>45059</c:v>
                </c:pt>
                <c:pt idx="46">
                  <c:v>45066</c:v>
                </c:pt>
                <c:pt idx="47">
                  <c:v>45073</c:v>
                </c:pt>
                <c:pt idx="48">
                  <c:v>45080</c:v>
                </c:pt>
                <c:pt idx="49">
                  <c:v>45087</c:v>
                </c:pt>
                <c:pt idx="50">
                  <c:v>45094</c:v>
                </c:pt>
                <c:pt idx="51">
                  <c:v>45101</c:v>
                </c:pt>
              </c:numCache>
            </c:numRef>
          </c:cat>
          <c:val>
            <c:numRef>
              <c:f>'Wkly PCR Totals'!$AD$2:$AD$836</c:f>
              <c:numCache>
                <c:formatCode>0.0%</c:formatCode>
                <c:ptCount val="53"/>
                <c:pt idx="0">
                  <c:v>0.11311475409836065</c:v>
                </c:pt>
                <c:pt idx="1">
                  <c:v>0.1223021582733813</c:v>
                </c:pt>
                <c:pt idx="2">
                  <c:v>0.10730253353204174</c:v>
                </c:pt>
                <c:pt idx="3">
                  <c:v>0.13389830508474576</c:v>
                </c:pt>
                <c:pt idx="4">
                  <c:v>8.3333333333333329E-2</c:v>
                </c:pt>
                <c:pt idx="5">
                  <c:v>0.15275310834813499</c:v>
                </c:pt>
                <c:pt idx="6">
                  <c:v>0.11201866977829639</c:v>
                </c:pt>
                <c:pt idx="7">
                  <c:v>0.1736111111111111</c:v>
                </c:pt>
                <c:pt idx="8">
                  <c:v>0.19040000000000001</c:v>
                </c:pt>
                <c:pt idx="9">
                  <c:v>0.20214669051878353</c:v>
                </c:pt>
                <c:pt idx="10">
                  <c:v>0.20658682634730538</c:v>
                </c:pt>
                <c:pt idx="11">
                  <c:v>0.3263785394932936</c:v>
                </c:pt>
                <c:pt idx="12">
                  <c:v>0.33851674641148327</c:v>
                </c:pt>
                <c:pt idx="13">
                  <c:v>0.30058479532163745</c:v>
                </c:pt>
                <c:pt idx="14">
                  <c:v>0.31309523809523809</c:v>
                </c:pt>
                <c:pt idx="15">
                  <c:v>0.24425887265135698</c:v>
                </c:pt>
                <c:pt idx="16">
                  <c:v>0.23306233062330622</c:v>
                </c:pt>
                <c:pt idx="17">
                  <c:v>0.22222222222222221</c:v>
                </c:pt>
                <c:pt idx="18">
                  <c:v>0.20768025078369906</c:v>
                </c:pt>
                <c:pt idx="19">
                  <c:v>0.18717047451669597</c:v>
                </c:pt>
                <c:pt idx="20">
                  <c:v>0.18464880521361332</c:v>
                </c:pt>
                <c:pt idx="21">
                  <c:v>0.16969273743016761</c:v>
                </c:pt>
                <c:pt idx="22">
                  <c:v>0.12961971076593465</c:v>
                </c:pt>
                <c:pt idx="23">
                  <c:v>0.12598425196850394</c:v>
                </c:pt>
                <c:pt idx="24">
                  <c:v>0.10952084629744867</c:v>
                </c:pt>
                <c:pt idx="25">
                  <c:v>9.5174262734584444E-2</c:v>
                </c:pt>
                <c:pt idx="26">
                  <c:v>7.5058639562157942E-2</c:v>
                </c:pt>
                <c:pt idx="27">
                  <c:v>7.3131955484896663E-2</c:v>
                </c:pt>
                <c:pt idx="28">
                  <c:v>8.3173996175908219E-2</c:v>
                </c:pt>
                <c:pt idx="29">
                  <c:v>9.4295692665890565E-2</c:v>
                </c:pt>
                <c:pt idx="30">
                  <c:v>0.12763713080168776</c:v>
                </c:pt>
                <c:pt idx="31">
                  <c:v>0.112</c:v>
                </c:pt>
                <c:pt idx="32">
                  <c:v>0.13621621621621621</c:v>
                </c:pt>
                <c:pt idx="33">
                  <c:v>0.11386138613861387</c:v>
                </c:pt>
                <c:pt idx="34">
                  <c:v>0.13880742913000976</c:v>
                </c:pt>
                <c:pt idx="35">
                  <c:v>0.11207834602829161</c:v>
                </c:pt>
                <c:pt idx="36">
                  <c:v>0.11818181818181818</c:v>
                </c:pt>
                <c:pt idx="37">
                  <c:v>0.15899581589958159</c:v>
                </c:pt>
              </c:numCache>
            </c:numRef>
          </c:val>
          <c:smooth val="0"/>
          <c:extLst>
            <c:ext xmlns:c16="http://schemas.microsoft.com/office/drawing/2014/chart" uri="{C3380CC4-5D6E-409C-BE32-E72D297353CC}">
              <c16:uniqueId val="{00000000-1234-489A-9B29-6973483DFB42}"/>
            </c:ext>
          </c:extLst>
        </c:ser>
        <c:ser>
          <c:idx val="2"/>
          <c:order val="1"/>
          <c:tx>
            <c:strRef>
              <c:f>'Wkly PCR Totals'!$Q$1</c:f>
              <c:strCache>
                <c:ptCount val="1"/>
                <c:pt idx="0">
                  <c:v>% Pos. for RSV</c:v>
                </c:pt>
              </c:strCache>
            </c:strRef>
          </c:tx>
          <c:marker>
            <c:symbol val="none"/>
          </c:marker>
          <c:val>
            <c:numRef>
              <c:f>'Wkly PCR Totals'!$Q$784:$Q$821</c:f>
              <c:numCache>
                <c:formatCode>0.0%</c:formatCode>
                <c:ptCount val="38"/>
                <c:pt idx="0">
                  <c:v>1.6864011481880159E-2</c:v>
                </c:pt>
                <c:pt idx="1">
                  <c:v>1.2009890498057224E-2</c:v>
                </c:pt>
                <c:pt idx="2">
                  <c:v>1.8245838668373881E-2</c:v>
                </c:pt>
                <c:pt idx="3">
                  <c:v>9.954058192955589E-3</c:v>
                </c:pt>
                <c:pt idx="4">
                  <c:v>2.138804015713662E-2</c:v>
                </c:pt>
                <c:pt idx="5">
                  <c:v>2.2562792677735206E-2</c:v>
                </c:pt>
                <c:pt idx="6">
                  <c:v>2.4761904761904763E-2</c:v>
                </c:pt>
                <c:pt idx="7">
                  <c:v>2.2562792677735206E-2</c:v>
                </c:pt>
                <c:pt idx="8">
                  <c:v>3.146997929606625E-2</c:v>
                </c:pt>
                <c:pt idx="9">
                  <c:v>2.3564695801199659E-2</c:v>
                </c:pt>
                <c:pt idx="10">
                  <c:v>3.5642232683254872E-2</c:v>
                </c:pt>
                <c:pt idx="11">
                  <c:v>2.4844720496894408E-2</c:v>
                </c:pt>
                <c:pt idx="12">
                  <c:v>5.1517470033154808E-2</c:v>
                </c:pt>
                <c:pt idx="13">
                  <c:v>8.052147239263803E-2</c:v>
                </c:pt>
                <c:pt idx="14">
                  <c:v>0.10432395332875773</c:v>
                </c:pt>
                <c:pt idx="15">
                  <c:v>0.16817838246409675</c:v>
                </c:pt>
                <c:pt idx="16">
                  <c:v>0.2177291468442753</c:v>
                </c:pt>
                <c:pt idx="17">
                  <c:v>0.26599286563614744</c:v>
                </c:pt>
                <c:pt idx="18">
                  <c:v>0.26296447529603922</c:v>
                </c:pt>
                <c:pt idx="19">
                  <c:v>0.27731529656607701</c:v>
                </c:pt>
                <c:pt idx="20">
                  <c:v>0.21633554083885209</c:v>
                </c:pt>
                <c:pt idx="21">
                  <c:v>0.16073213393303348</c:v>
                </c:pt>
                <c:pt idx="22">
                  <c:v>0.12564207930963633</c:v>
                </c:pt>
                <c:pt idx="23">
                  <c:v>9.1136263413200053E-2</c:v>
                </c:pt>
                <c:pt idx="24">
                  <c:v>7.2359903828370625E-2</c:v>
                </c:pt>
                <c:pt idx="25">
                  <c:v>5.4408031387029772E-2</c:v>
                </c:pt>
                <c:pt idx="26">
                  <c:v>4.6137410696401149E-2</c:v>
                </c:pt>
                <c:pt idx="27">
                  <c:v>4.3282498184458972E-2</c:v>
                </c:pt>
                <c:pt idx="28">
                  <c:v>4.8597970067091004E-2</c:v>
                </c:pt>
                <c:pt idx="29">
                  <c:v>2.9463869463869464E-2</c:v>
                </c:pt>
                <c:pt idx="30">
                  <c:v>2.3893458676067372E-2</c:v>
                </c:pt>
                <c:pt idx="31">
                  <c:v>1.872542933995448E-2</c:v>
                </c:pt>
                <c:pt idx="32">
                  <c:v>1.4444324673924759E-2</c:v>
                </c:pt>
                <c:pt idx="33">
                  <c:v>1.2249585300497639E-2</c:v>
                </c:pt>
                <c:pt idx="34">
                  <c:v>1.4998739601714141E-2</c:v>
                </c:pt>
                <c:pt idx="35">
                  <c:v>1.2739690044654584E-2</c:v>
                </c:pt>
                <c:pt idx="36">
                  <c:v>1.264316525360702E-2</c:v>
                </c:pt>
                <c:pt idx="37">
                  <c:v>6.7892035105149859E-3</c:v>
                </c:pt>
              </c:numCache>
            </c:numRef>
          </c:val>
          <c:smooth val="0"/>
          <c:extLst>
            <c:ext xmlns:c16="http://schemas.microsoft.com/office/drawing/2014/chart" uri="{C3380CC4-5D6E-409C-BE32-E72D297353CC}">
              <c16:uniqueId val="{00000001-1234-489A-9B29-6973483DFB42}"/>
            </c:ext>
          </c:extLst>
        </c:ser>
        <c:dLbls>
          <c:showLegendKey val="0"/>
          <c:showVal val="0"/>
          <c:showCatName val="0"/>
          <c:showSerName val="0"/>
          <c:showPercent val="0"/>
          <c:showBubbleSize val="0"/>
        </c:dLbls>
        <c:smooth val="0"/>
        <c:axId val="291662848"/>
        <c:axId val="291672832"/>
      </c:lineChart>
      <c:catAx>
        <c:axId val="291662848"/>
        <c:scaling>
          <c:orientation val="minMax"/>
        </c:scaling>
        <c:delete val="1"/>
        <c:axPos val="b"/>
        <c:numFmt formatCode="m/d/yy;@" sourceLinked="0"/>
        <c:majorTickMark val="out"/>
        <c:minorTickMark val="none"/>
        <c:tickLblPos val="nextTo"/>
        <c:crossAx val="291672832"/>
        <c:crosses val="autoZero"/>
        <c:auto val="0"/>
        <c:lblAlgn val="ctr"/>
        <c:lblOffset val="100"/>
        <c:noMultiLvlLbl val="0"/>
      </c:catAx>
      <c:valAx>
        <c:axId val="291672832"/>
        <c:scaling>
          <c:orientation val="minMax"/>
        </c:scaling>
        <c:delete val="1"/>
        <c:axPos val="l"/>
        <c:numFmt formatCode="0.0%" sourceLinked="1"/>
        <c:majorTickMark val="out"/>
        <c:minorTickMark val="none"/>
        <c:tickLblPos val="nextTo"/>
        <c:crossAx val="291662848"/>
        <c:crosses val="autoZero"/>
        <c:crossBetween val="between"/>
        <c:majorUnit val="0.1"/>
      </c:valAx>
      <c:spPr>
        <a:noFill/>
        <a:ln w="25400">
          <a:noFill/>
        </a:ln>
      </c:spPr>
    </c:plotArea>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Specimens Tested for Mumps at WSLH - 2020-2023</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9.3087356451498196E-2"/>
          <c:y val="0.19852278911358659"/>
          <c:w val="0.88122074160901842"/>
          <c:h val="0.53841372278047805"/>
        </c:manualLayout>
      </c:layout>
      <c:barChart>
        <c:barDir val="col"/>
        <c:grouping val="clustered"/>
        <c:varyColors val="0"/>
        <c:ser>
          <c:idx val="1"/>
          <c:order val="0"/>
          <c:tx>
            <c:strRef>
              <c:f>Sheet1!$L$3</c:f>
              <c:strCache>
                <c:ptCount val="1"/>
                <c:pt idx="0">
                  <c:v>2020-21</c:v>
                </c:pt>
              </c:strCache>
            </c:strRef>
          </c:tx>
          <c:spPr>
            <a:gradFill rotWithShape="1">
              <a:gsLst>
                <a:gs pos="0">
                  <a:schemeClr val="accent2">
                    <a:tint val="94000"/>
                    <a:satMod val="105000"/>
                    <a:lumMod val="102000"/>
                  </a:schemeClr>
                </a:gs>
                <a:gs pos="100000">
                  <a:schemeClr val="accent2">
                    <a:shade val="74000"/>
                    <a:satMod val="128000"/>
                    <a:lumMod val="100000"/>
                  </a:schemeClr>
                </a:gs>
              </a:gsLst>
              <a:lin ang="5400000" scaled="0"/>
            </a:gradFill>
            <a:ln>
              <a:noFill/>
            </a:ln>
            <a:effectLst>
              <a:outerShdw blurRad="57150" dist="19050" dir="5400000" algn="ctr" rotWithShape="0">
                <a:srgbClr val="000000">
                  <a:alpha val="63000"/>
                </a:srgbClr>
              </a:outerShdw>
            </a:effectLst>
          </c:spPr>
          <c:invertIfNegative val="0"/>
          <c:cat>
            <c:strRef>
              <c:f>Sheet1!$J$5:$J$16</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Sheet1!$L$5:$L$16</c:f>
              <c:numCache>
                <c:formatCode>General</c:formatCode>
                <c:ptCount val="12"/>
                <c:pt idx="0">
                  <c:v>5</c:v>
                </c:pt>
                <c:pt idx="1">
                  <c:v>6</c:v>
                </c:pt>
                <c:pt idx="2">
                  <c:v>8</c:v>
                </c:pt>
                <c:pt idx="3">
                  <c:v>5</c:v>
                </c:pt>
                <c:pt idx="4">
                  <c:v>4</c:v>
                </c:pt>
                <c:pt idx="5">
                  <c:v>5</c:v>
                </c:pt>
                <c:pt idx="6">
                  <c:v>2</c:v>
                </c:pt>
                <c:pt idx="7">
                  <c:v>7</c:v>
                </c:pt>
                <c:pt idx="8">
                  <c:v>5</c:v>
                </c:pt>
                <c:pt idx="9">
                  <c:v>6</c:v>
                </c:pt>
                <c:pt idx="10">
                  <c:v>0</c:v>
                </c:pt>
                <c:pt idx="11">
                  <c:v>13</c:v>
                </c:pt>
              </c:numCache>
            </c:numRef>
          </c:val>
          <c:extLst>
            <c:ext xmlns:c16="http://schemas.microsoft.com/office/drawing/2014/chart" uri="{C3380CC4-5D6E-409C-BE32-E72D297353CC}">
              <c16:uniqueId val="{00000000-D7B7-4721-A734-9D4D7B760568}"/>
            </c:ext>
          </c:extLst>
        </c:ser>
        <c:ser>
          <c:idx val="3"/>
          <c:order val="1"/>
          <c:tx>
            <c:strRef>
              <c:f>Sheet1!$M$3</c:f>
              <c:strCache>
                <c:ptCount val="1"/>
                <c:pt idx="0">
                  <c:v>2021-22</c:v>
                </c:pt>
              </c:strCache>
            </c:strRef>
          </c:tx>
          <c:spPr>
            <a:gradFill rotWithShape="1">
              <a:gsLst>
                <a:gs pos="0">
                  <a:schemeClr val="accent4">
                    <a:tint val="94000"/>
                    <a:satMod val="105000"/>
                    <a:lumMod val="102000"/>
                  </a:schemeClr>
                </a:gs>
                <a:gs pos="100000">
                  <a:schemeClr val="accent4">
                    <a:shade val="74000"/>
                    <a:satMod val="128000"/>
                    <a:lumMod val="100000"/>
                  </a:schemeClr>
                </a:gs>
              </a:gsLst>
              <a:lin ang="5400000" scaled="0"/>
            </a:gradFill>
            <a:ln>
              <a:noFill/>
            </a:ln>
            <a:effectLst>
              <a:outerShdw blurRad="57150" dist="19050" dir="5400000" algn="ctr" rotWithShape="0">
                <a:srgbClr val="000000">
                  <a:alpha val="63000"/>
                </a:srgbClr>
              </a:outerShdw>
            </a:effectLst>
          </c:spPr>
          <c:invertIfNegative val="0"/>
          <c:cat>
            <c:strRef>
              <c:f>Sheet1!$J$5:$J$16</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Sheet1!$M$5:$M$16</c:f>
              <c:numCache>
                <c:formatCode>General</c:formatCode>
                <c:ptCount val="12"/>
                <c:pt idx="0">
                  <c:v>5</c:v>
                </c:pt>
                <c:pt idx="1">
                  <c:v>6</c:v>
                </c:pt>
                <c:pt idx="2">
                  <c:v>12</c:v>
                </c:pt>
                <c:pt idx="3">
                  <c:v>6</c:v>
                </c:pt>
                <c:pt idx="4">
                  <c:v>5</c:v>
                </c:pt>
                <c:pt idx="5">
                  <c:v>4</c:v>
                </c:pt>
                <c:pt idx="6">
                  <c:v>9</c:v>
                </c:pt>
                <c:pt idx="7">
                  <c:v>6</c:v>
                </c:pt>
                <c:pt idx="8">
                  <c:v>5</c:v>
                </c:pt>
                <c:pt idx="9">
                  <c:v>7</c:v>
                </c:pt>
                <c:pt idx="10">
                  <c:v>12</c:v>
                </c:pt>
                <c:pt idx="11">
                  <c:v>7</c:v>
                </c:pt>
              </c:numCache>
            </c:numRef>
          </c:val>
          <c:extLst>
            <c:ext xmlns:c16="http://schemas.microsoft.com/office/drawing/2014/chart" uri="{C3380CC4-5D6E-409C-BE32-E72D297353CC}">
              <c16:uniqueId val="{00000001-D7B7-4721-A734-9D4D7B760568}"/>
            </c:ext>
          </c:extLst>
        </c:ser>
        <c:ser>
          <c:idx val="2"/>
          <c:order val="2"/>
          <c:tx>
            <c:strRef>
              <c:f>Sheet1!$N$3</c:f>
              <c:strCache>
                <c:ptCount val="1"/>
                <c:pt idx="0">
                  <c:v>2022-23</c:v>
                </c:pt>
              </c:strCache>
            </c:strRef>
          </c:tx>
          <c:spPr>
            <a:gradFill rotWithShape="1">
              <a:gsLst>
                <a:gs pos="0">
                  <a:schemeClr val="accent3">
                    <a:tint val="94000"/>
                    <a:satMod val="105000"/>
                    <a:lumMod val="102000"/>
                  </a:schemeClr>
                </a:gs>
                <a:gs pos="100000">
                  <a:schemeClr val="accent3">
                    <a:shade val="74000"/>
                    <a:satMod val="128000"/>
                    <a:lumMod val="100000"/>
                  </a:schemeClr>
                </a:gs>
              </a:gsLst>
              <a:lin ang="5400000" scaled="0"/>
            </a:gradFill>
            <a:ln>
              <a:noFill/>
            </a:ln>
            <a:effectLst>
              <a:outerShdw blurRad="57150" dist="19050" dir="5400000" algn="ctr" rotWithShape="0">
                <a:srgbClr val="000000">
                  <a:alpha val="63000"/>
                </a:srgbClr>
              </a:outerShdw>
            </a:effectLst>
          </c:spPr>
          <c:invertIfNegative val="0"/>
          <c:cat>
            <c:strRef>
              <c:f>Sheet1!$J$5:$J$16</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Sheet1!$N$5:$N$16</c:f>
              <c:numCache>
                <c:formatCode>General</c:formatCode>
                <c:ptCount val="12"/>
                <c:pt idx="0">
                  <c:v>6</c:v>
                </c:pt>
                <c:pt idx="1">
                  <c:v>10</c:v>
                </c:pt>
                <c:pt idx="2">
                  <c:v>12</c:v>
                </c:pt>
                <c:pt idx="3">
                  <c:v>5</c:v>
                </c:pt>
                <c:pt idx="4">
                  <c:v>17</c:v>
                </c:pt>
                <c:pt idx="5">
                  <c:v>30</c:v>
                </c:pt>
                <c:pt idx="6">
                  <c:v>21</c:v>
                </c:pt>
                <c:pt idx="7">
                  <c:v>3</c:v>
                </c:pt>
                <c:pt idx="8">
                  <c:v>9</c:v>
                </c:pt>
                <c:pt idx="9">
                  <c:v>2</c:v>
                </c:pt>
              </c:numCache>
            </c:numRef>
          </c:val>
          <c:extLst>
            <c:ext xmlns:c16="http://schemas.microsoft.com/office/drawing/2014/chart" uri="{C3380CC4-5D6E-409C-BE32-E72D297353CC}">
              <c16:uniqueId val="{00000002-D7B7-4721-A734-9D4D7B760568}"/>
            </c:ext>
          </c:extLst>
        </c:ser>
        <c:ser>
          <c:idx val="0"/>
          <c:order val="3"/>
          <c:tx>
            <c:v>Positive Mumps - August 2022</c:v>
          </c:tx>
          <c:spPr>
            <a:gradFill rotWithShape="1">
              <a:gsLst>
                <a:gs pos="0">
                  <a:schemeClr val="accent1">
                    <a:tint val="94000"/>
                    <a:satMod val="105000"/>
                    <a:lumMod val="102000"/>
                  </a:schemeClr>
                </a:gs>
                <a:gs pos="100000">
                  <a:schemeClr val="accent1">
                    <a:shade val="74000"/>
                    <a:satMod val="128000"/>
                    <a:lumMod val="100000"/>
                  </a:schemeClr>
                </a:gs>
              </a:gsLst>
              <a:lin ang="5400000" scaled="0"/>
            </a:gradFill>
            <a:ln>
              <a:noFill/>
            </a:ln>
            <a:effectLst>
              <a:outerShdw blurRad="57150" dist="19050" dir="5400000" algn="ctr" rotWithShape="0">
                <a:srgbClr val="000000">
                  <a:alpha val="63000"/>
                </a:srgbClr>
              </a:outerShdw>
            </a:effectLst>
          </c:spPr>
          <c:invertIfNegative val="0"/>
          <c:cat>
            <c:strRef>
              <c:f>Sheet1!$J$5:$J$16</c:f>
              <c:strCache>
                <c:ptCount val="12"/>
                <c:pt idx="0">
                  <c:v>Jul</c:v>
                </c:pt>
                <c:pt idx="1">
                  <c:v>Aug</c:v>
                </c:pt>
                <c:pt idx="2">
                  <c:v>Sep</c:v>
                </c:pt>
                <c:pt idx="3">
                  <c:v>Oct</c:v>
                </c:pt>
                <c:pt idx="4">
                  <c:v>Nov</c:v>
                </c:pt>
                <c:pt idx="5">
                  <c:v>Dec</c:v>
                </c:pt>
                <c:pt idx="6">
                  <c:v>Jan</c:v>
                </c:pt>
                <c:pt idx="7">
                  <c:v>Feb</c:v>
                </c:pt>
                <c:pt idx="8">
                  <c:v>Mar</c:v>
                </c:pt>
                <c:pt idx="9">
                  <c:v>Apr</c:v>
                </c:pt>
                <c:pt idx="10">
                  <c:v>May</c:v>
                </c:pt>
                <c:pt idx="11">
                  <c:v>Jun</c:v>
                </c:pt>
              </c:strCache>
            </c:strRef>
          </c:cat>
          <c:val>
            <c:numRef>
              <c:f>Sheet1!$K$5:$K$16</c:f>
              <c:numCache>
                <c:formatCode>General</c:formatCode>
                <c:ptCount val="12"/>
                <c:pt idx="1">
                  <c:v>1</c:v>
                </c:pt>
              </c:numCache>
            </c:numRef>
          </c:val>
          <c:extLst>
            <c:ext xmlns:c16="http://schemas.microsoft.com/office/drawing/2014/chart" uri="{C3380CC4-5D6E-409C-BE32-E72D297353CC}">
              <c16:uniqueId val="{00000003-D7B7-4721-A734-9D4D7B760568}"/>
            </c:ext>
          </c:extLst>
        </c:ser>
        <c:dLbls>
          <c:showLegendKey val="0"/>
          <c:showVal val="0"/>
          <c:showCatName val="0"/>
          <c:showSerName val="0"/>
          <c:showPercent val="0"/>
          <c:showBubbleSize val="0"/>
        </c:dLbls>
        <c:gapWidth val="100"/>
        <c:overlap val="-24"/>
        <c:axId val="398769488"/>
        <c:axId val="398773752"/>
      </c:barChart>
      <c:catAx>
        <c:axId val="398769488"/>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Month of Collection</a:t>
                </a:r>
              </a:p>
            </c:rich>
          </c:tx>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98773752"/>
        <c:crosses val="autoZero"/>
        <c:auto val="1"/>
        <c:lblAlgn val="ctr"/>
        <c:lblOffset val="100"/>
        <c:noMultiLvlLbl val="0"/>
      </c:catAx>
      <c:valAx>
        <c:axId val="39877375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 of Specimens</a:t>
                </a:r>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987694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5278849892366E-2"/>
          <c:y val="6.998956839222846E-2"/>
          <c:w val="0.64383505135086438"/>
          <c:h val="0.8369779662843243"/>
        </c:manualLayout>
      </c:layout>
      <c:lineChart>
        <c:grouping val="standard"/>
        <c:varyColors val="0"/>
        <c:ser>
          <c:idx val="4"/>
          <c:order val="0"/>
          <c:tx>
            <c:strRef>
              <c:f>'Wkly PCR Totals'!$K$1</c:f>
              <c:strCache>
                <c:ptCount val="1"/>
                <c:pt idx="0">
                  <c:v>% Pos.itive for Influneza by PCR</c:v>
                </c:pt>
              </c:strCache>
            </c:strRef>
          </c:tx>
          <c:spPr>
            <a:ln>
              <a:solidFill>
                <a:schemeClr val="accent4"/>
              </a:solidFill>
            </a:ln>
          </c:spPr>
          <c:marker>
            <c:symbol val="none"/>
          </c:marker>
          <c:val>
            <c:numRef>
              <c:f>'Wkly PCR Totals'!$K$784:$K$821</c:f>
              <c:numCache>
                <c:formatCode>0.0%</c:formatCode>
                <c:ptCount val="38"/>
                <c:pt idx="0">
                  <c:v>4.3097256141358996E-3</c:v>
                </c:pt>
                <c:pt idx="1">
                  <c:v>1.4278914802475012E-3</c:v>
                </c:pt>
                <c:pt idx="2">
                  <c:v>5.1425899953249183E-3</c:v>
                </c:pt>
                <c:pt idx="3">
                  <c:v>2.7247956403269754E-3</c:v>
                </c:pt>
                <c:pt idx="4">
                  <c:v>3.103322380430814E-3</c:v>
                </c:pt>
                <c:pt idx="5">
                  <c:v>2.002002002002002E-3</c:v>
                </c:pt>
                <c:pt idx="6">
                  <c:v>1.3947001394700139E-3</c:v>
                </c:pt>
                <c:pt idx="7">
                  <c:v>9.8328416912487715E-4</c:v>
                </c:pt>
                <c:pt idx="8">
                  <c:v>9.4858660595712385E-4</c:v>
                </c:pt>
                <c:pt idx="9">
                  <c:v>2.5402201524132089E-3</c:v>
                </c:pt>
                <c:pt idx="10">
                  <c:v>1.0535557506584723E-3</c:v>
                </c:pt>
                <c:pt idx="11">
                  <c:v>3.1815470272419963E-3</c:v>
                </c:pt>
                <c:pt idx="12">
                  <c:v>5.0979339951703782E-3</c:v>
                </c:pt>
                <c:pt idx="13">
                  <c:v>7.781587971511475E-3</c:v>
                </c:pt>
                <c:pt idx="14">
                  <c:v>7.0348223707351392E-3</c:v>
                </c:pt>
                <c:pt idx="15">
                  <c:v>1.0913095714857829E-2</c:v>
                </c:pt>
                <c:pt idx="16">
                  <c:v>1.7375518672199171E-2</c:v>
                </c:pt>
                <c:pt idx="17">
                  <c:v>3.6263815646897346E-2</c:v>
                </c:pt>
                <c:pt idx="18">
                  <c:v>5.3363665908352294E-2</c:v>
                </c:pt>
                <c:pt idx="19">
                  <c:v>7.7045602029378796E-2</c:v>
                </c:pt>
                <c:pt idx="20">
                  <c:v>0.1445739066826898</c:v>
                </c:pt>
                <c:pt idx="21">
                  <c:v>0.25224618149146449</c:v>
                </c:pt>
                <c:pt idx="22">
                  <c:v>0.27460514770400701</c:v>
                </c:pt>
                <c:pt idx="23">
                  <c:v>0.30646988158572164</c:v>
                </c:pt>
                <c:pt idx="24">
                  <c:v>0.31429918290383407</c:v>
                </c:pt>
                <c:pt idx="25">
                  <c:v>0.28328257983915045</c:v>
                </c:pt>
                <c:pt idx="26">
                  <c:v>0.20798475553076781</c:v>
                </c:pt>
                <c:pt idx="27">
                  <c:v>0.12565471142814386</c:v>
                </c:pt>
                <c:pt idx="28">
                  <c:v>7.1621455750583041E-2</c:v>
                </c:pt>
                <c:pt idx="29">
                  <c:v>5.2597360379689227E-2</c:v>
                </c:pt>
                <c:pt idx="30">
                  <c:v>2.9387643521049753E-2</c:v>
                </c:pt>
                <c:pt idx="31">
                  <c:v>2.4878724878724879E-2</c:v>
                </c:pt>
                <c:pt idx="32">
                  <c:v>2.4381498745069917E-2</c:v>
                </c:pt>
                <c:pt idx="33">
                  <c:v>1.6055406894380609E-2</c:v>
                </c:pt>
                <c:pt idx="34">
                  <c:v>1.1179808588125688E-2</c:v>
                </c:pt>
                <c:pt idx="35">
                  <c:v>9.6063127197872893E-3</c:v>
                </c:pt>
                <c:pt idx="36">
                  <c:v>1.0870610870610871E-2</c:v>
                </c:pt>
                <c:pt idx="37">
                  <c:v>7.9703637180062858E-3</c:v>
                </c:pt>
              </c:numCache>
            </c:numRef>
          </c:val>
          <c:smooth val="0"/>
          <c:extLst>
            <c:ext xmlns:c16="http://schemas.microsoft.com/office/drawing/2014/chart" uri="{C3380CC4-5D6E-409C-BE32-E72D297353CC}">
              <c16:uniqueId val="{00000002-BBEF-4391-8646-B42F8A531F0E}"/>
            </c:ext>
          </c:extLst>
        </c:ser>
        <c:dLbls>
          <c:showLegendKey val="0"/>
          <c:showVal val="0"/>
          <c:showCatName val="0"/>
          <c:showSerName val="0"/>
          <c:showPercent val="0"/>
          <c:showBubbleSize val="0"/>
        </c:dLbls>
        <c:smooth val="0"/>
        <c:axId val="291662848"/>
        <c:axId val="291672832"/>
      </c:lineChart>
      <c:catAx>
        <c:axId val="291662848"/>
        <c:scaling>
          <c:orientation val="minMax"/>
        </c:scaling>
        <c:delete val="1"/>
        <c:axPos val="b"/>
        <c:numFmt formatCode="m/d/yy;@" sourceLinked="0"/>
        <c:majorTickMark val="out"/>
        <c:minorTickMark val="none"/>
        <c:tickLblPos val="nextTo"/>
        <c:crossAx val="291672832"/>
        <c:crosses val="autoZero"/>
        <c:auto val="0"/>
        <c:lblAlgn val="ctr"/>
        <c:lblOffset val="100"/>
        <c:noMultiLvlLbl val="0"/>
      </c:catAx>
      <c:valAx>
        <c:axId val="291672832"/>
        <c:scaling>
          <c:orientation val="minMax"/>
        </c:scaling>
        <c:delete val="1"/>
        <c:axPos val="l"/>
        <c:numFmt formatCode="0.0%" sourceLinked="1"/>
        <c:majorTickMark val="out"/>
        <c:minorTickMark val="none"/>
        <c:tickLblPos val="nextTo"/>
        <c:crossAx val="291662848"/>
        <c:crosses val="autoZero"/>
        <c:crossBetween val="between"/>
        <c:majorUnit val="0.1"/>
      </c:valAx>
      <c:spPr>
        <a:noFill/>
        <a:ln w="25400">
          <a:noFill/>
        </a:ln>
      </c:spPr>
    </c:plotArea>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5278849892366E-2"/>
          <c:y val="6.998956839222846E-2"/>
          <c:w val="0.8955443760609193"/>
          <c:h val="0.8369779662843243"/>
        </c:manualLayout>
      </c:layout>
      <c:lineChart>
        <c:grouping val="standard"/>
        <c:varyColors val="0"/>
        <c:ser>
          <c:idx val="0"/>
          <c:order val="0"/>
          <c:tx>
            <c:strRef>
              <c:f>'Wkly PCR Totals'!$AD$1</c:f>
              <c:strCache>
                <c:ptCount val="1"/>
                <c:pt idx="0">
                  <c:v>Rhinovirus/Enterovirus</c:v>
                </c:pt>
              </c:strCache>
            </c:strRef>
          </c:tx>
          <c:spPr>
            <a:ln>
              <a:solidFill>
                <a:schemeClr val="accent1"/>
              </a:solidFill>
            </a:ln>
          </c:spPr>
          <c:marker>
            <c:symbol val="none"/>
          </c:marker>
          <c:cat>
            <c:numRef>
              <c:f>'Wkly PCR Totals'!$A$2:$A$835</c:f>
              <c:numCache>
                <c:formatCode>m/d/yy;@</c:formatCode>
                <c:ptCount val="52"/>
                <c:pt idx="0">
                  <c:v>44744</c:v>
                </c:pt>
                <c:pt idx="1">
                  <c:v>44751</c:v>
                </c:pt>
                <c:pt idx="2">
                  <c:v>44758</c:v>
                </c:pt>
                <c:pt idx="3">
                  <c:v>44765</c:v>
                </c:pt>
                <c:pt idx="4">
                  <c:v>44772</c:v>
                </c:pt>
                <c:pt idx="5">
                  <c:v>44779</c:v>
                </c:pt>
                <c:pt idx="6">
                  <c:v>44786</c:v>
                </c:pt>
                <c:pt idx="7">
                  <c:v>44793</c:v>
                </c:pt>
                <c:pt idx="8">
                  <c:v>44800</c:v>
                </c:pt>
                <c:pt idx="9">
                  <c:v>44807</c:v>
                </c:pt>
                <c:pt idx="10">
                  <c:v>44814</c:v>
                </c:pt>
                <c:pt idx="11">
                  <c:v>44821</c:v>
                </c:pt>
                <c:pt idx="12">
                  <c:v>44828</c:v>
                </c:pt>
                <c:pt idx="13">
                  <c:v>44835</c:v>
                </c:pt>
                <c:pt idx="14">
                  <c:v>44842</c:v>
                </c:pt>
                <c:pt idx="15">
                  <c:v>44849</c:v>
                </c:pt>
                <c:pt idx="16">
                  <c:v>44856</c:v>
                </c:pt>
                <c:pt idx="17">
                  <c:v>44863</c:v>
                </c:pt>
                <c:pt idx="18">
                  <c:v>44870</c:v>
                </c:pt>
                <c:pt idx="19">
                  <c:v>44877</c:v>
                </c:pt>
                <c:pt idx="20">
                  <c:v>44884</c:v>
                </c:pt>
                <c:pt idx="21">
                  <c:v>44891</c:v>
                </c:pt>
                <c:pt idx="22">
                  <c:v>44898</c:v>
                </c:pt>
                <c:pt idx="23">
                  <c:v>44905</c:v>
                </c:pt>
                <c:pt idx="24">
                  <c:v>44912</c:v>
                </c:pt>
                <c:pt idx="25">
                  <c:v>44919</c:v>
                </c:pt>
                <c:pt idx="26">
                  <c:v>44926</c:v>
                </c:pt>
                <c:pt idx="27">
                  <c:v>44933</c:v>
                </c:pt>
                <c:pt idx="28">
                  <c:v>44940</c:v>
                </c:pt>
                <c:pt idx="29">
                  <c:v>44947</c:v>
                </c:pt>
                <c:pt idx="30">
                  <c:v>44954</c:v>
                </c:pt>
                <c:pt idx="31">
                  <c:v>44961</c:v>
                </c:pt>
                <c:pt idx="32">
                  <c:v>44968</c:v>
                </c:pt>
                <c:pt idx="33">
                  <c:v>44975</c:v>
                </c:pt>
                <c:pt idx="34">
                  <c:v>44982</c:v>
                </c:pt>
                <c:pt idx="35">
                  <c:v>44989</c:v>
                </c:pt>
                <c:pt idx="36">
                  <c:v>44996</c:v>
                </c:pt>
                <c:pt idx="37">
                  <c:v>45003</c:v>
                </c:pt>
                <c:pt idx="38">
                  <c:v>45010</c:v>
                </c:pt>
                <c:pt idx="39">
                  <c:v>45017</c:v>
                </c:pt>
                <c:pt idx="40">
                  <c:v>45024</c:v>
                </c:pt>
                <c:pt idx="41">
                  <c:v>45031</c:v>
                </c:pt>
                <c:pt idx="42">
                  <c:v>45038</c:v>
                </c:pt>
                <c:pt idx="43">
                  <c:v>45045</c:v>
                </c:pt>
                <c:pt idx="44">
                  <c:v>45052</c:v>
                </c:pt>
                <c:pt idx="45">
                  <c:v>45059</c:v>
                </c:pt>
                <c:pt idx="46">
                  <c:v>45066</c:v>
                </c:pt>
                <c:pt idx="47">
                  <c:v>45073</c:v>
                </c:pt>
                <c:pt idx="48">
                  <c:v>45080</c:v>
                </c:pt>
                <c:pt idx="49">
                  <c:v>45087</c:v>
                </c:pt>
                <c:pt idx="50">
                  <c:v>45094</c:v>
                </c:pt>
                <c:pt idx="51">
                  <c:v>45101</c:v>
                </c:pt>
              </c:numCache>
            </c:numRef>
          </c:cat>
          <c:val>
            <c:numRef>
              <c:f>'Wkly PCR Totals'!$AD$2:$AD$836</c:f>
              <c:numCache>
                <c:formatCode>0.0%</c:formatCode>
                <c:ptCount val="53"/>
                <c:pt idx="0">
                  <c:v>0.11311475409836065</c:v>
                </c:pt>
                <c:pt idx="1">
                  <c:v>0.1223021582733813</c:v>
                </c:pt>
                <c:pt idx="2">
                  <c:v>0.10730253353204174</c:v>
                </c:pt>
                <c:pt idx="3">
                  <c:v>0.13389830508474576</c:v>
                </c:pt>
                <c:pt idx="4">
                  <c:v>8.3333333333333329E-2</c:v>
                </c:pt>
                <c:pt idx="5">
                  <c:v>0.15275310834813499</c:v>
                </c:pt>
                <c:pt idx="6">
                  <c:v>0.11201866977829639</c:v>
                </c:pt>
                <c:pt idx="7">
                  <c:v>0.1736111111111111</c:v>
                </c:pt>
                <c:pt idx="8">
                  <c:v>0.19040000000000001</c:v>
                </c:pt>
                <c:pt idx="9">
                  <c:v>0.20214669051878353</c:v>
                </c:pt>
                <c:pt idx="10">
                  <c:v>0.20658682634730538</c:v>
                </c:pt>
                <c:pt idx="11">
                  <c:v>0.3263785394932936</c:v>
                </c:pt>
                <c:pt idx="12">
                  <c:v>0.33851674641148327</c:v>
                </c:pt>
                <c:pt idx="13">
                  <c:v>0.30058479532163745</c:v>
                </c:pt>
                <c:pt idx="14">
                  <c:v>0.31309523809523809</c:v>
                </c:pt>
                <c:pt idx="15">
                  <c:v>0.24425887265135698</c:v>
                </c:pt>
                <c:pt idx="16">
                  <c:v>0.23306233062330622</c:v>
                </c:pt>
                <c:pt idx="17">
                  <c:v>0.22222222222222221</c:v>
                </c:pt>
                <c:pt idx="18">
                  <c:v>0.20768025078369906</c:v>
                </c:pt>
                <c:pt idx="19">
                  <c:v>0.18717047451669597</c:v>
                </c:pt>
                <c:pt idx="20">
                  <c:v>0.18464880521361332</c:v>
                </c:pt>
                <c:pt idx="21">
                  <c:v>0.16969273743016761</c:v>
                </c:pt>
                <c:pt idx="22">
                  <c:v>0.12961971076593465</c:v>
                </c:pt>
                <c:pt idx="23">
                  <c:v>0.12598425196850394</c:v>
                </c:pt>
                <c:pt idx="24">
                  <c:v>0.10952084629744867</c:v>
                </c:pt>
                <c:pt idx="25">
                  <c:v>9.5174262734584444E-2</c:v>
                </c:pt>
                <c:pt idx="26">
                  <c:v>7.5058639562157942E-2</c:v>
                </c:pt>
                <c:pt idx="27">
                  <c:v>7.3131955484896663E-2</c:v>
                </c:pt>
                <c:pt idx="28">
                  <c:v>8.3173996175908219E-2</c:v>
                </c:pt>
                <c:pt idx="29">
                  <c:v>9.4295692665890565E-2</c:v>
                </c:pt>
                <c:pt idx="30">
                  <c:v>0.12763713080168776</c:v>
                </c:pt>
                <c:pt idx="31">
                  <c:v>0.112</c:v>
                </c:pt>
                <c:pt idx="32">
                  <c:v>0.13621621621621621</c:v>
                </c:pt>
                <c:pt idx="33">
                  <c:v>0.11386138613861387</c:v>
                </c:pt>
                <c:pt idx="34">
                  <c:v>0.13880742913000976</c:v>
                </c:pt>
                <c:pt idx="35">
                  <c:v>0.11207834602829161</c:v>
                </c:pt>
                <c:pt idx="36">
                  <c:v>0.11818181818181818</c:v>
                </c:pt>
                <c:pt idx="37">
                  <c:v>0.15899581589958159</c:v>
                </c:pt>
              </c:numCache>
            </c:numRef>
          </c:val>
          <c:smooth val="0"/>
          <c:extLst>
            <c:ext xmlns:c16="http://schemas.microsoft.com/office/drawing/2014/chart" uri="{C3380CC4-5D6E-409C-BE32-E72D297353CC}">
              <c16:uniqueId val="{00000000-D1F5-4D56-B58C-11FEBD29D022}"/>
            </c:ext>
          </c:extLst>
        </c:ser>
        <c:dLbls>
          <c:showLegendKey val="0"/>
          <c:showVal val="0"/>
          <c:showCatName val="0"/>
          <c:showSerName val="0"/>
          <c:showPercent val="0"/>
          <c:showBubbleSize val="0"/>
        </c:dLbls>
        <c:smooth val="0"/>
        <c:axId val="291662848"/>
        <c:axId val="291672832"/>
      </c:lineChart>
      <c:catAx>
        <c:axId val="291662848"/>
        <c:scaling>
          <c:orientation val="minMax"/>
        </c:scaling>
        <c:delete val="1"/>
        <c:axPos val="b"/>
        <c:numFmt formatCode="m/d/yy;@" sourceLinked="0"/>
        <c:majorTickMark val="out"/>
        <c:minorTickMark val="none"/>
        <c:tickLblPos val="nextTo"/>
        <c:crossAx val="291672832"/>
        <c:crosses val="autoZero"/>
        <c:auto val="0"/>
        <c:lblAlgn val="ctr"/>
        <c:lblOffset val="100"/>
        <c:noMultiLvlLbl val="0"/>
      </c:catAx>
      <c:valAx>
        <c:axId val="291672832"/>
        <c:scaling>
          <c:orientation val="minMax"/>
        </c:scaling>
        <c:delete val="1"/>
        <c:axPos val="l"/>
        <c:numFmt formatCode="0.0%" sourceLinked="1"/>
        <c:majorTickMark val="out"/>
        <c:minorTickMark val="none"/>
        <c:tickLblPos val="nextTo"/>
        <c:crossAx val="291662848"/>
        <c:crosses val="autoZero"/>
        <c:crossBetween val="between"/>
        <c:majorUnit val="0.1"/>
      </c:valAx>
      <c:spPr>
        <a:noFill/>
        <a:ln w="25400">
          <a:noFill/>
        </a:ln>
      </c:spPr>
    </c:plotArea>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5278849892366E-2"/>
          <c:y val="6.998956839222846E-2"/>
          <c:w val="0.8955443760609193"/>
          <c:h val="0.8369779662843243"/>
        </c:manualLayout>
      </c:layout>
      <c:lineChart>
        <c:grouping val="standard"/>
        <c:varyColors val="0"/>
        <c:ser>
          <c:idx val="0"/>
          <c:order val="0"/>
          <c:tx>
            <c:strRef>
              <c:f>'Wkly PCR Totals'!$AD$1</c:f>
              <c:strCache>
                <c:ptCount val="1"/>
                <c:pt idx="0">
                  <c:v>Rhinovirus/Enterovirus</c:v>
                </c:pt>
              </c:strCache>
            </c:strRef>
          </c:tx>
          <c:spPr>
            <a:ln>
              <a:solidFill>
                <a:schemeClr val="accent1"/>
              </a:solidFill>
            </a:ln>
          </c:spPr>
          <c:marker>
            <c:symbol val="none"/>
          </c:marker>
          <c:cat>
            <c:numRef>
              <c:f>'Wkly PCR Totals'!$A$2:$A$835</c:f>
              <c:numCache>
                <c:formatCode>m/d/yy;@</c:formatCode>
                <c:ptCount val="52"/>
                <c:pt idx="0">
                  <c:v>44744</c:v>
                </c:pt>
                <c:pt idx="1">
                  <c:v>44751</c:v>
                </c:pt>
                <c:pt idx="2">
                  <c:v>44758</c:v>
                </c:pt>
                <c:pt idx="3">
                  <c:v>44765</c:v>
                </c:pt>
                <c:pt idx="4">
                  <c:v>44772</c:v>
                </c:pt>
                <c:pt idx="5">
                  <c:v>44779</c:v>
                </c:pt>
                <c:pt idx="6">
                  <c:v>44786</c:v>
                </c:pt>
                <c:pt idx="7">
                  <c:v>44793</c:v>
                </c:pt>
                <c:pt idx="8">
                  <c:v>44800</c:v>
                </c:pt>
                <c:pt idx="9">
                  <c:v>44807</c:v>
                </c:pt>
                <c:pt idx="10">
                  <c:v>44814</c:v>
                </c:pt>
                <c:pt idx="11">
                  <c:v>44821</c:v>
                </c:pt>
                <c:pt idx="12">
                  <c:v>44828</c:v>
                </c:pt>
                <c:pt idx="13">
                  <c:v>44835</c:v>
                </c:pt>
                <c:pt idx="14">
                  <c:v>44842</c:v>
                </c:pt>
                <c:pt idx="15">
                  <c:v>44849</c:v>
                </c:pt>
                <c:pt idx="16">
                  <c:v>44856</c:v>
                </c:pt>
                <c:pt idx="17">
                  <c:v>44863</c:v>
                </c:pt>
                <c:pt idx="18">
                  <c:v>44870</c:v>
                </c:pt>
                <c:pt idx="19">
                  <c:v>44877</c:v>
                </c:pt>
                <c:pt idx="20">
                  <c:v>44884</c:v>
                </c:pt>
                <c:pt idx="21">
                  <c:v>44891</c:v>
                </c:pt>
                <c:pt idx="22">
                  <c:v>44898</c:v>
                </c:pt>
                <c:pt idx="23">
                  <c:v>44905</c:v>
                </c:pt>
                <c:pt idx="24">
                  <c:v>44912</c:v>
                </c:pt>
                <c:pt idx="25">
                  <c:v>44919</c:v>
                </c:pt>
                <c:pt idx="26">
                  <c:v>44926</c:v>
                </c:pt>
                <c:pt idx="27">
                  <c:v>44933</c:v>
                </c:pt>
                <c:pt idx="28">
                  <c:v>44940</c:v>
                </c:pt>
                <c:pt idx="29">
                  <c:v>44947</c:v>
                </c:pt>
                <c:pt idx="30">
                  <c:v>44954</c:v>
                </c:pt>
                <c:pt idx="31">
                  <c:v>44961</c:v>
                </c:pt>
                <c:pt idx="32">
                  <c:v>44968</c:v>
                </c:pt>
                <c:pt idx="33">
                  <c:v>44975</c:v>
                </c:pt>
                <c:pt idx="34">
                  <c:v>44982</c:v>
                </c:pt>
                <c:pt idx="35">
                  <c:v>44989</c:v>
                </c:pt>
                <c:pt idx="36">
                  <c:v>44996</c:v>
                </c:pt>
                <c:pt idx="37">
                  <c:v>45003</c:v>
                </c:pt>
                <c:pt idx="38">
                  <c:v>45010</c:v>
                </c:pt>
                <c:pt idx="39">
                  <c:v>45017</c:v>
                </c:pt>
                <c:pt idx="40">
                  <c:v>45024</c:v>
                </c:pt>
                <c:pt idx="41">
                  <c:v>45031</c:v>
                </c:pt>
                <c:pt idx="42">
                  <c:v>45038</c:v>
                </c:pt>
                <c:pt idx="43">
                  <c:v>45045</c:v>
                </c:pt>
                <c:pt idx="44">
                  <c:v>45052</c:v>
                </c:pt>
                <c:pt idx="45">
                  <c:v>45059</c:v>
                </c:pt>
                <c:pt idx="46">
                  <c:v>45066</c:v>
                </c:pt>
                <c:pt idx="47">
                  <c:v>45073</c:v>
                </c:pt>
                <c:pt idx="48">
                  <c:v>45080</c:v>
                </c:pt>
                <c:pt idx="49">
                  <c:v>45087</c:v>
                </c:pt>
                <c:pt idx="50">
                  <c:v>45094</c:v>
                </c:pt>
                <c:pt idx="51">
                  <c:v>45101</c:v>
                </c:pt>
              </c:numCache>
            </c:numRef>
          </c:cat>
          <c:val>
            <c:numRef>
              <c:f>'Wkly PCR Totals'!$AD$2:$AD$836</c:f>
              <c:numCache>
                <c:formatCode>0.0%</c:formatCode>
                <c:ptCount val="53"/>
                <c:pt idx="0">
                  <c:v>0.11311475409836065</c:v>
                </c:pt>
                <c:pt idx="1">
                  <c:v>0.1223021582733813</c:v>
                </c:pt>
                <c:pt idx="2">
                  <c:v>0.10730253353204174</c:v>
                </c:pt>
                <c:pt idx="3">
                  <c:v>0.13389830508474576</c:v>
                </c:pt>
                <c:pt idx="4">
                  <c:v>8.3333333333333329E-2</c:v>
                </c:pt>
                <c:pt idx="5">
                  <c:v>0.15275310834813499</c:v>
                </c:pt>
                <c:pt idx="6">
                  <c:v>0.11201866977829639</c:v>
                </c:pt>
                <c:pt idx="7">
                  <c:v>0.1736111111111111</c:v>
                </c:pt>
                <c:pt idx="8">
                  <c:v>0.19040000000000001</c:v>
                </c:pt>
                <c:pt idx="9">
                  <c:v>0.20214669051878353</c:v>
                </c:pt>
                <c:pt idx="10">
                  <c:v>0.20658682634730538</c:v>
                </c:pt>
                <c:pt idx="11">
                  <c:v>0.3263785394932936</c:v>
                </c:pt>
                <c:pt idx="12">
                  <c:v>0.33851674641148327</c:v>
                </c:pt>
                <c:pt idx="13">
                  <c:v>0.30058479532163745</c:v>
                </c:pt>
                <c:pt idx="14">
                  <c:v>0.31309523809523809</c:v>
                </c:pt>
                <c:pt idx="15">
                  <c:v>0.24425887265135698</c:v>
                </c:pt>
                <c:pt idx="16">
                  <c:v>0.23306233062330622</c:v>
                </c:pt>
                <c:pt idx="17">
                  <c:v>0.22222222222222221</c:v>
                </c:pt>
                <c:pt idx="18">
                  <c:v>0.20768025078369906</c:v>
                </c:pt>
                <c:pt idx="19">
                  <c:v>0.18717047451669597</c:v>
                </c:pt>
                <c:pt idx="20">
                  <c:v>0.18464880521361332</c:v>
                </c:pt>
                <c:pt idx="21">
                  <c:v>0.16969273743016761</c:v>
                </c:pt>
                <c:pt idx="22">
                  <c:v>0.12961971076593465</c:v>
                </c:pt>
                <c:pt idx="23">
                  <c:v>0.12598425196850394</c:v>
                </c:pt>
                <c:pt idx="24">
                  <c:v>0.10952084629744867</c:v>
                </c:pt>
                <c:pt idx="25">
                  <c:v>9.5174262734584444E-2</c:v>
                </c:pt>
                <c:pt idx="26">
                  <c:v>7.5058639562157942E-2</c:v>
                </c:pt>
                <c:pt idx="27">
                  <c:v>7.3131955484896663E-2</c:v>
                </c:pt>
                <c:pt idx="28">
                  <c:v>8.3173996175908219E-2</c:v>
                </c:pt>
                <c:pt idx="29">
                  <c:v>9.4295692665890565E-2</c:v>
                </c:pt>
                <c:pt idx="30">
                  <c:v>0.12763713080168776</c:v>
                </c:pt>
                <c:pt idx="31">
                  <c:v>0.112</c:v>
                </c:pt>
                <c:pt idx="32">
                  <c:v>0.13621621621621621</c:v>
                </c:pt>
                <c:pt idx="33">
                  <c:v>0.11386138613861387</c:v>
                </c:pt>
                <c:pt idx="34">
                  <c:v>0.13880742913000976</c:v>
                </c:pt>
                <c:pt idx="35">
                  <c:v>0.11207834602829161</c:v>
                </c:pt>
                <c:pt idx="36">
                  <c:v>0.11818181818181818</c:v>
                </c:pt>
                <c:pt idx="37">
                  <c:v>0.15899581589958159</c:v>
                </c:pt>
              </c:numCache>
            </c:numRef>
          </c:val>
          <c:smooth val="0"/>
          <c:extLst>
            <c:ext xmlns:c16="http://schemas.microsoft.com/office/drawing/2014/chart" uri="{C3380CC4-5D6E-409C-BE32-E72D297353CC}">
              <c16:uniqueId val="{00000000-1234-489A-9B29-6973483DFB42}"/>
            </c:ext>
          </c:extLst>
        </c:ser>
        <c:ser>
          <c:idx val="2"/>
          <c:order val="1"/>
          <c:tx>
            <c:strRef>
              <c:f>'Wkly PCR Totals'!$Q$1</c:f>
              <c:strCache>
                <c:ptCount val="1"/>
                <c:pt idx="0">
                  <c:v>% Pos. for RSV</c:v>
                </c:pt>
              </c:strCache>
            </c:strRef>
          </c:tx>
          <c:marker>
            <c:symbol val="none"/>
          </c:marker>
          <c:val>
            <c:numRef>
              <c:f>'Wkly PCR Totals'!$Q$784:$Q$821</c:f>
              <c:numCache>
                <c:formatCode>0.0%</c:formatCode>
                <c:ptCount val="38"/>
                <c:pt idx="0">
                  <c:v>1.6864011481880159E-2</c:v>
                </c:pt>
                <c:pt idx="1">
                  <c:v>1.2009890498057224E-2</c:v>
                </c:pt>
                <c:pt idx="2">
                  <c:v>1.8245838668373881E-2</c:v>
                </c:pt>
                <c:pt idx="3">
                  <c:v>9.954058192955589E-3</c:v>
                </c:pt>
                <c:pt idx="4">
                  <c:v>2.138804015713662E-2</c:v>
                </c:pt>
                <c:pt idx="5">
                  <c:v>2.2562792677735206E-2</c:v>
                </c:pt>
                <c:pt idx="6">
                  <c:v>2.4761904761904763E-2</c:v>
                </c:pt>
                <c:pt idx="7">
                  <c:v>2.2562792677735206E-2</c:v>
                </c:pt>
                <c:pt idx="8">
                  <c:v>3.146997929606625E-2</c:v>
                </c:pt>
                <c:pt idx="9">
                  <c:v>2.3564695801199659E-2</c:v>
                </c:pt>
                <c:pt idx="10">
                  <c:v>3.5642232683254872E-2</c:v>
                </c:pt>
                <c:pt idx="11">
                  <c:v>2.4844720496894408E-2</c:v>
                </c:pt>
                <c:pt idx="12">
                  <c:v>5.1517470033154808E-2</c:v>
                </c:pt>
                <c:pt idx="13">
                  <c:v>8.052147239263803E-2</c:v>
                </c:pt>
                <c:pt idx="14">
                  <c:v>0.10432395332875773</c:v>
                </c:pt>
                <c:pt idx="15">
                  <c:v>0.16817838246409675</c:v>
                </c:pt>
                <c:pt idx="16">
                  <c:v>0.2177291468442753</c:v>
                </c:pt>
                <c:pt idx="17">
                  <c:v>0.26599286563614744</c:v>
                </c:pt>
                <c:pt idx="18">
                  <c:v>0.26296447529603922</c:v>
                </c:pt>
                <c:pt idx="19">
                  <c:v>0.27731529656607701</c:v>
                </c:pt>
                <c:pt idx="20">
                  <c:v>0.21633554083885209</c:v>
                </c:pt>
                <c:pt idx="21">
                  <c:v>0.16073213393303348</c:v>
                </c:pt>
                <c:pt idx="22">
                  <c:v>0.12564207930963633</c:v>
                </c:pt>
                <c:pt idx="23">
                  <c:v>9.1136263413200053E-2</c:v>
                </c:pt>
                <c:pt idx="24">
                  <c:v>7.2359903828370625E-2</c:v>
                </c:pt>
                <c:pt idx="25">
                  <c:v>5.4408031387029772E-2</c:v>
                </c:pt>
                <c:pt idx="26">
                  <c:v>4.6137410696401149E-2</c:v>
                </c:pt>
                <c:pt idx="27">
                  <c:v>4.3282498184458972E-2</c:v>
                </c:pt>
                <c:pt idx="28">
                  <c:v>4.8597970067091004E-2</c:v>
                </c:pt>
                <c:pt idx="29">
                  <c:v>2.9463869463869464E-2</c:v>
                </c:pt>
                <c:pt idx="30">
                  <c:v>2.3893458676067372E-2</c:v>
                </c:pt>
                <c:pt idx="31">
                  <c:v>1.872542933995448E-2</c:v>
                </c:pt>
                <c:pt idx="32">
                  <c:v>1.4444324673924759E-2</c:v>
                </c:pt>
                <c:pt idx="33">
                  <c:v>1.2249585300497639E-2</c:v>
                </c:pt>
                <c:pt idx="34">
                  <c:v>1.4998739601714141E-2</c:v>
                </c:pt>
                <c:pt idx="35">
                  <c:v>1.2739690044654584E-2</c:v>
                </c:pt>
                <c:pt idx="36">
                  <c:v>1.264316525360702E-2</c:v>
                </c:pt>
                <c:pt idx="37">
                  <c:v>6.7892035105149859E-3</c:v>
                </c:pt>
              </c:numCache>
            </c:numRef>
          </c:val>
          <c:smooth val="0"/>
          <c:extLst>
            <c:ext xmlns:c16="http://schemas.microsoft.com/office/drawing/2014/chart" uri="{C3380CC4-5D6E-409C-BE32-E72D297353CC}">
              <c16:uniqueId val="{00000001-1234-489A-9B29-6973483DFB42}"/>
            </c:ext>
          </c:extLst>
        </c:ser>
        <c:dLbls>
          <c:showLegendKey val="0"/>
          <c:showVal val="0"/>
          <c:showCatName val="0"/>
          <c:showSerName val="0"/>
          <c:showPercent val="0"/>
          <c:showBubbleSize val="0"/>
        </c:dLbls>
        <c:smooth val="0"/>
        <c:axId val="291662848"/>
        <c:axId val="291672832"/>
      </c:lineChart>
      <c:catAx>
        <c:axId val="291662848"/>
        <c:scaling>
          <c:orientation val="minMax"/>
        </c:scaling>
        <c:delete val="1"/>
        <c:axPos val="b"/>
        <c:numFmt formatCode="m/d/yy;@" sourceLinked="0"/>
        <c:majorTickMark val="out"/>
        <c:minorTickMark val="none"/>
        <c:tickLblPos val="nextTo"/>
        <c:crossAx val="291672832"/>
        <c:crosses val="autoZero"/>
        <c:auto val="0"/>
        <c:lblAlgn val="ctr"/>
        <c:lblOffset val="100"/>
        <c:noMultiLvlLbl val="0"/>
      </c:catAx>
      <c:valAx>
        <c:axId val="291672832"/>
        <c:scaling>
          <c:orientation val="minMax"/>
        </c:scaling>
        <c:delete val="1"/>
        <c:axPos val="l"/>
        <c:numFmt formatCode="0.0%" sourceLinked="1"/>
        <c:majorTickMark val="out"/>
        <c:minorTickMark val="none"/>
        <c:tickLblPos val="nextTo"/>
        <c:crossAx val="291662848"/>
        <c:crosses val="autoZero"/>
        <c:crossBetween val="between"/>
        <c:majorUnit val="0.1"/>
      </c:valAx>
      <c:spPr>
        <a:noFill/>
        <a:ln w="25400">
          <a:noFill/>
        </a:ln>
      </c:spPr>
    </c:plotArea>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233921698034837E-2"/>
          <c:y val="0"/>
          <c:w val="0.9730534120383616"/>
          <c:h val="0.94183454733864314"/>
        </c:manualLayout>
      </c:layout>
      <c:lineChart>
        <c:grouping val="standard"/>
        <c:varyColors val="0"/>
        <c:ser>
          <c:idx val="2"/>
          <c:order val="0"/>
          <c:tx>
            <c:v>% Positive Seasonal CoV</c:v>
          </c:tx>
          <c:spPr>
            <a:ln w="31750" cap="rnd">
              <a:solidFill>
                <a:schemeClr val="tx1"/>
              </a:solidFill>
              <a:round/>
            </a:ln>
            <a:effectLst/>
          </c:spPr>
          <c:marker>
            <c:symbol val="none"/>
          </c:marker>
          <c:cat>
            <c:numRef>
              <c:f>'Wkly PCR Totals'!$A$341:$A$835</c:f>
              <c:numCache>
                <c:formatCode>m/d/yy;@</c:formatCode>
                <c:ptCount val="52"/>
                <c:pt idx="0">
                  <c:v>44744</c:v>
                </c:pt>
                <c:pt idx="1">
                  <c:v>44751</c:v>
                </c:pt>
                <c:pt idx="2">
                  <c:v>44758</c:v>
                </c:pt>
                <c:pt idx="3">
                  <c:v>44765</c:v>
                </c:pt>
                <c:pt idx="4">
                  <c:v>44772</c:v>
                </c:pt>
                <c:pt idx="5">
                  <c:v>44779</c:v>
                </c:pt>
                <c:pt idx="6">
                  <c:v>44786</c:v>
                </c:pt>
                <c:pt idx="7">
                  <c:v>44793</c:v>
                </c:pt>
                <c:pt idx="8">
                  <c:v>44800</c:v>
                </c:pt>
                <c:pt idx="9">
                  <c:v>44807</c:v>
                </c:pt>
                <c:pt idx="10">
                  <c:v>44814</c:v>
                </c:pt>
                <c:pt idx="11">
                  <c:v>44821</c:v>
                </c:pt>
                <c:pt idx="12">
                  <c:v>44828</c:v>
                </c:pt>
                <c:pt idx="13">
                  <c:v>44835</c:v>
                </c:pt>
                <c:pt idx="14">
                  <c:v>44842</c:v>
                </c:pt>
                <c:pt idx="15">
                  <c:v>44849</c:v>
                </c:pt>
                <c:pt idx="16">
                  <c:v>44856</c:v>
                </c:pt>
                <c:pt idx="17">
                  <c:v>44863</c:v>
                </c:pt>
                <c:pt idx="18">
                  <c:v>44870</c:v>
                </c:pt>
                <c:pt idx="19">
                  <c:v>44877</c:v>
                </c:pt>
                <c:pt idx="20">
                  <c:v>44884</c:v>
                </c:pt>
                <c:pt idx="21">
                  <c:v>44891</c:v>
                </c:pt>
                <c:pt idx="22">
                  <c:v>44898</c:v>
                </c:pt>
                <c:pt idx="23">
                  <c:v>44905</c:v>
                </c:pt>
                <c:pt idx="24">
                  <c:v>44912</c:v>
                </c:pt>
                <c:pt idx="25">
                  <c:v>44919</c:v>
                </c:pt>
                <c:pt idx="26">
                  <c:v>44926</c:v>
                </c:pt>
                <c:pt idx="27">
                  <c:v>44933</c:v>
                </c:pt>
                <c:pt idx="28">
                  <c:v>44940</c:v>
                </c:pt>
                <c:pt idx="29">
                  <c:v>44947</c:v>
                </c:pt>
                <c:pt idx="30">
                  <c:v>44954</c:v>
                </c:pt>
                <c:pt idx="31">
                  <c:v>44961</c:v>
                </c:pt>
                <c:pt idx="32">
                  <c:v>44968</c:v>
                </c:pt>
                <c:pt idx="33">
                  <c:v>44975</c:v>
                </c:pt>
                <c:pt idx="34">
                  <c:v>44982</c:v>
                </c:pt>
                <c:pt idx="35">
                  <c:v>44989</c:v>
                </c:pt>
                <c:pt idx="36">
                  <c:v>44996</c:v>
                </c:pt>
                <c:pt idx="37">
                  <c:v>45003</c:v>
                </c:pt>
                <c:pt idx="38">
                  <c:v>45010</c:v>
                </c:pt>
                <c:pt idx="39">
                  <c:v>45017</c:v>
                </c:pt>
                <c:pt idx="40">
                  <c:v>45024</c:v>
                </c:pt>
                <c:pt idx="41">
                  <c:v>45031</c:v>
                </c:pt>
                <c:pt idx="42">
                  <c:v>45038</c:v>
                </c:pt>
                <c:pt idx="43">
                  <c:v>45045</c:v>
                </c:pt>
                <c:pt idx="44">
                  <c:v>45052</c:v>
                </c:pt>
                <c:pt idx="45">
                  <c:v>45059</c:v>
                </c:pt>
                <c:pt idx="46">
                  <c:v>45066</c:v>
                </c:pt>
                <c:pt idx="47">
                  <c:v>45073</c:v>
                </c:pt>
                <c:pt idx="48">
                  <c:v>45080</c:v>
                </c:pt>
                <c:pt idx="49">
                  <c:v>45087</c:v>
                </c:pt>
                <c:pt idx="50">
                  <c:v>45094</c:v>
                </c:pt>
                <c:pt idx="51">
                  <c:v>45101</c:v>
                </c:pt>
              </c:numCache>
            </c:numRef>
          </c:cat>
          <c:val>
            <c:numRef>
              <c:f>'Wkly PCR Totals'!$AW$784:$AW$821</c:f>
              <c:numCache>
                <c:formatCode>0.0%</c:formatCode>
                <c:ptCount val="38"/>
                <c:pt idx="0">
                  <c:v>2.564102564102564E-2</c:v>
                </c:pt>
                <c:pt idx="1">
                  <c:v>0</c:v>
                </c:pt>
                <c:pt idx="2">
                  <c:v>0</c:v>
                </c:pt>
                <c:pt idx="3">
                  <c:v>0</c:v>
                </c:pt>
                <c:pt idx="4">
                  <c:v>0</c:v>
                </c:pt>
                <c:pt idx="5">
                  <c:v>0</c:v>
                </c:pt>
                <c:pt idx="6">
                  <c:v>0</c:v>
                </c:pt>
                <c:pt idx="7">
                  <c:v>0</c:v>
                </c:pt>
                <c:pt idx="8">
                  <c:v>1.5151515151515152E-2</c:v>
                </c:pt>
                <c:pt idx="9">
                  <c:v>0</c:v>
                </c:pt>
                <c:pt idx="10">
                  <c:v>0</c:v>
                </c:pt>
                <c:pt idx="11">
                  <c:v>0</c:v>
                </c:pt>
                <c:pt idx="12">
                  <c:v>0</c:v>
                </c:pt>
                <c:pt idx="13">
                  <c:v>8.6956521739130436E-3</c:v>
                </c:pt>
                <c:pt idx="14">
                  <c:v>0</c:v>
                </c:pt>
                <c:pt idx="15">
                  <c:v>0</c:v>
                </c:pt>
                <c:pt idx="16">
                  <c:v>7.1942446043165471E-3</c:v>
                </c:pt>
                <c:pt idx="17">
                  <c:v>0</c:v>
                </c:pt>
                <c:pt idx="18">
                  <c:v>6.1349693251533744E-3</c:v>
                </c:pt>
                <c:pt idx="19">
                  <c:v>6.8493150684931503E-3</c:v>
                </c:pt>
                <c:pt idx="20">
                  <c:v>0</c:v>
                </c:pt>
                <c:pt idx="21">
                  <c:v>3.0567685589519649E-2</c:v>
                </c:pt>
                <c:pt idx="22">
                  <c:v>2.2522522522522521E-2</c:v>
                </c:pt>
                <c:pt idx="23">
                  <c:v>2.8000000000000001E-2</c:v>
                </c:pt>
                <c:pt idx="24">
                  <c:v>5.1020408163265307E-2</c:v>
                </c:pt>
                <c:pt idx="25">
                  <c:v>0.11594202898550725</c:v>
                </c:pt>
                <c:pt idx="26">
                  <c:v>0.04</c:v>
                </c:pt>
                <c:pt idx="27">
                  <c:v>6.9767441860465115E-2</c:v>
                </c:pt>
                <c:pt idx="28">
                  <c:v>0.14814814814814814</c:v>
                </c:pt>
                <c:pt idx="29">
                  <c:v>7.6923076923076927E-2</c:v>
                </c:pt>
                <c:pt idx="30">
                  <c:v>0.17857142857142858</c:v>
                </c:pt>
                <c:pt idx="31">
                  <c:v>0.1951219512195122</c:v>
                </c:pt>
                <c:pt idx="32">
                  <c:v>0.25</c:v>
                </c:pt>
                <c:pt idx="33">
                  <c:v>0.11363636363636363</c:v>
                </c:pt>
                <c:pt idx="34">
                  <c:v>0.26829268292682928</c:v>
                </c:pt>
                <c:pt idx="35">
                  <c:v>9.5238095238095233E-2</c:v>
                </c:pt>
                <c:pt idx="36">
                  <c:v>6.0606060606060608E-2</c:v>
                </c:pt>
                <c:pt idx="37">
                  <c:v>0.15384615384615385</c:v>
                </c:pt>
              </c:numCache>
            </c:numRef>
          </c:val>
          <c:smooth val="0"/>
          <c:extLst>
            <c:ext xmlns:c16="http://schemas.microsoft.com/office/drawing/2014/chart" uri="{C3380CC4-5D6E-409C-BE32-E72D297353CC}">
              <c16:uniqueId val="{00000000-58F9-4653-AF4F-8A351324B0FB}"/>
            </c:ext>
          </c:extLst>
        </c:ser>
        <c:dLbls>
          <c:showLegendKey val="0"/>
          <c:showVal val="0"/>
          <c:showCatName val="0"/>
          <c:showSerName val="0"/>
          <c:showPercent val="0"/>
          <c:showBubbleSize val="0"/>
        </c:dLbls>
        <c:smooth val="0"/>
        <c:axId val="299154816"/>
        <c:axId val="299168896"/>
      </c:lineChart>
      <c:catAx>
        <c:axId val="299154816"/>
        <c:scaling>
          <c:orientation val="minMax"/>
        </c:scaling>
        <c:delete val="1"/>
        <c:axPos val="b"/>
        <c:numFmt formatCode="m/d/yy;@" sourceLinked="0"/>
        <c:majorTickMark val="out"/>
        <c:minorTickMark val="none"/>
        <c:tickLblPos val="nextTo"/>
        <c:crossAx val="299168896"/>
        <c:crosses val="autoZero"/>
        <c:auto val="0"/>
        <c:lblAlgn val="ctr"/>
        <c:lblOffset val="100"/>
        <c:tickLblSkip val="2"/>
        <c:tickMarkSkip val="1"/>
        <c:noMultiLvlLbl val="0"/>
      </c:catAx>
      <c:valAx>
        <c:axId val="299168896"/>
        <c:scaling>
          <c:orientation val="minMax"/>
        </c:scaling>
        <c:delete val="1"/>
        <c:axPos val="l"/>
        <c:majorGridlines>
          <c:spPr>
            <a:ln w="9525" cap="flat" cmpd="sng" algn="ctr">
              <a:noFill/>
              <a:round/>
            </a:ln>
            <a:effectLst/>
          </c:spPr>
        </c:majorGridlines>
        <c:numFmt formatCode="0.0%" sourceLinked="1"/>
        <c:majorTickMark val="none"/>
        <c:minorTickMark val="none"/>
        <c:tickLblPos val="nextTo"/>
        <c:crossAx val="29915481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5278849892366E-2"/>
          <c:y val="6.998956839222846E-2"/>
          <c:w val="0.64383505135086438"/>
          <c:h val="0.8369779662843243"/>
        </c:manualLayout>
      </c:layout>
      <c:lineChart>
        <c:grouping val="standard"/>
        <c:varyColors val="0"/>
        <c:ser>
          <c:idx val="4"/>
          <c:order val="0"/>
          <c:tx>
            <c:strRef>
              <c:f>'Wkly PCR Totals'!$K$1</c:f>
              <c:strCache>
                <c:ptCount val="1"/>
                <c:pt idx="0">
                  <c:v>% Pos.itive for Influneza by PCR</c:v>
                </c:pt>
              </c:strCache>
            </c:strRef>
          </c:tx>
          <c:spPr>
            <a:ln>
              <a:solidFill>
                <a:schemeClr val="accent4"/>
              </a:solidFill>
            </a:ln>
          </c:spPr>
          <c:marker>
            <c:symbol val="none"/>
          </c:marker>
          <c:val>
            <c:numRef>
              <c:f>'Wkly PCR Totals'!$K$784:$K$821</c:f>
              <c:numCache>
                <c:formatCode>0.0%</c:formatCode>
                <c:ptCount val="38"/>
                <c:pt idx="0">
                  <c:v>4.3097256141358996E-3</c:v>
                </c:pt>
                <c:pt idx="1">
                  <c:v>1.4278914802475012E-3</c:v>
                </c:pt>
                <c:pt idx="2">
                  <c:v>5.1425899953249183E-3</c:v>
                </c:pt>
                <c:pt idx="3">
                  <c:v>2.7247956403269754E-3</c:v>
                </c:pt>
                <c:pt idx="4">
                  <c:v>3.103322380430814E-3</c:v>
                </c:pt>
                <c:pt idx="5">
                  <c:v>2.002002002002002E-3</c:v>
                </c:pt>
                <c:pt idx="6">
                  <c:v>1.3947001394700139E-3</c:v>
                </c:pt>
                <c:pt idx="7">
                  <c:v>9.8328416912487715E-4</c:v>
                </c:pt>
                <c:pt idx="8">
                  <c:v>9.4858660595712385E-4</c:v>
                </c:pt>
                <c:pt idx="9">
                  <c:v>2.5402201524132089E-3</c:v>
                </c:pt>
                <c:pt idx="10">
                  <c:v>1.0535557506584723E-3</c:v>
                </c:pt>
                <c:pt idx="11">
                  <c:v>3.1815470272419963E-3</c:v>
                </c:pt>
                <c:pt idx="12">
                  <c:v>5.0979339951703782E-3</c:v>
                </c:pt>
                <c:pt idx="13">
                  <c:v>7.781587971511475E-3</c:v>
                </c:pt>
                <c:pt idx="14">
                  <c:v>7.0348223707351392E-3</c:v>
                </c:pt>
                <c:pt idx="15">
                  <c:v>1.0913095714857829E-2</c:v>
                </c:pt>
                <c:pt idx="16">
                  <c:v>1.7375518672199171E-2</c:v>
                </c:pt>
                <c:pt idx="17">
                  <c:v>3.6263815646897346E-2</c:v>
                </c:pt>
                <c:pt idx="18">
                  <c:v>5.3363665908352294E-2</c:v>
                </c:pt>
                <c:pt idx="19">
                  <c:v>7.7045602029378796E-2</c:v>
                </c:pt>
                <c:pt idx="20">
                  <c:v>0.1445739066826898</c:v>
                </c:pt>
                <c:pt idx="21">
                  <c:v>0.25224618149146449</c:v>
                </c:pt>
                <c:pt idx="22">
                  <c:v>0.27460514770400701</c:v>
                </c:pt>
                <c:pt idx="23">
                  <c:v>0.30646988158572164</c:v>
                </c:pt>
                <c:pt idx="24">
                  <c:v>0.31429918290383407</c:v>
                </c:pt>
                <c:pt idx="25">
                  <c:v>0.28328257983915045</c:v>
                </c:pt>
                <c:pt idx="26">
                  <c:v>0.20798475553076781</c:v>
                </c:pt>
                <c:pt idx="27">
                  <c:v>0.12565471142814386</c:v>
                </c:pt>
                <c:pt idx="28">
                  <c:v>7.1621455750583041E-2</c:v>
                </c:pt>
                <c:pt idx="29">
                  <c:v>5.2597360379689227E-2</c:v>
                </c:pt>
                <c:pt idx="30">
                  <c:v>2.9387643521049753E-2</c:v>
                </c:pt>
                <c:pt idx="31">
                  <c:v>2.4878724878724879E-2</c:v>
                </c:pt>
                <c:pt idx="32">
                  <c:v>2.4381498745069917E-2</c:v>
                </c:pt>
                <c:pt idx="33">
                  <c:v>1.6055406894380609E-2</c:v>
                </c:pt>
                <c:pt idx="34">
                  <c:v>1.1179808588125688E-2</c:v>
                </c:pt>
                <c:pt idx="35">
                  <c:v>9.6063127197872893E-3</c:v>
                </c:pt>
                <c:pt idx="36">
                  <c:v>1.0870610870610871E-2</c:v>
                </c:pt>
                <c:pt idx="37">
                  <c:v>7.9703637180062858E-3</c:v>
                </c:pt>
              </c:numCache>
            </c:numRef>
          </c:val>
          <c:smooth val="0"/>
          <c:extLst>
            <c:ext xmlns:c16="http://schemas.microsoft.com/office/drawing/2014/chart" uri="{C3380CC4-5D6E-409C-BE32-E72D297353CC}">
              <c16:uniqueId val="{00000002-BBEF-4391-8646-B42F8A531F0E}"/>
            </c:ext>
          </c:extLst>
        </c:ser>
        <c:dLbls>
          <c:showLegendKey val="0"/>
          <c:showVal val="0"/>
          <c:showCatName val="0"/>
          <c:showSerName val="0"/>
          <c:showPercent val="0"/>
          <c:showBubbleSize val="0"/>
        </c:dLbls>
        <c:smooth val="0"/>
        <c:axId val="291662848"/>
        <c:axId val="291672832"/>
      </c:lineChart>
      <c:catAx>
        <c:axId val="291662848"/>
        <c:scaling>
          <c:orientation val="minMax"/>
        </c:scaling>
        <c:delete val="1"/>
        <c:axPos val="b"/>
        <c:numFmt formatCode="m/d/yy;@" sourceLinked="0"/>
        <c:majorTickMark val="out"/>
        <c:minorTickMark val="none"/>
        <c:tickLblPos val="nextTo"/>
        <c:crossAx val="291672832"/>
        <c:crosses val="autoZero"/>
        <c:auto val="0"/>
        <c:lblAlgn val="ctr"/>
        <c:lblOffset val="100"/>
        <c:noMultiLvlLbl val="0"/>
      </c:catAx>
      <c:valAx>
        <c:axId val="291672832"/>
        <c:scaling>
          <c:orientation val="minMax"/>
        </c:scaling>
        <c:delete val="1"/>
        <c:axPos val="l"/>
        <c:numFmt formatCode="0.0%" sourceLinked="1"/>
        <c:majorTickMark val="out"/>
        <c:minorTickMark val="none"/>
        <c:tickLblPos val="nextTo"/>
        <c:crossAx val="291662848"/>
        <c:crosses val="autoZero"/>
        <c:crossBetween val="between"/>
        <c:majorUnit val="0.1"/>
      </c:valAx>
      <c:spPr>
        <a:noFill/>
        <a:ln w="25400">
          <a:noFill/>
        </a:ln>
      </c:spPr>
    </c:plotArea>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5278849892366E-2"/>
          <c:y val="6.998956839222846E-2"/>
          <c:w val="0.8955443760609193"/>
          <c:h val="0.8369779662843243"/>
        </c:manualLayout>
      </c:layout>
      <c:lineChart>
        <c:grouping val="standard"/>
        <c:varyColors val="0"/>
        <c:ser>
          <c:idx val="0"/>
          <c:order val="0"/>
          <c:tx>
            <c:strRef>
              <c:f>'Wkly PCR Totals'!$AD$1</c:f>
              <c:strCache>
                <c:ptCount val="1"/>
                <c:pt idx="0">
                  <c:v>Rhinovirus/Enterovirus</c:v>
                </c:pt>
              </c:strCache>
            </c:strRef>
          </c:tx>
          <c:spPr>
            <a:ln>
              <a:solidFill>
                <a:schemeClr val="accent1"/>
              </a:solidFill>
            </a:ln>
          </c:spPr>
          <c:marker>
            <c:symbol val="none"/>
          </c:marker>
          <c:cat>
            <c:numRef>
              <c:f>'Wkly PCR Totals'!$A$2:$A$835</c:f>
              <c:numCache>
                <c:formatCode>m/d/yy;@</c:formatCode>
                <c:ptCount val="52"/>
                <c:pt idx="0">
                  <c:v>44744</c:v>
                </c:pt>
                <c:pt idx="1">
                  <c:v>44751</c:v>
                </c:pt>
                <c:pt idx="2">
                  <c:v>44758</c:v>
                </c:pt>
                <c:pt idx="3">
                  <c:v>44765</c:v>
                </c:pt>
                <c:pt idx="4">
                  <c:v>44772</c:v>
                </c:pt>
                <c:pt idx="5">
                  <c:v>44779</c:v>
                </c:pt>
                <c:pt idx="6">
                  <c:v>44786</c:v>
                </c:pt>
                <c:pt idx="7">
                  <c:v>44793</c:v>
                </c:pt>
                <c:pt idx="8">
                  <c:v>44800</c:v>
                </c:pt>
                <c:pt idx="9">
                  <c:v>44807</c:v>
                </c:pt>
                <c:pt idx="10">
                  <c:v>44814</c:v>
                </c:pt>
                <c:pt idx="11">
                  <c:v>44821</c:v>
                </c:pt>
                <c:pt idx="12">
                  <c:v>44828</c:v>
                </c:pt>
                <c:pt idx="13">
                  <c:v>44835</c:v>
                </c:pt>
                <c:pt idx="14">
                  <c:v>44842</c:v>
                </c:pt>
                <c:pt idx="15">
                  <c:v>44849</c:v>
                </c:pt>
                <c:pt idx="16">
                  <c:v>44856</c:v>
                </c:pt>
                <c:pt idx="17">
                  <c:v>44863</c:v>
                </c:pt>
                <c:pt idx="18">
                  <c:v>44870</c:v>
                </c:pt>
                <c:pt idx="19">
                  <c:v>44877</c:v>
                </c:pt>
                <c:pt idx="20">
                  <c:v>44884</c:v>
                </c:pt>
                <c:pt idx="21">
                  <c:v>44891</c:v>
                </c:pt>
                <c:pt idx="22">
                  <c:v>44898</c:v>
                </c:pt>
                <c:pt idx="23">
                  <c:v>44905</c:v>
                </c:pt>
                <c:pt idx="24">
                  <c:v>44912</c:v>
                </c:pt>
                <c:pt idx="25">
                  <c:v>44919</c:v>
                </c:pt>
                <c:pt idx="26">
                  <c:v>44926</c:v>
                </c:pt>
                <c:pt idx="27">
                  <c:v>44933</c:v>
                </c:pt>
                <c:pt idx="28">
                  <c:v>44940</c:v>
                </c:pt>
                <c:pt idx="29">
                  <c:v>44947</c:v>
                </c:pt>
                <c:pt idx="30">
                  <c:v>44954</c:v>
                </c:pt>
                <c:pt idx="31">
                  <c:v>44961</c:v>
                </c:pt>
                <c:pt idx="32">
                  <c:v>44968</c:v>
                </c:pt>
                <c:pt idx="33">
                  <c:v>44975</c:v>
                </c:pt>
                <c:pt idx="34">
                  <c:v>44982</c:v>
                </c:pt>
                <c:pt idx="35">
                  <c:v>44989</c:v>
                </c:pt>
                <c:pt idx="36">
                  <c:v>44996</c:v>
                </c:pt>
                <c:pt idx="37">
                  <c:v>45003</c:v>
                </c:pt>
                <c:pt idx="38">
                  <c:v>45010</c:v>
                </c:pt>
                <c:pt idx="39">
                  <c:v>45017</c:v>
                </c:pt>
                <c:pt idx="40">
                  <c:v>45024</c:v>
                </c:pt>
                <c:pt idx="41">
                  <c:v>45031</c:v>
                </c:pt>
                <c:pt idx="42">
                  <c:v>45038</c:v>
                </c:pt>
                <c:pt idx="43">
                  <c:v>45045</c:v>
                </c:pt>
                <c:pt idx="44">
                  <c:v>45052</c:v>
                </c:pt>
                <c:pt idx="45">
                  <c:v>45059</c:v>
                </c:pt>
                <c:pt idx="46">
                  <c:v>45066</c:v>
                </c:pt>
                <c:pt idx="47">
                  <c:v>45073</c:v>
                </c:pt>
                <c:pt idx="48">
                  <c:v>45080</c:v>
                </c:pt>
                <c:pt idx="49">
                  <c:v>45087</c:v>
                </c:pt>
                <c:pt idx="50">
                  <c:v>45094</c:v>
                </c:pt>
                <c:pt idx="51">
                  <c:v>45101</c:v>
                </c:pt>
              </c:numCache>
            </c:numRef>
          </c:cat>
          <c:val>
            <c:numRef>
              <c:f>'Wkly PCR Totals'!$AD$2:$AD$836</c:f>
              <c:numCache>
                <c:formatCode>0.0%</c:formatCode>
                <c:ptCount val="53"/>
                <c:pt idx="0">
                  <c:v>0.11311475409836065</c:v>
                </c:pt>
                <c:pt idx="1">
                  <c:v>0.1223021582733813</c:v>
                </c:pt>
                <c:pt idx="2">
                  <c:v>0.10730253353204174</c:v>
                </c:pt>
                <c:pt idx="3">
                  <c:v>0.13389830508474576</c:v>
                </c:pt>
                <c:pt idx="4">
                  <c:v>8.3333333333333329E-2</c:v>
                </c:pt>
                <c:pt idx="5">
                  <c:v>0.15275310834813499</c:v>
                </c:pt>
                <c:pt idx="6">
                  <c:v>0.11201866977829639</c:v>
                </c:pt>
                <c:pt idx="7">
                  <c:v>0.1736111111111111</c:v>
                </c:pt>
                <c:pt idx="8">
                  <c:v>0.19040000000000001</c:v>
                </c:pt>
                <c:pt idx="9">
                  <c:v>0.20214669051878353</c:v>
                </c:pt>
                <c:pt idx="10">
                  <c:v>0.20658682634730538</c:v>
                </c:pt>
                <c:pt idx="11">
                  <c:v>0.3263785394932936</c:v>
                </c:pt>
                <c:pt idx="12">
                  <c:v>0.33851674641148327</c:v>
                </c:pt>
                <c:pt idx="13">
                  <c:v>0.30058479532163745</c:v>
                </c:pt>
                <c:pt idx="14">
                  <c:v>0.31309523809523809</c:v>
                </c:pt>
                <c:pt idx="15">
                  <c:v>0.24425887265135698</c:v>
                </c:pt>
                <c:pt idx="16">
                  <c:v>0.23306233062330622</c:v>
                </c:pt>
                <c:pt idx="17">
                  <c:v>0.22222222222222221</c:v>
                </c:pt>
                <c:pt idx="18">
                  <c:v>0.20768025078369906</c:v>
                </c:pt>
                <c:pt idx="19">
                  <c:v>0.18717047451669597</c:v>
                </c:pt>
                <c:pt idx="20">
                  <c:v>0.18464880521361332</c:v>
                </c:pt>
                <c:pt idx="21">
                  <c:v>0.16969273743016761</c:v>
                </c:pt>
                <c:pt idx="22">
                  <c:v>0.12961971076593465</c:v>
                </c:pt>
                <c:pt idx="23">
                  <c:v>0.12598425196850394</c:v>
                </c:pt>
                <c:pt idx="24">
                  <c:v>0.10952084629744867</c:v>
                </c:pt>
                <c:pt idx="25">
                  <c:v>9.5174262734584444E-2</c:v>
                </c:pt>
                <c:pt idx="26">
                  <c:v>7.5058639562157942E-2</c:v>
                </c:pt>
                <c:pt idx="27">
                  <c:v>7.3131955484896663E-2</c:v>
                </c:pt>
                <c:pt idx="28">
                  <c:v>8.3173996175908219E-2</c:v>
                </c:pt>
                <c:pt idx="29">
                  <c:v>9.4295692665890565E-2</c:v>
                </c:pt>
                <c:pt idx="30">
                  <c:v>0.12763713080168776</c:v>
                </c:pt>
                <c:pt idx="31">
                  <c:v>0.112</c:v>
                </c:pt>
                <c:pt idx="32">
                  <c:v>0.13621621621621621</c:v>
                </c:pt>
                <c:pt idx="33">
                  <c:v>0.11386138613861387</c:v>
                </c:pt>
                <c:pt idx="34">
                  <c:v>0.13880742913000976</c:v>
                </c:pt>
                <c:pt idx="35">
                  <c:v>0.11207834602829161</c:v>
                </c:pt>
                <c:pt idx="36">
                  <c:v>0.11818181818181818</c:v>
                </c:pt>
                <c:pt idx="37">
                  <c:v>0.15899581589958159</c:v>
                </c:pt>
              </c:numCache>
            </c:numRef>
          </c:val>
          <c:smooth val="0"/>
          <c:extLst>
            <c:ext xmlns:c16="http://schemas.microsoft.com/office/drawing/2014/chart" uri="{C3380CC4-5D6E-409C-BE32-E72D297353CC}">
              <c16:uniqueId val="{00000000-D1F5-4D56-B58C-11FEBD29D022}"/>
            </c:ext>
          </c:extLst>
        </c:ser>
        <c:dLbls>
          <c:showLegendKey val="0"/>
          <c:showVal val="0"/>
          <c:showCatName val="0"/>
          <c:showSerName val="0"/>
          <c:showPercent val="0"/>
          <c:showBubbleSize val="0"/>
        </c:dLbls>
        <c:smooth val="0"/>
        <c:axId val="291662848"/>
        <c:axId val="291672832"/>
      </c:lineChart>
      <c:catAx>
        <c:axId val="291662848"/>
        <c:scaling>
          <c:orientation val="minMax"/>
        </c:scaling>
        <c:delete val="1"/>
        <c:axPos val="b"/>
        <c:numFmt formatCode="m/d/yy;@" sourceLinked="0"/>
        <c:majorTickMark val="out"/>
        <c:minorTickMark val="none"/>
        <c:tickLblPos val="nextTo"/>
        <c:crossAx val="291672832"/>
        <c:crosses val="autoZero"/>
        <c:auto val="0"/>
        <c:lblAlgn val="ctr"/>
        <c:lblOffset val="100"/>
        <c:noMultiLvlLbl val="0"/>
      </c:catAx>
      <c:valAx>
        <c:axId val="291672832"/>
        <c:scaling>
          <c:orientation val="minMax"/>
        </c:scaling>
        <c:delete val="1"/>
        <c:axPos val="l"/>
        <c:numFmt formatCode="0.0%" sourceLinked="1"/>
        <c:majorTickMark val="out"/>
        <c:minorTickMark val="none"/>
        <c:tickLblPos val="nextTo"/>
        <c:crossAx val="291662848"/>
        <c:crosses val="autoZero"/>
        <c:crossBetween val="between"/>
        <c:majorUnit val="0.1"/>
      </c:valAx>
      <c:spPr>
        <a:noFill/>
        <a:ln w="25400">
          <a:noFill/>
        </a:ln>
      </c:spPr>
    </c:plotArea>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5278849892366E-2"/>
          <c:y val="6.998956839222846E-2"/>
          <c:w val="0.8955443760609193"/>
          <c:h val="0.8369779662843243"/>
        </c:manualLayout>
      </c:layout>
      <c:lineChart>
        <c:grouping val="standard"/>
        <c:varyColors val="0"/>
        <c:ser>
          <c:idx val="0"/>
          <c:order val="0"/>
          <c:tx>
            <c:strRef>
              <c:f>'Wkly PCR Totals'!$AD$1</c:f>
              <c:strCache>
                <c:ptCount val="1"/>
                <c:pt idx="0">
                  <c:v>Rhinovirus/Enterovirus</c:v>
                </c:pt>
              </c:strCache>
            </c:strRef>
          </c:tx>
          <c:spPr>
            <a:ln>
              <a:solidFill>
                <a:schemeClr val="accent1"/>
              </a:solidFill>
            </a:ln>
          </c:spPr>
          <c:marker>
            <c:symbol val="none"/>
          </c:marker>
          <c:cat>
            <c:numRef>
              <c:f>'Wkly PCR Totals'!$A$2:$A$835</c:f>
              <c:numCache>
                <c:formatCode>m/d/yy;@</c:formatCode>
                <c:ptCount val="52"/>
                <c:pt idx="0">
                  <c:v>44744</c:v>
                </c:pt>
                <c:pt idx="1">
                  <c:v>44751</c:v>
                </c:pt>
                <c:pt idx="2">
                  <c:v>44758</c:v>
                </c:pt>
                <c:pt idx="3">
                  <c:v>44765</c:v>
                </c:pt>
                <c:pt idx="4">
                  <c:v>44772</c:v>
                </c:pt>
                <c:pt idx="5">
                  <c:v>44779</c:v>
                </c:pt>
                <c:pt idx="6">
                  <c:v>44786</c:v>
                </c:pt>
                <c:pt idx="7">
                  <c:v>44793</c:v>
                </c:pt>
                <c:pt idx="8">
                  <c:v>44800</c:v>
                </c:pt>
                <c:pt idx="9">
                  <c:v>44807</c:v>
                </c:pt>
                <c:pt idx="10">
                  <c:v>44814</c:v>
                </c:pt>
                <c:pt idx="11">
                  <c:v>44821</c:v>
                </c:pt>
                <c:pt idx="12">
                  <c:v>44828</c:v>
                </c:pt>
                <c:pt idx="13">
                  <c:v>44835</c:v>
                </c:pt>
                <c:pt idx="14">
                  <c:v>44842</c:v>
                </c:pt>
                <c:pt idx="15">
                  <c:v>44849</c:v>
                </c:pt>
                <c:pt idx="16">
                  <c:v>44856</c:v>
                </c:pt>
                <c:pt idx="17">
                  <c:v>44863</c:v>
                </c:pt>
                <c:pt idx="18">
                  <c:v>44870</c:v>
                </c:pt>
                <c:pt idx="19">
                  <c:v>44877</c:v>
                </c:pt>
                <c:pt idx="20">
                  <c:v>44884</c:v>
                </c:pt>
                <c:pt idx="21">
                  <c:v>44891</c:v>
                </c:pt>
                <c:pt idx="22">
                  <c:v>44898</c:v>
                </c:pt>
                <c:pt idx="23">
                  <c:v>44905</c:v>
                </c:pt>
                <c:pt idx="24">
                  <c:v>44912</c:v>
                </c:pt>
                <c:pt idx="25">
                  <c:v>44919</c:v>
                </c:pt>
                <c:pt idx="26">
                  <c:v>44926</c:v>
                </c:pt>
                <c:pt idx="27">
                  <c:v>44933</c:v>
                </c:pt>
                <c:pt idx="28">
                  <c:v>44940</c:v>
                </c:pt>
                <c:pt idx="29">
                  <c:v>44947</c:v>
                </c:pt>
                <c:pt idx="30">
                  <c:v>44954</c:v>
                </c:pt>
                <c:pt idx="31">
                  <c:v>44961</c:v>
                </c:pt>
                <c:pt idx="32">
                  <c:v>44968</c:v>
                </c:pt>
                <c:pt idx="33">
                  <c:v>44975</c:v>
                </c:pt>
                <c:pt idx="34">
                  <c:v>44982</c:v>
                </c:pt>
                <c:pt idx="35">
                  <c:v>44989</c:v>
                </c:pt>
                <c:pt idx="36">
                  <c:v>44996</c:v>
                </c:pt>
                <c:pt idx="37">
                  <c:v>45003</c:v>
                </c:pt>
                <c:pt idx="38">
                  <c:v>45010</c:v>
                </c:pt>
                <c:pt idx="39">
                  <c:v>45017</c:v>
                </c:pt>
                <c:pt idx="40">
                  <c:v>45024</c:v>
                </c:pt>
                <c:pt idx="41">
                  <c:v>45031</c:v>
                </c:pt>
                <c:pt idx="42">
                  <c:v>45038</c:v>
                </c:pt>
                <c:pt idx="43">
                  <c:v>45045</c:v>
                </c:pt>
                <c:pt idx="44">
                  <c:v>45052</c:v>
                </c:pt>
                <c:pt idx="45">
                  <c:v>45059</c:v>
                </c:pt>
                <c:pt idx="46">
                  <c:v>45066</c:v>
                </c:pt>
                <c:pt idx="47">
                  <c:v>45073</c:v>
                </c:pt>
                <c:pt idx="48">
                  <c:v>45080</c:v>
                </c:pt>
                <c:pt idx="49">
                  <c:v>45087</c:v>
                </c:pt>
                <c:pt idx="50">
                  <c:v>45094</c:v>
                </c:pt>
                <c:pt idx="51">
                  <c:v>45101</c:v>
                </c:pt>
              </c:numCache>
            </c:numRef>
          </c:cat>
          <c:val>
            <c:numRef>
              <c:f>'Wkly PCR Totals'!$AD$2:$AD$836</c:f>
              <c:numCache>
                <c:formatCode>0.0%</c:formatCode>
                <c:ptCount val="53"/>
                <c:pt idx="0">
                  <c:v>0.11311475409836065</c:v>
                </c:pt>
                <c:pt idx="1">
                  <c:v>0.1223021582733813</c:v>
                </c:pt>
                <c:pt idx="2">
                  <c:v>0.10730253353204174</c:v>
                </c:pt>
                <c:pt idx="3">
                  <c:v>0.13389830508474576</c:v>
                </c:pt>
                <c:pt idx="4">
                  <c:v>8.3333333333333329E-2</c:v>
                </c:pt>
                <c:pt idx="5">
                  <c:v>0.15275310834813499</c:v>
                </c:pt>
                <c:pt idx="6">
                  <c:v>0.11201866977829639</c:v>
                </c:pt>
                <c:pt idx="7">
                  <c:v>0.1736111111111111</c:v>
                </c:pt>
                <c:pt idx="8">
                  <c:v>0.19040000000000001</c:v>
                </c:pt>
                <c:pt idx="9">
                  <c:v>0.20214669051878353</c:v>
                </c:pt>
                <c:pt idx="10">
                  <c:v>0.20658682634730538</c:v>
                </c:pt>
                <c:pt idx="11">
                  <c:v>0.3263785394932936</c:v>
                </c:pt>
                <c:pt idx="12">
                  <c:v>0.33851674641148327</c:v>
                </c:pt>
                <c:pt idx="13">
                  <c:v>0.30058479532163745</c:v>
                </c:pt>
                <c:pt idx="14">
                  <c:v>0.31309523809523809</c:v>
                </c:pt>
                <c:pt idx="15">
                  <c:v>0.24425887265135698</c:v>
                </c:pt>
                <c:pt idx="16">
                  <c:v>0.23306233062330622</c:v>
                </c:pt>
                <c:pt idx="17">
                  <c:v>0.22222222222222221</c:v>
                </c:pt>
                <c:pt idx="18">
                  <c:v>0.20768025078369906</c:v>
                </c:pt>
                <c:pt idx="19">
                  <c:v>0.18717047451669597</c:v>
                </c:pt>
                <c:pt idx="20">
                  <c:v>0.18464880521361332</c:v>
                </c:pt>
                <c:pt idx="21">
                  <c:v>0.16969273743016761</c:v>
                </c:pt>
                <c:pt idx="22">
                  <c:v>0.12961971076593465</c:v>
                </c:pt>
                <c:pt idx="23">
                  <c:v>0.12598425196850394</c:v>
                </c:pt>
                <c:pt idx="24">
                  <c:v>0.10952084629744867</c:v>
                </c:pt>
                <c:pt idx="25">
                  <c:v>9.5174262734584444E-2</c:v>
                </c:pt>
                <c:pt idx="26">
                  <c:v>7.5058639562157942E-2</c:v>
                </c:pt>
                <c:pt idx="27">
                  <c:v>7.3131955484896663E-2</c:v>
                </c:pt>
                <c:pt idx="28">
                  <c:v>8.3173996175908219E-2</c:v>
                </c:pt>
                <c:pt idx="29">
                  <c:v>9.4295692665890565E-2</c:v>
                </c:pt>
                <c:pt idx="30">
                  <c:v>0.12763713080168776</c:v>
                </c:pt>
                <c:pt idx="31">
                  <c:v>0.112</c:v>
                </c:pt>
                <c:pt idx="32">
                  <c:v>0.13621621621621621</c:v>
                </c:pt>
                <c:pt idx="33">
                  <c:v>0.11386138613861387</c:v>
                </c:pt>
                <c:pt idx="34">
                  <c:v>0.13880742913000976</c:v>
                </c:pt>
                <c:pt idx="35">
                  <c:v>0.11207834602829161</c:v>
                </c:pt>
                <c:pt idx="36">
                  <c:v>0.11818181818181818</c:v>
                </c:pt>
                <c:pt idx="37">
                  <c:v>0.15899581589958159</c:v>
                </c:pt>
              </c:numCache>
            </c:numRef>
          </c:val>
          <c:smooth val="0"/>
          <c:extLst>
            <c:ext xmlns:c16="http://schemas.microsoft.com/office/drawing/2014/chart" uri="{C3380CC4-5D6E-409C-BE32-E72D297353CC}">
              <c16:uniqueId val="{00000000-D1F5-4D56-B58C-11FEBD29D022}"/>
            </c:ext>
          </c:extLst>
        </c:ser>
        <c:dLbls>
          <c:showLegendKey val="0"/>
          <c:showVal val="0"/>
          <c:showCatName val="0"/>
          <c:showSerName val="0"/>
          <c:showPercent val="0"/>
          <c:showBubbleSize val="0"/>
        </c:dLbls>
        <c:smooth val="0"/>
        <c:axId val="291662848"/>
        <c:axId val="291672832"/>
      </c:lineChart>
      <c:catAx>
        <c:axId val="291662848"/>
        <c:scaling>
          <c:orientation val="minMax"/>
        </c:scaling>
        <c:delete val="1"/>
        <c:axPos val="b"/>
        <c:numFmt formatCode="m/d/yy;@" sourceLinked="0"/>
        <c:majorTickMark val="out"/>
        <c:minorTickMark val="none"/>
        <c:tickLblPos val="nextTo"/>
        <c:crossAx val="291672832"/>
        <c:crosses val="autoZero"/>
        <c:auto val="0"/>
        <c:lblAlgn val="ctr"/>
        <c:lblOffset val="100"/>
        <c:noMultiLvlLbl val="0"/>
      </c:catAx>
      <c:valAx>
        <c:axId val="291672832"/>
        <c:scaling>
          <c:orientation val="minMax"/>
        </c:scaling>
        <c:delete val="1"/>
        <c:axPos val="l"/>
        <c:numFmt formatCode="0.0%" sourceLinked="1"/>
        <c:majorTickMark val="out"/>
        <c:minorTickMark val="none"/>
        <c:tickLblPos val="nextTo"/>
        <c:crossAx val="291662848"/>
        <c:crosses val="autoZero"/>
        <c:crossBetween val="between"/>
        <c:majorUnit val="0.1"/>
      </c:valAx>
      <c:spPr>
        <a:noFill/>
        <a:ln w="25400">
          <a:noFill/>
        </a:ln>
      </c:spPr>
    </c:plotArea>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5278849892366E-2"/>
          <c:y val="6.998956839222846E-2"/>
          <c:w val="0.8955443760609193"/>
          <c:h val="0.8369779662843243"/>
        </c:manualLayout>
      </c:layout>
      <c:lineChart>
        <c:grouping val="standard"/>
        <c:varyColors val="0"/>
        <c:ser>
          <c:idx val="0"/>
          <c:order val="0"/>
          <c:tx>
            <c:strRef>
              <c:f>'Wkly PCR Totals'!$AD$1</c:f>
              <c:strCache>
                <c:ptCount val="1"/>
                <c:pt idx="0">
                  <c:v>Rhinovirus/Enterovirus</c:v>
                </c:pt>
              </c:strCache>
            </c:strRef>
          </c:tx>
          <c:spPr>
            <a:ln>
              <a:solidFill>
                <a:schemeClr val="accent1"/>
              </a:solidFill>
            </a:ln>
          </c:spPr>
          <c:marker>
            <c:symbol val="none"/>
          </c:marker>
          <c:cat>
            <c:numRef>
              <c:f>'Wkly PCR Totals'!$A$2:$A$835</c:f>
              <c:numCache>
                <c:formatCode>m/d/yy;@</c:formatCode>
                <c:ptCount val="52"/>
                <c:pt idx="0">
                  <c:v>44744</c:v>
                </c:pt>
                <c:pt idx="1">
                  <c:v>44751</c:v>
                </c:pt>
                <c:pt idx="2">
                  <c:v>44758</c:v>
                </c:pt>
                <c:pt idx="3">
                  <c:v>44765</c:v>
                </c:pt>
                <c:pt idx="4">
                  <c:v>44772</c:v>
                </c:pt>
                <c:pt idx="5">
                  <c:v>44779</c:v>
                </c:pt>
                <c:pt idx="6">
                  <c:v>44786</c:v>
                </c:pt>
                <c:pt idx="7">
                  <c:v>44793</c:v>
                </c:pt>
                <c:pt idx="8">
                  <c:v>44800</c:v>
                </c:pt>
                <c:pt idx="9">
                  <c:v>44807</c:v>
                </c:pt>
                <c:pt idx="10">
                  <c:v>44814</c:v>
                </c:pt>
                <c:pt idx="11">
                  <c:v>44821</c:v>
                </c:pt>
                <c:pt idx="12">
                  <c:v>44828</c:v>
                </c:pt>
                <c:pt idx="13">
                  <c:v>44835</c:v>
                </c:pt>
                <c:pt idx="14">
                  <c:v>44842</c:v>
                </c:pt>
                <c:pt idx="15">
                  <c:v>44849</c:v>
                </c:pt>
                <c:pt idx="16">
                  <c:v>44856</c:v>
                </c:pt>
                <c:pt idx="17">
                  <c:v>44863</c:v>
                </c:pt>
                <c:pt idx="18">
                  <c:v>44870</c:v>
                </c:pt>
                <c:pt idx="19">
                  <c:v>44877</c:v>
                </c:pt>
                <c:pt idx="20">
                  <c:v>44884</c:v>
                </c:pt>
                <c:pt idx="21">
                  <c:v>44891</c:v>
                </c:pt>
                <c:pt idx="22">
                  <c:v>44898</c:v>
                </c:pt>
                <c:pt idx="23">
                  <c:v>44905</c:v>
                </c:pt>
                <c:pt idx="24">
                  <c:v>44912</c:v>
                </c:pt>
                <c:pt idx="25">
                  <c:v>44919</c:v>
                </c:pt>
                <c:pt idx="26">
                  <c:v>44926</c:v>
                </c:pt>
                <c:pt idx="27">
                  <c:v>44933</c:v>
                </c:pt>
                <c:pt idx="28">
                  <c:v>44940</c:v>
                </c:pt>
                <c:pt idx="29">
                  <c:v>44947</c:v>
                </c:pt>
                <c:pt idx="30">
                  <c:v>44954</c:v>
                </c:pt>
                <c:pt idx="31">
                  <c:v>44961</c:v>
                </c:pt>
                <c:pt idx="32">
                  <c:v>44968</c:v>
                </c:pt>
                <c:pt idx="33">
                  <c:v>44975</c:v>
                </c:pt>
                <c:pt idx="34">
                  <c:v>44982</c:v>
                </c:pt>
                <c:pt idx="35">
                  <c:v>44989</c:v>
                </c:pt>
                <c:pt idx="36">
                  <c:v>44996</c:v>
                </c:pt>
                <c:pt idx="37">
                  <c:v>45003</c:v>
                </c:pt>
                <c:pt idx="38">
                  <c:v>45010</c:v>
                </c:pt>
                <c:pt idx="39">
                  <c:v>45017</c:v>
                </c:pt>
                <c:pt idx="40">
                  <c:v>45024</c:v>
                </c:pt>
                <c:pt idx="41">
                  <c:v>45031</c:v>
                </c:pt>
                <c:pt idx="42">
                  <c:v>45038</c:v>
                </c:pt>
                <c:pt idx="43">
                  <c:v>45045</c:v>
                </c:pt>
                <c:pt idx="44">
                  <c:v>45052</c:v>
                </c:pt>
                <c:pt idx="45">
                  <c:v>45059</c:v>
                </c:pt>
                <c:pt idx="46">
                  <c:v>45066</c:v>
                </c:pt>
                <c:pt idx="47">
                  <c:v>45073</c:v>
                </c:pt>
                <c:pt idx="48">
                  <c:v>45080</c:v>
                </c:pt>
                <c:pt idx="49">
                  <c:v>45087</c:v>
                </c:pt>
                <c:pt idx="50">
                  <c:v>45094</c:v>
                </c:pt>
                <c:pt idx="51">
                  <c:v>45101</c:v>
                </c:pt>
              </c:numCache>
            </c:numRef>
          </c:cat>
          <c:val>
            <c:numRef>
              <c:f>'Wkly PCR Totals'!$AD$2:$AD$836</c:f>
              <c:numCache>
                <c:formatCode>0.0%</c:formatCode>
                <c:ptCount val="53"/>
                <c:pt idx="0">
                  <c:v>0.11311475409836065</c:v>
                </c:pt>
                <c:pt idx="1">
                  <c:v>0.1223021582733813</c:v>
                </c:pt>
                <c:pt idx="2">
                  <c:v>0.10730253353204174</c:v>
                </c:pt>
                <c:pt idx="3">
                  <c:v>0.13389830508474576</c:v>
                </c:pt>
                <c:pt idx="4">
                  <c:v>8.3333333333333329E-2</c:v>
                </c:pt>
                <c:pt idx="5">
                  <c:v>0.15275310834813499</c:v>
                </c:pt>
                <c:pt idx="6">
                  <c:v>0.11201866977829639</c:v>
                </c:pt>
                <c:pt idx="7">
                  <c:v>0.1736111111111111</c:v>
                </c:pt>
                <c:pt idx="8">
                  <c:v>0.19040000000000001</c:v>
                </c:pt>
                <c:pt idx="9">
                  <c:v>0.20214669051878353</c:v>
                </c:pt>
                <c:pt idx="10">
                  <c:v>0.20658682634730538</c:v>
                </c:pt>
                <c:pt idx="11">
                  <c:v>0.3263785394932936</c:v>
                </c:pt>
                <c:pt idx="12">
                  <c:v>0.33851674641148327</c:v>
                </c:pt>
                <c:pt idx="13">
                  <c:v>0.30058479532163745</c:v>
                </c:pt>
                <c:pt idx="14">
                  <c:v>0.31309523809523809</c:v>
                </c:pt>
                <c:pt idx="15">
                  <c:v>0.24425887265135698</c:v>
                </c:pt>
                <c:pt idx="16">
                  <c:v>0.23306233062330622</c:v>
                </c:pt>
                <c:pt idx="17">
                  <c:v>0.22222222222222221</c:v>
                </c:pt>
                <c:pt idx="18">
                  <c:v>0.20768025078369906</c:v>
                </c:pt>
                <c:pt idx="19">
                  <c:v>0.18717047451669597</c:v>
                </c:pt>
                <c:pt idx="20">
                  <c:v>0.18464880521361332</c:v>
                </c:pt>
                <c:pt idx="21">
                  <c:v>0.16969273743016761</c:v>
                </c:pt>
                <c:pt idx="22">
                  <c:v>0.12961971076593465</c:v>
                </c:pt>
                <c:pt idx="23">
                  <c:v>0.12598425196850394</c:v>
                </c:pt>
                <c:pt idx="24">
                  <c:v>0.10952084629744867</c:v>
                </c:pt>
                <c:pt idx="25">
                  <c:v>9.5174262734584444E-2</c:v>
                </c:pt>
                <c:pt idx="26">
                  <c:v>7.5058639562157942E-2</c:v>
                </c:pt>
                <c:pt idx="27">
                  <c:v>7.3131955484896663E-2</c:v>
                </c:pt>
                <c:pt idx="28">
                  <c:v>8.3173996175908219E-2</c:v>
                </c:pt>
                <c:pt idx="29">
                  <c:v>9.4295692665890565E-2</c:v>
                </c:pt>
                <c:pt idx="30">
                  <c:v>0.12763713080168776</c:v>
                </c:pt>
                <c:pt idx="31">
                  <c:v>0.112</c:v>
                </c:pt>
                <c:pt idx="32">
                  <c:v>0.13621621621621621</c:v>
                </c:pt>
                <c:pt idx="33">
                  <c:v>0.11386138613861387</c:v>
                </c:pt>
                <c:pt idx="34">
                  <c:v>0.13880742913000976</c:v>
                </c:pt>
                <c:pt idx="35">
                  <c:v>0.11207834602829161</c:v>
                </c:pt>
                <c:pt idx="36">
                  <c:v>0.11818181818181818</c:v>
                </c:pt>
                <c:pt idx="37">
                  <c:v>0.15899581589958159</c:v>
                </c:pt>
              </c:numCache>
            </c:numRef>
          </c:val>
          <c:smooth val="0"/>
          <c:extLst>
            <c:ext xmlns:c16="http://schemas.microsoft.com/office/drawing/2014/chart" uri="{C3380CC4-5D6E-409C-BE32-E72D297353CC}">
              <c16:uniqueId val="{00000000-1234-489A-9B29-6973483DFB42}"/>
            </c:ext>
          </c:extLst>
        </c:ser>
        <c:ser>
          <c:idx val="2"/>
          <c:order val="1"/>
          <c:tx>
            <c:strRef>
              <c:f>'Wkly PCR Totals'!$Q$1</c:f>
              <c:strCache>
                <c:ptCount val="1"/>
                <c:pt idx="0">
                  <c:v>% Pos. for RSV</c:v>
                </c:pt>
              </c:strCache>
            </c:strRef>
          </c:tx>
          <c:marker>
            <c:symbol val="none"/>
          </c:marker>
          <c:val>
            <c:numRef>
              <c:f>'Wkly PCR Totals'!$Q$784:$Q$821</c:f>
              <c:numCache>
                <c:formatCode>0.0%</c:formatCode>
                <c:ptCount val="38"/>
                <c:pt idx="0">
                  <c:v>1.6864011481880159E-2</c:v>
                </c:pt>
                <c:pt idx="1">
                  <c:v>1.2009890498057224E-2</c:v>
                </c:pt>
                <c:pt idx="2">
                  <c:v>1.8245838668373881E-2</c:v>
                </c:pt>
                <c:pt idx="3">
                  <c:v>9.954058192955589E-3</c:v>
                </c:pt>
                <c:pt idx="4">
                  <c:v>2.138804015713662E-2</c:v>
                </c:pt>
                <c:pt idx="5">
                  <c:v>2.2562792677735206E-2</c:v>
                </c:pt>
                <c:pt idx="6">
                  <c:v>2.4761904761904763E-2</c:v>
                </c:pt>
                <c:pt idx="7">
                  <c:v>2.2562792677735206E-2</c:v>
                </c:pt>
                <c:pt idx="8">
                  <c:v>3.146997929606625E-2</c:v>
                </c:pt>
                <c:pt idx="9">
                  <c:v>2.3564695801199659E-2</c:v>
                </c:pt>
                <c:pt idx="10">
                  <c:v>3.5642232683254872E-2</c:v>
                </c:pt>
                <c:pt idx="11">
                  <c:v>2.4844720496894408E-2</c:v>
                </c:pt>
                <c:pt idx="12">
                  <c:v>5.1517470033154808E-2</c:v>
                </c:pt>
                <c:pt idx="13">
                  <c:v>8.052147239263803E-2</c:v>
                </c:pt>
                <c:pt idx="14">
                  <c:v>0.10432395332875773</c:v>
                </c:pt>
                <c:pt idx="15">
                  <c:v>0.16817838246409675</c:v>
                </c:pt>
                <c:pt idx="16">
                  <c:v>0.2177291468442753</c:v>
                </c:pt>
                <c:pt idx="17">
                  <c:v>0.26599286563614744</c:v>
                </c:pt>
                <c:pt idx="18">
                  <c:v>0.26296447529603922</c:v>
                </c:pt>
                <c:pt idx="19">
                  <c:v>0.27731529656607701</c:v>
                </c:pt>
                <c:pt idx="20">
                  <c:v>0.21633554083885209</c:v>
                </c:pt>
                <c:pt idx="21">
                  <c:v>0.16073213393303348</c:v>
                </c:pt>
                <c:pt idx="22">
                  <c:v>0.12564207930963633</c:v>
                </c:pt>
                <c:pt idx="23">
                  <c:v>9.1136263413200053E-2</c:v>
                </c:pt>
                <c:pt idx="24">
                  <c:v>7.2359903828370625E-2</c:v>
                </c:pt>
                <c:pt idx="25">
                  <c:v>5.4408031387029772E-2</c:v>
                </c:pt>
                <c:pt idx="26">
                  <c:v>4.6137410696401149E-2</c:v>
                </c:pt>
                <c:pt idx="27">
                  <c:v>4.3282498184458972E-2</c:v>
                </c:pt>
                <c:pt idx="28">
                  <c:v>4.8597970067091004E-2</c:v>
                </c:pt>
                <c:pt idx="29">
                  <c:v>2.9463869463869464E-2</c:v>
                </c:pt>
                <c:pt idx="30">
                  <c:v>2.3893458676067372E-2</c:v>
                </c:pt>
                <c:pt idx="31">
                  <c:v>1.872542933995448E-2</c:v>
                </c:pt>
                <c:pt idx="32">
                  <c:v>1.4444324673924759E-2</c:v>
                </c:pt>
                <c:pt idx="33">
                  <c:v>1.2249585300497639E-2</c:v>
                </c:pt>
                <c:pt idx="34">
                  <c:v>1.4998739601714141E-2</c:v>
                </c:pt>
                <c:pt idx="35">
                  <c:v>1.2739690044654584E-2</c:v>
                </c:pt>
                <c:pt idx="36">
                  <c:v>1.264316525360702E-2</c:v>
                </c:pt>
                <c:pt idx="37">
                  <c:v>6.7892035105149859E-3</c:v>
                </c:pt>
              </c:numCache>
            </c:numRef>
          </c:val>
          <c:smooth val="0"/>
          <c:extLst>
            <c:ext xmlns:c16="http://schemas.microsoft.com/office/drawing/2014/chart" uri="{C3380CC4-5D6E-409C-BE32-E72D297353CC}">
              <c16:uniqueId val="{00000001-1234-489A-9B29-6973483DFB42}"/>
            </c:ext>
          </c:extLst>
        </c:ser>
        <c:dLbls>
          <c:showLegendKey val="0"/>
          <c:showVal val="0"/>
          <c:showCatName val="0"/>
          <c:showSerName val="0"/>
          <c:showPercent val="0"/>
          <c:showBubbleSize val="0"/>
        </c:dLbls>
        <c:smooth val="0"/>
        <c:axId val="291662848"/>
        <c:axId val="291672832"/>
      </c:lineChart>
      <c:catAx>
        <c:axId val="291662848"/>
        <c:scaling>
          <c:orientation val="minMax"/>
        </c:scaling>
        <c:delete val="1"/>
        <c:axPos val="b"/>
        <c:numFmt formatCode="m/d/yy;@" sourceLinked="0"/>
        <c:majorTickMark val="out"/>
        <c:minorTickMark val="none"/>
        <c:tickLblPos val="nextTo"/>
        <c:crossAx val="291672832"/>
        <c:crosses val="autoZero"/>
        <c:auto val="0"/>
        <c:lblAlgn val="ctr"/>
        <c:lblOffset val="100"/>
        <c:noMultiLvlLbl val="0"/>
      </c:catAx>
      <c:valAx>
        <c:axId val="291672832"/>
        <c:scaling>
          <c:orientation val="minMax"/>
        </c:scaling>
        <c:delete val="1"/>
        <c:axPos val="l"/>
        <c:numFmt formatCode="0.0%" sourceLinked="1"/>
        <c:majorTickMark val="out"/>
        <c:minorTickMark val="none"/>
        <c:tickLblPos val="nextTo"/>
        <c:crossAx val="291662848"/>
        <c:crosses val="autoZero"/>
        <c:crossBetween val="between"/>
        <c:majorUnit val="0.1"/>
      </c:valAx>
      <c:spPr>
        <a:noFill/>
        <a:ln w="25400">
          <a:noFill/>
        </a:ln>
      </c:spPr>
    </c:plotArea>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233921698034837E-2"/>
          <c:y val="0"/>
          <c:w val="0.9730534120383616"/>
          <c:h val="0.94183454733864314"/>
        </c:manualLayout>
      </c:layout>
      <c:lineChart>
        <c:grouping val="standard"/>
        <c:varyColors val="0"/>
        <c:ser>
          <c:idx val="2"/>
          <c:order val="0"/>
          <c:tx>
            <c:v>% Positive Seasonal CoV</c:v>
          </c:tx>
          <c:spPr>
            <a:ln w="31750" cap="rnd">
              <a:solidFill>
                <a:schemeClr val="tx1"/>
              </a:solidFill>
              <a:round/>
            </a:ln>
            <a:effectLst/>
          </c:spPr>
          <c:marker>
            <c:symbol val="none"/>
          </c:marker>
          <c:cat>
            <c:numRef>
              <c:f>'Wkly PCR Totals'!$A$341:$A$835</c:f>
              <c:numCache>
                <c:formatCode>m/d/yy;@</c:formatCode>
                <c:ptCount val="52"/>
                <c:pt idx="0">
                  <c:v>44744</c:v>
                </c:pt>
                <c:pt idx="1">
                  <c:v>44751</c:v>
                </c:pt>
                <c:pt idx="2">
                  <c:v>44758</c:v>
                </c:pt>
                <c:pt idx="3">
                  <c:v>44765</c:v>
                </c:pt>
                <c:pt idx="4">
                  <c:v>44772</c:v>
                </c:pt>
                <c:pt idx="5">
                  <c:v>44779</c:v>
                </c:pt>
                <c:pt idx="6">
                  <c:v>44786</c:v>
                </c:pt>
                <c:pt idx="7">
                  <c:v>44793</c:v>
                </c:pt>
                <c:pt idx="8">
                  <c:v>44800</c:v>
                </c:pt>
                <c:pt idx="9">
                  <c:v>44807</c:v>
                </c:pt>
                <c:pt idx="10">
                  <c:v>44814</c:v>
                </c:pt>
                <c:pt idx="11">
                  <c:v>44821</c:v>
                </c:pt>
                <c:pt idx="12">
                  <c:v>44828</c:v>
                </c:pt>
                <c:pt idx="13">
                  <c:v>44835</c:v>
                </c:pt>
                <c:pt idx="14">
                  <c:v>44842</c:v>
                </c:pt>
                <c:pt idx="15">
                  <c:v>44849</c:v>
                </c:pt>
                <c:pt idx="16">
                  <c:v>44856</c:v>
                </c:pt>
                <c:pt idx="17">
                  <c:v>44863</c:v>
                </c:pt>
                <c:pt idx="18">
                  <c:v>44870</c:v>
                </c:pt>
                <c:pt idx="19">
                  <c:v>44877</c:v>
                </c:pt>
                <c:pt idx="20">
                  <c:v>44884</c:v>
                </c:pt>
                <c:pt idx="21">
                  <c:v>44891</c:v>
                </c:pt>
                <c:pt idx="22">
                  <c:v>44898</c:v>
                </c:pt>
                <c:pt idx="23">
                  <c:v>44905</c:v>
                </c:pt>
                <c:pt idx="24">
                  <c:v>44912</c:v>
                </c:pt>
                <c:pt idx="25">
                  <c:v>44919</c:v>
                </c:pt>
                <c:pt idx="26">
                  <c:v>44926</c:v>
                </c:pt>
                <c:pt idx="27">
                  <c:v>44933</c:v>
                </c:pt>
                <c:pt idx="28">
                  <c:v>44940</c:v>
                </c:pt>
                <c:pt idx="29">
                  <c:v>44947</c:v>
                </c:pt>
                <c:pt idx="30">
                  <c:v>44954</c:v>
                </c:pt>
                <c:pt idx="31">
                  <c:v>44961</c:v>
                </c:pt>
                <c:pt idx="32">
                  <c:v>44968</c:v>
                </c:pt>
                <c:pt idx="33">
                  <c:v>44975</c:v>
                </c:pt>
                <c:pt idx="34">
                  <c:v>44982</c:v>
                </c:pt>
                <c:pt idx="35">
                  <c:v>44989</c:v>
                </c:pt>
                <c:pt idx="36">
                  <c:v>44996</c:v>
                </c:pt>
                <c:pt idx="37">
                  <c:v>45003</c:v>
                </c:pt>
                <c:pt idx="38">
                  <c:v>45010</c:v>
                </c:pt>
                <c:pt idx="39">
                  <c:v>45017</c:v>
                </c:pt>
                <c:pt idx="40">
                  <c:v>45024</c:v>
                </c:pt>
                <c:pt idx="41">
                  <c:v>45031</c:v>
                </c:pt>
                <c:pt idx="42">
                  <c:v>45038</c:v>
                </c:pt>
                <c:pt idx="43">
                  <c:v>45045</c:v>
                </c:pt>
                <c:pt idx="44">
                  <c:v>45052</c:v>
                </c:pt>
                <c:pt idx="45">
                  <c:v>45059</c:v>
                </c:pt>
                <c:pt idx="46">
                  <c:v>45066</c:v>
                </c:pt>
                <c:pt idx="47">
                  <c:v>45073</c:v>
                </c:pt>
                <c:pt idx="48">
                  <c:v>45080</c:v>
                </c:pt>
                <c:pt idx="49">
                  <c:v>45087</c:v>
                </c:pt>
                <c:pt idx="50">
                  <c:v>45094</c:v>
                </c:pt>
                <c:pt idx="51">
                  <c:v>45101</c:v>
                </c:pt>
              </c:numCache>
            </c:numRef>
          </c:cat>
          <c:val>
            <c:numRef>
              <c:f>'Wkly PCR Totals'!$AW$784:$AW$821</c:f>
              <c:numCache>
                <c:formatCode>0.0%</c:formatCode>
                <c:ptCount val="38"/>
                <c:pt idx="0">
                  <c:v>2.564102564102564E-2</c:v>
                </c:pt>
                <c:pt idx="1">
                  <c:v>0</c:v>
                </c:pt>
                <c:pt idx="2">
                  <c:v>0</c:v>
                </c:pt>
                <c:pt idx="3">
                  <c:v>0</c:v>
                </c:pt>
                <c:pt idx="4">
                  <c:v>0</c:v>
                </c:pt>
                <c:pt idx="5">
                  <c:v>0</c:v>
                </c:pt>
                <c:pt idx="6">
                  <c:v>0</c:v>
                </c:pt>
                <c:pt idx="7">
                  <c:v>0</c:v>
                </c:pt>
                <c:pt idx="8">
                  <c:v>1.5151515151515152E-2</c:v>
                </c:pt>
                <c:pt idx="9">
                  <c:v>0</c:v>
                </c:pt>
                <c:pt idx="10">
                  <c:v>0</c:v>
                </c:pt>
                <c:pt idx="11">
                  <c:v>0</c:v>
                </c:pt>
                <c:pt idx="12">
                  <c:v>0</c:v>
                </c:pt>
                <c:pt idx="13">
                  <c:v>8.6956521739130436E-3</c:v>
                </c:pt>
                <c:pt idx="14">
                  <c:v>0</c:v>
                </c:pt>
                <c:pt idx="15">
                  <c:v>0</c:v>
                </c:pt>
                <c:pt idx="16">
                  <c:v>7.1942446043165471E-3</c:v>
                </c:pt>
                <c:pt idx="17">
                  <c:v>0</c:v>
                </c:pt>
                <c:pt idx="18">
                  <c:v>6.1349693251533744E-3</c:v>
                </c:pt>
                <c:pt idx="19">
                  <c:v>6.8493150684931503E-3</c:v>
                </c:pt>
                <c:pt idx="20">
                  <c:v>0</c:v>
                </c:pt>
                <c:pt idx="21">
                  <c:v>3.0567685589519649E-2</c:v>
                </c:pt>
                <c:pt idx="22">
                  <c:v>2.2522522522522521E-2</c:v>
                </c:pt>
                <c:pt idx="23">
                  <c:v>2.8000000000000001E-2</c:v>
                </c:pt>
                <c:pt idx="24">
                  <c:v>5.1020408163265307E-2</c:v>
                </c:pt>
                <c:pt idx="25">
                  <c:v>0.11594202898550725</c:v>
                </c:pt>
                <c:pt idx="26">
                  <c:v>0.04</c:v>
                </c:pt>
                <c:pt idx="27">
                  <c:v>6.9767441860465115E-2</c:v>
                </c:pt>
                <c:pt idx="28">
                  <c:v>0.14814814814814814</c:v>
                </c:pt>
                <c:pt idx="29">
                  <c:v>7.6923076923076927E-2</c:v>
                </c:pt>
                <c:pt idx="30">
                  <c:v>0.17857142857142858</c:v>
                </c:pt>
                <c:pt idx="31">
                  <c:v>0.1951219512195122</c:v>
                </c:pt>
                <c:pt idx="32">
                  <c:v>0.25</c:v>
                </c:pt>
                <c:pt idx="33">
                  <c:v>0.11363636363636363</c:v>
                </c:pt>
                <c:pt idx="34">
                  <c:v>0.26829268292682928</c:v>
                </c:pt>
                <c:pt idx="35">
                  <c:v>9.5238095238095233E-2</c:v>
                </c:pt>
                <c:pt idx="36">
                  <c:v>6.0606060606060608E-2</c:v>
                </c:pt>
                <c:pt idx="37">
                  <c:v>0.15384615384615385</c:v>
                </c:pt>
              </c:numCache>
            </c:numRef>
          </c:val>
          <c:smooth val="0"/>
          <c:extLst>
            <c:ext xmlns:c16="http://schemas.microsoft.com/office/drawing/2014/chart" uri="{C3380CC4-5D6E-409C-BE32-E72D297353CC}">
              <c16:uniqueId val="{00000000-58F9-4653-AF4F-8A351324B0FB}"/>
            </c:ext>
          </c:extLst>
        </c:ser>
        <c:dLbls>
          <c:showLegendKey val="0"/>
          <c:showVal val="0"/>
          <c:showCatName val="0"/>
          <c:showSerName val="0"/>
          <c:showPercent val="0"/>
          <c:showBubbleSize val="0"/>
        </c:dLbls>
        <c:smooth val="0"/>
        <c:axId val="299154816"/>
        <c:axId val="299168896"/>
      </c:lineChart>
      <c:catAx>
        <c:axId val="299154816"/>
        <c:scaling>
          <c:orientation val="minMax"/>
        </c:scaling>
        <c:delete val="1"/>
        <c:axPos val="b"/>
        <c:numFmt formatCode="m/d/yy;@" sourceLinked="0"/>
        <c:majorTickMark val="out"/>
        <c:minorTickMark val="none"/>
        <c:tickLblPos val="nextTo"/>
        <c:crossAx val="299168896"/>
        <c:crosses val="autoZero"/>
        <c:auto val="0"/>
        <c:lblAlgn val="ctr"/>
        <c:lblOffset val="100"/>
        <c:tickLblSkip val="2"/>
        <c:tickMarkSkip val="1"/>
        <c:noMultiLvlLbl val="0"/>
      </c:catAx>
      <c:valAx>
        <c:axId val="299168896"/>
        <c:scaling>
          <c:orientation val="minMax"/>
        </c:scaling>
        <c:delete val="1"/>
        <c:axPos val="l"/>
        <c:majorGridlines>
          <c:spPr>
            <a:ln w="9525" cap="flat" cmpd="sng" algn="ctr">
              <a:noFill/>
              <a:round/>
            </a:ln>
            <a:effectLst/>
          </c:spPr>
        </c:majorGridlines>
        <c:numFmt formatCode="0.0%" sourceLinked="1"/>
        <c:majorTickMark val="none"/>
        <c:minorTickMark val="none"/>
        <c:tickLblPos val="nextTo"/>
        <c:crossAx val="29915481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81268077179823E-4"/>
          <c:y val="7.075900678655575E-2"/>
          <c:w val="0.99850045071616389"/>
          <c:h val="0.90196132133099727"/>
        </c:manualLayout>
      </c:layout>
      <c:lineChart>
        <c:grouping val="standard"/>
        <c:varyColors val="0"/>
        <c:dLbls>
          <c:showLegendKey val="0"/>
          <c:showVal val="0"/>
          <c:showCatName val="0"/>
          <c:showSerName val="0"/>
          <c:showPercent val="0"/>
          <c:showBubbleSize val="0"/>
        </c:dLbls>
        <c:marker val="1"/>
        <c:smooth val="0"/>
        <c:axId val="292357248"/>
        <c:axId val="292358784"/>
      </c:lineChart>
      <c:catAx>
        <c:axId val="292357248"/>
        <c:scaling>
          <c:orientation val="minMax"/>
        </c:scaling>
        <c:delete val="1"/>
        <c:axPos val="b"/>
        <c:majorGridlines>
          <c:spPr>
            <a:ln w="12700">
              <a:noFill/>
              <a:prstDash val="sysDash"/>
            </a:ln>
          </c:spPr>
        </c:majorGridlines>
        <c:numFmt formatCode="m/d/yy;@" sourceLinked="0"/>
        <c:majorTickMark val="out"/>
        <c:minorTickMark val="none"/>
        <c:tickLblPos val="nextTo"/>
        <c:crossAx val="292358784"/>
        <c:crosses val="autoZero"/>
        <c:auto val="0"/>
        <c:lblAlgn val="ctr"/>
        <c:lblOffset val="100"/>
        <c:noMultiLvlLbl val="0"/>
      </c:catAx>
      <c:valAx>
        <c:axId val="292358784"/>
        <c:scaling>
          <c:orientation val="minMax"/>
        </c:scaling>
        <c:delete val="1"/>
        <c:axPos val="l"/>
        <c:majorGridlines>
          <c:spPr>
            <a:ln w="3175">
              <a:noFill/>
              <a:prstDash val="sysDash"/>
            </a:ln>
          </c:spPr>
        </c:majorGridlines>
        <c:numFmt formatCode="0.0%" sourceLinked="1"/>
        <c:majorTickMark val="out"/>
        <c:minorTickMark val="none"/>
        <c:tickLblPos val="nextTo"/>
        <c:crossAx val="292357248"/>
        <c:crosses val="autoZero"/>
        <c:crossBetween val="between"/>
      </c:valAx>
      <c:spPr>
        <a:noFill/>
        <a:ln w="12700">
          <a:noFill/>
          <a:prstDash val="solid"/>
        </a:ln>
      </c:spPr>
    </c:plotArea>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5278849892366E-2"/>
          <c:y val="6.998956839222846E-2"/>
          <c:w val="0.8955443760609193"/>
          <c:h val="0.8369779662843243"/>
        </c:manualLayout>
      </c:layout>
      <c:lineChart>
        <c:grouping val="standard"/>
        <c:varyColors val="0"/>
        <c:ser>
          <c:idx val="0"/>
          <c:order val="0"/>
          <c:tx>
            <c:strRef>
              <c:f>'Wkly PCR Totals'!$AD$1</c:f>
              <c:strCache>
                <c:ptCount val="1"/>
                <c:pt idx="0">
                  <c:v>Rhinovirus/Enterovirus</c:v>
                </c:pt>
              </c:strCache>
            </c:strRef>
          </c:tx>
          <c:spPr>
            <a:ln>
              <a:solidFill>
                <a:schemeClr val="accent1"/>
              </a:solidFill>
            </a:ln>
          </c:spPr>
          <c:marker>
            <c:symbol val="none"/>
          </c:marker>
          <c:cat>
            <c:numRef>
              <c:f>'Wkly PCR Totals'!$A$2:$A$835</c:f>
              <c:numCache>
                <c:formatCode>m/d/yy;@</c:formatCode>
                <c:ptCount val="52"/>
                <c:pt idx="0">
                  <c:v>44744</c:v>
                </c:pt>
                <c:pt idx="1">
                  <c:v>44751</c:v>
                </c:pt>
                <c:pt idx="2">
                  <c:v>44758</c:v>
                </c:pt>
                <c:pt idx="3">
                  <c:v>44765</c:v>
                </c:pt>
                <c:pt idx="4">
                  <c:v>44772</c:v>
                </c:pt>
                <c:pt idx="5">
                  <c:v>44779</c:v>
                </c:pt>
                <c:pt idx="6">
                  <c:v>44786</c:v>
                </c:pt>
                <c:pt idx="7">
                  <c:v>44793</c:v>
                </c:pt>
                <c:pt idx="8">
                  <c:v>44800</c:v>
                </c:pt>
                <c:pt idx="9">
                  <c:v>44807</c:v>
                </c:pt>
                <c:pt idx="10">
                  <c:v>44814</c:v>
                </c:pt>
                <c:pt idx="11">
                  <c:v>44821</c:v>
                </c:pt>
                <c:pt idx="12">
                  <c:v>44828</c:v>
                </c:pt>
                <c:pt idx="13">
                  <c:v>44835</c:v>
                </c:pt>
                <c:pt idx="14">
                  <c:v>44842</c:v>
                </c:pt>
                <c:pt idx="15">
                  <c:v>44849</c:v>
                </c:pt>
                <c:pt idx="16">
                  <c:v>44856</c:v>
                </c:pt>
                <c:pt idx="17">
                  <c:v>44863</c:v>
                </c:pt>
                <c:pt idx="18">
                  <c:v>44870</c:v>
                </c:pt>
                <c:pt idx="19">
                  <c:v>44877</c:v>
                </c:pt>
                <c:pt idx="20">
                  <c:v>44884</c:v>
                </c:pt>
                <c:pt idx="21">
                  <c:v>44891</c:v>
                </c:pt>
                <c:pt idx="22">
                  <c:v>44898</c:v>
                </c:pt>
                <c:pt idx="23">
                  <c:v>44905</c:v>
                </c:pt>
                <c:pt idx="24">
                  <c:v>44912</c:v>
                </c:pt>
                <c:pt idx="25">
                  <c:v>44919</c:v>
                </c:pt>
                <c:pt idx="26">
                  <c:v>44926</c:v>
                </c:pt>
                <c:pt idx="27">
                  <c:v>44933</c:v>
                </c:pt>
                <c:pt idx="28">
                  <c:v>44940</c:v>
                </c:pt>
                <c:pt idx="29">
                  <c:v>44947</c:v>
                </c:pt>
                <c:pt idx="30">
                  <c:v>44954</c:v>
                </c:pt>
                <c:pt idx="31">
                  <c:v>44961</c:v>
                </c:pt>
                <c:pt idx="32">
                  <c:v>44968</c:v>
                </c:pt>
                <c:pt idx="33">
                  <c:v>44975</c:v>
                </c:pt>
                <c:pt idx="34">
                  <c:v>44982</c:v>
                </c:pt>
                <c:pt idx="35">
                  <c:v>44989</c:v>
                </c:pt>
                <c:pt idx="36">
                  <c:v>44996</c:v>
                </c:pt>
                <c:pt idx="37">
                  <c:v>45003</c:v>
                </c:pt>
                <c:pt idx="38">
                  <c:v>45010</c:v>
                </c:pt>
                <c:pt idx="39">
                  <c:v>45017</c:v>
                </c:pt>
                <c:pt idx="40">
                  <c:v>45024</c:v>
                </c:pt>
                <c:pt idx="41">
                  <c:v>45031</c:v>
                </c:pt>
                <c:pt idx="42">
                  <c:v>45038</c:v>
                </c:pt>
                <c:pt idx="43">
                  <c:v>45045</c:v>
                </c:pt>
                <c:pt idx="44">
                  <c:v>45052</c:v>
                </c:pt>
                <c:pt idx="45">
                  <c:v>45059</c:v>
                </c:pt>
                <c:pt idx="46">
                  <c:v>45066</c:v>
                </c:pt>
                <c:pt idx="47">
                  <c:v>45073</c:v>
                </c:pt>
                <c:pt idx="48">
                  <c:v>45080</c:v>
                </c:pt>
                <c:pt idx="49">
                  <c:v>45087</c:v>
                </c:pt>
                <c:pt idx="50">
                  <c:v>45094</c:v>
                </c:pt>
                <c:pt idx="51">
                  <c:v>45101</c:v>
                </c:pt>
              </c:numCache>
            </c:numRef>
          </c:cat>
          <c:val>
            <c:numRef>
              <c:f>'Wkly PCR Totals'!$AD$2:$AD$836</c:f>
              <c:numCache>
                <c:formatCode>0.0%</c:formatCode>
                <c:ptCount val="53"/>
                <c:pt idx="0">
                  <c:v>0.11311475409836065</c:v>
                </c:pt>
                <c:pt idx="1">
                  <c:v>0.1223021582733813</c:v>
                </c:pt>
                <c:pt idx="2">
                  <c:v>0.10730253353204174</c:v>
                </c:pt>
                <c:pt idx="3">
                  <c:v>0.13389830508474576</c:v>
                </c:pt>
                <c:pt idx="4">
                  <c:v>8.3333333333333329E-2</c:v>
                </c:pt>
                <c:pt idx="5">
                  <c:v>0.15275310834813499</c:v>
                </c:pt>
                <c:pt idx="6">
                  <c:v>0.11201866977829639</c:v>
                </c:pt>
                <c:pt idx="7">
                  <c:v>0.1736111111111111</c:v>
                </c:pt>
                <c:pt idx="8">
                  <c:v>0.19040000000000001</c:v>
                </c:pt>
                <c:pt idx="9">
                  <c:v>0.20214669051878353</c:v>
                </c:pt>
                <c:pt idx="10">
                  <c:v>0.20658682634730538</c:v>
                </c:pt>
                <c:pt idx="11">
                  <c:v>0.3263785394932936</c:v>
                </c:pt>
                <c:pt idx="12">
                  <c:v>0.33851674641148327</c:v>
                </c:pt>
                <c:pt idx="13">
                  <c:v>0.30058479532163745</c:v>
                </c:pt>
                <c:pt idx="14">
                  <c:v>0.31309523809523809</c:v>
                </c:pt>
                <c:pt idx="15">
                  <c:v>0.24425887265135698</c:v>
                </c:pt>
                <c:pt idx="16">
                  <c:v>0.23306233062330622</c:v>
                </c:pt>
                <c:pt idx="17">
                  <c:v>0.22222222222222221</c:v>
                </c:pt>
                <c:pt idx="18">
                  <c:v>0.20768025078369906</c:v>
                </c:pt>
                <c:pt idx="19">
                  <c:v>0.18717047451669597</c:v>
                </c:pt>
                <c:pt idx="20">
                  <c:v>0.18464880521361332</c:v>
                </c:pt>
                <c:pt idx="21">
                  <c:v>0.16969273743016761</c:v>
                </c:pt>
                <c:pt idx="22">
                  <c:v>0.12961971076593465</c:v>
                </c:pt>
                <c:pt idx="23">
                  <c:v>0.12598425196850394</c:v>
                </c:pt>
                <c:pt idx="24">
                  <c:v>0.10952084629744867</c:v>
                </c:pt>
                <c:pt idx="25">
                  <c:v>9.5174262734584444E-2</c:v>
                </c:pt>
                <c:pt idx="26">
                  <c:v>7.5058639562157942E-2</c:v>
                </c:pt>
                <c:pt idx="27">
                  <c:v>7.3131955484896663E-2</c:v>
                </c:pt>
                <c:pt idx="28">
                  <c:v>8.3173996175908219E-2</c:v>
                </c:pt>
                <c:pt idx="29">
                  <c:v>9.4295692665890565E-2</c:v>
                </c:pt>
                <c:pt idx="30">
                  <c:v>0.12763713080168776</c:v>
                </c:pt>
                <c:pt idx="31">
                  <c:v>0.112</c:v>
                </c:pt>
                <c:pt idx="32">
                  <c:v>0.13621621621621621</c:v>
                </c:pt>
                <c:pt idx="33">
                  <c:v>0.11386138613861387</c:v>
                </c:pt>
                <c:pt idx="34">
                  <c:v>0.13880742913000976</c:v>
                </c:pt>
                <c:pt idx="35">
                  <c:v>0.11207834602829161</c:v>
                </c:pt>
                <c:pt idx="36">
                  <c:v>0.11818181818181818</c:v>
                </c:pt>
                <c:pt idx="37">
                  <c:v>0.15899581589958159</c:v>
                </c:pt>
              </c:numCache>
            </c:numRef>
          </c:val>
          <c:smooth val="0"/>
          <c:extLst>
            <c:ext xmlns:c16="http://schemas.microsoft.com/office/drawing/2014/chart" uri="{C3380CC4-5D6E-409C-BE32-E72D297353CC}">
              <c16:uniqueId val="{00000000-57CE-47FC-9A21-779ADDB3B3AD}"/>
            </c:ext>
          </c:extLst>
        </c:ser>
        <c:dLbls>
          <c:showLegendKey val="0"/>
          <c:showVal val="0"/>
          <c:showCatName val="0"/>
          <c:showSerName val="0"/>
          <c:showPercent val="0"/>
          <c:showBubbleSize val="0"/>
        </c:dLbls>
        <c:smooth val="0"/>
        <c:axId val="291662848"/>
        <c:axId val="291672832"/>
      </c:lineChart>
      <c:catAx>
        <c:axId val="291662848"/>
        <c:scaling>
          <c:orientation val="minMax"/>
        </c:scaling>
        <c:delete val="1"/>
        <c:axPos val="b"/>
        <c:numFmt formatCode="m/d/yy;@" sourceLinked="0"/>
        <c:majorTickMark val="out"/>
        <c:minorTickMark val="none"/>
        <c:tickLblPos val="nextTo"/>
        <c:crossAx val="291672832"/>
        <c:crosses val="autoZero"/>
        <c:auto val="0"/>
        <c:lblAlgn val="ctr"/>
        <c:lblOffset val="100"/>
        <c:noMultiLvlLbl val="0"/>
      </c:catAx>
      <c:valAx>
        <c:axId val="291672832"/>
        <c:scaling>
          <c:orientation val="minMax"/>
        </c:scaling>
        <c:delete val="1"/>
        <c:axPos val="l"/>
        <c:numFmt formatCode="0.0%" sourceLinked="1"/>
        <c:majorTickMark val="out"/>
        <c:minorTickMark val="none"/>
        <c:tickLblPos val="nextTo"/>
        <c:crossAx val="291662848"/>
        <c:crosses val="autoZero"/>
        <c:crossBetween val="between"/>
        <c:majorUnit val="0.1"/>
      </c:valAx>
      <c:spPr>
        <a:noFill/>
        <a:ln w="25400">
          <a:noFill/>
        </a:ln>
      </c:spPr>
    </c:plotArea>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5278849892366E-2"/>
          <c:y val="0.27175872316686284"/>
          <c:w val="0.6426307005149311"/>
          <c:h val="0.63520868919066764"/>
        </c:manualLayout>
      </c:layout>
      <c:lineChart>
        <c:grouping val="standard"/>
        <c:varyColors val="0"/>
        <c:ser>
          <c:idx val="2"/>
          <c:order val="0"/>
          <c:tx>
            <c:strRef>
              <c:f>'Wkly PCR Totals'!$Q$1</c:f>
              <c:strCache>
                <c:ptCount val="1"/>
                <c:pt idx="0">
                  <c:v>% Pos. for RSV</c:v>
                </c:pt>
              </c:strCache>
            </c:strRef>
          </c:tx>
          <c:marker>
            <c:symbol val="none"/>
          </c:marker>
          <c:val>
            <c:numRef>
              <c:f>'Wkly PCR Totals'!$Q$784:$Q$821</c:f>
              <c:numCache>
                <c:formatCode>0.0%</c:formatCode>
                <c:ptCount val="38"/>
                <c:pt idx="0">
                  <c:v>1.6864011481880159E-2</c:v>
                </c:pt>
                <c:pt idx="1">
                  <c:v>1.2009890498057224E-2</c:v>
                </c:pt>
                <c:pt idx="2">
                  <c:v>1.8245838668373881E-2</c:v>
                </c:pt>
                <c:pt idx="3">
                  <c:v>9.954058192955589E-3</c:v>
                </c:pt>
                <c:pt idx="4">
                  <c:v>2.138804015713662E-2</c:v>
                </c:pt>
                <c:pt idx="5">
                  <c:v>2.2562792677735206E-2</c:v>
                </c:pt>
                <c:pt idx="6">
                  <c:v>2.4761904761904763E-2</c:v>
                </c:pt>
                <c:pt idx="7">
                  <c:v>2.2562792677735206E-2</c:v>
                </c:pt>
                <c:pt idx="8">
                  <c:v>3.146997929606625E-2</c:v>
                </c:pt>
                <c:pt idx="9">
                  <c:v>2.3564695801199659E-2</c:v>
                </c:pt>
                <c:pt idx="10">
                  <c:v>3.5642232683254872E-2</c:v>
                </c:pt>
                <c:pt idx="11">
                  <c:v>2.4844720496894408E-2</c:v>
                </c:pt>
                <c:pt idx="12">
                  <c:v>5.1517470033154808E-2</c:v>
                </c:pt>
                <c:pt idx="13">
                  <c:v>8.052147239263803E-2</c:v>
                </c:pt>
                <c:pt idx="14">
                  <c:v>0.10432395332875773</c:v>
                </c:pt>
                <c:pt idx="15">
                  <c:v>0.16817838246409675</c:v>
                </c:pt>
                <c:pt idx="16">
                  <c:v>0.2177291468442753</c:v>
                </c:pt>
                <c:pt idx="17">
                  <c:v>0.26599286563614744</c:v>
                </c:pt>
                <c:pt idx="18">
                  <c:v>0.26296447529603922</c:v>
                </c:pt>
                <c:pt idx="19">
                  <c:v>0.27731529656607701</c:v>
                </c:pt>
                <c:pt idx="20">
                  <c:v>0.21633554083885209</c:v>
                </c:pt>
                <c:pt idx="21">
                  <c:v>0.16073213393303348</c:v>
                </c:pt>
                <c:pt idx="22">
                  <c:v>0.12564207930963633</c:v>
                </c:pt>
                <c:pt idx="23">
                  <c:v>9.1136263413200053E-2</c:v>
                </c:pt>
                <c:pt idx="24">
                  <c:v>7.2359903828370625E-2</c:v>
                </c:pt>
                <c:pt idx="25">
                  <c:v>5.4408031387029772E-2</c:v>
                </c:pt>
                <c:pt idx="26">
                  <c:v>4.6137410696401149E-2</c:v>
                </c:pt>
                <c:pt idx="27">
                  <c:v>4.3282498184458972E-2</c:v>
                </c:pt>
                <c:pt idx="28">
                  <c:v>4.8597970067091004E-2</c:v>
                </c:pt>
                <c:pt idx="29">
                  <c:v>2.9463869463869464E-2</c:v>
                </c:pt>
                <c:pt idx="30">
                  <c:v>2.3893458676067372E-2</c:v>
                </c:pt>
                <c:pt idx="31">
                  <c:v>1.872542933995448E-2</c:v>
                </c:pt>
                <c:pt idx="32">
                  <c:v>1.4444324673924759E-2</c:v>
                </c:pt>
                <c:pt idx="33">
                  <c:v>1.2249585300497639E-2</c:v>
                </c:pt>
                <c:pt idx="34">
                  <c:v>1.4998739601714141E-2</c:v>
                </c:pt>
                <c:pt idx="35">
                  <c:v>1.2739690044654584E-2</c:v>
                </c:pt>
                <c:pt idx="36">
                  <c:v>1.264316525360702E-2</c:v>
                </c:pt>
                <c:pt idx="37">
                  <c:v>6.7892035105149859E-3</c:v>
                </c:pt>
              </c:numCache>
            </c:numRef>
          </c:val>
          <c:smooth val="0"/>
          <c:extLst>
            <c:ext xmlns:c16="http://schemas.microsoft.com/office/drawing/2014/chart" uri="{C3380CC4-5D6E-409C-BE32-E72D297353CC}">
              <c16:uniqueId val="{00000001-1234-489A-9B29-6973483DFB42}"/>
            </c:ext>
          </c:extLst>
        </c:ser>
        <c:dLbls>
          <c:showLegendKey val="0"/>
          <c:showVal val="0"/>
          <c:showCatName val="0"/>
          <c:showSerName val="0"/>
          <c:showPercent val="0"/>
          <c:showBubbleSize val="0"/>
        </c:dLbls>
        <c:smooth val="0"/>
        <c:axId val="291662848"/>
        <c:axId val="291672832"/>
      </c:lineChart>
      <c:catAx>
        <c:axId val="291662848"/>
        <c:scaling>
          <c:orientation val="minMax"/>
        </c:scaling>
        <c:delete val="1"/>
        <c:axPos val="b"/>
        <c:numFmt formatCode="m/d/yy;@" sourceLinked="0"/>
        <c:majorTickMark val="out"/>
        <c:minorTickMark val="none"/>
        <c:tickLblPos val="nextTo"/>
        <c:crossAx val="291672832"/>
        <c:crosses val="autoZero"/>
        <c:auto val="0"/>
        <c:lblAlgn val="ctr"/>
        <c:lblOffset val="100"/>
        <c:noMultiLvlLbl val="0"/>
      </c:catAx>
      <c:valAx>
        <c:axId val="291672832"/>
        <c:scaling>
          <c:orientation val="minMax"/>
        </c:scaling>
        <c:delete val="1"/>
        <c:axPos val="l"/>
        <c:numFmt formatCode="0.0%" sourceLinked="1"/>
        <c:majorTickMark val="out"/>
        <c:minorTickMark val="none"/>
        <c:tickLblPos val="nextTo"/>
        <c:crossAx val="291662848"/>
        <c:crosses val="autoZero"/>
        <c:crossBetween val="between"/>
        <c:majorUnit val="0.1"/>
      </c:valAx>
      <c:spPr>
        <a:noFill/>
        <a:ln w="25400">
          <a:noFill/>
        </a:ln>
      </c:spPr>
    </c:plotArea>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5278849892366E-2"/>
          <c:y val="6.998956839222846E-2"/>
          <c:w val="0.64383505135086438"/>
          <c:h val="0.8369779662843243"/>
        </c:manualLayout>
      </c:layout>
      <c:lineChart>
        <c:grouping val="standard"/>
        <c:varyColors val="0"/>
        <c:ser>
          <c:idx val="4"/>
          <c:order val="0"/>
          <c:tx>
            <c:strRef>
              <c:f>'Wkly PCR Totals'!$K$1</c:f>
              <c:strCache>
                <c:ptCount val="1"/>
                <c:pt idx="0">
                  <c:v>% Pos.itive for Influneza by PCR</c:v>
                </c:pt>
              </c:strCache>
            </c:strRef>
          </c:tx>
          <c:spPr>
            <a:ln>
              <a:solidFill>
                <a:schemeClr val="accent4"/>
              </a:solidFill>
            </a:ln>
          </c:spPr>
          <c:marker>
            <c:symbol val="none"/>
          </c:marker>
          <c:val>
            <c:numRef>
              <c:f>'Wkly PCR Totals'!$K$784:$K$821</c:f>
              <c:numCache>
                <c:formatCode>0.0%</c:formatCode>
                <c:ptCount val="38"/>
                <c:pt idx="0">
                  <c:v>4.3097256141358996E-3</c:v>
                </c:pt>
                <c:pt idx="1">
                  <c:v>1.4278914802475012E-3</c:v>
                </c:pt>
                <c:pt idx="2">
                  <c:v>5.1425899953249183E-3</c:v>
                </c:pt>
                <c:pt idx="3">
                  <c:v>2.7247956403269754E-3</c:v>
                </c:pt>
                <c:pt idx="4">
                  <c:v>3.103322380430814E-3</c:v>
                </c:pt>
                <c:pt idx="5">
                  <c:v>2.002002002002002E-3</c:v>
                </c:pt>
                <c:pt idx="6">
                  <c:v>1.3947001394700139E-3</c:v>
                </c:pt>
                <c:pt idx="7">
                  <c:v>9.8328416912487715E-4</c:v>
                </c:pt>
                <c:pt idx="8">
                  <c:v>9.4858660595712385E-4</c:v>
                </c:pt>
                <c:pt idx="9">
                  <c:v>2.5402201524132089E-3</c:v>
                </c:pt>
                <c:pt idx="10">
                  <c:v>1.0535557506584723E-3</c:v>
                </c:pt>
                <c:pt idx="11">
                  <c:v>3.1815470272419963E-3</c:v>
                </c:pt>
                <c:pt idx="12">
                  <c:v>5.0979339951703782E-3</c:v>
                </c:pt>
                <c:pt idx="13">
                  <c:v>7.781587971511475E-3</c:v>
                </c:pt>
                <c:pt idx="14">
                  <c:v>7.0348223707351392E-3</c:v>
                </c:pt>
                <c:pt idx="15">
                  <c:v>1.0913095714857829E-2</c:v>
                </c:pt>
                <c:pt idx="16">
                  <c:v>1.7375518672199171E-2</c:v>
                </c:pt>
                <c:pt idx="17">
                  <c:v>3.6263815646897346E-2</c:v>
                </c:pt>
                <c:pt idx="18">
                  <c:v>5.3363665908352294E-2</c:v>
                </c:pt>
                <c:pt idx="19">
                  <c:v>7.7045602029378796E-2</c:v>
                </c:pt>
                <c:pt idx="20">
                  <c:v>0.1445739066826898</c:v>
                </c:pt>
                <c:pt idx="21">
                  <c:v>0.25224618149146449</c:v>
                </c:pt>
                <c:pt idx="22">
                  <c:v>0.27460514770400701</c:v>
                </c:pt>
                <c:pt idx="23">
                  <c:v>0.30646988158572164</c:v>
                </c:pt>
                <c:pt idx="24">
                  <c:v>0.31429918290383407</c:v>
                </c:pt>
                <c:pt idx="25">
                  <c:v>0.28328257983915045</c:v>
                </c:pt>
                <c:pt idx="26">
                  <c:v>0.20798475553076781</c:v>
                </c:pt>
                <c:pt idx="27">
                  <c:v>0.12565471142814386</c:v>
                </c:pt>
                <c:pt idx="28">
                  <c:v>7.1621455750583041E-2</c:v>
                </c:pt>
                <c:pt idx="29">
                  <c:v>5.2597360379689227E-2</c:v>
                </c:pt>
                <c:pt idx="30">
                  <c:v>2.9387643521049753E-2</c:v>
                </c:pt>
                <c:pt idx="31">
                  <c:v>2.4878724878724879E-2</c:v>
                </c:pt>
                <c:pt idx="32">
                  <c:v>2.4381498745069917E-2</c:v>
                </c:pt>
                <c:pt idx="33">
                  <c:v>1.6055406894380609E-2</c:v>
                </c:pt>
                <c:pt idx="34">
                  <c:v>1.1179808588125688E-2</c:v>
                </c:pt>
                <c:pt idx="35">
                  <c:v>9.6063127197872893E-3</c:v>
                </c:pt>
                <c:pt idx="36">
                  <c:v>1.0870610870610871E-2</c:v>
                </c:pt>
                <c:pt idx="37">
                  <c:v>7.9703637180062858E-3</c:v>
                </c:pt>
              </c:numCache>
            </c:numRef>
          </c:val>
          <c:smooth val="0"/>
          <c:extLst>
            <c:ext xmlns:c16="http://schemas.microsoft.com/office/drawing/2014/chart" uri="{C3380CC4-5D6E-409C-BE32-E72D297353CC}">
              <c16:uniqueId val="{00000002-BBEF-4391-8646-B42F8A531F0E}"/>
            </c:ext>
          </c:extLst>
        </c:ser>
        <c:dLbls>
          <c:showLegendKey val="0"/>
          <c:showVal val="0"/>
          <c:showCatName val="0"/>
          <c:showSerName val="0"/>
          <c:showPercent val="0"/>
          <c:showBubbleSize val="0"/>
        </c:dLbls>
        <c:smooth val="0"/>
        <c:axId val="291662848"/>
        <c:axId val="291672832"/>
      </c:lineChart>
      <c:catAx>
        <c:axId val="291662848"/>
        <c:scaling>
          <c:orientation val="minMax"/>
        </c:scaling>
        <c:delete val="1"/>
        <c:axPos val="b"/>
        <c:numFmt formatCode="m/d/yy;@" sourceLinked="0"/>
        <c:majorTickMark val="out"/>
        <c:minorTickMark val="none"/>
        <c:tickLblPos val="nextTo"/>
        <c:crossAx val="291672832"/>
        <c:crosses val="autoZero"/>
        <c:auto val="0"/>
        <c:lblAlgn val="ctr"/>
        <c:lblOffset val="100"/>
        <c:noMultiLvlLbl val="0"/>
      </c:catAx>
      <c:valAx>
        <c:axId val="291672832"/>
        <c:scaling>
          <c:orientation val="minMax"/>
        </c:scaling>
        <c:delete val="1"/>
        <c:axPos val="l"/>
        <c:numFmt formatCode="0.0%" sourceLinked="1"/>
        <c:majorTickMark val="out"/>
        <c:minorTickMark val="none"/>
        <c:tickLblPos val="nextTo"/>
        <c:crossAx val="291662848"/>
        <c:crosses val="autoZero"/>
        <c:crossBetween val="between"/>
        <c:majorUnit val="0.1"/>
      </c:valAx>
      <c:spPr>
        <a:noFill/>
        <a:ln w="25400">
          <a:noFill/>
        </a:ln>
      </c:spPr>
    </c:plotArea>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5278849892366E-2"/>
          <c:y val="6.998956839222846E-2"/>
          <c:w val="0.8955443760609193"/>
          <c:h val="0.8369779662843243"/>
        </c:manualLayout>
      </c:layout>
      <c:lineChart>
        <c:grouping val="standard"/>
        <c:varyColors val="0"/>
        <c:ser>
          <c:idx val="0"/>
          <c:order val="0"/>
          <c:tx>
            <c:strRef>
              <c:f>'Wkly PCR Totals'!$AD$1</c:f>
              <c:strCache>
                <c:ptCount val="1"/>
                <c:pt idx="0">
                  <c:v>Rhinovirus/Enterovirus</c:v>
                </c:pt>
              </c:strCache>
            </c:strRef>
          </c:tx>
          <c:spPr>
            <a:ln>
              <a:solidFill>
                <a:schemeClr val="accent1"/>
              </a:solidFill>
            </a:ln>
          </c:spPr>
          <c:marker>
            <c:symbol val="none"/>
          </c:marker>
          <c:cat>
            <c:numRef>
              <c:f>'Wkly PCR Totals'!$A$2:$A$835</c:f>
              <c:numCache>
                <c:formatCode>m/d/yy;@</c:formatCode>
                <c:ptCount val="52"/>
                <c:pt idx="0">
                  <c:v>44744</c:v>
                </c:pt>
                <c:pt idx="1">
                  <c:v>44751</c:v>
                </c:pt>
                <c:pt idx="2">
                  <c:v>44758</c:v>
                </c:pt>
                <c:pt idx="3">
                  <c:v>44765</c:v>
                </c:pt>
                <c:pt idx="4">
                  <c:v>44772</c:v>
                </c:pt>
                <c:pt idx="5">
                  <c:v>44779</c:v>
                </c:pt>
                <c:pt idx="6">
                  <c:v>44786</c:v>
                </c:pt>
                <c:pt idx="7">
                  <c:v>44793</c:v>
                </c:pt>
                <c:pt idx="8">
                  <c:v>44800</c:v>
                </c:pt>
                <c:pt idx="9">
                  <c:v>44807</c:v>
                </c:pt>
                <c:pt idx="10">
                  <c:v>44814</c:v>
                </c:pt>
                <c:pt idx="11">
                  <c:v>44821</c:v>
                </c:pt>
                <c:pt idx="12">
                  <c:v>44828</c:v>
                </c:pt>
                <c:pt idx="13">
                  <c:v>44835</c:v>
                </c:pt>
                <c:pt idx="14">
                  <c:v>44842</c:v>
                </c:pt>
                <c:pt idx="15">
                  <c:v>44849</c:v>
                </c:pt>
                <c:pt idx="16">
                  <c:v>44856</c:v>
                </c:pt>
                <c:pt idx="17">
                  <c:v>44863</c:v>
                </c:pt>
                <c:pt idx="18">
                  <c:v>44870</c:v>
                </c:pt>
                <c:pt idx="19">
                  <c:v>44877</c:v>
                </c:pt>
                <c:pt idx="20">
                  <c:v>44884</c:v>
                </c:pt>
                <c:pt idx="21">
                  <c:v>44891</c:v>
                </c:pt>
                <c:pt idx="22">
                  <c:v>44898</c:v>
                </c:pt>
                <c:pt idx="23">
                  <c:v>44905</c:v>
                </c:pt>
                <c:pt idx="24">
                  <c:v>44912</c:v>
                </c:pt>
                <c:pt idx="25">
                  <c:v>44919</c:v>
                </c:pt>
                <c:pt idx="26">
                  <c:v>44926</c:v>
                </c:pt>
                <c:pt idx="27">
                  <c:v>44933</c:v>
                </c:pt>
                <c:pt idx="28">
                  <c:v>44940</c:v>
                </c:pt>
                <c:pt idx="29">
                  <c:v>44947</c:v>
                </c:pt>
                <c:pt idx="30">
                  <c:v>44954</c:v>
                </c:pt>
                <c:pt idx="31">
                  <c:v>44961</c:v>
                </c:pt>
                <c:pt idx="32">
                  <c:v>44968</c:v>
                </c:pt>
                <c:pt idx="33">
                  <c:v>44975</c:v>
                </c:pt>
                <c:pt idx="34">
                  <c:v>44982</c:v>
                </c:pt>
                <c:pt idx="35">
                  <c:v>44989</c:v>
                </c:pt>
                <c:pt idx="36">
                  <c:v>44996</c:v>
                </c:pt>
                <c:pt idx="37">
                  <c:v>45003</c:v>
                </c:pt>
                <c:pt idx="38">
                  <c:v>45010</c:v>
                </c:pt>
                <c:pt idx="39">
                  <c:v>45017</c:v>
                </c:pt>
                <c:pt idx="40">
                  <c:v>45024</c:v>
                </c:pt>
                <c:pt idx="41">
                  <c:v>45031</c:v>
                </c:pt>
                <c:pt idx="42">
                  <c:v>45038</c:v>
                </c:pt>
                <c:pt idx="43">
                  <c:v>45045</c:v>
                </c:pt>
                <c:pt idx="44">
                  <c:v>45052</c:v>
                </c:pt>
                <c:pt idx="45">
                  <c:v>45059</c:v>
                </c:pt>
                <c:pt idx="46">
                  <c:v>45066</c:v>
                </c:pt>
                <c:pt idx="47">
                  <c:v>45073</c:v>
                </c:pt>
                <c:pt idx="48">
                  <c:v>45080</c:v>
                </c:pt>
                <c:pt idx="49">
                  <c:v>45087</c:v>
                </c:pt>
                <c:pt idx="50">
                  <c:v>45094</c:v>
                </c:pt>
                <c:pt idx="51">
                  <c:v>45101</c:v>
                </c:pt>
              </c:numCache>
            </c:numRef>
          </c:cat>
          <c:val>
            <c:numRef>
              <c:f>'Wkly PCR Totals'!$AD$2:$AD$836</c:f>
              <c:numCache>
                <c:formatCode>0.0%</c:formatCode>
                <c:ptCount val="53"/>
                <c:pt idx="0">
                  <c:v>0.11311475409836065</c:v>
                </c:pt>
                <c:pt idx="1">
                  <c:v>0.1223021582733813</c:v>
                </c:pt>
                <c:pt idx="2">
                  <c:v>0.10730253353204174</c:v>
                </c:pt>
                <c:pt idx="3">
                  <c:v>0.13389830508474576</c:v>
                </c:pt>
                <c:pt idx="4">
                  <c:v>8.3333333333333329E-2</c:v>
                </c:pt>
                <c:pt idx="5">
                  <c:v>0.15275310834813499</c:v>
                </c:pt>
                <c:pt idx="6">
                  <c:v>0.11201866977829639</c:v>
                </c:pt>
                <c:pt idx="7">
                  <c:v>0.1736111111111111</c:v>
                </c:pt>
                <c:pt idx="8">
                  <c:v>0.19040000000000001</c:v>
                </c:pt>
                <c:pt idx="9">
                  <c:v>0.20214669051878353</c:v>
                </c:pt>
                <c:pt idx="10">
                  <c:v>0.20658682634730538</c:v>
                </c:pt>
                <c:pt idx="11">
                  <c:v>0.3263785394932936</c:v>
                </c:pt>
                <c:pt idx="12">
                  <c:v>0.33851674641148327</c:v>
                </c:pt>
                <c:pt idx="13">
                  <c:v>0.30058479532163745</c:v>
                </c:pt>
                <c:pt idx="14">
                  <c:v>0.31309523809523809</c:v>
                </c:pt>
                <c:pt idx="15">
                  <c:v>0.24425887265135698</c:v>
                </c:pt>
                <c:pt idx="16">
                  <c:v>0.23306233062330622</c:v>
                </c:pt>
                <c:pt idx="17">
                  <c:v>0.22222222222222221</c:v>
                </c:pt>
                <c:pt idx="18">
                  <c:v>0.20768025078369906</c:v>
                </c:pt>
                <c:pt idx="19">
                  <c:v>0.18717047451669597</c:v>
                </c:pt>
                <c:pt idx="20">
                  <c:v>0.18464880521361332</c:v>
                </c:pt>
                <c:pt idx="21">
                  <c:v>0.16969273743016761</c:v>
                </c:pt>
                <c:pt idx="22">
                  <c:v>0.12961971076593465</c:v>
                </c:pt>
                <c:pt idx="23">
                  <c:v>0.12598425196850394</c:v>
                </c:pt>
                <c:pt idx="24">
                  <c:v>0.10952084629744867</c:v>
                </c:pt>
                <c:pt idx="25">
                  <c:v>9.5174262734584444E-2</c:v>
                </c:pt>
                <c:pt idx="26">
                  <c:v>7.5058639562157942E-2</c:v>
                </c:pt>
                <c:pt idx="27">
                  <c:v>7.3131955484896663E-2</c:v>
                </c:pt>
                <c:pt idx="28">
                  <c:v>8.3173996175908219E-2</c:v>
                </c:pt>
                <c:pt idx="29">
                  <c:v>9.4295692665890565E-2</c:v>
                </c:pt>
                <c:pt idx="30">
                  <c:v>0.12763713080168776</c:v>
                </c:pt>
                <c:pt idx="31">
                  <c:v>0.112</c:v>
                </c:pt>
                <c:pt idx="32">
                  <c:v>0.13621621621621621</c:v>
                </c:pt>
                <c:pt idx="33">
                  <c:v>0.11386138613861387</c:v>
                </c:pt>
                <c:pt idx="34">
                  <c:v>0.13880742913000976</c:v>
                </c:pt>
                <c:pt idx="35">
                  <c:v>0.11207834602829161</c:v>
                </c:pt>
                <c:pt idx="36">
                  <c:v>0.11818181818181818</c:v>
                </c:pt>
                <c:pt idx="37">
                  <c:v>0.15899581589958159</c:v>
                </c:pt>
              </c:numCache>
            </c:numRef>
          </c:val>
          <c:smooth val="0"/>
          <c:extLst>
            <c:ext xmlns:c16="http://schemas.microsoft.com/office/drawing/2014/chart" uri="{C3380CC4-5D6E-409C-BE32-E72D297353CC}">
              <c16:uniqueId val="{00000000-D1F5-4D56-B58C-11FEBD29D022}"/>
            </c:ext>
          </c:extLst>
        </c:ser>
        <c:dLbls>
          <c:showLegendKey val="0"/>
          <c:showVal val="0"/>
          <c:showCatName val="0"/>
          <c:showSerName val="0"/>
          <c:showPercent val="0"/>
          <c:showBubbleSize val="0"/>
        </c:dLbls>
        <c:smooth val="0"/>
        <c:axId val="291662848"/>
        <c:axId val="291672832"/>
      </c:lineChart>
      <c:catAx>
        <c:axId val="291662848"/>
        <c:scaling>
          <c:orientation val="minMax"/>
        </c:scaling>
        <c:delete val="1"/>
        <c:axPos val="b"/>
        <c:numFmt formatCode="m/d/yy;@" sourceLinked="0"/>
        <c:majorTickMark val="out"/>
        <c:minorTickMark val="none"/>
        <c:tickLblPos val="nextTo"/>
        <c:crossAx val="291672832"/>
        <c:crosses val="autoZero"/>
        <c:auto val="0"/>
        <c:lblAlgn val="ctr"/>
        <c:lblOffset val="100"/>
        <c:noMultiLvlLbl val="0"/>
      </c:catAx>
      <c:valAx>
        <c:axId val="291672832"/>
        <c:scaling>
          <c:orientation val="minMax"/>
        </c:scaling>
        <c:delete val="1"/>
        <c:axPos val="l"/>
        <c:numFmt formatCode="0.0%" sourceLinked="1"/>
        <c:majorTickMark val="out"/>
        <c:minorTickMark val="none"/>
        <c:tickLblPos val="nextTo"/>
        <c:crossAx val="291662848"/>
        <c:crosses val="autoZero"/>
        <c:crossBetween val="between"/>
        <c:majorUnit val="0.1"/>
      </c:valAx>
      <c:spPr>
        <a:noFill/>
        <a:ln w="25400">
          <a:noFill/>
        </a:ln>
      </c:spPr>
    </c:plotArea>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5278849892366E-2"/>
          <c:y val="6.998956839222846E-2"/>
          <c:w val="0.8955443760609193"/>
          <c:h val="0.8369779662843243"/>
        </c:manualLayout>
      </c:layout>
      <c:lineChart>
        <c:grouping val="standard"/>
        <c:varyColors val="0"/>
        <c:ser>
          <c:idx val="0"/>
          <c:order val="0"/>
          <c:tx>
            <c:strRef>
              <c:f>'Wkly PCR Totals'!$AD$1</c:f>
              <c:strCache>
                <c:ptCount val="1"/>
                <c:pt idx="0">
                  <c:v>Rhinovirus/Enterovirus</c:v>
                </c:pt>
              </c:strCache>
            </c:strRef>
          </c:tx>
          <c:spPr>
            <a:ln>
              <a:solidFill>
                <a:schemeClr val="accent1"/>
              </a:solidFill>
            </a:ln>
          </c:spPr>
          <c:marker>
            <c:symbol val="none"/>
          </c:marker>
          <c:cat>
            <c:numRef>
              <c:f>'Wkly PCR Totals'!$A$2:$A$835</c:f>
              <c:numCache>
                <c:formatCode>m/d/yy;@</c:formatCode>
                <c:ptCount val="52"/>
                <c:pt idx="0">
                  <c:v>44744</c:v>
                </c:pt>
                <c:pt idx="1">
                  <c:v>44751</c:v>
                </c:pt>
                <c:pt idx="2">
                  <c:v>44758</c:v>
                </c:pt>
                <c:pt idx="3">
                  <c:v>44765</c:v>
                </c:pt>
                <c:pt idx="4">
                  <c:v>44772</c:v>
                </c:pt>
                <c:pt idx="5">
                  <c:v>44779</c:v>
                </c:pt>
                <c:pt idx="6">
                  <c:v>44786</c:v>
                </c:pt>
                <c:pt idx="7">
                  <c:v>44793</c:v>
                </c:pt>
                <c:pt idx="8">
                  <c:v>44800</c:v>
                </c:pt>
                <c:pt idx="9">
                  <c:v>44807</c:v>
                </c:pt>
                <c:pt idx="10">
                  <c:v>44814</c:v>
                </c:pt>
                <c:pt idx="11">
                  <c:v>44821</c:v>
                </c:pt>
                <c:pt idx="12">
                  <c:v>44828</c:v>
                </c:pt>
                <c:pt idx="13">
                  <c:v>44835</c:v>
                </c:pt>
                <c:pt idx="14">
                  <c:v>44842</c:v>
                </c:pt>
                <c:pt idx="15">
                  <c:v>44849</c:v>
                </c:pt>
                <c:pt idx="16">
                  <c:v>44856</c:v>
                </c:pt>
                <c:pt idx="17">
                  <c:v>44863</c:v>
                </c:pt>
                <c:pt idx="18">
                  <c:v>44870</c:v>
                </c:pt>
                <c:pt idx="19">
                  <c:v>44877</c:v>
                </c:pt>
                <c:pt idx="20">
                  <c:v>44884</c:v>
                </c:pt>
                <c:pt idx="21">
                  <c:v>44891</c:v>
                </c:pt>
                <c:pt idx="22">
                  <c:v>44898</c:v>
                </c:pt>
                <c:pt idx="23">
                  <c:v>44905</c:v>
                </c:pt>
                <c:pt idx="24">
                  <c:v>44912</c:v>
                </c:pt>
                <c:pt idx="25">
                  <c:v>44919</c:v>
                </c:pt>
                <c:pt idx="26">
                  <c:v>44926</c:v>
                </c:pt>
                <c:pt idx="27">
                  <c:v>44933</c:v>
                </c:pt>
                <c:pt idx="28">
                  <c:v>44940</c:v>
                </c:pt>
                <c:pt idx="29">
                  <c:v>44947</c:v>
                </c:pt>
                <c:pt idx="30">
                  <c:v>44954</c:v>
                </c:pt>
                <c:pt idx="31">
                  <c:v>44961</c:v>
                </c:pt>
                <c:pt idx="32">
                  <c:v>44968</c:v>
                </c:pt>
                <c:pt idx="33">
                  <c:v>44975</c:v>
                </c:pt>
                <c:pt idx="34">
                  <c:v>44982</c:v>
                </c:pt>
                <c:pt idx="35">
                  <c:v>44989</c:v>
                </c:pt>
                <c:pt idx="36">
                  <c:v>44996</c:v>
                </c:pt>
                <c:pt idx="37">
                  <c:v>45003</c:v>
                </c:pt>
                <c:pt idx="38">
                  <c:v>45010</c:v>
                </c:pt>
                <c:pt idx="39">
                  <c:v>45017</c:v>
                </c:pt>
                <c:pt idx="40">
                  <c:v>45024</c:v>
                </c:pt>
                <c:pt idx="41">
                  <c:v>45031</c:v>
                </c:pt>
                <c:pt idx="42">
                  <c:v>45038</c:v>
                </c:pt>
                <c:pt idx="43">
                  <c:v>45045</c:v>
                </c:pt>
                <c:pt idx="44">
                  <c:v>45052</c:v>
                </c:pt>
                <c:pt idx="45">
                  <c:v>45059</c:v>
                </c:pt>
                <c:pt idx="46">
                  <c:v>45066</c:v>
                </c:pt>
                <c:pt idx="47">
                  <c:v>45073</c:v>
                </c:pt>
                <c:pt idx="48">
                  <c:v>45080</c:v>
                </c:pt>
                <c:pt idx="49">
                  <c:v>45087</c:v>
                </c:pt>
                <c:pt idx="50">
                  <c:v>45094</c:v>
                </c:pt>
                <c:pt idx="51">
                  <c:v>45101</c:v>
                </c:pt>
              </c:numCache>
            </c:numRef>
          </c:cat>
          <c:val>
            <c:numRef>
              <c:f>'Wkly PCR Totals'!$AD$2:$AD$836</c:f>
              <c:numCache>
                <c:formatCode>0.0%</c:formatCode>
                <c:ptCount val="53"/>
                <c:pt idx="0">
                  <c:v>0.11311475409836065</c:v>
                </c:pt>
                <c:pt idx="1">
                  <c:v>0.1223021582733813</c:v>
                </c:pt>
                <c:pt idx="2">
                  <c:v>0.10730253353204174</c:v>
                </c:pt>
                <c:pt idx="3">
                  <c:v>0.13389830508474576</c:v>
                </c:pt>
                <c:pt idx="4">
                  <c:v>8.3333333333333329E-2</c:v>
                </c:pt>
                <c:pt idx="5">
                  <c:v>0.15275310834813499</c:v>
                </c:pt>
                <c:pt idx="6">
                  <c:v>0.11201866977829639</c:v>
                </c:pt>
                <c:pt idx="7">
                  <c:v>0.1736111111111111</c:v>
                </c:pt>
                <c:pt idx="8">
                  <c:v>0.19040000000000001</c:v>
                </c:pt>
                <c:pt idx="9">
                  <c:v>0.20214669051878353</c:v>
                </c:pt>
                <c:pt idx="10">
                  <c:v>0.20658682634730538</c:v>
                </c:pt>
                <c:pt idx="11">
                  <c:v>0.3263785394932936</c:v>
                </c:pt>
                <c:pt idx="12">
                  <c:v>0.33851674641148327</c:v>
                </c:pt>
                <c:pt idx="13">
                  <c:v>0.30058479532163745</c:v>
                </c:pt>
                <c:pt idx="14">
                  <c:v>0.31309523809523809</c:v>
                </c:pt>
                <c:pt idx="15">
                  <c:v>0.24425887265135698</c:v>
                </c:pt>
                <c:pt idx="16">
                  <c:v>0.23306233062330622</c:v>
                </c:pt>
                <c:pt idx="17">
                  <c:v>0.22222222222222221</c:v>
                </c:pt>
                <c:pt idx="18">
                  <c:v>0.20768025078369906</c:v>
                </c:pt>
                <c:pt idx="19">
                  <c:v>0.18717047451669597</c:v>
                </c:pt>
                <c:pt idx="20">
                  <c:v>0.18464880521361332</c:v>
                </c:pt>
                <c:pt idx="21">
                  <c:v>0.16969273743016761</c:v>
                </c:pt>
                <c:pt idx="22">
                  <c:v>0.12961971076593465</c:v>
                </c:pt>
                <c:pt idx="23">
                  <c:v>0.12598425196850394</c:v>
                </c:pt>
                <c:pt idx="24">
                  <c:v>0.10952084629744867</c:v>
                </c:pt>
                <c:pt idx="25">
                  <c:v>9.5174262734584444E-2</c:v>
                </c:pt>
                <c:pt idx="26">
                  <c:v>7.5058639562157942E-2</c:v>
                </c:pt>
                <c:pt idx="27">
                  <c:v>7.3131955484896663E-2</c:v>
                </c:pt>
                <c:pt idx="28">
                  <c:v>8.3173996175908219E-2</c:v>
                </c:pt>
                <c:pt idx="29">
                  <c:v>9.4295692665890565E-2</c:v>
                </c:pt>
                <c:pt idx="30">
                  <c:v>0.12763713080168776</c:v>
                </c:pt>
                <c:pt idx="31">
                  <c:v>0.112</c:v>
                </c:pt>
                <c:pt idx="32">
                  <c:v>0.13621621621621621</c:v>
                </c:pt>
                <c:pt idx="33">
                  <c:v>0.11386138613861387</c:v>
                </c:pt>
                <c:pt idx="34">
                  <c:v>0.13880742913000976</c:v>
                </c:pt>
                <c:pt idx="35">
                  <c:v>0.11207834602829161</c:v>
                </c:pt>
                <c:pt idx="36">
                  <c:v>0.11818181818181818</c:v>
                </c:pt>
                <c:pt idx="37">
                  <c:v>0.15899581589958159</c:v>
                </c:pt>
              </c:numCache>
            </c:numRef>
          </c:val>
          <c:smooth val="0"/>
          <c:extLst>
            <c:ext xmlns:c16="http://schemas.microsoft.com/office/drawing/2014/chart" uri="{C3380CC4-5D6E-409C-BE32-E72D297353CC}">
              <c16:uniqueId val="{00000000-1234-489A-9B29-6973483DFB42}"/>
            </c:ext>
          </c:extLst>
        </c:ser>
        <c:ser>
          <c:idx val="2"/>
          <c:order val="1"/>
          <c:tx>
            <c:strRef>
              <c:f>'Wkly PCR Totals'!$Q$1</c:f>
              <c:strCache>
                <c:ptCount val="1"/>
                <c:pt idx="0">
                  <c:v>% Pos. for RSV</c:v>
                </c:pt>
              </c:strCache>
            </c:strRef>
          </c:tx>
          <c:marker>
            <c:symbol val="none"/>
          </c:marker>
          <c:val>
            <c:numRef>
              <c:f>'Wkly PCR Totals'!$Q$784:$Q$821</c:f>
              <c:numCache>
                <c:formatCode>0.0%</c:formatCode>
                <c:ptCount val="38"/>
                <c:pt idx="0">
                  <c:v>1.6864011481880159E-2</c:v>
                </c:pt>
                <c:pt idx="1">
                  <c:v>1.2009890498057224E-2</c:v>
                </c:pt>
                <c:pt idx="2">
                  <c:v>1.8245838668373881E-2</c:v>
                </c:pt>
                <c:pt idx="3">
                  <c:v>9.954058192955589E-3</c:v>
                </c:pt>
                <c:pt idx="4">
                  <c:v>2.138804015713662E-2</c:v>
                </c:pt>
                <c:pt idx="5">
                  <c:v>2.2562792677735206E-2</c:v>
                </c:pt>
                <c:pt idx="6">
                  <c:v>2.4761904761904763E-2</c:v>
                </c:pt>
                <c:pt idx="7">
                  <c:v>2.2562792677735206E-2</c:v>
                </c:pt>
                <c:pt idx="8">
                  <c:v>3.146997929606625E-2</c:v>
                </c:pt>
                <c:pt idx="9">
                  <c:v>2.3564695801199659E-2</c:v>
                </c:pt>
                <c:pt idx="10">
                  <c:v>3.5642232683254872E-2</c:v>
                </c:pt>
                <c:pt idx="11">
                  <c:v>2.4844720496894408E-2</c:v>
                </c:pt>
                <c:pt idx="12">
                  <c:v>5.1517470033154808E-2</c:v>
                </c:pt>
                <c:pt idx="13">
                  <c:v>8.052147239263803E-2</c:v>
                </c:pt>
                <c:pt idx="14">
                  <c:v>0.10432395332875773</c:v>
                </c:pt>
                <c:pt idx="15">
                  <c:v>0.16817838246409675</c:v>
                </c:pt>
                <c:pt idx="16">
                  <c:v>0.2177291468442753</c:v>
                </c:pt>
                <c:pt idx="17">
                  <c:v>0.26599286563614744</c:v>
                </c:pt>
                <c:pt idx="18">
                  <c:v>0.26296447529603922</c:v>
                </c:pt>
                <c:pt idx="19">
                  <c:v>0.27731529656607701</c:v>
                </c:pt>
                <c:pt idx="20">
                  <c:v>0.21633554083885209</c:v>
                </c:pt>
                <c:pt idx="21">
                  <c:v>0.16073213393303348</c:v>
                </c:pt>
                <c:pt idx="22">
                  <c:v>0.12564207930963633</c:v>
                </c:pt>
                <c:pt idx="23">
                  <c:v>9.1136263413200053E-2</c:v>
                </c:pt>
                <c:pt idx="24">
                  <c:v>7.2359903828370625E-2</c:v>
                </c:pt>
                <c:pt idx="25">
                  <c:v>5.4408031387029772E-2</c:v>
                </c:pt>
                <c:pt idx="26">
                  <c:v>4.6137410696401149E-2</c:v>
                </c:pt>
                <c:pt idx="27">
                  <c:v>4.3282498184458972E-2</c:v>
                </c:pt>
                <c:pt idx="28">
                  <c:v>4.8597970067091004E-2</c:v>
                </c:pt>
                <c:pt idx="29">
                  <c:v>2.9463869463869464E-2</c:v>
                </c:pt>
                <c:pt idx="30">
                  <c:v>2.3893458676067372E-2</c:v>
                </c:pt>
                <c:pt idx="31">
                  <c:v>1.872542933995448E-2</c:v>
                </c:pt>
                <c:pt idx="32">
                  <c:v>1.4444324673924759E-2</c:v>
                </c:pt>
                <c:pt idx="33">
                  <c:v>1.2249585300497639E-2</c:v>
                </c:pt>
                <c:pt idx="34">
                  <c:v>1.4998739601714141E-2</c:v>
                </c:pt>
                <c:pt idx="35">
                  <c:v>1.2739690044654584E-2</c:v>
                </c:pt>
                <c:pt idx="36">
                  <c:v>1.264316525360702E-2</c:v>
                </c:pt>
                <c:pt idx="37">
                  <c:v>6.7892035105149859E-3</c:v>
                </c:pt>
              </c:numCache>
            </c:numRef>
          </c:val>
          <c:smooth val="0"/>
          <c:extLst>
            <c:ext xmlns:c16="http://schemas.microsoft.com/office/drawing/2014/chart" uri="{C3380CC4-5D6E-409C-BE32-E72D297353CC}">
              <c16:uniqueId val="{00000001-1234-489A-9B29-6973483DFB42}"/>
            </c:ext>
          </c:extLst>
        </c:ser>
        <c:dLbls>
          <c:showLegendKey val="0"/>
          <c:showVal val="0"/>
          <c:showCatName val="0"/>
          <c:showSerName val="0"/>
          <c:showPercent val="0"/>
          <c:showBubbleSize val="0"/>
        </c:dLbls>
        <c:smooth val="0"/>
        <c:axId val="291662848"/>
        <c:axId val="291672832"/>
      </c:lineChart>
      <c:catAx>
        <c:axId val="291662848"/>
        <c:scaling>
          <c:orientation val="minMax"/>
        </c:scaling>
        <c:delete val="1"/>
        <c:axPos val="b"/>
        <c:numFmt formatCode="m/d/yy;@" sourceLinked="0"/>
        <c:majorTickMark val="out"/>
        <c:minorTickMark val="none"/>
        <c:tickLblPos val="nextTo"/>
        <c:crossAx val="291672832"/>
        <c:crosses val="autoZero"/>
        <c:auto val="0"/>
        <c:lblAlgn val="ctr"/>
        <c:lblOffset val="100"/>
        <c:noMultiLvlLbl val="0"/>
      </c:catAx>
      <c:valAx>
        <c:axId val="291672832"/>
        <c:scaling>
          <c:orientation val="minMax"/>
        </c:scaling>
        <c:delete val="1"/>
        <c:axPos val="l"/>
        <c:numFmt formatCode="0.0%" sourceLinked="1"/>
        <c:majorTickMark val="out"/>
        <c:minorTickMark val="none"/>
        <c:tickLblPos val="nextTo"/>
        <c:crossAx val="291662848"/>
        <c:crosses val="autoZero"/>
        <c:crossBetween val="between"/>
        <c:majorUnit val="0.1"/>
      </c:valAx>
      <c:spPr>
        <a:noFill/>
        <a:ln w="25400">
          <a:noFill/>
        </a:ln>
      </c:spPr>
    </c:plotArea>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Number of Specimens Tested and Positive for Influenza by PCR at Wisconsin Laboratories</a:t>
            </a:r>
          </a:p>
        </c:rich>
      </c:tx>
      <c:layout>
        <c:manualLayout>
          <c:xMode val="edge"/>
          <c:yMode val="edge"/>
          <c:x val="0.11864406779661017"/>
          <c:y val="1.5015015015015015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0325054640360357"/>
          <c:y val="0.16297986968237224"/>
          <c:w val="0.7701957409896667"/>
          <c:h val="0.56663762054259348"/>
        </c:manualLayout>
      </c:layout>
      <c:barChart>
        <c:barDir val="col"/>
        <c:grouping val="stacked"/>
        <c:varyColors val="0"/>
        <c:ser>
          <c:idx val="4"/>
          <c:order val="1"/>
          <c:tx>
            <c:v>No. Positive for Flu A (H3)</c:v>
          </c:tx>
          <c:spPr>
            <a:gradFill rotWithShape="1">
              <a:gsLst>
                <a:gs pos="0">
                  <a:schemeClr val="accent5">
                    <a:tint val="94000"/>
                    <a:satMod val="105000"/>
                    <a:lumMod val="102000"/>
                  </a:schemeClr>
                </a:gs>
                <a:gs pos="100000">
                  <a:schemeClr val="accent5">
                    <a:shade val="74000"/>
                    <a:satMod val="128000"/>
                    <a:lumMod val="100000"/>
                  </a:schemeClr>
                </a:gs>
              </a:gsLst>
              <a:lin ang="5400000" scaled="0"/>
            </a:gradFill>
            <a:ln>
              <a:noFill/>
            </a:ln>
            <a:effectLst>
              <a:outerShdw blurRad="57150" dist="19050" dir="5400000" algn="ctr" rotWithShape="0">
                <a:srgbClr val="000000">
                  <a:alpha val="63000"/>
                </a:srgbClr>
              </a:outerShdw>
            </a:effectLst>
          </c:spPr>
          <c:invertIfNegative val="0"/>
          <c:cat>
            <c:numRef>
              <c:f>'Wkly PCR Totals'!$A$784:$A$827</c:f>
              <c:numCache>
                <c:formatCode>m/d/yy;@</c:formatCode>
                <c:ptCount val="44"/>
                <c:pt idx="0">
                  <c:v>44744</c:v>
                </c:pt>
                <c:pt idx="1">
                  <c:v>44751</c:v>
                </c:pt>
                <c:pt idx="2">
                  <c:v>44758</c:v>
                </c:pt>
                <c:pt idx="3">
                  <c:v>44765</c:v>
                </c:pt>
                <c:pt idx="4">
                  <c:v>44772</c:v>
                </c:pt>
                <c:pt idx="5">
                  <c:v>44779</c:v>
                </c:pt>
                <c:pt idx="6">
                  <c:v>44786</c:v>
                </c:pt>
                <c:pt idx="7">
                  <c:v>44793</c:v>
                </c:pt>
                <c:pt idx="8">
                  <c:v>44800</c:v>
                </c:pt>
                <c:pt idx="9">
                  <c:v>44807</c:v>
                </c:pt>
                <c:pt idx="10">
                  <c:v>44814</c:v>
                </c:pt>
                <c:pt idx="11">
                  <c:v>44821</c:v>
                </c:pt>
                <c:pt idx="12">
                  <c:v>44828</c:v>
                </c:pt>
                <c:pt idx="13">
                  <c:v>44835</c:v>
                </c:pt>
                <c:pt idx="14">
                  <c:v>44842</c:v>
                </c:pt>
                <c:pt idx="15">
                  <c:v>44849</c:v>
                </c:pt>
                <c:pt idx="16">
                  <c:v>44856</c:v>
                </c:pt>
                <c:pt idx="17">
                  <c:v>44863</c:v>
                </c:pt>
                <c:pt idx="18">
                  <c:v>44870</c:v>
                </c:pt>
                <c:pt idx="19">
                  <c:v>44877</c:v>
                </c:pt>
                <c:pt idx="20">
                  <c:v>44884</c:v>
                </c:pt>
                <c:pt idx="21">
                  <c:v>44891</c:v>
                </c:pt>
                <c:pt idx="22">
                  <c:v>44898</c:v>
                </c:pt>
                <c:pt idx="23">
                  <c:v>44905</c:v>
                </c:pt>
                <c:pt idx="24">
                  <c:v>44912</c:v>
                </c:pt>
                <c:pt idx="25">
                  <c:v>44919</c:v>
                </c:pt>
                <c:pt idx="26">
                  <c:v>44926</c:v>
                </c:pt>
                <c:pt idx="27">
                  <c:v>44933</c:v>
                </c:pt>
                <c:pt idx="28">
                  <c:v>44940</c:v>
                </c:pt>
                <c:pt idx="29">
                  <c:v>44947</c:v>
                </c:pt>
                <c:pt idx="30">
                  <c:v>44954</c:v>
                </c:pt>
                <c:pt idx="31">
                  <c:v>44961</c:v>
                </c:pt>
                <c:pt idx="32">
                  <c:v>44968</c:v>
                </c:pt>
                <c:pt idx="33">
                  <c:v>44975</c:v>
                </c:pt>
                <c:pt idx="34">
                  <c:v>44982</c:v>
                </c:pt>
                <c:pt idx="35">
                  <c:v>44989</c:v>
                </c:pt>
                <c:pt idx="36">
                  <c:v>44996</c:v>
                </c:pt>
                <c:pt idx="37">
                  <c:v>45003</c:v>
                </c:pt>
                <c:pt idx="38">
                  <c:v>45010</c:v>
                </c:pt>
                <c:pt idx="39">
                  <c:v>45017</c:v>
                </c:pt>
                <c:pt idx="40">
                  <c:v>45024</c:v>
                </c:pt>
                <c:pt idx="41">
                  <c:v>45031</c:v>
                </c:pt>
                <c:pt idx="42">
                  <c:v>45038</c:v>
                </c:pt>
                <c:pt idx="43">
                  <c:v>45045</c:v>
                </c:pt>
              </c:numCache>
            </c:numRef>
          </c:cat>
          <c:val>
            <c:numRef>
              <c:f>'Wkly PCR Totals'!$E$2:$E$827</c:f>
              <c:numCache>
                <c:formatCode>0</c:formatCode>
                <c:ptCount val="44"/>
                <c:pt idx="0">
                  <c:v>2</c:v>
                </c:pt>
                <c:pt idx="1">
                  <c:v>0</c:v>
                </c:pt>
                <c:pt idx="2">
                  <c:v>2</c:v>
                </c:pt>
                <c:pt idx="3">
                  <c:v>1</c:v>
                </c:pt>
                <c:pt idx="4">
                  <c:v>2</c:v>
                </c:pt>
                <c:pt idx="5">
                  <c:v>2</c:v>
                </c:pt>
                <c:pt idx="6">
                  <c:v>1</c:v>
                </c:pt>
                <c:pt idx="7">
                  <c:v>1</c:v>
                </c:pt>
                <c:pt idx="8">
                  <c:v>0</c:v>
                </c:pt>
                <c:pt idx="9">
                  <c:v>1</c:v>
                </c:pt>
                <c:pt idx="10">
                  <c:v>2</c:v>
                </c:pt>
                <c:pt idx="11">
                  <c:v>2</c:v>
                </c:pt>
                <c:pt idx="12">
                  <c:v>1</c:v>
                </c:pt>
                <c:pt idx="13">
                  <c:v>2</c:v>
                </c:pt>
                <c:pt idx="14">
                  <c:v>0</c:v>
                </c:pt>
                <c:pt idx="15">
                  <c:v>2</c:v>
                </c:pt>
                <c:pt idx="16">
                  <c:v>7</c:v>
                </c:pt>
                <c:pt idx="17">
                  <c:v>21</c:v>
                </c:pt>
                <c:pt idx="18">
                  <c:v>40</c:v>
                </c:pt>
                <c:pt idx="19">
                  <c:v>67</c:v>
                </c:pt>
                <c:pt idx="20">
                  <c:v>76</c:v>
                </c:pt>
                <c:pt idx="21">
                  <c:v>73</c:v>
                </c:pt>
                <c:pt idx="22">
                  <c:v>221</c:v>
                </c:pt>
                <c:pt idx="23">
                  <c:v>301</c:v>
                </c:pt>
                <c:pt idx="24">
                  <c:v>353</c:v>
                </c:pt>
                <c:pt idx="25">
                  <c:v>309</c:v>
                </c:pt>
                <c:pt idx="26">
                  <c:v>190</c:v>
                </c:pt>
                <c:pt idx="27">
                  <c:v>100</c:v>
                </c:pt>
                <c:pt idx="28">
                  <c:v>50</c:v>
                </c:pt>
                <c:pt idx="29">
                  <c:v>38</c:v>
                </c:pt>
                <c:pt idx="30">
                  <c:v>12</c:v>
                </c:pt>
                <c:pt idx="31">
                  <c:v>13</c:v>
                </c:pt>
                <c:pt idx="32">
                  <c:v>16</c:v>
                </c:pt>
                <c:pt idx="33">
                  <c:v>5</c:v>
                </c:pt>
                <c:pt idx="34">
                  <c:v>3</c:v>
                </c:pt>
                <c:pt idx="35">
                  <c:v>2</c:v>
                </c:pt>
                <c:pt idx="36">
                  <c:v>3</c:v>
                </c:pt>
                <c:pt idx="37">
                  <c:v>2</c:v>
                </c:pt>
                <c:pt idx="38">
                  <c:v>2</c:v>
                </c:pt>
                <c:pt idx="39">
                  <c:v>0</c:v>
                </c:pt>
                <c:pt idx="40">
                  <c:v>3</c:v>
                </c:pt>
                <c:pt idx="41">
                  <c:v>0</c:v>
                </c:pt>
                <c:pt idx="42">
                  <c:v>1</c:v>
                </c:pt>
                <c:pt idx="43">
                  <c:v>0</c:v>
                </c:pt>
              </c:numCache>
            </c:numRef>
          </c:val>
          <c:extLst>
            <c:ext xmlns:c16="http://schemas.microsoft.com/office/drawing/2014/chart" uri="{C3380CC4-5D6E-409C-BE32-E72D297353CC}">
              <c16:uniqueId val="{00000002-EF7A-4DE1-BEEE-6202D7F5692D}"/>
            </c:ext>
          </c:extLst>
        </c:ser>
        <c:ser>
          <c:idx val="6"/>
          <c:order val="3"/>
          <c:tx>
            <c:v>No. Positive for Flu A (H1N1pdm09)</c:v>
          </c:tx>
          <c:spPr>
            <a:solidFill>
              <a:schemeClr val="accent1"/>
            </a:solidFill>
            <a:ln>
              <a:noFill/>
            </a:ln>
            <a:effectLst>
              <a:outerShdw blurRad="57150" dist="19050" dir="5400000" algn="ctr" rotWithShape="0">
                <a:srgbClr val="000000">
                  <a:alpha val="63000"/>
                </a:srgbClr>
              </a:outerShdw>
            </a:effectLst>
          </c:spPr>
          <c:invertIfNegative val="0"/>
          <c:cat>
            <c:numRef>
              <c:f>'Wkly PCR Totals'!$A$784:$A$827</c:f>
              <c:numCache>
                <c:formatCode>m/d/yy;@</c:formatCode>
                <c:ptCount val="44"/>
                <c:pt idx="0">
                  <c:v>44744</c:v>
                </c:pt>
                <c:pt idx="1">
                  <c:v>44751</c:v>
                </c:pt>
                <c:pt idx="2">
                  <c:v>44758</c:v>
                </c:pt>
                <c:pt idx="3">
                  <c:v>44765</c:v>
                </c:pt>
                <c:pt idx="4">
                  <c:v>44772</c:v>
                </c:pt>
                <c:pt idx="5">
                  <c:v>44779</c:v>
                </c:pt>
                <c:pt idx="6">
                  <c:v>44786</c:v>
                </c:pt>
                <c:pt idx="7">
                  <c:v>44793</c:v>
                </c:pt>
                <c:pt idx="8">
                  <c:v>44800</c:v>
                </c:pt>
                <c:pt idx="9">
                  <c:v>44807</c:v>
                </c:pt>
                <c:pt idx="10">
                  <c:v>44814</c:v>
                </c:pt>
                <c:pt idx="11">
                  <c:v>44821</c:v>
                </c:pt>
                <c:pt idx="12">
                  <c:v>44828</c:v>
                </c:pt>
                <c:pt idx="13">
                  <c:v>44835</c:v>
                </c:pt>
                <c:pt idx="14">
                  <c:v>44842</c:v>
                </c:pt>
                <c:pt idx="15">
                  <c:v>44849</c:v>
                </c:pt>
                <c:pt idx="16">
                  <c:v>44856</c:v>
                </c:pt>
                <c:pt idx="17">
                  <c:v>44863</c:v>
                </c:pt>
                <c:pt idx="18">
                  <c:v>44870</c:v>
                </c:pt>
                <c:pt idx="19">
                  <c:v>44877</c:v>
                </c:pt>
                <c:pt idx="20">
                  <c:v>44884</c:v>
                </c:pt>
                <c:pt idx="21">
                  <c:v>44891</c:v>
                </c:pt>
                <c:pt idx="22">
                  <c:v>44898</c:v>
                </c:pt>
                <c:pt idx="23">
                  <c:v>44905</c:v>
                </c:pt>
                <c:pt idx="24">
                  <c:v>44912</c:v>
                </c:pt>
                <c:pt idx="25">
                  <c:v>44919</c:v>
                </c:pt>
                <c:pt idx="26">
                  <c:v>44926</c:v>
                </c:pt>
                <c:pt idx="27">
                  <c:v>44933</c:v>
                </c:pt>
                <c:pt idx="28">
                  <c:v>44940</c:v>
                </c:pt>
                <c:pt idx="29">
                  <c:v>44947</c:v>
                </c:pt>
                <c:pt idx="30">
                  <c:v>44954</c:v>
                </c:pt>
                <c:pt idx="31">
                  <c:v>44961</c:v>
                </c:pt>
                <c:pt idx="32">
                  <c:v>44968</c:v>
                </c:pt>
                <c:pt idx="33">
                  <c:v>44975</c:v>
                </c:pt>
                <c:pt idx="34">
                  <c:v>44982</c:v>
                </c:pt>
                <c:pt idx="35">
                  <c:v>44989</c:v>
                </c:pt>
                <c:pt idx="36">
                  <c:v>44996</c:v>
                </c:pt>
                <c:pt idx="37">
                  <c:v>45003</c:v>
                </c:pt>
                <c:pt idx="38">
                  <c:v>45010</c:v>
                </c:pt>
                <c:pt idx="39">
                  <c:v>45017</c:v>
                </c:pt>
                <c:pt idx="40">
                  <c:v>45024</c:v>
                </c:pt>
                <c:pt idx="41">
                  <c:v>45031</c:v>
                </c:pt>
                <c:pt idx="42">
                  <c:v>45038</c:v>
                </c:pt>
                <c:pt idx="43">
                  <c:v>45045</c:v>
                </c:pt>
              </c:numCache>
            </c:numRef>
          </c:cat>
          <c:val>
            <c:numRef>
              <c:f>'Wkly PCR Totals'!$H$2:$H$827</c:f>
              <c:numCache>
                <c:formatCode>0</c:formatCode>
                <c:ptCount val="44"/>
                <c:pt idx="0">
                  <c:v>0</c:v>
                </c:pt>
                <c:pt idx="1">
                  <c:v>0</c:v>
                </c:pt>
                <c:pt idx="2">
                  <c:v>0</c:v>
                </c:pt>
                <c:pt idx="3">
                  <c:v>0</c:v>
                </c:pt>
                <c:pt idx="4">
                  <c:v>0</c:v>
                </c:pt>
                <c:pt idx="5">
                  <c:v>1</c:v>
                </c:pt>
                <c:pt idx="6">
                  <c:v>0</c:v>
                </c:pt>
                <c:pt idx="7">
                  <c:v>0</c:v>
                </c:pt>
                <c:pt idx="8">
                  <c:v>1</c:v>
                </c:pt>
                <c:pt idx="9">
                  <c:v>1</c:v>
                </c:pt>
                <c:pt idx="10">
                  <c:v>1</c:v>
                </c:pt>
                <c:pt idx="11">
                  <c:v>1</c:v>
                </c:pt>
                <c:pt idx="12">
                  <c:v>3</c:v>
                </c:pt>
                <c:pt idx="13">
                  <c:v>1</c:v>
                </c:pt>
                <c:pt idx="14">
                  <c:v>4</c:v>
                </c:pt>
                <c:pt idx="15">
                  <c:v>2</c:v>
                </c:pt>
                <c:pt idx="16">
                  <c:v>7</c:v>
                </c:pt>
                <c:pt idx="17">
                  <c:v>19</c:v>
                </c:pt>
                <c:pt idx="18">
                  <c:v>10</c:v>
                </c:pt>
                <c:pt idx="19">
                  <c:v>40</c:v>
                </c:pt>
                <c:pt idx="20">
                  <c:v>20</c:v>
                </c:pt>
                <c:pt idx="21">
                  <c:v>23</c:v>
                </c:pt>
                <c:pt idx="22">
                  <c:v>65</c:v>
                </c:pt>
                <c:pt idx="23">
                  <c:v>86</c:v>
                </c:pt>
                <c:pt idx="24">
                  <c:v>140</c:v>
                </c:pt>
                <c:pt idx="25">
                  <c:v>99</c:v>
                </c:pt>
                <c:pt idx="26">
                  <c:v>88</c:v>
                </c:pt>
                <c:pt idx="27">
                  <c:v>57</c:v>
                </c:pt>
                <c:pt idx="28">
                  <c:v>25</c:v>
                </c:pt>
                <c:pt idx="29">
                  <c:v>13</c:v>
                </c:pt>
                <c:pt idx="30">
                  <c:v>12</c:v>
                </c:pt>
                <c:pt idx="31">
                  <c:v>9</c:v>
                </c:pt>
                <c:pt idx="32">
                  <c:v>11</c:v>
                </c:pt>
                <c:pt idx="33">
                  <c:v>4</c:v>
                </c:pt>
                <c:pt idx="34">
                  <c:v>1</c:v>
                </c:pt>
                <c:pt idx="35">
                  <c:v>1</c:v>
                </c:pt>
                <c:pt idx="36">
                  <c:v>8</c:v>
                </c:pt>
                <c:pt idx="37">
                  <c:v>3</c:v>
                </c:pt>
                <c:pt idx="38">
                  <c:v>1</c:v>
                </c:pt>
                <c:pt idx="39">
                  <c:v>2</c:v>
                </c:pt>
                <c:pt idx="40">
                  <c:v>7</c:v>
                </c:pt>
                <c:pt idx="41">
                  <c:v>4</c:v>
                </c:pt>
                <c:pt idx="42">
                  <c:v>5</c:v>
                </c:pt>
                <c:pt idx="43">
                  <c:v>1</c:v>
                </c:pt>
              </c:numCache>
            </c:numRef>
          </c:val>
          <c:extLst>
            <c:ext xmlns:c16="http://schemas.microsoft.com/office/drawing/2014/chart" uri="{C3380CC4-5D6E-409C-BE32-E72D297353CC}">
              <c16:uniqueId val="{00000003-EF7A-4DE1-BEEE-6202D7F5692D}"/>
            </c:ext>
          </c:extLst>
        </c:ser>
        <c:dLbls>
          <c:showLegendKey val="0"/>
          <c:showVal val="0"/>
          <c:showCatName val="0"/>
          <c:showSerName val="0"/>
          <c:showPercent val="0"/>
          <c:showBubbleSize val="0"/>
        </c:dLbls>
        <c:gapWidth val="150"/>
        <c:overlap val="100"/>
        <c:axId val="294501376"/>
        <c:axId val="294507264"/>
      </c:barChart>
      <c:barChart>
        <c:barDir val="col"/>
        <c:grouping val="clustered"/>
        <c:varyColors val="0"/>
        <c:ser>
          <c:idx val="3"/>
          <c:order val="0"/>
          <c:tx>
            <c:strRef>
              <c:f>'Wkly PCR Totals'!$D$1</c:f>
              <c:strCache>
                <c:ptCount val="1"/>
                <c:pt idx="0">
                  <c:v>No. Positive for Influenza A (H1-Seasonal)</c:v>
                </c:pt>
              </c:strCache>
            </c:strRef>
          </c:tx>
          <c:spPr>
            <a:gradFill rotWithShape="1">
              <a:gsLst>
                <a:gs pos="0">
                  <a:schemeClr val="accent4">
                    <a:tint val="94000"/>
                    <a:satMod val="105000"/>
                    <a:lumMod val="102000"/>
                  </a:schemeClr>
                </a:gs>
                <a:gs pos="100000">
                  <a:schemeClr val="accent4">
                    <a:shade val="74000"/>
                    <a:satMod val="128000"/>
                    <a:lumMod val="100000"/>
                  </a:schemeClr>
                </a:gs>
              </a:gsLst>
              <a:lin ang="5400000" scaled="0"/>
            </a:gradFill>
            <a:ln>
              <a:noFill/>
            </a:ln>
            <a:effectLst>
              <a:outerShdw blurRad="57150" dist="19050" dir="5400000" algn="ctr" rotWithShape="0">
                <a:srgbClr val="000000">
                  <a:alpha val="63000"/>
                </a:srgbClr>
              </a:outerShdw>
            </a:effectLst>
          </c:spPr>
          <c:invertIfNegative val="0"/>
          <c:cat>
            <c:numRef>
              <c:f>'Wkly PCR Totals'!$A$784:$A$821</c:f>
              <c:numCache>
                <c:formatCode>m/d/yy;@</c:formatCode>
                <c:ptCount val="38"/>
                <c:pt idx="0">
                  <c:v>44744</c:v>
                </c:pt>
                <c:pt idx="1">
                  <c:v>44751</c:v>
                </c:pt>
                <c:pt idx="2">
                  <c:v>44758</c:v>
                </c:pt>
                <c:pt idx="3">
                  <c:v>44765</c:v>
                </c:pt>
                <c:pt idx="4">
                  <c:v>44772</c:v>
                </c:pt>
                <c:pt idx="5">
                  <c:v>44779</c:v>
                </c:pt>
                <c:pt idx="6">
                  <c:v>44786</c:v>
                </c:pt>
                <c:pt idx="7">
                  <c:v>44793</c:v>
                </c:pt>
                <c:pt idx="8">
                  <c:v>44800</c:v>
                </c:pt>
                <c:pt idx="9">
                  <c:v>44807</c:v>
                </c:pt>
                <c:pt idx="10">
                  <c:v>44814</c:v>
                </c:pt>
                <c:pt idx="11">
                  <c:v>44821</c:v>
                </c:pt>
                <c:pt idx="12">
                  <c:v>44828</c:v>
                </c:pt>
                <c:pt idx="13">
                  <c:v>44835</c:v>
                </c:pt>
                <c:pt idx="14">
                  <c:v>44842</c:v>
                </c:pt>
                <c:pt idx="15">
                  <c:v>44849</c:v>
                </c:pt>
                <c:pt idx="16">
                  <c:v>44856</c:v>
                </c:pt>
                <c:pt idx="17">
                  <c:v>44863</c:v>
                </c:pt>
                <c:pt idx="18">
                  <c:v>44870</c:v>
                </c:pt>
                <c:pt idx="19">
                  <c:v>44877</c:v>
                </c:pt>
                <c:pt idx="20">
                  <c:v>44884</c:v>
                </c:pt>
                <c:pt idx="21">
                  <c:v>44891</c:v>
                </c:pt>
                <c:pt idx="22">
                  <c:v>44898</c:v>
                </c:pt>
                <c:pt idx="23">
                  <c:v>44905</c:v>
                </c:pt>
                <c:pt idx="24">
                  <c:v>44912</c:v>
                </c:pt>
                <c:pt idx="25">
                  <c:v>44919</c:v>
                </c:pt>
                <c:pt idx="26">
                  <c:v>44926</c:v>
                </c:pt>
                <c:pt idx="27">
                  <c:v>44933</c:v>
                </c:pt>
                <c:pt idx="28">
                  <c:v>44940</c:v>
                </c:pt>
                <c:pt idx="29">
                  <c:v>44947</c:v>
                </c:pt>
                <c:pt idx="30">
                  <c:v>44954</c:v>
                </c:pt>
                <c:pt idx="31">
                  <c:v>44961</c:v>
                </c:pt>
                <c:pt idx="32">
                  <c:v>44968</c:v>
                </c:pt>
                <c:pt idx="33">
                  <c:v>44975</c:v>
                </c:pt>
                <c:pt idx="34">
                  <c:v>44982</c:v>
                </c:pt>
                <c:pt idx="35">
                  <c:v>44989</c:v>
                </c:pt>
                <c:pt idx="36">
                  <c:v>44996</c:v>
                </c:pt>
                <c:pt idx="37">
                  <c:v>45003</c:v>
                </c:pt>
              </c:numCache>
            </c:numRef>
          </c:cat>
          <c:val>
            <c:numRef>
              <c:f>'Wkly PCR Totals'!$D$2:$D$836</c:f>
            </c:numRef>
          </c:val>
          <c:extLst>
            <c:ext xmlns:c16="http://schemas.microsoft.com/office/drawing/2014/chart" uri="{C3380CC4-5D6E-409C-BE32-E72D297353CC}">
              <c16:uniqueId val="{00000000-EF7A-4DE1-BEEE-6202D7F5692D}"/>
            </c:ext>
          </c:extLst>
        </c:ser>
        <c:ser>
          <c:idx val="5"/>
          <c:order val="2"/>
          <c:tx>
            <c:strRef>
              <c:f>'Wkly PCR Totals'!$G$1</c:f>
              <c:strCache>
                <c:ptCount val="1"/>
                <c:pt idx="0">
                  <c:v>No. Positive for influenza A (Not H1 or H3)</c:v>
                </c:pt>
              </c:strCache>
            </c:strRef>
          </c:tx>
          <c:spPr>
            <a:gradFill rotWithShape="1">
              <a:gsLst>
                <a:gs pos="0">
                  <a:schemeClr val="accent6">
                    <a:tint val="94000"/>
                    <a:satMod val="105000"/>
                    <a:lumMod val="102000"/>
                  </a:schemeClr>
                </a:gs>
                <a:gs pos="100000">
                  <a:schemeClr val="accent6">
                    <a:shade val="74000"/>
                    <a:satMod val="128000"/>
                    <a:lumMod val="100000"/>
                  </a:schemeClr>
                </a:gs>
              </a:gsLst>
              <a:lin ang="5400000" scaled="0"/>
            </a:gradFill>
            <a:ln>
              <a:noFill/>
            </a:ln>
            <a:effectLst>
              <a:outerShdw blurRad="57150" dist="19050" dir="5400000" algn="ctr" rotWithShape="0">
                <a:srgbClr val="000000">
                  <a:alpha val="63000"/>
                </a:srgbClr>
              </a:outerShdw>
            </a:effectLst>
          </c:spPr>
          <c:invertIfNegative val="0"/>
          <c:cat>
            <c:numRef>
              <c:f>'Wkly PCR Totals'!$A$784:$A$821</c:f>
              <c:numCache>
                <c:formatCode>m/d/yy;@</c:formatCode>
                <c:ptCount val="38"/>
                <c:pt idx="0">
                  <c:v>44744</c:v>
                </c:pt>
                <c:pt idx="1">
                  <c:v>44751</c:v>
                </c:pt>
                <c:pt idx="2">
                  <c:v>44758</c:v>
                </c:pt>
                <c:pt idx="3">
                  <c:v>44765</c:v>
                </c:pt>
                <c:pt idx="4">
                  <c:v>44772</c:v>
                </c:pt>
                <c:pt idx="5">
                  <c:v>44779</c:v>
                </c:pt>
                <c:pt idx="6">
                  <c:v>44786</c:v>
                </c:pt>
                <c:pt idx="7">
                  <c:v>44793</c:v>
                </c:pt>
                <c:pt idx="8">
                  <c:v>44800</c:v>
                </c:pt>
                <c:pt idx="9">
                  <c:v>44807</c:v>
                </c:pt>
                <c:pt idx="10">
                  <c:v>44814</c:v>
                </c:pt>
                <c:pt idx="11">
                  <c:v>44821</c:v>
                </c:pt>
                <c:pt idx="12">
                  <c:v>44828</c:v>
                </c:pt>
                <c:pt idx="13">
                  <c:v>44835</c:v>
                </c:pt>
                <c:pt idx="14">
                  <c:v>44842</c:v>
                </c:pt>
                <c:pt idx="15">
                  <c:v>44849</c:v>
                </c:pt>
                <c:pt idx="16">
                  <c:v>44856</c:v>
                </c:pt>
                <c:pt idx="17">
                  <c:v>44863</c:v>
                </c:pt>
                <c:pt idx="18">
                  <c:v>44870</c:v>
                </c:pt>
                <c:pt idx="19">
                  <c:v>44877</c:v>
                </c:pt>
                <c:pt idx="20">
                  <c:v>44884</c:v>
                </c:pt>
                <c:pt idx="21">
                  <c:v>44891</c:v>
                </c:pt>
                <c:pt idx="22">
                  <c:v>44898</c:v>
                </c:pt>
                <c:pt idx="23">
                  <c:v>44905</c:v>
                </c:pt>
                <c:pt idx="24">
                  <c:v>44912</c:v>
                </c:pt>
                <c:pt idx="25">
                  <c:v>44919</c:v>
                </c:pt>
                <c:pt idx="26">
                  <c:v>44926</c:v>
                </c:pt>
                <c:pt idx="27">
                  <c:v>44933</c:v>
                </c:pt>
                <c:pt idx="28">
                  <c:v>44940</c:v>
                </c:pt>
                <c:pt idx="29">
                  <c:v>44947</c:v>
                </c:pt>
                <c:pt idx="30">
                  <c:v>44954</c:v>
                </c:pt>
                <c:pt idx="31">
                  <c:v>44961</c:v>
                </c:pt>
                <c:pt idx="32">
                  <c:v>44968</c:v>
                </c:pt>
                <c:pt idx="33">
                  <c:v>44975</c:v>
                </c:pt>
                <c:pt idx="34">
                  <c:v>44982</c:v>
                </c:pt>
                <c:pt idx="35">
                  <c:v>44989</c:v>
                </c:pt>
                <c:pt idx="36">
                  <c:v>44996</c:v>
                </c:pt>
                <c:pt idx="37">
                  <c:v>45003</c:v>
                </c:pt>
              </c:numCache>
            </c:numRef>
          </c:cat>
          <c:val>
            <c:numRef>
              <c:f>'Wkly PCR Totals'!$G$2:$G$836</c:f>
            </c:numRef>
          </c:val>
          <c:extLst>
            <c:ext xmlns:c16="http://schemas.microsoft.com/office/drawing/2014/chart" uri="{C3380CC4-5D6E-409C-BE32-E72D297353CC}">
              <c16:uniqueId val="{00000001-EF7A-4DE1-BEEE-6202D7F5692D}"/>
            </c:ext>
          </c:extLst>
        </c:ser>
        <c:dLbls>
          <c:showLegendKey val="0"/>
          <c:showVal val="0"/>
          <c:showCatName val="0"/>
          <c:showSerName val="0"/>
          <c:showPercent val="0"/>
          <c:showBubbleSize val="0"/>
        </c:dLbls>
        <c:gapWidth val="150"/>
        <c:axId val="294501376"/>
        <c:axId val="294507264"/>
      </c:barChart>
      <c:lineChart>
        <c:grouping val="standard"/>
        <c:varyColors val="0"/>
        <c:ser>
          <c:idx val="0"/>
          <c:order val="4"/>
          <c:tx>
            <c:v>% Positive for Influenza</c:v>
          </c:tx>
          <c:spPr>
            <a:ln w="34925" cap="rnd">
              <a:solidFill>
                <a:schemeClr val="accent4"/>
              </a:solidFill>
              <a:round/>
            </a:ln>
            <a:effectLst>
              <a:outerShdw blurRad="57150" dist="19050" dir="5400000" algn="ctr" rotWithShape="0">
                <a:srgbClr val="000000">
                  <a:alpha val="63000"/>
                </a:srgbClr>
              </a:outerShdw>
            </a:effectLst>
          </c:spPr>
          <c:marker>
            <c:symbol val="none"/>
          </c:marker>
          <c:cat>
            <c:numRef>
              <c:f>'Wkly PCR Totals'!$A$784:$A$827</c:f>
              <c:numCache>
                <c:formatCode>m/d/yy;@</c:formatCode>
                <c:ptCount val="44"/>
                <c:pt idx="0">
                  <c:v>44744</c:v>
                </c:pt>
                <c:pt idx="1">
                  <c:v>44751</c:v>
                </c:pt>
                <c:pt idx="2">
                  <c:v>44758</c:v>
                </c:pt>
                <c:pt idx="3">
                  <c:v>44765</c:v>
                </c:pt>
                <c:pt idx="4">
                  <c:v>44772</c:v>
                </c:pt>
                <c:pt idx="5">
                  <c:v>44779</c:v>
                </c:pt>
                <c:pt idx="6">
                  <c:v>44786</c:v>
                </c:pt>
                <c:pt idx="7">
                  <c:v>44793</c:v>
                </c:pt>
                <c:pt idx="8">
                  <c:v>44800</c:v>
                </c:pt>
                <c:pt idx="9">
                  <c:v>44807</c:v>
                </c:pt>
                <c:pt idx="10">
                  <c:v>44814</c:v>
                </c:pt>
                <c:pt idx="11">
                  <c:v>44821</c:v>
                </c:pt>
                <c:pt idx="12">
                  <c:v>44828</c:v>
                </c:pt>
                <c:pt idx="13">
                  <c:v>44835</c:v>
                </c:pt>
                <c:pt idx="14">
                  <c:v>44842</c:v>
                </c:pt>
                <c:pt idx="15">
                  <c:v>44849</c:v>
                </c:pt>
                <c:pt idx="16">
                  <c:v>44856</c:v>
                </c:pt>
                <c:pt idx="17">
                  <c:v>44863</c:v>
                </c:pt>
                <c:pt idx="18">
                  <c:v>44870</c:v>
                </c:pt>
                <c:pt idx="19">
                  <c:v>44877</c:v>
                </c:pt>
                <c:pt idx="20">
                  <c:v>44884</c:v>
                </c:pt>
                <c:pt idx="21">
                  <c:v>44891</c:v>
                </c:pt>
                <c:pt idx="22">
                  <c:v>44898</c:v>
                </c:pt>
                <c:pt idx="23">
                  <c:v>44905</c:v>
                </c:pt>
                <c:pt idx="24">
                  <c:v>44912</c:v>
                </c:pt>
                <c:pt idx="25">
                  <c:v>44919</c:v>
                </c:pt>
                <c:pt idx="26">
                  <c:v>44926</c:v>
                </c:pt>
                <c:pt idx="27">
                  <c:v>44933</c:v>
                </c:pt>
                <c:pt idx="28">
                  <c:v>44940</c:v>
                </c:pt>
                <c:pt idx="29">
                  <c:v>44947</c:v>
                </c:pt>
                <c:pt idx="30">
                  <c:v>44954</c:v>
                </c:pt>
                <c:pt idx="31">
                  <c:v>44961</c:v>
                </c:pt>
                <c:pt idx="32">
                  <c:v>44968</c:v>
                </c:pt>
                <c:pt idx="33">
                  <c:v>44975</c:v>
                </c:pt>
                <c:pt idx="34">
                  <c:v>44982</c:v>
                </c:pt>
                <c:pt idx="35">
                  <c:v>44989</c:v>
                </c:pt>
                <c:pt idx="36">
                  <c:v>44996</c:v>
                </c:pt>
                <c:pt idx="37">
                  <c:v>45003</c:v>
                </c:pt>
                <c:pt idx="38">
                  <c:v>45010</c:v>
                </c:pt>
                <c:pt idx="39">
                  <c:v>45017</c:v>
                </c:pt>
                <c:pt idx="40">
                  <c:v>45024</c:v>
                </c:pt>
                <c:pt idx="41">
                  <c:v>45031</c:v>
                </c:pt>
                <c:pt idx="42">
                  <c:v>45038</c:v>
                </c:pt>
                <c:pt idx="43">
                  <c:v>45045</c:v>
                </c:pt>
              </c:numCache>
            </c:numRef>
          </c:cat>
          <c:val>
            <c:numRef>
              <c:f>'Wkly PCR Totals'!$K$784:$K$827</c:f>
              <c:numCache>
                <c:formatCode>0.0%</c:formatCode>
                <c:ptCount val="44"/>
                <c:pt idx="0">
                  <c:v>4.3097256141358996E-3</c:v>
                </c:pt>
                <c:pt idx="1">
                  <c:v>1.4278914802475012E-3</c:v>
                </c:pt>
                <c:pt idx="2">
                  <c:v>5.1425899953249183E-3</c:v>
                </c:pt>
                <c:pt idx="3">
                  <c:v>2.7247956403269754E-3</c:v>
                </c:pt>
                <c:pt idx="4">
                  <c:v>3.103322380430814E-3</c:v>
                </c:pt>
                <c:pt idx="5">
                  <c:v>2.002002002002002E-3</c:v>
                </c:pt>
                <c:pt idx="6">
                  <c:v>1.3947001394700139E-3</c:v>
                </c:pt>
                <c:pt idx="7">
                  <c:v>9.8328416912487715E-4</c:v>
                </c:pt>
                <c:pt idx="8">
                  <c:v>9.4858660595712385E-4</c:v>
                </c:pt>
                <c:pt idx="9">
                  <c:v>2.5402201524132089E-3</c:v>
                </c:pt>
                <c:pt idx="10">
                  <c:v>1.0535557506584723E-3</c:v>
                </c:pt>
                <c:pt idx="11">
                  <c:v>3.1815470272419963E-3</c:v>
                </c:pt>
                <c:pt idx="12">
                  <c:v>5.0979339951703782E-3</c:v>
                </c:pt>
                <c:pt idx="13">
                  <c:v>7.781587971511475E-3</c:v>
                </c:pt>
                <c:pt idx="14">
                  <c:v>7.0348223707351392E-3</c:v>
                </c:pt>
                <c:pt idx="15">
                  <c:v>1.0913095714857829E-2</c:v>
                </c:pt>
                <c:pt idx="16">
                  <c:v>1.7375518672199171E-2</c:v>
                </c:pt>
                <c:pt idx="17">
                  <c:v>3.6263815646897346E-2</c:v>
                </c:pt>
                <c:pt idx="18">
                  <c:v>5.3363665908352294E-2</c:v>
                </c:pt>
                <c:pt idx="19">
                  <c:v>7.7045602029378796E-2</c:v>
                </c:pt>
                <c:pt idx="20">
                  <c:v>0.1445739066826898</c:v>
                </c:pt>
                <c:pt idx="21">
                  <c:v>0.25224618149146449</c:v>
                </c:pt>
                <c:pt idx="22">
                  <c:v>0.27460514770400701</c:v>
                </c:pt>
                <c:pt idx="23">
                  <c:v>0.30646988158572164</c:v>
                </c:pt>
                <c:pt idx="24">
                  <c:v>0.31429918290383407</c:v>
                </c:pt>
                <c:pt idx="25">
                  <c:v>0.28328257983915045</c:v>
                </c:pt>
                <c:pt idx="26">
                  <c:v>0.20798475553076781</c:v>
                </c:pt>
                <c:pt idx="27">
                  <c:v>0.12565471142814386</c:v>
                </c:pt>
                <c:pt idx="28">
                  <c:v>7.1621455750583041E-2</c:v>
                </c:pt>
                <c:pt idx="29">
                  <c:v>5.2597360379689227E-2</c:v>
                </c:pt>
                <c:pt idx="30">
                  <c:v>2.9387643521049753E-2</c:v>
                </c:pt>
                <c:pt idx="31">
                  <c:v>2.4878724878724879E-2</c:v>
                </c:pt>
                <c:pt idx="32">
                  <c:v>2.4381498745069917E-2</c:v>
                </c:pt>
                <c:pt idx="33">
                  <c:v>1.6055406894380609E-2</c:v>
                </c:pt>
                <c:pt idx="34">
                  <c:v>1.1179808588125688E-2</c:v>
                </c:pt>
                <c:pt idx="35">
                  <c:v>9.6063127197872893E-3</c:v>
                </c:pt>
                <c:pt idx="36">
                  <c:v>1.0870610870610871E-2</c:v>
                </c:pt>
                <c:pt idx="37">
                  <c:v>8.6755349913244656E-3</c:v>
                </c:pt>
                <c:pt idx="38">
                  <c:v>8.5547870404077183E-3</c:v>
                </c:pt>
                <c:pt idx="39">
                  <c:v>8.0542186425694925E-3</c:v>
                </c:pt>
                <c:pt idx="40">
                  <c:v>1.339563862928349E-2</c:v>
                </c:pt>
                <c:pt idx="41">
                  <c:v>1.2850167052171678E-2</c:v>
                </c:pt>
                <c:pt idx="42">
                  <c:v>8.2384661473936492E-3</c:v>
                </c:pt>
                <c:pt idx="43">
                  <c:v>7.7296422793456769E-3</c:v>
                </c:pt>
              </c:numCache>
            </c:numRef>
          </c:val>
          <c:smooth val="0"/>
          <c:extLst>
            <c:ext xmlns:c16="http://schemas.microsoft.com/office/drawing/2014/chart" uri="{C3380CC4-5D6E-409C-BE32-E72D297353CC}">
              <c16:uniqueId val="{00000004-EF7A-4DE1-BEEE-6202D7F5692D}"/>
            </c:ext>
          </c:extLst>
        </c:ser>
        <c:dLbls>
          <c:showLegendKey val="0"/>
          <c:showVal val="0"/>
          <c:showCatName val="0"/>
          <c:showSerName val="0"/>
          <c:showPercent val="0"/>
          <c:showBubbleSize val="0"/>
        </c:dLbls>
        <c:marker val="1"/>
        <c:smooth val="0"/>
        <c:axId val="144126111"/>
        <c:axId val="144132671"/>
      </c:lineChart>
      <c:catAx>
        <c:axId val="294501376"/>
        <c:scaling>
          <c:orientation val="minMax"/>
        </c:scaling>
        <c:delete val="0"/>
        <c:axPos val="b"/>
        <c:numFmt formatCode="m/d/yy;@" sourceLinked="0"/>
        <c:majorTickMark val="none"/>
        <c:minorTickMark val="none"/>
        <c:tickLblPos val="nextTo"/>
        <c:spPr>
          <a:noFill/>
          <a:ln w="12700" cap="flat" cmpd="sng" algn="ctr">
            <a:solidFill>
              <a:schemeClr val="lt1">
                <a:lumMod val="95000"/>
                <a:alpha val="54000"/>
              </a:schemeClr>
            </a:solidFill>
            <a:round/>
          </a:ln>
          <a:effectLst/>
        </c:spPr>
        <c:txPr>
          <a:bodyPr rot="-4980000" spcFirstLastPara="1" vertOverflow="ellipsis"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94507264"/>
        <c:crosses val="autoZero"/>
        <c:auto val="0"/>
        <c:lblAlgn val="ctr"/>
        <c:lblOffset val="100"/>
        <c:noMultiLvlLbl val="0"/>
      </c:catAx>
      <c:valAx>
        <c:axId val="29450726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sz="1200"/>
                  <a:t>No. Positive</a:t>
                </a:r>
              </a:p>
            </c:rich>
          </c:tx>
          <c:layout>
            <c:manualLayout>
              <c:xMode val="edge"/>
              <c:yMode val="edge"/>
              <c:x val="2.7118644067796609E-2"/>
              <c:y val="0.28228322810999978"/>
            </c:manualLayout>
          </c:layout>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94501376"/>
        <c:crosses val="autoZero"/>
        <c:crossBetween val="between"/>
      </c:valAx>
      <c:valAx>
        <c:axId val="144132671"/>
        <c:scaling>
          <c:orientation val="minMax"/>
        </c:scaling>
        <c:delete val="0"/>
        <c:axPos val="r"/>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sz="1200" dirty="0"/>
                  <a:t>% Positive</a:t>
                </a:r>
              </a:p>
            </c:rich>
          </c:tx>
          <c:layout>
            <c:manualLayout>
              <c:xMode val="edge"/>
              <c:yMode val="edge"/>
              <c:x val="0.94442392487550342"/>
              <c:y val="0.35392099440782987"/>
            </c:manualLayout>
          </c:layout>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44126111"/>
        <c:crosses val="max"/>
        <c:crossBetween val="between"/>
      </c:valAx>
      <c:catAx>
        <c:axId val="144126111"/>
        <c:scaling>
          <c:orientation val="minMax"/>
        </c:scaling>
        <c:delete val="1"/>
        <c:axPos val="b"/>
        <c:numFmt formatCode="m/d/yy;@" sourceLinked="1"/>
        <c:majorTickMark val="none"/>
        <c:minorTickMark val="none"/>
        <c:tickLblPos val="nextTo"/>
        <c:crossAx val="144132671"/>
        <c:crosses val="autoZero"/>
        <c:auto val="0"/>
        <c:lblAlgn val="ctr"/>
        <c:lblOffset val="100"/>
        <c:noMultiLvlLbl val="0"/>
      </c:catAx>
      <c:spPr>
        <a:noFill/>
        <a:ln>
          <a:noFill/>
        </a:ln>
        <a:effectLst/>
      </c:spPr>
    </c:plotArea>
    <c:legend>
      <c:legendPos val="b"/>
      <c:layout>
        <c:manualLayout>
          <c:xMode val="edge"/>
          <c:yMode val="edge"/>
          <c:x val="5.5696165060758099E-2"/>
          <c:y val="0.90995735210064488"/>
          <c:w val="0.89999995514848319"/>
          <c:h val="5.412054592705389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Number of Specimens Tested and Positive for Influenza by PCR at Wisconsin Laboratories</a:t>
            </a:r>
          </a:p>
        </c:rich>
      </c:tx>
      <c:layout>
        <c:manualLayout>
          <c:xMode val="edge"/>
          <c:yMode val="edge"/>
          <c:x val="0.11864406414478415"/>
          <c:y val="2.4081116919227527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2033898305084746"/>
          <c:y val="0.1637497389916959"/>
          <c:w val="0.75310734463276841"/>
          <c:h val="0.55492050972210072"/>
        </c:manualLayout>
      </c:layout>
      <c:barChart>
        <c:barDir val="col"/>
        <c:grouping val="clustered"/>
        <c:varyColors val="0"/>
        <c:ser>
          <c:idx val="3"/>
          <c:order val="0"/>
          <c:tx>
            <c:strRef>
              <c:f>'Wkly PCR Totals'!$D$1</c:f>
              <c:strCache>
                <c:ptCount val="1"/>
                <c:pt idx="0">
                  <c:v>No. Positive for Influenza A (H1-Seasonal)</c:v>
                </c:pt>
              </c:strCache>
            </c:strRef>
          </c:tx>
          <c:spPr>
            <a:gradFill rotWithShape="1">
              <a:gsLst>
                <a:gs pos="0">
                  <a:schemeClr val="accent4">
                    <a:tint val="94000"/>
                    <a:satMod val="105000"/>
                    <a:lumMod val="102000"/>
                  </a:schemeClr>
                </a:gs>
                <a:gs pos="100000">
                  <a:schemeClr val="accent4">
                    <a:shade val="74000"/>
                    <a:satMod val="128000"/>
                    <a:lumMod val="100000"/>
                  </a:schemeClr>
                </a:gs>
              </a:gsLst>
              <a:lin ang="5400000" scaled="0"/>
            </a:gradFill>
            <a:ln>
              <a:noFill/>
            </a:ln>
            <a:effectLst>
              <a:outerShdw blurRad="57150" dist="19050" dir="5400000" algn="ctr" rotWithShape="0">
                <a:srgbClr val="000000">
                  <a:alpha val="63000"/>
                </a:srgbClr>
              </a:outerShdw>
            </a:effectLst>
          </c:spPr>
          <c:invertIfNegative val="0"/>
          <c:cat>
            <c:numRef>
              <c:f>'Wkly PCR Totals'!$A$784:$A$821</c:f>
              <c:numCache>
                <c:formatCode>m/d/yy;@</c:formatCode>
                <c:ptCount val="38"/>
                <c:pt idx="0">
                  <c:v>44744</c:v>
                </c:pt>
                <c:pt idx="1">
                  <c:v>44751</c:v>
                </c:pt>
                <c:pt idx="2">
                  <c:v>44758</c:v>
                </c:pt>
                <c:pt idx="3">
                  <c:v>44765</c:v>
                </c:pt>
                <c:pt idx="4">
                  <c:v>44772</c:v>
                </c:pt>
                <c:pt idx="5">
                  <c:v>44779</c:v>
                </c:pt>
                <c:pt idx="6">
                  <c:v>44786</c:v>
                </c:pt>
                <c:pt idx="7">
                  <c:v>44793</c:v>
                </c:pt>
                <c:pt idx="8">
                  <c:v>44800</c:v>
                </c:pt>
                <c:pt idx="9">
                  <c:v>44807</c:v>
                </c:pt>
                <c:pt idx="10">
                  <c:v>44814</c:v>
                </c:pt>
                <c:pt idx="11">
                  <c:v>44821</c:v>
                </c:pt>
                <c:pt idx="12">
                  <c:v>44828</c:v>
                </c:pt>
                <c:pt idx="13">
                  <c:v>44835</c:v>
                </c:pt>
                <c:pt idx="14">
                  <c:v>44842</c:v>
                </c:pt>
                <c:pt idx="15">
                  <c:v>44849</c:v>
                </c:pt>
                <c:pt idx="16">
                  <c:v>44856</c:v>
                </c:pt>
                <c:pt idx="17">
                  <c:v>44863</c:v>
                </c:pt>
                <c:pt idx="18">
                  <c:v>44870</c:v>
                </c:pt>
                <c:pt idx="19">
                  <c:v>44877</c:v>
                </c:pt>
                <c:pt idx="20">
                  <c:v>44884</c:v>
                </c:pt>
                <c:pt idx="21">
                  <c:v>44891</c:v>
                </c:pt>
                <c:pt idx="22">
                  <c:v>44898</c:v>
                </c:pt>
                <c:pt idx="23">
                  <c:v>44905</c:v>
                </c:pt>
                <c:pt idx="24">
                  <c:v>44912</c:v>
                </c:pt>
                <c:pt idx="25">
                  <c:v>44919</c:v>
                </c:pt>
                <c:pt idx="26">
                  <c:v>44926</c:v>
                </c:pt>
                <c:pt idx="27">
                  <c:v>44933</c:v>
                </c:pt>
                <c:pt idx="28">
                  <c:v>44940</c:v>
                </c:pt>
                <c:pt idx="29">
                  <c:v>44947</c:v>
                </c:pt>
                <c:pt idx="30">
                  <c:v>44954</c:v>
                </c:pt>
                <c:pt idx="31">
                  <c:v>44961</c:v>
                </c:pt>
                <c:pt idx="32">
                  <c:v>44968</c:v>
                </c:pt>
                <c:pt idx="33">
                  <c:v>44975</c:v>
                </c:pt>
                <c:pt idx="34">
                  <c:v>44982</c:v>
                </c:pt>
                <c:pt idx="35">
                  <c:v>44989</c:v>
                </c:pt>
                <c:pt idx="36">
                  <c:v>44996</c:v>
                </c:pt>
                <c:pt idx="37">
                  <c:v>45003</c:v>
                </c:pt>
              </c:numCache>
            </c:numRef>
          </c:cat>
          <c:val>
            <c:numRef>
              <c:f>'Wkly PCR Totals'!$D$2:$D$836</c:f>
            </c:numRef>
          </c:val>
          <c:extLst>
            <c:ext xmlns:c16="http://schemas.microsoft.com/office/drawing/2014/chart" uri="{C3380CC4-5D6E-409C-BE32-E72D297353CC}">
              <c16:uniqueId val="{00000000-EA7A-41F0-8F0E-D6645FD2D9E8}"/>
            </c:ext>
          </c:extLst>
        </c:ser>
        <c:ser>
          <c:idx val="5"/>
          <c:order val="2"/>
          <c:tx>
            <c:strRef>
              <c:f>'Wkly PCR Totals'!$G$1</c:f>
              <c:strCache>
                <c:ptCount val="1"/>
                <c:pt idx="0">
                  <c:v>No. Positive for influenza A (Not H1 or H3)</c:v>
                </c:pt>
              </c:strCache>
            </c:strRef>
          </c:tx>
          <c:spPr>
            <a:gradFill rotWithShape="1">
              <a:gsLst>
                <a:gs pos="0">
                  <a:schemeClr val="accent6">
                    <a:tint val="94000"/>
                    <a:satMod val="105000"/>
                    <a:lumMod val="102000"/>
                  </a:schemeClr>
                </a:gs>
                <a:gs pos="100000">
                  <a:schemeClr val="accent6">
                    <a:shade val="74000"/>
                    <a:satMod val="128000"/>
                    <a:lumMod val="100000"/>
                  </a:schemeClr>
                </a:gs>
              </a:gsLst>
              <a:lin ang="5400000" scaled="0"/>
            </a:gradFill>
            <a:ln>
              <a:noFill/>
            </a:ln>
            <a:effectLst>
              <a:outerShdw blurRad="57150" dist="19050" dir="5400000" algn="ctr" rotWithShape="0">
                <a:srgbClr val="000000">
                  <a:alpha val="63000"/>
                </a:srgbClr>
              </a:outerShdw>
            </a:effectLst>
          </c:spPr>
          <c:invertIfNegative val="0"/>
          <c:cat>
            <c:numRef>
              <c:f>'Wkly PCR Totals'!$A$784:$A$821</c:f>
              <c:numCache>
                <c:formatCode>m/d/yy;@</c:formatCode>
                <c:ptCount val="38"/>
                <c:pt idx="0">
                  <c:v>44744</c:v>
                </c:pt>
                <c:pt idx="1">
                  <c:v>44751</c:v>
                </c:pt>
                <c:pt idx="2">
                  <c:v>44758</c:v>
                </c:pt>
                <c:pt idx="3">
                  <c:v>44765</c:v>
                </c:pt>
                <c:pt idx="4">
                  <c:v>44772</c:v>
                </c:pt>
                <c:pt idx="5">
                  <c:v>44779</c:v>
                </c:pt>
                <c:pt idx="6">
                  <c:v>44786</c:v>
                </c:pt>
                <c:pt idx="7">
                  <c:v>44793</c:v>
                </c:pt>
                <c:pt idx="8">
                  <c:v>44800</c:v>
                </c:pt>
                <c:pt idx="9">
                  <c:v>44807</c:v>
                </c:pt>
                <c:pt idx="10">
                  <c:v>44814</c:v>
                </c:pt>
                <c:pt idx="11">
                  <c:v>44821</c:v>
                </c:pt>
                <c:pt idx="12">
                  <c:v>44828</c:v>
                </c:pt>
                <c:pt idx="13">
                  <c:v>44835</c:v>
                </c:pt>
                <c:pt idx="14">
                  <c:v>44842</c:v>
                </c:pt>
                <c:pt idx="15">
                  <c:v>44849</c:v>
                </c:pt>
                <c:pt idx="16">
                  <c:v>44856</c:v>
                </c:pt>
                <c:pt idx="17">
                  <c:v>44863</c:v>
                </c:pt>
                <c:pt idx="18">
                  <c:v>44870</c:v>
                </c:pt>
                <c:pt idx="19">
                  <c:v>44877</c:v>
                </c:pt>
                <c:pt idx="20">
                  <c:v>44884</c:v>
                </c:pt>
                <c:pt idx="21">
                  <c:v>44891</c:v>
                </c:pt>
                <c:pt idx="22">
                  <c:v>44898</c:v>
                </c:pt>
                <c:pt idx="23">
                  <c:v>44905</c:v>
                </c:pt>
                <c:pt idx="24">
                  <c:v>44912</c:v>
                </c:pt>
                <c:pt idx="25">
                  <c:v>44919</c:v>
                </c:pt>
                <c:pt idx="26">
                  <c:v>44926</c:v>
                </c:pt>
                <c:pt idx="27">
                  <c:v>44933</c:v>
                </c:pt>
                <c:pt idx="28">
                  <c:v>44940</c:v>
                </c:pt>
                <c:pt idx="29">
                  <c:v>44947</c:v>
                </c:pt>
                <c:pt idx="30">
                  <c:v>44954</c:v>
                </c:pt>
                <c:pt idx="31">
                  <c:v>44961</c:v>
                </c:pt>
                <c:pt idx="32">
                  <c:v>44968</c:v>
                </c:pt>
                <c:pt idx="33">
                  <c:v>44975</c:v>
                </c:pt>
                <c:pt idx="34">
                  <c:v>44982</c:v>
                </c:pt>
                <c:pt idx="35">
                  <c:v>44989</c:v>
                </c:pt>
                <c:pt idx="36">
                  <c:v>44996</c:v>
                </c:pt>
                <c:pt idx="37">
                  <c:v>45003</c:v>
                </c:pt>
              </c:numCache>
            </c:numRef>
          </c:cat>
          <c:val>
            <c:numRef>
              <c:f>'Wkly PCR Totals'!$G$2:$G$836</c:f>
            </c:numRef>
          </c:val>
          <c:extLst>
            <c:ext xmlns:c16="http://schemas.microsoft.com/office/drawing/2014/chart" uri="{C3380CC4-5D6E-409C-BE32-E72D297353CC}">
              <c16:uniqueId val="{00000001-EA7A-41F0-8F0E-D6645FD2D9E8}"/>
            </c:ext>
          </c:extLst>
        </c:ser>
        <c:dLbls>
          <c:showLegendKey val="0"/>
          <c:showVal val="0"/>
          <c:showCatName val="0"/>
          <c:showSerName val="0"/>
          <c:showPercent val="0"/>
          <c:showBubbleSize val="0"/>
        </c:dLbls>
        <c:gapWidth val="150"/>
        <c:axId val="294501376"/>
        <c:axId val="294507264"/>
      </c:barChart>
      <c:barChart>
        <c:barDir val="col"/>
        <c:grouping val="stacked"/>
        <c:varyColors val="0"/>
        <c:ser>
          <c:idx val="4"/>
          <c:order val="1"/>
          <c:tx>
            <c:v>No. Positive for Flu A (H3)</c:v>
          </c:tx>
          <c:spPr>
            <a:gradFill rotWithShape="1">
              <a:gsLst>
                <a:gs pos="0">
                  <a:schemeClr val="accent5">
                    <a:tint val="94000"/>
                    <a:satMod val="105000"/>
                    <a:lumMod val="102000"/>
                  </a:schemeClr>
                </a:gs>
                <a:gs pos="100000">
                  <a:schemeClr val="accent5">
                    <a:shade val="74000"/>
                    <a:satMod val="128000"/>
                    <a:lumMod val="100000"/>
                  </a:schemeClr>
                </a:gs>
              </a:gsLst>
              <a:lin ang="5400000" scaled="0"/>
            </a:gradFill>
            <a:ln>
              <a:noFill/>
            </a:ln>
            <a:effectLst>
              <a:outerShdw blurRad="57150" dist="19050" dir="5400000" algn="ctr" rotWithShape="0">
                <a:srgbClr val="000000">
                  <a:alpha val="63000"/>
                </a:srgbClr>
              </a:outerShdw>
            </a:effectLst>
          </c:spPr>
          <c:invertIfNegative val="0"/>
          <c:cat>
            <c:numRef>
              <c:f>'Wkly PCR Totals'!$A$784:$A$827</c:f>
              <c:numCache>
                <c:formatCode>m/d/yy;@</c:formatCode>
                <c:ptCount val="44"/>
                <c:pt idx="0">
                  <c:v>44744</c:v>
                </c:pt>
                <c:pt idx="1">
                  <c:v>44751</c:v>
                </c:pt>
                <c:pt idx="2">
                  <c:v>44758</c:v>
                </c:pt>
                <c:pt idx="3">
                  <c:v>44765</c:v>
                </c:pt>
                <c:pt idx="4">
                  <c:v>44772</c:v>
                </c:pt>
                <c:pt idx="5">
                  <c:v>44779</c:v>
                </c:pt>
                <c:pt idx="6">
                  <c:v>44786</c:v>
                </c:pt>
                <c:pt idx="7">
                  <c:v>44793</c:v>
                </c:pt>
                <c:pt idx="8">
                  <c:v>44800</c:v>
                </c:pt>
                <c:pt idx="9">
                  <c:v>44807</c:v>
                </c:pt>
                <c:pt idx="10">
                  <c:v>44814</c:v>
                </c:pt>
                <c:pt idx="11">
                  <c:v>44821</c:v>
                </c:pt>
                <c:pt idx="12">
                  <c:v>44828</c:v>
                </c:pt>
                <c:pt idx="13">
                  <c:v>44835</c:v>
                </c:pt>
                <c:pt idx="14">
                  <c:v>44842</c:v>
                </c:pt>
                <c:pt idx="15">
                  <c:v>44849</c:v>
                </c:pt>
                <c:pt idx="16">
                  <c:v>44856</c:v>
                </c:pt>
                <c:pt idx="17">
                  <c:v>44863</c:v>
                </c:pt>
                <c:pt idx="18">
                  <c:v>44870</c:v>
                </c:pt>
                <c:pt idx="19">
                  <c:v>44877</c:v>
                </c:pt>
                <c:pt idx="20">
                  <c:v>44884</c:v>
                </c:pt>
                <c:pt idx="21">
                  <c:v>44891</c:v>
                </c:pt>
                <c:pt idx="22">
                  <c:v>44898</c:v>
                </c:pt>
                <c:pt idx="23">
                  <c:v>44905</c:v>
                </c:pt>
                <c:pt idx="24">
                  <c:v>44912</c:v>
                </c:pt>
                <c:pt idx="25">
                  <c:v>44919</c:v>
                </c:pt>
                <c:pt idx="26">
                  <c:v>44926</c:v>
                </c:pt>
                <c:pt idx="27">
                  <c:v>44933</c:v>
                </c:pt>
                <c:pt idx="28">
                  <c:v>44940</c:v>
                </c:pt>
                <c:pt idx="29">
                  <c:v>44947</c:v>
                </c:pt>
                <c:pt idx="30">
                  <c:v>44954</c:v>
                </c:pt>
                <c:pt idx="31">
                  <c:v>44961</c:v>
                </c:pt>
                <c:pt idx="32">
                  <c:v>44968</c:v>
                </c:pt>
                <c:pt idx="33">
                  <c:v>44975</c:v>
                </c:pt>
                <c:pt idx="34">
                  <c:v>44982</c:v>
                </c:pt>
                <c:pt idx="35">
                  <c:v>44989</c:v>
                </c:pt>
                <c:pt idx="36">
                  <c:v>44996</c:v>
                </c:pt>
                <c:pt idx="37">
                  <c:v>45003</c:v>
                </c:pt>
                <c:pt idx="38">
                  <c:v>45010</c:v>
                </c:pt>
                <c:pt idx="39">
                  <c:v>45017</c:v>
                </c:pt>
                <c:pt idx="40">
                  <c:v>45024</c:v>
                </c:pt>
                <c:pt idx="41">
                  <c:v>45031</c:v>
                </c:pt>
                <c:pt idx="42">
                  <c:v>45038</c:v>
                </c:pt>
                <c:pt idx="43">
                  <c:v>45045</c:v>
                </c:pt>
              </c:numCache>
            </c:numRef>
          </c:cat>
          <c:val>
            <c:numRef>
              <c:f>'Wkly PCR Totals'!$E$2:$E$827</c:f>
              <c:numCache>
                <c:formatCode>0</c:formatCode>
                <c:ptCount val="44"/>
                <c:pt idx="0">
                  <c:v>2</c:v>
                </c:pt>
                <c:pt idx="1">
                  <c:v>0</c:v>
                </c:pt>
                <c:pt idx="2">
                  <c:v>2</c:v>
                </c:pt>
                <c:pt idx="3">
                  <c:v>1</c:v>
                </c:pt>
                <c:pt idx="4">
                  <c:v>2</c:v>
                </c:pt>
                <c:pt idx="5">
                  <c:v>2</c:v>
                </c:pt>
                <c:pt idx="6">
                  <c:v>1</c:v>
                </c:pt>
                <c:pt idx="7">
                  <c:v>1</c:v>
                </c:pt>
                <c:pt idx="8">
                  <c:v>0</c:v>
                </c:pt>
                <c:pt idx="9">
                  <c:v>1</c:v>
                </c:pt>
                <c:pt idx="10">
                  <c:v>2</c:v>
                </c:pt>
                <c:pt idx="11">
                  <c:v>2</c:v>
                </c:pt>
                <c:pt idx="12">
                  <c:v>1</c:v>
                </c:pt>
                <c:pt idx="13">
                  <c:v>2</c:v>
                </c:pt>
                <c:pt idx="14">
                  <c:v>0</c:v>
                </c:pt>
                <c:pt idx="15">
                  <c:v>2</c:v>
                </c:pt>
                <c:pt idx="16">
                  <c:v>7</c:v>
                </c:pt>
                <c:pt idx="17">
                  <c:v>21</c:v>
                </c:pt>
                <c:pt idx="18">
                  <c:v>40</c:v>
                </c:pt>
                <c:pt idx="19">
                  <c:v>67</c:v>
                </c:pt>
                <c:pt idx="20">
                  <c:v>76</c:v>
                </c:pt>
                <c:pt idx="21">
                  <c:v>73</c:v>
                </c:pt>
                <c:pt idx="22">
                  <c:v>221</c:v>
                </c:pt>
                <c:pt idx="23">
                  <c:v>301</c:v>
                </c:pt>
                <c:pt idx="24">
                  <c:v>353</c:v>
                </c:pt>
                <c:pt idx="25">
                  <c:v>309</c:v>
                </c:pt>
                <c:pt idx="26">
                  <c:v>190</c:v>
                </c:pt>
                <c:pt idx="27">
                  <c:v>100</c:v>
                </c:pt>
                <c:pt idx="28">
                  <c:v>50</c:v>
                </c:pt>
                <c:pt idx="29">
                  <c:v>38</c:v>
                </c:pt>
                <c:pt idx="30">
                  <c:v>12</c:v>
                </c:pt>
                <c:pt idx="31">
                  <c:v>13</c:v>
                </c:pt>
                <c:pt idx="32">
                  <c:v>16</c:v>
                </c:pt>
                <c:pt idx="33">
                  <c:v>5</c:v>
                </c:pt>
                <c:pt idx="34">
                  <c:v>3</c:v>
                </c:pt>
                <c:pt idx="35">
                  <c:v>2</c:v>
                </c:pt>
                <c:pt idx="36">
                  <c:v>3</c:v>
                </c:pt>
                <c:pt idx="37">
                  <c:v>2</c:v>
                </c:pt>
                <c:pt idx="38">
                  <c:v>2</c:v>
                </c:pt>
                <c:pt idx="39">
                  <c:v>0</c:v>
                </c:pt>
                <c:pt idx="40">
                  <c:v>3</c:v>
                </c:pt>
                <c:pt idx="41">
                  <c:v>0</c:v>
                </c:pt>
                <c:pt idx="42">
                  <c:v>1</c:v>
                </c:pt>
                <c:pt idx="43">
                  <c:v>0</c:v>
                </c:pt>
              </c:numCache>
            </c:numRef>
          </c:val>
          <c:extLst>
            <c:ext xmlns:c16="http://schemas.microsoft.com/office/drawing/2014/chart" uri="{C3380CC4-5D6E-409C-BE32-E72D297353CC}">
              <c16:uniqueId val="{00000002-EA7A-41F0-8F0E-D6645FD2D9E8}"/>
            </c:ext>
          </c:extLst>
        </c:ser>
        <c:ser>
          <c:idx val="6"/>
          <c:order val="3"/>
          <c:tx>
            <c:v>No. Positive for Flu A (H1N1pdm09)</c:v>
          </c:tx>
          <c:spPr>
            <a:solidFill>
              <a:schemeClr val="tx2"/>
            </a:solidFill>
            <a:ln>
              <a:noFill/>
            </a:ln>
            <a:effectLst>
              <a:outerShdw blurRad="57150" dist="19050" dir="5400000" algn="ctr" rotWithShape="0">
                <a:srgbClr val="000000">
                  <a:alpha val="63000"/>
                </a:srgbClr>
              </a:outerShdw>
            </a:effectLst>
          </c:spPr>
          <c:invertIfNegative val="0"/>
          <c:cat>
            <c:numRef>
              <c:f>'Wkly PCR Totals'!$A$784:$A$827</c:f>
              <c:numCache>
                <c:formatCode>m/d/yy;@</c:formatCode>
                <c:ptCount val="44"/>
                <c:pt idx="0">
                  <c:v>44744</c:v>
                </c:pt>
                <c:pt idx="1">
                  <c:v>44751</c:v>
                </c:pt>
                <c:pt idx="2">
                  <c:v>44758</c:v>
                </c:pt>
                <c:pt idx="3">
                  <c:v>44765</c:v>
                </c:pt>
                <c:pt idx="4">
                  <c:v>44772</c:v>
                </c:pt>
                <c:pt idx="5">
                  <c:v>44779</c:v>
                </c:pt>
                <c:pt idx="6">
                  <c:v>44786</c:v>
                </c:pt>
                <c:pt idx="7">
                  <c:v>44793</c:v>
                </c:pt>
                <c:pt idx="8">
                  <c:v>44800</c:v>
                </c:pt>
                <c:pt idx="9">
                  <c:v>44807</c:v>
                </c:pt>
                <c:pt idx="10">
                  <c:v>44814</c:v>
                </c:pt>
                <c:pt idx="11">
                  <c:v>44821</c:v>
                </c:pt>
                <c:pt idx="12">
                  <c:v>44828</c:v>
                </c:pt>
                <c:pt idx="13">
                  <c:v>44835</c:v>
                </c:pt>
                <c:pt idx="14">
                  <c:v>44842</c:v>
                </c:pt>
                <c:pt idx="15">
                  <c:v>44849</c:v>
                </c:pt>
                <c:pt idx="16">
                  <c:v>44856</c:v>
                </c:pt>
                <c:pt idx="17">
                  <c:v>44863</c:v>
                </c:pt>
                <c:pt idx="18">
                  <c:v>44870</c:v>
                </c:pt>
                <c:pt idx="19">
                  <c:v>44877</c:v>
                </c:pt>
                <c:pt idx="20">
                  <c:v>44884</c:v>
                </c:pt>
                <c:pt idx="21">
                  <c:v>44891</c:v>
                </c:pt>
                <c:pt idx="22">
                  <c:v>44898</c:v>
                </c:pt>
                <c:pt idx="23">
                  <c:v>44905</c:v>
                </c:pt>
                <c:pt idx="24">
                  <c:v>44912</c:v>
                </c:pt>
                <c:pt idx="25">
                  <c:v>44919</c:v>
                </c:pt>
                <c:pt idx="26">
                  <c:v>44926</c:v>
                </c:pt>
                <c:pt idx="27">
                  <c:v>44933</c:v>
                </c:pt>
                <c:pt idx="28">
                  <c:v>44940</c:v>
                </c:pt>
                <c:pt idx="29">
                  <c:v>44947</c:v>
                </c:pt>
                <c:pt idx="30">
                  <c:v>44954</c:v>
                </c:pt>
                <c:pt idx="31">
                  <c:v>44961</c:v>
                </c:pt>
                <c:pt idx="32">
                  <c:v>44968</c:v>
                </c:pt>
                <c:pt idx="33">
                  <c:v>44975</c:v>
                </c:pt>
                <c:pt idx="34">
                  <c:v>44982</c:v>
                </c:pt>
                <c:pt idx="35">
                  <c:v>44989</c:v>
                </c:pt>
                <c:pt idx="36">
                  <c:v>44996</c:v>
                </c:pt>
                <c:pt idx="37">
                  <c:v>45003</c:v>
                </c:pt>
                <c:pt idx="38">
                  <c:v>45010</c:v>
                </c:pt>
                <c:pt idx="39">
                  <c:v>45017</c:v>
                </c:pt>
                <c:pt idx="40">
                  <c:v>45024</c:v>
                </c:pt>
                <c:pt idx="41">
                  <c:v>45031</c:v>
                </c:pt>
                <c:pt idx="42">
                  <c:v>45038</c:v>
                </c:pt>
                <c:pt idx="43">
                  <c:v>45045</c:v>
                </c:pt>
              </c:numCache>
            </c:numRef>
          </c:cat>
          <c:val>
            <c:numRef>
              <c:f>'Wkly PCR Totals'!$H$2:$H$827</c:f>
              <c:numCache>
                <c:formatCode>0</c:formatCode>
                <c:ptCount val="44"/>
                <c:pt idx="0">
                  <c:v>0</c:v>
                </c:pt>
                <c:pt idx="1">
                  <c:v>0</c:v>
                </c:pt>
                <c:pt idx="2">
                  <c:v>0</c:v>
                </c:pt>
                <c:pt idx="3">
                  <c:v>0</c:v>
                </c:pt>
                <c:pt idx="4">
                  <c:v>0</c:v>
                </c:pt>
                <c:pt idx="5">
                  <c:v>1</c:v>
                </c:pt>
                <c:pt idx="6">
                  <c:v>0</c:v>
                </c:pt>
                <c:pt idx="7">
                  <c:v>0</c:v>
                </c:pt>
                <c:pt idx="8">
                  <c:v>1</c:v>
                </c:pt>
                <c:pt idx="9">
                  <c:v>1</c:v>
                </c:pt>
                <c:pt idx="10">
                  <c:v>1</c:v>
                </c:pt>
                <c:pt idx="11">
                  <c:v>1</c:v>
                </c:pt>
                <c:pt idx="12">
                  <c:v>3</c:v>
                </c:pt>
                <c:pt idx="13">
                  <c:v>1</c:v>
                </c:pt>
                <c:pt idx="14">
                  <c:v>4</c:v>
                </c:pt>
                <c:pt idx="15">
                  <c:v>2</c:v>
                </c:pt>
                <c:pt idx="16">
                  <c:v>7</c:v>
                </c:pt>
                <c:pt idx="17">
                  <c:v>19</c:v>
                </c:pt>
                <c:pt idx="18">
                  <c:v>10</c:v>
                </c:pt>
                <c:pt idx="19">
                  <c:v>40</c:v>
                </c:pt>
                <c:pt idx="20">
                  <c:v>20</c:v>
                </c:pt>
                <c:pt idx="21">
                  <c:v>23</c:v>
                </c:pt>
                <c:pt idx="22">
                  <c:v>65</c:v>
                </c:pt>
                <c:pt idx="23">
                  <c:v>86</c:v>
                </c:pt>
                <c:pt idx="24">
                  <c:v>140</c:v>
                </c:pt>
                <c:pt idx="25">
                  <c:v>99</c:v>
                </c:pt>
                <c:pt idx="26">
                  <c:v>88</c:v>
                </c:pt>
                <c:pt idx="27">
                  <c:v>57</c:v>
                </c:pt>
                <c:pt idx="28">
                  <c:v>25</c:v>
                </c:pt>
                <c:pt idx="29">
                  <c:v>13</c:v>
                </c:pt>
                <c:pt idx="30">
                  <c:v>12</c:v>
                </c:pt>
                <c:pt idx="31">
                  <c:v>9</c:v>
                </c:pt>
                <c:pt idx="32">
                  <c:v>11</c:v>
                </c:pt>
                <c:pt idx="33">
                  <c:v>4</c:v>
                </c:pt>
                <c:pt idx="34">
                  <c:v>1</c:v>
                </c:pt>
                <c:pt idx="35">
                  <c:v>1</c:v>
                </c:pt>
                <c:pt idx="36">
                  <c:v>8</c:v>
                </c:pt>
                <c:pt idx="37">
                  <c:v>3</c:v>
                </c:pt>
                <c:pt idx="38">
                  <c:v>1</c:v>
                </c:pt>
                <c:pt idx="39">
                  <c:v>2</c:v>
                </c:pt>
                <c:pt idx="40">
                  <c:v>7</c:v>
                </c:pt>
                <c:pt idx="41">
                  <c:v>4</c:v>
                </c:pt>
                <c:pt idx="42">
                  <c:v>5</c:v>
                </c:pt>
                <c:pt idx="43">
                  <c:v>1</c:v>
                </c:pt>
              </c:numCache>
            </c:numRef>
          </c:val>
          <c:extLst>
            <c:ext xmlns:c16="http://schemas.microsoft.com/office/drawing/2014/chart" uri="{C3380CC4-5D6E-409C-BE32-E72D297353CC}">
              <c16:uniqueId val="{00000003-EA7A-41F0-8F0E-D6645FD2D9E8}"/>
            </c:ext>
          </c:extLst>
        </c:ser>
        <c:ser>
          <c:idx val="1"/>
          <c:order val="5"/>
          <c:tx>
            <c:v>No. Positive for Flu B</c:v>
          </c:tx>
          <c:spPr>
            <a:solidFill>
              <a:schemeClr val="accent1"/>
            </a:solidFill>
            <a:ln>
              <a:noFill/>
            </a:ln>
            <a:effectLst>
              <a:outerShdw blurRad="57150" dist="19050" dir="5400000" algn="ctr" rotWithShape="0">
                <a:srgbClr val="000000">
                  <a:alpha val="63000"/>
                </a:srgbClr>
              </a:outerShdw>
            </a:effectLst>
          </c:spPr>
          <c:invertIfNegative val="0"/>
          <c:cat>
            <c:numRef>
              <c:f>'Wkly PCR Totals'!$A$784:$A$827</c:f>
              <c:numCache>
                <c:formatCode>m/d/yy;@</c:formatCode>
                <c:ptCount val="44"/>
                <c:pt idx="0">
                  <c:v>44744</c:v>
                </c:pt>
                <c:pt idx="1">
                  <c:v>44751</c:v>
                </c:pt>
                <c:pt idx="2">
                  <c:v>44758</c:v>
                </c:pt>
                <c:pt idx="3">
                  <c:v>44765</c:v>
                </c:pt>
                <c:pt idx="4">
                  <c:v>44772</c:v>
                </c:pt>
                <c:pt idx="5">
                  <c:v>44779</c:v>
                </c:pt>
                <c:pt idx="6">
                  <c:v>44786</c:v>
                </c:pt>
                <c:pt idx="7">
                  <c:v>44793</c:v>
                </c:pt>
                <c:pt idx="8">
                  <c:v>44800</c:v>
                </c:pt>
                <c:pt idx="9">
                  <c:v>44807</c:v>
                </c:pt>
                <c:pt idx="10">
                  <c:v>44814</c:v>
                </c:pt>
                <c:pt idx="11">
                  <c:v>44821</c:v>
                </c:pt>
                <c:pt idx="12">
                  <c:v>44828</c:v>
                </c:pt>
                <c:pt idx="13">
                  <c:v>44835</c:v>
                </c:pt>
                <c:pt idx="14">
                  <c:v>44842</c:v>
                </c:pt>
                <c:pt idx="15">
                  <c:v>44849</c:v>
                </c:pt>
                <c:pt idx="16">
                  <c:v>44856</c:v>
                </c:pt>
                <c:pt idx="17">
                  <c:v>44863</c:v>
                </c:pt>
                <c:pt idx="18">
                  <c:v>44870</c:v>
                </c:pt>
                <c:pt idx="19">
                  <c:v>44877</c:v>
                </c:pt>
                <c:pt idx="20">
                  <c:v>44884</c:v>
                </c:pt>
                <c:pt idx="21">
                  <c:v>44891</c:v>
                </c:pt>
                <c:pt idx="22">
                  <c:v>44898</c:v>
                </c:pt>
                <c:pt idx="23">
                  <c:v>44905</c:v>
                </c:pt>
                <c:pt idx="24">
                  <c:v>44912</c:v>
                </c:pt>
                <c:pt idx="25">
                  <c:v>44919</c:v>
                </c:pt>
                <c:pt idx="26">
                  <c:v>44926</c:v>
                </c:pt>
                <c:pt idx="27">
                  <c:v>44933</c:v>
                </c:pt>
                <c:pt idx="28">
                  <c:v>44940</c:v>
                </c:pt>
                <c:pt idx="29">
                  <c:v>44947</c:v>
                </c:pt>
                <c:pt idx="30">
                  <c:v>44954</c:v>
                </c:pt>
                <c:pt idx="31">
                  <c:v>44961</c:v>
                </c:pt>
                <c:pt idx="32">
                  <c:v>44968</c:v>
                </c:pt>
                <c:pt idx="33">
                  <c:v>44975</c:v>
                </c:pt>
                <c:pt idx="34">
                  <c:v>44982</c:v>
                </c:pt>
                <c:pt idx="35">
                  <c:v>44989</c:v>
                </c:pt>
                <c:pt idx="36">
                  <c:v>44996</c:v>
                </c:pt>
                <c:pt idx="37">
                  <c:v>45003</c:v>
                </c:pt>
                <c:pt idx="38">
                  <c:v>45010</c:v>
                </c:pt>
                <c:pt idx="39">
                  <c:v>45017</c:v>
                </c:pt>
                <c:pt idx="40">
                  <c:v>45024</c:v>
                </c:pt>
                <c:pt idx="41">
                  <c:v>45031</c:v>
                </c:pt>
                <c:pt idx="42">
                  <c:v>45038</c:v>
                </c:pt>
                <c:pt idx="43">
                  <c:v>45045</c:v>
                </c:pt>
              </c:numCache>
            </c:numRef>
          </c:cat>
          <c:val>
            <c:numRef>
              <c:f>'Wkly PCR Totals'!$N$784:$N$827</c:f>
              <c:numCache>
                <c:formatCode>0</c:formatCode>
                <c:ptCount val="44"/>
                <c:pt idx="0">
                  <c:v>8</c:v>
                </c:pt>
                <c:pt idx="1">
                  <c:v>1</c:v>
                </c:pt>
                <c:pt idx="2">
                  <c:v>13</c:v>
                </c:pt>
                <c:pt idx="3">
                  <c:v>1</c:v>
                </c:pt>
                <c:pt idx="4">
                  <c:v>2</c:v>
                </c:pt>
                <c:pt idx="5">
                  <c:v>0</c:v>
                </c:pt>
                <c:pt idx="6">
                  <c:v>1</c:v>
                </c:pt>
                <c:pt idx="7">
                  <c:v>1</c:v>
                </c:pt>
                <c:pt idx="8">
                  <c:v>2</c:v>
                </c:pt>
                <c:pt idx="9">
                  <c:v>0</c:v>
                </c:pt>
                <c:pt idx="10">
                  <c:v>0</c:v>
                </c:pt>
                <c:pt idx="11">
                  <c:v>0</c:v>
                </c:pt>
                <c:pt idx="12">
                  <c:v>10</c:v>
                </c:pt>
                <c:pt idx="13">
                  <c:v>21</c:v>
                </c:pt>
                <c:pt idx="14">
                  <c:v>13</c:v>
                </c:pt>
                <c:pt idx="15">
                  <c:v>11</c:v>
                </c:pt>
                <c:pt idx="16">
                  <c:v>17</c:v>
                </c:pt>
                <c:pt idx="17">
                  <c:v>11</c:v>
                </c:pt>
                <c:pt idx="18">
                  <c:v>16</c:v>
                </c:pt>
                <c:pt idx="19">
                  <c:v>28</c:v>
                </c:pt>
                <c:pt idx="20">
                  <c:v>37</c:v>
                </c:pt>
                <c:pt idx="21">
                  <c:v>12</c:v>
                </c:pt>
                <c:pt idx="22">
                  <c:v>15</c:v>
                </c:pt>
                <c:pt idx="23">
                  <c:v>14</c:v>
                </c:pt>
                <c:pt idx="24">
                  <c:v>17</c:v>
                </c:pt>
                <c:pt idx="25">
                  <c:v>13</c:v>
                </c:pt>
                <c:pt idx="26">
                  <c:v>13</c:v>
                </c:pt>
                <c:pt idx="27">
                  <c:v>7</c:v>
                </c:pt>
                <c:pt idx="28">
                  <c:v>6</c:v>
                </c:pt>
                <c:pt idx="29">
                  <c:v>14</c:v>
                </c:pt>
                <c:pt idx="30">
                  <c:v>10</c:v>
                </c:pt>
                <c:pt idx="31">
                  <c:v>9</c:v>
                </c:pt>
                <c:pt idx="32">
                  <c:v>35</c:v>
                </c:pt>
                <c:pt idx="33">
                  <c:v>31</c:v>
                </c:pt>
                <c:pt idx="34">
                  <c:v>18</c:v>
                </c:pt>
                <c:pt idx="35">
                  <c:v>15</c:v>
                </c:pt>
                <c:pt idx="36">
                  <c:v>35</c:v>
                </c:pt>
                <c:pt idx="37">
                  <c:v>18</c:v>
                </c:pt>
                <c:pt idx="38">
                  <c:v>27</c:v>
                </c:pt>
                <c:pt idx="39">
                  <c:v>43</c:v>
                </c:pt>
                <c:pt idx="40">
                  <c:v>44</c:v>
                </c:pt>
                <c:pt idx="41">
                  <c:v>29</c:v>
                </c:pt>
                <c:pt idx="42">
                  <c:v>15</c:v>
                </c:pt>
                <c:pt idx="43">
                  <c:v>15</c:v>
                </c:pt>
              </c:numCache>
            </c:numRef>
          </c:val>
          <c:extLst>
            <c:ext xmlns:c16="http://schemas.microsoft.com/office/drawing/2014/chart" uri="{C3380CC4-5D6E-409C-BE32-E72D297353CC}">
              <c16:uniqueId val="{00000004-EA7A-41F0-8F0E-D6645FD2D9E8}"/>
            </c:ext>
          </c:extLst>
        </c:ser>
        <c:dLbls>
          <c:showLegendKey val="0"/>
          <c:showVal val="0"/>
          <c:showCatName val="0"/>
          <c:showSerName val="0"/>
          <c:showPercent val="0"/>
          <c:showBubbleSize val="0"/>
        </c:dLbls>
        <c:gapWidth val="150"/>
        <c:overlap val="100"/>
        <c:axId val="294501376"/>
        <c:axId val="294507264"/>
      </c:barChart>
      <c:lineChart>
        <c:grouping val="standard"/>
        <c:varyColors val="0"/>
        <c:ser>
          <c:idx val="0"/>
          <c:order val="4"/>
          <c:tx>
            <c:v>% Positive for Influenza</c:v>
          </c:tx>
          <c:spPr>
            <a:ln w="34925" cap="rnd">
              <a:solidFill>
                <a:schemeClr val="accent4"/>
              </a:solidFill>
              <a:round/>
            </a:ln>
            <a:effectLst>
              <a:outerShdw blurRad="57150" dist="19050" dir="5400000" algn="ctr" rotWithShape="0">
                <a:schemeClr val="accent4">
                  <a:alpha val="63000"/>
                </a:schemeClr>
              </a:outerShdw>
            </a:effectLst>
          </c:spPr>
          <c:marker>
            <c:symbol val="none"/>
          </c:marker>
          <c:cat>
            <c:numRef>
              <c:f>'Wkly PCR Totals'!$A$784:$A$827</c:f>
              <c:numCache>
                <c:formatCode>m/d/yy;@</c:formatCode>
                <c:ptCount val="44"/>
                <c:pt idx="0">
                  <c:v>44744</c:v>
                </c:pt>
                <c:pt idx="1">
                  <c:v>44751</c:v>
                </c:pt>
                <c:pt idx="2">
                  <c:v>44758</c:v>
                </c:pt>
                <c:pt idx="3">
                  <c:v>44765</c:v>
                </c:pt>
                <c:pt idx="4">
                  <c:v>44772</c:v>
                </c:pt>
                <c:pt idx="5">
                  <c:v>44779</c:v>
                </c:pt>
                <c:pt idx="6">
                  <c:v>44786</c:v>
                </c:pt>
                <c:pt idx="7">
                  <c:v>44793</c:v>
                </c:pt>
                <c:pt idx="8">
                  <c:v>44800</c:v>
                </c:pt>
                <c:pt idx="9">
                  <c:v>44807</c:v>
                </c:pt>
                <c:pt idx="10">
                  <c:v>44814</c:v>
                </c:pt>
                <c:pt idx="11">
                  <c:v>44821</c:v>
                </c:pt>
                <c:pt idx="12">
                  <c:v>44828</c:v>
                </c:pt>
                <c:pt idx="13">
                  <c:v>44835</c:v>
                </c:pt>
                <c:pt idx="14">
                  <c:v>44842</c:v>
                </c:pt>
                <c:pt idx="15">
                  <c:v>44849</c:v>
                </c:pt>
                <c:pt idx="16">
                  <c:v>44856</c:v>
                </c:pt>
                <c:pt idx="17">
                  <c:v>44863</c:v>
                </c:pt>
                <c:pt idx="18">
                  <c:v>44870</c:v>
                </c:pt>
                <c:pt idx="19">
                  <c:v>44877</c:v>
                </c:pt>
                <c:pt idx="20">
                  <c:v>44884</c:v>
                </c:pt>
                <c:pt idx="21">
                  <c:v>44891</c:v>
                </c:pt>
                <c:pt idx="22">
                  <c:v>44898</c:v>
                </c:pt>
                <c:pt idx="23">
                  <c:v>44905</c:v>
                </c:pt>
                <c:pt idx="24">
                  <c:v>44912</c:v>
                </c:pt>
                <c:pt idx="25">
                  <c:v>44919</c:v>
                </c:pt>
                <c:pt idx="26">
                  <c:v>44926</c:v>
                </c:pt>
                <c:pt idx="27">
                  <c:v>44933</c:v>
                </c:pt>
                <c:pt idx="28">
                  <c:v>44940</c:v>
                </c:pt>
                <c:pt idx="29">
                  <c:v>44947</c:v>
                </c:pt>
                <c:pt idx="30">
                  <c:v>44954</c:v>
                </c:pt>
                <c:pt idx="31">
                  <c:v>44961</c:v>
                </c:pt>
                <c:pt idx="32">
                  <c:v>44968</c:v>
                </c:pt>
                <c:pt idx="33">
                  <c:v>44975</c:v>
                </c:pt>
                <c:pt idx="34">
                  <c:v>44982</c:v>
                </c:pt>
                <c:pt idx="35">
                  <c:v>44989</c:v>
                </c:pt>
                <c:pt idx="36">
                  <c:v>44996</c:v>
                </c:pt>
                <c:pt idx="37">
                  <c:v>45003</c:v>
                </c:pt>
                <c:pt idx="38">
                  <c:v>45010</c:v>
                </c:pt>
                <c:pt idx="39">
                  <c:v>45017</c:v>
                </c:pt>
                <c:pt idx="40">
                  <c:v>45024</c:v>
                </c:pt>
                <c:pt idx="41">
                  <c:v>45031</c:v>
                </c:pt>
                <c:pt idx="42">
                  <c:v>45038</c:v>
                </c:pt>
                <c:pt idx="43">
                  <c:v>45045</c:v>
                </c:pt>
              </c:numCache>
            </c:numRef>
          </c:cat>
          <c:val>
            <c:numRef>
              <c:f>'Wkly PCR Totals'!$K$784:$K$827</c:f>
              <c:numCache>
                <c:formatCode>0.0%</c:formatCode>
                <c:ptCount val="44"/>
                <c:pt idx="0">
                  <c:v>4.3097256141358996E-3</c:v>
                </c:pt>
                <c:pt idx="1">
                  <c:v>1.4278914802475012E-3</c:v>
                </c:pt>
                <c:pt idx="2">
                  <c:v>5.1425899953249183E-3</c:v>
                </c:pt>
                <c:pt idx="3">
                  <c:v>2.7247956403269754E-3</c:v>
                </c:pt>
                <c:pt idx="4">
                  <c:v>3.103322380430814E-3</c:v>
                </c:pt>
                <c:pt idx="5">
                  <c:v>2.002002002002002E-3</c:v>
                </c:pt>
                <c:pt idx="6">
                  <c:v>1.3947001394700139E-3</c:v>
                </c:pt>
                <c:pt idx="7">
                  <c:v>9.8328416912487715E-4</c:v>
                </c:pt>
                <c:pt idx="8">
                  <c:v>9.4858660595712385E-4</c:v>
                </c:pt>
                <c:pt idx="9">
                  <c:v>2.5402201524132089E-3</c:v>
                </c:pt>
                <c:pt idx="10">
                  <c:v>1.0535557506584723E-3</c:v>
                </c:pt>
                <c:pt idx="11">
                  <c:v>3.1815470272419963E-3</c:v>
                </c:pt>
                <c:pt idx="12">
                  <c:v>5.0979339951703782E-3</c:v>
                </c:pt>
                <c:pt idx="13">
                  <c:v>7.781587971511475E-3</c:v>
                </c:pt>
                <c:pt idx="14">
                  <c:v>7.0348223707351392E-3</c:v>
                </c:pt>
                <c:pt idx="15">
                  <c:v>1.0913095714857829E-2</c:v>
                </c:pt>
                <c:pt idx="16">
                  <c:v>1.7375518672199171E-2</c:v>
                </c:pt>
                <c:pt idx="17">
                  <c:v>3.6263815646897346E-2</c:v>
                </c:pt>
                <c:pt idx="18">
                  <c:v>5.3363665908352294E-2</c:v>
                </c:pt>
                <c:pt idx="19">
                  <c:v>7.7045602029378796E-2</c:v>
                </c:pt>
                <c:pt idx="20">
                  <c:v>0.1445739066826898</c:v>
                </c:pt>
                <c:pt idx="21">
                  <c:v>0.25224618149146449</c:v>
                </c:pt>
                <c:pt idx="22">
                  <c:v>0.27460514770400701</c:v>
                </c:pt>
                <c:pt idx="23">
                  <c:v>0.30646988158572164</c:v>
                </c:pt>
                <c:pt idx="24">
                  <c:v>0.31429918290383407</c:v>
                </c:pt>
                <c:pt idx="25">
                  <c:v>0.28328257983915045</c:v>
                </c:pt>
                <c:pt idx="26">
                  <c:v>0.20798475553076781</c:v>
                </c:pt>
                <c:pt idx="27">
                  <c:v>0.12565471142814386</c:v>
                </c:pt>
                <c:pt idx="28">
                  <c:v>7.1621455750583041E-2</c:v>
                </c:pt>
                <c:pt idx="29">
                  <c:v>5.2597360379689227E-2</c:v>
                </c:pt>
                <c:pt idx="30">
                  <c:v>2.9387643521049753E-2</c:v>
                </c:pt>
                <c:pt idx="31">
                  <c:v>2.4878724878724879E-2</c:v>
                </c:pt>
                <c:pt idx="32">
                  <c:v>2.4381498745069917E-2</c:v>
                </c:pt>
                <c:pt idx="33">
                  <c:v>1.6055406894380609E-2</c:v>
                </c:pt>
                <c:pt idx="34">
                  <c:v>1.1179808588125688E-2</c:v>
                </c:pt>
                <c:pt idx="35">
                  <c:v>9.6063127197872893E-3</c:v>
                </c:pt>
                <c:pt idx="36">
                  <c:v>1.0870610870610871E-2</c:v>
                </c:pt>
                <c:pt idx="37">
                  <c:v>8.6755349913244656E-3</c:v>
                </c:pt>
                <c:pt idx="38">
                  <c:v>8.5547870404077183E-3</c:v>
                </c:pt>
                <c:pt idx="39">
                  <c:v>8.0542186425694925E-3</c:v>
                </c:pt>
                <c:pt idx="40">
                  <c:v>1.339563862928349E-2</c:v>
                </c:pt>
                <c:pt idx="41">
                  <c:v>1.2850167052171678E-2</c:v>
                </c:pt>
                <c:pt idx="42">
                  <c:v>8.2384661473936492E-3</c:v>
                </c:pt>
                <c:pt idx="43">
                  <c:v>7.7296422793456769E-3</c:v>
                </c:pt>
              </c:numCache>
            </c:numRef>
          </c:val>
          <c:smooth val="0"/>
          <c:extLst>
            <c:ext xmlns:c16="http://schemas.microsoft.com/office/drawing/2014/chart" uri="{C3380CC4-5D6E-409C-BE32-E72D297353CC}">
              <c16:uniqueId val="{00000005-EA7A-41F0-8F0E-D6645FD2D9E8}"/>
            </c:ext>
          </c:extLst>
        </c:ser>
        <c:dLbls>
          <c:showLegendKey val="0"/>
          <c:showVal val="0"/>
          <c:showCatName val="0"/>
          <c:showSerName val="0"/>
          <c:showPercent val="0"/>
          <c:showBubbleSize val="0"/>
        </c:dLbls>
        <c:marker val="1"/>
        <c:smooth val="0"/>
        <c:axId val="1367826856"/>
        <c:axId val="1367831448"/>
      </c:lineChart>
      <c:catAx>
        <c:axId val="294501376"/>
        <c:scaling>
          <c:orientation val="minMax"/>
        </c:scaling>
        <c:delete val="0"/>
        <c:axPos val="b"/>
        <c:numFmt formatCode="m/d/yy;@" sourceLinked="0"/>
        <c:majorTickMark val="none"/>
        <c:minorTickMark val="none"/>
        <c:tickLblPos val="nextTo"/>
        <c:spPr>
          <a:noFill/>
          <a:ln w="12700" cap="flat" cmpd="sng" algn="ctr">
            <a:solidFill>
              <a:schemeClr val="lt1">
                <a:lumMod val="95000"/>
                <a:alpha val="54000"/>
              </a:schemeClr>
            </a:solidFill>
            <a:round/>
          </a:ln>
          <a:effectLst/>
        </c:spPr>
        <c:txPr>
          <a:bodyPr rot="-4980000" spcFirstLastPara="1" vertOverflow="ellipsis"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94507264"/>
        <c:crosses val="autoZero"/>
        <c:auto val="0"/>
        <c:lblAlgn val="ctr"/>
        <c:lblOffset val="100"/>
        <c:noMultiLvlLbl val="0"/>
      </c:catAx>
      <c:valAx>
        <c:axId val="29450726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No. Positive</a:t>
                </a:r>
              </a:p>
            </c:rich>
          </c:tx>
          <c:layout>
            <c:manualLayout>
              <c:xMode val="edge"/>
              <c:yMode val="edge"/>
              <c:x val="2.7118644067796609E-2"/>
              <c:y val="0.28228322810999978"/>
            </c:manualLayout>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94501376"/>
        <c:crosses val="autoZero"/>
        <c:crossBetween val="between"/>
      </c:valAx>
      <c:valAx>
        <c:axId val="1367831448"/>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67826856"/>
        <c:crosses val="max"/>
        <c:crossBetween val="between"/>
      </c:valAx>
      <c:catAx>
        <c:axId val="1367826856"/>
        <c:scaling>
          <c:orientation val="minMax"/>
        </c:scaling>
        <c:delete val="1"/>
        <c:axPos val="b"/>
        <c:numFmt formatCode="m/d/yy;@" sourceLinked="1"/>
        <c:majorTickMark val="none"/>
        <c:minorTickMark val="none"/>
        <c:tickLblPos val="nextTo"/>
        <c:crossAx val="1367831448"/>
        <c:crosses val="autoZero"/>
        <c:auto val="0"/>
        <c:lblAlgn val="ctr"/>
        <c:lblOffset val="100"/>
        <c:noMultiLvlLbl val="0"/>
      </c:catAx>
      <c:spPr>
        <a:noFill/>
        <a:ln>
          <a:noFill/>
        </a:ln>
        <a:effectLst/>
      </c:spPr>
    </c:plotArea>
    <c:legend>
      <c:legendPos val="b"/>
      <c:layout>
        <c:manualLayout>
          <c:xMode val="edge"/>
          <c:yMode val="edge"/>
          <c:x val="0.16828326400801158"/>
          <c:y val="0.87210923551584685"/>
          <c:w val="0.66206531536602553"/>
          <c:h val="0.10992971349800257"/>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5742F1F-F191-49E3-8245-8E85B1362828}" type="datetimeFigureOut">
              <a:rPr lang="en-US" smtClean="0"/>
              <a:t>6/7/2023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9783BE8-6C03-46B4-A8B4-5B2608E43AA2}" type="slidenum">
              <a:rPr lang="en-US" smtClean="0"/>
              <a:t>‹#›</a:t>
            </a:fld>
            <a:endParaRPr lang="en-US"/>
          </a:p>
        </p:txBody>
      </p:sp>
    </p:spTree>
    <p:extLst>
      <p:ext uri="{BB962C8B-B14F-4D97-AF65-F5344CB8AC3E}">
        <p14:creationId xmlns:p14="http://schemas.microsoft.com/office/powerpoint/2010/main" val="271386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12D6242-7794-4F5D-95A2-35C5C5F52E91}" type="datetimeFigureOut">
              <a:rPr lang="en-US" smtClean="0"/>
              <a:t>6/7/2023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DF05395-D295-44F2-9AC9-9BF68C4E13DD}" type="slidenum">
              <a:rPr lang="en-US" smtClean="0"/>
              <a:t>‹#›</a:t>
            </a:fld>
            <a:endParaRPr lang="en-US"/>
          </a:p>
        </p:txBody>
      </p:sp>
    </p:spTree>
    <p:extLst>
      <p:ext uri="{BB962C8B-B14F-4D97-AF65-F5344CB8AC3E}">
        <p14:creationId xmlns:p14="http://schemas.microsoft.com/office/powerpoint/2010/main" val="2838194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a:t>
            </a:r>
            <a:r>
              <a:rPr lang="en-US" baseline="0" dirty="0" smtClean="0"/>
              <a:t> kick of this conference, I will be presenting a summary of the 2022-23 respiratory season. </a:t>
            </a:r>
            <a:r>
              <a:rPr lang="en-US" baseline="0" dirty="0" smtClean="0"/>
              <a:t>Mary </a:t>
            </a:r>
            <a:r>
              <a:rPr lang="en-US" baseline="0" dirty="0" smtClean="0"/>
              <a:t>Wedig usually does this presentation and retired from the state lab this spring after 34 years of hard work at the WSLH. </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Franklin Gothic Book" panose="020B0503020102020204" pitchFamily="34" charset="0"/>
                <a:ea typeface="Calibri" panose="020F0502020204030204" pitchFamily="34" charset="0"/>
                <a:cs typeface="Times New Roman" panose="02020603050405020304" pitchFamily="18" charset="0"/>
              </a:rPr>
              <a:t>My name is Erika Hanson. I am the virology team lead and the virology surveillance coordinator at the Wisconsin State Laboratory of Hygiene (WSLH). I have worked at the Wisconsin State Laboratory of Hygiene in the Communicable Disease Division since 2014 and this is my second year hosting the Wisconsin Virology Conference.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smtClean="0"/>
          </a:p>
          <a:p>
            <a:r>
              <a:rPr lang="en-US" baseline="0" dirty="0" smtClean="0"/>
              <a:t>The </a:t>
            </a:r>
            <a:r>
              <a:rPr lang="en-US" baseline="0" dirty="0" smtClean="0"/>
              <a:t>testing data from this presentation are compiled largely from the data that you all submit to us on a weekly basis. This data is summarized and submitted to the CDC and also sent to the Wisconsin department of health for incorporation into their weekly respiratory report. We at the State lab also send out a bi-weekly laboratory surveillance report which summarizes testing data from around the state. </a:t>
            </a:r>
            <a:endParaRPr lang="en-US" baseline="0" dirty="0" smtClean="0"/>
          </a:p>
          <a:p>
            <a:endParaRPr lang="en-US" baseline="0" dirty="0" smtClean="0"/>
          </a:p>
          <a:p>
            <a:r>
              <a:rPr lang="en-US" baseline="0" dirty="0" smtClean="0"/>
              <a:t>So </a:t>
            </a:r>
            <a:r>
              <a:rPr lang="en-US" baseline="0" dirty="0" smtClean="0"/>
              <a:t>I want to say a big thank you to all of you for submitting your testing data and clinical specimens! Your participation makes our surveillance network one of the best in the country!</a:t>
            </a:r>
            <a:endParaRPr lang="en-US" dirty="0"/>
          </a:p>
        </p:txBody>
      </p:sp>
      <p:sp>
        <p:nvSpPr>
          <p:cNvPr id="4" name="Slide Number Placeholder 3"/>
          <p:cNvSpPr>
            <a:spLocks noGrp="1"/>
          </p:cNvSpPr>
          <p:nvPr>
            <p:ph type="sldNum" sz="quarter" idx="10"/>
          </p:nvPr>
        </p:nvSpPr>
        <p:spPr/>
        <p:txBody>
          <a:bodyPr/>
          <a:lstStyle/>
          <a:p>
            <a:fld id="{CDF05395-D295-44F2-9AC9-9BF68C4E13DD}" type="slidenum">
              <a:rPr lang="en-US" smtClean="0"/>
              <a:t>1</a:t>
            </a:fld>
            <a:endParaRPr lang="en-US"/>
          </a:p>
        </p:txBody>
      </p:sp>
    </p:spTree>
    <p:extLst>
      <p:ext uri="{BB962C8B-B14F-4D97-AF65-F5344CB8AC3E}">
        <p14:creationId xmlns:p14="http://schemas.microsoft.com/office/powerpoint/2010/main" val="2784852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late</a:t>
            </a:r>
            <a:r>
              <a:rPr lang="en-US" baseline="0" dirty="0" smtClean="0"/>
              <a:t> fall of 2022, WSLH saw an increase in requests for testing of Avian influenza suspects. </a:t>
            </a:r>
            <a:endParaRPr lang="en-US" dirty="0"/>
          </a:p>
        </p:txBody>
      </p:sp>
      <p:sp>
        <p:nvSpPr>
          <p:cNvPr id="4" name="Slide Number Placeholder 3"/>
          <p:cNvSpPr>
            <a:spLocks noGrp="1"/>
          </p:cNvSpPr>
          <p:nvPr>
            <p:ph type="sldNum" sz="quarter" idx="10"/>
          </p:nvPr>
        </p:nvSpPr>
        <p:spPr/>
        <p:txBody>
          <a:bodyPr/>
          <a:lstStyle/>
          <a:p>
            <a:fld id="{CDF05395-D295-44F2-9AC9-9BF68C4E13DD}" type="slidenum">
              <a:rPr lang="en-US" smtClean="0"/>
              <a:t>10</a:t>
            </a:fld>
            <a:endParaRPr lang="en-US"/>
          </a:p>
        </p:txBody>
      </p:sp>
    </p:spTree>
    <p:extLst>
      <p:ext uri="{BB962C8B-B14F-4D97-AF65-F5344CB8AC3E}">
        <p14:creationId xmlns:p14="http://schemas.microsoft.com/office/powerpoint/2010/main" val="4197994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total of 7 avian influenza suspects were tested from October to November</a:t>
            </a:r>
            <a:r>
              <a:rPr lang="en-US" baseline="0" dirty="0" smtClean="0"/>
              <a:t> of 2022. All specimens were negative for influenza. </a:t>
            </a:r>
            <a:r>
              <a:rPr lang="en-US" baseline="0" dirty="0" smtClean="0"/>
              <a:t>3 </a:t>
            </a:r>
            <a:r>
              <a:rPr lang="en-US" baseline="0" dirty="0" smtClean="0"/>
              <a:t>were positive for RV/EV, 1 was positive for SARS-CoV-2, and one was positive for seasonal coronavirus HKU1. </a:t>
            </a:r>
            <a:endParaRPr lang="en-US" dirty="0"/>
          </a:p>
        </p:txBody>
      </p:sp>
      <p:sp>
        <p:nvSpPr>
          <p:cNvPr id="4" name="Slide Number Placeholder 3"/>
          <p:cNvSpPr>
            <a:spLocks noGrp="1"/>
          </p:cNvSpPr>
          <p:nvPr>
            <p:ph type="sldNum" sz="quarter" idx="10"/>
          </p:nvPr>
        </p:nvSpPr>
        <p:spPr/>
        <p:txBody>
          <a:bodyPr/>
          <a:lstStyle/>
          <a:p>
            <a:fld id="{CDF05395-D295-44F2-9AC9-9BF68C4E13DD}" type="slidenum">
              <a:rPr lang="en-US" smtClean="0"/>
              <a:t>11</a:t>
            </a:fld>
            <a:endParaRPr lang="en-US"/>
          </a:p>
        </p:txBody>
      </p:sp>
    </p:spTree>
    <p:extLst>
      <p:ext uri="{BB962C8B-B14F-4D97-AF65-F5344CB8AC3E}">
        <p14:creationId xmlns:p14="http://schemas.microsoft.com/office/powerpoint/2010/main" val="2480206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RSV peaked</a:t>
            </a:r>
            <a:r>
              <a:rPr lang="en-US" baseline="0" dirty="0" smtClean="0"/>
              <a:t> i</a:t>
            </a:r>
            <a:r>
              <a:rPr lang="en-US" dirty="0" smtClean="0"/>
              <a:t>n </a:t>
            </a:r>
            <a:r>
              <a:rPr lang="en-US" dirty="0" smtClean="0"/>
              <a:t>mid November, </a:t>
            </a:r>
            <a:r>
              <a:rPr lang="en-US" dirty="0" smtClean="0"/>
              <a:t>which was </a:t>
            </a:r>
            <a:r>
              <a:rPr lang="en-US" baseline="0" dirty="0" smtClean="0"/>
              <a:t>earlier </a:t>
            </a:r>
            <a:r>
              <a:rPr lang="en-US" baseline="0" dirty="0" err="1" smtClean="0"/>
              <a:t>timepoint</a:t>
            </a:r>
            <a:r>
              <a:rPr lang="en-US" baseline="0" dirty="0" smtClean="0"/>
              <a:t> </a:t>
            </a:r>
            <a:r>
              <a:rPr lang="en-US" baseline="0" dirty="0" smtClean="0"/>
              <a:t>normal </a:t>
            </a:r>
            <a:r>
              <a:rPr lang="en-US" baseline="0" dirty="0" smtClean="0"/>
              <a:t>– usually </a:t>
            </a:r>
            <a:r>
              <a:rPr lang="en-US" baseline="0" dirty="0" smtClean="0"/>
              <a:t>the peak falls </a:t>
            </a:r>
            <a:r>
              <a:rPr lang="en-US" baseline="0" dirty="0" smtClean="0"/>
              <a:t>in </a:t>
            </a:r>
            <a:r>
              <a:rPr lang="en-US" baseline="0" dirty="0" smtClean="0"/>
              <a:t>Jan </a:t>
            </a:r>
            <a:r>
              <a:rPr lang="en-US" baseline="0" dirty="0" smtClean="0"/>
              <a:t>or Feb</a:t>
            </a:r>
            <a:endParaRPr lang="en-US" dirty="0"/>
          </a:p>
        </p:txBody>
      </p:sp>
      <p:sp>
        <p:nvSpPr>
          <p:cNvPr id="4" name="Slide Number Placeholder 3"/>
          <p:cNvSpPr>
            <a:spLocks noGrp="1"/>
          </p:cNvSpPr>
          <p:nvPr>
            <p:ph type="sldNum" sz="quarter" idx="10"/>
          </p:nvPr>
        </p:nvSpPr>
        <p:spPr/>
        <p:txBody>
          <a:bodyPr/>
          <a:lstStyle/>
          <a:p>
            <a:fld id="{CDF05395-D295-44F2-9AC9-9BF68C4E13DD}" type="slidenum">
              <a:rPr lang="en-US" smtClean="0"/>
              <a:t>12</a:t>
            </a:fld>
            <a:endParaRPr lang="en-US"/>
          </a:p>
        </p:txBody>
      </p:sp>
    </p:spTree>
    <p:extLst>
      <p:ext uri="{BB962C8B-B14F-4D97-AF65-F5344CB8AC3E}">
        <p14:creationId xmlns:p14="http://schemas.microsoft.com/office/powerpoint/2010/main" val="464040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RSV peaked</a:t>
            </a:r>
            <a:r>
              <a:rPr lang="en-US" baseline="0" dirty="0" smtClean="0"/>
              <a:t> at 28% positivity. </a:t>
            </a:r>
          </a:p>
          <a:p>
            <a:endParaRPr lang="en-US" baseline="0" dirty="0" smtClean="0"/>
          </a:p>
          <a:p>
            <a:r>
              <a:rPr lang="en-US" baseline="0" dirty="0" smtClean="0"/>
              <a:t>Around the same time, Parainfluenza peaked at 10% positivity. </a:t>
            </a:r>
            <a:endParaRPr lang="en-US" dirty="0"/>
          </a:p>
        </p:txBody>
      </p:sp>
      <p:sp>
        <p:nvSpPr>
          <p:cNvPr id="4" name="Slide Number Placeholder 3"/>
          <p:cNvSpPr>
            <a:spLocks noGrp="1"/>
          </p:cNvSpPr>
          <p:nvPr>
            <p:ph type="sldNum" sz="quarter" idx="10"/>
          </p:nvPr>
        </p:nvSpPr>
        <p:spPr/>
        <p:txBody>
          <a:bodyPr/>
          <a:lstStyle/>
          <a:p>
            <a:fld id="{CDF05395-D295-44F2-9AC9-9BF68C4E13DD}" type="slidenum">
              <a:rPr lang="en-US" smtClean="0"/>
              <a:t>13</a:t>
            </a:fld>
            <a:endParaRPr lang="en-US"/>
          </a:p>
        </p:txBody>
      </p:sp>
    </p:spTree>
    <p:extLst>
      <p:ext uri="{BB962C8B-B14F-4D97-AF65-F5344CB8AC3E}">
        <p14:creationId xmlns:p14="http://schemas.microsoft.com/office/powerpoint/2010/main" val="1457047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a:t>
            </a:r>
            <a:r>
              <a:rPr lang="en-US" dirty="0" err="1" smtClean="0"/>
              <a:t>preakdown</a:t>
            </a:r>
            <a:r>
              <a:rPr lang="en-US" dirty="0" smtClean="0"/>
              <a:t> of parainfluenza virus</a:t>
            </a:r>
            <a:r>
              <a:rPr lang="en-US" baseline="0" dirty="0" smtClean="0"/>
              <a:t> by type, most </a:t>
            </a:r>
            <a:r>
              <a:rPr lang="en-US" baseline="0" dirty="0" smtClean="0"/>
              <a:t>detections were Parainfluenza types 1 and 4. There was also a </a:t>
            </a:r>
            <a:r>
              <a:rPr lang="en-US" baseline="0" dirty="0" smtClean="0"/>
              <a:t>peak </a:t>
            </a:r>
            <a:r>
              <a:rPr lang="en-US" baseline="0" dirty="0" smtClean="0"/>
              <a:t>of Parainfluenza type 3 seen in April and May of 2023. </a:t>
            </a:r>
            <a:endParaRPr lang="en-US" dirty="0"/>
          </a:p>
        </p:txBody>
      </p:sp>
      <p:sp>
        <p:nvSpPr>
          <p:cNvPr id="4" name="Slide Number Placeholder 3"/>
          <p:cNvSpPr>
            <a:spLocks noGrp="1"/>
          </p:cNvSpPr>
          <p:nvPr>
            <p:ph type="sldNum" sz="quarter" idx="10"/>
          </p:nvPr>
        </p:nvSpPr>
        <p:spPr/>
        <p:txBody>
          <a:bodyPr/>
          <a:lstStyle/>
          <a:p>
            <a:fld id="{CDF05395-D295-44F2-9AC9-9BF68C4E13DD}" type="slidenum">
              <a:rPr lang="en-US" smtClean="0"/>
              <a:t>14</a:t>
            </a:fld>
            <a:endParaRPr lang="en-US"/>
          </a:p>
        </p:txBody>
      </p:sp>
    </p:spTree>
    <p:extLst>
      <p:ext uri="{BB962C8B-B14F-4D97-AF65-F5344CB8AC3E}">
        <p14:creationId xmlns:p14="http://schemas.microsoft.com/office/powerpoint/2010/main" val="1840830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Influenza A peaked</a:t>
            </a:r>
            <a:r>
              <a:rPr lang="en-US" baseline="0" dirty="0" smtClean="0"/>
              <a:t> in mid December, at around 31% positivity. </a:t>
            </a:r>
            <a:endParaRPr lang="en-US" dirty="0"/>
          </a:p>
        </p:txBody>
      </p:sp>
      <p:sp>
        <p:nvSpPr>
          <p:cNvPr id="4" name="Slide Number Placeholder 3"/>
          <p:cNvSpPr>
            <a:spLocks noGrp="1"/>
          </p:cNvSpPr>
          <p:nvPr>
            <p:ph type="sldNum" sz="quarter" idx="10"/>
          </p:nvPr>
        </p:nvSpPr>
        <p:spPr/>
        <p:txBody>
          <a:bodyPr/>
          <a:lstStyle/>
          <a:p>
            <a:fld id="{CDF05395-D295-44F2-9AC9-9BF68C4E13DD}" type="slidenum">
              <a:rPr lang="en-US" smtClean="0"/>
              <a:t>15</a:t>
            </a:fld>
            <a:endParaRPr lang="en-US"/>
          </a:p>
        </p:txBody>
      </p:sp>
    </p:spTree>
    <p:extLst>
      <p:ext uri="{BB962C8B-B14F-4D97-AF65-F5344CB8AC3E}">
        <p14:creationId xmlns:p14="http://schemas.microsoft.com/office/powerpoint/2010/main" val="2561891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2022-23 Season was predominantly Influenza A H3, with 71% </a:t>
            </a:r>
            <a:r>
              <a:rPr lang="en-US" baseline="0" dirty="0" smtClean="0"/>
              <a:t>H3N2 detected </a:t>
            </a:r>
            <a:r>
              <a:rPr lang="en-US" baseline="0" dirty="0" smtClean="0"/>
              <a:t>overall and 29% H1N1pdm09 detected overall. </a:t>
            </a:r>
            <a:r>
              <a:rPr lang="en-US" baseline="0" dirty="0" smtClean="0"/>
              <a:t>The influenza A season peaked in mid December, which was earlier than in pre-pandemic years, where we had been seeing the peak in January to March. </a:t>
            </a:r>
          </a:p>
          <a:p>
            <a:endParaRPr lang="en-US" baseline="0" dirty="0" smtClean="0"/>
          </a:p>
          <a:p>
            <a:r>
              <a:rPr lang="en-US" baseline="0" dirty="0" smtClean="0"/>
              <a:t>Influenza </a:t>
            </a:r>
            <a:r>
              <a:rPr lang="en-US" baseline="0" dirty="0" smtClean="0"/>
              <a:t>B specimens were pretty scarce throughout </a:t>
            </a:r>
            <a:r>
              <a:rPr lang="en-US" baseline="0" dirty="0" smtClean="0"/>
              <a:t>the entire </a:t>
            </a:r>
            <a:r>
              <a:rPr lang="en-US" baseline="0" dirty="0" smtClean="0"/>
              <a:t>2022-23 season. </a:t>
            </a:r>
            <a:r>
              <a:rPr lang="en-US" baseline="0" dirty="0" smtClean="0"/>
              <a:t>Influenza </a:t>
            </a:r>
            <a:r>
              <a:rPr lang="en-US" baseline="0" dirty="0" smtClean="0"/>
              <a:t>B had a small peak in early April at about 0.5% positivity. </a:t>
            </a:r>
            <a:endParaRPr lang="en-US" dirty="0"/>
          </a:p>
        </p:txBody>
      </p:sp>
      <p:sp>
        <p:nvSpPr>
          <p:cNvPr id="4" name="Slide Number Placeholder 3"/>
          <p:cNvSpPr>
            <a:spLocks noGrp="1"/>
          </p:cNvSpPr>
          <p:nvPr>
            <p:ph type="sldNum" sz="quarter" idx="10"/>
          </p:nvPr>
        </p:nvSpPr>
        <p:spPr/>
        <p:txBody>
          <a:bodyPr/>
          <a:lstStyle/>
          <a:p>
            <a:fld id="{CDF05395-D295-44F2-9AC9-9BF68C4E13DD}" type="slidenum">
              <a:rPr lang="en-US" smtClean="0"/>
              <a:t>16</a:t>
            </a:fld>
            <a:endParaRPr lang="en-US"/>
          </a:p>
        </p:txBody>
      </p:sp>
    </p:spTree>
    <p:extLst>
      <p:ext uri="{BB962C8B-B14F-4D97-AF65-F5344CB8AC3E}">
        <p14:creationId xmlns:p14="http://schemas.microsoft.com/office/powerpoint/2010/main" val="2270670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t>
            </a:r>
            <a:r>
              <a:rPr lang="en-US" baseline="0" dirty="0" smtClean="0"/>
              <a:t>the 2022-23 season, only one strain was circulating from each of the influenza A subtypes H3 and H1pdm09. Both of these strains were included in the recombinant vaccine, but not in the egg-based vaccine.  </a:t>
            </a:r>
            <a:endParaRPr lang="en-US" baseline="0" dirty="0" smtClean="0"/>
          </a:p>
          <a:p>
            <a:endParaRPr lang="en-US" baseline="0" dirty="0" smtClean="0"/>
          </a:p>
          <a:p>
            <a:r>
              <a:rPr lang="en-US" baseline="0" dirty="0" smtClean="0"/>
              <a:t>I like to point out that the H1pdm09 component of the vaccine is a strain that originated in Wisconsin in 2019!</a:t>
            </a:r>
            <a:endParaRPr lang="en-US" baseline="0" dirty="0" smtClean="0"/>
          </a:p>
          <a:p>
            <a:endParaRPr lang="en-US" baseline="0" dirty="0" smtClean="0"/>
          </a:p>
          <a:p>
            <a:r>
              <a:rPr lang="en-US" dirty="0" smtClean="0"/>
              <a:t>Only</a:t>
            </a:r>
            <a:r>
              <a:rPr lang="en-US" baseline="0" dirty="0" smtClean="0"/>
              <a:t> one strain of B Victoria was circulating, and it was included in both the recombinant and egg-based influenza vaccines. Influenza B Yamagata was not detected in the US in the 2022-23 </a:t>
            </a:r>
            <a:r>
              <a:rPr lang="en-US" baseline="0" dirty="0" smtClean="0"/>
              <a:t>Season and there are predictions that it may have been eliminated altogether. </a:t>
            </a:r>
            <a:endParaRPr lang="en-US" dirty="0"/>
          </a:p>
        </p:txBody>
      </p:sp>
      <p:sp>
        <p:nvSpPr>
          <p:cNvPr id="4" name="Slide Number Placeholder 3"/>
          <p:cNvSpPr>
            <a:spLocks noGrp="1"/>
          </p:cNvSpPr>
          <p:nvPr>
            <p:ph type="sldNum" sz="quarter" idx="10"/>
          </p:nvPr>
        </p:nvSpPr>
        <p:spPr/>
        <p:txBody>
          <a:bodyPr/>
          <a:lstStyle/>
          <a:p>
            <a:fld id="{CDF05395-D295-44F2-9AC9-9BF68C4E13DD}" type="slidenum">
              <a:rPr lang="en-US" smtClean="0"/>
              <a:t>17</a:t>
            </a:fld>
            <a:endParaRPr lang="en-US"/>
          </a:p>
        </p:txBody>
      </p:sp>
    </p:spTree>
    <p:extLst>
      <p:ext uri="{BB962C8B-B14F-4D97-AF65-F5344CB8AC3E}">
        <p14:creationId xmlns:p14="http://schemas.microsoft.com/office/powerpoint/2010/main" val="4192768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the influenza</a:t>
            </a:r>
            <a:r>
              <a:rPr lang="en-US" baseline="0" dirty="0" smtClean="0"/>
              <a:t> vaccine recommendations for the 2023-24 Season are largely the </a:t>
            </a:r>
            <a:r>
              <a:rPr lang="en-US" baseline="0" dirty="0" smtClean="0"/>
              <a:t>same, only the H1pdm09 components were updated. </a:t>
            </a:r>
            <a:r>
              <a:rPr lang="en-US" baseline="0" dirty="0" smtClean="0"/>
              <a:t>Wisconsin has </a:t>
            </a:r>
            <a:r>
              <a:rPr lang="en-US" baseline="0" dirty="0" smtClean="0"/>
              <a:t>a 2022 strain </a:t>
            </a:r>
            <a:r>
              <a:rPr lang="en-US" baseline="0" dirty="0" smtClean="0"/>
              <a:t>incorporated in </a:t>
            </a:r>
            <a:r>
              <a:rPr lang="en-US" baseline="0" dirty="0" smtClean="0"/>
              <a:t>next years </a:t>
            </a:r>
            <a:r>
              <a:rPr lang="en-US" baseline="0" dirty="0" smtClean="0"/>
              <a:t>vaccine. </a:t>
            </a:r>
          </a:p>
          <a:p>
            <a:endParaRPr lang="en-US" baseline="0" dirty="0" smtClean="0"/>
          </a:p>
          <a:p>
            <a:r>
              <a:rPr lang="en-US" baseline="0" dirty="0" smtClean="0"/>
              <a:t>This </a:t>
            </a:r>
            <a:r>
              <a:rPr lang="en-US" baseline="0" dirty="0" smtClean="0"/>
              <a:t>strain was isolated from a </a:t>
            </a:r>
            <a:r>
              <a:rPr lang="en-US" baseline="0" dirty="0" smtClean="0"/>
              <a:t>sample that was submitted to us for </a:t>
            </a:r>
            <a:r>
              <a:rPr lang="en-US" baseline="0" dirty="0" smtClean="0"/>
              <a:t>respiratory virus surveillance </a:t>
            </a:r>
            <a:r>
              <a:rPr lang="en-US" baseline="0" dirty="0" smtClean="0"/>
              <a:t>from </a:t>
            </a:r>
            <a:r>
              <a:rPr lang="en-US" baseline="0" dirty="0" smtClean="0"/>
              <a:t>Beloit. </a:t>
            </a:r>
          </a:p>
          <a:p>
            <a:endParaRPr lang="en-US" baseline="0" dirty="0" smtClean="0"/>
          </a:p>
          <a:p>
            <a:r>
              <a:rPr lang="en-US" baseline="0" dirty="0" smtClean="0"/>
              <a:t>This again goes to show you how important surveillance </a:t>
            </a:r>
            <a:r>
              <a:rPr lang="en-US" baseline="0" dirty="0" err="1" smtClean="0"/>
              <a:t>specimans</a:t>
            </a:r>
            <a:r>
              <a:rPr lang="en-US" baseline="0" dirty="0" smtClean="0"/>
              <a:t> are – both state-wide and nation-wide surveillance programs depend on them!</a:t>
            </a:r>
            <a:endParaRPr lang="en-US" dirty="0"/>
          </a:p>
        </p:txBody>
      </p:sp>
      <p:sp>
        <p:nvSpPr>
          <p:cNvPr id="4" name="Slide Number Placeholder 3"/>
          <p:cNvSpPr>
            <a:spLocks noGrp="1"/>
          </p:cNvSpPr>
          <p:nvPr>
            <p:ph type="sldNum" sz="quarter" idx="10"/>
          </p:nvPr>
        </p:nvSpPr>
        <p:spPr/>
        <p:txBody>
          <a:bodyPr/>
          <a:lstStyle/>
          <a:p>
            <a:fld id="{CDF05395-D295-44F2-9AC9-9BF68C4E13DD}" type="slidenum">
              <a:rPr lang="en-US" smtClean="0"/>
              <a:t>18</a:t>
            </a:fld>
            <a:endParaRPr lang="en-US"/>
          </a:p>
        </p:txBody>
      </p:sp>
    </p:spTree>
    <p:extLst>
      <p:ext uri="{BB962C8B-B14F-4D97-AF65-F5344CB8AC3E}">
        <p14:creationId xmlns:p14="http://schemas.microsoft.com/office/powerpoint/2010/main" val="2678810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Around the</a:t>
            </a:r>
            <a:r>
              <a:rPr lang="en-US" baseline="0" dirty="0" smtClean="0"/>
              <a:t> same time that influenza was peaking, we saw an increase in specimens being submitted for mumps </a:t>
            </a:r>
            <a:r>
              <a:rPr lang="en-US" baseline="0" dirty="0" smtClean="0"/>
              <a:t>testing, from patients presenting with </a:t>
            </a:r>
            <a:r>
              <a:rPr lang="en-US" baseline="0" dirty="0" err="1" smtClean="0"/>
              <a:t>parotitis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DF05395-D295-44F2-9AC9-9BF68C4E13DD}" type="slidenum">
              <a:rPr lang="en-US" smtClean="0"/>
              <a:t>19</a:t>
            </a:fld>
            <a:endParaRPr lang="en-US"/>
          </a:p>
        </p:txBody>
      </p:sp>
    </p:spTree>
    <p:extLst>
      <p:ext uri="{BB962C8B-B14F-4D97-AF65-F5344CB8AC3E}">
        <p14:creationId xmlns:p14="http://schemas.microsoft.com/office/powerpoint/2010/main" val="149207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year as</a:t>
            </a:r>
            <a:r>
              <a:rPr lang="en-US" baseline="0" dirty="0" smtClean="0"/>
              <a:t> </a:t>
            </a:r>
            <a:r>
              <a:rPr lang="en-US" baseline="0" dirty="0" err="1" smtClean="0"/>
              <a:t>Covid</a:t>
            </a:r>
            <a:r>
              <a:rPr lang="en-US" baseline="0" dirty="0" smtClean="0"/>
              <a:t> was winding down from the Omicron peak in January of 2022, fears about </a:t>
            </a:r>
            <a:r>
              <a:rPr lang="en-US" baseline="0" dirty="0" err="1" smtClean="0"/>
              <a:t>mpox</a:t>
            </a:r>
            <a:r>
              <a:rPr lang="en-US" baseline="0" dirty="0" smtClean="0"/>
              <a:t> in the US were starting to increase. </a:t>
            </a:r>
            <a:endParaRPr lang="en-US" dirty="0"/>
          </a:p>
        </p:txBody>
      </p:sp>
      <p:sp>
        <p:nvSpPr>
          <p:cNvPr id="4" name="Slide Number Placeholder 3"/>
          <p:cNvSpPr>
            <a:spLocks noGrp="1"/>
          </p:cNvSpPr>
          <p:nvPr>
            <p:ph type="sldNum" sz="quarter" idx="10"/>
          </p:nvPr>
        </p:nvSpPr>
        <p:spPr/>
        <p:txBody>
          <a:bodyPr/>
          <a:lstStyle/>
          <a:p>
            <a:fld id="{CDF05395-D295-44F2-9AC9-9BF68C4E13DD}" type="slidenum">
              <a:rPr lang="en-US" smtClean="0"/>
              <a:t>2</a:t>
            </a:fld>
            <a:endParaRPr lang="en-US"/>
          </a:p>
        </p:txBody>
      </p:sp>
    </p:spTree>
    <p:extLst>
      <p:ext uri="{BB962C8B-B14F-4D97-AF65-F5344CB8AC3E}">
        <p14:creationId xmlns:p14="http://schemas.microsoft.com/office/powerpoint/2010/main" val="3322950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chart on the left shows the number of specimens submitted to WSLH for mumps testing from July 2020 to April of 2023. Over </a:t>
            </a:r>
            <a:r>
              <a:rPr lang="en-US" baseline="0" dirty="0" smtClean="0"/>
              <a:t>that three-year time period, only one specimen was positive for mumps, in September of 2022. </a:t>
            </a:r>
            <a:endParaRPr lang="en-US" baseline="0" dirty="0" smtClean="0"/>
          </a:p>
          <a:p>
            <a:r>
              <a:rPr lang="en-US" baseline="0" dirty="0" smtClean="0"/>
              <a:t>As compared with previous years, there was a definite increase in mumps testing this past winter. </a:t>
            </a:r>
          </a:p>
          <a:p>
            <a:endParaRPr lang="en-US" baseline="0" dirty="0" smtClean="0"/>
          </a:p>
          <a:p>
            <a:r>
              <a:rPr lang="en-US" baseline="0" dirty="0" smtClean="0"/>
              <a:t>To </a:t>
            </a:r>
            <a:r>
              <a:rPr lang="en-US" baseline="0" dirty="0" smtClean="0"/>
              <a:t>further investigate what was causing the increase in non-mumps </a:t>
            </a:r>
            <a:r>
              <a:rPr lang="en-US" baseline="0" dirty="0" err="1" smtClean="0"/>
              <a:t>parotitis</a:t>
            </a:r>
            <a:r>
              <a:rPr lang="en-US" baseline="0" dirty="0" smtClean="0"/>
              <a:t>, respiratory panel testing was performed on the negative mumps </a:t>
            </a:r>
            <a:r>
              <a:rPr lang="en-US" baseline="0" dirty="0" smtClean="0"/>
              <a:t>specimens collected from November 2022-January of 2023. </a:t>
            </a:r>
          </a:p>
          <a:p>
            <a:endParaRPr lang="en-US" baseline="0" dirty="0" smtClean="0"/>
          </a:p>
          <a:p>
            <a:r>
              <a:rPr lang="en-US" baseline="0" dirty="0" smtClean="0"/>
              <a:t>Overall</a:t>
            </a:r>
            <a:r>
              <a:rPr lang="en-US" baseline="0" dirty="0" smtClean="0"/>
              <a:t>, 50% of specimens were positive for influenza A H3, 11% were positive for a variety of other respiratory viruses, and 39% were negative for all pathogens tested. </a:t>
            </a:r>
            <a:endParaRPr lang="en-US" dirty="0"/>
          </a:p>
        </p:txBody>
      </p:sp>
      <p:sp>
        <p:nvSpPr>
          <p:cNvPr id="4" name="Slide Number Placeholder 3"/>
          <p:cNvSpPr>
            <a:spLocks noGrp="1"/>
          </p:cNvSpPr>
          <p:nvPr>
            <p:ph type="sldNum" sz="quarter" idx="10"/>
          </p:nvPr>
        </p:nvSpPr>
        <p:spPr/>
        <p:txBody>
          <a:bodyPr/>
          <a:lstStyle/>
          <a:p>
            <a:fld id="{CDF05395-D295-44F2-9AC9-9BF68C4E13DD}" type="slidenum">
              <a:rPr lang="en-US" smtClean="0"/>
              <a:t>20</a:t>
            </a:fld>
            <a:endParaRPr lang="en-US"/>
          </a:p>
        </p:txBody>
      </p:sp>
    </p:spTree>
    <p:extLst>
      <p:ext uri="{BB962C8B-B14F-4D97-AF65-F5344CB8AC3E}">
        <p14:creationId xmlns:p14="http://schemas.microsoft.com/office/powerpoint/2010/main" val="146667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winter was winding down, Seasonal Coronaviruses peaked in late February</a:t>
            </a:r>
            <a:endParaRPr lang="en-US" dirty="0"/>
          </a:p>
        </p:txBody>
      </p:sp>
      <p:sp>
        <p:nvSpPr>
          <p:cNvPr id="4" name="Slide Number Placeholder 3"/>
          <p:cNvSpPr>
            <a:spLocks noGrp="1"/>
          </p:cNvSpPr>
          <p:nvPr>
            <p:ph type="sldNum" sz="quarter" idx="10"/>
          </p:nvPr>
        </p:nvSpPr>
        <p:spPr/>
        <p:txBody>
          <a:bodyPr/>
          <a:lstStyle/>
          <a:p>
            <a:fld id="{CDF05395-D295-44F2-9AC9-9BF68C4E13DD}" type="slidenum">
              <a:rPr lang="en-US" smtClean="0"/>
              <a:t>21</a:t>
            </a:fld>
            <a:endParaRPr lang="en-US"/>
          </a:p>
        </p:txBody>
      </p:sp>
    </p:spTree>
    <p:extLst>
      <p:ext uri="{BB962C8B-B14F-4D97-AF65-F5344CB8AC3E}">
        <p14:creationId xmlns:p14="http://schemas.microsoft.com/office/powerpoint/2010/main" val="3144061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Seasonal Coronaviruses</a:t>
            </a:r>
            <a:r>
              <a:rPr lang="en-US" baseline="0" dirty="0" smtClean="0"/>
              <a:t> peaked at 27%. Human </a:t>
            </a:r>
            <a:r>
              <a:rPr lang="en-US" baseline="0" dirty="0" err="1" smtClean="0"/>
              <a:t>metapneumovirus</a:t>
            </a:r>
            <a:r>
              <a:rPr lang="en-US" baseline="0" dirty="0" smtClean="0"/>
              <a:t> peaked shortly after in early April at 15% positivity.  The timing of both of these peaks was pretty normal as compared with pre-pandemic years. </a:t>
            </a:r>
            <a:endParaRPr lang="en-US" dirty="0"/>
          </a:p>
        </p:txBody>
      </p:sp>
      <p:sp>
        <p:nvSpPr>
          <p:cNvPr id="4" name="Slide Number Placeholder 3"/>
          <p:cNvSpPr>
            <a:spLocks noGrp="1"/>
          </p:cNvSpPr>
          <p:nvPr>
            <p:ph type="sldNum" sz="quarter" idx="10"/>
          </p:nvPr>
        </p:nvSpPr>
        <p:spPr/>
        <p:txBody>
          <a:bodyPr/>
          <a:lstStyle/>
          <a:p>
            <a:fld id="{CDF05395-D295-44F2-9AC9-9BF68C4E13DD}" type="slidenum">
              <a:rPr lang="en-US" smtClean="0"/>
              <a:t>22</a:t>
            </a:fld>
            <a:endParaRPr lang="en-US"/>
          </a:p>
        </p:txBody>
      </p:sp>
    </p:spTree>
    <p:extLst>
      <p:ext uri="{BB962C8B-B14F-4D97-AF65-F5344CB8AC3E}">
        <p14:creationId xmlns:p14="http://schemas.microsoft.com/office/powerpoint/2010/main" val="2518961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predominate strains</a:t>
            </a:r>
            <a:r>
              <a:rPr lang="en-US" baseline="0" dirty="0" smtClean="0"/>
              <a:t> of seasonal coronaviruses circulating were  HKU1 and NL63. Later in the spring, 229E became the predominant strain circulating. </a:t>
            </a:r>
            <a:endParaRPr lang="en-US" dirty="0"/>
          </a:p>
        </p:txBody>
      </p:sp>
      <p:sp>
        <p:nvSpPr>
          <p:cNvPr id="4" name="Slide Number Placeholder 3"/>
          <p:cNvSpPr>
            <a:spLocks noGrp="1"/>
          </p:cNvSpPr>
          <p:nvPr>
            <p:ph type="sldNum" sz="quarter" idx="10"/>
          </p:nvPr>
        </p:nvSpPr>
        <p:spPr/>
        <p:txBody>
          <a:bodyPr/>
          <a:lstStyle/>
          <a:p>
            <a:fld id="{CDF05395-D295-44F2-9AC9-9BF68C4E13DD}" type="slidenum">
              <a:rPr lang="en-US" smtClean="0"/>
              <a:t>23</a:t>
            </a:fld>
            <a:endParaRPr lang="en-US"/>
          </a:p>
        </p:txBody>
      </p:sp>
    </p:spTree>
    <p:extLst>
      <p:ext uri="{BB962C8B-B14F-4D97-AF65-F5344CB8AC3E}">
        <p14:creationId xmlns:p14="http://schemas.microsoft.com/office/powerpoint/2010/main" val="1525083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into spring, positivity</a:t>
            </a:r>
            <a:r>
              <a:rPr lang="en-US" baseline="0" dirty="0" smtClean="0"/>
              <a:t> rates of some gastrointestinal pathogens were increasing. </a:t>
            </a:r>
            <a:endParaRPr lang="en-US" dirty="0"/>
          </a:p>
        </p:txBody>
      </p:sp>
      <p:sp>
        <p:nvSpPr>
          <p:cNvPr id="4" name="Slide Number Placeholder 3"/>
          <p:cNvSpPr>
            <a:spLocks noGrp="1"/>
          </p:cNvSpPr>
          <p:nvPr>
            <p:ph type="sldNum" sz="quarter" idx="10"/>
          </p:nvPr>
        </p:nvSpPr>
        <p:spPr/>
        <p:txBody>
          <a:bodyPr/>
          <a:lstStyle/>
          <a:p>
            <a:fld id="{CDF05395-D295-44F2-9AC9-9BF68C4E13DD}" type="slidenum">
              <a:rPr lang="en-US" smtClean="0"/>
              <a:t>24</a:t>
            </a:fld>
            <a:endParaRPr lang="en-US"/>
          </a:p>
        </p:txBody>
      </p:sp>
    </p:spTree>
    <p:extLst>
      <p:ext uri="{BB962C8B-B14F-4D97-AF65-F5344CB8AC3E}">
        <p14:creationId xmlns:p14="http://schemas.microsoft.com/office/powerpoint/2010/main" val="411558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Norovirus peaked</a:t>
            </a:r>
            <a:r>
              <a:rPr lang="en-US" baseline="0" dirty="0" smtClean="0"/>
              <a:t> at 16% in mid- March of 2023. </a:t>
            </a:r>
            <a:r>
              <a:rPr lang="en-US" baseline="0" dirty="0" err="1" smtClean="0"/>
              <a:t>Astrovirus</a:t>
            </a:r>
            <a:r>
              <a:rPr lang="en-US" baseline="0" dirty="0" smtClean="0"/>
              <a:t>, </a:t>
            </a:r>
            <a:r>
              <a:rPr lang="en-US" baseline="0" dirty="0" err="1" smtClean="0"/>
              <a:t>Sapovirus</a:t>
            </a:r>
            <a:r>
              <a:rPr lang="en-US" baseline="0" dirty="0" smtClean="0"/>
              <a:t> and Rotavirus also had small peaks through the winter and </a:t>
            </a:r>
            <a:r>
              <a:rPr lang="en-US" baseline="0" dirty="0" smtClean="0"/>
              <a:t>spring of 2023. </a:t>
            </a:r>
            <a:endParaRPr lang="en-US" dirty="0"/>
          </a:p>
        </p:txBody>
      </p:sp>
      <p:sp>
        <p:nvSpPr>
          <p:cNvPr id="4" name="Slide Number Placeholder 3"/>
          <p:cNvSpPr>
            <a:spLocks noGrp="1"/>
          </p:cNvSpPr>
          <p:nvPr>
            <p:ph type="sldNum" sz="quarter" idx="10"/>
          </p:nvPr>
        </p:nvSpPr>
        <p:spPr/>
        <p:txBody>
          <a:bodyPr/>
          <a:lstStyle/>
          <a:p>
            <a:fld id="{CDF05395-D295-44F2-9AC9-9BF68C4E13DD}" type="slidenum">
              <a:rPr lang="en-US" smtClean="0"/>
              <a:t>25</a:t>
            </a:fld>
            <a:endParaRPr lang="en-US"/>
          </a:p>
        </p:txBody>
      </p:sp>
    </p:spTree>
    <p:extLst>
      <p:ext uri="{BB962C8B-B14F-4D97-AF65-F5344CB8AC3E}">
        <p14:creationId xmlns:p14="http://schemas.microsoft.com/office/powerpoint/2010/main" val="2410152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that, I would like to thank you</a:t>
            </a:r>
            <a:r>
              <a:rPr lang="en-US" baseline="0" dirty="0" smtClean="0"/>
              <a:t> all for your data and specimen submissions! We couldn’t do it without you!</a:t>
            </a:r>
          </a:p>
          <a:p>
            <a:endParaRPr lang="en-US" baseline="0" dirty="0" smtClean="0"/>
          </a:p>
          <a:p>
            <a:r>
              <a:rPr lang="en-US" baseline="0" dirty="0" smtClean="0"/>
              <a:t>Visit our website for more information about virology surveillance including</a:t>
            </a:r>
          </a:p>
          <a:p>
            <a:pPr marL="1139825" indent="-285750">
              <a:buFont typeface="Arial" panose="020B0604020202020204" pitchFamily="34" charset="0"/>
              <a:buChar char="•"/>
              <a:defRPr/>
            </a:pPr>
            <a:r>
              <a:rPr lang="en-US" sz="1200" dirty="0" smtClean="0"/>
              <a:t>The Laboratory-based surveillance plan</a:t>
            </a:r>
          </a:p>
          <a:p>
            <a:pPr marL="1139825" indent="-285750">
              <a:buFont typeface="Arial" panose="020B0604020202020204" pitchFamily="34" charset="0"/>
              <a:buChar char="•"/>
              <a:defRPr/>
            </a:pPr>
            <a:r>
              <a:rPr lang="en-US" sz="1200" dirty="0" smtClean="0"/>
              <a:t>The Link to report testing data</a:t>
            </a:r>
          </a:p>
          <a:p>
            <a:pPr marL="1139825" indent="-285750">
              <a:buFont typeface="Arial" panose="020B0604020202020204" pitchFamily="34" charset="0"/>
              <a:buChar char="•"/>
              <a:defRPr/>
            </a:pPr>
            <a:r>
              <a:rPr lang="en-US" sz="1200" dirty="0" smtClean="0"/>
              <a:t>Specimen submission instructions </a:t>
            </a:r>
          </a:p>
          <a:p>
            <a:pPr marL="1139825" indent="-285750">
              <a:buFont typeface="Arial" panose="020B0604020202020204" pitchFamily="34" charset="0"/>
              <a:buChar char="•"/>
              <a:defRPr/>
            </a:pPr>
            <a:r>
              <a:rPr lang="en-US" sz="1200" dirty="0" smtClean="0"/>
              <a:t>WI Surveillance data</a:t>
            </a:r>
          </a:p>
          <a:p>
            <a:pPr marL="1139825" indent="-285750">
              <a:buFont typeface="Arial" panose="020B0604020202020204" pitchFamily="34" charset="0"/>
              <a:buChar char="•"/>
              <a:defRPr/>
            </a:pPr>
            <a:endParaRPr lang="en-US" sz="1200" dirty="0" smtClean="0"/>
          </a:p>
          <a:p>
            <a:pPr marL="0" indent="0" algn="l" defTabSz="914400" rtl="0" eaLnBrk="1" latinLnBrk="0" hangingPunct="1">
              <a:buFont typeface="Arial" panose="020B0604020202020204" pitchFamily="34" charset="0"/>
              <a:buNone/>
              <a:defRPr/>
            </a:pPr>
            <a:r>
              <a:rPr lang="en-US" sz="1200" kern="1200" baseline="0" dirty="0" smtClean="0">
                <a:solidFill>
                  <a:schemeClr val="tx1"/>
                </a:solidFill>
                <a:latin typeface="+mn-lt"/>
                <a:ea typeface="+mn-ea"/>
                <a:cs typeface="+mn-cs"/>
              </a:rPr>
              <a:t>Thank you all for listening. I would be happy to take any questions. </a:t>
            </a:r>
            <a:endParaRPr lang="en-US" sz="1200" kern="1200" baseline="0" dirty="0">
              <a:solidFill>
                <a:schemeClr val="tx1"/>
              </a:solidFill>
              <a:latin typeface="+mn-lt"/>
              <a:ea typeface="+mn-ea"/>
              <a:cs typeface="+mn-cs"/>
            </a:endParaRPr>
          </a:p>
          <a:p>
            <a:pPr marL="854075" indent="0">
              <a:buFont typeface="Arial" panose="020B0604020202020204" pitchFamily="34" charset="0"/>
              <a:buNone/>
              <a:defRPr/>
            </a:pPr>
            <a:endParaRPr lang="en-US" sz="1200" dirty="0" smtClean="0"/>
          </a:p>
        </p:txBody>
      </p:sp>
      <p:sp>
        <p:nvSpPr>
          <p:cNvPr id="4" name="Slide Number Placeholder 3"/>
          <p:cNvSpPr>
            <a:spLocks noGrp="1"/>
          </p:cNvSpPr>
          <p:nvPr>
            <p:ph type="sldNum" sz="quarter" idx="10"/>
          </p:nvPr>
        </p:nvSpPr>
        <p:spPr/>
        <p:txBody>
          <a:bodyPr/>
          <a:lstStyle/>
          <a:p>
            <a:fld id="{CDF05395-D295-44F2-9AC9-9BF68C4E13DD}" type="slidenum">
              <a:rPr lang="en-US" smtClean="0"/>
              <a:t>26</a:t>
            </a:fld>
            <a:endParaRPr lang="en-US"/>
          </a:p>
        </p:txBody>
      </p:sp>
    </p:spTree>
    <p:extLst>
      <p:ext uri="{BB962C8B-B14F-4D97-AF65-F5344CB8AC3E}">
        <p14:creationId xmlns:p14="http://schemas.microsoft.com/office/powerpoint/2010/main" val="2138003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F05395-D295-44F2-9AC9-9BF68C4E13DD}" type="slidenum">
              <a:rPr lang="en-US" smtClean="0"/>
              <a:t>27</a:t>
            </a:fld>
            <a:endParaRPr lang="en-US"/>
          </a:p>
        </p:txBody>
      </p:sp>
    </p:spTree>
    <p:extLst>
      <p:ext uri="{BB962C8B-B14F-4D97-AF65-F5344CB8AC3E}">
        <p14:creationId xmlns:p14="http://schemas.microsoft.com/office/powerpoint/2010/main" val="383582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F05395-D295-44F2-9AC9-9BF68C4E13DD}" type="slidenum">
              <a:rPr lang="en-US" smtClean="0"/>
              <a:t>28</a:t>
            </a:fld>
            <a:endParaRPr lang="en-US"/>
          </a:p>
        </p:txBody>
      </p:sp>
    </p:spTree>
    <p:extLst>
      <p:ext uri="{BB962C8B-B14F-4D97-AF65-F5344CB8AC3E}">
        <p14:creationId xmlns:p14="http://schemas.microsoft.com/office/powerpoint/2010/main" val="2382376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May of 2022 the</a:t>
            </a:r>
            <a:r>
              <a:rPr lang="en-US" baseline="0" dirty="0" smtClean="0"/>
              <a:t> first confirmed case of </a:t>
            </a:r>
            <a:r>
              <a:rPr lang="en-US" baseline="0" dirty="0" err="1" smtClean="0"/>
              <a:t>mpox</a:t>
            </a:r>
            <a:r>
              <a:rPr lang="en-US" baseline="0" dirty="0" smtClean="0"/>
              <a:t> was detected in the US, and shortly after, the first case of </a:t>
            </a:r>
            <a:r>
              <a:rPr lang="en-US" baseline="0" dirty="0" err="1" smtClean="0"/>
              <a:t>mpox</a:t>
            </a:r>
            <a:r>
              <a:rPr lang="en-US" baseline="0" dirty="0" smtClean="0"/>
              <a:t> was detected in Wisconsin. </a:t>
            </a:r>
          </a:p>
          <a:p>
            <a:r>
              <a:rPr lang="en-US" baseline="0" dirty="0" smtClean="0"/>
              <a:t>The number of positive cases in WI continued to rise through July and August, before starting to decline in the fall. </a:t>
            </a:r>
          </a:p>
          <a:p>
            <a:endParaRPr lang="en-US" baseline="0" dirty="0" smtClean="0"/>
          </a:p>
          <a:p>
            <a:r>
              <a:rPr lang="en-US" baseline="0" dirty="0" smtClean="0"/>
              <a:t>At </a:t>
            </a:r>
            <a:r>
              <a:rPr lang="en-US" baseline="0" dirty="0" smtClean="0"/>
              <a:t>the WSLH, we </a:t>
            </a:r>
            <a:r>
              <a:rPr lang="en-US" baseline="0" dirty="0" smtClean="0"/>
              <a:t>saw </a:t>
            </a:r>
            <a:r>
              <a:rPr lang="en-US" baseline="0" dirty="0" smtClean="0"/>
              <a:t>a </a:t>
            </a:r>
            <a:r>
              <a:rPr lang="en-US" baseline="0" dirty="0" smtClean="0"/>
              <a:t>spike </a:t>
            </a:r>
            <a:r>
              <a:rPr lang="en-US" baseline="0" dirty="0" smtClean="0"/>
              <a:t>in the number of specimens submitted for </a:t>
            </a:r>
            <a:r>
              <a:rPr lang="en-US" baseline="0" dirty="0" err="1" smtClean="0"/>
              <a:t>mpox</a:t>
            </a:r>
            <a:r>
              <a:rPr lang="en-US" baseline="0" dirty="0" smtClean="0"/>
              <a:t> testing through the summer, and </a:t>
            </a:r>
            <a:r>
              <a:rPr lang="en-US" baseline="0" dirty="0" smtClean="0"/>
              <a:t>then saw </a:t>
            </a:r>
            <a:r>
              <a:rPr lang="en-US" baseline="0" dirty="0" smtClean="0"/>
              <a:t>a fairly dramatic decrease in testing requests through the fall and winter. </a:t>
            </a:r>
          </a:p>
          <a:p>
            <a:r>
              <a:rPr lang="en-US" baseline="0" dirty="0" smtClean="0"/>
              <a:t>This spring, we have been seeing an increase in testing requests again, and saw one additional positive case in March. </a:t>
            </a:r>
            <a:endParaRPr lang="en-US" dirty="0"/>
          </a:p>
        </p:txBody>
      </p:sp>
      <p:sp>
        <p:nvSpPr>
          <p:cNvPr id="4" name="Slide Number Placeholder 3"/>
          <p:cNvSpPr>
            <a:spLocks noGrp="1"/>
          </p:cNvSpPr>
          <p:nvPr>
            <p:ph type="sldNum" sz="quarter" idx="10"/>
          </p:nvPr>
        </p:nvSpPr>
        <p:spPr/>
        <p:txBody>
          <a:bodyPr/>
          <a:lstStyle/>
          <a:p>
            <a:fld id="{CDF05395-D295-44F2-9AC9-9BF68C4E13DD}" type="slidenum">
              <a:rPr lang="en-US" smtClean="0"/>
              <a:t>3</a:t>
            </a:fld>
            <a:endParaRPr lang="en-US"/>
          </a:p>
        </p:txBody>
      </p:sp>
    </p:spTree>
    <p:extLst>
      <p:ext uri="{BB962C8B-B14F-4D97-AF65-F5344CB8AC3E}">
        <p14:creationId xmlns:p14="http://schemas.microsoft.com/office/powerpoint/2010/main" val="3947566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a:t>
            </a:r>
            <a:r>
              <a:rPr lang="en-US" dirty="0" err="1" smtClean="0"/>
              <a:t>mpox</a:t>
            </a:r>
            <a:r>
              <a:rPr lang="en-US" dirty="0" smtClean="0"/>
              <a:t> was carrying on in</a:t>
            </a:r>
            <a:r>
              <a:rPr lang="en-US" baseline="0" dirty="0" smtClean="0"/>
              <a:t> August</a:t>
            </a:r>
            <a:r>
              <a:rPr lang="en-US" dirty="0" smtClean="0"/>
              <a:t>, there</a:t>
            </a:r>
            <a:r>
              <a:rPr lang="en-US" baseline="0" dirty="0" smtClean="0"/>
              <a:t> was also </a:t>
            </a:r>
            <a:r>
              <a:rPr lang="en-US" baseline="0" dirty="0" smtClean="0"/>
              <a:t>an </a:t>
            </a:r>
            <a:r>
              <a:rPr lang="en-US" baseline="0" dirty="0" smtClean="0"/>
              <a:t>H1N2 Swine variant that was detected in a Wisconsin patient. </a:t>
            </a:r>
            <a:endParaRPr lang="en-US" dirty="0"/>
          </a:p>
        </p:txBody>
      </p:sp>
      <p:sp>
        <p:nvSpPr>
          <p:cNvPr id="4" name="Slide Number Placeholder 3"/>
          <p:cNvSpPr>
            <a:spLocks noGrp="1"/>
          </p:cNvSpPr>
          <p:nvPr>
            <p:ph type="sldNum" sz="quarter" idx="10"/>
          </p:nvPr>
        </p:nvSpPr>
        <p:spPr/>
        <p:txBody>
          <a:bodyPr/>
          <a:lstStyle/>
          <a:p>
            <a:fld id="{CDF05395-D295-44F2-9AC9-9BF68C4E13DD}" type="slidenum">
              <a:rPr lang="en-US" smtClean="0"/>
              <a:t>4</a:t>
            </a:fld>
            <a:endParaRPr lang="en-US"/>
          </a:p>
        </p:txBody>
      </p:sp>
    </p:spTree>
    <p:extLst>
      <p:ext uri="{BB962C8B-B14F-4D97-AF65-F5344CB8AC3E}">
        <p14:creationId xmlns:p14="http://schemas.microsoft.com/office/powerpoint/2010/main" val="1636673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case was</a:t>
            </a:r>
            <a:r>
              <a:rPr lang="en-US" baseline="0" dirty="0" smtClean="0"/>
              <a:t> in a child less than 18 years of age, located in south-central WI. With this specimen, all influenza PCR results appeared normal, it was only caught that it was a variant virus during whole genome sequencing. </a:t>
            </a:r>
          </a:p>
          <a:p>
            <a:endParaRPr lang="en-US" baseline="0" dirty="0" smtClean="0"/>
          </a:p>
          <a:p>
            <a:r>
              <a:rPr lang="en-US" baseline="0" dirty="0" smtClean="0"/>
              <a:t>This highlights the importance of submitting your out of season influenza positives to the </a:t>
            </a:r>
            <a:r>
              <a:rPr lang="en-US" baseline="0" dirty="0" smtClean="0"/>
              <a:t>WSLH for </a:t>
            </a:r>
            <a:r>
              <a:rPr lang="en-US" baseline="0" dirty="0" smtClean="0"/>
              <a:t>confirmation, subtyping and inclusion into the National influenza surveillance </a:t>
            </a:r>
            <a:r>
              <a:rPr lang="en-US" baseline="0" dirty="0" smtClean="0"/>
              <a:t>workflow. </a:t>
            </a:r>
            <a:endParaRPr lang="en-US" dirty="0"/>
          </a:p>
        </p:txBody>
      </p:sp>
      <p:sp>
        <p:nvSpPr>
          <p:cNvPr id="4" name="Slide Number Placeholder 3"/>
          <p:cNvSpPr>
            <a:spLocks noGrp="1"/>
          </p:cNvSpPr>
          <p:nvPr>
            <p:ph type="sldNum" sz="quarter" idx="10"/>
          </p:nvPr>
        </p:nvSpPr>
        <p:spPr/>
        <p:txBody>
          <a:bodyPr/>
          <a:lstStyle/>
          <a:p>
            <a:fld id="{CDF05395-D295-44F2-9AC9-9BF68C4E13DD}" type="slidenum">
              <a:rPr lang="en-US" smtClean="0"/>
              <a:t>5</a:t>
            </a:fld>
            <a:endParaRPr lang="en-US"/>
          </a:p>
        </p:txBody>
      </p:sp>
    </p:spTree>
    <p:extLst>
      <p:ext uri="{BB962C8B-B14F-4D97-AF65-F5344CB8AC3E}">
        <p14:creationId xmlns:p14="http://schemas.microsoft.com/office/powerpoint/2010/main" val="2300375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in August, there was the only positive mumps by PCR for the year. </a:t>
            </a:r>
          </a:p>
          <a:p>
            <a:endParaRPr lang="en-US" baseline="0" dirty="0" smtClean="0"/>
          </a:p>
          <a:p>
            <a:r>
              <a:rPr lang="en-US" baseline="0" dirty="0" smtClean="0"/>
              <a:t>In September, positivity rates of rhino/enterovirus were increasing, and clinicians were seeing an increase in hospitalizations of pediatric patients with severe respiratory illness and positive rhinovirus/enterovirus tests. </a:t>
            </a:r>
            <a:endParaRPr lang="en-US" dirty="0"/>
          </a:p>
        </p:txBody>
      </p:sp>
      <p:sp>
        <p:nvSpPr>
          <p:cNvPr id="4" name="Slide Number Placeholder 3"/>
          <p:cNvSpPr>
            <a:spLocks noGrp="1"/>
          </p:cNvSpPr>
          <p:nvPr>
            <p:ph type="sldNum" sz="quarter" idx="10"/>
          </p:nvPr>
        </p:nvSpPr>
        <p:spPr/>
        <p:txBody>
          <a:bodyPr/>
          <a:lstStyle/>
          <a:p>
            <a:fld id="{CDF05395-D295-44F2-9AC9-9BF68C4E13DD}" type="slidenum">
              <a:rPr lang="en-US" smtClean="0"/>
              <a:t>6</a:t>
            </a:fld>
            <a:endParaRPr lang="en-US"/>
          </a:p>
        </p:txBody>
      </p:sp>
    </p:spTree>
    <p:extLst>
      <p:ext uri="{BB962C8B-B14F-4D97-AF65-F5344CB8AC3E}">
        <p14:creationId xmlns:p14="http://schemas.microsoft.com/office/powerpoint/2010/main" val="2308395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Rhino/Enterovirus positivity</a:t>
            </a:r>
            <a:r>
              <a:rPr lang="en-US" baseline="0" dirty="0" smtClean="0"/>
              <a:t> </a:t>
            </a:r>
            <a:r>
              <a:rPr lang="en-US" baseline="0" dirty="0" smtClean="0"/>
              <a:t>peaked in late September </a:t>
            </a:r>
            <a:r>
              <a:rPr lang="en-US" baseline="0" dirty="0" smtClean="0"/>
              <a:t>at 34% and occurred around the same time as peaks in the pre-</a:t>
            </a:r>
            <a:r>
              <a:rPr lang="en-US" baseline="0" dirty="0" err="1" smtClean="0"/>
              <a:t>covid</a:t>
            </a:r>
            <a:r>
              <a:rPr lang="en-US" baseline="0" dirty="0" smtClean="0"/>
              <a:t> seasons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DF05395-D295-44F2-9AC9-9BF68C4E13DD}" type="slidenum">
              <a:rPr lang="en-US" smtClean="0"/>
              <a:t>7</a:t>
            </a:fld>
            <a:endParaRPr lang="en-US"/>
          </a:p>
        </p:txBody>
      </p:sp>
    </p:spTree>
    <p:extLst>
      <p:ext uri="{BB962C8B-B14F-4D97-AF65-F5344CB8AC3E}">
        <p14:creationId xmlns:p14="http://schemas.microsoft.com/office/powerpoint/2010/main" val="1764346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fontAlgn="base">
              <a:spcBef>
                <a:spcPct val="30000"/>
              </a:spcBef>
              <a:spcAft>
                <a:spcPct val="0"/>
              </a:spcAft>
              <a:defRPr/>
            </a:pPr>
            <a:r>
              <a:rPr lang="en-US" dirty="0" smtClean="0"/>
              <a:t>In an MMWR</a:t>
            </a:r>
            <a:r>
              <a:rPr lang="en-US" baseline="0" dirty="0" smtClean="0"/>
              <a:t> released in October of 2022, national data </a:t>
            </a:r>
            <a:r>
              <a:rPr lang="en-US" dirty="0" smtClean="0"/>
              <a:t>indicated </a:t>
            </a:r>
            <a:r>
              <a:rPr lang="en-US" dirty="0" smtClean="0"/>
              <a:t>that among children</a:t>
            </a:r>
            <a:r>
              <a:rPr lang="en-US" baseline="0" dirty="0" smtClean="0"/>
              <a:t> </a:t>
            </a:r>
            <a:r>
              <a:rPr lang="en-US" baseline="0" dirty="0" smtClean="0"/>
              <a:t>with a positive </a:t>
            </a:r>
            <a:r>
              <a:rPr lang="en-US" baseline="0" dirty="0" smtClean="0"/>
              <a:t>rhino/enterovirus test </a:t>
            </a:r>
            <a:r>
              <a:rPr lang="en-US" baseline="0" dirty="0" smtClean="0"/>
              <a:t>who </a:t>
            </a:r>
            <a:r>
              <a:rPr lang="en-US" baseline="0" dirty="0" smtClean="0"/>
              <a:t>received care in </a:t>
            </a:r>
            <a:r>
              <a:rPr lang="en-US" baseline="0" dirty="0" smtClean="0"/>
              <a:t>an </a:t>
            </a:r>
            <a:r>
              <a:rPr lang="en-US" baseline="0" dirty="0" smtClean="0"/>
              <a:t>Emergency room, </a:t>
            </a:r>
            <a:r>
              <a:rPr lang="en-US" dirty="0" smtClean="0"/>
              <a:t>the </a:t>
            </a:r>
            <a:r>
              <a:rPr lang="en-US" dirty="0" smtClean="0"/>
              <a:t>positivity</a:t>
            </a:r>
            <a:r>
              <a:rPr lang="en-US" baseline="0" dirty="0" smtClean="0"/>
              <a:t> rate of</a:t>
            </a:r>
            <a:r>
              <a:rPr lang="en-US" dirty="0" smtClean="0"/>
              <a:t> </a:t>
            </a:r>
            <a:r>
              <a:rPr lang="en-US" dirty="0" smtClean="0"/>
              <a:t>EV-D68 </a:t>
            </a:r>
            <a:r>
              <a:rPr lang="en-US" dirty="0" smtClean="0"/>
              <a:t>testing</a:t>
            </a:r>
            <a:r>
              <a:rPr lang="en-US" baseline="0" dirty="0" smtClean="0"/>
              <a:t> was also </a:t>
            </a:r>
            <a:r>
              <a:rPr lang="en-US" dirty="0" smtClean="0"/>
              <a:t>increasing, and peaked at</a:t>
            </a:r>
            <a:r>
              <a:rPr lang="en-US" sz="1200" dirty="0" smtClean="0"/>
              <a:t> </a:t>
            </a:r>
            <a:r>
              <a:rPr lang="en-US" sz="1200" dirty="0" smtClean="0"/>
              <a:t>56% in Mid-August</a:t>
            </a:r>
            <a:endParaRPr lang="en-US" dirty="0" smtClean="0"/>
          </a:p>
          <a:p>
            <a:pPr defTabSz="465887" fontAlgn="base">
              <a:spcBef>
                <a:spcPct val="30000"/>
              </a:spcBef>
              <a:spcAft>
                <a:spcPct val="0"/>
              </a:spcAft>
              <a:defRPr/>
            </a:pPr>
            <a:endParaRPr lang="en-US" dirty="0" smtClean="0"/>
          </a:p>
          <a:p>
            <a:pPr defTabSz="465887" fontAlgn="base">
              <a:spcBef>
                <a:spcPct val="30000"/>
              </a:spcBef>
              <a:spcAft>
                <a:spcPct val="0"/>
              </a:spcAft>
              <a:defRPr/>
            </a:pPr>
            <a:r>
              <a:rPr lang="en-US" dirty="0" smtClean="0"/>
              <a:t>Previous increases in EV-D68 respiratory illness have also coincided with increases in cases of </a:t>
            </a:r>
            <a:r>
              <a:rPr lang="en-US" dirty="0" smtClean="0"/>
              <a:t>Acute </a:t>
            </a:r>
            <a:r>
              <a:rPr lang="en-US" dirty="0" err="1" smtClean="0"/>
              <a:t>Flacid</a:t>
            </a:r>
            <a:r>
              <a:rPr lang="en-US" dirty="0" smtClean="0"/>
              <a:t> Myelitis.</a:t>
            </a:r>
            <a:endParaRPr lang="en-US" dirty="0" smtClean="0"/>
          </a:p>
          <a:p>
            <a:endParaRPr lang="en-US" dirty="0"/>
          </a:p>
        </p:txBody>
      </p:sp>
      <p:sp>
        <p:nvSpPr>
          <p:cNvPr id="4" name="Slide Number Placeholder 3"/>
          <p:cNvSpPr>
            <a:spLocks noGrp="1"/>
          </p:cNvSpPr>
          <p:nvPr>
            <p:ph type="sldNum" sz="quarter" idx="10"/>
          </p:nvPr>
        </p:nvSpPr>
        <p:spPr/>
        <p:txBody>
          <a:bodyPr/>
          <a:lstStyle/>
          <a:p>
            <a:fld id="{CDF05395-D295-44F2-9AC9-9BF68C4E13DD}" type="slidenum">
              <a:rPr lang="en-US" smtClean="0"/>
              <a:t>8</a:t>
            </a:fld>
            <a:endParaRPr lang="en-US"/>
          </a:p>
        </p:txBody>
      </p:sp>
    </p:spTree>
    <p:extLst>
      <p:ext uri="{BB962C8B-B14F-4D97-AF65-F5344CB8AC3E}">
        <p14:creationId xmlns:p14="http://schemas.microsoft.com/office/powerpoint/2010/main" val="873332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fontAlgn="base">
              <a:spcBef>
                <a:spcPct val="30000"/>
              </a:spcBef>
              <a:spcAft>
                <a:spcPct val="0"/>
              </a:spcAft>
              <a:defRPr/>
            </a:pPr>
            <a:r>
              <a:rPr lang="en-US" sz="1200" dirty="0" smtClean="0"/>
              <a:t>It was feared that there would also</a:t>
            </a:r>
            <a:r>
              <a:rPr lang="en-US" sz="1200" baseline="0" dirty="0" smtClean="0"/>
              <a:t> be an increase in AFM cases in summer/fall of </a:t>
            </a:r>
            <a:r>
              <a:rPr lang="en-US" sz="1200" dirty="0" smtClean="0"/>
              <a:t>2022, but </a:t>
            </a:r>
            <a:r>
              <a:rPr lang="en-US" sz="1200" dirty="0" smtClean="0"/>
              <a:t>thankfully the spike did not materialize and</a:t>
            </a:r>
            <a:r>
              <a:rPr lang="en-US" sz="1200" baseline="0" dirty="0" smtClean="0"/>
              <a:t> </a:t>
            </a:r>
            <a:r>
              <a:rPr lang="en-US" sz="1200" baseline="0" dirty="0" smtClean="0"/>
              <a:t>only 1 case of AFM was reported in Wisconsin in 2022. </a:t>
            </a:r>
            <a:endParaRPr lang="en-US" sz="1200" dirty="0" smtClean="0"/>
          </a:p>
          <a:p>
            <a:pPr defTabSz="465887" fontAlgn="base">
              <a:spcBef>
                <a:spcPct val="30000"/>
              </a:spcBef>
              <a:spcAft>
                <a:spcPct val="0"/>
              </a:spcAft>
              <a:defRPr/>
            </a:pPr>
            <a:endParaRPr lang="en-US" sz="1200" dirty="0" smtClean="0"/>
          </a:p>
        </p:txBody>
      </p:sp>
      <p:sp>
        <p:nvSpPr>
          <p:cNvPr id="4" name="Slide Number Placeholder 3"/>
          <p:cNvSpPr>
            <a:spLocks noGrp="1"/>
          </p:cNvSpPr>
          <p:nvPr>
            <p:ph type="sldNum" sz="quarter" idx="10"/>
          </p:nvPr>
        </p:nvSpPr>
        <p:spPr/>
        <p:txBody>
          <a:bodyPr/>
          <a:lstStyle/>
          <a:p>
            <a:fld id="{CDF05395-D295-44F2-9AC9-9BF68C4E13DD}" type="slidenum">
              <a:rPr lang="en-US" smtClean="0"/>
              <a:t>9</a:t>
            </a:fld>
            <a:endParaRPr lang="en-US"/>
          </a:p>
        </p:txBody>
      </p:sp>
    </p:spTree>
    <p:extLst>
      <p:ext uri="{BB962C8B-B14F-4D97-AF65-F5344CB8AC3E}">
        <p14:creationId xmlns:p14="http://schemas.microsoft.com/office/powerpoint/2010/main" val="44429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6/7/2023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6/7/2023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chart" Target="../charts/chart7.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chart" Target="../charts/chart12.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chart" Target="../charts/chart16.xml"/><Relationship Id="rId4" Type="http://schemas.openxmlformats.org/officeDocument/2006/relationships/chart" Target="../charts/chart1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chart" Target="../charts/chart22.xml"/><Relationship Id="rId3" Type="http://schemas.openxmlformats.org/officeDocument/2006/relationships/chart" Target="../charts/chart18.xml"/><Relationship Id="rId7" Type="http://schemas.openxmlformats.org/officeDocument/2006/relationships/chart" Target="../charts/chart2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chart" Target="../charts/chart20.xml"/><Relationship Id="rId4" Type="http://schemas.openxmlformats.org/officeDocument/2006/relationships/chart" Target="../charts/char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aphis.usda.gov/aphis/ourfocus/animalhealth/animal-disease-information/avian/avian-influenza/hpai-2022/2022-hpai-commercial-backyard-flock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dc.gov/mmwr/volumes/71/wr/mm7140e1.htm?s_cid=mm7140e1_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6539" y="928108"/>
            <a:ext cx="8791575" cy="1128848"/>
          </a:xfrm>
        </p:spPr>
        <p:txBody>
          <a:bodyPr>
            <a:normAutofit/>
          </a:bodyPr>
          <a:lstStyle/>
          <a:p>
            <a:r>
              <a:rPr lang="en-US" sz="6000" dirty="0" smtClean="0"/>
              <a:t>Year in Review: 2022-23</a:t>
            </a:r>
            <a:endParaRPr lang="en-US" sz="6000" dirty="0"/>
          </a:p>
        </p:txBody>
      </p:sp>
      <p:sp>
        <p:nvSpPr>
          <p:cNvPr id="3" name="Subtitle 2"/>
          <p:cNvSpPr>
            <a:spLocks noGrp="1"/>
          </p:cNvSpPr>
          <p:nvPr>
            <p:ph type="subTitle" idx="1"/>
          </p:nvPr>
        </p:nvSpPr>
        <p:spPr>
          <a:xfrm>
            <a:off x="1581344" y="2507329"/>
            <a:ext cx="8791575" cy="1655762"/>
          </a:xfrm>
        </p:spPr>
        <p:txBody>
          <a:bodyPr/>
          <a:lstStyle/>
          <a:p>
            <a:r>
              <a:rPr lang="en-US" sz="2800" dirty="0" smtClean="0">
                <a:solidFill>
                  <a:schemeClr val="tx1"/>
                </a:solidFill>
              </a:rPr>
              <a:t>Erika Hanson</a:t>
            </a:r>
          </a:p>
          <a:p>
            <a:pPr>
              <a:spcBef>
                <a:spcPts val="600"/>
              </a:spcBef>
            </a:pPr>
            <a:r>
              <a:rPr lang="en-US" dirty="0" smtClean="0">
                <a:solidFill>
                  <a:schemeClr val="tx1"/>
                </a:solidFill>
              </a:rPr>
              <a:t>Wisconsin State Laboratory of hygiene</a:t>
            </a:r>
          </a:p>
          <a:p>
            <a:pPr>
              <a:spcBef>
                <a:spcPts val="600"/>
              </a:spcBef>
            </a:pPr>
            <a:r>
              <a:rPr lang="en-US" dirty="0" smtClean="0">
                <a:solidFill>
                  <a:schemeClr val="tx1"/>
                </a:solidFill>
              </a:rPr>
              <a:t>Virology Team Lead</a:t>
            </a:r>
            <a:endParaRPr lang="en-US" dirty="0">
              <a:solidFill>
                <a:schemeClr val="tx1"/>
              </a:solidFill>
            </a:endParaRPr>
          </a:p>
        </p:txBody>
      </p:sp>
      <p:grpSp>
        <p:nvGrpSpPr>
          <p:cNvPr id="6" name="Group 5"/>
          <p:cNvGrpSpPr/>
          <p:nvPr/>
        </p:nvGrpSpPr>
        <p:grpSpPr>
          <a:xfrm>
            <a:off x="6723529" y="2679457"/>
            <a:ext cx="5317865" cy="3979527"/>
            <a:chOff x="6658840" y="2425518"/>
            <a:chExt cx="5408774" cy="4298012"/>
          </a:xfrm>
        </p:grpSpPr>
        <p:pic>
          <p:nvPicPr>
            <p:cNvPr id="4" name="Content Placeholder 3"/>
            <p:cNvPicPr>
              <a:picLocks noChangeAspect="1"/>
            </p:cNvPicPr>
            <p:nvPr/>
          </p:nvPicPr>
          <p:blipFill>
            <a:blip r:embed="rId3"/>
            <a:stretch>
              <a:fillRect/>
            </a:stretch>
          </p:blipFill>
          <p:spPr>
            <a:xfrm>
              <a:off x="6658841" y="2927220"/>
              <a:ext cx="5408773" cy="3796310"/>
            </a:xfrm>
            <a:prstGeom prst="rect">
              <a:avLst/>
            </a:prstGeom>
          </p:spPr>
        </p:pic>
        <p:sp>
          <p:nvSpPr>
            <p:cNvPr id="5" name="Rectangle 4"/>
            <p:cNvSpPr/>
            <p:nvPr/>
          </p:nvSpPr>
          <p:spPr>
            <a:xfrm>
              <a:off x="6658840" y="2425518"/>
              <a:ext cx="5408773" cy="707885"/>
            </a:xfrm>
            <a:prstGeom prst="rect">
              <a:avLst/>
            </a:prstGeom>
            <a:solidFill>
              <a:schemeClr val="tx1"/>
            </a:solidFill>
          </p:spPr>
          <p:txBody>
            <a:bodyPr wrap="square">
              <a:spAutoFit/>
            </a:bodyPr>
            <a:lstStyle/>
            <a:p>
              <a:pPr algn="ctr"/>
              <a:r>
                <a:rPr lang="en-US" sz="2000" cap="all" dirty="0">
                  <a:solidFill>
                    <a:schemeClr val="accent4">
                      <a:lumMod val="50000"/>
                    </a:schemeClr>
                  </a:solidFill>
                  <a:latin typeface="+mj-lt"/>
                  <a:ea typeface="+mj-ea"/>
                  <a:cs typeface="+mj-cs"/>
                </a:rPr>
                <a:t>The National Respiratory and Enteric Virus Surveillance System (NREVSS)</a:t>
              </a:r>
            </a:p>
          </p:txBody>
        </p:sp>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3791" y="4279245"/>
            <a:ext cx="333826" cy="497151"/>
          </a:xfrm>
          <a:prstGeom prst="rect">
            <a:avLst/>
          </a:prstGeom>
        </p:spPr>
      </p:pic>
    </p:spTree>
    <p:extLst>
      <p:ext uri="{BB962C8B-B14F-4D97-AF65-F5344CB8AC3E}">
        <p14:creationId xmlns:p14="http://schemas.microsoft.com/office/powerpoint/2010/main" val="42974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anim calcmode="lin" valueType="num">
                                      <p:cBhvr>
                                        <p:cTn id="10" dur="500" fill="hold"/>
                                        <p:tgtEl>
                                          <p:spTgt spid="7"/>
                                        </p:tgtEl>
                                        <p:attrNameLst>
                                          <p:attrName>ppt_x</p:attrName>
                                        </p:attrNameLst>
                                      </p:cBhvr>
                                      <p:tavLst>
                                        <p:tav tm="0">
                                          <p:val>
                                            <p:fltVal val="0.5"/>
                                          </p:val>
                                        </p:tav>
                                        <p:tav tm="100000">
                                          <p:val>
                                            <p:strVal val="#ppt_x"/>
                                          </p:val>
                                        </p:tav>
                                      </p:tavLst>
                                    </p:anim>
                                    <p:anim calcmode="lin" valueType="num">
                                      <p:cBhvr>
                                        <p:cTn id="11"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hart 38"/>
          <p:cNvGraphicFramePr>
            <a:graphicFrameLocks/>
          </p:cNvGraphicFramePr>
          <p:nvPr/>
        </p:nvGraphicFramePr>
        <p:xfrm>
          <a:off x="1159527" y="1162047"/>
          <a:ext cx="10545100" cy="2203013"/>
        </p:xfrm>
        <a:graphic>
          <a:graphicData uri="http://schemas.openxmlformats.org/drawingml/2006/chart">
            <c:chart xmlns:c="http://schemas.openxmlformats.org/drawingml/2006/chart" xmlns:r="http://schemas.openxmlformats.org/officeDocument/2006/relationships" r:id="rId3"/>
          </a:graphicData>
        </a:graphic>
      </p:graphicFrame>
      <p:grpSp>
        <p:nvGrpSpPr>
          <p:cNvPr id="22" name="Group 21"/>
          <p:cNvGrpSpPr/>
          <p:nvPr/>
        </p:nvGrpSpPr>
        <p:grpSpPr>
          <a:xfrm>
            <a:off x="915762" y="4923711"/>
            <a:ext cx="10340045" cy="967048"/>
            <a:chOff x="707366" y="5744543"/>
            <a:chExt cx="10340045" cy="967048"/>
          </a:xfrm>
        </p:grpSpPr>
        <p:pic>
          <p:nvPicPr>
            <p:cNvPr id="4" name="Picture 2"/>
            <p:cNvPicPr>
              <a:picLocks noChangeAspect="1" noChangeArrowheads="1"/>
            </p:cNvPicPr>
            <p:nvPr/>
          </p:nvPicPr>
          <p:blipFill rotWithShape="1">
            <a:blip r:embed="rId4" cstate="print">
              <a:grayscl/>
            </a:blip>
            <a:srcRect t="86757"/>
            <a:stretch/>
          </p:blipFill>
          <p:spPr bwMode="auto">
            <a:xfrm>
              <a:off x="1293811" y="5744543"/>
              <a:ext cx="9753600" cy="967048"/>
            </a:xfrm>
            <a:prstGeom prst="rect">
              <a:avLst/>
            </a:prstGeom>
            <a:noFill/>
            <a:ln w="12700">
              <a:noFill/>
              <a:miter lim="800000"/>
              <a:headEnd/>
              <a:tailEnd/>
            </a:ln>
          </p:spPr>
        </p:pic>
        <p:pic>
          <p:nvPicPr>
            <p:cNvPr id="21" name="Picture 2"/>
            <p:cNvPicPr>
              <a:picLocks noChangeAspect="1" noChangeArrowheads="1"/>
            </p:cNvPicPr>
            <p:nvPr/>
          </p:nvPicPr>
          <p:blipFill rotWithShape="1">
            <a:blip r:embed="rId4" cstate="print">
              <a:grayscl/>
            </a:blip>
            <a:srcRect l="90773" t="88751" r="47" b="1262"/>
            <a:stretch/>
          </p:blipFill>
          <p:spPr bwMode="auto">
            <a:xfrm>
              <a:off x="707366" y="5886741"/>
              <a:ext cx="895426" cy="729310"/>
            </a:xfrm>
            <a:prstGeom prst="rect">
              <a:avLst/>
            </a:prstGeom>
            <a:noFill/>
            <a:ln w="12700">
              <a:noFill/>
              <a:miter lim="800000"/>
              <a:headEnd/>
              <a:tailEnd/>
            </a:ln>
          </p:spPr>
        </p:pic>
      </p:grpSp>
      <p:sp>
        <p:nvSpPr>
          <p:cNvPr id="2" name="Title 1"/>
          <p:cNvSpPr>
            <a:spLocks noGrp="1"/>
          </p:cNvSpPr>
          <p:nvPr>
            <p:ph type="title"/>
          </p:nvPr>
        </p:nvSpPr>
        <p:spPr>
          <a:xfrm>
            <a:off x="1141413" y="437543"/>
            <a:ext cx="9905998" cy="1478570"/>
          </a:xfrm>
        </p:spPr>
        <p:txBody>
          <a:bodyPr/>
          <a:lstStyle/>
          <a:p>
            <a:r>
              <a:rPr lang="en-US" dirty="0" smtClean="0"/>
              <a:t>2022-23 Timeline of events</a:t>
            </a:r>
            <a:endParaRPr lang="en-US" dirty="0"/>
          </a:p>
        </p:txBody>
      </p:sp>
      <p:grpSp>
        <p:nvGrpSpPr>
          <p:cNvPr id="9" name="Group 8"/>
          <p:cNvGrpSpPr/>
          <p:nvPr/>
        </p:nvGrpSpPr>
        <p:grpSpPr>
          <a:xfrm>
            <a:off x="3815204" y="3521499"/>
            <a:ext cx="523220" cy="1821299"/>
            <a:chOff x="3815204" y="3521499"/>
            <a:chExt cx="523220" cy="1821299"/>
          </a:xfrm>
        </p:grpSpPr>
        <p:sp>
          <p:nvSpPr>
            <p:cNvPr id="12" name="Line 89"/>
            <p:cNvSpPr>
              <a:spLocks noChangeShapeType="1"/>
            </p:cNvSpPr>
            <p:nvPr/>
          </p:nvSpPr>
          <p:spPr bwMode="auto">
            <a:xfrm flipV="1">
              <a:off x="3842409" y="4539195"/>
              <a:ext cx="0" cy="803603"/>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16" name="Text Box 88"/>
            <p:cNvSpPr txBox="1">
              <a:spLocks noChangeArrowheads="1"/>
            </p:cNvSpPr>
            <p:nvPr/>
          </p:nvSpPr>
          <p:spPr bwMode="auto">
            <a:xfrm rot="18201133">
              <a:off x="3512788" y="3823915"/>
              <a:ext cx="1128052" cy="523220"/>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1">
                      <a:lumMod val="60000"/>
                      <a:lumOff val="40000"/>
                    </a:schemeClr>
                  </a:solidFill>
                </a:rPr>
                <a:t>Rhino/</a:t>
              </a:r>
              <a:r>
                <a:rPr lang="en-US" sz="1400" dirty="0" err="1" smtClean="0">
                  <a:solidFill>
                    <a:schemeClr val="accent1">
                      <a:lumMod val="60000"/>
                      <a:lumOff val="40000"/>
                    </a:schemeClr>
                  </a:solidFill>
                </a:rPr>
                <a:t>Entero</a:t>
              </a:r>
              <a:r>
                <a:rPr lang="en-US" sz="1400" dirty="0" smtClean="0">
                  <a:solidFill>
                    <a:schemeClr val="accent1">
                      <a:lumMod val="60000"/>
                      <a:lumOff val="40000"/>
                    </a:schemeClr>
                  </a:solidFill>
                </a:rPr>
                <a:t> peak</a:t>
              </a:r>
              <a:endParaRPr lang="en-US" sz="1400" dirty="0">
                <a:solidFill>
                  <a:schemeClr val="accent1">
                    <a:lumMod val="60000"/>
                    <a:lumOff val="40000"/>
                  </a:schemeClr>
                </a:solidFill>
              </a:endParaRPr>
            </a:p>
          </p:txBody>
        </p:sp>
      </p:grpSp>
      <p:sp>
        <p:nvSpPr>
          <p:cNvPr id="19" name="Text Box 88"/>
          <p:cNvSpPr txBox="1">
            <a:spLocks noChangeArrowheads="1"/>
          </p:cNvSpPr>
          <p:nvPr/>
        </p:nvSpPr>
        <p:spPr bwMode="auto">
          <a:xfrm rot="19018394">
            <a:off x="10614487" y="5221738"/>
            <a:ext cx="1600200" cy="400110"/>
          </a:xfrm>
          <a:prstGeom prst="rect">
            <a:avLst/>
          </a:prstGeom>
          <a:noFill/>
          <a:ln w="12700">
            <a:noFill/>
            <a:miter lim="800000"/>
            <a:headEnd/>
            <a:tailEnd/>
          </a:ln>
        </p:spPr>
        <p:txBody>
          <a:bodyPr wrap="square">
            <a:spAutoFit/>
          </a:bodyPr>
          <a:lstStyle/>
          <a:p>
            <a:pPr algn="ctr">
              <a:spcBef>
                <a:spcPct val="50000"/>
              </a:spcBef>
            </a:pPr>
            <a:r>
              <a:rPr lang="en-US" sz="2000" dirty="0" smtClean="0"/>
              <a:t>2023</a:t>
            </a:r>
            <a:endParaRPr lang="en-US" sz="2000" dirty="0"/>
          </a:p>
        </p:txBody>
      </p:sp>
      <p:sp>
        <p:nvSpPr>
          <p:cNvPr id="20" name="Text Box 88"/>
          <p:cNvSpPr txBox="1">
            <a:spLocks noChangeArrowheads="1"/>
          </p:cNvSpPr>
          <p:nvPr/>
        </p:nvSpPr>
        <p:spPr bwMode="auto">
          <a:xfrm rot="19018394">
            <a:off x="-78692" y="5031332"/>
            <a:ext cx="1600200" cy="400110"/>
          </a:xfrm>
          <a:prstGeom prst="rect">
            <a:avLst/>
          </a:prstGeom>
          <a:noFill/>
          <a:ln w="12700">
            <a:noFill/>
            <a:miter lim="800000"/>
            <a:headEnd/>
            <a:tailEnd/>
          </a:ln>
        </p:spPr>
        <p:txBody>
          <a:bodyPr wrap="square">
            <a:spAutoFit/>
          </a:bodyPr>
          <a:lstStyle/>
          <a:p>
            <a:pPr algn="ctr">
              <a:spcBef>
                <a:spcPct val="50000"/>
              </a:spcBef>
            </a:pPr>
            <a:r>
              <a:rPr lang="en-US" sz="2000" dirty="0" smtClean="0"/>
              <a:t>2022</a:t>
            </a:r>
            <a:endParaRPr lang="en-US" sz="1600" dirty="0"/>
          </a:p>
        </p:txBody>
      </p:sp>
      <p:grpSp>
        <p:nvGrpSpPr>
          <p:cNvPr id="13" name="Group 12"/>
          <p:cNvGrpSpPr/>
          <p:nvPr/>
        </p:nvGrpSpPr>
        <p:grpSpPr>
          <a:xfrm>
            <a:off x="1597480" y="2990992"/>
            <a:ext cx="523220" cy="2363850"/>
            <a:chOff x="1597480" y="2990992"/>
            <a:chExt cx="523220" cy="2363850"/>
          </a:xfrm>
        </p:grpSpPr>
        <p:sp>
          <p:nvSpPr>
            <p:cNvPr id="24" name="Line 89"/>
            <p:cNvSpPr>
              <a:spLocks noChangeShapeType="1"/>
            </p:cNvSpPr>
            <p:nvPr/>
          </p:nvSpPr>
          <p:spPr bwMode="auto">
            <a:xfrm flipV="1">
              <a:off x="1641473" y="4539198"/>
              <a:ext cx="0" cy="815644"/>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5" name="Text Box 88"/>
            <p:cNvSpPr txBox="1">
              <a:spLocks noChangeArrowheads="1"/>
            </p:cNvSpPr>
            <p:nvPr/>
          </p:nvSpPr>
          <p:spPr bwMode="auto">
            <a:xfrm rot="18486016">
              <a:off x="1058990" y="3529482"/>
              <a:ext cx="1600200" cy="523220"/>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2">
                      <a:lumMod val="60000"/>
                      <a:lumOff val="40000"/>
                    </a:schemeClr>
                  </a:solidFill>
                </a:rPr>
                <a:t>First Confirmed </a:t>
              </a:r>
              <a:r>
                <a:rPr lang="en-US" sz="1400" dirty="0" err="1" smtClean="0">
                  <a:solidFill>
                    <a:schemeClr val="accent2">
                      <a:lumMod val="60000"/>
                      <a:lumOff val="40000"/>
                    </a:schemeClr>
                  </a:solidFill>
                </a:rPr>
                <a:t>Mpox</a:t>
              </a:r>
              <a:r>
                <a:rPr lang="en-US" sz="1400" dirty="0" smtClean="0">
                  <a:solidFill>
                    <a:schemeClr val="accent2">
                      <a:lumMod val="60000"/>
                      <a:lumOff val="40000"/>
                    </a:schemeClr>
                  </a:solidFill>
                </a:rPr>
                <a:t> case in WI</a:t>
              </a:r>
              <a:endParaRPr lang="en-US" sz="1400" dirty="0">
                <a:solidFill>
                  <a:schemeClr val="accent2">
                    <a:lumMod val="60000"/>
                    <a:lumOff val="40000"/>
                  </a:schemeClr>
                </a:solidFill>
              </a:endParaRPr>
            </a:p>
          </p:txBody>
        </p:sp>
      </p:grpSp>
      <p:grpSp>
        <p:nvGrpSpPr>
          <p:cNvPr id="7" name="Group 6"/>
          <p:cNvGrpSpPr/>
          <p:nvPr/>
        </p:nvGrpSpPr>
        <p:grpSpPr>
          <a:xfrm>
            <a:off x="3239636" y="3162026"/>
            <a:ext cx="542111" cy="2201443"/>
            <a:chOff x="3239636" y="3162026"/>
            <a:chExt cx="542111" cy="2201443"/>
          </a:xfrm>
        </p:grpSpPr>
        <p:sp>
          <p:nvSpPr>
            <p:cNvPr id="26" name="Line 89"/>
            <p:cNvSpPr>
              <a:spLocks noChangeShapeType="1"/>
            </p:cNvSpPr>
            <p:nvPr/>
          </p:nvSpPr>
          <p:spPr bwMode="auto">
            <a:xfrm flipV="1">
              <a:off x="3239636" y="4539197"/>
              <a:ext cx="0" cy="824272"/>
            </a:xfrm>
            <a:prstGeom prst="line">
              <a:avLst/>
            </a:prstGeom>
            <a:ln>
              <a:headEnd/>
              <a:tailEnd type="triangle" w="med" len="med"/>
            </a:ln>
          </p:spPr>
          <p:style>
            <a:lnRef idx="1">
              <a:schemeClr val="accent3"/>
            </a:lnRef>
            <a:fillRef idx="0">
              <a:schemeClr val="accent3"/>
            </a:fillRef>
            <a:effectRef idx="0">
              <a:schemeClr val="accent3"/>
            </a:effectRef>
            <a:fontRef idx="minor">
              <a:schemeClr val="tx1"/>
            </a:fontRef>
          </p:style>
          <p:txBody>
            <a:bodyPr/>
            <a:lstStyle/>
            <a:p>
              <a:endParaRPr lang="en-US"/>
            </a:p>
          </p:txBody>
        </p:sp>
        <p:sp>
          <p:nvSpPr>
            <p:cNvPr id="27" name="Text Box 88"/>
            <p:cNvSpPr txBox="1">
              <a:spLocks noChangeArrowheads="1"/>
            </p:cNvSpPr>
            <p:nvPr/>
          </p:nvSpPr>
          <p:spPr bwMode="auto">
            <a:xfrm rot="18376649">
              <a:off x="2827759" y="3808237"/>
              <a:ext cx="1600200" cy="307777"/>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3">
                      <a:lumMod val="60000"/>
                      <a:lumOff val="40000"/>
                    </a:schemeClr>
                  </a:solidFill>
                </a:rPr>
                <a:t>Positive Mumps</a:t>
              </a:r>
              <a:endParaRPr lang="en-US" sz="1400" dirty="0">
                <a:solidFill>
                  <a:schemeClr val="accent3">
                    <a:lumMod val="60000"/>
                    <a:lumOff val="40000"/>
                  </a:schemeClr>
                </a:solidFill>
              </a:endParaRPr>
            </a:p>
          </p:txBody>
        </p:sp>
      </p:grpSp>
      <p:grpSp>
        <p:nvGrpSpPr>
          <p:cNvPr id="8" name="Group 7"/>
          <p:cNvGrpSpPr/>
          <p:nvPr/>
        </p:nvGrpSpPr>
        <p:grpSpPr>
          <a:xfrm>
            <a:off x="3107364" y="2983969"/>
            <a:ext cx="511820" cy="2379500"/>
            <a:chOff x="3107364" y="2983969"/>
            <a:chExt cx="511820" cy="2379500"/>
          </a:xfrm>
        </p:grpSpPr>
        <p:sp>
          <p:nvSpPr>
            <p:cNvPr id="23" name="Line 89"/>
            <p:cNvSpPr>
              <a:spLocks noChangeShapeType="1"/>
            </p:cNvSpPr>
            <p:nvPr/>
          </p:nvSpPr>
          <p:spPr bwMode="auto">
            <a:xfrm flipV="1">
              <a:off x="3107364" y="4539196"/>
              <a:ext cx="0" cy="824273"/>
            </a:xfrm>
            <a:prstGeom prst="line">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lstStyle/>
            <a:p>
              <a:endParaRPr lang="en-US"/>
            </a:p>
          </p:txBody>
        </p:sp>
        <p:sp>
          <p:nvSpPr>
            <p:cNvPr id="28" name="Text Box 88"/>
            <p:cNvSpPr txBox="1">
              <a:spLocks noChangeArrowheads="1"/>
            </p:cNvSpPr>
            <p:nvPr/>
          </p:nvSpPr>
          <p:spPr bwMode="auto">
            <a:xfrm rot="18527445">
              <a:off x="2609664" y="3685712"/>
              <a:ext cx="1711264" cy="307777"/>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4">
                      <a:lumMod val="40000"/>
                      <a:lumOff val="60000"/>
                    </a:schemeClr>
                  </a:solidFill>
                </a:rPr>
                <a:t>H1N2 Swine variant </a:t>
              </a:r>
            </a:p>
          </p:txBody>
        </p:sp>
      </p:grpSp>
      <p:grpSp>
        <p:nvGrpSpPr>
          <p:cNvPr id="41" name="Group 40"/>
          <p:cNvGrpSpPr/>
          <p:nvPr/>
        </p:nvGrpSpPr>
        <p:grpSpPr>
          <a:xfrm>
            <a:off x="4049727" y="5890759"/>
            <a:ext cx="1896092" cy="578130"/>
            <a:chOff x="4049727" y="5890759"/>
            <a:chExt cx="1896092" cy="578130"/>
          </a:xfrm>
        </p:grpSpPr>
        <p:cxnSp>
          <p:nvCxnSpPr>
            <p:cNvPr id="33" name="Straight Connector 32"/>
            <p:cNvCxnSpPr/>
            <p:nvPr/>
          </p:nvCxnSpPr>
          <p:spPr>
            <a:xfrm>
              <a:off x="4049727" y="5890759"/>
              <a:ext cx="1896092" cy="0"/>
            </a:xfrm>
            <a:prstGeom prst="line">
              <a:avLst/>
            </a:prstGeom>
            <a:ln w="38100">
              <a:solidFill>
                <a:schemeClr val="accent2"/>
              </a:solidFill>
            </a:ln>
          </p:spPr>
          <p:style>
            <a:lnRef idx="1">
              <a:schemeClr val="accent4"/>
            </a:lnRef>
            <a:fillRef idx="0">
              <a:schemeClr val="accent4"/>
            </a:fillRef>
            <a:effectRef idx="0">
              <a:schemeClr val="accent4"/>
            </a:effectRef>
            <a:fontRef idx="minor">
              <a:schemeClr val="tx1"/>
            </a:fontRef>
          </p:style>
        </p:cxnSp>
        <p:sp>
          <p:nvSpPr>
            <p:cNvPr id="34" name="Text Box 88"/>
            <p:cNvSpPr txBox="1">
              <a:spLocks noChangeArrowheads="1"/>
            </p:cNvSpPr>
            <p:nvPr/>
          </p:nvSpPr>
          <p:spPr bwMode="auto">
            <a:xfrm>
              <a:off x="4163824" y="5945669"/>
              <a:ext cx="1684448" cy="523220"/>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2">
                      <a:lumMod val="60000"/>
                      <a:lumOff val="40000"/>
                    </a:schemeClr>
                  </a:solidFill>
                </a:rPr>
                <a:t>Avian Flu Suspects –  7 in Total</a:t>
              </a:r>
              <a:endParaRPr lang="en-US" sz="1400" dirty="0">
                <a:solidFill>
                  <a:schemeClr val="accent2">
                    <a:lumMod val="60000"/>
                    <a:lumOff val="40000"/>
                  </a:schemeClr>
                </a:solidFill>
              </a:endParaRPr>
            </a:p>
          </p:txBody>
        </p:sp>
      </p:grpSp>
    </p:spTree>
    <p:extLst>
      <p:ext uri="{BB962C8B-B14F-4D97-AF65-F5344CB8AC3E}">
        <p14:creationId xmlns:p14="http://schemas.microsoft.com/office/powerpoint/2010/main" val="118128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Avian Influenza Suspects</a:t>
            </a:r>
            <a:endParaRPr lang="en-US" dirty="0"/>
          </a:p>
        </p:txBody>
      </p:sp>
      <p:sp>
        <p:nvSpPr>
          <p:cNvPr id="3" name="Content Placeholder 2"/>
          <p:cNvSpPr>
            <a:spLocks noGrp="1"/>
          </p:cNvSpPr>
          <p:nvPr>
            <p:ph idx="1"/>
          </p:nvPr>
        </p:nvSpPr>
        <p:spPr>
          <a:xfrm>
            <a:off x="1153232" y="1952032"/>
            <a:ext cx="9905999" cy="3541714"/>
          </a:xfrm>
        </p:spPr>
        <p:txBody>
          <a:bodyPr/>
          <a:lstStyle/>
          <a:p>
            <a:r>
              <a:rPr lang="en-US" dirty="0" smtClean="0"/>
              <a:t>Total of 7 tested in fall of 2022 (October-December)</a:t>
            </a:r>
          </a:p>
          <a:p>
            <a:r>
              <a:rPr lang="en-US" dirty="0" smtClean="0"/>
              <a:t>All specimens were negative for Influenza </a:t>
            </a:r>
          </a:p>
          <a:p>
            <a:pPr lvl="1"/>
            <a:r>
              <a:rPr lang="en-US" dirty="0" smtClean="0"/>
              <a:t>3 positive for Rhinovirus/Enterovirus</a:t>
            </a:r>
          </a:p>
          <a:p>
            <a:pPr lvl="1"/>
            <a:r>
              <a:rPr lang="en-US" dirty="0" smtClean="0"/>
              <a:t>1 positive for SARS-CoV-2</a:t>
            </a:r>
          </a:p>
          <a:p>
            <a:pPr lvl="1"/>
            <a:r>
              <a:rPr lang="en-US" dirty="0" smtClean="0"/>
              <a:t>1 Positive for </a:t>
            </a:r>
            <a:r>
              <a:rPr lang="en-US" dirty="0"/>
              <a:t>s</a:t>
            </a:r>
            <a:r>
              <a:rPr lang="en-US" dirty="0" smtClean="0"/>
              <a:t>easonal coronavirus HKU1</a:t>
            </a:r>
          </a:p>
          <a:p>
            <a:endParaRPr lang="en-US" dirty="0"/>
          </a:p>
        </p:txBody>
      </p:sp>
      <p:grpSp>
        <p:nvGrpSpPr>
          <p:cNvPr id="6" name="Group 5"/>
          <p:cNvGrpSpPr/>
          <p:nvPr/>
        </p:nvGrpSpPr>
        <p:grpSpPr>
          <a:xfrm>
            <a:off x="6083295" y="3722889"/>
            <a:ext cx="5878060" cy="2939018"/>
            <a:chOff x="5695117" y="3148850"/>
            <a:chExt cx="6158228" cy="3209273"/>
          </a:xfrm>
        </p:grpSpPr>
        <p:pic>
          <p:nvPicPr>
            <p:cNvPr id="4" name="Picture 3"/>
            <p:cNvPicPr>
              <a:picLocks noChangeAspect="1"/>
            </p:cNvPicPr>
            <p:nvPr/>
          </p:nvPicPr>
          <p:blipFill>
            <a:blip r:embed="rId3"/>
            <a:stretch>
              <a:fillRect/>
            </a:stretch>
          </p:blipFill>
          <p:spPr>
            <a:xfrm>
              <a:off x="9976920" y="3148850"/>
              <a:ext cx="1876425" cy="485775"/>
            </a:xfrm>
            <a:prstGeom prst="rect">
              <a:avLst/>
            </a:prstGeom>
          </p:spPr>
        </p:pic>
        <p:pic>
          <p:nvPicPr>
            <p:cNvPr id="5" name="Picture 4"/>
            <p:cNvPicPr>
              <a:picLocks noChangeAspect="1"/>
            </p:cNvPicPr>
            <p:nvPr/>
          </p:nvPicPr>
          <p:blipFill>
            <a:blip r:embed="rId4"/>
            <a:stretch>
              <a:fillRect/>
            </a:stretch>
          </p:blipFill>
          <p:spPr>
            <a:xfrm>
              <a:off x="5695117" y="3634625"/>
              <a:ext cx="6158228" cy="2723498"/>
            </a:xfrm>
            <a:prstGeom prst="rect">
              <a:avLst/>
            </a:prstGeom>
          </p:spPr>
        </p:pic>
      </p:grpSp>
    </p:spTree>
    <p:extLst>
      <p:ext uri="{BB962C8B-B14F-4D97-AF65-F5344CB8AC3E}">
        <p14:creationId xmlns:p14="http://schemas.microsoft.com/office/powerpoint/2010/main" val="3719662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p:cNvGraphicFramePr>
            <a:graphicFrameLocks/>
          </p:cNvGraphicFramePr>
          <p:nvPr>
            <p:extLst>
              <p:ext uri="{D42A27DB-BD31-4B8C-83A1-F6EECF244321}">
                <p14:modId xmlns:p14="http://schemas.microsoft.com/office/powerpoint/2010/main" val="1218954685"/>
              </p:ext>
            </p:extLst>
          </p:nvPr>
        </p:nvGraphicFramePr>
        <p:xfrm>
          <a:off x="1159527" y="1162047"/>
          <a:ext cx="10545100" cy="22030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Chart 39"/>
          <p:cNvGraphicFramePr>
            <a:graphicFrameLocks/>
          </p:cNvGraphicFramePr>
          <p:nvPr>
            <p:extLst>
              <p:ext uri="{D42A27DB-BD31-4B8C-83A1-F6EECF244321}">
                <p14:modId xmlns:p14="http://schemas.microsoft.com/office/powerpoint/2010/main" val="3265686885"/>
              </p:ext>
            </p:extLst>
          </p:nvPr>
        </p:nvGraphicFramePr>
        <p:xfrm>
          <a:off x="1159527" y="1162048"/>
          <a:ext cx="10545100" cy="2203013"/>
        </p:xfrm>
        <a:graphic>
          <a:graphicData uri="http://schemas.openxmlformats.org/drawingml/2006/chart">
            <c:chart xmlns:c="http://schemas.openxmlformats.org/drawingml/2006/chart" xmlns:r="http://schemas.openxmlformats.org/officeDocument/2006/relationships" r:id="rId4"/>
          </a:graphicData>
        </a:graphic>
      </p:graphicFrame>
      <p:grpSp>
        <p:nvGrpSpPr>
          <p:cNvPr id="22" name="Group 21"/>
          <p:cNvGrpSpPr/>
          <p:nvPr/>
        </p:nvGrpSpPr>
        <p:grpSpPr>
          <a:xfrm>
            <a:off x="915762" y="4923711"/>
            <a:ext cx="10340045" cy="967048"/>
            <a:chOff x="707366" y="5744543"/>
            <a:chExt cx="10340045" cy="967048"/>
          </a:xfrm>
        </p:grpSpPr>
        <p:pic>
          <p:nvPicPr>
            <p:cNvPr id="4" name="Picture 2"/>
            <p:cNvPicPr>
              <a:picLocks noChangeAspect="1" noChangeArrowheads="1"/>
            </p:cNvPicPr>
            <p:nvPr/>
          </p:nvPicPr>
          <p:blipFill rotWithShape="1">
            <a:blip r:embed="rId5" cstate="print">
              <a:grayscl/>
            </a:blip>
            <a:srcRect t="86757"/>
            <a:stretch/>
          </p:blipFill>
          <p:spPr bwMode="auto">
            <a:xfrm>
              <a:off x="1293811" y="5744543"/>
              <a:ext cx="9753600" cy="967048"/>
            </a:xfrm>
            <a:prstGeom prst="rect">
              <a:avLst/>
            </a:prstGeom>
            <a:noFill/>
            <a:ln w="12700">
              <a:noFill/>
              <a:miter lim="800000"/>
              <a:headEnd/>
              <a:tailEnd/>
            </a:ln>
          </p:spPr>
        </p:pic>
        <p:pic>
          <p:nvPicPr>
            <p:cNvPr id="21" name="Picture 2"/>
            <p:cNvPicPr>
              <a:picLocks noChangeAspect="1" noChangeArrowheads="1"/>
            </p:cNvPicPr>
            <p:nvPr/>
          </p:nvPicPr>
          <p:blipFill rotWithShape="1">
            <a:blip r:embed="rId5" cstate="print">
              <a:grayscl/>
            </a:blip>
            <a:srcRect l="90773" t="88751" r="47" b="1262"/>
            <a:stretch/>
          </p:blipFill>
          <p:spPr bwMode="auto">
            <a:xfrm>
              <a:off x="707366" y="5886741"/>
              <a:ext cx="895426" cy="729310"/>
            </a:xfrm>
            <a:prstGeom prst="rect">
              <a:avLst/>
            </a:prstGeom>
            <a:noFill/>
            <a:ln w="12700">
              <a:noFill/>
              <a:miter lim="800000"/>
              <a:headEnd/>
              <a:tailEnd/>
            </a:ln>
          </p:spPr>
        </p:pic>
      </p:grpSp>
      <p:sp>
        <p:nvSpPr>
          <p:cNvPr id="2" name="Title 1"/>
          <p:cNvSpPr>
            <a:spLocks noGrp="1"/>
          </p:cNvSpPr>
          <p:nvPr>
            <p:ph type="title"/>
          </p:nvPr>
        </p:nvSpPr>
        <p:spPr>
          <a:xfrm>
            <a:off x="1141413" y="437543"/>
            <a:ext cx="9905998" cy="1478570"/>
          </a:xfrm>
        </p:spPr>
        <p:txBody>
          <a:bodyPr/>
          <a:lstStyle/>
          <a:p>
            <a:r>
              <a:rPr lang="en-US" dirty="0" smtClean="0"/>
              <a:t>2022-23 Timeline of events</a:t>
            </a:r>
            <a:endParaRPr lang="en-US" dirty="0"/>
          </a:p>
        </p:txBody>
      </p:sp>
      <p:grpSp>
        <p:nvGrpSpPr>
          <p:cNvPr id="9" name="Group 8"/>
          <p:cNvGrpSpPr/>
          <p:nvPr/>
        </p:nvGrpSpPr>
        <p:grpSpPr>
          <a:xfrm>
            <a:off x="3815204" y="3521499"/>
            <a:ext cx="523220" cy="1821299"/>
            <a:chOff x="3815204" y="3521499"/>
            <a:chExt cx="523220" cy="1821299"/>
          </a:xfrm>
        </p:grpSpPr>
        <p:sp>
          <p:nvSpPr>
            <p:cNvPr id="12" name="Line 89"/>
            <p:cNvSpPr>
              <a:spLocks noChangeShapeType="1"/>
            </p:cNvSpPr>
            <p:nvPr/>
          </p:nvSpPr>
          <p:spPr bwMode="auto">
            <a:xfrm flipV="1">
              <a:off x="3842409" y="4539195"/>
              <a:ext cx="0" cy="803603"/>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16" name="Text Box 88"/>
            <p:cNvSpPr txBox="1">
              <a:spLocks noChangeArrowheads="1"/>
            </p:cNvSpPr>
            <p:nvPr/>
          </p:nvSpPr>
          <p:spPr bwMode="auto">
            <a:xfrm rot="18201133">
              <a:off x="3512788" y="3823915"/>
              <a:ext cx="1128052" cy="523220"/>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1">
                      <a:lumMod val="60000"/>
                      <a:lumOff val="40000"/>
                    </a:schemeClr>
                  </a:solidFill>
                </a:rPr>
                <a:t>Rhino/</a:t>
              </a:r>
              <a:r>
                <a:rPr lang="en-US" sz="1400" dirty="0" err="1" smtClean="0">
                  <a:solidFill>
                    <a:schemeClr val="accent1">
                      <a:lumMod val="60000"/>
                      <a:lumOff val="40000"/>
                    </a:schemeClr>
                  </a:solidFill>
                </a:rPr>
                <a:t>Entero</a:t>
              </a:r>
              <a:r>
                <a:rPr lang="en-US" sz="1400" dirty="0" smtClean="0">
                  <a:solidFill>
                    <a:schemeClr val="accent1">
                      <a:lumMod val="60000"/>
                      <a:lumOff val="40000"/>
                    </a:schemeClr>
                  </a:solidFill>
                </a:rPr>
                <a:t> peak</a:t>
              </a:r>
              <a:endParaRPr lang="en-US" sz="1400" dirty="0">
                <a:solidFill>
                  <a:schemeClr val="accent1">
                    <a:lumMod val="60000"/>
                    <a:lumOff val="40000"/>
                  </a:schemeClr>
                </a:solidFill>
              </a:endParaRPr>
            </a:p>
          </p:txBody>
        </p:sp>
      </p:grpSp>
      <p:grpSp>
        <p:nvGrpSpPr>
          <p:cNvPr id="10" name="Group 9"/>
          <p:cNvGrpSpPr/>
          <p:nvPr/>
        </p:nvGrpSpPr>
        <p:grpSpPr>
          <a:xfrm>
            <a:off x="5226022" y="3344287"/>
            <a:ext cx="410125" cy="2019182"/>
            <a:chOff x="5226022" y="3344287"/>
            <a:chExt cx="410125" cy="2019182"/>
          </a:xfrm>
        </p:grpSpPr>
        <p:sp>
          <p:nvSpPr>
            <p:cNvPr id="17" name="Line 89"/>
            <p:cNvSpPr>
              <a:spLocks noChangeShapeType="1"/>
            </p:cNvSpPr>
            <p:nvPr/>
          </p:nvSpPr>
          <p:spPr bwMode="auto">
            <a:xfrm flipV="1">
              <a:off x="5226022" y="4539194"/>
              <a:ext cx="0" cy="824275"/>
            </a:xfrm>
            <a:prstGeom prst="line">
              <a:avLst/>
            </a:prstGeom>
            <a:ln>
              <a:solidFill>
                <a:schemeClr val="accent3"/>
              </a:solidFill>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18" name="Text Box 88"/>
            <p:cNvSpPr txBox="1">
              <a:spLocks noChangeArrowheads="1"/>
            </p:cNvSpPr>
            <p:nvPr/>
          </p:nvSpPr>
          <p:spPr bwMode="auto">
            <a:xfrm rot="18487531">
              <a:off x="4682159" y="3990498"/>
              <a:ext cx="1600200" cy="307777"/>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3">
                      <a:lumMod val="60000"/>
                      <a:lumOff val="40000"/>
                    </a:schemeClr>
                  </a:solidFill>
                </a:rPr>
                <a:t>RSV Peak</a:t>
              </a:r>
              <a:endParaRPr lang="en-US" sz="1400" dirty="0">
                <a:solidFill>
                  <a:schemeClr val="accent3">
                    <a:lumMod val="60000"/>
                    <a:lumOff val="40000"/>
                  </a:schemeClr>
                </a:solidFill>
              </a:endParaRPr>
            </a:p>
          </p:txBody>
        </p:sp>
      </p:grpSp>
      <p:sp>
        <p:nvSpPr>
          <p:cNvPr id="19" name="Text Box 88"/>
          <p:cNvSpPr txBox="1">
            <a:spLocks noChangeArrowheads="1"/>
          </p:cNvSpPr>
          <p:nvPr/>
        </p:nvSpPr>
        <p:spPr bwMode="auto">
          <a:xfrm rot="19018394">
            <a:off x="10614487" y="5221738"/>
            <a:ext cx="1600200" cy="400110"/>
          </a:xfrm>
          <a:prstGeom prst="rect">
            <a:avLst/>
          </a:prstGeom>
          <a:noFill/>
          <a:ln w="12700">
            <a:noFill/>
            <a:miter lim="800000"/>
            <a:headEnd/>
            <a:tailEnd/>
          </a:ln>
        </p:spPr>
        <p:txBody>
          <a:bodyPr wrap="square">
            <a:spAutoFit/>
          </a:bodyPr>
          <a:lstStyle/>
          <a:p>
            <a:pPr algn="ctr">
              <a:spcBef>
                <a:spcPct val="50000"/>
              </a:spcBef>
            </a:pPr>
            <a:r>
              <a:rPr lang="en-US" sz="2000" dirty="0" smtClean="0"/>
              <a:t>2023</a:t>
            </a:r>
            <a:endParaRPr lang="en-US" sz="2000" dirty="0"/>
          </a:p>
        </p:txBody>
      </p:sp>
      <p:sp>
        <p:nvSpPr>
          <p:cNvPr id="20" name="Text Box 88"/>
          <p:cNvSpPr txBox="1">
            <a:spLocks noChangeArrowheads="1"/>
          </p:cNvSpPr>
          <p:nvPr/>
        </p:nvSpPr>
        <p:spPr bwMode="auto">
          <a:xfrm rot="19018394">
            <a:off x="-78692" y="5031332"/>
            <a:ext cx="1600200" cy="400110"/>
          </a:xfrm>
          <a:prstGeom prst="rect">
            <a:avLst/>
          </a:prstGeom>
          <a:noFill/>
          <a:ln w="12700">
            <a:noFill/>
            <a:miter lim="800000"/>
            <a:headEnd/>
            <a:tailEnd/>
          </a:ln>
        </p:spPr>
        <p:txBody>
          <a:bodyPr wrap="square">
            <a:spAutoFit/>
          </a:bodyPr>
          <a:lstStyle/>
          <a:p>
            <a:pPr algn="ctr">
              <a:spcBef>
                <a:spcPct val="50000"/>
              </a:spcBef>
            </a:pPr>
            <a:r>
              <a:rPr lang="en-US" sz="2000" dirty="0" smtClean="0"/>
              <a:t>2022</a:t>
            </a:r>
            <a:endParaRPr lang="en-US" sz="1600" dirty="0"/>
          </a:p>
        </p:txBody>
      </p:sp>
      <p:grpSp>
        <p:nvGrpSpPr>
          <p:cNvPr id="13" name="Group 12"/>
          <p:cNvGrpSpPr/>
          <p:nvPr/>
        </p:nvGrpSpPr>
        <p:grpSpPr>
          <a:xfrm>
            <a:off x="1597480" y="2990992"/>
            <a:ext cx="523220" cy="2363850"/>
            <a:chOff x="1597480" y="2990992"/>
            <a:chExt cx="523220" cy="2363850"/>
          </a:xfrm>
        </p:grpSpPr>
        <p:sp>
          <p:nvSpPr>
            <p:cNvPr id="24" name="Line 89"/>
            <p:cNvSpPr>
              <a:spLocks noChangeShapeType="1"/>
            </p:cNvSpPr>
            <p:nvPr/>
          </p:nvSpPr>
          <p:spPr bwMode="auto">
            <a:xfrm flipV="1">
              <a:off x="1641473" y="4539198"/>
              <a:ext cx="0" cy="815644"/>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5" name="Text Box 88"/>
            <p:cNvSpPr txBox="1">
              <a:spLocks noChangeArrowheads="1"/>
            </p:cNvSpPr>
            <p:nvPr/>
          </p:nvSpPr>
          <p:spPr bwMode="auto">
            <a:xfrm rot="18486016">
              <a:off x="1058990" y="3529482"/>
              <a:ext cx="1600200" cy="523220"/>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2">
                      <a:lumMod val="60000"/>
                      <a:lumOff val="40000"/>
                    </a:schemeClr>
                  </a:solidFill>
                </a:rPr>
                <a:t>First Confirmed </a:t>
              </a:r>
              <a:r>
                <a:rPr lang="en-US" sz="1400" dirty="0" err="1" smtClean="0">
                  <a:solidFill>
                    <a:schemeClr val="accent2">
                      <a:lumMod val="60000"/>
                      <a:lumOff val="40000"/>
                    </a:schemeClr>
                  </a:solidFill>
                </a:rPr>
                <a:t>Mpox</a:t>
              </a:r>
              <a:r>
                <a:rPr lang="en-US" sz="1400" dirty="0" smtClean="0">
                  <a:solidFill>
                    <a:schemeClr val="accent2">
                      <a:lumMod val="60000"/>
                      <a:lumOff val="40000"/>
                    </a:schemeClr>
                  </a:solidFill>
                </a:rPr>
                <a:t> case in WI</a:t>
              </a:r>
              <a:endParaRPr lang="en-US" sz="1400" dirty="0">
                <a:solidFill>
                  <a:schemeClr val="accent2">
                    <a:lumMod val="60000"/>
                    <a:lumOff val="40000"/>
                  </a:schemeClr>
                </a:solidFill>
              </a:endParaRPr>
            </a:p>
          </p:txBody>
        </p:sp>
      </p:grpSp>
      <p:grpSp>
        <p:nvGrpSpPr>
          <p:cNvPr id="7" name="Group 6"/>
          <p:cNvGrpSpPr/>
          <p:nvPr/>
        </p:nvGrpSpPr>
        <p:grpSpPr>
          <a:xfrm>
            <a:off x="3239636" y="3162026"/>
            <a:ext cx="542111" cy="2201443"/>
            <a:chOff x="3239636" y="3162026"/>
            <a:chExt cx="542111" cy="2201443"/>
          </a:xfrm>
        </p:grpSpPr>
        <p:sp>
          <p:nvSpPr>
            <p:cNvPr id="26" name="Line 89"/>
            <p:cNvSpPr>
              <a:spLocks noChangeShapeType="1"/>
            </p:cNvSpPr>
            <p:nvPr/>
          </p:nvSpPr>
          <p:spPr bwMode="auto">
            <a:xfrm flipV="1">
              <a:off x="3239636" y="4539197"/>
              <a:ext cx="0" cy="824272"/>
            </a:xfrm>
            <a:prstGeom prst="line">
              <a:avLst/>
            </a:prstGeom>
            <a:ln>
              <a:headEnd/>
              <a:tailEnd type="triangle" w="med" len="med"/>
            </a:ln>
          </p:spPr>
          <p:style>
            <a:lnRef idx="1">
              <a:schemeClr val="accent3"/>
            </a:lnRef>
            <a:fillRef idx="0">
              <a:schemeClr val="accent3"/>
            </a:fillRef>
            <a:effectRef idx="0">
              <a:schemeClr val="accent3"/>
            </a:effectRef>
            <a:fontRef idx="minor">
              <a:schemeClr val="tx1"/>
            </a:fontRef>
          </p:style>
          <p:txBody>
            <a:bodyPr/>
            <a:lstStyle/>
            <a:p>
              <a:endParaRPr lang="en-US"/>
            </a:p>
          </p:txBody>
        </p:sp>
        <p:sp>
          <p:nvSpPr>
            <p:cNvPr id="27" name="Text Box 88"/>
            <p:cNvSpPr txBox="1">
              <a:spLocks noChangeArrowheads="1"/>
            </p:cNvSpPr>
            <p:nvPr/>
          </p:nvSpPr>
          <p:spPr bwMode="auto">
            <a:xfrm rot="18376649">
              <a:off x="2827759" y="3808237"/>
              <a:ext cx="1600200" cy="307777"/>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3">
                      <a:lumMod val="60000"/>
                      <a:lumOff val="40000"/>
                    </a:schemeClr>
                  </a:solidFill>
                </a:rPr>
                <a:t>Positive Mumps</a:t>
              </a:r>
              <a:endParaRPr lang="en-US" sz="1400" dirty="0">
                <a:solidFill>
                  <a:schemeClr val="accent3">
                    <a:lumMod val="60000"/>
                    <a:lumOff val="40000"/>
                  </a:schemeClr>
                </a:solidFill>
              </a:endParaRPr>
            </a:p>
          </p:txBody>
        </p:sp>
      </p:grpSp>
      <p:grpSp>
        <p:nvGrpSpPr>
          <p:cNvPr id="8" name="Group 7"/>
          <p:cNvGrpSpPr/>
          <p:nvPr/>
        </p:nvGrpSpPr>
        <p:grpSpPr>
          <a:xfrm>
            <a:off x="3107364" y="2983969"/>
            <a:ext cx="511820" cy="2379500"/>
            <a:chOff x="3107364" y="2983969"/>
            <a:chExt cx="511820" cy="2379500"/>
          </a:xfrm>
        </p:grpSpPr>
        <p:sp>
          <p:nvSpPr>
            <p:cNvPr id="23" name="Line 89"/>
            <p:cNvSpPr>
              <a:spLocks noChangeShapeType="1"/>
            </p:cNvSpPr>
            <p:nvPr/>
          </p:nvSpPr>
          <p:spPr bwMode="auto">
            <a:xfrm flipV="1">
              <a:off x="3107364" y="4539196"/>
              <a:ext cx="0" cy="824273"/>
            </a:xfrm>
            <a:prstGeom prst="line">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lstStyle/>
            <a:p>
              <a:endParaRPr lang="en-US"/>
            </a:p>
          </p:txBody>
        </p:sp>
        <p:sp>
          <p:nvSpPr>
            <p:cNvPr id="28" name="Text Box 88"/>
            <p:cNvSpPr txBox="1">
              <a:spLocks noChangeArrowheads="1"/>
            </p:cNvSpPr>
            <p:nvPr/>
          </p:nvSpPr>
          <p:spPr bwMode="auto">
            <a:xfrm rot="18527445">
              <a:off x="2609664" y="3685712"/>
              <a:ext cx="1711264" cy="307777"/>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4">
                      <a:lumMod val="40000"/>
                      <a:lumOff val="60000"/>
                    </a:schemeClr>
                  </a:solidFill>
                </a:rPr>
                <a:t>H1N2 Swine variant </a:t>
              </a:r>
            </a:p>
          </p:txBody>
        </p:sp>
      </p:grpSp>
      <p:grpSp>
        <p:nvGrpSpPr>
          <p:cNvPr id="41" name="Group 40"/>
          <p:cNvGrpSpPr/>
          <p:nvPr/>
        </p:nvGrpSpPr>
        <p:grpSpPr>
          <a:xfrm>
            <a:off x="4049727" y="5890759"/>
            <a:ext cx="1896092" cy="578130"/>
            <a:chOff x="4049727" y="5890759"/>
            <a:chExt cx="1896092" cy="578130"/>
          </a:xfrm>
        </p:grpSpPr>
        <p:cxnSp>
          <p:nvCxnSpPr>
            <p:cNvPr id="33" name="Straight Connector 32"/>
            <p:cNvCxnSpPr/>
            <p:nvPr/>
          </p:nvCxnSpPr>
          <p:spPr>
            <a:xfrm>
              <a:off x="4049727" y="5890759"/>
              <a:ext cx="1896092" cy="0"/>
            </a:xfrm>
            <a:prstGeom prst="line">
              <a:avLst/>
            </a:prstGeom>
            <a:ln w="38100">
              <a:solidFill>
                <a:schemeClr val="accent2"/>
              </a:solidFill>
            </a:ln>
          </p:spPr>
          <p:style>
            <a:lnRef idx="1">
              <a:schemeClr val="accent4"/>
            </a:lnRef>
            <a:fillRef idx="0">
              <a:schemeClr val="accent4"/>
            </a:fillRef>
            <a:effectRef idx="0">
              <a:schemeClr val="accent4"/>
            </a:effectRef>
            <a:fontRef idx="minor">
              <a:schemeClr val="tx1"/>
            </a:fontRef>
          </p:style>
        </p:cxnSp>
        <p:sp>
          <p:nvSpPr>
            <p:cNvPr id="34" name="Text Box 88"/>
            <p:cNvSpPr txBox="1">
              <a:spLocks noChangeArrowheads="1"/>
            </p:cNvSpPr>
            <p:nvPr/>
          </p:nvSpPr>
          <p:spPr bwMode="auto">
            <a:xfrm>
              <a:off x="4163824" y="5945669"/>
              <a:ext cx="1684448" cy="523220"/>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2">
                      <a:lumMod val="60000"/>
                      <a:lumOff val="40000"/>
                    </a:schemeClr>
                  </a:solidFill>
                </a:rPr>
                <a:t>Avian Flu Suspects –  7 in Total</a:t>
              </a:r>
              <a:endParaRPr lang="en-US" sz="1400" dirty="0">
                <a:solidFill>
                  <a:schemeClr val="accent2">
                    <a:lumMod val="60000"/>
                    <a:lumOff val="40000"/>
                  </a:schemeClr>
                </a:solidFill>
              </a:endParaRPr>
            </a:p>
          </p:txBody>
        </p:sp>
      </p:grpSp>
    </p:spTree>
    <p:extLst>
      <p:ext uri="{BB962C8B-B14F-4D97-AF65-F5344CB8AC3E}">
        <p14:creationId xmlns:p14="http://schemas.microsoft.com/office/powerpoint/2010/main" val="42702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0"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85742" y="500162"/>
            <a:ext cx="10851515" cy="5876925"/>
          </a:xfrm>
          <a:prstGeom prst="rect">
            <a:avLst/>
          </a:prstGeom>
          <a:noFill/>
        </p:spPr>
      </p:pic>
      <p:sp>
        <p:nvSpPr>
          <p:cNvPr id="3" name="Down Arrow 2"/>
          <p:cNvSpPr/>
          <p:nvPr/>
        </p:nvSpPr>
        <p:spPr>
          <a:xfrm>
            <a:off x="5794465" y="1970635"/>
            <a:ext cx="694063" cy="5618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dirty="0"/>
          </a:p>
        </p:txBody>
      </p:sp>
      <p:sp>
        <p:nvSpPr>
          <p:cNvPr id="4" name="Down Arrow 3"/>
          <p:cNvSpPr/>
          <p:nvPr/>
        </p:nvSpPr>
        <p:spPr>
          <a:xfrm>
            <a:off x="5573637" y="3457082"/>
            <a:ext cx="694063" cy="561861"/>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391058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Parainfluenza Virus by Type</a:t>
            </a:r>
            <a:endParaRPr lang="en-US" dirty="0"/>
          </a:p>
        </p:txBody>
      </p:sp>
      <p:pic>
        <p:nvPicPr>
          <p:cNvPr id="3" name="Picture 2"/>
          <p:cNvPicPr>
            <a:picLocks noChangeAspect="1"/>
          </p:cNvPicPr>
          <p:nvPr/>
        </p:nvPicPr>
        <p:blipFill>
          <a:blip r:embed="rId3"/>
          <a:stretch>
            <a:fillRect/>
          </a:stretch>
        </p:blipFill>
        <p:spPr>
          <a:xfrm>
            <a:off x="1698815" y="1712117"/>
            <a:ext cx="8791194" cy="4993057"/>
          </a:xfrm>
          <a:prstGeom prst="rect">
            <a:avLst/>
          </a:prstGeom>
        </p:spPr>
      </p:pic>
    </p:spTree>
    <p:extLst>
      <p:ext uri="{BB962C8B-B14F-4D97-AF65-F5344CB8AC3E}">
        <p14:creationId xmlns:p14="http://schemas.microsoft.com/office/powerpoint/2010/main" val="440719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hart 37"/>
          <p:cNvGraphicFramePr>
            <a:graphicFrameLocks/>
          </p:cNvGraphicFramePr>
          <p:nvPr>
            <p:extLst>
              <p:ext uri="{D42A27DB-BD31-4B8C-83A1-F6EECF244321}">
                <p14:modId xmlns:p14="http://schemas.microsoft.com/office/powerpoint/2010/main" val="3154522033"/>
              </p:ext>
            </p:extLst>
          </p:nvPr>
        </p:nvGraphicFramePr>
        <p:xfrm>
          <a:off x="1159527" y="1162049"/>
          <a:ext cx="10545100" cy="22030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hart 38"/>
          <p:cNvGraphicFramePr>
            <a:graphicFrameLocks/>
          </p:cNvGraphicFramePr>
          <p:nvPr>
            <p:extLst>
              <p:ext uri="{D42A27DB-BD31-4B8C-83A1-F6EECF244321}">
                <p14:modId xmlns:p14="http://schemas.microsoft.com/office/powerpoint/2010/main" val="2936099680"/>
              </p:ext>
            </p:extLst>
          </p:nvPr>
        </p:nvGraphicFramePr>
        <p:xfrm>
          <a:off x="1159527" y="1162047"/>
          <a:ext cx="10545100" cy="22030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hart 39"/>
          <p:cNvGraphicFramePr>
            <a:graphicFrameLocks/>
          </p:cNvGraphicFramePr>
          <p:nvPr>
            <p:extLst>
              <p:ext uri="{D42A27DB-BD31-4B8C-83A1-F6EECF244321}">
                <p14:modId xmlns:p14="http://schemas.microsoft.com/office/powerpoint/2010/main" val="2185265696"/>
              </p:ext>
            </p:extLst>
          </p:nvPr>
        </p:nvGraphicFramePr>
        <p:xfrm>
          <a:off x="1159527" y="1162048"/>
          <a:ext cx="10545100" cy="2203013"/>
        </p:xfrm>
        <a:graphic>
          <a:graphicData uri="http://schemas.openxmlformats.org/drawingml/2006/chart">
            <c:chart xmlns:c="http://schemas.openxmlformats.org/drawingml/2006/chart" xmlns:r="http://schemas.openxmlformats.org/officeDocument/2006/relationships" r:id="rId5"/>
          </a:graphicData>
        </a:graphic>
      </p:graphicFrame>
      <p:grpSp>
        <p:nvGrpSpPr>
          <p:cNvPr id="22" name="Group 21"/>
          <p:cNvGrpSpPr/>
          <p:nvPr/>
        </p:nvGrpSpPr>
        <p:grpSpPr>
          <a:xfrm>
            <a:off x="915762" y="4923711"/>
            <a:ext cx="10340045" cy="967048"/>
            <a:chOff x="707366" y="5744543"/>
            <a:chExt cx="10340045" cy="967048"/>
          </a:xfrm>
        </p:grpSpPr>
        <p:pic>
          <p:nvPicPr>
            <p:cNvPr id="4" name="Picture 2"/>
            <p:cNvPicPr>
              <a:picLocks noChangeAspect="1" noChangeArrowheads="1"/>
            </p:cNvPicPr>
            <p:nvPr/>
          </p:nvPicPr>
          <p:blipFill rotWithShape="1">
            <a:blip r:embed="rId6" cstate="print">
              <a:grayscl/>
            </a:blip>
            <a:srcRect t="86757"/>
            <a:stretch/>
          </p:blipFill>
          <p:spPr bwMode="auto">
            <a:xfrm>
              <a:off x="1293811" y="5744543"/>
              <a:ext cx="9753600" cy="967048"/>
            </a:xfrm>
            <a:prstGeom prst="rect">
              <a:avLst/>
            </a:prstGeom>
            <a:noFill/>
            <a:ln w="12700">
              <a:noFill/>
              <a:miter lim="800000"/>
              <a:headEnd/>
              <a:tailEnd/>
            </a:ln>
          </p:spPr>
        </p:pic>
        <p:pic>
          <p:nvPicPr>
            <p:cNvPr id="21" name="Picture 2"/>
            <p:cNvPicPr>
              <a:picLocks noChangeAspect="1" noChangeArrowheads="1"/>
            </p:cNvPicPr>
            <p:nvPr/>
          </p:nvPicPr>
          <p:blipFill rotWithShape="1">
            <a:blip r:embed="rId6" cstate="print">
              <a:grayscl/>
            </a:blip>
            <a:srcRect l="90773" t="88751" r="47" b="1262"/>
            <a:stretch/>
          </p:blipFill>
          <p:spPr bwMode="auto">
            <a:xfrm>
              <a:off x="707366" y="5886741"/>
              <a:ext cx="895426" cy="729310"/>
            </a:xfrm>
            <a:prstGeom prst="rect">
              <a:avLst/>
            </a:prstGeom>
            <a:noFill/>
            <a:ln w="12700">
              <a:noFill/>
              <a:miter lim="800000"/>
              <a:headEnd/>
              <a:tailEnd/>
            </a:ln>
          </p:spPr>
        </p:pic>
      </p:grpSp>
      <p:sp>
        <p:nvSpPr>
          <p:cNvPr id="2" name="Title 1"/>
          <p:cNvSpPr>
            <a:spLocks noGrp="1"/>
          </p:cNvSpPr>
          <p:nvPr>
            <p:ph type="title"/>
          </p:nvPr>
        </p:nvSpPr>
        <p:spPr>
          <a:xfrm>
            <a:off x="1141413" y="437543"/>
            <a:ext cx="9905998" cy="1478570"/>
          </a:xfrm>
        </p:spPr>
        <p:txBody>
          <a:bodyPr/>
          <a:lstStyle/>
          <a:p>
            <a:r>
              <a:rPr lang="en-US" dirty="0" smtClean="0"/>
              <a:t>2022-23 Timeline of events</a:t>
            </a:r>
            <a:endParaRPr lang="en-US" dirty="0"/>
          </a:p>
        </p:txBody>
      </p:sp>
      <p:grpSp>
        <p:nvGrpSpPr>
          <p:cNvPr id="11" name="Group 10"/>
          <p:cNvGrpSpPr/>
          <p:nvPr/>
        </p:nvGrpSpPr>
        <p:grpSpPr>
          <a:xfrm>
            <a:off x="6132666" y="3192525"/>
            <a:ext cx="417229" cy="2170946"/>
            <a:chOff x="6132666" y="3192525"/>
            <a:chExt cx="417229" cy="2170946"/>
          </a:xfrm>
        </p:grpSpPr>
        <p:cxnSp>
          <p:nvCxnSpPr>
            <p:cNvPr id="14" name="Straight Arrow Connector 13"/>
            <p:cNvCxnSpPr/>
            <p:nvPr/>
          </p:nvCxnSpPr>
          <p:spPr>
            <a:xfrm flipV="1">
              <a:off x="6132666" y="4582141"/>
              <a:ext cx="0" cy="78133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5" name="Text Box 88"/>
            <p:cNvSpPr txBox="1">
              <a:spLocks noChangeArrowheads="1"/>
            </p:cNvSpPr>
            <p:nvPr/>
          </p:nvSpPr>
          <p:spPr bwMode="auto">
            <a:xfrm rot="18349225">
              <a:off x="5595907" y="3838736"/>
              <a:ext cx="1600200" cy="307777"/>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4">
                      <a:lumMod val="40000"/>
                      <a:lumOff val="60000"/>
                    </a:schemeClr>
                  </a:solidFill>
                </a:rPr>
                <a:t>Influenza Peak</a:t>
              </a:r>
              <a:endParaRPr lang="en-US" sz="1400" dirty="0">
                <a:solidFill>
                  <a:schemeClr val="accent4">
                    <a:lumMod val="40000"/>
                    <a:lumOff val="60000"/>
                  </a:schemeClr>
                </a:solidFill>
              </a:endParaRPr>
            </a:p>
          </p:txBody>
        </p:sp>
      </p:grpSp>
      <p:grpSp>
        <p:nvGrpSpPr>
          <p:cNvPr id="9" name="Group 8"/>
          <p:cNvGrpSpPr/>
          <p:nvPr/>
        </p:nvGrpSpPr>
        <p:grpSpPr>
          <a:xfrm>
            <a:off x="3815204" y="3521499"/>
            <a:ext cx="523220" cy="1821299"/>
            <a:chOff x="3815204" y="3521499"/>
            <a:chExt cx="523220" cy="1821299"/>
          </a:xfrm>
        </p:grpSpPr>
        <p:sp>
          <p:nvSpPr>
            <p:cNvPr id="12" name="Line 89"/>
            <p:cNvSpPr>
              <a:spLocks noChangeShapeType="1"/>
            </p:cNvSpPr>
            <p:nvPr/>
          </p:nvSpPr>
          <p:spPr bwMode="auto">
            <a:xfrm flipV="1">
              <a:off x="3842409" y="4539195"/>
              <a:ext cx="0" cy="803603"/>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16" name="Text Box 88"/>
            <p:cNvSpPr txBox="1">
              <a:spLocks noChangeArrowheads="1"/>
            </p:cNvSpPr>
            <p:nvPr/>
          </p:nvSpPr>
          <p:spPr bwMode="auto">
            <a:xfrm rot="18201133">
              <a:off x="3512788" y="3823915"/>
              <a:ext cx="1128052" cy="523220"/>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1">
                      <a:lumMod val="60000"/>
                      <a:lumOff val="40000"/>
                    </a:schemeClr>
                  </a:solidFill>
                </a:rPr>
                <a:t>Rhino/</a:t>
              </a:r>
              <a:r>
                <a:rPr lang="en-US" sz="1400" dirty="0" err="1" smtClean="0">
                  <a:solidFill>
                    <a:schemeClr val="accent1">
                      <a:lumMod val="60000"/>
                      <a:lumOff val="40000"/>
                    </a:schemeClr>
                  </a:solidFill>
                </a:rPr>
                <a:t>Entero</a:t>
              </a:r>
              <a:r>
                <a:rPr lang="en-US" sz="1400" dirty="0" smtClean="0">
                  <a:solidFill>
                    <a:schemeClr val="accent1">
                      <a:lumMod val="60000"/>
                      <a:lumOff val="40000"/>
                    </a:schemeClr>
                  </a:solidFill>
                </a:rPr>
                <a:t> peak</a:t>
              </a:r>
              <a:endParaRPr lang="en-US" sz="1400" dirty="0">
                <a:solidFill>
                  <a:schemeClr val="accent1">
                    <a:lumMod val="60000"/>
                    <a:lumOff val="40000"/>
                  </a:schemeClr>
                </a:solidFill>
              </a:endParaRPr>
            </a:p>
          </p:txBody>
        </p:sp>
      </p:grpSp>
      <p:grpSp>
        <p:nvGrpSpPr>
          <p:cNvPr id="10" name="Group 9"/>
          <p:cNvGrpSpPr/>
          <p:nvPr/>
        </p:nvGrpSpPr>
        <p:grpSpPr>
          <a:xfrm>
            <a:off x="5226022" y="3344287"/>
            <a:ext cx="410125" cy="2019182"/>
            <a:chOff x="5226022" y="3344287"/>
            <a:chExt cx="410125" cy="2019182"/>
          </a:xfrm>
        </p:grpSpPr>
        <p:sp>
          <p:nvSpPr>
            <p:cNvPr id="17" name="Line 89"/>
            <p:cNvSpPr>
              <a:spLocks noChangeShapeType="1"/>
            </p:cNvSpPr>
            <p:nvPr/>
          </p:nvSpPr>
          <p:spPr bwMode="auto">
            <a:xfrm flipV="1">
              <a:off x="5226022" y="4539194"/>
              <a:ext cx="0" cy="824275"/>
            </a:xfrm>
            <a:prstGeom prst="line">
              <a:avLst/>
            </a:prstGeom>
            <a:ln>
              <a:solidFill>
                <a:schemeClr val="accent3"/>
              </a:solidFill>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18" name="Text Box 88"/>
            <p:cNvSpPr txBox="1">
              <a:spLocks noChangeArrowheads="1"/>
            </p:cNvSpPr>
            <p:nvPr/>
          </p:nvSpPr>
          <p:spPr bwMode="auto">
            <a:xfrm rot="18487531">
              <a:off x="4682159" y="3990498"/>
              <a:ext cx="1600200" cy="307777"/>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3">
                      <a:lumMod val="60000"/>
                      <a:lumOff val="40000"/>
                    </a:schemeClr>
                  </a:solidFill>
                </a:rPr>
                <a:t>RSV Peak</a:t>
              </a:r>
              <a:endParaRPr lang="en-US" sz="1400" dirty="0">
                <a:solidFill>
                  <a:schemeClr val="accent3">
                    <a:lumMod val="60000"/>
                    <a:lumOff val="40000"/>
                  </a:schemeClr>
                </a:solidFill>
              </a:endParaRPr>
            </a:p>
          </p:txBody>
        </p:sp>
      </p:grpSp>
      <p:sp>
        <p:nvSpPr>
          <p:cNvPr id="19" name="Text Box 88"/>
          <p:cNvSpPr txBox="1">
            <a:spLocks noChangeArrowheads="1"/>
          </p:cNvSpPr>
          <p:nvPr/>
        </p:nvSpPr>
        <p:spPr bwMode="auto">
          <a:xfrm rot="19018394">
            <a:off x="10614487" y="5221738"/>
            <a:ext cx="1600200" cy="400110"/>
          </a:xfrm>
          <a:prstGeom prst="rect">
            <a:avLst/>
          </a:prstGeom>
          <a:noFill/>
          <a:ln w="12700">
            <a:noFill/>
            <a:miter lim="800000"/>
            <a:headEnd/>
            <a:tailEnd/>
          </a:ln>
        </p:spPr>
        <p:txBody>
          <a:bodyPr wrap="square">
            <a:spAutoFit/>
          </a:bodyPr>
          <a:lstStyle/>
          <a:p>
            <a:pPr algn="ctr">
              <a:spcBef>
                <a:spcPct val="50000"/>
              </a:spcBef>
            </a:pPr>
            <a:r>
              <a:rPr lang="en-US" sz="2000" dirty="0" smtClean="0"/>
              <a:t>2023</a:t>
            </a:r>
            <a:endParaRPr lang="en-US" sz="2000" dirty="0"/>
          </a:p>
        </p:txBody>
      </p:sp>
      <p:sp>
        <p:nvSpPr>
          <p:cNvPr id="20" name="Text Box 88"/>
          <p:cNvSpPr txBox="1">
            <a:spLocks noChangeArrowheads="1"/>
          </p:cNvSpPr>
          <p:nvPr/>
        </p:nvSpPr>
        <p:spPr bwMode="auto">
          <a:xfrm rot="19018394">
            <a:off x="-78692" y="5031332"/>
            <a:ext cx="1600200" cy="400110"/>
          </a:xfrm>
          <a:prstGeom prst="rect">
            <a:avLst/>
          </a:prstGeom>
          <a:noFill/>
          <a:ln w="12700">
            <a:noFill/>
            <a:miter lim="800000"/>
            <a:headEnd/>
            <a:tailEnd/>
          </a:ln>
        </p:spPr>
        <p:txBody>
          <a:bodyPr wrap="square">
            <a:spAutoFit/>
          </a:bodyPr>
          <a:lstStyle/>
          <a:p>
            <a:pPr algn="ctr">
              <a:spcBef>
                <a:spcPct val="50000"/>
              </a:spcBef>
            </a:pPr>
            <a:r>
              <a:rPr lang="en-US" sz="2000" dirty="0" smtClean="0"/>
              <a:t>2022</a:t>
            </a:r>
            <a:endParaRPr lang="en-US" sz="1600" dirty="0"/>
          </a:p>
        </p:txBody>
      </p:sp>
      <p:grpSp>
        <p:nvGrpSpPr>
          <p:cNvPr id="13" name="Group 12"/>
          <p:cNvGrpSpPr/>
          <p:nvPr/>
        </p:nvGrpSpPr>
        <p:grpSpPr>
          <a:xfrm>
            <a:off x="1597480" y="2990992"/>
            <a:ext cx="523220" cy="2363850"/>
            <a:chOff x="1597480" y="2990992"/>
            <a:chExt cx="523220" cy="2363850"/>
          </a:xfrm>
        </p:grpSpPr>
        <p:sp>
          <p:nvSpPr>
            <p:cNvPr id="24" name="Line 89"/>
            <p:cNvSpPr>
              <a:spLocks noChangeShapeType="1"/>
            </p:cNvSpPr>
            <p:nvPr/>
          </p:nvSpPr>
          <p:spPr bwMode="auto">
            <a:xfrm flipV="1">
              <a:off x="1641473" y="4539198"/>
              <a:ext cx="0" cy="815644"/>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5" name="Text Box 88"/>
            <p:cNvSpPr txBox="1">
              <a:spLocks noChangeArrowheads="1"/>
            </p:cNvSpPr>
            <p:nvPr/>
          </p:nvSpPr>
          <p:spPr bwMode="auto">
            <a:xfrm rot="18486016">
              <a:off x="1058990" y="3529482"/>
              <a:ext cx="1600200" cy="523220"/>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2">
                      <a:lumMod val="60000"/>
                      <a:lumOff val="40000"/>
                    </a:schemeClr>
                  </a:solidFill>
                </a:rPr>
                <a:t>First Confirmed </a:t>
              </a:r>
              <a:r>
                <a:rPr lang="en-US" sz="1400" dirty="0" err="1" smtClean="0">
                  <a:solidFill>
                    <a:schemeClr val="accent2">
                      <a:lumMod val="60000"/>
                      <a:lumOff val="40000"/>
                    </a:schemeClr>
                  </a:solidFill>
                </a:rPr>
                <a:t>Mpox</a:t>
              </a:r>
              <a:r>
                <a:rPr lang="en-US" sz="1400" dirty="0" smtClean="0">
                  <a:solidFill>
                    <a:schemeClr val="accent2">
                      <a:lumMod val="60000"/>
                      <a:lumOff val="40000"/>
                    </a:schemeClr>
                  </a:solidFill>
                </a:rPr>
                <a:t> case in WI</a:t>
              </a:r>
              <a:endParaRPr lang="en-US" sz="1400" dirty="0">
                <a:solidFill>
                  <a:schemeClr val="accent2">
                    <a:lumMod val="60000"/>
                    <a:lumOff val="40000"/>
                  </a:schemeClr>
                </a:solidFill>
              </a:endParaRPr>
            </a:p>
          </p:txBody>
        </p:sp>
      </p:grpSp>
      <p:grpSp>
        <p:nvGrpSpPr>
          <p:cNvPr id="7" name="Group 6"/>
          <p:cNvGrpSpPr/>
          <p:nvPr/>
        </p:nvGrpSpPr>
        <p:grpSpPr>
          <a:xfrm>
            <a:off x="3239636" y="3162026"/>
            <a:ext cx="542111" cy="2201443"/>
            <a:chOff x="3239636" y="3162026"/>
            <a:chExt cx="542111" cy="2201443"/>
          </a:xfrm>
        </p:grpSpPr>
        <p:sp>
          <p:nvSpPr>
            <p:cNvPr id="26" name="Line 89"/>
            <p:cNvSpPr>
              <a:spLocks noChangeShapeType="1"/>
            </p:cNvSpPr>
            <p:nvPr/>
          </p:nvSpPr>
          <p:spPr bwMode="auto">
            <a:xfrm flipV="1">
              <a:off x="3239636" y="4539197"/>
              <a:ext cx="0" cy="824272"/>
            </a:xfrm>
            <a:prstGeom prst="line">
              <a:avLst/>
            </a:prstGeom>
            <a:ln>
              <a:headEnd/>
              <a:tailEnd type="triangle" w="med" len="med"/>
            </a:ln>
          </p:spPr>
          <p:style>
            <a:lnRef idx="1">
              <a:schemeClr val="accent3"/>
            </a:lnRef>
            <a:fillRef idx="0">
              <a:schemeClr val="accent3"/>
            </a:fillRef>
            <a:effectRef idx="0">
              <a:schemeClr val="accent3"/>
            </a:effectRef>
            <a:fontRef idx="minor">
              <a:schemeClr val="tx1"/>
            </a:fontRef>
          </p:style>
          <p:txBody>
            <a:bodyPr/>
            <a:lstStyle/>
            <a:p>
              <a:endParaRPr lang="en-US"/>
            </a:p>
          </p:txBody>
        </p:sp>
        <p:sp>
          <p:nvSpPr>
            <p:cNvPr id="27" name="Text Box 88"/>
            <p:cNvSpPr txBox="1">
              <a:spLocks noChangeArrowheads="1"/>
            </p:cNvSpPr>
            <p:nvPr/>
          </p:nvSpPr>
          <p:spPr bwMode="auto">
            <a:xfrm rot="18376649">
              <a:off x="2827759" y="3808237"/>
              <a:ext cx="1600200" cy="307777"/>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3">
                      <a:lumMod val="60000"/>
                      <a:lumOff val="40000"/>
                    </a:schemeClr>
                  </a:solidFill>
                </a:rPr>
                <a:t>Positive Mumps</a:t>
              </a:r>
              <a:endParaRPr lang="en-US" sz="1400" dirty="0">
                <a:solidFill>
                  <a:schemeClr val="accent3">
                    <a:lumMod val="60000"/>
                    <a:lumOff val="40000"/>
                  </a:schemeClr>
                </a:solidFill>
              </a:endParaRPr>
            </a:p>
          </p:txBody>
        </p:sp>
      </p:grpSp>
      <p:grpSp>
        <p:nvGrpSpPr>
          <p:cNvPr id="8" name="Group 7"/>
          <p:cNvGrpSpPr/>
          <p:nvPr/>
        </p:nvGrpSpPr>
        <p:grpSpPr>
          <a:xfrm>
            <a:off x="3107364" y="2983969"/>
            <a:ext cx="511820" cy="2379500"/>
            <a:chOff x="3107364" y="2983969"/>
            <a:chExt cx="511820" cy="2379500"/>
          </a:xfrm>
        </p:grpSpPr>
        <p:sp>
          <p:nvSpPr>
            <p:cNvPr id="23" name="Line 89"/>
            <p:cNvSpPr>
              <a:spLocks noChangeShapeType="1"/>
            </p:cNvSpPr>
            <p:nvPr/>
          </p:nvSpPr>
          <p:spPr bwMode="auto">
            <a:xfrm flipV="1">
              <a:off x="3107364" y="4539196"/>
              <a:ext cx="0" cy="824273"/>
            </a:xfrm>
            <a:prstGeom prst="line">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lstStyle/>
            <a:p>
              <a:endParaRPr lang="en-US"/>
            </a:p>
          </p:txBody>
        </p:sp>
        <p:sp>
          <p:nvSpPr>
            <p:cNvPr id="28" name="Text Box 88"/>
            <p:cNvSpPr txBox="1">
              <a:spLocks noChangeArrowheads="1"/>
            </p:cNvSpPr>
            <p:nvPr/>
          </p:nvSpPr>
          <p:spPr bwMode="auto">
            <a:xfrm rot="18527445">
              <a:off x="2609664" y="3685712"/>
              <a:ext cx="1711264" cy="307777"/>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4">
                      <a:lumMod val="40000"/>
                      <a:lumOff val="60000"/>
                    </a:schemeClr>
                  </a:solidFill>
                </a:rPr>
                <a:t>H1N2 Swine variant </a:t>
              </a:r>
            </a:p>
          </p:txBody>
        </p:sp>
      </p:grpSp>
      <p:grpSp>
        <p:nvGrpSpPr>
          <p:cNvPr id="41" name="Group 40"/>
          <p:cNvGrpSpPr/>
          <p:nvPr/>
        </p:nvGrpSpPr>
        <p:grpSpPr>
          <a:xfrm>
            <a:off x="4049727" y="5890759"/>
            <a:ext cx="1896092" cy="578130"/>
            <a:chOff x="4049727" y="5890759"/>
            <a:chExt cx="1896092" cy="578130"/>
          </a:xfrm>
        </p:grpSpPr>
        <p:cxnSp>
          <p:nvCxnSpPr>
            <p:cNvPr id="33" name="Straight Connector 32"/>
            <p:cNvCxnSpPr/>
            <p:nvPr/>
          </p:nvCxnSpPr>
          <p:spPr>
            <a:xfrm>
              <a:off x="4049727" y="5890759"/>
              <a:ext cx="1896092" cy="0"/>
            </a:xfrm>
            <a:prstGeom prst="line">
              <a:avLst/>
            </a:prstGeom>
            <a:ln w="38100">
              <a:solidFill>
                <a:schemeClr val="accent2"/>
              </a:solidFill>
            </a:ln>
          </p:spPr>
          <p:style>
            <a:lnRef idx="1">
              <a:schemeClr val="accent4"/>
            </a:lnRef>
            <a:fillRef idx="0">
              <a:schemeClr val="accent4"/>
            </a:fillRef>
            <a:effectRef idx="0">
              <a:schemeClr val="accent4"/>
            </a:effectRef>
            <a:fontRef idx="minor">
              <a:schemeClr val="tx1"/>
            </a:fontRef>
          </p:style>
        </p:cxnSp>
        <p:sp>
          <p:nvSpPr>
            <p:cNvPr id="34" name="Text Box 88"/>
            <p:cNvSpPr txBox="1">
              <a:spLocks noChangeArrowheads="1"/>
            </p:cNvSpPr>
            <p:nvPr/>
          </p:nvSpPr>
          <p:spPr bwMode="auto">
            <a:xfrm>
              <a:off x="4163824" y="5945669"/>
              <a:ext cx="1684448" cy="523220"/>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2">
                      <a:lumMod val="60000"/>
                      <a:lumOff val="40000"/>
                    </a:schemeClr>
                  </a:solidFill>
                </a:rPr>
                <a:t>Avian Flu Suspects –  7 in Total</a:t>
              </a:r>
              <a:endParaRPr lang="en-US" sz="1400" dirty="0">
                <a:solidFill>
                  <a:schemeClr val="accent2">
                    <a:lumMod val="60000"/>
                    <a:lumOff val="40000"/>
                  </a:schemeClr>
                </a:solidFill>
              </a:endParaRPr>
            </a:p>
          </p:txBody>
        </p:sp>
      </p:grpSp>
    </p:spTree>
    <p:extLst>
      <p:ext uri="{BB962C8B-B14F-4D97-AF65-F5344CB8AC3E}">
        <p14:creationId xmlns:p14="http://schemas.microsoft.com/office/powerpoint/2010/main" val="350191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8"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782" y="494340"/>
            <a:ext cx="9905998" cy="1478570"/>
          </a:xfrm>
        </p:spPr>
        <p:txBody>
          <a:bodyPr/>
          <a:lstStyle/>
          <a:p>
            <a:r>
              <a:rPr lang="en-US" dirty="0" smtClean="0"/>
              <a:t>Influenza virus positivity by Subtype</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0946360"/>
              </p:ext>
            </p:extLst>
          </p:nvPr>
        </p:nvGraphicFramePr>
        <p:xfrm>
          <a:off x="1578623" y="1703128"/>
          <a:ext cx="8918316" cy="4949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872297476"/>
              </p:ext>
            </p:extLst>
          </p:nvPr>
        </p:nvGraphicFramePr>
        <p:xfrm>
          <a:off x="1396499" y="1703128"/>
          <a:ext cx="9282563" cy="4949599"/>
        </p:xfrm>
        <a:graphic>
          <a:graphicData uri="http://schemas.openxmlformats.org/drawingml/2006/chart">
            <c:chart xmlns:c="http://schemas.openxmlformats.org/drawingml/2006/chart" xmlns:r="http://schemas.openxmlformats.org/officeDocument/2006/relationships" r:id="rId4"/>
          </a:graphicData>
        </a:graphic>
      </p:graphicFrame>
      <p:sp>
        <p:nvSpPr>
          <p:cNvPr id="6" name="Down Arrow 5"/>
          <p:cNvSpPr/>
          <p:nvPr/>
        </p:nvSpPr>
        <p:spPr>
          <a:xfrm>
            <a:off x="8591453" y="4294287"/>
            <a:ext cx="694063" cy="561861"/>
          </a:xfrm>
          <a:prstGeom prst="downArrow">
            <a:avLst/>
          </a:prstGeom>
          <a:solidFill>
            <a:srgbClr val="7BB355"/>
          </a:solidFill>
          <a:ln>
            <a:solidFill>
              <a:srgbClr val="839E5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12615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Influenza Strain Characterization Wisconsin 2022-23</a:t>
            </a:r>
            <a:endParaRPr lang="en-US" dirty="0"/>
          </a:p>
        </p:txBody>
      </p:sp>
      <p:sp>
        <p:nvSpPr>
          <p:cNvPr id="3" name="Content Placeholder 2"/>
          <p:cNvSpPr>
            <a:spLocks noGrp="1"/>
          </p:cNvSpPr>
          <p:nvPr>
            <p:ph idx="1"/>
          </p:nvPr>
        </p:nvSpPr>
        <p:spPr>
          <a:xfrm>
            <a:off x="2424415" y="5901517"/>
            <a:ext cx="7339993" cy="705234"/>
          </a:xfrm>
        </p:spPr>
        <p:txBody>
          <a:bodyPr>
            <a:normAutofit/>
          </a:bodyPr>
          <a:lstStyle/>
          <a:p>
            <a:r>
              <a:rPr lang="en-US" dirty="0" smtClean="0"/>
              <a:t>Very few influenza B specimens in 2022-23 season</a:t>
            </a:r>
          </a:p>
        </p:txBody>
      </p:sp>
      <p:graphicFrame>
        <p:nvGraphicFramePr>
          <p:cNvPr id="4" name="Table 3"/>
          <p:cNvGraphicFramePr>
            <a:graphicFrameLocks noGrp="1"/>
          </p:cNvGraphicFramePr>
          <p:nvPr>
            <p:extLst>
              <p:ext uri="{D42A27DB-BD31-4B8C-83A1-F6EECF244321}">
                <p14:modId xmlns:p14="http://schemas.microsoft.com/office/powerpoint/2010/main" val="1608921648"/>
              </p:ext>
            </p:extLst>
          </p:nvPr>
        </p:nvGraphicFramePr>
        <p:xfrm>
          <a:off x="541879" y="1955752"/>
          <a:ext cx="10836363" cy="3788765"/>
        </p:xfrm>
        <a:graphic>
          <a:graphicData uri="http://schemas.openxmlformats.org/drawingml/2006/table">
            <a:tbl>
              <a:tblPr firstRow="1" bandRow="1">
                <a:tableStyleId>{93296810-A885-4BE3-A3E7-6D5BEEA58F35}</a:tableStyleId>
              </a:tblPr>
              <a:tblGrid>
                <a:gridCol w="1781596">
                  <a:extLst>
                    <a:ext uri="{9D8B030D-6E8A-4147-A177-3AD203B41FA5}">
                      <a16:colId xmlns:a16="http://schemas.microsoft.com/office/drawing/2014/main" val="827893764"/>
                    </a:ext>
                  </a:extLst>
                </a:gridCol>
                <a:gridCol w="5181506">
                  <a:extLst>
                    <a:ext uri="{9D8B030D-6E8A-4147-A177-3AD203B41FA5}">
                      <a16:colId xmlns:a16="http://schemas.microsoft.com/office/drawing/2014/main" val="1063056825"/>
                    </a:ext>
                  </a:extLst>
                </a:gridCol>
                <a:gridCol w="2562045">
                  <a:extLst>
                    <a:ext uri="{9D8B030D-6E8A-4147-A177-3AD203B41FA5}">
                      <a16:colId xmlns:a16="http://schemas.microsoft.com/office/drawing/2014/main" val="1125721759"/>
                    </a:ext>
                  </a:extLst>
                </a:gridCol>
                <a:gridCol w="1311216">
                  <a:extLst>
                    <a:ext uri="{9D8B030D-6E8A-4147-A177-3AD203B41FA5}">
                      <a16:colId xmlns:a16="http://schemas.microsoft.com/office/drawing/2014/main" val="685439965"/>
                    </a:ext>
                  </a:extLst>
                </a:gridCol>
              </a:tblGrid>
              <a:tr h="679805">
                <a:tc>
                  <a:txBody>
                    <a:bodyPr/>
                    <a:lstStyle/>
                    <a:p>
                      <a:endParaRPr lang="en-US" dirty="0"/>
                    </a:p>
                  </a:txBody>
                  <a:tcPr anchor="ctr"/>
                </a:tc>
                <a:tc>
                  <a:txBody>
                    <a:bodyPr/>
                    <a:lstStyle/>
                    <a:p>
                      <a:r>
                        <a:rPr lang="en-US" sz="2400" dirty="0" smtClean="0"/>
                        <a:t>Antigenic</a:t>
                      </a:r>
                      <a:r>
                        <a:rPr lang="en-US" sz="2400" baseline="0" dirty="0" smtClean="0"/>
                        <a:t> Characterization</a:t>
                      </a:r>
                      <a:endParaRPr lang="en-US" sz="2400" dirty="0"/>
                    </a:p>
                  </a:txBody>
                  <a:tcPr anchor="ctr"/>
                </a:tc>
                <a:tc>
                  <a:txBody>
                    <a:bodyPr/>
                    <a:lstStyle/>
                    <a:p>
                      <a:r>
                        <a:rPr lang="en-US" sz="2400" dirty="0" smtClean="0"/>
                        <a:t>HA Genetic Group</a:t>
                      </a:r>
                      <a:endParaRPr lang="en-US" sz="2400" dirty="0"/>
                    </a:p>
                  </a:txBody>
                  <a:tcPr anchor="ctr"/>
                </a:tc>
                <a:tc>
                  <a:txBody>
                    <a:bodyPr/>
                    <a:lstStyle/>
                    <a:p>
                      <a:endParaRPr lang="en-US" sz="2400" dirty="0"/>
                    </a:p>
                  </a:txBody>
                  <a:tcPr anchor="ctr"/>
                </a:tc>
                <a:extLst>
                  <a:ext uri="{0D108BD9-81ED-4DB2-BD59-A6C34878D82A}">
                    <a16:rowId xmlns:a16="http://schemas.microsoft.com/office/drawing/2014/main" val="2018175352"/>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H1N1pdm09</a:t>
                      </a:r>
                      <a:endParaRPr lang="en-US" sz="20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A/</a:t>
                      </a:r>
                      <a:r>
                        <a:rPr lang="en-US" sz="1800" u="sng" kern="1200" dirty="0" smtClean="0">
                          <a:solidFill>
                            <a:srgbClr val="FF0000"/>
                          </a:solidFill>
                          <a:latin typeface="+mn-lt"/>
                          <a:ea typeface="+mn-ea"/>
                          <a:cs typeface="+mn-cs"/>
                        </a:rPr>
                        <a:t>Wisconsin</a:t>
                      </a:r>
                      <a:r>
                        <a:rPr lang="en-US" sz="1800" kern="1200" dirty="0" smtClean="0">
                          <a:solidFill>
                            <a:schemeClr val="dk1"/>
                          </a:solidFill>
                          <a:latin typeface="+mn-lt"/>
                          <a:ea typeface="+mn-ea"/>
                          <a:cs typeface="+mn-cs"/>
                        </a:rPr>
                        <a:t>/588/2019 (H1N1)pdm09-like </a:t>
                      </a:r>
                      <a:endParaRPr lang="en-US" sz="18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6B.1A</a:t>
                      </a:r>
                      <a:endParaRPr lang="en-US" sz="18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100%</a:t>
                      </a:r>
                    </a:p>
                  </a:txBody>
                  <a:tcPr anchor="ctr"/>
                </a:tc>
                <a:extLst>
                  <a:ext uri="{0D108BD9-81ED-4DB2-BD59-A6C34878D82A}">
                    <a16:rowId xmlns:a16="http://schemas.microsoft.com/office/drawing/2014/main" val="3011301294"/>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H3N2</a:t>
                      </a:r>
                      <a:endParaRPr lang="en-US" sz="20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A/Darwin/6/2021 (H3N2)-like</a:t>
                      </a:r>
                      <a:endParaRPr lang="en-US" sz="18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3C.2A1b</a:t>
                      </a:r>
                      <a:endParaRPr lang="en-US" sz="18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100%</a:t>
                      </a:r>
                      <a:endParaRPr lang="en-US" sz="1800" kern="1200" dirty="0">
                        <a:solidFill>
                          <a:schemeClr val="dk1"/>
                        </a:solidFill>
                        <a:latin typeface="+mn-lt"/>
                        <a:ea typeface="+mn-ea"/>
                        <a:cs typeface="+mn-cs"/>
                      </a:endParaRPr>
                    </a:p>
                  </a:txBody>
                  <a:tcPr anchor="ctr"/>
                </a:tc>
                <a:extLst>
                  <a:ext uri="{0D108BD9-81ED-4DB2-BD59-A6C34878D82A}">
                    <a16:rowId xmlns:a16="http://schemas.microsoft.com/office/drawing/2014/main" val="2801799607"/>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B-Victoria</a:t>
                      </a:r>
                      <a:endParaRPr lang="en-US" sz="20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B/AUSTRIA/1359417/2021-LIKE</a:t>
                      </a:r>
                      <a:endParaRPr lang="en-US" sz="18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VIA.3 </a:t>
                      </a:r>
                      <a:endParaRPr lang="en-US" sz="180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100%</a:t>
                      </a:r>
                    </a:p>
                  </a:txBody>
                  <a:tcPr anchor="ctr"/>
                </a:tc>
                <a:extLst>
                  <a:ext uri="{0D108BD9-81ED-4DB2-BD59-A6C34878D82A}">
                    <a16:rowId xmlns:a16="http://schemas.microsoft.com/office/drawing/2014/main" val="535918504"/>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B-Yamagata</a:t>
                      </a:r>
                      <a:endParaRPr lang="en-US" sz="2000" kern="1200" dirty="0">
                        <a:solidFill>
                          <a:schemeClr val="dk1"/>
                        </a:solidFill>
                        <a:latin typeface="+mn-lt"/>
                        <a:ea typeface="+mn-ea"/>
                        <a:cs typeface="+mn-cs"/>
                      </a:endParaRPr>
                    </a:p>
                  </a:txBody>
                  <a:tcPr anchor="ctr">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No confirmed cases in the 2022-23 season</a:t>
                      </a:r>
                    </a:p>
                  </a:txBody>
                  <a:tcPr anchor="ctr">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nchor="ctr">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52105834"/>
                  </a:ext>
                </a:extLst>
              </a:tr>
              <a:tr h="4572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smtClean="0">
                          <a:solidFill>
                            <a:schemeClr val="dk1"/>
                          </a:solidFill>
                          <a:latin typeface="+mn-lt"/>
                          <a:ea typeface="+mn-ea"/>
                          <a:cs typeface="+mn-cs"/>
                        </a:rPr>
                        <a:t>             In 2022-23 Egg-based influenza vaccine</a:t>
                      </a:r>
                      <a:endParaRPr lang="en-US" sz="1800" i="1" kern="1200" dirty="0">
                        <a:solidFill>
                          <a:schemeClr val="dk1"/>
                        </a:solidFill>
                        <a:latin typeface="+mn-lt"/>
                        <a:ea typeface="+mn-ea"/>
                        <a:cs typeface="+mn-cs"/>
                      </a:endParaRPr>
                    </a:p>
                  </a:txBody>
                  <a:tcPr anchor="ctr">
                    <a:lnT w="12700" cap="flat" cmpd="sng" algn="ctr">
                      <a:solidFill>
                        <a:schemeClr val="bg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nchor="ctr"/>
                </a:tc>
                <a:extLst>
                  <a:ext uri="{0D108BD9-81ED-4DB2-BD59-A6C34878D82A}">
                    <a16:rowId xmlns:a16="http://schemas.microsoft.com/office/drawing/2014/main" val="2642717321"/>
                  </a:ext>
                </a:extLst>
              </a:tr>
              <a:tr h="4572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smtClean="0">
                          <a:solidFill>
                            <a:schemeClr val="dk1"/>
                          </a:solidFill>
                          <a:latin typeface="+mn-lt"/>
                          <a:ea typeface="+mn-ea"/>
                          <a:cs typeface="+mn-cs"/>
                        </a:rPr>
                        <a:t>             In 2022-23 Recombinant</a:t>
                      </a:r>
                      <a:r>
                        <a:rPr lang="en-US" sz="1800" i="1" kern="1200" baseline="0" dirty="0" smtClean="0">
                          <a:solidFill>
                            <a:schemeClr val="dk1"/>
                          </a:solidFill>
                          <a:latin typeface="+mn-lt"/>
                          <a:ea typeface="+mn-ea"/>
                          <a:cs typeface="+mn-cs"/>
                        </a:rPr>
                        <a:t> influenza vaccine</a:t>
                      </a:r>
                      <a:endParaRPr lang="en-US" sz="1800" i="1" kern="1200" dirty="0">
                        <a:solidFill>
                          <a:schemeClr val="dk1"/>
                        </a:solidFill>
                        <a:latin typeface="+mn-lt"/>
                        <a:ea typeface="+mn-ea"/>
                        <a:cs typeface="+mn-cs"/>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nchor="ctr"/>
                </a:tc>
                <a:extLst>
                  <a:ext uri="{0D108BD9-81ED-4DB2-BD59-A6C34878D82A}">
                    <a16:rowId xmlns:a16="http://schemas.microsoft.com/office/drawing/2014/main" val="483190072"/>
                  </a:ext>
                </a:extLst>
              </a:tr>
            </a:tbl>
          </a:graphicData>
        </a:graphic>
      </p:graphicFrame>
      <p:pic>
        <p:nvPicPr>
          <p:cNvPr id="15" name="Picture 14"/>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3057" b="96844" l="57702" r="79765"/>
                    </a14:imgEffect>
                  </a14:imgLayer>
                </a14:imgProps>
              </a:ext>
            </a:extLst>
          </a:blip>
          <a:srcRect l="56582" t="47942" r="17798"/>
          <a:stretch/>
        </p:blipFill>
        <p:spPr bwMode="auto">
          <a:xfrm rot="10198560">
            <a:off x="6616371" y="3732368"/>
            <a:ext cx="427716" cy="559747"/>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128" b="50099" l="59138" r="81201"/>
                    </a14:imgEffect>
                  </a14:imgLayer>
                </a14:imgProps>
              </a:ext>
            </a:extLst>
          </a:blip>
          <a:srcRect l="58687" r="16186" b="47942"/>
          <a:stretch/>
        </p:blipFill>
        <p:spPr bwMode="auto">
          <a:xfrm rot="10011391">
            <a:off x="6885106" y="3227307"/>
            <a:ext cx="438538" cy="533180"/>
          </a:xfrm>
          <a:prstGeom prst="rect">
            <a:avLst/>
          </a:prstGeom>
          <a:ln>
            <a:noFill/>
          </a:ln>
          <a:extLst>
            <a:ext uri="{53640926-AAD7-44D8-BBD7-CCE9431645EC}">
              <a14:shadowObscured xmlns:a14="http://schemas.microsoft.com/office/drawing/2010/main"/>
            </a:ext>
          </a:extLst>
        </p:spPr>
      </p:pic>
      <p:pic>
        <p:nvPicPr>
          <p:cNvPr id="20" name="Picture 19"/>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128" b="50099" l="59138" r="81201"/>
                    </a14:imgEffect>
                  </a14:imgLayer>
                </a14:imgProps>
              </a:ext>
            </a:extLst>
          </a:blip>
          <a:srcRect l="58687" r="16186" b="47942"/>
          <a:stretch/>
        </p:blipFill>
        <p:spPr bwMode="auto">
          <a:xfrm rot="10011391">
            <a:off x="6885105" y="2714425"/>
            <a:ext cx="438538" cy="533180"/>
          </a:xfrm>
          <a:prstGeom prst="rect">
            <a:avLst/>
          </a:prstGeom>
          <a:ln>
            <a:noFill/>
          </a:ln>
          <a:extLst>
            <a:ext uri="{53640926-AAD7-44D8-BBD7-CCE9431645EC}">
              <a14:shadowObscured xmlns:a14="http://schemas.microsoft.com/office/drawing/2010/main"/>
            </a:ext>
          </a:extLst>
        </p:spPr>
      </p:pic>
      <p:pic>
        <p:nvPicPr>
          <p:cNvPr id="21" name="Picture 20"/>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3057" b="96844" l="57702" r="79765"/>
                    </a14:imgEffect>
                  </a14:imgLayer>
                </a14:imgProps>
              </a:ext>
            </a:extLst>
          </a:blip>
          <a:srcRect l="56582" t="47942" r="17798"/>
          <a:stretch/>
        </p:blipFill>
        <p:spPr bwMode="auto">
          <a:xfrm rot="10306756">
            <a:off x="992333" y="4814251"/>
            <a:ext cx="386642" cy="503175"/>
          </a:xfrm>
          <a:prstGeom prst="rect">
            <a:avLst/>
          </a:prstGeom>
          <a:ln>
            <a:noFill/>
          </a:ln>
          <a:extLst>
            <a:ext uri="{53640926-AAD7-44D8-BBD7-CCE9431645EC}">
              <a14:shadowObscured xmlns:a14="http://schemas.microsoft.com/office/drawing/2010/main"/>
            </a:ext>
          </a:extLst>
        </p:spPr>
      </p:pic>
      <p:pic>
        <p:nvPicPr>
          <p:cNvPr id="22" name="Picture 2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128" b="50099" l="59138" r="81201"/>
                    </a14:imgEffect>
                  </a14:imgLayer>
                </a14:imgProps>
              </a:ext>
            </a:extLst>
          </a:blip>
          <a:srcRect l="58687" r="16186" b="47942"/>
          <a:stretch/>
        </p:blipFill>
        <p:spPr bwMode="auto">
          <a:xfrm rot="10011391">
            <a:off x="941624" y="5305514"/>
            <a:ext cx="399577" cy="473238"/>
          </a:xfrm>
          <a:prstGeom prst="rect">
            <a:avLst/>
          </a:prstGeom>
          <a:ln>
            <a:noFill/>
          </a:ln>
          <a:extLst>
            <a:ext uri="{53640926-AAD7-44D8-BBD7-CCE9431645EC}">
              <a14:shadowObscured xmlns:a14="http://schemas.microsoft.com/office/drawing/2010/main"/>
            </a:ext>
          </a:extLst>
        </p:spPr>
      </p:pic>
      <p:pic>
        <p:nvPicPr>
          <p:cNvPr id="23" name="Picture 22"/>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5128" b="50099" l="59138" r="81201"/>
                    </a14:imgEffect>
                  </a14:imgLayer>
                </a14:imgProps>
              </a:ext>
            </a:extLst>
          </a:blip>
          <a:srcRect l="58687" r="16186" b="47942"/>
          <a:stretch/>
        </p:blipFill>
        <p:spPr bwMode="auto">
          <a:xfrm rot="10011391">
            <a:off x="6885105" y="3785681"/>
            <a:ext cx="438538" cy="5331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9508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 Vaccine selection 2023-24</a:t>
            </a:r>
            <a:endParaRPr lang="en-US" dirty="0"/>
          </a:p>
        </p:txBody>
      </p:sp>
      <p:sp>
        <p:nvSpPr>
          <p:cNvPr id="3" name="Content Placeholder 2"/>
          <p:cNvSpPr>
            <a:spLocks noGrp="1"/>
          </p:cNvSpPr>
          <p:nvPr>
            <p:ph idx="1"/>
          </p:nvPr>
        </p:nvSpPr>
        <p:spPr>
          <a:xfrm>
            <a:off x="1141412" y="1794295"/>
            <a:ext cx="9905999" cy="4701396"/>
          </a:xfrm>
        </p:spPr>
        <p:txBody>
          <a:bodyPr>
            <a:normAutofit fontScale="92500" lnSpcReduction="20000"/>
          </a:bodyPr>
          <a:lstStyle/>
          <a:p>
            <a:r>
              <a:rPr lang="en-US" b="1" dirty="0"/>
              <a:t>Egg-based vaccines </a:t>
            </a:r>
            <a:endParaRPr lang="en-US" dirty="0"/>
          </a:p>
          <a:p>
            <a:pPr lvl="1"/>
            <a:r>
              <a:rPr lang="en-US" dirty="0" smtClean="0">
                <a:solidFill>
                  <a:schemeClr val="accent4">
                    <a:lumMod val="75000"/>
                  </a:schemeClr>
                </a:solidFill>
              </a:rPr>
              <a:t>A/Victoria/4897/2022 </a:t>
            </a:r>
            <a:r>
              <a:rPr lang="en-US" dirty="0">
                <a:solidFill>
                  <a:schemeClr val="accent4">
                    <a:lumMod val="75000"/>
                  </a:schemeClr>
                </a:solidFill>
              </a:rPr>
              <a:t>(H1N1)pdm09-like </a:t>
            </a:r>
            <a:r>
              <a:rPr lang="en-US" dirty="0" smtClean="0">
                <a:solidFill>
                  <a:schemeClr val="accent4">
                    <a:lumMod val="75000"/>
                  </a:schemeClr>
                </a:solidFill>
              </a:rPr>
              <a:t>virus* </a:t>
            </a:r>
          </a:p>
          <a:p>
            <a:pPr lvl="1"/>
            <a:r>
              <a:rPr lang="en-US" dirty="0" smtClean="0"/>
              <a:t>A/Darwin/9/2021 (H3N2)-like virus</a:t>
            </a:r>
          </a:p>
          <a:p>
            <a:pPr lvl="1"/>
            <a:r>
              <a:rPr lang="en-US" dirty="0" smtClean="0"/>
              <a:t>B/Austria/1359417/2021 </a:t>
            </a:r>
            <a:r>
              <a:rPr lang="en-US" dirty="0"/>
              <a:t>(B/Victoria lineage)-like </a:t>
            </a:r>
            <a:r>
              <a:rPr lang="en-US" dirty="0" smtClean="0"/>
              <a:t>virus</a:t>
            </a:r>
            <a:endParaRPr lang="en-US" dirty="0"/>
          </a:p>
          <a:p>
            <a:pPr lvl="1"/>
            <a:r>
              <a:rPr lang="en-US" dirty="0" smtClean="0"/>
              <a:t>B/Phuket/3073/2013 </a:t>
            </a:r>
            <a:r>
              <a:rPr lang="en-US" dirty="0"/>
              <a:t>(B/Yamagata lineage)-like </a:t>
            </a:r>
            <a:r>
              <a:rPr lang="en-US" dirty="0" smtClean="0"/>
              <a:t>virus </a:t>
            </a:r>
            <a:r>
              <a:rPr lang="en-US" dirty="0" smtClean="0">
                <a:solidFill>
                  <a:schemeClr val="accent1"/>
                </a:solidFill>
              </a:rPr>
              <a:t>*Q</a:t>
            </a:r>
            <a:endParaRPr lang="en-US" dirty="0">
              <a:solidFill>
                <a:schemeClr val="accent1"/>
              </a:solidFill>
            </a:endParaRPr>
          </a:p>
          <a:p>
            <a:r>
              <a:rPr lang="en-US" b="1" dirty="0"/>
              <a:t>Cell </a:t>
            </a:r>
            <a:r>
              <a:rPr lang="en-US" b="1" dirty="0" smtClean="0"/>
              <a:t>culture- </a:t>
            </a:r>
            <a:r>
              <a:rPr lang="en-US" b="1" dirty="0"/>
              <a:t>or recombinant-based vaccines </a:t>
            </a:r>
            <a:endParaRPr lang="en-US" dirty="0"/>
          </a:p>
          <a:p>
            <a:pPr lvl="1"/>
            <a:r>
              <a:rPr lang="en-US" dirty="0" smtClean="0">
                <a:solidFill>
                  <a:schemeClr val="accent4">
                    <a:lumMod val="75000"/>
                  </a:schemeClr>
                </a:solidFill>
              </a:rPr>
              <a:t>A/</a:t>
            </a:r>
            <a:r>
              <a:rPr lang="en-US" u="sng" dirty="0" smtClean="0">
                <a:solidFill>
                  <a:srgbClr val="FF0000"/>
                </a:solidFill>
              </a:rPr>
              <a:t>Wisconsin</a:t>
            </a:r>
            <a:r>
              <a:rPr lang="en-US" dirty="0" smtClean="0">
                <a:solidFill>
                  <a:schemeClr val="accent4">
                    <a:lumMod val="75000"/>
                  </a:schemeClr>
                </a:solidFill>
              </a:rPr>
              <a:t>/67/</a:t>
            </a:r>
            <a:r>
              <a:rPr lang="en-US" dirty="0" smtClean="0">
                <a:solidFill>
                  <a:srgbClr val="FF0000"/>
                </a:solidFill>
              </a:rPr>
              <a:t>2022</a:t>
            </a:r>
            <a:r>
              <a:rPr lang="en-US" dirty="0" smtClean="0">
                <a:solidFill>
                  <a:schemeClr val="accent4">
                    <a:lumMod val="75000"/>
                  </a:schemeClr>
                </a:solidFill>
              </a:rPr>
              <a:t> </a:t>
            </a:r>
            <a:r>
              <a:rPr lang="en-US" dirty="0">
                <a:solidFill>
                  <a:schemeClr val="accent4">
                    <a:lumMod val="75000"/>
                  </a:schemeClr>
                </a:solidFill>
              </a:rPr>
              <a:t>(H1N1)pdm09-like </a:t>
            </a:r>
            <a:r>
              <a:rPr lang="en-US" dirty="0" smtClean="0">
                <a:solidFill>
                  <a:schemeClr val="accent4">
                    <a:lumMod val="75000"/>
                  </a:schemeClr>
                </a:solidFill>
              </a:rPr>
              <a:t>virus*</a:t>
            </a:r>
            <a:endParaRPr lang="en-US" dirty="0">
              <a:solidFill>
                <a:schemeClr val="accent4">
                  <a:lumMod val="75000"/>
                </a:schemeClr>
              </a:solidFill>
            </a:endParaRPr>
          </a:p>
          <a:p>
            <a:pPr lvl="1"/>
            <a:r>
              <a:rPr lang="en-US" dirty="0" smtClean="0"/>
              <a:t>A/Darwin/6/2021 </a:t>
            </a:r>
            <a:r>
              <a:rPr lang="en-US" dirty="0"/>
              <a:t>(H3N2)-like </a:t>
            </a:r>
            <a:r>
              <a:rPr lang="en-US" dirty="0" smtClean="0"/>
              <a:t>virus</a:t>
            </a:r>
            <a:endParaRPr lang="en-US" dirty="0"/>
          </a:p>
          <a:p>
            <a:pPr lvl="1"/>
            <a:r>
              <a:rPr lang="en-US" dirty="0" smtClean="0"/>
              <a:t>B/Austria/1359417/2021 </a:t>
            </a:r>
            <a:r>
              <a:rPr lang="en-US" dirty="0"/>
              <a:t>(B/Victoria lineage)-like </a:t>
            </a:r>
            <a:r>
              <a:rPr lang="en-US" dirty="0" smtClean="0"/>
              <a:t>virus</a:t>
            </a:r>
            <a:endParaRPr lang="en-US" dirty="0"/>
          </a:p>
          <a:p>
            <a:pPr lvl="1"/>
            <a:r>
              <a:rPr lang="en-US" dirty="0" smtClean="0"/>
              <a:t>B/Phuket/3073/2013 </a:t>
            </a:r>
            <a:r>
              <a:rPr lang="en-US" dirty="0"/>
              <a:t>(B/Yamagata lineage)-like </a:t>
            </a:r>
            <a:r>
              <a:rPr lang="en-US" dirty="0" smtClean="0"/>
              <a:t>virus</a:t>
            </a:r>
            <a:r>
              <a:rPr lang="en-US" dirty="0" smtClean="0">
                <a:solidFill>
                  <a:schemeClr val="accent1"/>
                </a:solidFill>
              </a:rPr>
              <a:t> *Q</a:t>
            </a:r>
          </a:p>
          <a:p>
            <a:pPr marL="457200" lvl="1" indent="0">
              <a:buNone/>
            </a:pPr>
            <a:endParaRPr lang="en-US" sz="500" dirty="0" smtClean="0">
              <a:solidFill>
                <a:schemeClr val="accent1"/>
              </a:solidFill>
            </a:endParaRPr>
          </a:p>
          <a:p>
            <a:pPr marL="112713" lvl="1" indent="0">
              <a:buNone/>
            </a:pPr>
            <a:r>
              <a:rPr lang="en-US" sz="2200" dirty="0" smtClean="0">
                <a:solidFill>
                  <a:schemeClr val="accent4">
                    <a:lumMod val="60000"/>
                    <a:lumOff val="40000"/>
                  </a:schemeClr>
                </a:solidFill>
              </a:rPr>
              <a:t>*Updated Vaccine strains for 2023-24 season</a:t>
            </a:r>
          </a:p>
          <a:p>
            <a:pPr marL="112713" lvl="1" indent="0">
              <a:buNone/>
            </a:pPr>
            <a:r>
              <a:rPr lang="en-US" sz="2200" dirty="0" smtClean="0">
                <a:solidFill>
                  <a:schemeClr val="accent1"/>
                </a:solidFill>
              </a:rPr>
              <a:t>*Q - Present in </a:t>
            </a:r>
            <a:r>
              <a:rPr lang="en-US" sz="2200" dirty="0" err="1" smtClean="0">
                <a:solidFill>
                  <a:schemeClr val="accent1"/>
                </a:solidFill>
              </a:rPr>
              <a:t>Quadrivalent</a:t>
            </a:r>
            <a:r>
              <a:rPr lang="en-US" sz="2200" dirty="0" smtClean="0">
                <a:solidFill>
                  <a:schemeClr val="accent1"/>
                </a:solidFill>
              </a:rPr>
              <a:t> vaccine only </a:t>
            </a:r>
            <a:endParaRPr lang="en-US" sz="2200" dirty="0">
              <a:solidFill>
                <a:schemeClr val="accent1"/>
              </a:solidFill>
            </a:endParaRPr>
          </a:p>
          <a:p>
            <a:endParaRPr lang="en-US" dirty="0"/>
          </a:p>
        </p:txBody>
      </p:sp>
    </p:spTree>
    <p:extLst>
      <p:ext uri="{BB962C8B-B14F-4D97-AF65-F5344CB8AC3E}">
        <p14:creationId xmlns:p14="http://schemas.microsoft.com/office/powerpoint/2010/main" val="526432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hart 37"/>
          <p:cNvGraphicFramePr>
            <a:graphicFrameLocks/>
          </p:cNvGraphicFramePr>
          <p:nvPr>
            <p:extLst>
              <p:ext uri="{D42A27DB-BD31-4B8C-83A1-F6EECF244321}">
                <p14:modId xmlns:p14="http://schemas.microsoft.com/office/powerpoint/2010/main" val="3154522033"/>
              </p:ext>
            </p:extLst>
          </p:nvPr>
        </p:nvGraphicFramePr>
        <p:xfrm>
          <a:off x="1159527" y="1162049"/>
          <a:ext cx="10545100" cy="22030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hart 38"/>
          <p:cNvGraphicFramePr>
            <a:graphicFrameLocks/>
          </p:cNvGraphicFramePr>
          <p:nvPr>
            <p:extLst>
              <p:ext uri="{D42A27DB-BD31-4B8C-83A1-F6EECF244321}">
                <p14:modId xmlns:p14="http://schemas.microsoft.com/office/powerpoint/2010/main" val="2936099680"/>
              </p:ext>
            </p:extLst>
          </p:nvPr>
        </p:nvGraphicFramePr>
        <p:xfrm>
          <a:off x="1159527" y="1162047"/>
          <a:ext cx="10545100" cy="22030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hart 39"/>
          <p:cNvGraphicFramePr>
            <a:graphicFrameLocks/>
          </p:cNvGraphicFramePr>
          <p:nvPr>
            <p:extLst>
              <p:ext uri="{D42A27DB-BD31-4B8C-83A1-F6EECF244321}">
                <p14:modId xmlns:p14="http://schemas.microsoft.com/office/powerpoint/2010/main" val="2185265696"/>
              </p:ext>
            </p:extLst>
          </p:nvPr>
        </p:nvGraphicFramePr>
        <p:xfrm>
          <a:off x="1159527" y="1162048"/>
          <a:ext cx="10545100" cy="2203013"/>
        </p:xfrm>
        <a:graphic>
          <a:graphicData uri="http://schemas.openxmlformats.org/drawingml/2006/chart">
            <c:chart xmlns:c="http://schemas.openxmlformats.org/drawingml/2006/chart" xmlns:r="http://schemas.openxmlformats.org/officeDocument/2006/relationships" r:id="rId5"/>
          </a:graphicData>
        </a:graphic>
      </p:graphicFrame>
      <p:grpSp>
        <p:nvGrpSpPr>
          <p:cNvPr id="22" name="Group 21"/>
          <p:cNvGrpSpPr/>
          <p:nvPr/>
        </p:nvGrpSpPr>
        <p:grpSpPr>
          <a:xfrm>
            <a:off x="915762" y="4923711"/>
            <a:ext cx="10340045" cy="967048"/>
            <a:chOff x="707366" y="5744543"/>
            <a:chExt cx="10340045" cy="967048"/>
          </a:xfrm>
        </p:grpSpPr>
        <p:pic>
          <p:nvPicPr>
            <p:cNvPr id="4" name="Picture 2"/>
            <p:cNvPicPr>
              <a:picLocks noChangeAspect="1" noChangeArrowheads="1"/>
            </p:cNvPicPr>
            <p:nvPr/>
          </p:nvPicPr>
          <p:blipFill rotWithShape="1">
            <a:blip r:embed="rId6" cstate="print">
              <a:grayscl/>
            </a:blip>
            <a:srcRect t="86757"/>
            <a:stretch/>
          </p:blipFill>
          <p:spPr bwMode="auto">
            <a:xfrm>
              <a:off x="1293811" y="5744543"/>
              <a:ext cx="9753600" cy="967048"/>
            </a:xfrm>
            <a:prstGeom prst="rect">
              <a:avLst/>
            </a:prstGeom>
            <a:noFill/>
            <a:ln w="12700">
              <a:noFill/>
              <a:miter lim="800000"/>
              <a:headEnd/>
              <a:tailEnd/>
            </a:ln>
          </p:spPr>
        </p:pic>
        <p:pic>
          <p:nvPicPr>
            <p:cNvPr id="21" name="Picture 2"/>
            <p:cNvPicPr>
              <a:picLocks noChangeAspect="1" noChangeArrowheads="1"/>
            </p:cNvPicPr>
            <p:nvPr/>
          </p:nvPicPr>
          <p:blipFill rotWithShape="1">
            <a:blip r:embed="rId6" cstate="print">
              <a:grayscl/>
            </a:blip>
            <a:srcRect l="90773" t="88751" r="47" b="1262"/>
            <a:stretch/>
          </p:blipFill>
          <p:spPr bwMode="auto">
            <a:xfrm>
              <a:off x="707366" y="5886741"/>
              <a:ext cx="895426" cy="729310"/>
            </a:xfrm>
            <a:prstGeom prst="rect">
              <a:avLst/>
            </a:prstGeom>
            <a:noFill/>
            <a:ln w="12700">
              <a:noFill/>
              <a:miter lim="800000"/>
              <a:headEnd/>
              <a:tailEnd/>
            </a:ln>
          </p:spPr>
        </p:pic>
      </p:grpSp>
      <p:sp>
        <p:nvSpPr>
          <p:cNvPr id="2" name="Title 1"/>
          <p:cNvSpPr>
            <a:spLocks noGrp="1"/>
          </p:cNvSpPr>
          <p:nvPr>
            <p:ph type="title"/>
          </p:nvPr>
        </p:nvSpPr>
        <p:spPr>
          <a:xfrm>
            <a:off x="1141413" y="437543"/>
            <a:ext cx="9905998" cy="1478570"/>
          </a:xfrm>
        </p:spPr>
        <p:txBody>
          <a:bodyPr/>
          <a:lstStyle/>
          <a:p>
            <a:r>
              <a:rPr lang="en-US" dirty="0" smtClean="0"/>
              <a:t>2022-23 Timeline of events</a:t>
            </a:r>
            <a:endParaRPr lang="en-US" dirty="0"/>
          </a:p>
        </p:txBody>
      </p:sp>
      <p:grpSp>
        <p:nvGrpSpPr>
          <p:cNvPr id="11" name="Group 10"/>
          <p:cNvGrpSpPr/>
          <p:nvPr/>
        </p:nvGrpSpPr>
        <p:grpSpPr>
          <a:xfrm>
            <a:off x="6132666" y="3192525"/>
            <a:ext cx="417229" cy="2170946"/>
            <a:chOff x="6132666" y="3192525"/>
            <a:chExt cx="417229" cy="2170946"/>
          </a:xfrm>
        </p:grpSpPr>
        <p:cxnSp>
          <p:nvCxnSpPr>
            <p:cNvPr id="14" name="Straight Arrow Connector 13"/>
            <p:cNvCxnSpPr/>
            <p:nvPr/>
          </p:nvCxnSpPr>
          <p:spPr>
            <a:xfrm flipV="1">
              <a:off x="6132666" y="4582141"/>
              <a:ext cx="0" cy="78133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5" name="Text Box 88"/>
            <p:cNvSpPr txBox="1">
              <a:spLocks noChangeArrowheads="1"/>
            </p:cNvSpPr>
            <p:nvPr/>
          </p:nvSpPr>
          <p:spPr bwMode="auto">
            <a:xfrm rot="18349225">
              <a:off x="5595907" y="3838736"/>
              <a:ext cx="1600200" cy="307777"/>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4">
                      <a:lumMod val="40000"/>
                      <a:lumOff val="60000"/>
                    </a:schemeClr>
                  </a:solidFill>
                </a:rPr>
                <a:t>Influenza Peak</a:t>
              </a:r>
              <a:endParaRPr lang="en-US" sz="1400" dirty="0">
                <a:solidFill>
                  <a:schemeClr val="accent4">
                    <a:lumMod val="40000"/>
                    <a:lumOff val="60000"/>
                  </a:schemeClr>
                </a:solidFill>
              </a:endParaRPr>
            </a:p>
          </p:txBody>
        </p:sp>
      </p:grpSp>
      <p:grpSp>
        <p:nvGrpSpPr>
          <p:cNvPr id="9" name="Group 8"/>
          <p:cNvGrpSpPr/>
          <p:nvPr/>
        </p:nvGrpSpPr>
        <p:grpSpPr>
          <a:xfrm>
            <a:off x="3815204" y="3521499"/>
            <a:ext cx="523220" cy="1821299"/>
            <a:chOff x="3815204" y="3521499"/>
            <a:chExt cx="523220" cy="1821299"/>
          </a:xfrm>
        </p:grpSpPr>
        <p:sp>
          <p:nvSpPr>
            <p:cNvPr id="12" name="Line 89"/>
            <p:cNvSpPr>
              <a:spLocks noChangeShapeType="1"/>
            </p:cNvSpPr>
            <p:nvPr/>
          </p:nvSpPr>
          <p:spPr bwMode="auto">
            <a:xfrm flipV="1">
              <a:off x="3842409" y="4539195"/>
              <a:ext cx="0" cy="803603"/>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16" name="Text Box 88"/>
            <p:cNvSpPr txBox="1">
              <a:spLocks noChangeArrowheads="1"/>
            </p:cNvSpPr>
            <p:nvPr/>
          </p:nvSpPr>
          <p:spPr bwMode="auto">
            <a:xfrm rot="18201133">
              <a:off x="3512788" y="3823915"/>
              <a:ext cx="1128052" cy="523220"/>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1">
                      <a:lumMod val="60000"/>
                      <a:lumOff val="40000"/>
                    </a:schemeClr>
                  </a:solidFill>
                </a:rPr>
                <a:t>Rhino/</a:t>
              </a:r>
              <a:r>
                <a:rPr lang="en-US" sz="1400" dirty="0" err="1" smtClean="0">
                  <a:solidFill>
                    <a:schemeClr val="accent1">
                      <a:lumMod val="60000"/>
                      <a:lumOff val="40000"/>
                    </a:schemeClr>
                  </a:solidFill>
                </a:rPr>
                <a:t>Entero</a:t>
              </a:r>
              <a:r>
                <a:rPr lang="en-US" sz="1400" dirty="0" smtClean="0">
                  <a:solidFill>
                    <a:schemeClr val="accent1">
                      <a:lumMod val="60000"/>
                      <a:lumOff val="40000"/>
                    </a:schemeClr>
                  </a:solidFill>
                </a:rPr>
                <a:t> peak</a:t>
              </a:r>
              <a:endParaRPr lang="en-US" sz="1400" dirty="0">
                <a:solidFill>
                  <a:schemeClr val="accent1">
                    <a:lumMod val="60000"/>
                    <a:lumOff val="40000"/>
                  </a:schemeClr>
                </a:solidFill>
              </a:endParaRPr>
            </a:p>
          </p:txBody>
        </p:sp>
      </p:grpSp>
      <p:grpSp>
        <p:nvGrpSpPr>
          <p:cNvPr id="10" name="Group 9"/>
          <p:cNvGrpSpPr/>
          <p:nvPr/>
        </p:nvGrpSpPr>
        <p:grpSpPr>
          <a:xfrm>
            <a:off x="5226022" y="3344287"/>
            <a:ext cx="410125" cy="2019182"/>
            <a:chOff x="5226022" y="3344287"/>
            <a:chExt cx="410125" cy="2019182"/>
          </a:xfrm>
        </p:grpSpPr>
        <p:sp>
          <p:nvSpPr>
            <p:cNvPr id="17" name="Line 89"/>
            <p:cNvSpPr>
              <a:spLocks noChangeShapeType="1"/>
            </p:cNvSpPr>
            <p:nvPr/>
          </p:nvSpPr>
          <p:spPr bwMode="auto">
            <a:xfrm flipV="1">
              <a:off x="5226022" y="4539194"/>
              <a:ext cx="0" cy="824275"/>
            </a:xfrm>
            <a:prstGeom prst="line">
              <a:avLst/>
            </a:prstGeom>
            <a:ln>
              <a:solidFill>
                <a:schemeClr val="accent3"/>
              </a:solidFill>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18" name="Text Box 88"/>
            <p:cNvSpPr txBox="1">
              <a:spLocks noChangeArrowheads="1"/>
            </p:cNvSpPr>
            <p:nvPr/>
          </p:nvSpPr>
          <p:spPr bwMode="auto">
            <a:xfrm rot="18487531">
              <a:off x="4682159" y="3990498"/>
              <a:ext cx="1600200" cy="307777"/>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3">
                      <a:lumMod val="60000"/>
                      <a:lumOff val="40000"/>
                    </a:schemeClr>
                  </a:solidFill>
                </a:rPr>
                <a:t>RSV Peak</a:t>
              </a:r>
              <a:endParaRPr lang="en-US" sz="1400" dirty="0">
                <a:solidFill>
                  <a:schemeClr val="accent3">
                    <a:lumMod val="60000"/>
                    <a:lumOff val="40000"/>
                  </a:schemeClr>
                </a:solidFill>
              </a:endParaRPr>
            </a:p>
          </p:txBody>
        </p:sp>
      </p:grpSp>
      <p:sp>
        <p:nvSpPr>
          <p:cNvPr id="19" name="Text Box 88"/>
          <p:cNvSpPr txBox="1">
            <a:spLocks noChangeArrowheads="1"/>
          </p:cNvSpPr>
          <p:nvPr/>
        </p:nvSpPr>
        <p:spPr bwMode="auto">
          <a:xfrm rot="19018394">
            <a:off x="10614487" y="5221738"/>
            <a:ext cx="1600200" cy="400110"/>
          </a:xfrm>
          <a:prstGeom prst="rect">
            <a:avLst/>
          </a:prstGeom>
          <a:noFill/>
          <a:ln w="12700">
            <a:noFill/>
            <a:miter lim="800000"/>
            <a:headEnd/>
            <a:tailEnd/>
          </a:ln>
        </p:spPr>
        <p:txBody>
          <a:bodyPr wrap="square">
            <a:spAutoFit/>
          </a:bodyPr>
          <a:lstStyle/>
          <a:p>
            <a:pPr algn="ctr">
              <a:spcBef>
                <a:spcPct val="50000"/>
              </a:spcBef>
            </a:pPr>
            <a:r>
              <a:rPr lang="en-US" sz="2000" dirty="0" smtClean="0"/>
              <a:t>2023</a:t>
            </a:r>
            <a:endParaRPr lang="en-US" sz="2000" dirty="0"/>
          </a:p>
        </p:txBody>
      </p:sp>
      <p:sp>
        <p:nvSpPr>
          <p:cNvPr id="20" name="Text Box 88"/>
          <p:cNvSpPr txBox="1">
            <a:spLocks noChangeArrowheads="1"/>
          </p:cNvSpPr>
          <p:nvPr/>
        </p:nvSpPr>
        <p:spPr bwMode="auto">
          <a:xfrm rot="19018394">
            <a:off x="-78692" y="5031332"/>
            <a:ext cx="1600200" cy="400110"/>
          </a:xfrm>
          <a:prstGeom prst="rect">
            <a:avLst/>
          </a:prstGeom>
          <a:noFill/>
          <a:ln w="12700">
            <a:noFill/>
            <a:miter lim="800000"/>
            <a:headEnd/>
            <a:tailEnd/>
          </a:ln>
        </p:spPr>
        <p:txBody>
          <a:bodyPr wrap="square">
            <a:spAutoFit/>
          </a:bodyPr>
          <a:lstStyle/>
          <a:p>
            <a:pPr algn="ctr">
              <a:spcBef>
                <a:spcPct val="50000"/>
              </a:spcBef>
            </a:pPr>
            <a:r>
              <a:rPr lang="en-US" sz="2000" dirty="0" smtClean="0"/>
              <a:t>2022</a:t>
            </a:r>
            <a:endParaRPr lang="en-US" sz="1600" dirty="0"/>
          </a:p>
        </p:txBody>
      </p:sp>
      <p:grpSp>
        <p:nvGrpSpPr>
          <p:cNvPr id="13" name="Group 12"/>
          <p:cNvGrpSpPr/>
          <p:nvPr/>
        </p:nvGrpSpPr>
        <p:grpSpPr>
          <a:xfrm>
            <a:off x="1597480" y="2990992"/>
            <a:ext cx="523220" cy="2363850"/>
            <a:chOff x="1597480" y="2990992"/>
            <a:chExt cx="523220" cy="2363850"/>
          </a:xfrm>
        </p:grpSpPr>
        <p:sp>
          <p:nvSpPr>
            <p:cNvPr id="24" name="Line 89"/>
            <p:cNvSpPr>
              <a:spLocks noChangeShapeType="1"/>
            </p:cNvSpPr>
            <p:nvPr/>
          </p:nvSpPr>
          <p:spPr bwMode="auto">
            <a:xfrm flipV="1">
              <a:off x="1641473" y="4539198"/>
              <a:ext cx="0" cy="815644"/>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5" name="Text Box 88"/>
            <p:cNvSpPr txBox="1">
              <a:spLocks noChangeArrowheads="1"/>
            </p:cNvSpPr>
            <p:nvPr/>
          </p:nvSpPr>
          <p:spPr bwMode="auto">
            <a:xfrm rot="18486016">
              <a:off x="1058990" y="3529482"/>
              <a:ext cx="1600200" cy="523220"/>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2">
                      <a:lumMod val="60000"/>
                      <a:lumOff val="40000"/>
                    </a:schemeClr>
                  </a:solidFill>
                </a:rPr>
                <a:t>First Confirmed </a:t>
              </a:r>
              <a:r>
                <a:rPr lang="en-US" sz="1400" dirty="0" err="1" smtClean="0">
                  <a:solidFill>
                    <a:schemeClr val="accent2">
                      <a:lumMod val="60000"/>
                      <a:lumOff val="40000"/>
                    </a:schemeClr>
                  </a:solidFill>
                </a:rPr>
                <a:t>Mpox</a:t>
              </a:r>
              <a:r>
                <a:rPr lang="en-US" sz="1400" dirty="0" smtClean="0">
                  <a:solidFill>
                    <a:schemeClr val="accent2">
                      <a:lumMod val="60000"/>
                      <a:lumOff val="40000"/>
                    </a:schemeClr>
                  </a:solidFill>
                </a:rPr>
                <a:t> case in WI</a:t>
              </a:r>
              <a:endParaRPr lang="en-US" sz="1400" dirty="0">
                <a:solidFill>
                  <a:schemeClr val="accent2">
                    <a:lumMod val="60000"/>
                    <a:lumOff val="40000"/>
                  </a:schemeClr>
                </a:solidFill>
              </a:endParaRPr>
            </a:p>
          </p:txBody>
        </p:sp>
      </p:grpSp>
      <p:grpSp>
        <p:nvGrpSpPr>
          <p:cNvPr id="7" name="Group 6"/>
          <p:cNvGrpSpPr/>
          <p:nvPr/>
        </p:nvGrpSpPr>
        <p:grpSpPr>
          <a:xfrm>
            <a:off x="3239636" y="3162026"/>
            <a:ext cx="542111" cy="2201443"/>
            <a:chOff x="3239636" y="3162026"/>
            <a:chExt cx="542111" cy="2201443"/>
          </a:xfrm>
        </p:grpSpPr>
        <p:sp>
          <p:nvSpPr>
            <p:cNvPr id="26" name="Line 89"/>
            <p:cNvSpPr>
              <a:spLocks noChangeShapeType="1"/>
            </p:cNvSpPr>
            <p:nvPr/>
          </p:nvSpPr>
          <p:spPr bwMode="auto">
            <a:xfrm flipV="1">
              <a:off x="3239636" y="4539197"/>
              <a:ext cx="0" cy="824272"/>
            </a:xfrm>
            <a:prstGeom prst="line">
              <a:avLst/>
            </a:prstGeom>
            <a:ln>
              <a:headEnd/>
              <a:tailEnd type="triangle" w="med" len="med"/>
            </a:ln>
          </p:spPr>
          <p:style>
            <a:lnRef idx="1">
              <a:schemeClr val="accent3"/>
            </a:lnRef>
            <a:fillRef idx="0">
              <a:schemeClr val="accent3"/>
            </a:fillRef>
            <a:effectRef idx="0">
              <a:schemeClr val="accent3"/>
            </a:effectRef>
            <a:fontRef idx="minor">
              <a:schemeClr val="tx1"/>
            </a:fontRef>
          </p:style>
          <p:txBody>
            <a:bodyPr/>
            <a:lstStyle/>
            <a:p>
              <a:endParaRPr lang="en-US"/>
            </a:p>
          </p:txBody>
        </p:sp>
        <p:sp>
          <p:nvSpPr>
            <p:cNvPr id="27" name="Text Box 88"/>
            <p:cNvSpPr txBox="1">
              <a:spLocks noChangeArrowheads="1"/>
            </p:cNvSpPr>
            <p:nvPr/>
          </p:nvSpPr>
          <p:spPr bwMode="auto">
            <a:xfrm rot="18376649">
              <a:off x="2827759" y="3808237"/>
              <a:ext cx="1600200" cy="307777"/>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3">
                      <a:lumMod val="60000"/>
                      <a:lumOff val="40000"/>
                    </a:schemeClr>
                  </a:solidFill>
                </a:rPr>
                <a:t>Positive Mumps</a:t>
              </a:r>
              <a:endParaRPr lang="en-US" sz="1400" dirty="0">
                <a:solidFill>
                  <a:schemeClr val="accent3">
                    <a:lumMod val="60000"/>
                    <a:lumOff val="40000"/>
                  </a:schemeClr>
                </a:solidFill>
              </a:endParaRPr>
            </a:p>
          </p:txBody>
        </p:sp>
      </p:grpSp>
      <p:grpSp>
        <p:nvGrpSpPr>
          <p:cNvPr id="6" name="Group 5"/>
          <p:cNvGrpSpPr/>
          <p:nvPr/>
        </p:nvGrpSpPr>
        <p:grpSpPr>
          <a:xfrm>
            <a:off x="4882551" y="2905255"/>
            <a:ext cx="2458528" cy="546216"/>
            <a:chOff x="4882551" y="2838580"/>
            <a:chExt cx="2458528" cy="546216"/>
          </a:xfrm>
        </p:grpSpPr>
        <p:cxnSp>
          <p:nvCxnSpPr>
            <p:cNvPr id="29" name="Straight Connector 28"/>
            <p:cNvCxnSpPr/>
            <p:nvPr/>
          </p:nvCxnSpPr>
          <p:spPr>
            <a:xfrm flipV="1">
              <a:off x="4882551" y="3375330"/>
              <a:ext cx="2458528" cy="9466"/>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32" name="Text Box 88"/>
            <p:cNvSpPr txBox="1">
              <a:spLocks noChangeArrowheads="1"/>
            </p:cNvSpPr>
            <p:nvPr/>
          </p:nvSpPr>
          <p:spPr bwMode="auto">
            <a:xfrm>
              <a:off x="5131488" y="2838580"/>
              <a:ext cx="1925847" cy="523220"/>
            </a:xfrm>
            <a:prstGeom prst="rect">
              <a:avLst/>
            </a:prstGeom>
            <a:noFill/>
            <a:ln w="12700">
              <a:noFill/>
              <a:miter lim="800000"/>
              <a:headEnd/>
              <a:tailEnd/>
            </a:ln>
          </p:spPr>
          <p:txBody>
            <a:bodyPr wrap="square">
              <a:spAutoFit/>
            </a:bodyPr>
            <a:lstStyle/>
            <a:p>
              <a:pPr algn="ctr">
                <a:spcBef>
                  <a:spcPct val="50000"/>
                </a:spcBef>
              </a:pPr>
              <a:r>
                <a:rPr lang="en-US" sz="1400" dirty="0" smtClean="0"/>
                <a:t>Increase in Non-mumps </a:t>
              </a:r>
              <a:r>
                <a:rPr lang="en-US" sz="1400" dirty="0" err="1"/>
                <a:t>P</a:t>
              </a:r>
              <a:r>
                <a:rPr lang="en-US" sz="1400" dirty="0" err="1" smtClean="0"/>
                <a:t>arotitis</a:t>
              </a:r>
              <a:endParaRPr lang="en-US" sz="1400" dirty="0"/>
            </a:p>
          </p:txBody>
        </p:sp>
      </p:grpSp>
      <p:grpSp>
        <p:nvGrpSpPr>
          <p:cNvPr id="8" name="Group 7"/>
          <p:cNvGrpSpPr/>
          <p:nvPr/>
        </p:nvGrpSpPr>
        <p:grpSpPr>
          <a:xfrm>
            <a:off x="3107364" y="2983969"/>
            <a:ext cx="511820" cy="2379500"/>
            <a:chOff x="3107364" y="2983969"/>
            <a:chExt cx="511820" cy="2379500"/>
          </a:xfrm>
        </p:grpSpPr>
        <p:sp>
          <p:nvSpPr>
            <p:cNvPr id="23" name="Line 89"/>
            <p:cNvSpPr>
              <a:spLocks noChangeShapeType="1"/>
            </p:cNvSpPr>
            <p:nvPr/>
          </p:nvSpPr>
          <p:spPr bwMode="auto">
            <a:xfrm flipV="1">
              <a:off x="3107364" y="4539196"/>
              <a:ext cx="0" cy="824273"/>
            </a:xfrm>
            <a:prstGeom prst="line">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lstStyle/>
            <a:p>
              <a:endParaRPr lang="en-US"/>
            </a:p>
          </p:txBody>
        </p:sp>
        <p:sp>
          <p:nvSpPr>
            <p:cNvPr id="28" name="Text Box 88"/>
            <p:cNvSpPr txBox="1">
              <a:spLocks noChangeArrowheads="1"/>
            </p:cNvSpPr>
            <p:nvPr/>
          </p:nvSpPr>
          <p:spPr bwMode="auto">
            <a:xfrm rot="18527445">
              <a:off x="2609664" y="3685712"/>
              <a:ext cx="1711264" cy="307777"/>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4">
                      <a:lumMod val="40000"/>
                      <a:lumOff val="60000"/>
                    </a:schemeClr>
                  </a:solidFill>
                </a:rPr>
                <a:t>H1N2 Swine variant </a:t>
              </a:r>
            </a:p>
          </p:txBody>
        </p:sp>
      </p:grpSp>
      <p:grpSp>
        <p:nvGrpSpPr>
          <p:cNvPr id="41" name="Group 40"/>
          <p:cNvGrpSpPr/>
          <p:nvPr/>
        </p:nvGrpSpPr>
        <p:grpSpPr>
          <a:xfrm>
            <a:off x="4049727" y="5890759"/>
            <a:ext cx="1896092" cy="578130"/>
            <a:chOff x="4049727" y="5890759"/>
            <a:chExt cx="1896092" cy="578130"/>
          </a:xfrm>
        </p:grpSpPr>
        <p:cxnSp>
          <p:nvCxnSpPr>
            <p:cNvPr id="33" name="Straight Connector 32"/>
            <p:cNvCxnSpPr/>
            <p:nvPr/>
          </p:nvCxnSpPr>
          <p:spPr>
            <a:xfrm>
              <a:off x="4049727" y="5890759"/>
              <a:ext cx="1896092" cy="0"/>
            </a:xfrm>
            <a:prstGeom prst="line">
              <a:avLst/>
            </a:prstGeom>
            <a:ln w="38100">
              <a:solidFill>
                <a:schemeClr val="accent2"/>
              </a:solidFill>
            </a:ln>
          </p:spPr>
          <p:style>
            <a:lnRef idx="1">
              <a:schemeClr val="accent4"/>
            </a:lnRef>
            <a:fillRef idx="0">
              <a:schemeClr val="accent4"/>
            </a:fillRef>
            <a:effectRef idx="0">
              <a:schemeClr val="accent4"/>
            </a:effectRef>
            <a:fontRef idx="minor">
              <a:schemeClr val="tx1"/>
            </a:fontRef>
          </p:style>
        </p:cxnSp>
        <p:sp>
          <p:nvSpPr>
            <p:cNvPr id="34" name="Text Box 88"/>
            <p:cNvSpPr txBox="1">
              <a:spLocks noChangeArrowheads="1"/>
            </p:cNvSpPr>
            <p:nvPr/>
          </p:nvSpPr>
          <p:spPr bwMode="auto">
            <a:xfrm>
              <a:off x="4163824" y="5945669"/>
              <a:ext cx="1684448" cy="523220"/>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2">
                      <a:lumMod val="60000"/>
                      <a:lumOff val="40000"/>
                    </a:schemeClr>
                  </a:solidFill>
                </a:rPr>
                <a:t>Avian Flu Suspects –  7 in Total</a:t>
              </a:r>
              <a:endParaRPr lang="en-US" sz="1400" dirty="0">
                <a:solidFill>
                  <a:schemeClr val="accent2">
                    <a:lumMod val="60000"/>
                    <a:lumOff val="40000"/>
                  </a:schemeClr>
                </a:solidFill>
              </a:endParaRPr>
            </a:p>
          </p:txBody>
        </p:sp>
      </p:grpSp>
    </p:spTree>
    <p:extLst>
      <p:ext uri="{BB962C8B-B14F-4D97-AF65-F5344CB8AC3E}">
        <p14:creationId xmlns:p14="http://schemas.microsoft.com/office/powerpoint/2010/main" val="341385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915762" y="4923711"/>
            <a:ext cx="10340045" cy="967048"/>
            <a:chOff x="707366" y="5744543"/>
            <a:chExt cx="10340045" cy="967048"/>
          </a:xfrm>
        </p:grpSpPr>
        <p:pic>
          <p:nvPicPr>
            <p:cNvPr id="4" name="Picture 2"/>
            <p:cNvPicPr>
              <a:picLocks noChangeAspect="1" noChangeArrowheads="1"/>
            </p:cNvPicPr>
            <p:nvPr/>
          </p:nvPicPr>
          <p:blipFill rotWithShape="1">
            <a:blip r:embed="rId3" cstate="print">
              <a:grayscl/>
            </a:blip>
            <a:srcRect t="86757"/>
            <a:stretch/>
          </p:blipFill>
          <p:spPr bwMode="auto">
            <a:xfrm>
              <a:off x="1293811" y="5744543"/>
              <a:ext cx="9753600" cy="967048"/>
            </a:xfrm>
            <a:prstGeom prst="rect">
              <a:avLst/>
            </a:prstGeom>
            <a:noFill/>
            <a:ln w="12700">
              <a:noFill/>
              <a:miter lim="800000"/>
              <a:headEnd/>
              <a:tailEnd/>
            </a:ln>
          </p:spPr>
        </p:pic>
        <p:pic>
          <p:nvPicPr>
            <p:cNvPr id="21" name="Picture 2"/>
            <p:cNvPicPr>
              <a:picLocks noChangeAspect="1" noChangeArrowheads="1"/>
            </p:cNvPicPr>
            <p:nvPr/>
          </p:nvPicPr>
          <p:blipFill rotWithShape="1">
            <a:blip r:embed="rId3" cstate="print">
              <a:grayscl/>
            </a:blip>
            <a:srcRect l="90773" t="88751" r="47" b="1262"/>
            <a:stretch/>
          </p:blipFill>
          <p:spPr bwMode="auto">
            <a:xfrm>
              <a:off x="707366" y="5886741"/>
              <a:ext cx="895426" cy="729310"/>
            </a:xfrm>
            <a:prstGeom prst="rect">
              <a:avLst/>
            </a:prstGeom>
            <a:noFill/>
            <a:ln w="12700">
              <a:noFill/>
              <a:miter lim="800000"/>
              <a:headEnd/>
              <a:tailEnd/>
            </a:ln>
          </p:spPr>
        </p:pic>
      </p:grpSp>
      <p:sp>
        <p:nvSpPr>
          <p:cNvPr id="2" name="Title 1"/>
          <p:cNvSpPr>
            <a:spLocks noGrp="1"/>
          </p:cNvSpPr>
          <p:nvPr>
            <p:ph type="title"/>
          </p:nvPr>
        </p:nvSpPr>
        <p:spPr>
          <a:xfrm>
            <a:off x="1141413" y="437543"/>
            <a:ext cx="9905998" cy="1478570"/>
          </a:xfrm>
        </p:spPr>
        <p:txBody>
          <a:bodyPr/>
          <a:lstStyle/>
          <a:p>
            <a:r>
              <a:rPr lang="en-US" dirty="0" smtClean="0"/>
              <a:t>2022-23 Timeline of events</a:t>
            </a:r>
            <a:endParaRPr lang="en-US" dirty="0"/>
          </a:p>
        </p:txBody>
      </p:sp>
      <p:sp>
        <p:nvSpPr>
          <p:cNvPr id="19" name="Text Box 88"/>
          <p:cNvSpPr txBox="1">
            <a:spLocks noChangeArrowheads="1"/>
          </p:cNvSpPr>
          <p:nvPr/>
        </p:nvSpPr>
        <p:spPr bwMode="auto">
          <a:xfrm rot="19018394">
            <a:off x="10614487" y="5221738"/>
            <a:ext cx="1600200" cy="400110"/>
          </a:xfrm>
          <a:prstGeom prst="rect">
            <a:avLst/>
          </a:prstGeom>
          <a:noFill/>
          <a:ln w="12700">
            <a:noFill/>
            <a:miter lim="800000"/>
            <a:headEnd/>
            <a:tailEnd/>
          </a:ln>
        </p:spPr>
        <p:txBody>
          <a:bodyPr wrap="square">
            <a:spAutoFit/>
          </a:bodyPr>
          <a:lstStyle/>
          <a:p>
            <a:pPr algn="ctr">
              <a:spcBef>
                <a:spcPct val="50000"/>
              </a:spcBef>
            </a:pPr>
            <a:r>
              <a:rPr lang="en-US" sz="2000" dirty="0" smtClean="0"/>
              <a:t>2023</a:t>
            </a:r>
            <a:endParaRPr lang="en-US" sz="2000" dirty="0"/>
          </a:p>
        </p:txBody>
      </p:sp>
      <p:sp>
        <p:nvSpPr>
          <p:cNvPr id="20" name="Text Box 88"/>
          <p:cNvSpPr txBox="1">
            <a:spLocks noChangeArrowheads="1"/>
          </p:cNvSpPr>
          <p:nvPr/>
        </p:nvSpPr>
        <p:spPr bwMode="auto">
          <a:xfrm rot="19018394">
            <a:off x="-78692" y="5031332"/>
            <a:ext cx="1600200" cy="400110"/>
          </a:xfrm>
          <a:prstGeom prst="rect">
            <a:avLst/>
          </a:prstGeom>
          <a:noFill/>
          <a:ln w="12700">
            <a:noFill/>
            <a:miter lim="800000"/>
            <a:headEnd/>
            <a:tailEnd/>
          </a:ln>
        </p:spPr>
        <p:txBody>
          <a:bodyPr wrap="square">
            <a:spAutoFit/>
          </a:bodyPr>
          <a:lstStyle/>
          <a:p>
            <a:pPr algn="ctr">
              <a:spcBef>
                <a:spcPct val="50000"/>
              </a:spcBef>
            </a:pPr>
            <a:r>
              <a:rPr lang="en-US" sz="2000" dirty="0" smtClean="0"/>
              <a:t>2022</a:t>
            </a:r>
            <a:endParaRPr lang="en-US" sz="1600" dirty="0"/>
          </a:p>
        </p:txBody>
      </p:sp>
      <p:grpSp>
        <p:nvGrpSpPr>
          <p:cNvPr id="13" name="Group 12"/>
          <p:cNvGrpSpPr/>
          <p:nvPr/>
        </p:nvGrpSpPr>
        <p:grpSpPr>
          <a:xfrm>
            <a:off x="1597480" y="2990992"/>
            <a:ext cx="523220" cy="2363850"/>
            <a:chOff x="1597480" y="2990992"/>
            <a:chExt cx="523220" cy="2363850"/>
          </a:xfrm>
        </p:grpSpPr>
        <p:sp>
          <p:nvSpPr>
            <p:cNvPr id="24" name="Line 89"/>
            <p:cNvSpPr>
              <a:spLocks noChangeShapeType="1"/>
            </p:cNvSpPr>
            <p:nvPr/>
          </p:nvSpPr>
          <p:spPr bwMode="auto">
            <a:xfrm flipV="1">
              <a:off x="1641473" y="4539198"/>
              <a:ext cx="0" cy="815644"/>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5" name="Text Box 88"/>
            <p:cNvSpPr txBox="1">
              <a:spLocks noChangeArrowheads="1"/>
            </p:cNvSpPr>
            <p:nvPr/>
          </p:nvSpPr>
          <p:spPr bwMode="auto">
            <a:xfrm rot="18486016">
              <a:off x="1058990" y="3529482"/>
              <a:ext cx="1600200" cy="523220"/>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2">
                      <a:lumMod val="60000"/>
                      <a:lumOff val="40000"/>
                    </a:schemeClr>
                  </a:solidFill>
                </a:rPr>
                <a:t>First Confirmed </a:t>
              </a:r>
              <a:r>
                <a:rPr lang="en-US" sz="1400" dirty="0" err="1" smtClean="0">
                  <a:solidFill>
                    <a:schemeClr val="accent2">
                      <a:lumMod val="60000"/>
                      <a:lumOff val="40000"/>
                    </a:schemeClr>
                  </a:solidFill>
                </a:rPr>
                <a:t>Mpox</a:t>
              </a:r>
              <a:r>
                <a:rPr lang="en-US" sz="1400" dirty="0" smtClean="0">
                  <a:solidFill>
                    <a:schemeClr val="accent2">
                      <a:lumMod val="60000"/>
                      <a:lumOff val="40000"/>
                    </a:schemeClr>
                  </a:solidFill>
                </a:rPr>
                <a:t> case in WI</a:t>
              </a:r>
              <a:endParaRPr lang="en-US" sz="1400" dirty="0">
                <a:solidFill>
                  <a:schemeClr val="accent2">
                    <a:lumMod val="60000"/>
                    <a:lumOff val="40000"/>
                  </a:schemeClr>
                </a:solidFill>
              </a:endParaRPr>
            </a:p>
          </p:txBody>
        </p:sp>
      </p:grpSp>
    </p:spTree>
    <p:extLst>
      <p:ext uri="{BB962C8B-B14F-4D97-AF65-F5344CB8AC3E}">
        <p14:creationId xmlns:p14="http://schemas.microsoft.com/office/powerpoint/2010/main" val="208382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Non-mumps </a:t>
            </a:r>
            <a:r>
              <a:rPr lang="en-US" dirty="0" err="1" smtClean="0"/>
              <a:t>parotitis</a:t>
            </a:r>
            <a:endParaRPr lang="en-US" dirty="0"/>
          </a:p>
        </p:txBody>
      </p:sp>
      <p:pic>
        <p:nvPicPr>
          <p:cNvPr id="3" name="Picture 2"/>
          <p:cNvPicPr>
            <a:picLocks noChangeAspect="1"/>
          </p:cNvPicPr>
          <p:nvPr/>
        </p:nvPicPr>
        <p:blipFill>
          <a:blip r:embed="rId3"/>
          <a:stretch>
            <a:fillRect/>
          </a:stretch>
        </p:blipFill>
        <p:spPr>
          <a:xfrm>
            <a:off x="6518620" y="2514991"/>
            <a:ext cx="5526852" cy="3798239"/>
          </a:xfrm>
          <a:prstGeom prst="rect">
            <a:avLst/>
          </a:prstGeom>
        </p:spPr>
      </p:pic>
      <p:pic>
        <p:nvPicPr>
          <p:cNvPr id="4" name="Picture 3"/>
          <p:cNvPicPr>
            <a:picLocks noChangeAspect="1"/>
          </p:cNvPicPr>
          <p:nvPr/>
        </p:nvPicPr>
        <p:blipFill>
          <a:blip r:embed="rId4"/>
          <a:stretch>
            <a:fillRect/>
          </a:stretch>
        </p:blipFill>
        <p:spPr>
          <a:xfrm>
            <a:off x="125592" y="2515093"/>
            <a:ext cx="6303810" cy="3798137"/>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1963162160"/>
              </p:ext>
            </p:extLst>
          </p:nvPr>
        </p:nvGraphicFramePr>
        <p:xfrm>
          <a:off x="125593" y="2514991"/>
          <a:ext cx="6303809" cy="37982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56555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hart 37"/>
          <p:cNvGraphicFramePr>
            <a:graphicFrameLocks/>
          </p:cNvGraphicFramePr>
          <p:nvPr>
            <p:extLst>
              <p:ext uri="{D42A27DB-BD31-4B8C-83A1-F6EECF244321}">
                <p14:modId xmlns:p14="http://schemas.microsoft.com/office/powerpoint/2010/main" val="3154522033"/>
              </p:ext>
            </p:extLst>
          </p:nvPr>
        </p:nvGraphicFramePr>
        <p:xfrm>
          <a:off x="1159527" y="1162049"/>
          <a:ext cx="10545100" cy="22030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hart 38"/>
          <p:cNvGraphicFramePr>
            <a:graphicFrameLocks/>
          </p:cNvGraphicFramePr>
          <p:nvPr>
            <p:extLst>
              <p:ext uri="{D42A27DB-BD31-4B8C-83A1-F6EECF244321}">
                <p14:modId xmlns:p14="http://schemas.microsoft.com/office/powerpoint/2010/main" val="2936099680"/>
              </p:ext>
            </p:extLst>
          </p:nvPr>
        </p:nvGraphicFramePr>
        <p:xfrm>
          <a:off x="1159527" y="1162047"/>
          <a:ext cx="10545100" cy="22030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hart 39"/>
          <p:cNvGraphicFramePr>
            <a:graphicFrameLocks/>
          </p:cNvGraphicFramePr>
          <p:nvPr>
            <p:extLst>
              <p:ext uri="{D42A27DB-BD31-4B8C-83A1-F6EECF244321}">
                <p14:modId xmlns:p14="http://schemas.microsoft.com/office/powerpoint/2010/main" val="2185265696"/>
              </p:ext>
            </p:extLst>
          </p:nvPr>
        </p:nvGraphicFramePr>
        <p:xfrm>
          <a:off x="1159527" y="1162048"/>
          <a:ext cx="10545100" cy="2203013"/>
        </p:xfrm>
        <a:graphic>
          <a:graphicData uri="http://schemas.openxmlformats.org/drawingml/2006/chart">
            <c:chart xmlns:c="http://schemas.openxmlformats.org/drawingml/2006/chart" xmlns:r="http://schemas.openxmlformats.org/officeDocument/2006/relationships" r:id="rId5"/>
          </a:graphicData>
        </a:graphic>
      </p:graphicFrame>
      <p:grpSp>
        <p:nvGrpSpPr>
          <p:cNvPr id="22" name="Group 21"/>
          <p:cNvGrpSpPr/>
          <p:nvPr/>
        </p:nvGrpSpPr>
        <p:grpSpPr>
          <a:xfrm>
            <a:off x="915762" y="4923711"/>
            <a:ext cx="10340045" cy="967048"/>
            <a:chOff x="707366" y="5744543"/>
            <a:chExt cx="10340045" cy="967048"/>
          </a:xfrm>
        </p:grpSpPr>
        <p:pic>
          <p:nvPicPr>
            <p:cNvPr id="4" name="Picture 2"/>
            <p:cNvPicPr>
              <a:picLocks noChangeAspect="1" noChangeArrowheads="1"/>
            </p:cNvPicPr>
            <p:nvPr/>
          </p:nvPicPr>
          <p:blipFill rotWithShape="1">
            <a:blip r:embed="rId6" cstate="print">
              <a:grayscl/>
            </a:blip>
            <a:srcRect t="86757"/>
            <a:stretch/>
          </p:blipFill>
          <p:spPr bwMode="auto">
            <a:xfrm>
              <a:off x="1293811" y="5744543"/>
              <a:ext cx="9753600" cy="967048"/>
            </a:xfrm>
            <a:prstGeom prst="rect">
              <a:avLst/>
            </a:prstGeom>
            <a:noFill/>
            <a:ln w="12700">
              <a:noFill/>
              <a:miter lim="800000"/>
              <a:headEnd/>
              <a:tailEnd/>
            </a:ln>
          </p:spPr>
        </p:pic>
        <p:pic>
          <p:nvPicPr>
            <p:cNvPr id="21" name="Picture 2"/>
            <p:cNvPicPr>
              <a:picLocks noChangeAspect="1" noChangeArrowheads="1"/>
            </p:cNvPicPr>
            <p:nvPr/>
          </p:nvPicPr>
          <p:blipFill rotWithShape="1">
            <a:blip r:embed="rId6" cstate="print">
              <a:grayscl/>
            </a:blip>
            <a:srcRect l="90773" t="88751" r="47" b="1262"/>
            <a:stretch/>
          </p:blipFill>
          <p:spPr bwMode="auto">
            <a:xfrm>
              <a:off x="707366" y="5886741"/>
              <a:ext cx="895426" cy="729310"/>
            </a:xfrm>
            <a:prstGeom prst="rect">
              <a:avLst/>
            </a:prstGeom>
            <a:noFill/>
            <a:ln w="12700">
              <a:noFill/>
              <a:miter lim="800000"/>
              <a:headEnd/>
              <a:tailEnd/>
            </a:ln>
          </p:spPr>
        </p:pic>
      </p:grpSp>
      <p:sp>
        <p:nvSpPr>
          <p:cNvPr id="2" name="Title 1"/>
          <p:cNvSpPr>
            <a:spLocks noGrp="1"/>
          </p:cNvSpPr>
          <p:nvPr>
            <p:ph type="title"/>
          </p:nvPr>
        </p:nvSpPr>
        <p:spPr>
          <a:xfrm>
            <a:off x="1141413" y="437543"/>
            <a:ext cx="9905998" cy="1478570"/>
          </a:xfrm>
        </p:spPr>
        <p:txBody>
          <a:bodyPr/>
          <a:lstStyle/>
          <a:p>
            <a:r>
              <a:rPr lang="en-US" dirty="0" smtClean="0"/>
              <a:t>2022-23 Timeline of events</a:t>
            </a:r>
            <a:endParaRPr lang="en-US" dirty="0"/>
          </a:p>
        </p:txBody>
      </p:sp>
      <p:grpSp>
        <p:nvGrpSpPr>
          <p:cNvPr id="11" name="Group 10"/>
          <p:cNvGrpSpPr/>
          <p:nvPr/>
        </p:nvGrpSpPr>
        <p:grpSpPr>
          <a:xfrm>
            <a:off x="6132666" y="3192525"/>
            <a:ext cx="417229" cy="2170946"/>
            <a:chOff x="6132666" y="3192525"/>
            <a:chExt cx="417229" cy="2170946"/>
          </a:xfrm>
        </p:grpSpPr>
        <p:cxnSp>
          <p:nvCxnSpPr>
            <p:cNvPr id="14" name="Straight Arrow Connector 13"/>
            <p:cNvCxnSpPr/>
            <p:nvPr/>
          </p:nvCxnSpPr>
          <p:spPr>
            <a:xfrm flipV="1">
              <a:off x="6132666" y="4582141"/>
              <a:ext cx="0" cy="78133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5" name="Text Box 88"/>
            <p:cNvSpPr txBox="1">
              <a:spLocks noChangeArrowheads="1"/>
            </p:cNvSpPr>
            <p:nvPr/>
          </p:nvSpPr>
          <p:spPr bwMode="auto">
            <a:xfrm rot="18349225">
              <a:off x="5595907" y="3838736"/>
              <a:ext cx="1600200" cy="307777"/>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4">
                      <a:lumMod val="40000"/>
                      <a:lumOff val="60000"/>
                    </a:schemeClr>
                  </a:solidFill>
                </a:rPr>
                <a:t>Influenza Peak</a:t>
              </a:r>
              <a:endParaRPr lang="en-US" sz="1400" dirty="0">
                <a:solidFill>
                  <a:schemeClr val="accent4">
                    <a:lumMod val="40000"/>
                    <a:lumOff val="60000"/>
                  </a:schemeClr>
                </a:solidFill>
              </a:endParaRPr>
            </a:p>
          </p:txBody>
        </p:sp>
      </p:grpSp>
      <p:grpSp>
        <p:nvGrpSpPr>
          <p:cNvPr id="9" name="Group 8"/>
          <p:cNvGrpSpPr/>
          <p:nvPr/>
        </p:nvGrpSpPr>
        <p:grpSpPr>
          <a:xfrm>
            <a:off x="3815204" y="3521499"/>
            <a:ext cx="523220" cy="1821299"/>
            <a:chOff x="3815204" y="3521499"/>
            <a:chExt cx="523220" cy="1821299"/>
          </a:xfrm>
        </p:grpSpPr>
        <p:sp>
          <p:nvSpPr>
            <p:cNvPr id="12" name="Line 89"/>
            <p:cNvSpPr>
              <a:spLocks noChangeShapeType="1"/>
            </p:cNvSpPr>
            <p:nvPr/>
          </p:nvSpPr>
          <p:spPr bwMode="auto">
            <a:xfrm flipV="1">
              <a:off x="3842409" y="4539195"/>
              <a:ext cx="0" cy="803603"/>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16" name="Text Box 88"/>
            <p:cNvSpPr txBox="1">
              <a:spLocks noChangeArrowheads="1"/>
            </p:cNvSpPr>
            <p:nvPr/>
          </p:nvSpPr>
          <p:spPr bwMode="auto">
            <a:xfrm rot="18201133">
              <a:off x="3512788" y="3823915"/>
              <a:ext cx="1128052" cy="523220"/>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1">
                      <a:lumMod val="60000"/>
                      <a:lumOff val="40000"/>
                    </a:schemeClr>
                  </a:solidFill>
                </a:rPr>
                <a:t>Rhino/</a:t>
              </a:r>
              <a:r>
                <a:rPr lang="en-US" sz="1400" dirty="0" err="1" smtClean="0">
                  <a:solidFill>
                    <a:schemeClr val="accent1">
                      <a:lumMod val="60000"/>
                      <a:lumOff val="40000"/>
                    </a:schemeClr>
                  </a:solidFill>
                </a:rPr>
                <a:t>Entero</a:t>
              </a:r>
              <a:r>
                <a:rPr lang="en-US" sz="1400" dirty="0" smtClean="0">
                  <a:solidFill>
                    <a:schemeClr val="accent1">
                      <a:lumMod val="60000"/>
                      <a:lumOff val="40000"/>
                    </a:schemeClr>
                  </a:solidFill>
                </a:rPr>
                <a:t> peak</a:t>
              </a:r>
              <a:endParaRPr lang="en-US" sz="1400" dirty="0">
                <a:solidFill>
                  <a:schemeClr val="accent1">
                    <a:lumMod val="60000"/>
                    <a:lumOff val="40000"/>
                  </a:schemeClr>
                </a:solidFill>
              </a:endParaRPr>
            </a:p>
          </p:txBody>
        </p:sp>
      </p:grpSp>
      <p:grpSp>
        <p:nvGrpSpPr>
          <p:cNvPr id="10" name="Group 9"/>
          <p:cNvGrpSpPr/>
          <p:nvPr/>
        </p:nvGrpSpPr>
        <p:grpSpPr>
          <a:xfrm>
            <a:off x="5226022" y="3344287"/>
            <a:ext cx="410125" cy="2019182"/>
            <a:chOff x="5226022" y="3344287"/>
            <a:chExt cx="410125" cy="2019182"/>
          </a:xfrm>
        </p:grpSpPr>
        <p:sp>
          <p:nvSpPr>
            <p:cNvPr id="17" name="Line 89"/>
            <p:cNvSpPr>
              <a:spLocks noChangeShapeType="1"/>
            </p:cNvSpPr>
            <p:nvPr/>
          </p:nvSpPr>
          <p:spPr bwMode="auto">
            <a:xfrm flipV="1">
              <a:off x="5226022" y="4539194"/>
              <a:ext cx="0" cy="824275"/>
            </a:xfrm>
            <a:prstGeom prst="line">
              <a:avLst/>
            </a:prstGeom>
            <a:ln>
              <a:solidFill>
                <a:schemeClr val="accent3"/>
              </a:solidFill>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18" name="Text Box 88"/>
            <p:cNvSpPr txBox="1">
              <a:spLocks noChangeArrowheads="1"/>
            </p:cNvSpPr>
            <p:nvPr/>
          </p:nvSpPr>
          <p:spPr bwMode="auto">
            <a:xfrm rot="18487531">
              <a:off x="4682159" y="3990498"/>
              <a:ext cx="1600200" cy="307777"/>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3">
                      <a:lumMod val="60000"/>
                      <a:lumOff val="40000"/>
                    </a:schemeClr>
                  </a:solidFill>
                </a:rPr>
                <a:t>RSV Peak</a:t>
              </a:r>
              <a:endParaRPr lang="en-US" sz="1400" dirty="0">
                <a:solidFill>
                  <a:schemeClr val="accent3">
                    <a:lumMod val="60000"/>
                    <a:lumOff val="40000"/>
                  </a:schemeClr>
                </a:solidFill>
              </a:endParaRPr>
            </a:p>
          </p:txBody>
        </p:sp>
      </p:grpSp>
      <p:sp>
        <p:nvSpPr>
          <p:cNvPr id="19" name="Text Box 88"/>
          <p:cNvSpPr txBox="1">
            <a:spLocks noChangeArrowheads="1"/>
          </p:cNvSpPr>
          <p:nvPr/>
        </p:nvSpPr>
        <p:spPr bwMode="auto">
          <a:xfrm rot="19018394">
            <a:off x="10614487" y="5221738"/>
            <a:ext cx="1600200" cy="400110"/>
          </a:xfrm>
          <a:prstGeom prst="rect">
            <a:avLst/>
          </a:prstGeom>
          <a:noFill/>
          <a:ln w="12700">
            <a:noFill/>
            <a:miter lim="800000"/>
            <a:headEnd/>
            <a:tailEnd/>
          </a:ln>
        </p:spPr>
        <p:txBody>
          <a:bodyPr wrap="square">
            <a:spAutoFit/>
          </a:bodyPr>
          <a:lstStyle/>
          <a:p>
            <a:pPr algn="ctr">
              <a:spcBef>
                <a:spcPct val="50000"/>
              </a:spcBef>
            </a:pPr>
            <a:r>
              <a:rPr lang="en-US" sz="2000" dirty="0" smtClean="0"/>
              <a:t>2023</a:t>
            </a:r>
            <a:endParaRPr lang="en-US" sz="2000" dirty="0"/>
          </a:p>
        </p:txBody>
      </p:sp>
      <p:sp>
        <p:nvSpPr>
          <p:cNvPr id="20" name="Text Box 88"/>
          <p:cNvSpPr txBox="1">
            <a:spLocks noChangeArrowheads="1"/>
          </p:cNvSpPr>
          <p:nvPr/>
        </p:nvSpPr>
        <p:spPr bwMode="auto">
          <a:xfrm rot="19018394">
            <a:off x="-78692" y="5031332"/>
            <a:ext cx="1600200" cy="400110"/>
          </a:xfrm>
          <a:prstGeom prst="rect">
            <a:avLst/>
          </a:prstGeom>
          <a:noFill/>
          <a:ln w="12700">
            <a:noFill/>
            <a:miter lim="800000"/>
            <a:headEnd/>
            <a:tailEnd/>
          </a:ln>
        </p:spPr>
        <p:txBody>
          <a:bodyPr wrap="square">
            <a:spAutoFit/>
          </a:bodyPr>
          <a:lstStyle/>
          <a:p>
            <a:pPr algn="ctr">
              <a:spcBef>
                <a:spcPct val="50000"/>
              </a:spcBef>
            </a:pPr>
            <a:r>
              <a:rPr lang="en-US" sz="2000" dirty="0" smtClean="0"/>
              <a:t>2022</a:t>
            </a:r>
            <a:endParaRPr lang="en-US" sz="1600" dirty="0"/>
          </a:p>
        </p:txBody>
      </p:sp>
      <p:grpSp>
        <p:nvGrpSpPr>
          <p:cNvPr id="13" name="Group 12"/>
          <p:cNvGrpSpPr/>
          <p:nvPr/>
        </p:nvGrpSpPr>
        <p:grpSpPr>
          <a:xfrm>
            <a:off x="1597480" y="2990992"/>
            <a:ext cx="523220" cy="2363850"/>
            <a:chOff x="1597480" y="2990992"/>
            <a:chExt cx="523220" cy="2363850"/>
          </a:xfrm>
        </p:grpSpPr>
        <p:sp>
          <p:nvSpPr>
            <p:cNvPr id="24" name="Line 89"/>
            <p:cNvSpPr>
              <a:spLocks noChangeShapeType="1"/>
            </p:cNvSpPr>
            <p:nvPr/>
          </p:nvSpPr>
          <p:spPr bwMode="auto">
            <a:xfrm flipV="1">
              <a:off x="1641473" y="4539198"/>
              <a:ext cx="0" cy="815644"/>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5" name="Text Box 88"/>
            <p:cNvSpPr txBox="1">
              <a:spLocks noChangeArrowheads="1"/>
            </p:cNvSpPr>
            <p:nvPr/>
          </p:nvSpPr>
          <p:spPr bwMode="auto">
            <a:xfrm rot="18486016">
              <a:off x="1058990" y="3529482"/>
              <a:ext cx="1600200" cy="523220"/>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2">
                      <a:lumMod val="60000"/>
                      <a:lumOff val="40000"/>
                    </a:schemeClr>
                  </a:solidFill>
                </a:rPr>
                <a:t>First Confirmed </a:t>
              </a:r>
              <a:r>
                <a:rPr lang="en-US" sz="1400" dirty="0" err="1" smtClean="0">
                  <a:solidFill>
                    <a:schemeClr val="accent2">
                      <a:lumMod val="60000"/>
                      <a:lumOff val="40000"/>
                    </a:schemeClr>
                  </a:solidFill>
                </a:rPr>
                <a:t>Mpox</a:t>
              </a:r>
              <a:r>
                <a:rPr lang="en-US" sz="1400" dirty="0" smtClean="0">
                  <a:solidFill>
                    <a:schemeClr val="accent2">
                      <a:lumMod val="60000"/>
                      <a:lumOff val="40000"/>
                    </a:schemeClr>
                  </a:solidFill>
                </a:rPr>
                <a:t> case in WI</a:t>
              </a:r>
              <a:endParaRPr lang="en-US" sz="1400" dirty="0">
                <a:solidFill>
                  <a:schemeClr val="accent2">
                    <a:lumMod val="60000"/>
                    <a:lumOff val="40000"/>
                  </a:schemeClr>
                </a:solidFill>
              </a:endParaRPr>
            </a:p>
          </p:txBody>
        </p:sp>
      </p:grpSp>
      <p:grpSp>
        <p:nvGrpSpPr>
          <p:cNvPr id="7" name="Group 6"/>
          <p:cNvGrpSpPr/>
          <p:nvPr/>
        </p:nvGrpSpPr>
        <p:grpSpPr>
          <a:xfrm>
            <a:off x="3239636" y="3162026"/>
            <a:ext cx="542111" cy="2201443"/>
            <a:chOff x="3239636" y="3162026"/>
            <a:chExt cx="542111" cy="2201443"/>
          </a:xfrm>
        </p:grpSpPr>
        <p:sp>
          <p:nvSpPr>
            <p:cNvPr id="26" name="Line 89"/>
            <p:cNvSpPr>
              <a:spLocks noChangeShapeType="1"/>
            </p:cNvSpPr>
            <p:nvPr/>
          </p:nvSpPr>
          <p:spPr bwMode="auto">
            <a:xfrm flipV="1">
              <a:off x="3239636" y="4539197"/>
              <a:ext cx="0" cy="824272"/>
            </a:xfrm>
            <a:prstGeom prst="line">
              <a:avLst/>
            </a:prstGeom>
            <a:ln>
              <a:headEnd/>
              <a:tailEnd type="triangle" w="med" len="med"/>
            </a:ln>
          </p:spPr>
          <p:style>
            <a:lnRef idx="1">
              <a:schemeClr val="accent3"/>
            </a:lnRef>
            <a:fillRef idx="0">
              <a:schemeClr val="accent3"/>
            </a:fillRef>
            <a:effectRef idx="0">
              <a:schemeClr val="accent3"/>
            </a:effectRef>
            <a:fontRef idx="minor">
              <a:schemeClr val="tx1"/>
            </a:fontRef>
          </p:style>
          <p:txBody>
            <a:bodyPr/>
            <a:lstStyle/>
            <a:p>
              <a:endParaRPr lang="en-US"/>
            </a:p>
          </p:txBody>
        </p:sp>
        <p:sp>
          <p:nvSpPr>
            <p:cNvPr id="27" name="Text Box 88"/>
            <p:cNvSpPr txBox="1">
              <a:spLocks noChangeArrowheads="1"/>
            </p:cNvSpPr>
            <p:nvPr/>
          </p:nvSpPr>
          <p:spPr bwMode="auto">
            <a:xfrm rot="18376649">
              <a:off x="2827759" y="3808237"/>
              <a:ext cx="1600200" cy="307777"/>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3">
                      <a:lumMod val="60000"/>
                      <a:lumOff val="40000"/>
                    </a:schemeClr>
                  </a:solidFill>
                </a:rPr>
                <a:t>Positive Mumps</a:t>
              </a:r>
              <a:endParaRPr lang="en-US" sz="1400" dirty="0">
                <a:solidFill>
                  <a:schemeClr val="accent3">
                    <a:lumMod val="60000"/>
                    <a:lumOff val="40000"/>
                  </a:schemeClr>
                </a:solidFill>
              </a:endParaRPr>
            </a:p>
          </p:txBody>
        </p:sp>
      </p:grpSp>
      <p:grpSp>
        <p:nvGrpSpPr>
          <p:cNvPr id="8" name="Group 7"/>
          <p:cNvGrpSpPr/>
          <p:nvPr/>
        </p:nvGrpSpPr>
        <p:grpSpPr>
          <a:xfrm>
            <a:off x="3107364" y="2983969"/>
            <a:ext cx="511820" cy="2379500"/>
            <a:chOff x="3107364" y="2983969"/>
            <a:chExt cx="511820" cy="2379500"/>
          </a:xfrm>
        </p:grpSpPr>
        <p:sp>
          <p:nvSpPr>
            <p:cNvPr id="23" name="Line 89"/>
            <p:cNvSpPr>
              <a:spLocks noChangeShapeType="1"/>
            </p:cNvSpPr>
            <p:nvPr/>
          </p:nvSpPr>
          <p:spPr bwMode="auto">
            <a:xfrm flipV="1">
              <a:off x="3107364" y="4539196"/>
              <a:ext cx="0" cy="824273"/>
            </a:xfrm>
            <a:prstGeom prst="line">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lstStyle/>
            <a:p>
              <a:endParaRPr lang="en-US"/>
            </a:p>
          </p:txBody>
        </p:sp>
        <p:sp>
          <p:nvSpPr>
            <p:cNvPr id="28" name="Text Box 88"/>
            <p:cNvSpPr txBox="1">
              <a:spLocks noChangeArrowheads="1"/>
            </p:cNvSpPr>
            <p:nvPr/>
          </p:nvSpPr>
          <p:spPr bwMode="auto">
            <a:xfrm rot="18527445">
              <a:off x="2609664" y="3685712"/>
              <a:ext cx="1711264" cy="307777"/>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4">
                      <a:lumMod val="40000"/>
                      <a:lumOff val="60000"/>
                    </a:schemeClr>
                  </a:solidFill>
                </a:rPr>
                <a:t>H1N2 Swine variant </a:t>
              </a:r>
            </a:p>
          </p:txBody>
        </p:sp>
      </p:grpSp>
      <p:grpSp>
        <p:nvGrpSpPr>
          <p:cNvPr id="41" name="Group 40"/>
          <p:cNvGrpSpPr/>
          <p:nvPr/>
        </p:nvGrpSpPr>
        <p:grpSpPr>
          <a:xfrm>
            <a:off x="4049727" y="5890759"/>
            <a:ext cx="1896092" cy="578130"/>
            <a:chOff x="4049727" y="5890759"/>
            <a:chExt cx="1896092" cy="578130"/>
          </a:xfrm>
        </p:grpSpPr>
        <p:cxnSp>
          <p:nvCxnSpPr>
            <p:cNvPr id="33" name="Straight Connector 32"/>
            <p:cNvCxnSpPr/>
            <p:nvPr/>
          </p:nvCxnSpPr>
          <p:spPr>
            <a:xfrm>
              <a:off x="4049727" y="5890759"/>
              <a:ext cx="1896092" cy="0"/>
            </a:xfrm>
            <a:prstGeom prst="line">
              <a:avLst/>
            </a:prstGeom>
            <a:ln w="38100">
              <a:solidFill>
                <a:schemeClr val="accent2"/>
              </a:solidFill>
            </a:ln>
          </p:spPr>
          <p:style>
            <a:lnRef idx="1">
              <a:schemeClr val="accent4"/>
            </a:lnRef>
            <a:fillRef idx="0">
              <a:schemeClr val="accent4"/>
            </a:fillRef>
            <a:effectRef idx="0">
              <a:schemeClr val="accent4"/>
            </a:effectRef>
            <a:fontRef idx="minor">
              <a:schemeClr val="tx1"/>
            </a:fontRef>
          </p:style>
        </p:cxnSp>
        <p:sp>
          <p:nvSpPr>
            <p:cNvPr id="34" name="Text Box 88"/>
            <p:cNvSpPr txBox="1">
              <a:spLocks noChangeArrowheads="1"/>
            </p:cNvSpPr>
            <p:nvPr/>
          </p:nvSpPr>
          <p:spPr bwMode="auto">
            <a:xfrm>
              <a:off x="4163824" y="5945669"/>
              <a:ext cx="1684448" cy="523220"/>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2">
                      <a:lumMod val="60000"/>
                      <a:lumOff val="40000"/>
                    </a:schemeClr>
                  </a:solidFill>
                </a:rPr>
                <a:t>Avian Flu Suspects –  7 in Total</a:t>
              </a:r>
              <a:endParaRPr lang="en-US" sz="1400" dirty="0">
                <a:solidFill>
                  <a:schemeClr val="accent2">
                    <a:lumMod val="60000"/>
                    <a:lumOff val="40000"/>
                  </a:schemeClr>
                </a:solidFill>
              </a:endParaRPr>
            </a:p>
          </p:txBody>
        </p:sp>
      </p:grpSp>
      <p:graphicFrame>
        <p:nvGraphicFramePr>
          <p:cNvPr id="36" name="Chart 35"/>
          <p:cNvGraphicFramePr>
            <a:graphicFrameLocks/>
          </p:cNvGraphicFramePr>
          <p:nvPr>
            <p:extLst>
              <p:ext uri="{D42A27DB-BD31-4B8C-83A1-F6EECF244321}">
                <p14:modId xmlns:p14="http://schemas.microsoft.com/office/powerpoint/2010/main" val="3530632975"/>
              </p:ext>
            </p:extLst>
          </p:nvPr>
        </p:nvGraphicFramePr>
        <p:xfrm>
          <a:off x="1632883" y="1817531"/>
          <a:ext cx="6933568" cy="1417701"/>
        </p:xfrm>
        <a:graphic>
          <a:graphicData uri="http://schemas.openxmlformats.org/drawingml/2006/chart">
            <c:chart xmlns:c="http://schemas.openxmlformats.org/drawingml/2006/chart" xmlns:r="http://schemas.openxmlformats.org/officeDocument/2006/relationships" r:id="rId7"/>
          </a:graphicData>
        </a:graphic>
      </p:graphicFrame>
      <p:grpSp>
        <p:nvGrpSpPr>
          <p:cNvPr id="3" name="Group 2"/>
          <p:cNvGrpSpPr/>
          <p:nvPr/>
        </p:nvGrpSpPr>
        <p:grpSpPr>
          <a:xfrm>
            <a:off x="7795628" y="3439964"/>
            <a:ext cx="565788" cy="1914878"/>
            <a:chOff x="7795628" y="3439964"/>
            <a:chExt cx="565788" cy="1914878"/>
          </a:xfrm>
        </p:grpSpPr>
        <p:sp>
          <p:nvSpPr>
            <p:cNvPr id="37" name="Line 89"/>
            <p:cNvSpPr>
              <a:spLocks noChangeShapeType="1"/>
            </p:cNvSpPr>
            <p:nvPr/>
          </p:nvSpPr>
          <p:spPr bwMode="auto">
            <a:xfrm flipV="1">
              <a:off x="7795628" y="4551239"/>
              <a:ext cx="0" cy="803603"/>
            </a:xfrm>
            <a:prstGeom prst="line">
              <a:avLst/>
            </a:prstGeom>
            <a:ln>
              <a:solidFill>
                <a:schemeClr val="tx1"/>
              </a:solidFill>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42" name="Text Box 88"/>
            <p:cNvSpPr txBox="1">
              <a:spLocks noChangeArrowheads="1"/>
            </p:cNvSpPr>
            <p:nvPr/>
          </p:nvSpPr>
          <p:spPr bwMode="auto">
            <a:xfrm rot="18349225">
              <a:off x="7467837" y="3810323"/>
              <a:ext cx="1263938" cy="523220"/>
            </a:xfrm>
            <a:prstGeom prst="rect">
              <a:avLst/>
            </a:prstGeom>
            <a:noFill/>
            <a:ln w="12700">
              <a:noFill/>
              <a:miter lim="800000"/>
              <a:headEnd/>
              <a:tailEnd/>
            </a:ln>
          </p:spPr>
          <p:txBody>
            <a:bodyPr wrap="square">
              <a:spAutoFit/>
            </a:bodyPr>
            <a:lstStyle/>
            <a:p>
              <a:pPr algn="ctr">
                <a:spcBef>
                  <a:spcPct val="50000"/>
                </a:spcBef>
              </a:pPr>
              <a:r>
                <a:rPr lang="en-US" sz="1400" dirty="0" smtClean="0"/>
                <a:t>Seasonal </a:t>
              </a:r>
              <a:r>
                <a:rPr lang="en-US" sz="1400" dirty="0" err="1" smtClean="0"/>
                <a:t>CoV</a:t>
              </a:r>
              <a:r>
                <a:rPr lang="en-US" sz="1400" dirty="0" smtClean="0"/>
                <a:t> Peak</a:t>
              </a:r>
              <a:endParaRPr lang="en-US" sz="1400" dirty="0"/>
            </a:p>
          </p:txBody>
        </p:sp>
      </p:grpSp>
    </p:spTree>
    <p:extLst>
      <p:ext uri="{BB962C8B-B14F-4D97-AF65-F5344CB8AC3E}">
        <p14:creationId xmlns:p14="http://schemas.microsoft.com/office/powerpoint/2010/main" val="76308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6"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70242" y="490537"/>
            <a:ext cx="10851515" cy="5876925"/>
          </a:xfrm>
          <a:prstGeom prst="rect">
            <a:avLst/>
          </a:prstGeom>
          <a:noFill/>
        </p:spPr>
      </p:pic>
      <p:sp>
        <p:nvSpPr>
          <p:cNvPr id="5" name="Down Arrow 4"/>
          <p:cNvSpPr/>
          <p:nvPr/>
        </p:nvSpPr>
        <p:spPr>
          <a:xfrm>
            <a:off x="8731303" y="1944138"/>
            <a:ext cx="694063" cy="561861"/>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000" dirty="0"/>
          </a:p>
        </p:txBody>
      </p:sp>
      <p:sp>
        <p:nvSpPr>
          <p:cNvPr id="6" name="Down Arrow 5"/>
          <p:cNvSpPr/>
          <p:nvPr/>
        </p:nvSpPr>
        <p:spPr>
          <a:xfrm>
            <a:off x="9776588" y="2967907"/>
            <a:ext cx="694063" cy="56186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417927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10356" y="370163"/>
            <a:ext cx="10239022" cy="1478570"/>
          </a:xfrm>
        </p:spPr>
        <p:txBody>
          <a:bodyPr/>
          <a:lstStyle/>
          <a:p>
            <a:r>
              <a:rPr lang="en-US" dirty="0" smtClean="0"/>
              <a:t>Seasonal Coronavirus virus positivity by type</a:t>
            </a:r>
            <a:endParaRPr lang="en-US" dirty="0"/>
          </a:p>
        </p:txBody>
      </p:sp>
      <p:pic>
        <p:nvPicPr>
          <p:cNvPr id="2" name="Picture 1"/>
          <p:cNvPicPr>
            <a:picLocks noChangeAspect="1"/>
          </p:cNvPicPr>
          <p:nvPr/>
        </p:nvPicPr>
        <p:blipFill>
          <a:blip r:embed="rId3"/>
          <a:stretch>
            <a:fillRect/>
          </a:stretch>
        </p:blipFill>
        <p:spPr>
          <a:xfrm>
            <a:off x="1252644" y="1606405"/>
            <a:ext cx="9754445" cy="4877223"/>
          </a:xfrm>
          <a:prstGeom prst="rect">
            <a:avLst/>
          </a:prstGeom>
        </p:spPr>
      </p:pic>
    </p:spTree>
    <p:extLst>
      <p:ext uri="{BB962C8B-B14F-4D97-AF65-F5344CB8AC3E}">
        <p14:creationId xmlns:p14="http://schemas.microsoft.com/office/powerpoint/2010/main" val="1265547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hart 37"/>
          <p:cNvGraphicFramePr>
            <a:graphicFrameLocks/>
          </p:cNvGraphicFramePr>
          <p:nvPr>
            <p:extLst>
              <p:ext uri="{D42A27DB-BD31-4B8C-83A1-F6EECF244321}">
                <p14:modId xmlns:p14="http://schemas.microsoft.com/office/powerpoint/2010/main" val="3154522033"/>
              </p:ext>
            </p:extLst>
          </p:nvPr>
        </p:nvGraphicFramePr>
        <p:xfrm>
          <a:off x="1159527" y="1162049"/>
          <a:ext cx="10545100" cy="22030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hart 38"/>
          <p:cNvGraphicFramePr>
            <a:graphicFrameLocks/>
          </p:cNvGraphicFramePr>
          <p:nvPr>
            <p:extLst>
              <p:ext uri="{D42A27DB-BD31-4B8C-83A1-F6EECF244321}">
                <p14:modId xmlns:p14="http://schemas.microsoft.com/office/powerpoint/2010/main" val="2936099680"/>
              </p:ext>
            </p:extLst>
          </p:nvPr>
        </p:nvGraphicFramePr>
        <p:xfrm>
          <a:off x="1159527" y="1162047"/>
          <a:ext cx="10545100" cy="22030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hart 39"/>
          <p:cNvGraphicFramePr>
            <a:graphicFrameLocks/>
          </p:cNvGraphicFramePr>
          <p:nvPr>
            <p:extLst>
              <p:ext uri="{D42A27DB-BD31-4B8C-83A1-F6EECF244321}">
                <p14:modId xmlns:p14="http://schemas.microsoft.com/office/powerpoint/2010/main" val="2185265696"/>
              </p:ext>
            </p:extLst>
          </p:nvPr>
        </p:nvGraphicFramePr>
        <p:xfrm>
          <a:off x="1159527" y="1162048"/>
          <a:ext cx="10545100" cy="2203013"/>
        </p:xfrm>
        <a:graphic>
          <a:graphicData uri="http://schemas.openxmlformats.org/drawingml/2006/chart">
            <c:chart xmlns:c="http://schemas.openxmlformats.org/drawingml/2006/chart" xmlns:r="http://schemas.openxmlformats.org/officeDocument/2006/relationships" r:id="rId5"/>
          </a:graphicData>
        </a:graphic>
      </p:graphicFrame>
      <p:grpSp>
        <p:nvGrpSpPr>
          <p:cNvPr id="22" name="Group 21"/>
          <p:cNvGrpSpPr/>
          <p:nvPr/>
        </p:nvGrpSpPr>
        <p:grpSpPr>
          <a:xfrm>
            <a:off x="915762" y="4923711"/>
            <a:ext cx="10340045" cy="967048"/>
            <a:chOff x="707366" y="5744543"/>
            <a:chExt cx="10340045" cy="967048"/>
          </a:xfrm>
        </p:grpSpPr>
        <p:pic>
          <p:nvPicPr>
            <p:cNvPr id="4" name="Picture 2"/>
            <p:cNvPicPr>
              <a:picLocks noChangeAspect="1" noChangeArrowheads="1"/>
            </p:cNvPicPr>
            <p:nvPr/>
          </p:nvPicPr>
          <p:blipFill rotWithShape="1">
            <a:blip r:embed="rId6" cstate="print">
              <a:grayscl/>
            </a:blip>
            <a:srcRect t="86757"/>
            <a:stretch/>
          </p:blipFill>
          <p:spPr bwMode="auto">
            <a:xfrm>
              <a:off x="1293811" y="5744543"/>
              <a:ext cx="9753600" cy="967048"/>
            </a:xfrm>
            <a:prstGeom prst="rect">
              <a:avLst/>
            </a:prstGeom>
            <a:noFill/>
            <a:ln w="12700">
              <a:noFill/>
              <a:miter lim="800000"/>
              <a:headEnd/>
              <a:tailEnd/>
            </a:ln>
          </p:spPr>
        </p:pic>
        <p:pic>
          <p:nvPicPr>
            <p:cNvPr id="21" name="Picture 2"/>
            <p:cNvPicPr>
              <a:picLocks noChangeAspect="1" noChangeArrowheads="1"/>
            </p:cNvPicPr>
            <p:nvPr/>
          </p:nvPicPr>
          <p:blipFill rotWithShape="1">
            <a:blip r:embed="rId6" cstate="print">
              <a:grayscl/>
            </a:blip>
            <a:srcRect l="90773" t="88751" r="47" b="1262"/>
            <a:stretch/>
          </p:blipFill>
          <p:spPr bwMode="auto">
            <a:xfrm>
              <a:off x="707366" y="5886741"/>
              <a:ext cx="895426" cy="729310"/>
            </a:xfrm>
            <a:prstGeom prst="rect">
              <a:avLst/>
            </a:prstGeom>
            <a:noFill/>
            <a:ln w="12700">
              <a:noFill/>
              <a:miter lim="800000"/>
              <a:headEnd/>
              <a:tailEnd/>
            </a:ln>
          </p:spPr>
        </p:pic>
      </p:grpSp>
      <p:sp>
        <p:nvSpPr>
          <p:cNvPr id="2" name="Title 1"/>
          <p:cNvSpPr>
            <a:spLocks noGrp="1"/>
          </p:cNvSpPr>
          <p:nvPr>
            <p:ph type="title"/>
          </p:nvPr>
        </p:nvSpPr>
        <p:spPr>
          <a:xfrm>
            <a:off x="1141413" y="437543"/>
            <a:ext cx="9905998" cy="1478570"/>
          </a:xfrm>
        </p:spPr>
        <p:txBody>
          <a:bodyPr/>
          <a:lstStyle/>
          <a:p>
            <a:r>
              <a:rPr lang="en-US" dirty="0" smtClean="0"/>
              <a:t>2022-23 Timeline of events</a:t>
            </a:r>
            <a:endParaRPr lang="en-US" dirty="0"/>
          </a:p>
        </p:txBody>
      </p:sp>
      <p:grpSp>
        <p:nvGrpSpPr>
          <p:cNvPr id="11" name="Group 10"/>
          <p:cNvGrpSpPr/>
          <p:nvPr/>
        </p:nvGrpSpPr>
        <p:grpSpPr>
          <a:xfrm>
            <a:off x="6132666" y="3192525"/>
            <a:ext cx="417229" cy="2170946"/>
            <a:chOff x="6132666" y="3192525"/>
            <a:chExt cx="417229" cy="2170946"/>
          </a:xfrm>
        </p:grpSpPr>
        <p:cxnSp>
          <p:nvCxnSpPr>
            <p:cNvPr id="14" name="Straight Arrow Connector 13"/>
            <p:cNvCxnSpPr/>
            <p:nvPr/>
          </p:nvCxnSpPr>
          <p:spPr>
            <a:xfrm flipV="1">
              <a:off x="6132666" y="4582141"/>
              <a:ext cx="0" cy="78133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5" name="Text Box 88"/>
            <p:cNvSpPr txBox="1">
              <a:spLocks noChangeArrowheads="1"/>
            </p:cNvSpPr>
            <p:nvPr/>
          </p:nvSpPr>
          <p:spPr bwMode="auto">
            <a:xfrm rot="18349225">
              <a:off x="5595907" y="3838736"/>
              <a:ext cx="1600200" cy="307777"/>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4">
                      <a:lumMod val="40000"/>
                      <a:lumOff val="60000"/>
                    </a:schemeClr>
                  </a:solidFill>
                </a:rPr>
                <a:t>Influenza Peak</a:t>
              </a:r>
              <a:endParaRPr lang="en-US" sz="1400" dirty="0">
                <a:solidFill>
                  <a:schemeClr val="accent4">
                    <a:lumMod val="40000"/>
                    <a:lumOff val="60000"/>
                  </a:schemeClr>
                </a:solidFill>
              </a:endParaRPr>
            </a:p>
          </p:txBody>
        </p:sp>
      </p:grpSp>
      <p:grpSp>
        <p:nvGrpSpPr>
          <p:cNvPr id="9" name="Group 8"/>
          <p:cNvGrpSpPr/>
          <p:nvPr/>
        </p:nvGrpSpPr>
        <p:grpSpPr>
          <a:xfrm>
            <a:off x="3815204" y="3521499"/>
            <a:ext cx="523220" cy="1821299"/>
            <a:chOff x="3815204" y="3521499"/>
            <a:chExt cx="523220" cy="1821299"/>
          </a:xfrm>
        </p:grpSpPr>
        <p:sp>
          <p:nvSpPr>
            <p:cNvPr id="12" name="Line 89"/>
            <p:cNvSpPr>
              <a:spLocks noChangeShapeType="1"/>
            </p:cNvSpPr>
            <p:nvPr/>
          </p:nvSpPr>
          <p:spPr bwMode="auto">
            <a:xfrm flipV="1">
              <a:off x="3842409" y="4539195"/>
              <a:ext cx="0" cy="803603"/>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16" name="Text Box 88"/>
            <p:cNvSpPr txBox="1">
              <a:spLocks noChangeArrowheads="1"/>
            </p:cNvSpPr>
            <p:nvPr/>
          </p:nvSpPr>
          <p:spPr bwMode="auto">
            <a:xfrm rot="18201133">
              <a:off x="3512788" y="3823915"/>
              <a:ext cx="1128052" cy="523220"/>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1">
                      <a:lumMod val="60000"/>
                      <a:lumOff val="40000"/>
                    </a:schemeClr>
                  </a:solidFill>
                </a:rPr>
                <a:t>Rhino/</a:t>
              </a:r>
              <a:r>
                <a:rPr lang="en-US" sz="1400" dirty="0" err="1" smtClean="0">
                  <a:solidFill>
                    <a:schemeClr val="accent1">
                      <a:lumMod val="60000"/>
                      <a:lumOff val="40000"/>
                    </a:schemeClr>
                  </a:solidFill>
                </a:rPr>
                <a:t>Entero</a:t>
              </a:r>
              <a:r>
                <a:rPr lang="en-US" sz="1400" dirty="0" smtClean="0">
                  <a:solidFill>
                    <a:schemeClr val="accent1">
                      <a:lumMod val="60000"/>
                      <a:lumOff val="40000"/>
                    </a:schemeClr>
                  </a:solidFill>
                </a:rPr>
                <a:t> peak</a:t>
              </a:r>
              <a:endParaRPr lang="en-US" sz="1400" dirty="0">
                <a:solidFill>
                  <a:schemeClr val="accent1">
                    <a:lumMod val="60000"/>
                    <a:lumOff val="40000"/>
                  </a:schemeClr>
                </a:solidFill>
              </a:endParaRPr>
            </a:p>
          </p:txBody>
        </p:sp>
      </p:grpSp>
      <p:grpSp>
        <p:nvGrpSpPr>
          <p:cNvPr id="10" name="Group 9"/>
          <p:cNvGrpSpPr/>
          <p:nvPr/>
        </p:nvGrpSpPr>
        <p:grpSpPr>
          <a:xfrm>
            <a:off x="5226022" y="3344287"/>
            <a:ext cx="410125" cy="2019182"/>
            <a:chOff x="5226022" y="3344287"/>
            <a:chExt cx="410125" cy="2019182"/>
          </a:xfrm>
        </p:grpSpPr>
        <p:sp>
          <p:nvSpPr>
            <p:cNvPr id="17" name="Line 89"/>
            <p:cNvSpPr>
              <a:spLocks noChangeShapeType="1"/>
            </p:cNvSpPr>
            <p:nvPr/>
          </p:nvSpPr>
          <p:spPr bwMode="auto">
            <a:xfrm flipV="1">
              <a:off x="5226022" y="4539194"/>
              <a:ext cx="0" cy="824275"/>
            </a:xfrm>
            <a:prstGeom prst="line">
              <a:avLst/>
            </a:prstGeom>
            <a:ln>
              <a:solidFill>
                <a:schemeClr val="accent3"/>
              </a:solidFill>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18" name="Text Box 88"/>
            <p:cNvSpPr txBox="1">
              <a:spLocks noChangeArrowheads="1"/>
            </p:cNvSpPr>
            <p:nvPr/>
          </p:nvSpPr>
          <p:spPr bwMode="auto">
            <a:xfrm rot="18487531">
              <a:off x="4682159" y="3990498"/>
              <a:ext cx="1600200" cy="307777"/>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3">
                      <a:lumMod val="60000"/>
                      <a:lumOff val="40000"/>
                    </a:schemeClr>
                  </a:solidFill>
                </a:rPr>
                <a:t>RSV Peak</a:t>
              </a:r>
              <a:endParaRPr lang="en-US" sz="1400" dirty="0">
                <a:solidFill>
                  <a:schemeClr val="accent3">
                    <a:lumMod val="60000"/>
                    <a:lumOff val="40000"/>
                  </a:schemeClr>
                </a:solidFill>
              </a:endParaRPr>
            </a:p>
          </p:txBody>
        </p:sp>
      </p:grpSp>
      <p:sp>
        <p:nvSpPr>
          <p:cNvPr id="19" name="Text Box 88"/>
          <p:cNvSpPr txBox="1">
            <a:spLocks noChangeArrowheads="1"/>
          </p:cNvSpPr>
          <p:nvPr/>
        </p:nvSpPr>
        <p:spPr bwMode="auto">
          <a:xfrm rot="19018394">
            <a:off x="10614487" y="5221738"/>
            <a:ext cx="1600200" cy="400110"/>
          </a:xfrm>
          <a:prstGeom prst="rect">
            <a:avLst/>
          </a:prstGeom>
          <a:noFill/>
          <a:ln w="12700">
            <a:noFill/>
            <a:miter lim="800000"/>
            <a:headEnd/>
            <a:tailEnd/>
          </a:ln>
        </p:spPr>
        <p:txBody>
          <a:bodyPr wrap="square">
            <a:spAutoFit/>
          </a:bodyPr>
          <a:lstStyle/>
          <a:p>
            <a:pPr algn="ctr">
              <a:spcBef>
                <a:spcPct val="50000"/>
              </a:spcBef>
            </a:pPr>
            <a:r>
              <a:rPr lang="en-US" sz="2000" dirty="0" smtClean="0"/>
              <a:t>2023</a:t>
            </a:r>
            <a:endParaRPr lang="en-US" sz="2000" dirty="0"/>
          </a:p>
        </p:txBody>
      </p:sp>
      <p:sp>
        <p:nvSpPr>
          <p:cNvPr id="20" name="Text Box 88"/>
          <p:cNvSpPr txBox="1">
            <a:spLocks noChangeArrowheads="1"/>
          </p:cNvSpPr>
          <p:nvPr/>
        </p:nvSpPr>
        <p:spPr bwMode="auto">
          <a:xfrm rot="19018394">
            <a:off x="-78692" y="5031332"/>
            <a:ext cx="1600200" cy="400110"/>
          </a:xfrm>
          <a:prstGeom prst="rect">
            <a:avLst/>
          </a:prstGeom>
          <a:noFill/>
          <a:ln w="12700">
            <a:noFill/>
            <a:miter lim="800000"/>
            <a:headEnd/>
            <a:tailEnd/>
          </a:ln>
        </p:spPr>
        <p:txBody>
          <a:bodyPr wrap="square">
            <a:spAutoFit/>
          </a:bodyPr>
          <a:lstStyle/>
          <a:p>
            <a:pPr algn="ctr">
              <a:spcBef>
                <a:spcPct val="50000"/>
              </a:spcBef>
            </a:pPr>
            <a:r>
              <a:rPr lang="en-US" sz="2000" dirty="0" smtClean="0"/>
              <a:t>2022</a:t>
            </a:r>
            <a:endParaRPr lang="en-US" sz="1600" dirty="0"/>
          </a:p>
        </p:txBody>
      </p:sp>
      <p:grpSp>
        <p:nvGrpSpPr>
          <p:cNvPr id="13" name="Group 12"/>
          <p:cNvGrpSpPr/>
          <p:nvPr/>
        </p:nvGrpSpPr>
        <p:grpSpPr>
          <a:xfrm>
            <a:off x="1597480" y="2990992"/>
            <a:ext cx="523220" cy="2363850"/>
            <a:chOff x="1597480" y="2990992"/>
            <a:chExt cx="523220" cy="2363850"/>
          </a:xfrm>
        </p:grpSpPr>
        <p:sp>
          <p:nvSpPr>
            <p:cNvPr id="24" name="Line 89"/>
            <p:cNvSpPr>
              <a:spLocks noChangeShapeType="1"/>
            </p:cNvSpPr>
            <p:nvPr/>
          </p:nvSpPr>
          <p:spPr bwMode="auto">
            <a:xfrm flipV="1">
              <a:off x="1641473" y="4539198"/>
              <a:ext cx="0" cy="815644"/>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5" name="Text Box 88"/>
            <p:cNvSpPr txBox="1">
              <a:spLocks noChangeArrowheads="1"/>
            </p:cNvSpPr>
            <p:nvPr/>
          </p:nvSpPr>
          <p:spPr bwMode="auto">
            <a:xfrm rot="18486016">
              <a:off x="1058990" y="3529482"/>
              <a:ext cx="1600200" cy="523220"/>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2">
                      <a:lumMod val="60000"/>
                      <a:lumOff val="40000"/>
                    </a:schemeClr>
                  </a:solidFill>
                </a:rPr>
                <a:t>First Confirmed </a:t>
              </a:r>
              <a:r>
                <a:rPr lang="en-US" sz="1400" dirty="0" err="1" smtClean="0">
                  <a:solidFill>
                    <a:schemeClr val="accent2">
                      <a:lumMod val="60000"/>
                      <a:lumOff val="40000"/>
                    </a:schemeClr>
                  </a:solidFill>
                </a:rPr>
                <a:t>Mpox</a:t>
              </a:r>
              <a:r>
                <a:rPr lang="en-US" sz="1400" dirty="0" smtClean="0">
                  <a:solidFill>
                    <a:schemeClr val="accent2">
                      <a:lumMod val="60000"/>
                      <a:lumOff val="40000"/>
                    </a:schemeClr>
                  </a:solidFill>
                </a:rPr>
                <a:t> case in WI</a:t>
              </a:r>
              <a:endParaRPr lang="en-US" sz="1400" dirty="0">
                <a:solidFill>
                  <a:schemeClr val="accent2">
                    <a:lumMod val="60000"/>
                    <a:lumOff val="40000"/>
                  </a:schemeClr>
                </a:solidFill>
              </a:endParaRPr>
            </a:p>
          </p:txBody>
        </p:sp>
      </p:grpSp>
      <p:grpSp>
        <p:nvGrpSpPr>
          <p:cNvPr id="7" name="Group 6"/>
          <p:cNvGrpSpPr/>
          <p:nvPr/>
        </p:nvGrpSpPr>
        <p:grpSpPr>
          <a:xfrm>
            <a:off x="3239636" y="3162026"/>
            <a:ext cx="542111" cy="2201443"/>
            <a:chOff x="3239636" y="3162026"/>
            <a:chExt cx="542111" cy="2201443"/>
          </a:xfrm>
        </p:grpSpPr>
        <p:sp>
          <p:nvSpPr>
            <p:cNvPr id="26" name="Line 89"/>
            <p:cNvSpPr>
              <a:spLocks noChangeShapeType="1"/>
            </p:cNvSpPr>
            <p:nvPr/>
          </p:nvSpPr>
          <p:spPr bwMode="auto">
            <a:xfrm flipV="1">
              <a:off x="3239636" y="4539197"/>
              <a:ext cx="0" cy="824272"/>
            </a:xfrm>
            <a:prstGeom prst="line">
              <a:avLst/>
            </a:prstGeom>
            <a:ln>
              <a:headEnd/>
              <a:tailEnd type="triangle" w="med" len="med"/>
            </a:ln>
          </p:spPr>
          <p:style>
            <a:lnRef idx="1">
              <a:schemeClr val="accent3"/>
            </a:lnRef>
            <a:fillRef idx="0">
              <a:schemeClr val="accent3"/>
            </a:fillRef>
            <a:effectRef idx="0">
              <a:schemeClr val="accent3"/>
            </a:effectRef>
            <a:fontRef idx="minor">
              <a:schemeClr val="tx1"/>
            </a:fontRef>
          </p:style>
          <p:txBody>
            <a:bodyPr/>
            <a:lstStyle/>
            <a:p>
              <a:endParaRPr lang="en-US"/>
            </a:p>
          </p:txBody>
        </p:sp>
        <p:sp>
          <p:nvSpPr>
            <p:cNvPr id="27" name="Text Box 88"/>
            <p:cNvSpPr txBox="1">
              <a:spLocks noChangeArrowheads="1"/>
            </p:cNvSpPr>
            <p:nvPr/>
          </p:nvSpPr>
          <p:spPr bwMode="auto">
            <a:xfrm rot="18376649">
              <a:off x="2827759" y="3808237"/>
              <a:ext cx="1600200" cy="307777"/>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3">
                      <a:lumMod val="60000"/>
                      <a:lumOff val="40000"/>
                    </a:schemeClr>
                  </a:solidFill>
                </a:rPr>
                <a:t>Positive Mumps</a:t>
              </a:r>
              <a:endParaRPr lang="en-US" sz="1400" dirty="0">
                <a:solidFill>
                  <a:schemeClr val="accent3">
                    <a:lumMod val="60000"/>
                    <a:lumOff val="40000"/>
                  </a:schemeClr>
                </a:solidFill>
              </a:endParaRPr>
            </a:p>
          </p:txBody>
        </p:sp>
      </p:grpSp>
      <p:grpSp>
        <p:nvGrpSpPr>
          <p:cNvPr id="8" name="Group 7"/>
          <p:cNvGrpSpPr/>
          <p:nvPr/>
        </p:nvGrpSpPr>
        <p:grpSpPr>
          <a:xfrm>
            <a:off x="3107364" y="2983969"/>
            <a:ext cx="511820" cy="2379500"/>
            <a:chOff x="3107364" y="2983969"/>
            <a:chExt cx="511820" cy="2379500"/>
          </a:xfrm>
        </p:grpSpPr>
        <p:sp>
          <p:nvSpPr>
            <p:cNvPr id="23" name="Line 89"/>
            <p:cNvSpPr>
              <a:spLocks noChangeShapeType="1"/>
            </p:cNvSpPr>
            <p:nvPr/>
          </p:nvSpPr>
          <p:spPr bwMode="auto">
            <a:xfrm flipV="1">
              <a:off x="3107364" y="4539196"/>
              <a:ext cx="0" cy="824273"/>
            </a:xfrm>
            <a:prstGeom prst="line">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lstStyle/>
            <a:p>
              <a:endParaRPr lang="en-US"/>
            </a:p>
          </p:txBody>
        </p:sp>
        <p:sp>
          <p:nvSpPr>
            <p:cNvPr id="28" name="Text Box 88"/>
            <p:cNvSpPr txBox="1">
              <a:spLocks noChangeArrowheads="1"/>
            </p:cNvSpPr>
            <p:nvPr/>
          </p:nvSpPr>
          <p:spPr bwMode="auto">
            <a:xfrm rot="18527445">
              <a:off x="2609664" y="3685712"/>
              <a:ext cx="1711264" cy="307777"/>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4">
                      <a:lumMod val="40000"/>
                      <a:lumOff val="60000"/>
                    </a:schemeClr>
                  </a:solidFill>
                </a:rPr>
                <a:t>H1N2 Swine variant </a:t>
              </a:r>
            </a:p>
          </p:txBody>
        </p:sp>
      </p:grpSp>
      <p:grpSp>
        <p:nvGrpSpPr>
          <p:cNvPr id="41" name="Group 40"/>
          <p:cNvGrpSpPr/>
          <p:nvPr/>
        </p:nvGrpSpPr>
        <p:grpSpPr>
          <a:xfrm>
            <a:off x="4049727" y="5890759"/>
            <a:ext cx="1896092" cy="578130"/>
            <a:chOff x="4049727" y="5890759"/>
            <a:chExt cx="1896092" cy="578130"/>
          </a:xfrm>
        </p:grpSpPr>
        <p:cxnSp>
          <p:nvCxnSpPr>
            <p:cNvPr id="33" name="Straight Connector 32"/>
            <p:cNvCxnSpPr/>
            <p:nvPr/>
          </p:nvCxnSpPr>
          <p:spPr>
            <a:xfrm>
              <a:off x="4049727" y="5890759"/>
              <a:ext cx="1896092" cy="0"/>
            </a:xfrm>
            <a:prstGeom prst="line">
              <a:avLst/>
            </a:prstGeom>
            <a:ln w="38100">
              <a:solidFill>
                <a:schemeClr val="accent2"/>
              </a:solidFill>
            </a:ln>
          </p:spPr>
          <p:style>
            <a:lnRef idx="1">
              <a:schemeClr val="accent4"/>
            </a:lnRef>
            <a:fillRef idx="0">
              <a:schemeClr val="accent4"/>
            </a:fillRef>
            <a:effectRef idx="0">
              <a:schemeClr val="accent4"/>
            </a:effectRef>
            <a:fontRef idx="minor">
              <a:schemeClr val="tx1"/>
            </a:fontRef>
          </p:style>
        </p:cxnSp>
        <p:sp>
          <p:nvSpPr>
            <p:cNvPr id="34" name="Text Box 88"/>
            <p:cNvSpPr txBox="1">
              <a:spLocks noChangeArrowheads="1"/>
            </p:cNvSpPr>
            <p:nvPr/>
          </p:nvSpPr>
          <p:spPr bwMode="auto">
            <a:xfrm>
              <a:off x="4163824" y="5945669"/>
              <a:ext cx="1684448" cy="523220"/>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2">
                      <a:lumMod val="60000"/>
                      <a:lumOff val="40000"/>
                    </a:schemeClr>
                  </a:solidFill>
                </a:rPr>
                <a:t>Avian Flu Suspects –  7 in Total</a:t>
              </a:r>
              <a:endParaRPr lang="en-US" sz="1400" dirty="0">
                <a:solidFill>
                  <a:schemeClr val="accent2">
                    <a:lumMod val="60000"/>
                    <a:lumOff val="40000"/>
                  </a:schemeClr>
                </a:solidFill>
              </a:endParaRPr>
            </a:p>
          </p:txBody>
        </p:sp>
      </p:grpSp>
      <p:graphicFrame>
        <p:nvGraphicFramePr>
          <p:cNvPr id="36" name="Chart 35"/>
          <p:cNvGraphicFramePr>
            <a:graphicFrameLocks/>
          </p:cNvGraphicFramePr>
          <p:nvPr>
            <p:extLst>
              <p:ext uri="{D42A27DB-BD31-4B8C-83A1-F6EECF244321}">
                <p14:modId xmlns:p14="http://schemas.microsoft.com/office/powerpoint/2010/main" val="3530632975"/>
              </p:ext>
            </p:extLst>
          </p:nvPr>
        </p:nvGraphicFramePr>
        <p:xfrm>
          <a:off x="1632883" y="1817531"/>
          <a:ext cx="6933568" cy="1417701"/>
        </p:xfrm>
        <a:graphic>
          <a:graphicData uri="http://schemas.openxmlformats.org/drawingml/2006/chart">
            <c:chart xmlns:c="http://schemas.openxmlformats.org/drawingml/2006/chart" xmlns:r="http://schemas.openxmlformats.org/officeDocument/2006/relationships" r:id="rId7"/>
          </a:graphicData>
        </a:graphic>
      </p:graphicFrame>
      <p:grpSp>
        <p:nvGrpSpPr>
          <p:cNvPr id="3" name="Group 2"/>
          <p:cNvGrpSpPr/>
          <p:nvPr/>
        </p:nvGrpSpPr>
        <p:grpSpPr>
          <a:xfrm>
            <a:off x="7795628" y="3439964"/>
            <a:ext cx="565788" cy="1914878"/>
            <a:chOff x="7795628" y="3439964"/>
            <a:chExt cx="565788" cy="1914878"/>
          </a:xfrm>
        </p:grpSpPr>
        <p:sp>
          <p:nvSpPr>
            <p:cNvPr id="37" name="Line 89"/>
            <p:cNvSpPr>
              <a:spLocks noChangeShapeType="1"/>
            </p:cNvSpPr>
            <p:nvPr/>
          </p:nvSpPr>
          <p:spPr bwMode="auto">
            <a:xfrm flipV="1">
              <a:off x="7795628" y="4551239"/>
              <a:ext cx="0" cy="803603"/>
            </a:xfrm>
            <a:prstGeom prst="line">
              <a:avLst/>
            </a:prstGeom>
            <a:ln>
              <a:solidFill>
                <a:schemeClr val="tx1"/>
              </a:solidFill>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42" name="Text Box 88"/>
            <p:cNvSpPr txBox="1">
              <a:spLocks noChangeArrowheads="1"/>
            </p:cNvSpPr>
            <p:nvPr/>
          </p:nvSpPr>
          <p:spPr bwMode="auto">
            <a:xfrm rot="18349225">
              <a:off x="7467837" y="3810323"/>
              <a:ext cx="1263938" cy="523220"/>
            </a:xfrm>
            <a:prstGeom prst="rect">
              <a:avLst/>
            </a:prstGeom>
            <a:noFill/>
            <a:ln w="12700">
              <a:noFill/>
              <a:miter lim="800000"/>
              <a:headEnd/>
              <a:tailEnd/>
            </a:ln>
          </p:spPr>
          <p:txBody>
            <a:bodyPr wrap="square">
              <a:spAutoFit/>
            </a:bodyPr>
            <a:lstStyle/>
            <a:p>
              <a:pPr algn="ctr">
                <a:spcBef>
                  <a:spcPct val="50000"/>
                </a:spcBef>
              </a:pPr>
              <a:r>
                <a:rPr lang="en-US" sz="1400" dirty="0" smtClean="0"/>
                <a:t>Seasonal </a:t>
              </a:r>
              <a:r>
                <a:rPr lang="en-US" sz="1400" dirty="0" err="1" smtClean="0"/>
                <a:t>CoV</a:t>
              </a:r>
              <a:r>
                <a:rPr lang="en-US" sz="1400" dirty="0" smtClean="0"/>
                <a:t> Peak</a:t>
              </a:r>
              <a:endParaRPr lang="en-US" sz="1400" dirty="0"/>
            </a:p>
          </p:txBody>
        </p:sp>
      </p:grpSp>
      <p:graphicFrame>
        <p:nvGraphicFramePr>
          <p:cNvPr id="44" name="Chart 43"/>
          <p:cNvGraphicFramePr>
            <a:graphicFrameLocks/>
          </p:cNvGraphicFramePr>
          <p:nvPr>
            <p:extLst>
              <p:ext uri="{D42A27DB-BD31-4B8C-83A1-F6EECF244321}">
                <p14:modId xmlns:p14="http://schemas.microsoft.com/office/powerpoint/2010/main" val="1035809501"/>
              </p:ext>
            </p:extLst>
          </p:nvPr>
        </p:nvGraphicFramePr>
        <p:xfrm>
          <a:off x="1718632" y="1838994"/>
          <a:ext cx="9537175" cy="1375502"/>
        </p:xfrm>
        <a:graphic>
          <a:graphicData uri="http://schemas.openxmlformats.org/drawingml/2006/chart">
            <c:chart xmlns:c="http://schemas.openxmlformats.org/drawingml/2006/chart" xmlns:r="http://schemas.openxmlformats.org/officeDocument/2006/relationships" r:id="rId8"/>
          </a:graphicData>
        </a:graphic>
      </p:graphicFrame>
      <p:grpSp>
        <p:nvGrpSpPr>
          <p:cNvPr id="45" name="Group 44"/>
          <p:cNvGrpSpPr/>
          <p:nvPr/>
        </p:nvGrpSpPr>
        <p:grpSpPr>
          <a:xfrm>
            <a:off x="8314436" y="3380672"/>
            <a:ext cx="481151" cy="1972713"/>
            <a:chOff x="7795628" y="3382129"/>
            <a:chExt cx="481151" cy="1972713"/>
          </a:xfrm>
        </p:grpSpPr>
        <p:sp>
          <p:nvSpPr>
            <p:cNvPr id="46" name="Line 89"/>
            <p:cNvSpPr>
              <a:spLocks noChangeShapeType="1"/>
            </p:cNvSpPr>
            <p:nvPr/>
          </p:nvSpPr>
          <p:spPr bwMode="auto">
            <a:xfrm flipV="1">
              <a:off x="7795628" y="4551239"/>
              <a:ext cx="0" cy="803603"/>
            </a:xfrm>
            <a:prstGeom prst="line">
              <a:avLst/>
            </a:prstGeom>
            <a:ln>
              <a:solidFill>
                <a:srgbClr val="7030A0"/>
              </a:solidFill>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47" name="Text Box 88"/>
            <p:cNvSpPr txBox="1">
              <a:spLocks noChangeArrowheads="1"/>
            </p:cNvSpPr>
            <p:nvPr/>
          </p:nvSpPr>
          <p:spPr bwMode="auto">
            <a:xfrm rot="18349225">
              <a:off x="7490922" y="3860209"/>
              <a:ext cx="1263938" cy="307777"/>
            </a:xfrm>
            <a:prstGeom prst="rect">
              <a:avLst/>
            </a:prstGeom>
            <a:noFill/>
            <a:ln w="12700">
              <a:noFill/>
              <a:miter lim="800000"/>
              <a:headEnd/>
              <a:tailEnd/>
            </a:ln>
          </p:spPr>
          <p:txBody>
            <a:bodyPr wrap="square">
              <a:spAutoFit/>
            </a:bodyPr>
            <a:lstStyle/>
            <a:p>
              <a:pPr algn="ctr">
                <a:spcBef>
                  <a:spcPct val="50000"/>
                </a:spcBef>
              </a:pPr>
              <a:r>
                <a:rPr lang="en-US" sz="1400" dirty="0" smtClean="0">
                  <a:solidFill>
                    <a:srgbClr val="7030A0"/>
                  </a:solidFill>
                </a:rPr>
                <a:t>Norovirus Peak</a:t>
              </a:r>
              <a:endParaRPr lang="en-US" sz="1400" dirty="0">
                <a:solidFill>
                  <a:srgbClr val="7030A0"/>
                </a:solidFill>
              </a:endParaRPr>
            </a:p>
          </p:txBody>
        </p:sp>
      </p:grpSp>
    </p:spTree>
    <p:extLst>
      <p:ext uri="{BB962C8B-B14F-4D97-AF65-F5344CB8AC3E}">
        <p14:creationId xmlns:p14="http://schemas.microsoft.com/office/powerpoint/2010/main" val="167722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32833" y="481328"/>
            <a:ext cx="10126334" cy="5895343"/>
          </a:xfrm>
          <a:prstGeom prst="rect">
            <a:avLst/>
          </a:prstGeom>
        </p:spPr>
      </p:pic>
      <p:sp>
        <p:nvSpPr>
          <p:cNvPr id="3" name="Down Arrow 2"/>
          <p:cNvSpPr/>
          <p:nvPr/>
        </p:nvSpPr>
        <p:spPr>
          <a:xfrm>
            <a:off x="8894461" y="1128349"/>
            <a:ext cx="694063" cy="56186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dirty="0"/>
          </a:p>
        </p:txBody>
      </p:sp>
      <p:sp>
        <p:nvSpPr>
          <p:cNvPr id="4" name="Down Arrow 3"/>
          <p:cNvSpPr/>
          <p:nvPr/>
        </p:nvSpPr>
        <p:spPr>
          <a:xfrm>
            <a:off x="7164272" y="2453332"/>
            <a:ext cx="694063" cy="561861"/>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000" dirty="0"/>
          </a:p>
        </p:txBody>
      </p:sp>
      <p:sp>
        <p:nvSpPr>
          <p:cNvPr id="5" name="Down Arrow 4"/>
          <p:cNvSpPr/>
          <p:nvPr/>
        </p:nvSpPr>
        <p:spPr>
          <a:xfrm>
            <a:off x="8681101" y="2867138"/>
            <a:ext cx="694063" cy="5618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Down Arrow 5"/>
          <p:cNvSpPr/>
          <p:nvPr/>
        </p:nvSpPr>
        <p:spPr>
          <a:xfrm>
            <a:off x="9957660" y="3428999"/>
            <a:ext cx="694063" cy="561861"/>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128685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Thank you for your Data and Specimen Submissions!</a:t>
            </a:r>
            <a:endParaRPr lang="en-US" dirty="0">
              <a:solidFill>
                <a:schemeClr val="bg2"/>
              </a:solidFill>
            </a:endParaRPr>
          </a:p>
        </p:txBody>
      </p:sp>
      <p:pic>
        <p:nvPicPr>
          <p:cNvPr id="4" name="Content Placeholder 3"/>
          <p:cNvPicPr>
            <a:picLocks noGrp="1" noChangeAspect="1"/>
          </p:cNvPicPr>
          <p:nvPr>
            <p:ph idx="1"/>
          </p:nvPr>
        </p:nvPicPr>
        <p:blipFill>
          <a:blip r:embed="rId3"/>
          <a:stretch>
            <a:fillRect/>
          </a:stretch>
        </p:blipFill>
        <p:spPr>
          <a:xfrm>
            <a:off x="6551264" y="2217215"/>
            <a:ext cx="5408773" cy="3796310"/>
          </a:xfrm>
          <a:prstGeom prst="rect">
            <a:avLst/>
          </a:prstGeom>
        </p:spPr>
      </p:pic>
      <p:sp>
        <p:nvSpPr>
          <p:cNvPr id="5" name="Rectangle 4"/>
          <p:cNvSpPr/>
          <p:nvPr/>
        </p:nvSpPr>
        <p:spPr>
          <a:xfrm>
            <a:off x="6583538" y="6013525"/>
            <a:ext cx="4964629" cy="338554"/>
          </a:xfrm>
          <a:prstGeom prst="rect">
            <a:avLst/>
          </a:prstGeom>
        </p:spPr>
        <p:txBody>
          <a:bodyPr wrap="none">
            <a:spAutoFit/>
          </a:bodyPr>
          <a:lstStyle/>
          <a:p>
            <a:r>
              <a:rPr lang="en-US" sz="1600" dirty="0"/>
              <a:t>https://www.cdc.gov/surveillance/nrevss/labs/map-H.pdf</a:t>
            </a:r>
          </a:p>
        </p:txBody>
      </p:sp>
      <p:sp>
        <p:nvSpPr>
          <p:cNvPr id="6" name="Rectangle 5"/>
          <p:cNvSpPr/>
          <p:nvPr/>
        </p:nvSpPr>
        <p:spPr>
          <a:xfrm>
            <a:off x="6551264" y="1803209"/>
            <a:ext cx="5408773" cy="707886"/>
          </a:xfrm>
          <a:prstGeom prst="rect">
            <a:avLst/>
          </a:prstGeom>
          <a:solidFill>
            <a:schemeClr val="tx1"/>
          </a:solidFill>
        </p:spPr>
        <p:txBody>
          <a:bodyPr wrap="square">
            <a:spAutoFit/>
          </a:bodyPr>
          <a:lstStyle/>
          <a:p>
            <a:pPr algn="ctr"/>
            <a:r>
              <a:rPr lang="en-US" sz="2000" cap="all" dirty="0">
                <a:solidFill>
                  <a:schemeClr val="accent4">
                    <a:lumMod val="50000"/>
                  </a:schemeClr>
                </a:solidFill>
                <a:latin typeface="+mj-lt"/>
                <a:ea typeface="+mj-ea"/>
                <a:cs typeface="+mj-cs"/>
              </a:rPr>
              <a:t>The National Respiratory and Enteric Virus Surveillance System (NREVSS)</a:t>
            </a:r>
          </a:p>
        </p:txBody>
      </p:sp>
      <p:sp>
        <p:nvSpPr>
          <p:cNvPr id="7" name="Rectangle 6"/>
          <p:cNvSpPr/>
          <p:nvPr/>
        </p:nvSpPr>
        <p:spPr>
          <a:xfrm>
            <a:off x="247426" y="2408702"/>
            <a:ext cx="6250048" cy="3370153"/>
          </a:xfrm>
          <a:prstGeom prst="rect">
            <a:avLst/>
          </a:prstGeom>
        </p:spPr>
        <p:txBody>
          <a:bodyPr wrap="square">
            <a:spAutoFit/>
          </a:bodyPr>
          <a:lstStyle/>
          <a:p>
            <a:pPr algn="ctr">
              <a:spcAft>
                <a:spcPts val="600"/>
              </a:spcAft>
              <a:defRPr/>
            </a:pPr>
            <a:r>
              <a:rPr lang="en-US" sz="2400" dirty="0" smtClean="0"/>
              <a:t>For more information about Virology Surveillance in Wisconsin including:</a:t>
            </a:r>
          </a:p>
          <a:p>
            <a:pPr marL="1139825" indent="-285750">
              <a:buFont typeface="Arial" panose="020B0604020202020204" pitchFamily="34" charset="0"/>
              <a:buChar char="•"/>
              <a:defRPr/>
            </a:pPr>
            <a:r>
              <a:rPr lang="en-US" sz="2000" dirty="0" smtClean="0"/>
              <a:t>Laboratory-based surveillance plan</a:t>
            </a:r>
          </a:p>
          <a:p>
            <a:pPr marL="1139825" indent="-285750">
              <a:buFont typeface="Arial" panose="020B0604020202020204" pitchFamily="34" charset="0"/>
              <a:buChar char="•"/>
              <a:defRPr/>
            </a:pPr>
            <a:r>
              <a:rPr lang="en-US" sz="2000" dirty="0" smtClean="0"/>
              <a:t>Link to report testing data</a:t>
            </a:r>
          </a:p>
          <a:p>
            <a:pPr marL="1139825" indent="-285750">
              <a:buFont typeface="Arial" panose="020B0604020202020204" pitchFamily="34" charset="0"/>
              <a:buChar char="•"/>
              <a:defRPr/>
            </a:pPr>
            <a:r>
              <a:rPr lang="en-US" sz="2000" dirty="0" smtClean="0"/>
              <a:t>Specimen submission instructions </a:t>
            </a:r>
          </a:p>
          <a:p>
            <a:pPr marL="1139825" indent="-285750">
              <a:buFont typeface="Arial" panose="020B0604020202020204" pitchFamily="34" charset="0"/>
              <a:buChar char="•"/>
              <a:defRPr/>
            </a:pPr>
            <a:r>
              <a:rPr lang="en-US" sz="2000" dirty="0" smtClean="0"/>
              <a:t>Surveillance graphs for a variety of pathogens</a:t>
            </a:r>
          </a:p>
          <a:p>
            <a:pPr marL="285750" indent="-285750" algn="ctr">
              <a:buFont typeface="Arial" panose="020B0604020202020204" pitchFamily="34" charset="0"/>
              <a:buChar char="•"/>
              <a:defRPr/>
            </a:pPr>
            <a:endParaRPr lang="en-US" sz="1200" dirty="0" smtClean="0"/>
          </a:p>
          <a:p>
            <a:pPr algn="ctr">
              <a:defRPr/>
            </a:pPr>
            <a:r>
              <a:rPr lang="en-US" sz="2400" dirty="0" smtClean="0"/>
              <a:t>VISIT</a:t>
            </a:r>
          </a:p>
          <a:p>
            <a:pPr algn="ctr">
              <a:defRPr/>
            </a:pPr>
            <a:endParaRPr lang="en-US" dirty="0"/>
          </a:p>
          <a:p>
            <a:pPr algn="ctr">
              <a:defRPr/>
            </a:pPr>
            <a:r>
              <a:rPr lang="en-US" sz="2400" u="sng" dirty="0" smtClean="0"/>
              <a:t>www.slh.wisc.edu/wcln-surveillance/surveillance</a:t>
            </a:r>
            <a:endParaRPr lang="en-US" sz="2400" u="sng" dirty="0"/>
          </a:p>
        </p:txBody>
      </p:sp>
    </p:spTree>
    <p:extLst>
      <p:ext uri="{BB962C8B-B14F-4D97-AF65-F5344CB8AC3E}">
        <p14:creationId xmlns:p14="http://schemas.microsoft.com/office/powerpoint/2010/main" val="1566213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Strains included in the 2022-23 influenza vaccine:</a:t>
            </a:r>
          </a:p>
        </p:txBody>
      </p:sp>
      <p:sp>
        <p:nvSpPr>
          <p:cNvPr id="3" name="Content Placeholder 2"/>
          <p:cNvSpPr>
            <a:spLocks noGrp="1"/>
          </p:cNvSpPr>
          <p:nvPr>
            <p:ph idx="1"/>
          </p:nvPr>
        </p:nvSpPr>
        <p:spPr>
          <a:xfrm>
            <a:off x="1141412" y="1779373"/>
            <a:ext cx="9905999" cy="4473146"/>
          </a:xfrm>
        </p:spPr>
        <p:txBody>
          <a:bodyPr>
            <a:normAutofit fontScale="92500" lnSpcReduction="20000"/>
          </a:bodyPr>
          <a:lstStyle/>
          <a:p>
            <a:pPr marL="0" indent="0">
              <a:buNone/>
            </a:pPr>
            <a:r>
              <a:rPr lang="en-US" dirty="0"/>
              <a:t>Strains included in </a:t>
            </a:r>
            <a:r>
              <a:rPr lang="en-US" dirty="0" smtClean="0"/>
              <a:t>the 2022-23 influenza vaccine:</a:t>
            </a:r>
          </a:p>
          <a:p>
            <a:r>
              <a:rPr lang="en-US" dirty="0" smtClean="0"/>
              <a:t>Egg-based Vaccines</a:t>
            </a:r>
          </a:p>
          <a:p>
            <a:pPr lvl="1"/>
            <a:r>
              <a:rPr lang="en-US" dirty="0" smtClean="0"/>
              <a:t>Victoria/2570/2019 </a:t>
            </a:r>
            <a:r>
              <a:rPr lang="en-US" dirty="0"/>
              <a:t>(H1N1)pdm09-like virus</a:t>
            </a:r>
            <a:r>
              <a:rPr lang="en-US" dirty="0" smtClean="0"/>
              <a:t>;</a:t>
            </a:r>
          </a:p>
          <a:p>
            <a:pPr lvl="1"/>
            <a:r>
              <a:rPr lang="en-US" dirty="0" smtClean="0"/>
              <a:t>A/Darwin/9/2021 </a:t>
            </a:r>
            <a:r>
              <a:rPr lang="en-US" dirty="0"/>
              <a:t>(H3N2)-like virus</a:t>
            </a:r>
            <a:r>
              <a:rPr lang="en-US" dirty="0" smtClean="0"/>
              <a:t>;</a:t>
            </a:r>
          </a:p>
          <a:p>
            <a:pPr lvl="1"/>
            <a:r>
              <a:rPr lang="en-US" dirty="0" smtClean="0"/>
              <a:t>B/Austria/1359417/2021 </a:t>
            </a:r>
            <a:r>
              <a:rPr lang="en-US" dirty="0"/>
              <a:t>(B/Victoria lineage)-like </a:t>
            </a:r>
            <a:r>
              <a:rPr lang="en-US" dirty="0" smtClean="0"/>
              <a:t>virus</a:t>
            </a:r>
          </a:p>
          <a:p>
            <a:pPr lvl="1"/>
            <a:r>
              <a:rPr lang="en-US" dirty="0" smtClean="0"/>
              <a:t>B/Phuket/3073/2013 </a:t>
            </a:r>
            <a:r>
              <a:rPr lang="en-US" dirty="0"/>
              <a:t>(B/Yamagata lineage)-like </a:t>
            </a:r>
            <a:r>
              <a:rPr lang="en-US" dirty="0" smtClean="0"/>
              <a:t>virus*</a:t>
            </a:r>
          </a:p>
          <a:p>
            <a:r>
              <a:rPr lang="en-US" dirty="0" smtClean="0"/>
              <a:t>Cell culture or recombinant Vaccines</a:t>
            </a:r>
            <a:endParaRPr lang="en-US" dirty="0"/>
          </a:p>
          <a:p>
            <a:pPr lvl="1"/>
            <a:r>
              <a:rPr lang="en-US" dirty="0" smtClean="0"/>
              <a:t>A/</a:t>
            </a:r>
            <a:r>
              <a:rPr lang="en-US" b="1" u="sng" dirty="0" smtClean="0">
                <a:solidFill>
                  <a:srgbClr val="FF0000"/>
                </a:solidFill>
              </a:rPr>
              <a:t>Wisconsin</a:t>
            </a:r>
            <a:r>
              <a:rPr lang="en-US" dirty="0" smtClean="0"/>
              <a:t>/588/2019 </a:t>
            </a:r>
            <a:r>
              <a:rPr lang="en-US" dirty="0"/>
              <a:t>(H1N1)pdm09-like virus</a:t>
            </a:r>
          </a:p>
          <a:p>
            <a:pPr lvl="1"/>
            <a:r>
              <a:rPr lang="en-US" dirty="0" smtClean="0"/>
              <a:t>A/Darwin/6/2021 </a:t>
            </a:r>
            <a:r>
              <a:rPr lang="en-US" dirty="0"/>
              <a:t>(H3N2)-like virus</a:t>
            </a:r>
          </a:p>
          <a:p>
            <a:pPr lvl="1"/>
            <a:r>
              <a:rPr lang="en-US" dirty="0" smtClean="0"/>
              <a:t>B/Austria/1359417/2021 </a:t>
            </a:r>
            <a:r>
              <a:rPr lang="en-US" dirty="0"/>
              <a:t>(Victoria lineage)-like virus </a:t>
            </a:r>
          </a:p>
          <a:p>
            <a:pPr lvl="1"/>
            <a:r>
              <a:rPr lang="nn-NO" dirty="0" smtClean="0"/>
              <a:t>B/Phuket/3073/2013 </a:t>
            </a:r>
            <a:r>
              <a:rPr lang="nn-NO" dirty="0"/>
              <a:t>(Yamagata lineage)-like </a:t>
            </a:r>
            <a:r>
              <a:rPr lang="nn-NO" dirty="0" smtClean="0"/>
              <a:t>virus*</a:t>
            </a:r>
            <a:endParaRPr lang="nn-NO" dirty="0"/>
          </a:p>
          <a:p>
            <a:endParaRPr lang="en-US" dirty="0"/>
          </a:p>
        </p:txBody>
      </p:sp>
    </p:spTree>
    <p:extLst>
      <p:ext uri="{BB962C8B-B14F-4D97-AF65-F5344CB8AC3E}">
        <p14:creationId xmlns:p14="http://schemas.microsoft.com/office/powerpoint/2010/main" val="903929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Avian Influenza – 2021-23</a:t>
            </a:r>
            <a:endParaRPr lang="en-US" dirty="0"/>
          </a:p>
        </p:txBody>
      </p:sp>
      <p:sp>
        <p:nvSpPr>
          <p:cNvPr id="3" name="Content Placeholder 2"/>
          <p:cNvSpPr>
            <a:spLocks noGrp="1"/>
          </p:cNvSpPr>
          <p:nvPr>
            <p:ph idx="1"/>
          </p:nvPr>
        </p:nvSpPr>
        <p:spPr>
          <a:xfrm>
            <a:off x="1141412" y="2249486"/>
            <a:ext cx="9905999" cy="3953009"/>
          </a:xfrm>
        </p:spPr>
        <p:txBody>
          <a:bodyPr>
            <a:normAutofit/>
          </a:bodyPr>
          <a:lstStyle/>
          <a:p>
            <a:pPr marL="285750" indent="-285750"/>
            <a:r>
              <a:rPr lang="en-US" sz="2000" dirty="0"/>
              <a:t>New H5N1 strain of avian influenza affecting entire world</a:t>
            </a:r>
          </a:p>
          <a:p>
            <a:pPr marL="285750" indent="-285750"/>
            <a:r>
              <a:rPr lang="en-US" sz="2000" dirty="0" smtClean="0"/>
              <a:t>Began </a:t>
            </a:r>
            <a:r>
              <a:rPr lang="en-US" sz="2000" dirty="0"/>
              <a:t>in the U.S. in December 2021</a:t>
            </a:r>
          </a:p>
          <a:p>
            <a:pPr marL="285750" indent="-285750"/>
            <a:r>
              <a:rPr lang="en-US" sz="2000" dirty="0"/>
              <a:t>In Wisconsin:</a:t>
            </a:r>
          </a:p>
          <a:p>
            <a:pPr marL="742950" lvl="1" indent="-285750"/>
            <a:r>
              <a:rPr lang="en-US" dirty="0"/>
              <a:t>11 affected commercial flocks</a:t>
            </a:r>
          </a:p>
          <a:p>
            <a:pPr marL="742950" lvl="1" indent="-285750"/>
            <a:r>
              <a:rPr lang="en-US" dirty="0"/>
              <a:t>18 affected backyard flocks</a:t>
            </a:r>
          </a:p>
          <a:p>
            <a:pPr marL="742950" lvl="1" indent="-285750"/>
            <a:r>
              <a:rPr lang="en-US" dirty="0"/>
              <a:t>&gt;3 million total </a:t>
            </a:r>
            <a:r>
              <a:rPr lang="en-US" dirty="0" smtClean="0"/>
              <a:t>poultry affected</a:t>
            </a:r>
          </a:p>
          <a:p>
            <a:pPr marL="742950" lvl="1" indent="-285750"/>
            <a:r>
              <a:rPr lang="en-US" dirty="0"/>
              <a:t>Orders of magnitude larger in wild </a:t>
            </a:r>
            <a:endParaRPr lang="en-US" dirty="0" smtClean="0"/>
          </a:p>
          <a:p>
            <a:pPr marL="457200" lvl="1" indent="0">
              <a:buNone/>
            </a:pPr>
            <a:r>
              <a:rPr lang="en-US" dirty="0" smtClean="0"/>
              <a:t>bird </a:t>
            </a:r>
            <a:r>
              <a:rPr lang="en-US" dirty="0"/>
              <a:t>populations</a:t>
            </a:r>
          </a:p>
          <a:p>
            <a:pPr marL="742950" lvl="1" indent="-285750"/>
            <a:endParaRPr lang="en-US" dirty="0"/>
          </a:p>
          <a:p>
            <a:endParaRPr lang="en-US" dirty="0"/>
          </a:p>
        </p:txBody>
      </p:sp>
      <p:pic>
        <p:nvPicPr>
          <p:cNvPr id="5" name="Picture 4"/>
          <p:cNvPicPr>
            <a:picLocks noChangeAspect="1"/>
          </p:cNvPicPr>
          <p:nvPr/>
        </p:nvPicPr>
        <p:blipFill rotWithShape="1">
          <a:blip r:embed="rId3"/>
          <a:srcRect r="1586"/>
          <a:stretch/>
        </p:blipFill>
        <p:spPr>
          <a:xfrm>
            <a:off x="6214544" y="3212215"/>
            <a:ext cx="4452863" cy="3131163"/>
          </a:xfrm>
          <a:prstGeom prst="rect">
            <a:avLst/>
          </a:prstGeom>
          <a:ln w="25400">
            <a:solidFill>
              <a:schemeClr val="tx1"/>
            </a:solidFill>
          </a:ln>
        </p:spPr>
      </p:pic>
      <p:sp>
        <p:nvSpPr>
          <p:cNvPr id="6" name="TextBox 5"/>
          <p:cNvSpPr txBox="1"/>
          <p:nvPr/>
        </p:nvSpPr>
        <p:spPr>
          <a:xfrm>
            <a:off x="6850312" y="2790133"/>
            <a:ext cx="3589444" cy="369332"/>
          </a:xfrm>
          <a:prstGeom prst="rect">
            <a:avLst/>
          </a:prstGeom>
          <a:noFill/>
        </p:spPr>
        <p:txBody>
          <a:bodyPr wrap="none" rtlCol="0">
            <a:spAutoFit/>
          </a:bodyPr>
          <a:lstStyle/>
          <a:p>
            <a:r>
              <a:rPr lang="en-US" dirty="0" smtClean="0"/>
              <a:t>Commercial and Backyard Flocks</a:t>
            </a:r>
            <a:endParaRPr lang="en-US" dirty="0"/>
          </a:p>
        </p:txBody>
      </p:sp>
      <p:sp>
        <p:nvSpPr>
          <p:cNvPr id="7" name="Rectangle 6"/>
          <p:cNvSpPr/>
          <p:nvPr/>
        </p:nvSpPr>
        <p:spPr>
          <a:xfrm>
            <a:off x="5984260" y="6343378"/>
            <a:ext cx="5814806" cy="430887"/>
          </a:xfrm>
          <a:prstGeom prst="rect">
            <a:avLst/>
          </a:prstGeom>
        </p:spPr>
        <p:txBody>
          <a:bodyPr wrap="square">
            <a:spAutoFit/>
          </a:bodyPr>
          <a:lstStyle/>
          <a:p>
            <a:r>
              <a:rPr lang="en-US" sz="1100" dirty="0">
                <a:hlinkClick r:id="rId4"/>
              </a:rPr>
              <a:t>https://</a:t>
            </a:r>
            <a:r>
              <a:rPr lang="en-US" sz="1100" dirty="0" smtClean="0">
                <a:hlinkClick r:id="rId4"/>
              </a:rPr>
              <a:t>www.aphis.usda.gov/aphis/ourfocus/animalhealth/animal-disease-information/avian/avian-influenza/hpai-2022/2022-hpai-commercial-backyard-flocks</a:t>
            </a:r>
            <a:endParaRPr lang="en-US" sz="1100" dirty="0"/>
          </a:p>
        </p:txBody>
      </p:sp>
    </p:spTree>
    <p:extLst>
      <p:ext uri="{BB962C8B-B14F-4D97-AF65-F5344CB8AC3E}">
        <p14:creationId xmlns:p14="http://schemas.microsoft.com/office/powerpoint/2010/main" val="1943530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520660"/>
            <a:ext cx="9905998" cy="1478570"/>
          </a:xfrm>
        </p:spPr>
        <p:txBody>
          <a:bodyPr/>
          <a:lstStyle/>
          <a:p>
            <a:r>
              <a:rPr lang="en-US" dirty="0" smtClean="0"/>
              <a:t>MPOX Outbreak</a:t>
            </a:r>
            <a:endParaRPr lang="en-US" dirty="0"/>
          </a:p>
        </p:txBody>
      </p:sp>
      <p:sp>
        <p:nvSpPr>
          <p:cNvPr id="3" name="Content Placeholder 2"/>
          <p:cNvSpPr>
            <a:spLocks noGrp="1"/>
          </p:cNvSpPr>
          <p:nvPr>
            <p:ph idx="1"/>
          </p:nvPr>
        </p:nvSpPr>
        <p:spPr>
          <a:xfrm>
            <a:off x="1141412" y="1960730"/>
            <a:ext cx="9905999" cy="3541714"/>
          </a:xfrm>
        </p:spPr>
        <p:txBody>
          <a:bodyPr/>
          <a:lstStyle/>
          <a:p>
            <a:r>
              <a:rPr lang="en-US" dirty="0" smtClean="0"/>
              <a:t>First case in US on 5/18/2022</a:t>
            </a:r>
          </a:p>
          <a:p>
            <a:r>
              <a:rPr lang="en-US" dirty="0" smtClean="0"/>
              <a:t>First case in WI on 6/29/2022</a:t>
            </a:r>
          </a:p>
          <a:p>
            <a:endParaRPr lang="en-US" dirty="0"/>
          </a:p>
        </p:txBody>
      </p:sp>
      <p:grpSp>
        <p:nvGrpSpPr>
          <p:cNvPr id="7" name="Group 6"/>
          <p:cNvGrpSpPr/>
          <p:nvPr/>
        </p:nvGrpSpPr>
        <p:grpSpPr>
          <a:xfrm>
            <a:off x="892504" y="3154529"/>
            <a:ext cx="4853005" cy="3498666"/>
            <a:chOff x="784927" y="3283621"/>
            <a:chExt cx="4853005" cy="3498666"/>
          </a:xfrm>
        </p:grpSpPr>
        <p:pic>
          <p:nvPicPr>
            <p:cNvPr id="5" name="Picture 4"/>
            <p:cNvPicPr>
              <a:picLocks noChangeAspect="1"/>
            </p:cNvPicPr>
            <p:nvPr/>
          </p:nvPicPr>
          <p:blipFill>
            <a:blip r:embed="rId3"/>
            <a:stretch>
              <a:fillRect/>
            </a:stretch>
          </p:blipFill>
          <p:spPr>
            <a:xfrm>
              <a:off x="836662" y="3324960"/>
              <a:ext cx="4801270" cy="3134162"/>
            </a:xfrm>
            <a:prstGeom prst="rect">
              <a:avLst/>
            </a:prstGeom>
          </p:spPr>
        </p:pic>
        <p:sp>
          <p:nvSpPr>
            <p:cNvPr id="8" name="TextBox 7"/>
            <p:cNvSpPr txBox="1"/>
            <p:nvPr/>
          </p:nvSpPr>
          <p:spPr>
            <a:xfrm>
              <a:off x="836662" y="6459122"/>
              <a:ext cx="4801270" cy="323165"/>
            </a:xfrm>
            <a:prstGeom prst="rect">
              <a:avLst/>
            </a:prstGeom>
            <a:solidFill>
              <a:schemeClr val="tx1"/>
            </a:solidFill>
            <a:ln>
              <a:noFill/>
            </a:ln>
          </p:spPr>
          <p:txBody>
            <a:bodyPr wrap="square" rtlCol="0">
              <a:spAutoFit/>
            </a:bodyPr>
            <a:lstStyle/>
            <a:p>
              <a:pPr algn="ctr"/>
              <a:r>
                <a:rPr lang="en-US" sz="1500" dirty="0" smtClean="0">
                  <a:solidFill>
                    <a:schemeClr val="bg1"/>
                  </a:solidFill>
                </a:rPr>
                <a:t>Week of symptom onset/diagnosis</a:t>
              </a:r>
              <a:endParaRPr lang="en-US" sz="1500" dirty="0">
                <a:solidFill>
                  <a:schemeClr val="bg1"/>
                </a:solidFill>
              </a:endParaRPr>
            </a:p>
          </p:txBody>
        </p:sp>
        <p:sp>
          <p:nvSpPr>
            <p:cNvPr id="10" name="TextBox 9"/>
            <p:cNvSpPr txBox="1"/>
            <p:nvPr/>
          </p:nvSpPr>
          <p:spPr>
            <a:xfrm>
              <a:off x="784927" y="3283621"/>
              <a:ext cx="4853004" cy="646331"/>
            </a:xfrm>
            <a:prstGeom prst="rect">
              <a:avLst/>
            </a:prstGeom>
            <a:solidFill>
              <a:schemeClr val="tx1"/>
            </a:solidFill>
            <a:ln>
              <a:noFill/>
            </a:ln>
          </p:spPr>
          <p:txBody>
            <a:bodyPr wrap="square" rtlCol="0">
              <a:spAutoFit/>
            </a:bodyPr>
            <a:lstStyle/>
            <a:p>
              <a:pPr algn="ctr"/>
              <a:r>
                <a:rPr lang="en-US" dirty="0" smtClean="0">
                  <a:solidFill>
                    <a:schemeClr val="bg1"/>
                  </a:solidFill>
                </a:rPr>
                <a:t>Number of Specimens Positive for </a:t>
              </a:r>
              <a:r>
                <a:rPr lang="en-US" dirty="0" err="1" smtClean="0">
                  <a:solidFill>
                    <a:schemeClr val="bg1"/>
                  </a:solidFill>
                </a:rPr>
                <a:t>Mpox</a:t>
              </a:r>
              <a:r>
                <a:rPr lang="en-US" dirty="0" smtClean="0">
                  <a:solidFill>
                    <a:schemeClr val="bg1"/>
                  </a:solidFill>
                </a:rPr>
                <a:t> in Wisconsin – Statewide data, 2022</a:t>
              </a:r>
              <a:endParaRPr lang="en-US" dirty="0">
                <a:solidFill>
                  <a:schemeClr val="bg1"/>
                </a:solidFill>
              </a:endParaRPr>
            </a:p>
          </p:txBody>
        </p:sp>
        <p:sp>
          <p:nvSpPr>
            <p:cNvPr id="9" name="TextBox 8"/>
            <p:cNvSpPr txBox="1"/>
            <p:nvPr/>
          </p:nvSpPr>
          <p:spPr>
            <a:xfrm rot="16200000">
              <a:off x="-724593" y="4944606"/>
              <a:ext cx="3342207" cy="323165"/>
            </a:xfrm>
            <a:prstGeom prst="rect">
              <a:avLst/>
            </a:prstGeom>
            <a:solidFill>
              <a:schemeClr val="tx1"/>
            </a:solidFill>
            <a:ln>
              <a:noFill/>
            </a:ln>
          </p:spPr>
          <p:txBody>
            <a:bodyPr wrap="square" rtlCol="0">
              <a:spAutoFit/>
            </a:bodyPr>
            <a:lstStyle/>
            <a:p>
              <a:pPr algn="ctr"/>
              <a:r>
                <a:rPr lang="en-US" sz="1500" dirty="0" smtClean="0">
                  <a:solidFill>
                    <a:schemeClr val="bg1"/>
                  </a:solidFill>
                </a:rPr>
                <a:t># of specimens positive for </a:t>
              </a:r>
              <a:r>
                <a:rPr lang="en-US" sz="1500" dirty="0" err="1" smtClean="0">
                  <a:solidFill>
                    <a:schemeClr val="bg1"/>
                  </a:solidFill>
                </a:rPr>
                <a:t>mpox</a:t>
              </a:r>
              <a:endParaRPr lang="en-US" sz="1500" dirty="0">
                <a:solidFill>
                  <a:schemeClr val="bg1"/>
                </a:solidFill>
              </a:endParaRPr>
            </a:p>
          </p:txBody>
        </p:sp>
      </p:grpSp>
      <p:pic>
        <p:nvPicPr>
          <p:cNvPr id="6" name="Picture 5"/>
          <p:cNvPicPr>
            <a:picLocks noChangeAspect="1"/>
          </p:cNvPicPr>
          <p:nvPr/>
        </p:nvPicPr>
        <p:blipFill>
          <a:blip r:embed="rId4"/>
          <a:stretch>
            <a:fillRect/>
          </a:stretch>
        </p:blipFill>
        <p:spPr>
          <a:xfrm>
            <a:off x="6094411" y="1594178"/>
            <a:ext cx="5505165" cy="5054022"/>
          </a:xfrm>
          <a:prstGeom prst="rect">
            <a:avLst/>
          </a:prstGeom>
        </p:spPr>
      </p:pic>
    </p:spTree>
    <p:extLst>
      <p:ext uri="{BB962C8B-B14F-4D97-AF65-F5344CB8AC3E}">
        <p14:creationId xmlns:p14="http://schemas.microsoft.com/office/powerpoint/2010/main" val="3593577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915762" y="4923711"/>
            <a:ext cx="10340045" cy="967048"/>
            <a:chOff x="707366" y="5744543"/>
            <a:chExt cx="10340045" cy="967048"/>
          </a:xfrm>
        </p:grpSpPr>
        <p:pic>
          <p:nvPicPr>
            <p:cNvPr id="4" name="Picture 2"/>
            <p:cNvPicPr>
              <a:picLocks noChangeAspect="1" noChangeArrowheads="1"/>
            </p:cNvPicPr>
            <p:nvPr/>
          </p:nvPicPr>
          <p:blipFill rotWithShape="1">
            <a:blip r:embed="rId3" cstate="print">
              <a:grayscl/>
            </a:blip>
            <a:srcRect t="86757"/>
            <a:stretch/>
          </p:blipFill>
          <p:spPr bwMode="auto">
            <a:xfrm>
              <a:off x="1293811" y="5744543"/>
              <a:ext cx="9753600" cy="967048"/>
            </a:xfrm>
            <a:prstGeom prst="rect">
              <a:avLst/>
            </a:prstGeom>
            <a:noFill/>
            <a:ln w="12700">
              <a:noFill/>
              <a:miter lim="800000"/>
              <a:headEnd/>
              <a:tailEnd/>
            </a:ln>
          </p:spPr>
        </p:pic>
        <p:pic>
          <p:nvPicPr>
            <p:cNvPr id="21" name="Picture 2"/>
            <p:cNvPicPr>
              <a:picLocks noChangeAspect="1" noChangeArrowheads="1"/>
            </p:cNvPicPr>
            <p:nvPr/>
          </p:nvPicPr>
          <p:blipFill rotWithShape="1">
            <a:blip r:embed="rId3" cstate="print">
              <a:grayscl/>
            </a:blip>
            <a:srcRect l="90773" t="88751" r="47" b="1262"/>
            <a:stretch/>
          </p:blipFill>
          <p:spPr bwMode="auto">
            <a:xfrm>
              <a:off x="707366" y="5886741"/>
              <a:ext cx="895426" cy="729310"/>
            </a:xfrm>
            <a:prstGeom prst="rect">
              <a:avLst/>
            </a:prstGeom>
            <a:noFill/>
            <a:ln w="12700">
              <a:noFill/>
              <a:miter lim="800000"/>
              <a:headEnd/>
              <a:tailEnd/>
            </a:ln>
          </p:spPr>
        </p:pic>
      </p:grpSp>
      <p:sp>
        <p:nvSpPr>
          <p:cNvPr id="2" name="Title 1"/>
          <p:cNvSpPr>
            <a:spLocks noGrp="1"/>
          </p:cNvSpPr>
          <p:nvPr>
            <p:ph type="title"/>
          </p:nvPr>
        </p:nvSpPr>
        <p:spPr>
          <a:xfrm>
            <a:off x="1141413" y="437543"/>
            <a:ext cx="9905998" cy="1478570"/>
          </a:xfrm>
        </p:spPr>
        <p:txBody>
          <a:bodyPr/>
          <a:lstStyle/>
          <a:p>
            <a:r>
              <a:rPr lang="en-US" dirty="0" smtClean="0"/>
              <a:t>2022-23 Timeline of events</a:t>
            </a:r>
            <a:endParaRPr lang="en-US" dirty="0"/>
          </a:p>
        </p:txBody>
      </p:sp>
      <p:sp>
        <p:nvSpPr>
          <p:cNvPr id="19" name="Text Box 88"/>
          <p:cNvSpPr txBox="1">
            <a:spLocks noChangeArrowheads="1"/>
          </p:cNvSpPr>
          <p:nvPr/>
        </p:nvSpPr>
        <p:spPr bwMode="auto">
          <a:xfrm rot="19018394">
            <a:off x="10614487" y="5221738"/>
            <a:ext cx="1600200" cy="400110"/>
          </a:xfrm>
          <a:prstGeom prst="rect">
            <a:avLst/>
          </a:prstGeom>
          <a:noFill/>
          <a:ln w="12700">
            <a:noFill/>
            <a:miter lim="800000"/>
            <a:headEnd/>
            <a:tailEnd/>
          </a:ln>
        </p:spPr>
        <p:txBody>
          <a:bodyPr wrap="square">
            <a:spAutoFit/>
          </a:bodyPr>
          <a:lstStyle/>
          <a:p>
            <a:pPr algn="ctr">
              <a:spcBef>
                <a:spcPct val="50000"/>
              </a:spcBef>
            </a:pPr>
            <a:r>
              <a:rPr lang="en-US" sz="2000" dirty="0" smtClean="0"/>
              <a:t>2023</a:t>
            </a:r>
            <a:endParaRPr lang="en-US" sz="2000" dirty="0"/>
          </a:p>
        </p:txBody>
      </p:sp>
      <p:sp>
        <p:nvSpPr>
          <p:cNvPr id="20" name="Text Box 88"/>
          <p:cNvSpPr txBox="1">
            <a:spLocks noChangeArrowheads="1"/>
          </p:cNvSpPr>
          <p:nvPr/>
        </p:nvSpPr>
        <p:spPr bwMode="auto">
          <a:xfrm rot="19018394">
            <a:off x="-78692" y="5031332"/>
            <a:ext cx="1600200" cy="400110"/>
          </a:xfrm>
          <a:prstGeom prst="rect">
            <a:avLst/>
          </a:prstGeom>
          <a:noFill/>
          <a:ln w="12700">
            <a:noFill/>
            <a:miter lim="800000"/>
            <a:headEnd/>
            <a:tailEnd/>
          </a:ln>
        </p:spPr>
        <p:txBody>
          <a:bodyPr wrap="square">
            <a:spAutoFit/>
          </a:bodyPr>
          <a:lstStyle/>
          <a:p>
            <a:pPr algn="ctr">
              <a:spcBef>
                <a:spcPct val="50000"/>
              </a:spcBef>
            </a:pPr>
            <a:r>
              <a:rPr lang="en-US" sz="2000" dirty="0" smtClean="0"/>
              <a:t>2022</a:t>
            </a:r>
            <a:endParaRPr lang="en-US" sz="1600" dirty="0"/>
          </a:p>
        </p:txBody>
      </p:sp>
      <p:grpSp>
        <p:nvGrpSpPr>
          <p:cNvPr id="13" name="Group 12"/>
          <p:cNvGrpSpPr/>
          <p:nvPr/>
        </p:nvGrpSpPr>
        <p:grpSpPr>
          <a:xfrm>
            <a:off x="1597480" y="2990992"/>
            <a:ext cx="523220" cy="2363850"/>
            <a:chOff x="1597480" y="2990992"/>
            <a:chExt cx="523220" cy="2363850"/>
          </a:xfrm>
        </p:grpSpPr>
        <p:sp>
          <p:nvSpPr>
            <p:cNvPr id="24" name="Line 89"/>
            <p:cNvSpPr>
              <a:spLocks noChangeShapeType="1"/>
            </p:cNvSpPr>
            <p:nvPr/>
          </p:nvSpPr>
          <p:spPr bwMode="auto">
            <a:xfrm flipV="1">
              <a:off x="1641473" y="4539198"/>
              <a:ext cx="0" cy="815644"/>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5" name="Text Box 88"/>
            <p:cNvSpPr txBox="1">
              <a:spLocks noChangeArrowheads="1"/>
            </p:cNvSpPr>
            <p:nvPr/>
          </p:nvSpPr>
          <p:spPr bwMode="auto">
            <a:xfrm rot="18486016">
              <a:off x="1058990" y="3529482"/>
              <a:ext cx="1600200" cy="523220"/>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2">
                      <a:lumMod val="60000"/>
                      <a:lumOff val="40000"/>
                    </a:schemeClr>
                  </a:solidFill>
                </a:rPr>
                <a:t>First Confirmed </a:t>
              </a:r>
              <a:r>
                <a:rPr lang="en-US" sz="1400" dirty="0" err="1" smtClean="0">
                  <a:solidFill>
                    <a:schemeClr val="accent2">
                      <a:lumMod val="60000"/>
                      <a:lumOff val="40000"/>
                    </a:schemeClr>
                  </a:solidFill>
                </a:rPr>
                <a:t>Mpox</a:t>
              </a:r>
              <a:r>
                <a:rPr lang="en-US" sz="1400" dirty="0" smtClean="0">
                  <a:solidFill>
                    <a:schemeClr val="accent2">
                      <a:lumMod val="60000"/>
                      <a:lumOff val="40000"/>
                    </a:schemeClr>
                  </a:solidFill>
                </a:rPr>
                <a:t> case in WI</a:t>
              </a:r>
              <a:endParaRPr lang="en-US" sz="1400" dirty="0">
                <a:solidFill>
                  <a:schemeClr val="accent2">
                    <a:lumMod val="60000"/>
                    <a:lumOff val="40000"/>
                  </a:schemeClr>
                </a:solidFill>
              </a:endParaRPr>
            </a:p>
          </p:txBody>
        </p:sp>
      </p:grpSp>
      <p:grpSp>
        <p:nvGrpSpPr>
          <p:cNvPr id="8" name="Group 7"/>
          <p:cNvGrpSpPr/>
          <p:nvPr/>
        </p:nvGrpSpPr>
        <p:grpSpPr>
          <a:xfrm>
            <a:off x="3107364" y="2983969"/>
            <a:ext cx="511820" cy="2379500"/>
            <a:chOff x="3107364" y="2983969"/>
            <a:chExt cx="511820" cy="2379500"/>
          </a:xfrm>
        </p:grpSpPr>
        <p:sp>
          <p:nvSpPr>
            <p:cNvPr id="23" name="Line 89"/>
            <p:cNvSpPr>
              <a:spLocks noChangeShapeType="1"/>
            </p:cNvSpPr>
            <p:nvPr/>
          </p:nvSpPr>
          <p:spPr bwMode="auto">
            <a:xfrm flipV="1">
              <a:off x="3107364" y="4539196"/>
              <a:ext cx="0" cy="824273"/>
            </a:xfrm>
            <a:prstGeom prst="line">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lstStyle/>
            <a:p>
              <a:endParaRPr lang="en-US"/>
            </a:p>
          </p:txBody>
        </p:sp>
        <p:sp>
          <p:nvSpPr>
            <p:cNvPr id="28" name="Text Box 88"/>
            <p:cNvSpPr txBox="1">
              <a:spLocks noChangeArrowheads="1"/>
            </p:cNvSpPr>
            <p:nvPr/>
          </p:nvSpPr>
          <p:spPr bwMode="auto">
            <a:xfrm rot="18527445">
              <a:off x="2609664" y="3685712"/>
              <a:ext cx="1711264" cy="307777"/>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4">
                      <a:lumMod val="40000"/>
                      <a:lumOff val="60000"/>
                    </a:schemeClr>
                  </a:solidFill>
                </a:rPr>
                <a:t>H1N2 Swine variant </a:t>
              </a:r>
            </a:p>
          </p:txBody>
        </p:sp>
      </p:grpSp>
    </p:spTree>
    <p:extLst>
      <p:ext uri="{BB962C8B-B14F-4D97-AF65-F5344CB8AC3E}">
        <p14:creationId xmlns:p14="http://schemas.microsoft.com/office/powerpoint/2010/main" val="345737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H1N2 Swine variant</a:t>
            </a:r>
            <a:endParaRPr lang="en-US" dirty="0"/>
          </a:p>
        </p:txBody>
      </p:sp>
      <p:sp>
        <p:nvSpPr>
          <p:cNvPr id="3" name="Content Placeholder 2"/>
          <p:cNvSpPr>
            <a:spLocks noGrp="1"/>
          </p:cNvSpPr>
          <p:nvPr>
            <p:ph idx="1"/>
          </p:nvPr>
        </p:nvSpPr>
        <p:spPr>
          <a:xfrm>
            <a:off x="1141412" y="1935724"/>
            <a:ext cx="9905999" cy="3541714"/>
          </a:xfrm>
        </p:spPr>
        <p:txBody>
          <a:bodyPr/>
          <a:lstStyle/>
          <a:p>
            <a:r>
              <a:rPr lang="en-US" dirty="0" smtClean="0"/>
              <a:t>Detected in late August, 2022</a:t>
            </a:r>
          </a:p>
          <a:p>
            <a:r>
              <a:rPr lang="en-US" dirty="0" smtClean="0"/>
              <a:t>&lt;18 years old </a:t>
            </a:r>
          </a:p>
          <a:p>
            <a:r>
              <a:rPr lang="en-US" dirty="0" smtClean="0"/>
              <a:t>Located in south-central WI</a:t>
            </a:r>
          </a:p>
          <a:p>
            <a:r>
              <a:rPr lang="en-US" dirty="0" smtClean="0"/>
              <a:t>All PCR results appeared normal – variant could only be detected with whole genome sequencing</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2481670" y="4838283"/>
            <a:ext cx="8160624" cy="1769663"/>
          </a:xfrm>
          <a:prstGeom prst="rect">
            <a:avLst/>
          </a:prstGeom>
          <a:ln w="25400">
            <a:solidFill>
              <a:schemeClr val="tx1"/>
            </a:solidFill>
          </a:ln>
        </p:spPr>
      </p:pic>
    </p:spTree>
    <p:extLst>
      <p:ext uri="{BB962C8B-B14F-4D97-AF65-F5344CB8AC3E}">
        <p14:creationId xmlns:p14="http://schemas.microsoft.com/office/powerpoint/2010/main" val="1722601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hart 38"/>
          <p:cNvGraphicFramePr>
            <a:graphicFrameLocks/>
          </p:cNvGraphicFramePr>
          <p:nvPr/>
        </p:nvGraphicFramePr>
        <p:xfrm>
          <a:off x="1159527" y="1162047"/>
          <a:ext cx="10545100" cy="2203013"/>
        </p:xfrm>
        <a:graphic>
          <a:graphicData uri="http://schemas.openxmlformats.org/drawingml/2006/chart">
            <c:chart xmlns:c="http://schemas.openxmlformats.org/drawingml/2006/chart" xmlns:r="http://schemas.openxmlformats.org/officeDocument/2006/relationships" r:id="rId3"/>
          </a:graphicData>
        </a:graphic>
      </p:graphicFrame>
      <p:grpSp>
        <p:nvGrpSpPr>
          <p:cNvPr id="22" name="Group 21"/>
          <p:cNvGrpSpPr/>
          <p:nvPr/>
        </p:nvGrpSpPr>
        <p:grpSpPr>
          <a:xfrm>
            <a:off x="915762" y="4923711"/>
            <a:ext cx="10340045" cy="967048"/>
            <a:chOff x="707366" y="5744543"/>
            <a:chExt cx="10340045" cy="967048"/>
          </a:xfrm>
        </p:grpSpPr>
        <p:pic>
          <p:nvPicPr>
            <p:cNvPr id="4" name="Picture 2"/>
            <p:cNvPicPr>
              <a:picLocks noChangeAspect="1" noChangeArrowheads="1"/>
            </p:cNvPicPr>
            <p:nvPr/>
          </p:nvPicPr>
          <p:blipFill rotWithShape="1">
            <a:blip r:embed="rId4" cstate="print">
              <a:grayscl/>
            </a:blip>
            <a:srcRect t="86757"/>
            <a:stretch/>
          </p:blipFill>
          <p:spPr bwMode="auto">
            <a:xfrm>
              <a:off x="1293811" y="5744543"/>
              <a:ext cx="9753600" cy="967048"/>
            </a:xfrm>
            <a:prstGeom prst="rect">
              <a:avLst/>
            </a:prstGeom>
            <a:noFill/>
            <a:ln w="12700">
              <a:noFill/>
              <a:miter lim="800000"/>
              <a:headEnd/>
              <a:tailEnd/>
            </a:ln>
          </p:spPr>
        </p:pic>
        <p:pic>
          <p:nvPicPr>
            <p:cNvPr id="21" name="Picture 2"/>
            <p:cNvPicPr>
              <a:picLocks noChangeAspect="1" noChangeArrowheads="1"/>
            </p:cNvPicPr>
            <p:nvPr/>
          </p:nvPicPr>
          <p:blipFill rotWithShape="1">
            <a:blip r:embed="rId4" cstate="print">
              <a:grayscl/>
            </a:blip>
            <a:srcRect l="90773" t="88751" r="47" b="1262"/>
            <a:stretch/>
          </p:blipFill>
          <p:spPr bwMode="auto">
            <a:xfrm>
              <a:off x="707366" y="5886741"/>
              <a:ext cx="895426" cy="729310"/>
            </a:xfrm>
            <a:prstGeom prst="rect">
              <a:avLst/>
            </a:prstGeom>
            <a:noFill/>
            <a:ln w="12700">
              <a:noFill/>
              <a:miter lim="800000"/>
              <a:headEnd/>
              <a:tailEnd/>
            </a:ln>
          </p:spPr>
        </p:pic>
      </p:grpSp>
      <p:sp>
        <p:nvSpPr>
          <p:cNvPr id="2" name="Title 1"/>
          <p:cNvSpPr>
            <a:spLocks noGrp="1"/>
          </p:cNvSpPr>
          <p:nvPr>
            <p:ph type="title"/>
          </p:nvPr>
        </p:nvSpPr>
        <p:spPr>
          <a:xfrm>
            <a:off x="1141413" y="437543"/>
            <a:ext cx="9905998" cy="1478570"/>
          </a:xfrm>
        </p:spPr>
        <p:txBody>
          <a:bodyPr/>
          <a:lstStyle/>
          <a:p>
            <a:r>
              <a:rPr lang="en-US" dirty="0" smtClean="0"/>
              <a:t>2022-23 Timeline of events</a:t>
            </a:r>
            <a:endParaRPr lang="en-US" dirty="0"/>
          </a:p>
        </p:txBody>
      </p:sp>
      <p:grpSp>
        <p:nvGrpSpPr>
          <p:cNvPr id="9" name="Group 8"/>
          <p:cNvGrpSpPr/>
          <p:nvPr/>
        </p:nvGrpSpPr>
        <p:grpSpPr>
          <a:xfrm>
            <a:off x="3815204" y="3521499"/>
            <a:ext cx="523220" cy="1821299"/>
            <a:chOff x="3815204" y="3521499"/>
            <a:chExt cx="523220" cy="1821299"/>
          </a:xfrm>
        </p:grpSpPr>
        <p:sp>
          <p:nvSpPr>
            <p:cNvPr id="12" name="Line 89"/>
            <p:cNvSpPr>
              <a:spLocks noChangeShapeType="1"/>
            </p:cNvSpPr>
            <p:nvPr/>
          </p:nvSpPr>
          <p:spPr bwMode="auto">
            <a:xfrm flipV="1">
              <a:off x="3842409" y="4539195"/>
              <a:ext cx="0" cy="803603"/>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16" name="Text Box 88"/>
            <p:cNvSpPr txBox="1">
              <a:spLocks noChangeArrowheads="1"/>
            </p:cNvSpPr>
            <p:nvPr/>
          </p:nvSpPr>
          <p:spPr bwMode="auto">
            <a:xfrm rot="18201133">
              <a:off x="3512788" y="3823915"/>
              <a:ext cx="1128052" cy="523220"/>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1">
                      <a:lumMod val="60000"/>
                      <a:lumOff val="40000"/>
                    </a:schemeClr>
                  </a:solidFill>
                </a:rPr>
                <a:t>Rhino/</a:t>
              </a:r>
              <a:r>
                <a:rPr lang="en-US" sz="1400" dirty="0" err="1" smtClean="0">
                  <a:solidFill>
                    <a:schemeClr val="accent1">
                      <a:lumMod val="60000"/>
                      <a:lumOff val="40000"/>
                    </a:schemeClr>
                  </a:solidFill>
                </a:rPr>
                <a:t>Entero</a:t>
              </a:r>
              <a:r>
                <a:rPr lang="en-US" sz="1400" dirty="0" smtClean="0">
                  <a:solidFill>
                    <a:schemeClr val="accent1">
                      <a:lumMod val="60000"/>
                      <a:lumOff val="40000"/>
                    </a:schemeClr>
                  </a:solidFill>
                </a:rPr>
                <a:t> peak</a:t>
              </a:r>
              <a:endParaRPr lang="en-US" sz="1400" dirty="0">
                <a:solidFill>
                  <a:schemeClr val="accent1">
                    <a:lumMod val="60000"/>
                    <a:lumOff val="40000"/>
                  </a:schemeClr>
                </a:solidFill>
              </a:endParaRPr>
            </a:p>
          </p:txBody>
        </p:sp>
      </p:grpSp>
      <p:sp>
        <p:nvSpPr>
          <p:cNvPr id="19" name="Text Box 88"/>
          <p:cNvSpPr txBox="1">
            <a:spLocks noChangeArrowheads="1"/>
          </p:cNvSpPr>
          <p:nvPr/>
        </p:nvSpPr>
        <p:spPr bwMode="auto">
          <a:xfrm rot="19018394">
            <a:off x="10614487" y="5221738"/>
            <a:ext cx="1600200" cy="400110"/>
          </a:xfrm>
          <a:prstGeom prst="rect">
            <a:avLst/>
          </a:prstGeom>
          <a:noFill/>
          <a:ln w="12700">
            <a:noFill/>
            <a:miter lim="800000"/>
            <a:headEnd/>
            <a:tailEnd/>
          </a:ln>
        </p:spPr>
        <p:txBody>
          <a:bodyPr wrap="square">
            <a:spAutoFit/>
          </a:bodyPr>
          <a:lstStyle/>
          <a:p>
            <a:pPr algn="ctr">
              <a:spcBef>
                <a:spcPct val="50000"/>
              </a:spcBef>
            </a:pPr>
            <a:r>
              <a:rPr lang="en-US" sz="2000" dirty="0" smtClean="0"/>
              <a:t>2023</a:t>
            </a:r>
            <a:endParaRPr lang="en-US" sz="2000" dirty="0"/>
          </a:p>
        </p:txBody>
      </p:sp>
      <p:sp>
        <p:nvSpPr>
          <p:cNvPr id="20" name="Text Box 88"/>
          <p:cNvSpPr txBox="1">
            <a:spLocks noChangeArrowheads="1"/>
          </p:cNvSpPr>
          <p:nvPr/>
        </p:nvSpPr>
        <p:spPr bwMode="auto">
          <a:xfrm rot="19018394">
            <a:off x="-78692" y="5031332"/>
            <a:ext cx="1600200" cy="400110"/>
          </a:xfrm>
          <a:prstGeom prst="rect">
            <a:avLst/>
          </a:prstGeom>
          <a:noFill/>
          <a:ln w="12700">
            <a:noFill/>
            <a:miter lim="800000"/>
            <a:headEnd/>
            <a:tailEnd/>
          </a:ln>
        </p:spPr>
        <p:txBody>
          <a:bodyPr wrap="square">
            <a:spAutoFit/>
          </a:bodyPr>
          <a:lstStyle/>
          <a:p>
            <a:pPr algn="ctr">
              <a:spcBef>
                <a:spcPct val="50000"/>
              </a:spcBef>
            </a:pPr>
            <a:r>
              <a:rPr lang="en-US" sz="2000" dirty="0" smtClean="0"/>
              <a:t>2022</a:t>
            </a:r>
            <a:endParaRPr lang="en-US" sz="1600" dirty="0"/>
          </a:p>
        </p:txBody>
      </p:sp>
      <p:grpSp>
        <p:nvGrpSpPr>
          <p:cNvPr id="13" name="Group 12"/>
          <p:cNvGrpSpPr/>
          <p:nvPr/>
        </p:nvGrpSpPr>
        <p:grpSpPr>
          <a:xfrm>
            <a:off x="1597480" y="2990992"/>
            <a:ext cx="523220" cy="2363850"/>
            <a:chOff x="1597480" y="2990992"/>
            <a:chExt cx="523220" cy="2363850"/>
          </a:xfrm>
        </p:grpSpPr>
        <p:sp>
          <p:nvSpPr>
            <p:cNvPr id="24" name="Line 89"/>
            <p:cNvSpPr>
              <a:spLocks noChangeShapeType="1"/>
            </p:cNvSpPr>
            <p:nvPr/>
          </p:nvSpPr>
          <p:spPr bwMode="auto">
            <a:xfrm flipV="1">
              <a:off x="1641473" y="4539198"/>
              <a:ext cx="0" cy="815644"/>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5" name="Text Box 88"/>
            <p:cNvSpPr txBox="1">
              <a:spLocks noChangeArrowheads="1"/>
            </p:cNvSpPr>
            <p:nvPr/>
          </p:nvSpPr>
          <p:spPr bwMode="auto">
            <a:xfrm rot="18486016">
              <a:off x="1058990" y="3529482"/>
              <a:ext cx="1600200" cy="523220"/>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2">
                      <a:lumMod val="60000"/>
                      <a:lumOff val="40000"/>
                    </a:schemeClr>
                  </a:solidFill>
                </a:rPr>
                <a:t>First Confirmed </a:t>
              </a:r>
              <a:r>
                <a:rPr lang="en-US" sz="1400" dirty="0" err="1" smtClean="0">
                  <a:solidFill>
                    <a:schemeClr val="accent2">
                      <a:lumMod val="60000"/>
                      <a:lumOff val="40000"/>
                    </a:schemeClr>
                  </a:solidFill>
                </a:rPr>
                <a:t>Mpox</a:t>
              </a:r>
              <a:r>
                <a:rPr lang="en-US" sz="1400" dirty="0" smtClean="0">
                  <a:solidFill>
                    <a:schemeClr val="accent2">
                      <a:lumMod val="60000"/>
                      <a:lumOff val="40000"/>
                    </a:schemeClr>
                  </a:solidFill>
                </a:rPr>
                <a:t> case in WI</a:t>
              </a:r>
              <a:endParaRPr lang="en-US" sz="1400" dirty="0">
                <a:solidFill>
                  <a:schemeClr val="accent2">
                    <a:lumMod val="60000"/>
                    <a:lumOff val="40000"/>
                  </a:schemeClr>
                </a:solidFill>
              </a:endParaRPr>
            </a:p>
          </p:txBody>
        </p:sp>
      </p:grpSp>
      <p:grpSp>
        <p:nvGrpSpPr>
          <p:cNvPr id="7" name="Group 6"/>
          <p:cNvGrpSpPr/>
          <p:nvPr/>
        </p:nvGrpSpPr>
        <p:grpSpPr>
          <a:xfrm>
            <a:off x="3239636" y="3162026"/>
            <a:ext cx="542111" cy="2201443"/>
            <a:chOff x="3239636" y="3162026"/>
            <a:chExt cx="542111" cy="2201443"/>
          </a:xfrm>
        </p:grpSpPr>
        <p:sp>
          <p:nvSpPr>
            <p:cNvPr id="26" name="Line 89"/>
            <p:cNvSpPr>
              <a:spLocks noChangeShapeType="1"/>
            </p:cNvSpPr>
            <p:nvPr/>
          </p:nvSpPr>
          <p:spPr bwMode="auto">
            <a:xfrm flipV="1">
              <a:off x="3239636" y="4539197"/>
              <a:ext cx="0" cy="824272"/>
            </a:xfrm>
            <a:prstGeom prst="line">
              <a:avLst/>
            </a:prstGeom>
            <a:ln>
              <a:headEnd/>
              <a:tailEnd type="triangle" w="med" len="med"/>
            </a:ln>
          </p:spPr>
          <p:style>
            <a:lnRef idx="1">
              <a:schemeClr val="accent3"/>
            </a:lnRef>
            <a:fillRef idx="0">
              <a:schemeClr val="accent3"/>
            </a:fillRef>
            <a:effectRef idx="0">
              <a:schemeClr val="accent3"/>
            </a:effectRef>
            <a:fontRef idx="minor">
              <a:schemeClr val="tx1"/>
            </a:fontRef>
          </p:style>
          <p:txBody>
            <a:bodyPr/>
            <a:lstStyle/>
            <a:p>
              <a:endParaRPr lang="en-US"/>
            </a:p>
          </p:txBody>
        </p:sp>
        <p:sp>
          <p:nvSpPr>
            <p:cNvPr id="27" name="Text Box 88"/>
            <p:cNvSpPr txBox="1">
              <a:spLocks noChangeArrowheads="1"/>
            </p:cNvSpPr>
            <p:nvPr/>
          </p:nvSpPr>
          <p:spPr bwMode="auto">
            <a:xfrm rot="18376649">
              <a:off x="2827759" y="3808237"/>
              <a:ext cx="1600200" cy="307777"/>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3">
                      <a:lumMod val="60000"/>
                      <a:lumOff val="40000"/>
                    </a:schemeClr>
                  </a:solidFill>
                </a:rPr>
                <a:t>Positive Mumps</a:t>
              </a:r>
              <a:endParaRPr lang="en-US" sz="1400" dirty="0">
                <a:solidFill>
                  <a:schemeClr val="accent3">
                    <a:lumMod val="60000"/>
                    <a:lumOff val="40000"/>
                  </a:schemeClr>
                </a:solidFill>
              </a:endParaRPr>
            </a:p>
          </p:txBody>
        </p:sp>
      </p:grpSp>
      <p:grpSp>
        <p:nvGrpSpPr>
          <p:cNvPr id="8" name="Group 7"/>
          <p:cNvGrpSpPr/>
          <p:nvPr/>
        </p:nvGrpSpPr>
        <p:grpSpPr>
          <a:xfrm>
            <a:off x="3107364" y="2983969"/>
            <a:ext cx="511820" cy="2379500"/>
            <a:chOff x="3107364" y="2983969"/>
            <a:chExt cx="511820" cy="2379500"/>
          </a:xfrm>
        </p:grpSpPr>
        <p:sp>
          <p:nvSpPr>
            <p:cNvPr id="23" name="Line 89"/>
            <p:cNvSpPr>
              <a:spLocks noChangeShapeType="1"/>
            </p:cNvSpPr>
            <p:nvPr/>
          </p:nvSpPr>
          <p:spPr bwMode="auto">
            <a:xfrm flipV="1">
              <a:off x="3107364" y="4539196"/>
              <a:ext cx="0" cy="824273"/>
            </a:xfrm>
            <a:prstGeom prst="line">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lstStyle/>
            <a:p>
              <a:endParaRPr lang="en-US"/>
            </a:p>
          </p:txBody>
        </p:sp>
        <p:sp>
          <p:nvSpPr>
            <p:cNvPr id="28" name="Text Box 88"/>
            <p:cNvSpPr txBox="1">
              <a:spLocks noChangeArrowheads="1"/>
            </p:cNvSpPr>
            <p:nvPr/>
          </p:nvSpPr>
          <p:spPr bwMode="auto">
            <a:xfrm rot="18527445">
              <a:off x="2609664" y="3685712"/>
              <a:ext cx="1711264" cy="307777"/>
            </a:xfrm>
            <a:prstGeom prst="rect">
              <a:avLst/>
            </a:prstGeom>
            <a:noFill/>
            <a:ln w="12700">
              <a:noFill/>
              <a:miter lim="800000"/>
              <a:headEnd/>
              <a:tailEnd/>
            </a:ln>
          </p:spPr>
          <p:txBody>
            <a:bodyPr wrap="square">
              <a:spAutoFit/>
            </a:bodyPr>
            <a:lstStyle/>
            <a:p>
              <a:pPr algn="ctr">
                <a:spcBef>
                  <a:spcPct val="50000"/>
                </a:spcBef>
              </a:pPr>
              <a:r>
                <a:rPr lang="en-US" sz="1400" dirty="0" smtClean="0">
                  <a:solidFill>
                    <a:schemeClr val="accent4">
                      <a:lumMod val="40000"/>
                      <a:lumOff val="60000"/>
                    </a:schemeClr>
                  </a:solidFill>
                </a:rPr>
                <a:t>H1N2 Swine variant </a:t>
              </a:r>
            </a:p>
          </p:txBody>
        </p:sp>
      </p:grpSp>
    </p:spTree>
    <p:extLst>
      <p:ext uri="{BB962C8B-B14F-4D97-AF65-F5344CB8AC3E}">
        <p14:creationId xmlns:p14="http://schemas.microsoft.com/office/powerpoint/2010/main" val="16432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14468" y="605978"/>
            <a:ext cx="10851821" cy="5877053"/>
          </a:xfrm>
          <a:prstGeom prst="rect">
            <a:avLst/>
          </a:prstGeom>
        </p:spPr>
      </p:pic>
      <p:sp>
        <p:nvSpPr>
          <p:cNvPr id="9" name="Down Arrow 8"/>
          <p:cNvSpPr/>
          <p:nvPr/>
        </p:nvSpPr>
        <p:spPr>
          <a:xfrm>
            <a:off x="4366880" y="1541426"/>
            <a:ext cx="694063" cy="5618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281524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Enterovirus D68</a:t>
            </a:r>
          </a:p>
        </p:txBody>
      </p:sp>
      <p:sp>
        <p:nvSpPr>
          <p:cNvPr id="3" name="Content Placeholder 2"/>
          <p:cNvSpPr>
            <a:spLocks noGrp="1"/>
          </p:cNvSpPr>
          <p:nvPr>
            <p:ph idx="1"/>
          </p:nvPr>
        </p:nvSpPr>
        <p:spPr>
          <a:xfrm>
            <a:off x="1141413" y="1932014"/>
            <a:ext cx="4952999" cy="3541714"/>
          </a:xfrm>
        </p:spPr>
        <p:txBody>
          <a:bodyPr/>
          <a:lstStyle/>
          <a:p>
            <a:pPr marL="457200" indent="-457200"/>
            <a:r>
              <a:rPr lang="en-US" sz="2000" dirty="0"/>
              <a:t>Randomized study of 5,633 children with ARI seeking emergency </a:t>
            </a:r>
            <a:r>
              <a:rPr lang="en-US" sz="2000" dirty="0" smtClean="0"/>
              <a:t>care</a:t>
            </a:r>
          </a:p>
          <a:p>
            <a:pPr marL="457200" indent="-457200"/>
            <a:r>
              <a:rPr lang="en-US" sz="2000" dirty="0"/>
              <a:t>Children </a:t>
            </a:r>
            <a:r>
              <a:rPr lang="en-US" sz="2000" dirty="0" smtClean="0"/>
              <a:t>positive </a:t>
            </a:r>
            <a:r>
              <a:rPr lang="en-US" sz="2000" dirty="0"/>
              <a:t>for Rhino/Enterovirus were also tested with an EV-D68 specific RT-PCR. </a:t>
            </a:r>
          </a:p>
          <a:p>
            <a:pPr marL="1200150" lvl="1" indent="-457200"/>
            <a:r>
              <a:rPr lang="en-US" dirty="0" smtClean="0"/>
              <a:t>EV-D68 </a:t>
            </a:r>
            <a:r>
              <a:rPr lang="en-US" dirty="0"/>
              <a:t>positivity peaked at 56% in August 2022</a:t>
            </a:r>
          </a:p>
          <a:p>
            <a:endParaRPr lang="en-US" dirty="0"/>
          </a:p>
        </p:txBody>
      </p:sp>
      <p:grpSp>
        <p:nvGrpSpPr>
          <p:cNvPr id="6" name="Group 5"/>
          <p:cNvGrpSpPr/>
          <p:nvPr/>
        </p:nvGrpSpPr>
        <p:grpSpPr>
          <a:xfrm>
            <a:off x="6094411" y="3195021"/>
            <a:ext cx="6910939" cy="3484716"/>
            <a:chOff x="3753847" y="3322731"/>
            <a:chExt cx="6910939" cy="3484716"/>
          </a:xfrm>
        </p:grpSpPr>
        <p:pic>
          <p:nvPicPr>
            <p:cNvPr id="4" name="Picture 3"/>
            <p:cNvPicPr>
              <a:picLocks noChangeAspect="1"/>
            </p:cNvPicPr>
            <p:nvPr/>
          </p:nvPicPr>
          <p:blipFill>
            <a:blip r:embed="rId3"/>
            <a:stretch>
              <a:fillRect/>
            </a:stretch>
          </p:blipFill>
          <p:spPr>
            <a:xfrm>
              <a:off x="3753847" y="3322731"/>
              <a:ext cx="5857785" cy="3207717"/>
            </a:xfrm>
            <a:prstGeom prst="rect">
              <a:avLst/>
            </a:prstGeom>
          </p:spPr>
        </p:pic>
        <p:sp>
          <p:nvSpPr>
            <p:cNvPr id="5" name="Rectangle 4"/>
            <p:cNvSpPr/>
            <p:nvPr/>
          </p:nvSpPr>
          <p:spPr>
            <a:xfrm>
              <a:off x="3753848" y="6530448"/>
              <a:ext cx="6910938" cy="276999"/>
            </a:xfrm>
            <a:prstGeom prst="rect">
              <a:avLst/>
            </a:prstGeom>
          </p:spPr>
          <p:txBody>
            <a:bodyPr wrap="square">
              <a:spAutoFit/>
            </a:bodyPr>
            <a:lstStyle/>
            <a:p>
              <a:r>
                <a:rPr lang="en-US" sz="1200" dirty="0">
                  <a:hlinkClick r:id="rId4"/>
                </a:rPr>
                <a:t>https://</a:t>
              </a:r>
              <a:r>
                <a:rPr lang="en-US" sz="1200" dirty="0" smtClean="0">
                  <a:hlinkClick r:id="rId4"/>
                </a:rPr>
                <a:t>www.cdc.gov/mmwr/volumes/71/wr/mm7140e1.htm?s_cid=mm7140e1_x</a:t>
              </a:r>
              <a:endParaRPr lang="en-US" sz="1200" dirty="0"/>
            </a:p>
          </p:txBody>
        </p:sp>
      </p:grpSp>
      <p:sp>
        <p:nvSpPr>
          <p:cNvPr id="7" name="TextBox 6"/>
          <p:cNvSpPr txBox="1"/>
          <p:nvPr/>
        </p:nvSpPr>
        <p:spPr>
          <a:xfrm>
            <a:off x="6094412" y="2283304"/>
            <a:ext cx="5857784" cy="923330"/>
          </a:xfrm>
          <a:prstGeom prst="rect">
            <a:avLst/>
          </a:prstGeom>
          <a:solidFill>
            <a:schemeClr val="tx1"/>
          </a:solidFill>
          <a:ln>
            <a:noFill/>
          </a:ln>
        </p:spPr>
        <p:txBody>
          <a:bodyPr wrap="square" rtlCol="0">
            <a:spAutoFit/>
          </a:bodyPr>
          <a:lstStyle/>
          <a:p>
            <a:pPr algn="ctr"/>
            <a:r>
              <a:rPr lang="en-US" dirty="0" smtClean="0">
                <a:solidFill>
                  <a:schemeClr val="bg1"/>
                </a:solidFill>
              </a:rPr>
              <a:t>Positivity of Specimens for EV-D68 Among Children with ARI and Positive Rhino/Enterovirus Test Results Who Received Care in the Emergency Department</a:t>
            </a:r>
            <a:endParaRPr lang="en-US" dirty="0">
              <a:solidFill>
                <a:schemeClr val="bg1"/>
              </a:solidFill>
            </a:endParaRPr>
          </a:p>
        </p:txBody>
      </p:sp>
    </p:spTree>
    <p:extLst>
      <p:ext uri="{BB962C8B-B14F-4D97-AF65-F5344CB8AC3E}">
        <p14:creationId xmlns:p14="http://schemas.microsoft.com/office/powerpoint/2010/main" val="1697711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Acute Flaccid Myelitis (AFM)</a:t>
            </a:r>
            <a:endParaRPr lang="en-US" dirty="0"/>
          </a:p>
        </p:txBody>
      </p:sp>
      <p:pic>
        <p:nvPicPr>
          <p:cNvPr id="5" name="Picture 4"/>
          <p:cNvPicPr>
            <a:picLocks noChangeAspect="1"/>
          </p:cNvPicPr>
          <p:nvPr/>
        </p:nvPicPr>
        <p:blipFill rotWithShape="1">
          <a:blip r:embed="rId3"/>
          <a:srcRect l="4024" t="6478" r="705"/>
          <a:stretch/>
        </p:blipFill>
        <p:spPr>
          <a:xfrm>
            <a:off x="1252498" y="2249487"/>
            <a:ext cx="9683826" cy="3946788"/>
          </a:xfrm>
          <a:prstGeom prst="rect">
            <a:avLst/>
          </a:prstGeom>
        </p:spPr>
      </p:pic>
      <p:sp>
        <p:nvSpPr>
          <p:cNvPr id="3" name="Rectangle 2"/>
          <p:cNvSpPr/>
          <p:nvPr/>
        </p:nvSpPr>
        <p:spPr>
          <a:xfrm>
            <a:off x="1252498" y="6196275"/>
            <a:ext cx="5036892" cy="338554"/>
          </a:xfrm>
          <a:prstGeom prst="rect">
            <a:avLst/>
          </a:prstGeom>
        </p:spPr>
        <p:txBody>
          <a:bodyPr wrap="none">
            <a:spAutoFit/>
          </a:bodyPr>
          <a:lstStyle/>
          <a:p>
            <a:r>
              <a:rPr lang="en-US" sz="1600" dirty="0"/>
              <a:t>https://www.cdc.gov/acute-flaccid-myelitis/cases-in-us.html</a:t>
            </a:r>
          </a:p>
        </p:txBody>
      </p:sp>
    </p:spTree>
    <p:extLst>
      <p:ext uri="{BB962C8B-B14F-4D97-AF65-F5344CB8AC3E}">
        <p14:creationId xmlns:p14="http://schemas.microsoft.com/office/powerpoint/2010/main" val="10556992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10397</TotalTime>
  <Words>2189</Words>
  <Application>Microsoft Office PowerPoint</Application>
  <PresentationFormat>Widescreen</PresentationFormat>
  <Paragraphs>283</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Franklin Gothic Book</vt:lpstr>
      <vt:lpstr>Times New Roman</vt:lpstr>
      <vt:lpstr>Trebuchet MS</vt:lpstr>
      <vt:lpstr>Tw Cen MT</vt:lpstr>
      <vt:lpstr>Circuit</vt:lpstr>
      <vt:lpstr>Year in Review: 2022-23</vt:lpstr>
      <vt:lpstr>2022-23 Timeline of events</vt:lpstr>
      <vt:lpstr>MPOX Outbreak</vt:lpstr>
      <vt:lpstr>2022-23 Timeline of events</vt:lpstr>
      <vt:lpstr>H1N2 Swine variant</vt:lpstr>
      <vt:lpstr>2022-23 Timeline of events</vt:lpstr>
      <vt:lpstr>PowerPoint Presentation</vt:lpstr>
      <vt:lpstr>Enterovirus D68</vt:lpstr>
      <vt:lpstr>Acute Flaccid Myelitis (AFM)</vt:lpstr>
      <vt:lpstr>2022-23 Timeline of events</vt:lpstr>
      <vt:lpstr>Avian Influenza Suspects</vt:lpstr>
      <vt:lpstr>2022-23 Timeline of events</vt:lpstr>
      <vt:lpstr>PowerPoint Presentation</vt:lpstr>
      <vt:lpstr>Parainfluenza Virus by Type</vt:lpstr>
      <vt:lpstr>2022-23 Timeline of events</vt:lpstr>
      <vt:lpstr>Influenza virus positivity by Subtype</vt:lpstr>
      <vt:lpstr>Influenza Strain Characterization Wisconsin 2022-23</vt:lpstr>
      <vt:lpstr>Flu Vaccine selection 2023-24</vt:lpstr>
      <vt:lpstr>2022-23 Timeline of events</vt:lpstr>
      <vt:lpstr>Non-mumps parotitis</vt:lpstr>
      <vt:lpstr>2022-23 Timeline of events</vt:lpstr>
      <vt:lpstr>PowerPoint Presentation</vt:lpstr>
      <vt:lpstr>Seasonal Coronavirus virus positivity by type</vt:lpstr>
      <vt:lpstr>2022-23 Timeline of events</vt:lpstr>
      <vt:lpstr>PowerPoint Presentation</vt:lpstr>
      <vt:lpstr>Thank you for your Data and Specimen Submissions!</vt:lpstr>
      <vt:lpstr>Strains included in the 2022-23 influenza vaccine:</vt:lpstr>
      <vt:lpstr>Avian Influenza – 2021-23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Hanson, Erika M</dc:creator>
  <cp:lastModifiedBy>Hanson, Erika M</cp:lastModifiedBy>
  <cp:revision>123</cp:revision>
  <cp:lastPrinted>2023-06-07T22:21:09Z</cp:lastPrinted>
  <dcterms:created xsi:type="dcterms:W3CDTF">2023-03-23T19:36:14Z</dcterms:created>
  <dcterms:modified xsi:type="dcterms:W3CDTF">2023-06-07T22:22:56Z</dcterms:modified>
</cp:coreProperties>
</file>