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837" r:id="rId4"/>
  </p:sldMasterIdLst>
  <p:notesMasterIdLst>
    <p:notesMasterId r:id="rId40"/>
  </p:notesMasterIdLst>
  <p:handoutMasterIdLst>
    <p:handoutMasterId r:id="rId41"/>
  </p:handoutMasterIdLst>
  <p:sldIdLst>
    <p:sldId id="270" r:id="rId5"/>
    <p:sldId id="312" r:id="rId6"/>
    <p:sldId id="279" r:id="rId7"/>
    <p:sldId id="311" r:id="rId8"/>
    <p:sldId id="285" r:id="rId9"/>
    <p:sldId id="295" r:id="rId10"/>
    <p:sldId id="291" r:id="rId11"/>
    <p:sldId id="283" r:id="rId12"/>
    <p:sldId id="287" r:id="rId13"/>
    <p:sldId id="289" r:id="rId14"/>
    <p:sldId id="305" r:id="rId15"/>
    <p:sldId id="320" r:id="rId16"/>
    <p:sldId id="321" r:id="rId17"/>
    <p:sldId id="297" r:id="rId18"/>
    <p:sldId id="301" r:id="rId19"/>
    <p:sldId id="292" r:id="rId20"/>
    <p:sldId id="293" r:id="rId21"/>
    <p:sldId id="294" r:id="rId22"/>
    <p:sldId id="296" r:id="rId23"/>
    <p:sldId id="313" r:id="rId24"/>
    <p:sldId id="290" r:id="rId25"/>
    <p:sldId id="306" r:id="rId26"/>
    <p:sldId id="286" r:id="rId27"/>
    <p:sldId id="307" r:id="rId28"/>
    <p:sldId id="302" r:id="rId29"/>
    <p:sldId id="308" r:id="rId30"/>
    <p:sldId id="310" r:id="rId31"/>
    <p:sldId id="309" r:id="rId32"/>
    <p:sldId id="304" r:id="rId33"/>
    <p:sldId id="314" r:id="rId34"/>
    <p:sldId id="316" r:id="rId35"/>
    <p:sldId id="315" r:id="rId36"/>
    <p:sldId id="317" r:id="rId37"/>
    <p:sldId id="319" r:id="rId38"/>
    <p:sldId id="318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225D"/>
    <a:srgbClr val="FF6600"/>
    <a:srgbClr val="FF3399"/>
    <a:srgbClr val="003F51"/>
    <a:srgbClr val="FFC000"/>
    <a:srgbClr val="99CC00"/>
    <a:srgbClr val="FFFFFF"/>
    <a:srgbClr val="0F2839"/>
    <a:srgbClr val="123A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569"/>
    <p:restoredTop sz="88824" autoAdjust="0"/>
  </p:normalViewPr>
  <p:slideViewPr>
    <p:cSldViewPr snapToGrid="0" snapToObjects="1">
      <p:cViewPr varScale="1">
        <p:scale>
          <a:sx n="99" d="100"/>
          <a:sy n="99" d="100"/>
        </p:scale>
        <p:origin x="1488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9" d="100"/>
          <a:sy n="99" d="100"/>
        </p:scale>
        <p:origin x="427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E54D4B9-5DF5-EF4E-B5D5-DD6580E08AF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86BF21-3674-F441-BCC7-7DCE673E4C4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0F4FBF-BBFC-EB47-90D0-F6EC156A49D1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88E484-23BE-764F-9606-6049A579078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FD2BB9-4C39-9747-B1B2-4A4B93DACAD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87F6E5-A555-FF43-8A0C-D28BC21A1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280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883D3A-1322-244F-BCFD-9A53A6AA162B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D286A2-892D-B040-9FFC-CE18D07FE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783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RSV is a filamentous</a:t>
            </a:r>
            <a:r>
              <a:rPr lang="en-US" baseline="0" dirty="0" smtClean="0"/>
              <a:t> enveloped, negative-sense, single-stranded RNA virus.</a:t>
            </a:r>
          </a:p>
          <a:p>
            <a:r>
              <a:rPr lang="en-US" baseline="0" dirty="0" smtClean="0"/>
              <a:t>It belongs to the </a:t>
            </a:r>
            <a:r>
              <a:rPr lang="en-US" i="1" baseline="0" dirty="0" err="1" smtClean="0"/>
              <a:t>Orthopneumovirus</a:t>
            </a:r>
            <a:r>
              <a:rPr lang="en-US" i="0" baseline="0" dirty="0" smtClean="0"/>
              <a:t> genus in the </a:t>
            </a:r>
            <a:r>
              <a:rPr lang="en-US" i="1" baseline="0" dirty="0" err="1" smtClean="0"/>
              <a:t>Pneumoviridae</a:t>
            </a:r>
            <a:r>
              <a:rPr lang="en-US" i="0" baseline="0" dirty="0" smtClean="0"/>
              <a:t> family. This family also contains human </a:t>
            </a:r>
            <a:r>
              <a:rPr lang="en-US" i="0" baseline="0" dirty="0" err="1" smtClean="0"/>
              <a:t>metapneumovirus</a:t>
            </a:r>
            <a:r>
              <a:rPr lang="en-US" i="0" baseline="0" dirty="0" smtClean="0"/>
              <a:t>; the symptoms caused by human </a:t>
            </a:r>
            <a:r>
              <a:rPr lang="en-US" i="0" baseline="0" dirty="0" err="1" smtClean="0"/>
              <a:t>metapneumovirus</a:t>
            </a:r>
            <a:r>
              <a:rPr lang="en-US" i="0" baseline="0" dirty="0" smtClean="0"/>
              <a:t> and RSV are very difficult to distinguish and both are generally transmitted through close contact.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D286A2-892D-B040-9FFC-CE18D07FE57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963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the linked paper: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RSV-A and RSV-B viruses subdivide into 12 genotypes [GA1-GA7, SAA1, NA1–2 and ON1–2] and 20 genotypes [GB1–4, BA1–10, SAB1–4, and URU1–2], respectively, based on the genetic variability of the G-protein gene. The RSV-A ON1 genotype was first detected in November, 2010 in Ontario, Canada, and subsequently a retrospective study (2008–2012) from Panama found RSV-A ON1 in a sample collected in October, 2010. The RSV-A ON1 signature is a tandem repeat of 72 nucleotides (corresponding to 24 amino acid residues) in the C-terminal region of the G-protein. Interestingly, BA genotype strains (first detected in 1999) of RSV-B from Buenos Aires, Argentina exhibited a 60 nucleotide duplication in the second variable region of the G protein gene, and became established globally with different lineages (BA1 to BA10)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D286A2-892D-B040-9FFC-CE18D07FE57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0627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Tennessee Asthma Bronchiolitis Study (TABS): Retrospective birth cohort of 100,000 infants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Infants who were 4 months old at the winter viral peak more likely to develop clinical bronchiolitis </a:t>
            </a:r>
            <a:r>
              <a:rPr lang="en-US" i="1" dirty="0" smtClean="0"/>
              <a:t>and</a:t>
            </a:r>
            <a:r>
              <a:rPr lang="en-US" dirty="0" smtClean="0"/>
              <a:t> childhood asthma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Over the viral seasons studied, the winter viral peak shifted nearly 2 months, but the age-related risk remained the same relative to the viral peak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This suggests that asthma as an outcome is related to a viral infection and not necessarily just an outcome in children who would have developed it anyway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Several other observational studies suggest an increased risk of asthma associated with RSV bronchiolitis, persisting through early childhood but not consistently through adolescence/adulthood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D286A2-892D-B040-9FFC-CE18D07FE57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7479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D286A2-892D-B040-9FFC-CE18D07FE57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4259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Take a look at the x-axis from 2020-21 to 2021-22. And now take a look at the percent positive! It’s still</a:t>
            </a:r>
            <a:r>
              <a:rPr lang="en-US" baseline="0" dirty="0" smtClean="0"/>
              <a:t> higher at the peak than the peak of 2019-20.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D286A2-892D-B040-9FFC-CE18D07FE57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0681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year, we are seeing a little bit of a return to RSV’s seasonality, perhaps a little</a:t>
            </a:r>
            <a:r>
              <a:rPr lang="en-US" baseline="0" dirty="0" smtClean="0"/>
              <a:t> earlier than in 2018-19 and 19-20. Same delay in number tested for RSV, and still a very high number of individuals tested.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D286A2-892D-B040-9FFC-CE18D07FE57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6699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RSV</a:t>
            </a:r>
            <a:r>
              <a:rPr lang="en-US" baseline="0" dirty="0" smtClean="0"/>
              <a:t> has two key transmembrane proteins which are relevant for prevention and therapeutics. These are the G glycoprotein, and the F glycoprotein. The G protein facilitates cell attachment, while the F facilitates fusion with the cell.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 smtClean="0"/>
              <a:t>The G protein is the most variable structural protein, and its variability dictates the RSV antigenic groups (RSV A and RSV B).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D286A2-892D-B040-9FFC-CE18D07FE57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089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This is a </a:t>
            </a:r>
            <a:r>
              <a:rPr lang="en-US" dirty="0" err="1" smtClean="0"/>
              <a:t>closeup</a:t>
            </a:r>
            <a:r>
              <a:rPr lang="en-US" dirty="0" smtClean="0"/>
              <a:t> of the F protein as</a:t>
            </a:r>
            <a:r>
              <a:rPr lang="en-US" baseline="0" dirty="0" smtClean="0"/>
              <a:t> the virus attaches to the cell. You can see here that it h</a:t>
            </a:r>
            <a:r>
              <a:rPr lang="en-US" dirty="0" smtClean="0"/>
              <a:t>as a </a:t>
            </a:r>
            <a:r>
              <a:rPr lang="en-US" dirty="0" err="1" smtClean="0"/>
              <a:t>prefusion</a:t>
            </a:r>
            <a:r>
              <a:rPr lang="en-US" dirty="0" smtClean="0"/>
              <a:t> (football) and </a:t>
            </a:r>
            <a:r>
              <a:rPr lang="en-US" dirty="0" err="1" smtClean="0"/>
              <a:t>postfusion</a:t>
            </a:r>
            <a:r>
              <a:rPr lang="en-US" dirty="0" smtClean="0"/>
              <a:t> (ice cream cone) state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D286A2-892D-B040-9FFC-CE18D07FE57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6430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you prefer a neon candy-colored</a:t>
            </a:r>
            <a:r>
              <a:rPr lang="en-US" baseline="0" dirty="0" smtClean="0"/>
              <a:t> space-filling model, here you go.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D286A2-892D-B040-9FFC-CE18D07FE57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1998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D286A2-892D-B040-9FFC-CE18D07FE57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6142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D286A2-892D-B040-9FFC-CE18D07FE57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767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RSV</a:t>
            </a:r>
            <a:r>
              <a:rPr lang="en-US" baseline="0" dirty="0" smtClean="0"/>
              <a:t> has two key transmembrane proteins which are relevant for prevention and therapeutics. These are the G glycoprotein, and the F glycoprotein. The G protein facilitates cell attachment, while the F facilitates fusion with the cell.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 smtClean="0"/>
              <a:t>The G protein is the most variable structural protein, and its variability dictates the RSV antigenic groups (RSV A and RSV B).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D286A2-892D-B040-9FFC-CE18D07FE57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4929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You’ll also notice here that the majority of pediatric vaccines (not </a:t>
            </a:r>
            <a:r>
              <a:rPr lang="en-US" dirty="0" err="1" smtClean="0"/>
              <a:t>immunoprophylaxis</a:t>
            </a:r>
            <a:r>
              <a:rPr lang="en-US" dirty="0" smtClean="0"/>
              <a:t>,</a:t>
            </a:r>
            <a:r>
              <a:rPr lang="en-US" baseline="0" dirty="0" smtClean="0"/>
              <a:t> but vaccines themselves) are listed up here in the live-attenuated or chimeric category. This class of vaccines is thought to be safer for infants because it avoids the danger of vaccine-mediated enhancement of disease, by ensuring that immune systems are seeing the “real deal” of the F glycoprotein and developing neutralizing antibodies accordingly. mRNA vaccines and viral vector vaccines would have similar benefits on the vaccine safety side.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**Note: This slide should be updated as soon as PATH updates their snapshot!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D286A2-892D-B040-9FFC-CE18D07FE57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4688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D286A2-892D-B040-9FFC-CE18D07FE57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7920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D286A2-892D-B040-9FFC-CE18D07FE57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9299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D286A2-892D-B040-9FFC-CE18D07FE57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08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</a:t>
            </a:r>
            <a:r>
              <a:rPr lang="en-US" dirty="0" err="1" smtClean="0"/>
              <a:t>nirsevimab</a:t>
            </a:r>
            <a:r>
              <a:rPr lang="en-US" dirty="0" smtClean="0"/>
              <a:t> not included in VFC, then state Medicaid, Medicaid</a:t>
            </a:r>
            <a:r>
              <a:rPr lang="en-US" baseline="0" dirty="0" smtClean="0"/>
              <a:t> expansion (children’s health insurance programs), and private insurance would likely cover </a:t>
            </a:r>
            <a:r>
              <a:rPr lang="en-US" baseline="0" dirty="0" err="1" smtClean="0"/>
              <a:t>nirsevimab</a:t>
            </a:r>
            <a:r>
              <a:rPr lang="en-US" baseline="0" dirty="0" smtClean="0"/>
              <a:t>. But the underinsured and uninsured would have reduced access to </a:t>
            </a:r>
            <a:r>
              <a:rPr lang="en-US" baseline="0" dirty="0" err="1" smtClean="0"/>
              <a:t>nirsevimab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VRBPAC is meeting in mid-June to discuss COVID-19 vaccine strain selection, but may try to shoehorn in a discussion on maternal RSV vaccine if information is ready at that time. If not, it may be later this year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D286A2-892D-B040-9FFC-CE18D07FE57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580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D286A2-892D-B040-9FFC-CE18D07FE57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533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smtClean="0"/>
              <a:t>(This recommendation is</a:t>
            </a:r>
            <a:r>
              <a:rPr lang="en-US" b="0" baseline="0" dirty="0" smtClean="0"/>
              <a:t> meant to be</a:t>
            </a:r>
            <a:r>
              <a:rPr lang="en-US" b="0" dirty="0" smtClean="0"/>
              <a:t> considered in context of current standard of care for prevention of RSV in infants at the time of the ACIP vote)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D286A2-892D-B040-9FFC-CE18D07FE57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3187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D286A2-892D-B040-9FFC-CE18D07FE57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874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RSV first replicates in the epithelial lining of the nasopharynx and upper respiratory tract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Then it may spread to bronchioles or alveoli, leading to mucus production and inflammation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This may also involve tightening of the airways, resulting in bronchiolitis (particularly in younger children) and acute respiratory illness (particularly in older adults/adults with chronic conditions)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D286A2-892D-B040-9FFC-CE18D07FE57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4076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*The contagious period may be longer for certain individuals, including folks who are immunocompromised.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D286A2-892D-B040-9FFC-CE18D07FE57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5191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Nearly all – this means about 97%.</a:t>
            </a:r>
            <a:r>
              <a:rPr lang="en-US" baseline="0" dirty="0" smtClean="0"/>
              <a:t> However, protection following infection is incomplete and individuals can be infected again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RSV severity has more or less a linear relationship with age in children, and (in the reverse direction) with age in older adults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Highest-risk individuals:</a:t>
            </a:r>
          </a:p>
          <a:p>
            <a:pPr marL="1466835" lvl="1" indent="-342900"/>
            <a:r>
              <a:rPr lang="en-US" dirty="0" smtClean="0"/>
              <a:t>Premature and very young infants (2 months of age)</a:t>
            </a:r>
          </a:p>
          <a:p>
            <a:pPr marL="1466835" lvl="1" indent="-342900"/>
            <a:r>
              <a:rPr lang="en-US" dirty="0" smtClean="0"/>
              <a:t>Children with congenital heart or chronic lung disease</a:t>
            </a:r>
          </a:p>
          <a:p>
            <a:pPr marL="1466835" lvl="1" indent="-342900"/>
            <a:r>
              <a:rPr lang="en-US" dirty="0" smtClean="0"/>
              <a:t>Children or adults who are immunocompromised</a:t>
            </a:r>
          </a:p>
          <a:p>
            <a:pPr marL="1466835" lvl="1" indent="-342900"/>
            <a:r>
              <a:rPr lang="en-US" dirty="0" smtClean="0"/>
              <a:t>Children with neuromuscular disorders</a:t>
            </a:r>
          </a:p>
          <a:p>
            <a:pPr marL="1466835" lvl="1" indent="-342900"/>
            <a:r>
              <a:rPr lang="en-US" dirty="0" smtClean="0"/>
              <a:t>Older adults, especially those with COPD or heart failure </a:t>
            </a:r>
          </a:p>
          <a:p>
            <a:pPr marL="1466835" lvl="1" indent="-342900"/>
            <a:r>
              <a:rPr lang="en-US" dirty="0" smtClean="0"/>
              <a:t>Other high-risk adults?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D286A2-892D-B040-9FFC-CE18D07FE57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097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the estimated</a:t>
            </a:r>
            <a:r>
              <a:rPr lang="en-US" baseline="0" dirty="0" smtClean="0"/>
              <a:t> excess mortality rate for respiratory and circulatory conditions, we’ve got influenza in black and gray here and RSV in the gold. And you can see for children under 1 year, RSV is actually higher than influenza for all the seasons listed. As we move into the 1-4-year age group, it’s evening out a bit, and then for adults 65 years and up, it’s a bit of a grab bag. I also want you to keep your eye on the x-axis here—it’s really very variable depending on the age group!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D286A2-892D-B040-9FFC-CE18D07FE57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5760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</a:t>
            </a:r>
            <a:r>
              <a:rPr lang="en-US" baseline="0" dirty="0" smtClean="0"/>
              <a:t> you can see, incidence of symptomatic infection and incidence of ALRI and hospitalization is highest in children under 2 years (this is from a cohort study in children in the Netherlands).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D286A2-892D-B040-9FFC-CE18D07FE57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011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D286A2-892D-B040-9FFC-CE18D07FE57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8602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the linked paper: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RSV-A and RSV-B viruses subdivide into 12 genotypes [GA1-GA7, SAA1, NA1–2 and ON1–2] and 20 genotypes [GB1–4, BA1–10, SAB1–4, and URU1–2], respectively, based on the genetic variability of the G-protein gene. The RSV-A ON1 genotype was first detected in November, 2010 in Ontario, Canada.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D286A2-892D-B040-9FFC-CE18D07FE57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480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-C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3145C4D-360A-E14A-8BBE-6A01F6EE2C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4684"/>
          <a:stretch/>
        </p:blipFill>
        <p:spPr>
          <a:xfrm>
            <a:off x="3009418" y="0"/>
            <a:ext cx="9182582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501B394-5E02-F041-9C92-496A7393A949}"/>
              </a:ext>
            </a:extLst>
          </p:cNvPr>
          <p:cNvSpPr/>
          <p:nvPr userDrawn="1"/>
        </p:nvSpPr>
        <p:spPr>
          <a:xfrm>
            <a:off x="0" y="0"/>
            <a:ext cx="6204031" cy="6858000"/>
          </a:xfrm>
          <a:prstGeom prst="rect">
            <a:avLst/>
          </a:prstGeom>
          <a:solidFill>
            <a:srgbClr val="003F5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990C5C6-E928-CA47-9824-42998B9683F2}"/>
              </a:ext>
            </a:extLst>
          </p:cNvPr>
          <p:cNvCxnSpPr>
            <a:cxnSpLocks/>
          </p:cNvCxnSpPr>
          <p:nvPr userDrawn="1"/>
        </p:nvCxnSpPr>
        <p:spPr>
          <a:xfrm>
            <a:off x="738673" y="573515"/>
            <a:ext cx="0" cy="941521"/>
          </a:xfrm>
          <a:prstGeom prst="line">
            <a:avLst/>
          </a:prstGeom>
          <a:ln w="38100">
            <a:solidFill>
              <a:srgbClr val="D5225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60001973-B934-BE49-9FF5-440CC47EC4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774" y="5151185"/>
            <a:ext cx="1463524" cy="14635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9A9DEFA-AC48-7C45-BE85-2DA54F4778C0}"/>
              </a:ext>
            </a:extLst>
          </p:cNvPr>
          <p:cNvSpPr txBox="1"/>
          <p:nvPr userDrawn="1"/>
        </p:nvSpPr>
        <p:spPr>
          <a:xfrm>
            <a:off x="391886" y="6341869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0" baseline="0" dirty="0">
                <a:solidFill>
                  <a:schemeClr val="bg1"/>
                </a:solidFill>
              </a:rPr>
              <a:t>Marshfield Clinic Research Institute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CFF9196-5F19-DD40-B909-0FBA9526D6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2132" y="1121196"/>
            <a:ext cx="6799203" cy="453147"/>
          </a:xfrm>
          <a:prstGeom prst="rect">
            <a:avLst/>
          </a:prstGeom>
        </p:spPr>
        <p:txBody>
          <a:bodyPr/>
          <a:lstStyle>
            <a:lvl1pPr algn="l">
              <a:defRPr sz="2000" spc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ED3DF84-F136-2643-8D60-4D4DF9924F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2132" y="573515"/>
            <a:ext cx="9407650" cy="527343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40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9460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C851AB-AED4-124E-84A8-41D3A17AC9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35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99E54C3-FFC1-E845-925A-571C8E9FDFEC}"/>
              </a:ext>
            </a:extLst>
          </p:cNvPr>
          <p:cNvSpPr/>
          <p:nvPr userDrawn="1"/>
        </p:nvSpPr>
        <p:spPr>
          <a:xfrm>
            <a:off x="0" y="0"/>
            <a:ext cx="6204031" cy="6858000"/>
          </a:xfrm>
          <a:prstGeom prst="rect">
            <a:avLst/>
          </a:prstGeom>
          <a:solidFill>
            <a:srgbClr val="003F5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5128D98-C050-724E-B6E5-AFAA0DED641E}"/>
              </a:ext>
            </a:extLst>
          </p:cNvPr>
          <p:cNvCxnSpPr>
            <a:cxnSpLocks/>
          </p:cNvCxnSpPr>
          <p:nvPr userDrawn="1"/>
        </p:nvCxnSpPr>
        <p:spPr>
          <a:xfrm>
            <a:off x="738673" y="573515"/>
            <a:ext cx="0" cy="941521"/>
          </a:xfrm>
          <a:prstGeom prst="line">
            <a:avLst/>
          </a:prstGeom>
          <a:ln w="38100">
            <a:solidFill>
              <a:srgbClr val="D5225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ubtitle 2">
            <a:extLst>
              <a:ext uri="{FF2B5EF4-FFF2-40B4-BE49-F238E27FC236}">
                <a16:creationId xmlns:a16="http://schemas.microsoft.com/office/drawing/2014/main" id="{18B78BC6-7A5B-A54E-8C39-6F4F7849CA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2132" y="1121196"/>
            <a:ext cx="6799203" cy="453147"/>
          </a:xfrm>
          <a:prstGeom prst="rect">
            <a:avLst/>
          </a:prstGeom>
        </p:spPr>
        <p:txBody>
          <a:bodyPr/>
          <a:lstStyle>
            <a:lvl1pPr algn="l">
              <a:defRPr sz="2000" spc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F831911-F8A8-FD43-866A-B2ED68C7EC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2132" y="573515"/>
            <a:ext cx="9407650" cy="527343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40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3803D7-0515-8642-A064-D53A7632E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3290" r="1328" b="11446"/>
          <a:stretch/>
        </p:blipFill>
        <p:spPr>
          <a:xfrm>
            <a:off x="6204031" y="1"/>
            <a:ext cx="598796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5255EC-D5CC-7846-85AD-6B69B05265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774" y="5151185"/>
            <a:ext cx="1463524" cy="14635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8DDB925-00FE-4C42-8F34-FFEED2C2B04E}"/>
              </a:ext>
            </a:extLst>
          </p:cNvPr>
          <p:cNvSpPr txBox="1"/>
          <p:nvPr userDrawn="1"/>
        </p:nvSpPr>
        <p:spPr>
          <a:xfrm>
            <a:off x="391886" y="6341869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0" baseline="0" dirty="0">
                <a:solidFill>
                  <a:schemeClr val="bg1"/>
                </a:solidFill>
              </a:rPr>
              <a:t>Marshfield Clinic Research Institute</a:t>
            </a:r>
          </a:p>
        </p:txBody>
      </p:sp>
    </p:spTree>
    <p:extLst>
      <p:ext uri="{BB962C8B-B14F-4D97-AF65-F5344CB8AC3E}">
        <p14:creationId xmlns:p14="http://schemas.microsoft.com/office/powerpoint/2010/main" val="398756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99E54C3-FFC1-E845-925A-571C8E9FDFEC}"/>
              </a:ext>
            </a:extLst>
          </p:cNvPr>
          <p:cNvSpPr/>
          <p:nvPr userDrawn="1"/>
        </p:nvSpPr>
        <p:spPr>
          <a:xfrm>
            <a:off x="0" y="0"/>
            <a:ext cx="6204031" cy="6858000"/>
          </a:xfrm>
          <a:prstGeom prst="rect">
            <a:avLst/>
          </a:prstGeom>
          <a:solidFill>
            <a:srgbClr val="003F5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5128D98-C050-724E-B6E5-AFAA0DED641E}"/>
              </a:ext>
            </a:extLst>
          </p:cNvPr>
          <p:cNvCxnSpPr>
            <a:cxnSpLocks/>
          </p:cNvCxnSpPr>
          <p:nvPr userDrawn="1"/>
        </p:nvCxnSpPr>
        <p:spPr>
          <a:xfrm>
            <a:off x="738673" y="573515"/>
            <a:ext cx="0" cy="941521"/>
          </a:xfrm>
          <a:prstGeom prst="line">
            <a:avLst/>
          </a:prstGeom>
          <a:ln w="38100">
            <a:solidFill>
              <a:srgbClr val="D5225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ubtitle 2">
            <a:extLst>
              <a:ext uri="{FF2B5EF4-FFF2-40B4-BE49-F238E27FC236}">
                <a16:creationId xmlns:a16="http://schemas.microsoft.com/office/drawing/2014/main" id="{18B78BC6-7A5B-A54E-8C39-6F4F7849CA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2132" y="1121196"/>
            <a:ext cx="6799203" cy="453147"/>
          </a:xfrm>
          <a:prstGeom prst="rect">
            <a:avLst/>
          </a:prstGeom>
        </p:spPr>
        <p:txBody>
          <a:bodyPr/>
          <a:lstStyle>
            <a:lvl1pPr algn="l">
              <a:defRPr sz="2000" spc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F831911-F8A8-FD43-866A-B2ED68C7EC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2132" y="573515"/>
            <a:ext cx="9407650" cy="527343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40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1B27A5-F4C2-A846-94FA-312A6BB1D7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315" r="26449"/>
          <a:stretch/>
        </p:blipFill>
        <p:spPr>
          <a:xfrm>
            <a:off x="6204031" y="0"/>
            <a:ext cx="5987969" cy="6883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819581-98C6-E748-BC27-5DAE2A6909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774" y="5151185"/>
            <a:ext cx="1463524" cy="14635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0EE2A2-34D4-744C-B058-9A923C10B209}"/>
              </a:ext>
            </a:extLst>
          </p:cNvPr>
          <p:cNvSpPr txBox="1"/>
          <p:nvPr userDrawn="1"/>
        </p:nvSpPr>
        <p:spPr>
          <a:xfrm>
            <a:off x="391886" y="6341869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0" baseline="0" dirty="0">
                <a:solidFill>
                  <a:schemeClr val="bg1"/>
                </a:solidFill>
              </a:rPr>
              <a:t>Marshfield Clinic Research Institute</a:t>
            </a:r>
          </a:p>
        </p:txBody>
      </p:sp>
    </p:spTree>
    <p:extLst>
      <p:ext uri="{BB962C8B-B14F-4D97-AF65-F5344CB8AC3E}">
        <p14:creationId xmlns:p14="http://schemas.microsoft.com/office/powerpoint/2010/main" val="101562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820E7C8-268E-5646-A084-408B5923EFA5}"/>
              </a:ext>
            </a:extLst>
          </p:cNvPr>
          <p:cNvSpPr/>
          <p:nvPr userDrawn="1"/>
        </p:nvSpPr>
        <p:spPr>
          <a:xfrm>
            <a:off x="0" y="0"/>
            <a:ext cx="12192000" cy="6112445"/>
          </a:xfrm>
          <a:prstGeom prst="rect">
            <a:avLst/>
          </a:prstGeom>
          <a:solidFill>
            <a:srgbClr val="003F5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F1E119B-337A-9842-9428-89332735071A}"/>
              </a:ext>
            </a:extLst>
          </p:cNvPr>
          <p:cNvCxnSpPr>
            <a:cxnSpLocks/>
          </p:cNvCxnSpPr>
          <p:nvPr userDrawn="1"/>
        </p:nvCxnSpPr>
        <p:spPr>
          <a:xfrm>
            <a:off x="738673" y="1712764"/>
            <a:ext cx="0" cy="941521"/>
          </a:xfrm>
          <a:prstGeom prst="line">
            <a:avLst/>
          </a:prstGeom>
          <a:ln w="38100">
            <a:solidFill>
              <a:srgbClr val="D5225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ubtitle 2">
            <a:extLst>
              <a:ext uri="{FF2B5EF4-FFF2-40B4-BE49-F238E27FC236}">
                <a16:creationId xmlns:a16="http://schemas.microsoft.com/office/drawing/2014/main" id="{A7DE0DC7-4AC2-D64B-924E-BE0F2C3906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2132" y="2201138"/>
            <a:ext cx="6799203" cy="453147"/>
          </a:xfrm>
          <a:prstGeom prst="rect">
            <a:avLst/>
          </a:prstGeom>
        </p:spPr>
        <p:txBody>
          <a:bodyPr/>
          <a:lstStyle>
            <a:lvl1pPr algn="l">
              <a:defRPr sz="2000" spc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A649521-BC42-E94C-AFBD-D00730E588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2132" y="1677358"/>
            <a:ext cx="9407650" cy="527343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40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7895408-8A53-7C4B-A478-E615173439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0774" y="5151185"/>
            <a:ext cx="1463524" cy="146352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F7E3BF2-3203-B243-86B3-579ED67CE239}"/>
              </a:ext>
            </a:extLst>
          </p:cNvPr>
          <p:cNvSpPr txBox="1"/>
          <p:nvPr userDrawn="1"/>
        </p:nvSpPr>
        <p:spPr>
          <a:xfrm>
            <a:off x="391886" y="6341869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0" baseline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Marshfield Clinic Research Institute</a:t>
            </a:r>
          </a:p>
        </p:txBody>
      </p:sp>
    </p:spTree>
    <p:extLst>
      <p:ext uri="{BB962C8B-B14F-4D97-AF65-F5344CB8AC3E}">
        <p14:creationId xmlns:p14="http://schemas.microsoft.com/office/powerpoint/2010/main" val="419176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38D6536-266C-6844-B63E-7AE79F48F953}"/>
              </a:ext>
            </a:extLst>
          </p:cNvPr>
          <p:cNvSpPr/>
          <p:nvPr userDrawn="1"/>
        </p:nvSpPr>
        <p:spPr>
          <a:xfrm>
            <a:off x="0" y="6694"/>
            <a:ext cx="12192000" cy="1857662"/>
          </a:xfrm>
          <a:prstGeom prst="rect">
            <a:avLst/>
          </a:prstGeom>
          <a:solidFill>
            <a:srgbClr val="003F5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Verdana Regular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006292-672A-6A4E-B076-FCD770FC1F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2132" y="583253"/>
            <a:ext cx="9407650" cy="527343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40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8498A4E-0269-E94A-8E4B-554B59D050BF}"/>
              </a:ext>
            </a:extLst>
          </p:cNvPr>
          <p:cNvCxnSpPr>
            <a:cxnSpLocks/>
          </p:cNvCxnSpPr>
          <p:nvPr userDrawn="1"/>
        </p:nvCxnSpPr>
        <p:spPr>
          <a:xfrm>
            <a:off x="700173" y="573515"/>
            <a:ext cx="0" cy="941521"/>
          </a:xfrm>
          <a:prstGeom prst="line">
            <a:avLst/>
          </a:prstGeom>
          <a:ln w="38100">
            <a:solidFill>
              <a:srgbClr val="D5225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ubtitle 2">
            <a:extLst>
              <a:ext uri="{FF2B5EF4-FFF2-40B4-BE49-F238E27FC236}">
                <a16:creationId xmlns:a16="http://schemas.microsoft.com/office/drawing/2014/main" id="{4D1E036C-C3F7-0E4B-9487-49980F7310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2132" y="1121196"/>
            <a:ext cx="6799203" cy="453147"/>
          </a:xfrm>
          <a:prstGeom prst="rect">
            <a:avLst/>
          </a:prstGeom>
        </p:spPr>
        <p:txBody>
          <a:bodyPr/>
          <a:lstStyle>
            <a:lvl1pPr algn="l">
              <a:defRPr sz="2000" spc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90C047E-5C5B-2B48-A1DD-40AB448627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046" b="11287"/>
          <a:stretch/>
        </p:blipFill>
        <p:spPr>
          <a:xfrm>
            <a:off x="0" y="1863757"/>
            <a:ext cx="12192000" cy="49942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B0506C-8140-4D43-9561-7F959823B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45091" y="264406"/>
            <a:ext cx="1424990" cy="142499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F2682E1-0E56-3444-A991-2E147BC2826C}"/>
              </a:ext>
            </a:extLst>
          </p:cNvPr>
          <p:cNvSpPr txBox="1"/>
          <p:nvPr userDrawn="1"/>
        </p:nvSpPr>
        <p:spPr>
          <a:xfrm>
            <a:off x="9073874" y="1420454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0" baseline="0" dirty="0">
                <a:solidFill>
                  <a:schemeClr val="bg1"/>
                </a:solidFill>
              </a:rPr>
              <a:t>Marshfield Clinic Research Institute</a:t>
            </a:r>
          </a:p>
        </p:txBody>
      </p:sp>
    </p:spTree>
    <p:extLst>
      <p:ext uri="{BB962C8B-B14F-4D97-AF65-F5344CB8AC3E}">
        <p14:creationId xmlns:p14="http://schemas.microsoft.com/office/powerpoint/2010/main" val="396294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38D6536-266C-6844-B63E-7AE79F48F953}"/>
              </a:ext>
            </a:extLst>
          </p:cNvPr>
          <p:cNvSpPr/>
          <p:nvPr userDrawn="1"/>
        </p:nvSpPr>
        <p:spPr>
          <a:xfrm>
            <a:off x="0" y="6694"/>
            <a:ext cx="12192000" cy="1857662"/>
          </a:xfrm>
          <a:prstGeom prst="rect">
            <a:avLst/>
          </a:prstGeom>
          <a:solidFill>
            <a:srgbClr val="003F5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Verdana Regular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006292-672A-6A4E-B076-FCD770FC1F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2132" y="583253"/>
            <a:ext cx="9407650" cy="527343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40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8498A4E-0269-E94A-8E4B-554B59D050BF}"/>
              </a:ext>
            </a:extLst>
          </p:cNvPr>
          <p:cNvCxnSpPr>
            <a:cxnSpLocks/>
          </p:cNvCxnSpPr>
          <p:nvPr userDrawn="1"/>
        </p:nvCxnSpPr>
        <p:spPr>
          <a:xfrm>
            <a:off x="700173" y="573515"/>
            <a:ext cx="0" cy="941521"/>
          </a:xfrm>
          <a:prstGeom prst="line">
            <a:avLst/>
          </a:prstGeom>
          <a:ln w="38100">
            <a:solidFill>
              <a:srgbClr val="D5225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ubtitle 2">
            <a:extLst>
              <a:ext uri="{FF2B5EF4-FFF2-40B4-BE49-F238E27FC236}">
                <a16:creationId xmlns:a16="http://schemas.microsoft.com/office/drawing/2014/main" id="{4D1E036C-C3F7-0E4B-9487-49980F7310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2132" y="1121196"/>
            <a:ext cx="6799203" cy="453147"/>
          </a:xfrm>
          <a:prstGeom prst="rect">
            <a:avLst/>
          </a:prstGeom>
        </p:spPr>
        <p:txBody>
          <a:bodyPr/>
          <a:lstStyle>
            <a:lvl1pPr algn="l">
              <a:defRPr sz="2000" spc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1818C3-B476-664A-91EF-3FE7E63E99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334" r="2089"/>
          <a:stretch/>
        </p:blipFill>
        <p:spPr>
          <a:xfrm>
            <a:off x="1" y="1874956"/>
            <a:ext cx="12192000" cy="498304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558B523-BEF0-4A43-86AA-D8F577673658}"/>
              </a:ext>
            </a:extLst>
          </p:cNvPr>
          <p:cNvGrpSpPr/>
          <p:nvPr userDrawn="1"/>
        </p:nvGrpSpPr>
        <p:grpSpPr>
          <a:xfrm>
            <a:off x="9073874" y="264406"/>
            <a:ext cx="3657600" cy="1463825"/>
            <a:chOff x="9073874" y="264406"/>
            <a:chExt cx="3657600" cy="146382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CFAEAE4-A94B-6B40-BB6C-A68AF08FE87E}"/>
                </a:ext>
              </a:extLst>
            </p:cNvPr>
            <p:cNvSpPr txBox="1"/>
            <p:nvPr userDrawn="1"/>
          </p:nvSpPr>
          <p:spPr>
            <a:xfrm>
              <a:off x="9073874" y="1420454"/>
              <a:ext cx="3657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i="0" baseline="0" dirty="0">
                  <a:solidFill>
                    <a:schemeClr val="bg1"/>
                  </a:solidFill>
                </a:rPr>
                <a:t>Marshfield Clinic Research Institute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1066C6A-0C57-0C47-AA18-B863327909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0645091" y="264406"/>
              <a:ext cx="1424990" cy="14249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322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EE0FE59-7EDD-164E-A8FE-855393CE8AA8}"/>
              </a:ext>
            </a:extLst>
          </p:cNvPr>
          <p:cNvSpPr/>
          <p:nvPr userDrawn="1"/>
        </p:nvSpPr>
        <p:spPr>
          <a:xfrm>
            <a:off x="0" y="6439546"/>
            <a:ext cx="12192000" cy="418453"/>
          </a:xfrm>
          <a:prstGeom prst="rect">
            <a:avLst/>
          </a:prstGeom>
          <a:solidFill>
            <a:srgbClr val="003F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b="0" i="0" dirty="0">
              <a:latin typeface="Verdana Regular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1552D93-E50F-8646-8CE3-EDA5F617A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230" y="424504"/>
            <a:ext cx="10770471" cy="71132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781D85F-91EE-C142-8E0B-2FDDC05BC09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6232" y="1135823"/>
            <a:ext cx="10770470" cy="5071248"/>
          </a:xfrm>
          <a:prstGeom prst="rect">
            <a:avLst/>
          </a:prstGeom>
        </p:spPr>
        <p:txBody>
          <a:bodyPr/>
          <a:lstStyle>
            <a:lvl1pPr algn="l">
              <a:defRPr sz="2000" b="0" i="0">
                <a:latin typeface="Verdana Regular"/>
              </a:defRPr>
            </a:lvl1pPr>
            <a:lvl2pPr algn="l">
              <a:defRPr sz="1800" b="0" i="0">
                <a:latin typeface="Verdana Regular"/>
              </a:defRPr>
            </a:lvl2pPr>
            <a:lvl3pPr algn="l">
              <a:defRPr sz="1600" b="0" i="0">
                <a:latin typeface="Verdana Regular"/>
              </a:defRPr>
            </a:lvl3pPr>
            <a:lvl4pPr algn="l">
              <a:defRPr sz="1600" b="0" i="0">
                <a:latin typeface="Verdana Regular"/>
              </a:defRPr>
            </a:lvl4pPr>
            <a:lvl5pPr algn="l">
              <a:defRPr sz="1600" b="0" i="0">
                <a:latin typeface="Verdana Regular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AC851AB-AED4-124E-84A8-41D3A17AC90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D50320-57D8-BD42-9D36-E3A776E58F0D}"/>
              </a:ext>
            </a:extLst>
          </p:cNvPr>
          <p:cNvSpPr txBox="1"/>
          <p:nvPr userDrawn="1"/>
        </p:nvSpPr>
        <p:spPr>
          <a:xfrm>
            <a:off x="9793306" y="6536453"/>
            <a:ext cx="23986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i="0" baseline="0" dirty="0">
                <a:solidFill>
                  <a:schemeClr val="bg1"/>
                </a:solidFill>
              </a:rPr>
              <a:t>Marshfield Clinic Research Institute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5C47087-862E-AA40-99CB-9D1C05F5E6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88932" y="5810203"/>
            <a:ext cx="934524" cy="93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08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7819" y="6378933"/>
            <a:ext cx="317500" cy="3175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C851AB-AED4-124E-84A8-41D3A17AC90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1552D93-E50F-8646-8CE3-EDA5F617A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230" y="424504"/>
            <a:ext cx="10770471" cy="71132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3781D85F-91EE-C142-8E0B-2FDDC05BC09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6232" y="1135824"/>
            <a:ext cx="10770470" cy="5158650"/>
          </a:xfrm>
          <a:prstGeom prst="rect">
            <a:avLst/>
          </a:prstGeom>
        </p:spPr>
        <p:txBody>
          <a:bodyPr/>
          <a:lstStyle>
            <a:lvl1pPr algn="l">
              <a:defRPr sz="2000" b="0" i="0">
                <a:latin typeface="Verdana Regular"/>
              </a:defRPr>
            </a:lvl1pPr>
            <a:lvl2pPr algn="l">
              <a:defRPr sz="1800" b="0" i="0">
                <a:latin typeface="Verdana Regular"/>
              </a:defRPr>
            </a:lvl2pPr>
            <a:lvl3pPr algn="l">
              <a:defRPr sz="1600" b="0" i="0">
                <a:latin typeface="Verdana Regular"/>
              </a:defRPr>
            </a:lvl3pPr>
            <a:lvl4pPr algn="l">
              <a:defRPr sz="1600" b="0" i="0">
                <a:latin typeface="Verdana Regular"/>
              </a:defRPr>
            </a:lvl4pPr>
            <a:lvl5pPr algn="l">
              <a:defRPr sz="1600" b="0" i="0">
                <a:latin typeface="Verdana Regular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67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781D85F-91EE-C142-8E0B-2FDDC05BC09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6232" y="1135824"/>
            <a:ext cx="10770470" cy="5158650"/>
          </a:xfrm>
          <a:prstGeom prst="rect">
            <a:avLst/>
          </a:prstGeom>
        </p:spPr>
        <p:txBody>
          <a:bodyPr/>
          <a:lstStyle>
            <a:lvl1pPr algn="l">
              <a:defRPr sz="2000" b="0" i="0">
                <a:latin typeface="Verdana Regular"/>
              </a:defRPr>
            </a:lvl1pPr>
            <a:lvl2pPr algn="l">
              <a:defRPr sz="1800" b="0" i="0">
                <a:latin typeface="Verdana Regular"/>
              </a:defRPr>
            </a:lvl2pPr>
            <a:lvl3pPr algn="l">
              <a:defRPr sz="1600" b="0" i="0">
                <a:latin typeface="Verdana Regular"/>
              </a:defRPr>
            </a:lvl3pPr>
            <a:lvl4pPr algn="l">
              <a:defRPr sz="1600" b="0" i="0">
                <a:latin typeface="Verdana Regular"/>
              </a:defRPr>
            </a:lvl4pPr>
            <a:lvl5pPr algn="l">
              <a:defRPr sz="1600" b="0" i="0">
                <a:latin typeface="Verdana Regular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7819" y="6378933"/>
            <a:ext cx="317500" cy="3175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EE0FE59-7EDD-164E-A8FE-855393CE8AA8}"/>
              </a:ext>
            </a:extLst>
          </p:cNvPr>
          <p:cNvSpPr/>
          <p:nvPr userDrawn="1"/>
        </p:nvSpPr>
        <p:spPr>
          <a:xfrm>
            <a:off x="0" y="-1"/>
            <a:ext cx="12192000" cy="867905"/>
          </a:xfrm>
          <a:prstGeom prst="rect">
            <a:avLst/>
          </a:prstGeom>
          <a:solidFill>
            <a:srgbClr val="003F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b="0" i="0" dirty="0">
              <a:latin typeface="Verdana Regular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1552D93-E50F-8646-8CE3-EDA5F617A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230" y="234074"/>
            <a:ext cx="10770471" cy="71132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C679A04-D40D-544D-A850-7C10846AEF18}"/>
              </a:ext>
            </a:extLst>
          </p:cNvPr>
          <p:cNvCxnSpPr>
            <a:cxnSpLocks/>
          </p:cNvCxnSpPr>
          <p:nvPr userDrawn="1"/>
        </p:nvCxnSpPr>
        <p:spPr>
          <a:xfrm>
            <a:off x="464736" y="296066"/>
            <a:ext cx="0" cy="416855"/>
          </a:xfrm>
          <a:prstGeom prst="line">
            <a:avLst/>
          </a:prstGeom>
          <a:ln w="38100">
            <a:solidFill>
              <a:srgbClr val="D5225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851AB-AED4-124E-84A8-41D3A17AC9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54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8">
            <a:extLst>
              <a:ext uri="{FF2B5EF4-FFF2-40B4-BE49-F238E27FC236}">
                <a16:creationId xmlns:a16="http://schemas.microsoft.com/office/drawing/2014/main" id="{98D0907D-B008-074A-B434-821B98D3D9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783" y="6464837"/>
            <a:ext cx="471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3F5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fld id="{AAC851AB-AED4-124E-84A8-41D3A17AC90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5D78618B-97DE-6949-86DD-D0EC353ED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98917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77" r:id="rId2"/>
    <p:sldLayoutId id="2147483879" r:id="rId3"/>
    <p:sldLayoutId id="2147483857" r:id="rId4"/>
    <p:sldLayoutId id="2147483864" r:id="rId5"/>
    <p:sldLayoutId id="2147483878" r:id="rId6"/>
    <p:sldLayoutId id="2147483873" r:id="rId7"/>
    <p:sldLayoutId id="2147483874" r:id="rId8"/>
    <p:sldLayoutId id="2147483875" r:id="rId9"/>
    <p:sldLayoutId id="2147483876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hdr="0" ftr="0" dt="0"/>
  <p:txStyles>
    <p:titleStyle>
      <a:lvl1pPr algn="l" defTabSz="609585" rtl="0" eaLnBrk="1" latinLnBrk="0" hangingPunct="1">
        <a:lnSpc>
          <a:spcPct val="100000"/>
        </a:lnSpc>
        <a:spcBef>
          <a:spcPct val="0"/>
        </a:spcBef>
        <a:buNone/>
        <a:defRPr sz="4400" b="1" kern="1200" spc="-100" baseline="0">
          <a:solidFill>
            <a:srgbClr val="003F51"/>
          </a:solidFill>
          <a:latin typeface="+mn-lt"/>
          <a:ea typeface="+mj-ea"/>
          <a:cs typeface="+mj-cs"/>
        </a:defRPr>
      </a:lvl1pPr>
    </p:titleStyle>
    <p:bodyStyle>
      <a:lvl1pPr marL="0" indent="0" algn="l" defTabSz="609585" rtl="0" eaLnBrk="1" latinLnBrk="0" hangingPunct="1">
        <a:spcBef>
          <a:spcPct val="20000"/>
        </a:spcBef>
        <a:buFont typeface="Arial"/>
        <a:buNone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1123935" indent="-514350" algn="l" defTabSz="6095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438339" indent="0" algn="l" defTabSz="609585" rtl="0" eaLnBrk="1" latinLnBrk="0" hangingPunct="1">
        <a:spcBef>
          <a:spcPct val="20000"/>
        </a:spcBef>
        <a:buFont typeface="Arial"/>
        <a:buNone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35062975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ncbi.nlm.nih.gov/pmc/articles/PMC4588507/pdf/srep14268.pdf" TargetMode="External"/><Relationship Id="rId5" Type="http://schemas.openxmlformats.org/officeDocument/2006/relationships/hyperlink" Target="https://pubmed.ncbi.nlm.nih.gov/36225856/" TargetMode="External"/><Relationship Id="rId4" Type="http://schemas.openxmlformats.org/officeDocument/2006/relationships/hyperlink" Target="https://pubmed.ncbi.nlm.nih.gov/15338801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4588507/pdf/srep14268.pdf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4588507/pdf/srep14268.pdf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7" Type="http://schemas.openxmlformats.org/officeDocument/2006/relationships/hyperlink" Target="https://www.slh.wisc.edu/wcln-surveillance/surveillance/virology-surveillance/current-rsv-activity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gif"/><Relationship Id="rId4" Type="http://schemas.openxmlformats.org/officeDocument/2006/relationships/hyperlink" Target="https://www.slh.wisc.edu/wcln-surveillance/surveillance/virology-surveillance/current-rsv-activity/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biologicmodels.com/wp-content/uploads/2018/03/fusionF_banner_2.jp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4305198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ncbi.nlm.nih.gov/pmc/articles/PMC266671/pdf/jcm00080-0171.pdf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rsv/about/transmission.html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ubmed.ncbi.nlm.nih.gov/3706232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3.emf"/><Relationship Id="rId4" Type="http://schemas.openxmlformats.org/officeDocument/2006/relationships/oleObject" Target="../embeddings/oleObject1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da.gov/news-events/press-announcements/fda-approves-first-respiratory-syncytial-virus-rsv-vaccine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fda.gov/media/165622/download" TargetMode="External"/><Relationship Id="rId4" Type="http://schemas.openxmlformats.org/officeDocument/2006/relationships/hyperlink" Target="https://www.fda.gov/vaccines-blood-biologics/arexvy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rsv/about/transmission.html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ubmed.ncbi.nlm.nih.gov/3706232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nature.com/articles/s41579-019-0149-x" TargetMode="External"/><Relationship Id="rId4" Type="http://schemas.openxmlformats.org/officeDocument/2006/relationships/hyperlink" Target="https://www.niaid.nih.gov/diseases-conditions/respiratory-syncytial-virus-rsv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a.path.org/documents/RSV-Snapshot_04MAY2023_clinical-stage.pdf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3KYJ9iF7XA&amp;list=PLvrp9iOILTQb6D9e1YZWpbUvzfptNMKx2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3KYJ9iF7XA&amp;list=PLvrp9iOILTQb6D9e1YZWpbUvzfptNMKx2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3KYJ9iF7XA&amp;list=PLvrp9iOILTQb6D9e1YZWpbUvzfptNMKx2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alth.ny.gov/diseases/communicable/respiratory_syncytial_virus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cdc.gov/rsv/about/transmission.html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rsv/about/transmission.htm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ubmed.ncbi.nlm.nih.gov/3706232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3.xml"/><Relationship Id="rId7" Type="http://schemas.openxmlformats.org/officeDocument/2006/relationships/notesSlide" Target="../notesSlides/notesSlide6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Maria Sundaram, MSPH, PhD</a:t>
            </a:r>
          </a:p>
          <a:p>
            <a:endParaRPr lang="en-US" dirty="0"/>
          </a:p>
          <a:p>
            <a:r>
              <a:rPr lang="en-US" dirty="0" smtClean="0"/>
              <a:t>WSLH Virology Conference</a:t>
            </a:r>
          </a:p>
          <a:p>
            <a:r>
              <a:rPr lang="en-US" dirty="0" smtClean="0"/>
              <a:t>June 8, 2023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RSV Update: June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22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851AB-AED4-124E-84A8-41D3A17AC90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6126283"/>
            <a:ext cx="725582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</a:rPr>
              <a:t>https://academic.oup.com/ofid/article/9/11/ofac598/6809070</a:t>
            </a:r>
          </a:p>
        </p:txBody>
      </p:sp>
      <p:pic>
        <p:nvPicPr>
          <p:cNvPr id="1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2269761" y="778350"/>
            <a:ext cx="7638738" cy="4982808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3983277" y="983293"/>
            <a:ext cx="513567" cy="1315233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154450" y="1041748"/>
            <a:ext cx="605424" cy="1482247"/>
          </a:xfrm>
          <a:prstGeom prst="ellipse">
            <a:avLst/>
          </a:prstGeom>
          <a:noFill/>
          <a:ln w="5715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626258" y="3601233"/>
            <a:ext cx="513567" cy="983754"/>
          </a:xfrm>
          <a:prstGeom prst="ellipse">
            <a:avLst/>
          </a:prstGeom>
          <a:noFill/>
          <a:ln w="57150">
            <a:solidFill>
              <a:srgbClr val="D5225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02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6" grpId="0" animBg="1"/>
      <p:bldP spid="6" grpId="1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RSV A vs. RSV B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516232" y="1135824"/>
            <a:ext cx="10770470" cy="242608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RSV A may cause more severe disease than RSV B in infants hospitalized for RSV ARI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In a given winter respiratory virus season, usually one (either RSV A or RSV B) is a ‘dominant’ strain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RSV has high genetic variability, and there are frequently emerging RSV A/B genotypes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Emergent RSV genotypes can occur that are detected globally (Buenos Aires 1999; Ontario 2010)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851AB-AED4-124E-84A8-41D3A17AC90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8783" y="5403628"/>
            <a:ext cx="120315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4"/>
                </a:solidFill>
                <a:hlinkClick r:id="rId3"/>
              </a:rPr>
              <a:t>https://pubmed.ncbi.nlm.nih.gov/35062975</a:t>
            </a:r>
            <a:r>
              <a:rPr lang="en-US" dirty="0" smtClean="0">
                <a:solidFill>
                  <a:schemeClr val="accent4"/>
                </a:solidFill>
                <a:hlinkClick r:id="rId3"/>
              </a:rPr>
              <a:t>/</a:t>
            </a:r>
            <a:r>
              <a:rPr lang="en-US" dirty="0">
                <a:solidFill>
                  <a:schemeClr val="accent4"/>
                </a:solidFill>
              </a:rPr>
              <a:t>, </a:t>
            </a:r>
            <a:r>
              <a:rPr lang="en-US" dirty="0">
                <a:solidFill>
                  <a:schemeClr val="accent4"/>
                </a:solidFill>
                <a:hlinkClick r:id="rId4"/>
              </a:rPr>
              <a:t>https://pubmed.ncbi.nlm.nih.gov/15338801</a:t>
            </a:r>
            <a:r>
              <a:rPr lang="en-US" dirty="0" smtClean="0">
                <a:solidFill>
                  <a:schemeClr val="accent4"/>
                </a:solidFill>
                <a:hlinkClick r:id="rId4"/>
              </a:rPr>
              <a:t>/</a:t>
            </a:r>
            <a:r>
              <a:rPr lang="en-US" dirty="0">
                <a:solidFill>
                  <a:schemeClr val="accent4"/>
                </a:solidFill>
              </a:rPr>
              <a:t>, </a:t>
            </a:r>
            <a:r>
              <a:rPr lang="en-US" dirty="0">
                <a:solidFill>
                  <a:schemeClr val="accent4"/>
                </a:solidFill>
                <a:hlinkClick r:id="rId5"/>
              </a:rPr>
              <a:t>https://pubmed.ncbi.nlm.nih.gov/36225856</a:t>
            </a:r>
            <a:r>
              <a:rPr lang="en-US" dirty="0" smtClean="0">
                <a:solidFill>
                  <a:schemeClr val="accent4"/>
                </a:solidFill>
                <a:hlinkClick r:id="rId5"/>
              </a:rPr>
              <a:t>/</a:t>
            </a:r>
            <a:r>
              <a:rPr lang="en-US" dirty="0" smtClean="0">
                <a:solidFill>
                  <a:schemeClr val="accent4"/>
                </a:solidFill>
              </a:rPr>
              <a:t>, </a:t>
            </a:r>
          </a:p>
          <a:p>
            <a:r>
              <a:rPr lang="en-US" dirty="0" smtClean="0">
                <a:solidFill>
                  <a:schemeClr val="accent4"/>
                </a:solidFill>
                <a:hlinkClick r:id="rId6"/>
              </a:rPr>
              <a:t>https</a:t>
            </a:r>
            <a:r>
              <a:rPr lang="en-US" dirty="0">
                <a:solidFill>
                  <a:schemeClr val="accent4"/>
                </a:solidFill>
                <a:hlinkClick r:id="rId6"/>
              </a:rPr>
              <a:t>://</a:t>
            </a:r>
            <a:r>
              <a:rPr lang="en-US" dirty="0" smtClean="0">
                <a:solidFill>
                  <a:schemeClr val="accent4"/>
                </a:solidFill>
                <a:hlinkClick r:id="rId6"/>
              </a:rPr>
              <a:t>www.ncbi.nlm.nih.gov/pmc/articles/PMC4588507/pdf/srep14268.pdf</a:t>
            </a:r>
            <a:r>
              <a:rPr lang="en-US" dirty="0" smtClean="0">
                <a:solidFill>
                  <a:schemeClr val="accent4"/>
                </a:solidFill>
              </a:rPr>
              <a:t> </a:t>
            </a:r>
            <a:endParaRPr lang="en-U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08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RSV emerging genotypes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851AB-AED4-124E-84A8-41D3A17AC90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8783" y="5999976"/>
            <a:ext cx="120315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4"/>
                </a:solidFill>
                <a:hlinkClick r:id="rId3"/>
              </a:rPr>
              <a:t>https</a:t>
            </a:r>
            <a:r>
              <a:rPr lang="en-US" dirty="0">
                <a:solidFill>
                  <a:schemeClr val="accent4"/>
                </a:solidFill>
                <a:hlinkClick r:id="rId3"/>
              </a:rPr>
              <a:t>://</a:t>
            </a:r>
            <a:r>
              <a:rPr lang="en-US" dirty="0" smtClean="0">
                <a:solidFill>
                  <a:schemeClr val="accent4"/>
                </a:solidFill>
                <a:hlinkClick r:id="rId3"/>
              </a:rPr>
              <a:t>www.ncbi.nlm.nih.gov/pmc/articles/PMC4588507/pdf/srep14268.pdf</a:t>
            </a:r>
            <a:r>
              <a:rPr lang="en-US" dirty="0" smtClean="0">
                <a:solidFill>
                  <a:schemeClr val="accent4"/>
                </a:solidFill>
              </a:rPr>
              <a:t> </a:t>
            </a:r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469" y="1231352"/>
            <a:ext cx="9393746" cy="47686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77204" t="8145" r="7264" b="67700"/>
          <a:stretch/>
        </p:blipFill>
        <p:spPr>
          <a:xfrm>
            <a:off x="7315200" y="1231352"/>
            <a:ext cx="1767180" cy="139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0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RSV emerging genotypes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851AB-AED4-124E-84A8-41D3A17AC90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8783" y="5999976"/>
            <a:ext cx="120315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4"/>
                </a:solidFill>
                <a:hlinkClick r:id="rId3"/>
              </a:rPr>
              <a:t>https</a:t>
            </a:r>
            <a:r>
              <a:rPr lang="en-US" dirty="0">
                <a:solidFill>
                  <a:schemeClr val="accent4"/>
                </a:solidFill>
                <a:hlinkClick r:id="rId3"/>
              </a:rPr>
              <a:t>://</a:t>
            </a:r>
            <a:r>
              <a:rPr lang="en-US" dirty="0" smtClean="0">
                <a:solidFill>
                  <a:schemeClr val="accent4"/>
                </a:solidFill>
                <a:hlinkClick r:id="rId3"/>
              </a:rPr>
              <a:t>www.ncbi.nlm.nih.gov/pmc/articles/PMC4588507/pdf/srep14268.pdf</a:t>
            </a:r>
            <a:r>
              <a:rPr lang="en-US" dirty="0" smtClean="0">
                <a:solidFill>
                  <a:schemeClr val="accent4"/>
                </a:solidFill>
              </a:rPr>
              <a:t> </a:t>
            </a:r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540" t="4345" r="1879" b="3071"/>
          <a:stretch/>
        </p:blipFill>
        <p:spPr>
          <a:xfrm>
            <a:off x="1549153" y="1098367"/>
            <a:ext cx="9090837" cy="490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16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Potential long-term impacts of RSV infection: Asthma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516232" y="1135823"/>
            <a:ext cx="10770470" cy="378705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Infants with RSV bronchiolitis often have recurrent wheezing and may be more likely go on to develop asthma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Does early RSV bronchiolitis cause asthma? </a:t>
            </a:r>
          </a:p>
          <a:p>
            <a:pPr marL="1466835" lvl="1" indent="-342900"/>
            <a:r>
              <a:rPr lang="en-US" dirty="0" smtClean="0"/>
              <a:t>Or is RSV opportunistically infecting vulnerable infants who would have gone on to have asthma anyway, with or without RSV infection?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Is the asthma related to bronchiolitis of all etiologies, or is it secondary to RSV bronchiolitis in particular?</a:t>
            </a:r>
          </a:p>
          <a:p>
            <a:pPr marL="1466835" lvl="1" indent="-342900"/>
            <a:r>
              <a:rPr lang="en-US" dirty="0" smtClean="0"/>
              <a:t>The majority bronchiolitis in this age group is caused by RSV; this could change with advent of vaccines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851AB-AED4-124E-84A8-41D3A17AC90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8783" y="6005090"/>
            <a:ext cx="120315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https://www.ncbi.nlm.nih.gov/pmc/articles/PMC3215509/</a:t>
            </a:r>
          </a:p>
        </p:txBody>
      </p:sp>
    </p:spTree>
    <p:extLst>
      <p:ext uri="{BB962C8B-B14F-4D97-AF65-F5344CB8AC3E}">
        <p14:creationId xmlns:p14="http://schemas.microsoft.com/office/powerpoint/2010/main" val="84595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Would delaying RSV infection prevent long-term asthma outcomes?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851AB-AED4-124E-84A8-41D3A17AC90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8783" y="6005090"/>
            <a:ext cx="120315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https://www.ncbi.nlm.nih.gov/pmc/articles/PMC3215509/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16232" y="1135823"/>
            <a:ext cx="10770470" cy="381894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RSV </a:t>
            </a:r>
            <a:r>
              <a:rPr lang="en-US" dirty="0" err="1" smtClean="0"/>
              <a:t>immunoprophylaxis</a:t>
            </a:r>
            <a:r>
              <a:rPr lang="en-US" dirty="0" smtClean="0"/>
              <a:t> reduces RSV-related morbidity in high-risk infants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It is likely that RSV immunization of pregnant people and regular (seasonal) </a:t>
            </a:r>
            <a:r>
              <a:rPr lang="en-US" dirty="0" err="1" smtClean="0"/>
              <a:t>immunoprophylaxis</a:t>
            </a:r>
            <a:r>
              <a:rPr lang="en-US" dirty="0" smtClean="0"/>
              <a:t> of infants would change the average age at first infection with RSV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It remains to be seen whether this will have an impact on longer-term asthma outcomes for children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0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872132" y="747686"/>
            <a:ext cx="5136782" cy="527343"/>
          </a:xfrm>
        </p:spPr>
        <p:txBody>
          <a:bodyPr/>
          <a:lstStyle/>
          <a:p>
            <a:r>
              <a:rPr lang="en-US" dirty="0" smtClean="0"/>
              <a:t>RSV during COVID-19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209414" y="0"/>
            <a:ext cx="5982586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94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Seasonal RSV transmission and disruption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851AB-AED4-124E-84A8-41D3A17AC905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24" b="76268"/>
          <a:stretch/>
        </p:blipFill>
        <p:spPr>
          <a:xfrm>
            <a:off x="1026993" y="1382486"/>
            <a:ext cx="8474432" cy="40785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74" t="75419" r="34017" b="11427"/>
          <a:stretch/>
        </p:blipFill>
        <p:spPr>
          <a:xfrm>
            <a:off x="9622972" y="2057400"/>
            <a:ext cx="1778000" cy="2260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114771"/>
            <a:ext cx="96868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</a:rPr>
              <a:t>https://www.thelancet.com/journals/laninf/article/PIIS1473-3099%2822%2900525-4/fulltext</a:t>
            </a:r>
          </a:p>
        </p:txBody>
      </p:sp>
      <p:sp>
        <p:nvSpPr>
          <p:cNvPr id="3" name="Oval 2"/>
          <p:cNvSpPr/>
          <p:nvPr/>
        </p:nvSpPr>
        <p:spPr>
          <a:xfrm>
            <a:off x="9686878" y="3513668"/>
            <a:ext cx="1714094" cy="711200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55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Seasonal RSV transmission and disruption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851AB-AED4-124E-84A8-41D3A17AC905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3210" b="51729"/>
          <a:stretch/>
        </p:blipFill>
        <p:spPr>
          <a:xfrm>
            <a:off x="761513" y="1135824"/>
            <a:ext cx="7849087" cy="43383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74" t="75419" r="34017" b="11427"/>
          <a:stretch/>
        </p:blipFill>
        <p:spPr>
          <a:xfrm>
            <a:off x="9622972" y="2057400"/>
            <a:ext cx="1778000" cy="226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59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Seasonal RSV transmission and disruption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851AB-AED4-124E-84A8-41D3A17AC905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1026" name="Picture 2" descr="linRSVPC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21028"/>
          <a:stretch/>
        </p:blipFill>
        <p:spPr bwMode="auto">
          <a:xfrm>
            <a:off x="314486" y="1347848"/>
            <a:ext cx="5795829" cy="214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nRSVPC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9" b="15956"/>
          <a:stretch/>
        </p:blipFill>
        <p:spPr bwMode="auto">
          <a:xfrm>
            <a:off x="6071658" y="1199223"/>
            <a:ext cx="5619750" cy="223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62167" y="966148"/>
            <a:ext cx="945466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/>
              <a:t>2018-19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35550" y="873356"/>
            <a:ext cx="945466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/>
              <a:t>2019-20</a:t>
            </a:r>
          </a:p>
        </p:txBody>
      </p:sp>
      <p:pic>
        <p:nvPicPr>
          <p:cNvPr id="1030" name="Picture 6" descr="linRSVPC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9" b="15840"/>
          <a:stretch/>
        </p:blipFill>
        <p:spPr bwMode="auto">
          <a:xfrm>
            <a:off x="314486" y="3920519"/>
            <a:ext cx="5777018" cy="232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62167" y="3606135"/>
            <a:ext cx="945466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/>
              <a:t>2020-21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35550" y="3606135"/>
            <a:ext cx="945466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/>
              <a:t>2021-22</a:t>
            </a:r>
          </a:p>
        </p:txBody>
      </p:sp>
      <p:pic>
        <p:nvPicPr>
          <p:cNvPr id="1032" name="Picture 8" descr="linRSVPCR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10" b="15725"/>
          <a:stretch/>
        </p:blipFill>
        <p:spPr bwMode="auto">
          <a:xfrm>
            <a:off x="6110315" y="4003039"/>
            <a:ext cx="5619750" cy="224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linRSVPCR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1" t="83279" r="12120" b="2947"/>
          <a:stretch/>
        </p:blipFill>
        <p:spPr bwMode="auto">
          <a:xfrm>
            <a:off x="7419862" y="308974"/>
            <a:ext cx="4485640" cy="43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24342" y="6194001"/>
            <a:ext cx="714025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accent5"/>
                </a:solidFill>
                <a:hlinkClick r:id="rId7"/>
              </a:rPr>
              <a:t>https://</a:t>
            </a:r>
            <a:r>
              <a:rPr lang="en-US" sz="1100" dirty="0" smtClean="0">
                <a:solidFill>
                  <a:schemeClr val="accent5"/>
                </a:solidFill>
                <a:hlinkClick r:id="rId7"/>
              </a:rPr>
              <a:t>www.slh.wisc.edu/wcln-surveillance/surveillance/virology-surveillance/current-rsv-activity/</a:t>
            </a:r>
            <a:r>
              <a:rPr lang="en-US" sz="1100" dirty="0" smtClean="0">
                <a:solidFill>
                  <a:schemeClr val="accent5"/>
                </a:solidFill>
              </a:rPr>
              <a:t>  </a:t>
            </a:r>
            <a:endParaRPr lang="en-US" sz="11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38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872132" y="747686"/>
            <a:ext cx="5136782" cy="527343"/>
          </a:xfrm>
        </p:spPr>
        <p:txBody>
          <a:bodyPr/>
          <a:lstStyle/>
          <a:p>
            <a:r>
              <a:rPr lang="en-US" dirty="0" smtClean="0"/>
              <a:t>RSV virology and clinical manifestations 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6209414" y="0"/>
            <a:ext cx="5982586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20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RSV in Wisconsin, 2022-23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851AB-AED4-124E-84A8-41D3A17AC905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14" name="Picture 8" descr="linRSVPC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1" t="83279" r="12120" b="2947"/>
          <a:stretch/>
        </p:blipFill>
        <p:spPr bwMode="auto">
          <a:xfrm>
            <a:off x="7419862" y="308974"/>
            <a:ext cx="4485640" cy="43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24342" y="6194001"/>
            <a:ext cx="714025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accent5"/>
                </a:solidFill>
                <a:hlinkClick r:id="rId4"/>
              </a:rPr>
              <a:t>https://</a:t>
            </a:r>
            <a:r>
              <a:rPr lang="en-US" sz="1100" dirty="0" smtClean="0">
                <a:solidFill>
                  <a:schemeClr val="accent5"/>
                </a:solidFill>
                <a:hlinkClick r:id="rId4"/>
              </a:rPr>
              <a:t>www.slh.wisc.edu/wcln-surveillance/surveillance/virology-surveillance/current-rsv-activity/</a:t>
            </a:r>
            <a:r>
              <a:rPr lang="en-US" sz="1100" dirty="0" smtClean="0">
                <a:solidFill>
                  <a:schemeClr val="accent5"/>
                </a:solidFill>
              </a:rPr>
              <a:t>  </a:t>
            </a:r>
            <a:endParaRPr lang="en-US" sz="1100" dirty="0">
              <a:solidFill>
                <a:schemeClr val="accent5"/>
              </a:solidFill>
            </a:endParaRPr>
          </a:p>
        </p:txBody>
      </p:sp>
      <p:pic>
        <p:nvPicPr>
          <p:cNvPr id="8194" name="Picture 2" descr="linRSVPC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1" b="16266"/>
          <a:stretch/>
        </p:blipFill>
        <p:spPr bwMode="auto">
          <a:xfrm>
            <a:off x="550190" y="1605776"/>
            <a:ext cx="10851406" cy="431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439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872132" y="747686"/>
            <a:ext cx="5136782" cy="527343"/>
          </a:xfrm>
        </p:spPr>
        <p:txBody>
          <a:bodyPr/>
          <a:lstStyle/>
          <a:p>
            <a:r>
              <a:rPr lang="en-US" dirty="0" smtClean="0"/>
              <a:t>RSV vaccines and therapeutics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209414" y="0"/>
            <a:ext cx="5982586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14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Fig.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775" y="570499"/>
            <a:ext cx="9188450" cy="559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851AB-AED4-124E-84A8-41D3A17AC905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-18494" y="6095505"/>
            <a:ext cx="6114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https://</a:t>
            </a:r>
            <a:r>
              <a:rPr lang="en-US" dirty="0" smtClean="0">
                <a:solidFill>
                  <a:schemeClr val="accent4"/>
                </a:solidFill>
              </a:rPr>
              <a:t>www.nature.com/articles/s41579-019-0149-x/figures/1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7382829" y="2533082"/>
            <a:ext cx="1568605" cy="337117"/>
          </a:xfrm>
          <a:prstGeom prst="ellipse">
            <a:avLst/>
          </a:prstGeom>
          <a:noFill/>
          <a:ln w="5715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402961" y="3326693"/>
            <a:ext cx="1528339" cy="352074"/>
          </a:xfrm>
          <a:prstGeom prst="ellipse">
            <a:avLst/>
          </a:prstGeom>
          <a:noFill/>
          <a:ln w="5715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776128" y="5655944"/>
            <a:ext cx="2219094" cy="462781"/>
          </a:xfrm>
          <a:prstGeom prst="ellipse">
            <a:avLst/>
          </a:prstGeom>
          <a:noFill/>
          <a:ln w="5715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33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851AB-AED4-124E-84A8-41D3A17AC905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2050" name="Picture 2" descr="Fig.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90" y="1346132"/>
            <a:ext cx="11147964" cy="3550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8494" y="6095505"/>
            <a:ext cx="6114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https://www.nature.com/articles/s41579-019-0149-x/figures/4</a:t>
            </a:r>
          </a:p>
        </p:txBody>
      </p:sp>
      <p:sp>
        <p:nvSpPr>
          <p:cNvPr id="6" name="Oval 5"/>
          <p:cNvSpPr/>
          <p:nvPr/>
        </p:nvSpPr>
        <p:spPr>
          <a:xfrm>
            <a:off x="847023" y="654518"/>
            <a:ext cx="8373979" cy="4340994"/>
          </a:xfrm>
          <a:prstGeom prst="ellipse">
            <a:avLst/>
          </a:prstGeom>
          <a:noFill/>
          <a:ln w="76200">
            <a:solidFill>
              <a:srgbClr val="FF33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8951495" y="1732547"/>
            <a:ext cx="2125579" cy="2906830"/>
          </a:xfrm>
          <a:prstGeom prst="ellipse">
            <a:avLst/>
          </a:prstGeom>
          <a:noFill/>
          <a:ln w="7620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76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851AB-AED4-124E-84A8-41D3A17AC905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5122" name="Picture 2" descr="https://biologicmodels.com/wp-content/uploads/2018/03/fusionF_banner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287867"/>
            <a:ext cx="97155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6157060"/>
            <a:ext cx="7391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6">
                    <a:lumMod val="75000"/>
                  </a:schemeClr>
                </a:solidFill>
                <a:hlinkClick r:id="rId4"/>
              </a:rPr>
              <a:t>https://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hlinkClick r:id="rId4"/>
              </a:rPr>
              <a:t>biologicmodels.com/wp-content/uploads/2018/03/fusionF_banner_2.jpg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en-US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4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RSV vaccine development history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516232" y="1135823"/>
            <a:ext cx="10770470" cy="341924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1967: A formalin-inactivated vaccine against RSV was developed and rolled out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Infants who received this vaccine developed robust antibodies against the F glycoprotein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However, immunized infants subsequently experienced a greater risk of severe disease compared to their un-immunized counterparts</a:t>
            </a:r>
            <a:r>
              <a:rPr lang="en-US" dirty="0" smtClean="0">
                <a:solidFill>
                  <a:schemeClr val="accent5"/>
                </a:solidFill>
              </a:rPr>
              <a:t>, including 2 deaths </a:t>
            </a:r>
            <a:r>
              <a:rPr lang="en-US" dirty="0" smtClean="0"/>
              <a:t>(vaccine-associated enhanced respiratory disease)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The anti-F antibody developed after vaccination had low neutralizing capacity</a:t>
            </a:r>
            <a:endParaRPr lang="en-US" dirty="0"/>
          </a:p>
          <a:p>
            <a:pPr marL="1466835" lvl="1" indent="-342900"/>
            <a:r>
              <a:rPr lang="en-US" dirty="0" smtClean="0"/>
              <a:t>It appears that the process of formalin inactivation altered the F and G glycoprotein epitopes that would otherwise have resulted in the creation of neutralizing antibodies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There has not been another approved RSV vaccine for infants since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851AB-AED4-124E-84A8-41D3A17AC905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8783" y="5744773"/>
            <a:ext cx="120315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4"/>
                </a:solidFill>
                <a:hlinkClick r:id="rId3"/>
              </a:rPr>
              <a:t>https://pubmed.ncbi.nlm.nih.gov/4305198</a:t>
            </a:r>
            <a:r>
              <a:rPr lang="en-US" dirty="0" smtClean="0">
                <a:solidFill>
                  <a:schemeClr val="accent4"/>
                </a:solidFill>
                <a:hlinkClick r:id="rId3"/>
              </a:rPr>
              <a:t>/</a:t>
            </a:r>
            <a:r>
              <a:rPr lang="en-US" dirty="0">
                <a:solidFill>
                  <a:schemeClr val="accent4"/>
                </a:solidFill>
              </a:rPr>
              <a:t>, </a:t>
            </a:r>
            <a:endParaRPr lang="en-US" dirty="0" smtClean="0">
              <a:solidFill>
                <a:schemeClr val="accent4"/>
              </a:solidFill>
            </a:endParaRPr>
          </a:p>
          <a:p>
            <a:r>
              <a:rPr lang="en-US" dirty="0" smtClean="0">
                <a:solidFill>
                  <a:schemeClr val="accent4"/>
                </a:solidFill>
                <a:hlinkClick r:id="rId4"/>
              </a:rPr>
              <a:t>https</a:t>
            </a:r>
            <a:r>
              <a:rPr lang="en-US" dirty="0">
                <a:solidFill>
                  <a:schemeClr val="accent4"/>
                </a:solidFill>
                <a:hlinkClick r:id="rId4"/>
              </a:rPr>
              <a:t>://</a:t>
            </a:r>
            <a:r>
              <a:rPr lang="en-US" dirty="0" smtClean="0">
                <a:solidFill>
                  <a:schemeClr val="accent4"/>
                </a:solidFill>
                <a:hlinkClick r:id="rId4"/>
              </a:rPr>
              <a:t>www.ncbi.nlm.nih.gov/pmc/articles/PMC266671/pdf/jcm00080-0171.pdf</a:t>
            </a:r>
            <a:r>
              <a:rPr lang="en-US" dirty="0" smtClean="0">
                <a:solidFill>
                  <a:schemeClr val="accent4"/>
                </a:solidFill>
              </a:rPr>
              <a:t>  </a:t>
            </a:r>
            <a:endParaRPr lang="en-U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94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RSV vaccine development priorities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516232" y="1135823"/>
            <a:ext cx="10770470" cy="439870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It is thought that newborn infants receive some protection against RSV through maternally-derived antibody that is transferred across the placenta in late pregnancy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In a prospective cohort study on Malian mothers and infants, RSV antibody was transferred efficiently, and infant titers were 3x higher against RSV A compared to RSV B</a:t>
            </a:r>
          </a:p>
          <a:p>
            <a:pPr marL="1466835" lvl="1" indent="-342900"/>
            <a:r>
              <a:rPr lang="en-US" dirty="0" smtClean="0"/>
              <a:t>Infants who went on to contract RSV within the first 6 months of life had significantly lower RSV A and RSV B antibody titers at birth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There is substantial interest in developing a maternal vaccine for RSV for the purpose of infant protection, especially since this might mitigate some concerns about vaccine safety for infants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851AB-AED4-124E-84A8-41D3A17AC905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-1" y="6024173"/>
            <a:ext cx="120315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4"/>
                </a:solidFill>
                <a:hlinkClick r:id="rId3"/>
              </a:rPr>
              <a:t>https://</a:t>
            </a:r>
            <a:r>
              <a:rPr lang="en-US" dirty="0" smtClean="0">
                <a:solidFill>
                  <a:schemeClr val="accent4"/>
                </a:solidFill>
                <a:hlinkClick r:id="rId3"/>
              </a:rPr>
              <a:t>www.cdc.gov/rsv/about/transmission.html</a:t>
            </a:r>
            <a:r>
              <a:rPr lang="en-US" dirty="0">
                <a:solidFill>
                  <a:schemeClr val="accent4"/>
                </a:solidFill>
              </a:rPr>
              <a:t>, </a:t>
            </a:r>
            <a:r>
              <a:rPr lang="en-US" dirty="0">
                <a:solidFill>
                  <a:schemeClr val="accent4"/>
                </a:solidFill>
                <a:hlinkClick r:id="rId4"/>
              </a:rPr>
              <a:t>https://pubmed.ncbi.nlm.nih.gov/3706232</a:t>
            </a:r>
            <a:r>
              <a:rPr lang="en-US" dirty="0" smtClean="0">
                <a:solidFill>
                  <a:schemeClr val="accent4"/>
                </a:solidFill>
                <a:hlinkClick r:id="rId4"/>
              </a:rPr>
              <a:t>/</a:t>
            </a:r>
            <a:r>
              <a:rPr lang="en-US" dirty="0" smtClean="0">
                <a:solidFill>
                  <a:schemeClr val="accent4"/>
                </a:solidFill>
              </a:rPr>
              <a:t> </a:t>
            </a:r>
            <a:endParaRPr lang="en-U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02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851AB-AED4-124E-84A8-41D3A17AC905}" type="slidenum">
              <a:rPr lang="en-US" smtClean="0"/>
              <a:pPr/>
              <a:t>27</a:t>
            </a:fld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0109165"/>
              </p:ext>
            </p:extLst>
          </p:nvPr>
        </p:nvGraphicFramePr>
        <p:xfrm>
          <a:off x="1453092" y="-126156"/>
          <a:ext cx="8562975" cy="64217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7" name="Acrobat Document" r:id="rId4" imgW="22859803" imgH="17145000" progId="AcroExch.Document.DC">
                  <p:embed/>
                </p:oleObj>
              </mc:Choice>
              <mc:Fallback>
                <p:oleObj name="Acrobat Document" r:id="rId4" imgW="22859803" imgH="171450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53092" y="-126156"/>
                        <a:ext cx="8562975" cy="64217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78783" y="6141716"/>
            <a:ext cx="111395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</a:rPr>
              <a:t>https://</a:t>
            </a:r>
            <a:r>
              <a:rPr lang="en-US" sz="1400" dirty="0" smtClean="0">
                <a:solidFill>
                  <a:schemeClr val="accent4"/>
                </a:solidFill>
              </a:rPr>
              <a:t>media.path.org/documents/RSV-Snapshot_04MAY2023_clinical-stage.pdf</a:t>
            </a:r>
            <a:endParaRPr lang="en-US" sz="1400" dirty="0">
              <a:solidFill>
                <a:schemeClr val="accent4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5858933" y="76200"/>
            <a:ext cx="3801534" cy="575733"/>
          </a:xfrm>
          <a:prstGeom prst="ellipse">
            <a:avLst/>
          </a:prstGeom>
          <a:noFill/>
          <a:ln w="76200">
            <a:solidFill>
              <a:srgbClr val="FF33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106833" y="2142067"/>
            <a:ext cx="986367" cy="702733"/>
          </a:xfrm>
          <a:prstGeom prst="ellipse">
            <a:avLst/>
          </a:prstGeom>
          <a:noFill/>
          <a:ln w="7620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106832" y="4588934"/>
            <a:ext cx="1739901" cy="1041399"/>
          </a:xfrm>
          <a:prstGeom prst="ellipse">
            <a:avLst/>
          </a:prstGeom>
          <a:noFill/>
          <a:ln w="76200">
            <a:solidFill>
              <a:srgbClr val="D5225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9684279" y="2161150"/>
            <a:ext cx="1865842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FDA approved May 3, 2023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908115" y="4073072"/>
            <a:ext cx="2243668" cy="203132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US" dirty="0" err="1" smtClean="0"/>
              <a:t>Nirsevimab</a:t>
            </a:r>
            <a:r>
              <a:rPr lang="en-US" dirty="0" smtClean="0"/>
              <a:t> recently approved in Canada and EU</a:t>
            </a:r>
          </a:p>
          <a:p>
            <a:pPr algn="l"/>
            <a:endParaRPr lang="en-US" dirty="0"/>
          </a:p>
          <a:p>
            <a:pPr algn="l"/>
            <a:r>
              <a:rPr lang="en-US" dirty="0" smtClean="0"/>
              <a:t>FDA BLA application accepted January 2023</a:t>
            </a:r>
          </a:p>
        </p:txBody>
      </p:sp>
      <p:sp>
        <p:nvSpPr>
          <p:cNvPr id="14" name="Oval 13"/>
          <p:cNvSpPr/>
          <p:nvPr/>
        </p:nvSpPr>
        <p:spPr>
          <a:xfrm>
            <a:off x="6582833" y="2142066"/>
            <a:ext cx="986367" cy="702733"/>
          </a:xfrm>
          <a:prstGeom prst="ellipse">
            <a:avLst/>
          </a:prstGeom>
          <a:noFill/>
          <a:ln w="7620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45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/>
      <p:bldP spid="13" grpId="0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RSV F protein vaccines for older adults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516232" y="1135822"/>
            <a:ext cx="10770470" cy="446874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GSK has an adjuvanted, monovalent (RSV A) recombinant protein subunit vaccine (“</a:t>
            </a:r>
            <a:r>
              <a:rPr lang="en-US" dirty="0" err="1" smtClean="0"/>
              <a:t>Arexvy</a:t>
            </a:r>
            <a:r>
              <a:rPr lang="en-US" dirty="0" smtClean="0"/>
              <a:t>”), </a:t>
            </a:r>
            <a:r>
              <a:rPr lang="en-US" b="1" dirty="0" smtClean="0"/>
              <a:t>approved 5/3</a:t>
            </a:r>
            <a:r>
              <a:rPr lang="en-US" dirty="0" smtClean="0"/>
              <a:t> for use in adults 60 years of age and older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Pfizer has </a:t>
            </a:r>
            <a:r>
              <a:rPr lang="en-US" dirty="0" smtClean="0"/>
              <a:t>a </a:t>
            </a:r>
            <a:r>
              <a:rPr lang="en-US" dirty="0"/>
              <a:t>bivalent (RSV A + RSV B) recombinant protein subunit </a:t>
            </a:r>
            <a:r>
              <a:rPr lang="en-US" dirty="0" smtClean="0"/>
              <a:t>RSV </a:t>
            </a:r>
            <a:r>
              <a:rPr lang="en-US" dirty="0"/>
              <a:t>vaccine </a:t>
            </a:r>
            <a:r>
              <a:rPr lang="en-US" dirty="0" smtClean="0"/>
              <a:t>(“</a:t>
            </a:r>
            <a:r>
              <a:rPr lang="en-US" dirty="0" err="1"/>
              <a:t>Abrysvo</a:t>
            </a:r>
            <a:r>
              <a:rPr lang="en-US" dirty="0" smtClean="0"/>
              <a:t>”) </a:t>
            </a:r>
            <a:r>
              <a:rPr lang="en-US" b="1" dirty="0" smtClean="0"/>
              <a:t>approved 5/31</a:t>
            </a:r>
            <a:r>
              <a:rPr lang="en-US" dirty="0" smtClean="0"/>
              <a:t> for use in adults 60 years of age and older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Both vaccines protect </a:t>
            </a:r>
            <a:r>
              <a:rPr lang="en-US" dirty="0"/>
              <a:t>against the </a:t>
            </a:r>
            <a:r>
              <a:rPr lang="en-US" dirty="0" err="1"/>
              <a:t>prefusion</a:t>
            </a:r>
            <a:r>
              <a:rPr lang="en-US" dirty="0"/>
              <a:t> form of the F </a:t>
            </a:r>
            <a:r>
              <a:rPr lang="en-US" dirty="0" smtClean="0"/>
              <a:t>protein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At present, </a:t>
            </a:r>
            <a:r>
              <a:rPr lang="en-US" dirty="0" smtClean="0"/>
              <a:t>these vaccines are </a:t>
            </a:r>
            <a:r>
              <a:rPr lang="en-US" dirty="0"/>
              <a:t>meant to be given as a single dose; it remains to be seen whether seasonal vaccines will be given or whether periodic updates will be needed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851AB-AED4-124E-84A8-41D3A17AC905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5711539"/>
            <a:ext cx="120315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4"/>
                </a:solidFill>
                <a:hlinkClick r:id="rId3"/>
              </a:rPr>
              <a:t>https://</a:t>
            </a:r>
            <a:r>
              <a:rPr lang="en-US" dirty="0" smtClean="0">
                <a:solidFill>
                  <a:schemeClr val="accent4"/>
                </a:solidFill>
                <a:hlinkClick r:id="rId3"/>
              </a:rPr>
              <a:t>www.fda.gov/news-events/press-announcements/fda-approves-first-respiratory-syncytial-virus-rsv-vaccine</a:t>
            </a:r>
            <a:r>
              <a:rPr lang="en-US" dirty="0">
                <a:solidFill>
                  <a:schemeClr val="accent4"/>
                </a:solidFill>
              </a:rPr>
              <a:t>, </a:t>
            </a:r>
            <a:r>
              <a:rPr lang="en-US" dirty="0">
                <a:solidFill>
                  <a:schemeClr val="accent4"/>
                </a:solidFill>
                <a:hlinkClick r:id="rId4"/>
              </a:rPr>
              <a:t>https://</a:t>
            </a:r>
            <a:r>
              <a:rPr lang="en-US" dirty="0" smtClean="0">
                <a:solidFill>
                  <a:schemeClr val="accent4"/>
                </a:solidFill>
                <a:hlinkClick r:id="rId4"/>
              </a:rPr>
              <a:t>www.fda.gov/vaccines-blood-biologics/arexvy</a:t>
            </a:r>
            <a:r>
              <a:rPr lang="en-US" dirty="0">
                <a:solidFill>
                  <a:schemeClr val="accent4"/>
                </a:solidFill>
              </a:rPr>
              <a:t>, </a:t>
            </a:r>
            <a:r>
              <a:rPr lang="en-US" dirty="0">
                <a:solidFill>
                  <a:schemeClr val="accent4"/>
                </a:solidFill>
                <a:hlinkClick r:id="rId5"/>
              </a:rPr>
              <a:t>https://</a:t>
            </a:r>
            <a:r>
              <a:rPr lang="en-US" dirty="0" smtClean="0">
                <a:solidFill>
                  <a:schemeClr val="accent4"/>
                </a:solidFill>
                <a:hlinkClick r:id="rId5"/>
              </a:rPr>
              <a:t>www.fda.gov/media/165622/download</a:t>
            </a:r>
            <a:r>
              <a:rPr lang="en-US" dirty="0" smtClean="0">
                <a:solidFill>
                  <a:schemeClr val="accent4"/>
                </a:solidFill>
              </a:rPr>
              <a:t>   </a:t>
            </a:r>
            <a:endParaRPr lang="en-U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50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RSV therapeutics for infants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516232" y="1135823"/>
            <a:ext cx="10770470" cy="439870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P</a:t>
            </a:r>
            <a:r>
              <a:rPr lang="en-US" dirty="0" err="1" smtClean="0"/>
              <a:t>alivizumab</a:t>
            </a:r>
            <a:r>
              <a:rPr lang="en-US" dirty="0" smtClean="0"/>
              <a:t> is already licensed and in use for preventing severe RSV infections in high-risk infants 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Nirsevimab’s</a:t>
            </a:r>
            <a:r>
              <a:rPr lang="en-US" dirty="0" smtClean="0"/>
              <a:t> BLA was accepted by the FDA in January 2023 and has already been approved by Health Canada and the EMA as </a:t>
            </a:r>
            <a:r>
              <a:rPr lang="en-US" dirty="0" err="1" smtClean="0"/>
              <a:t>Beyfortus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It is a “passive immunization” in the form of a monoclonal antibody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Nirsevimab</a:t>
            </a:r>
            <a:r>
              <a:rPr lang="en-US" dirty="0" smtClean="0"/>
              <a:t> is an antibody to the </a:t>
            </a:r>
            <a:r>
              <a:rPr lang="en-US" dirty="0" err="1" smtClean="0"/>
              <a:t>prefusion</a:t>
            </a:r>
            <a:r>
              <a:rPr lang="en-US" dirty="0" smtClean="0"/>
              <a:t> conformation of the F protein, with a modified Fc region to extend its half-life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It has robust neutralizing capability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In contrast to </a:t>
            </a:r>
            <a:r>
              <a:rPr lang="en-US" dirty="0" err="1" smtClean="0"/>
              <a:t>palivizumab</a:t>
            </a:r>
            <a:r>
              <a:rPr lang="en-US" dirty="0" smtClean="0"/>
              <a:t>, </a:t>
            </a:r>
            <a:r>
              <a:rPr lang="en-US" dirty="0" err="1" smtClean="0"/>
              <a:t>nirsevimab</a:t>
            </a:r>
            <a:r>
              <a:rPr lang="en-US" dirty="0" smtClean="0"/>
              <a:t> is meant to be administered to all infants (not just high-risk infants) to offer protection during an infant’s first RSV season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ACIP additionally considering whether </a:t>
            </a:r>
            <a:r>
              <a:rPr lang="en-US" dirty="0" err="1" smtClean="0"/>
              <a:t>nirsevimab</a:t>
            </a:r>
            <a:r>
              <a:rPr lang="en-US" dirty="0" smtClean="0"/>
              <a:t> should be offered for high-risk infants’ </a:t>
            </a:r>
            <a:r>
              <a:rPr lang="en-US" i="1" dirty="0" smtClean="0"/>
              <a:t>second</a:t>
            </a:r>
            <a:r>
              <a:rPr lang="en-US" dirty="0" smtClean="0"/>
              <a:t> RSV seasons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851AB-AED4-124E-84A8-41D3A17AC905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-1" y="6024173"/>
            <a:ext cx="120315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4"/>
                </a:solidFill>
                <a:hlinkClick r:id="rId3"/>
              </a:rPr>
              <a:t>https://</a:t>
            </a:r>
            <a:r>
              <a:rPr lang="en-US" dirty="0" smtClean="0">
                <a:solidFill>
                  <a:schemeClr val="accent4"/>
                </a:solidFill>
                <a:hlinkClick r:id="rId3"/>
              </a:rPr>
              <a:t>www.cdc.gov/rsv/about/transmission.html</a:t>
            </a:r>
            <a:r>
              <a:rPr lang="en-US" dirty="0">
                <a:solidFill>
                  <a:schemeClr val="accent4"/>
                </a:solidFill>
              </a:rPr>
              <a:t>, </a:t>
            </a:r>
            <a:r>
              <a:rPr lang="en-US" dirty="0">
                <a:solidFill>
                  <a:schemeClr val="accent4"/>
                </a:solidFill>
                <a:hlinkClick r:id="rId4"/>
              </a:rPr>
              <a:t>https://pubmed.ncbi.nlm.nih.gov/3706232</a:t>
            </a:r>
            <a:r>
              <a:rPr lang="en-US" dirty="0" smtClean="0">
                <a:solidFill>
                  <a:schemeClr val="accent4"/>
                </a:solidFill>
                <a:hlinkClick r:id="rId4"/>
              </a:rPr>
              <a:t>/</a:t>
            </a:r>
            <a:r>
              <a:rPr lang="en-US" dirty="0" smtClean="0">
                <a:solidFill>
                  <a:schemeClr val="accent4"/>
                </a:solidFill>
              </a:rPr>
              <a:t> </a:t>
            </a:r>
            <a:endParaRPr lang="en-U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30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RSV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851AB-AED4-124E-84A8-41D3A17AC90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026" name="Picture 2" descr="Respiratory Syncytial Virus (RSV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489" y="503691"/>
            <a:ext cx="8051220" cy="553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-1" y="6087736"/>
            <a:ext cx="119160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  <a:hlinkClick r:id="rId4"/>
              </a:rPr>
              <a:t>https://</a:t>
            </a:r>
            <a:r>
              <a:rPr lang="en-US" sz="1600" dirty="0" smtClean="0">
                <a:solidFill>
                  <a:schemeClr val="accent4"/>
                </a:solidFill>
                <a:hlinkClick r:id="rId4"/>
              </a:rPr>
              <a:t>www.niaid.nih.gov/diseases-conditions/respiratory-syncytial-virus-rsv</a:t>
            </a:r>
            <a:r>
              <a:rPr lang="en-US" sz="1600" dirty="0">
                <a:solidFill>
                  <a:schemeClr val="accent4"/>
                </a:solidFill>
              </a:rPr>
              <a:t>; </a:t>
            </a:r>
            <a:r>
              <a:rPr lang="en-US" sz="1600" dirty="0">
                <a:solidFill>
                  <a:schemeClr val="accent4"/>
                </a:solidFill>
                <a:hlinkClick r:id="rId5"/>
              </a:rPr>
              <a:t>https://</a:t>
            </a:r>
            <a:r>
              <a:rPr lang="en-US" sz="1600" dirty="0" smtClean="0">
                <a:solidFill>
                  <a:schemeClr val="accent4"/>
                </a:solidFill>
                <a:hlinkClick r:id="rId5"/>
              </a:rPr>
              <a:t>www.nature.com/articles/s41579-019-0149-x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endParaRPr lang="en-US" sz="16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8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RSV maternal vaccines in development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516232" y="1135823"/>
            <a:ext cx="10770470" cy="439870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Pfizer has a bivalent (RSV A + RSV B) </a:t>
            </a:r>
            <a:r>
              <a:rPr lang="en-US" dirty="0"/>
              <a:t>maternal recombinant protein subunit </a:t>
            </a:r>
            <a:r>
              <a:rPr lang="en-US" dirty="0" smtClean="0"/>
              <a:t>RSV vaccine currently in phase III trials; the BLA was submitted February 2023 for action by FDA in August 2023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This vaccine also is geared to provide immunological protection against the </a:t>
            </a:r>
            <a:r>
              <a:rPr lang="en-US" dirty="0" err="1" smtClean="0"/>
              <a:t>prefusion</a:t>
            </a:r>
            <a:r>
              <a:rPr lang="en-US" dirty="0" smtClean="0"/>
              <a:t> form of the F protein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Two co-primary endpoints:</a:t>
            </a:r>
          </a:p>
          <a:p>
            <a:pPr marL="1466835" lvl="1" indent="-342900"/>
            <a:r>
              <a:rPr lang="en-US" dirty="0" smtClean="0"/>
              <a:t>Medically-attended </a:t>
            </a:r>
            <a:r>
              <a:rPr lang="en-US" b="1" dirty="0" smtClean="0"/>
              <a:t>severe</a:t>
            </a:r>
            <a:r>
              <a:rPr lang="en-US" dirty="0" smtClean="0"/>
              <a:t> lower respiratory tract infection in infants from birth through the first 90 days of life (interim efficacy: 82%; 99.5% CI: 40 – 96%) </a:t>
            </a:r>
          </a:p>
          <a:p>
            <a:pPr marL="1466835" lvl="1" indent="-342900"/>
            <a:r>
              <a:rPr lang="en-US" dirty="0" smtClean="0"/>
              <a:t>Medically-attended lower respiratory tract infection in infants from birth through the first 90 days of life (interim efficacy: 57%; 99.5% CI: 15 – 80%)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 an interim analysis, endpoint for MA-LRTI was met, but MA-severe LRTI was not </a:t>
            </a:r>
            <a:r>
              <a:rPr lang="en-US" dirty="0" smtClean="0"/>
              <a:t>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No safety signals detected in maternal participants or infants/toddlers up to 24 months of 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851AB-AED4-124E-84A8-41D3A17AC905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-1" y="6024173"/>
            <a:ext cx="120315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4"/>
                </a:solidFill>
                <a:hlinkClick r:id="rId3"/>
              </a:rPr>
              <a:t>https://</a:t>
            </a:r>
            <a:r>
              <a:rPr lang="en-US" dirty="0" smtClean="0">
                <a:solidFill>
                  <a:schemeClr val="accent4"/>
                </a:solidFill>
                <a:hlinkClick r:id="rId3"/>
              </a:rPr>
              <a:t>media.path.org/documents/RSV-Snapshot_04MAY2023_clinical-stage.pdf</a:t>
            </a:r>
            <a:r>
              <a:rPr lang="en-US" dirty="0" smtClean="0">
                <a:solidFill>
                  <a:schemeClr val="accent4"/>
                </a:solidFill>
              </a:rPr>
              <a:t> </a:t>
            </a:r>
            <a:endParaRPr lang="en-U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52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Past and upcoming VRBPAC discussions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516232" y="1135823"/>
            <a:ext cx="10770470" cy="439870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FDA has signaled they would likely classify </a:t>
            </a:r>
            <a:r>
              <a:rPr lang="en-US" dirty="0" err="1" smtClean="0"/>
              <a:t>nirsevimab</a:t>
            </a:r>
            <a:r>
              <a:rPr lang="en-US" dirty="0" smtClean="0"/>
              <a:t> as a “drug” (not a vaccine). This would mean:</a:t>
            </a:r>
          </a:p>
          <a:p>
            <a:pPr marL="1466835" lvl="1" indent="-342900"/>
            <a:r>
              <a:rPr lang="en-US" dirty="0" smtClean="0"/>
              <a:t>Any adverse events would be reported to FDA rather than VAERS</a:t>
            </a:r>
          </a:p>
          <a:p>
            <a:pPr marL="1466835" lvl="1" indent="-342900"/>
            <a:r>
              <a:rPr lang="en-US" dirty="0" smtClean="0"/>
              <a:t>Unknown whether </a:t>
            </a:r>
            <a:r>
              <a:rPr lang="en-US" dirty="0" err="1" smtClean="0"/>
              <a:t>nirsevimab</a:t>
            </a:r>
            <a:r>
              <a:rPr lang="en-US" dirty="0" smtClean="0"/>
              <a:t> would be included in Vaccines For Children program</a:t>
            </a:r>
          </a:p>
          <a:p>
            <a:pPr marL="1466835" lvl="1" indent="-342900"/>
            <a:r>
              <a:rPr lang="en-US" dirty="0"/>
              <a:t>Unknown whether </a:t>
            </a:r>
            <a:r>
              <a:rPr lang="en-US" dirty="0" err="1"/>
              <a:t>nirsevimab</a:t>
            </a:r>
            <a:r>
              <a:rPr lang="en-US" dirty="0"/>
              <a:t> would be included in state immunization information systems (and potentially different by state)</a:t>
            </a:r>
          </a:p>
          <a:p>
            <a:pPr marL="1466835" lvl="1" indent="-342900"/>
            <a:r>
              <a:rPr lang="en-US" dirty="0" smtClean="0"/>
              <a:t>Certain types of HCW may be able to administer vaccines but not monoclonal antibodies, depending on jurisdiction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FDA has already issued approvals for the 2 RSV vaccines targeting older adults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Nirsevimab</a:t>
            </a:r>
            <a:r>
              <a:rPr lang="en-US" dirty="0" smtClean="0"/>
              <a:t> and maternal RSV vaccine to be discussed in future VRBPAC meetings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851AB-AED4-124E-84A8-41D3A17AC905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-1" y="6024173"/>
            <a:ext cx="120315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4"/>
                </a:solidFill>
                <a:hlinkClick r:id="rId3"/>
              </a:rPr>
              <a:t>https://www.youtube.com/watch?v=H3KYJ9iF7XA&amp;list=PLvrp9iOILTQb6D9e1YZWpbUvzfptNMKx2</a:t>
            </a:r>
            <a:endParaRPr lang="en-U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18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Past and upcoming ACIP discussions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516232" y="1135823"/>
            <a:ext cx="10770470" cy="439870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Findings from the Maternal/Pediatric RSV ACIP workgroup were discussed in the February 23 ACIP meeting</a:t>
            </a:r>
          </a:p>
          <a:p>
            <a:pPr marL="1466835" lvl="1" indent="-342900"/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Nirsevimab</a:t>
            </a:r>
            <a:r>
              <a:rPr lang="en-US" dirty="0" smtClean="0"/>
              <a:t> questions:</a:t>
            </a:r>
          </a:p>
          <a:p>
            <a:pPr marL="1466835" lvl="1" indent="-342900"/>
            <a:r>
              <a:rPr lang="en-US" dirty="0" smtClean="0"/>
              <a:t>Should one dose of </a:t>
            </a:r>
            <a:r>
              <a:rPr lang="en-US" dirty="0" err="1" smtClean="0"/>
              <a:t>nirsevimab</a:t>
            </a:r>
            <a:r>
              <a:rPr lang="en-US" dirty="0" smtClean="0"/>
              <a:t> be recommended a) at birth for all infants born during October to March, and b) when entering first RSV season and &lt;8 months of age for all infants born during April through September? </a:t>
            </a:r>
          </a:p>
          <a:p>
            <a:pPr marL="1466835" lvl="1" indent="-342900"/>
            <a:r>
              <a:rPr lang="en-US" dirty="0" smtClean="0"/>
              <a:t>Should one dose of </a:t>
            </a:r>
            <a:r>
              <a:rPr lang="en-US" dirty="0" err="1" smtClean="0"/>
              <a:t>nirsevimab</a:t>
            </a:r>
            <a:r>
              <a:rPr lang="en-US" dirty="0" smtClean="0"/>
              <a:t> be recommended for children &lt;20 months of age with increased risk of severe disease entering their second RSV season</a:t>
            </a:r>
            <a:r>
              <a:rPr lang="en-US" smtClean="0"/>
              <a:t>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851AB-AED4-124E-84A8-41D3A17AC905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-1" y="6024173"/>
            <a:ext cx="120315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4"/>
                </a:solidFill>
                <a:hlinkClick r:id="rId3"/>
              </a:rPr>
              <a:t>https://www.youtube.com/watch?v=H3KYJ9iF7XA&amp;list=PLvrp9iOILTQb6D9e1YZWpbUvzfptNMKx2</a:t>
            </a:r>
            <a:endParaRPr lang="en-U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7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Past and upcoming ACIP discussions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516232" y="1135823"/>
            <a:ext cx="10770470" cy="439870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Findings from the Maternal/Pediatric RSV ACIP workgroup were discussed in the February 23 ACIP meeting</a:t>
            </a:r>
          </a:p>
          <a:p>
            <a:pPr marL="1466835" lvl="1" indent="-342900"/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Maternal vaccine questions:</a:t>
            </a:r>
          </a:p>
          <a:p>
            <a:pPr marL="1466835" lvl="1" indent="-342900"/>
            <a:r>
              <a:rPr lang="en-US" dirty="0" smtClean="0"/>
              <a:t>Should the Pfizer RSV bivalent </a:t>
            </a:r>
            <a:r>
              <a:rPr lang="en-US" dirty="0" err="1" smtClean="0"/>
              <a:t>prefusion</a:t>
            </a:r>
            <a:r>
              <a:rPr lang="en-US" dirty="0" smtClean="0"/>
              <a:t> F vaccine be recommended for all pregnant people as a single dose given at 24-36 weeks gestation?</a:t>
            </a:r>
          </a:p>
          <a:p>
            <a:pPr marL="1466835" lvl="1" indent="-342900"/>
            <a:r>
              <a:rPr lang="en-US" dirty="0" smtClean="0"/>
              <a:t>June 2023 meeting is planned for GRADE, cost-effectiveness analysis and </a:t>
            </a:r>
            <a:r>
              <a:rPr lang="en-US" dirty="0" err="1" smtClean="0"/>
              <a:t>EtR</a:t>
            </a:r>
            <a:endParaRPr lang="en-US" dirty="0" smtClean="0"/>
          </a:p>
          <a:p>
            <a:pPr marL="1466835" lvl="1" indent="-342900"/>
            <a:r>
              <a:rPr lang="en-US" dirty="0" smtClean="0"/>
              <a:t>October 2023 meeting is planned for an ACIP vote (if the product is licensed by this time)</a:t>
            </a:r>
          </a:p>
          <a:p>
            <a:pPr marL="1466835" lvl="1" indent="-342900"/>
            <a:endParaRPr lang="en-US" b="1" dirty="0" smtClean="0"/>
          </a:p>
          <a:p>
            <a:pPr marL="1466835" lvl="1" indent="-34290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851AB-AED4-124E-84A8-41D3A17AC905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-1" y="6024173"/>
            <a:ext cx="120315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4"/>
                </a:solidFill>
                <a:hlinkClick r:id="rId3"/>
              </a:rPr>
              <a:t>https://</a:t>
            </a:r>
            <a:r>
              <a:rPr lang="en-US" dirty="0" smtClean="0">
                <a:solidFill>
                  <a:schemeClr val="accent4"/>
                </a:solidFill>
                <a:hlinkClick r:id="rId3"/>
              </a:rPr>
              <a:t>www.youtube.com/watch?v=H3KYJ9iF7XA&amp;list=PLvrp9iOILTQb6D9e1YZWpbUvzfptNMKx2</a:t>
            </a:r>
            <a:endParaRPr lang="en-U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42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Current/future RSV-related questions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516232" y="1135823"/>
            <a:ext cx="10770470" cy="439870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Will RSV fully return to its “normal” seasonal schedule, or will it continue to experience disruptions with asynchronous peaks/waves of SARS-CoV-2 transmission?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What impact might maternal RSV vaccination and/or </a:t>
            </a:r>
            <a:r>
              <a:rPr lang="en-US" dirty="0" err="1" smtClean="0"/>
              <a:t>nirsevimab</a:t>
            </a:r>
            <a:r>
              <a:rPr lang="en-US" dirty="0" smtClean="0"/>
              <a:t> have on the average age of first RSV infection?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What is the effectiveness of an original maternal RSV vaccination during a subsequent pregnancy?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What is the safety of a subsequent maternal RSV vaccination during a subsequent pregnancy?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How should vaccine/immunization rollout be timed to maximally protect populations?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Will regular updates to RSV vaccines be needed?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How will we handle </a:t>
            </a:r>
            <a:r>
              <a:rPr lang="en-US" dirty="0" err="1" smtClean="0"/>
              <a:t>nirsevimab</a:t>
            </a:r>
            <a:r>
              <a:rPr lang="en-US" dirty="0" smtClean="0"/>
              <a:t> from a regulatory standpoint?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What is the burden of RSV in high-risk, younger adults</a:t>
            </a:r>
            <a:r>
              <a:rPr lang="en-US" dirty="0" smtClean="0"/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(And others)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851AB-AED4-124E-84A8-41D3A17AC905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77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872132" y="747686"/>
            <a:ext cx="5136782" cy="527343"/>
          </a:xfrm>
        </p:spPr>
        <p:txBody>
          <a:bodyPr/>
          <a:lstStyle/>
          <a:p>
            <a:r>
              <a:rPr lang="en-US" dirty="0" smtClean="0"/>
              <a:t>Questions/Discussion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209414" y="0"/>
            <a:ext cx="5982586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33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Fig.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775" y="570499"/>
            <a:ext cx="9188450" cy="559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851AB-AED4-124E-84A8-41D3A17AC90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-18494" y="6095505"/>
            <a:ext cx="6114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https://</a:t>
            </a:r>
            <a:r>
              <a:rPr lang="en-US" dirty="0" smtClean="0">
                <a:solidFill>
                  <a:schemeClr val="accent4"/>
                </a:solidFill>
              </a:rPr>
              <a:t>www.nature.com/articles/s41579-019-0149-x/figures/1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7382829" y="2533082"/>
            <a:ext cx="1568605" cy="337117"/>
          </a:xfrm>
          <a:prstGeom prst="ellipse">
            <a:avLst/>
          </a:prstGeom>
          <a:noFill/>
          <a:ln w="5715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402961" y="3326693"/>
            <a:ext cx="1528339" cy="352074"/>
          </a:xfrm>
          <a:prstGeom prst="ellipse">
            <a:avLst/>
          </a:prstGeom>
          <a:noFill/>
          <a:ln w="5715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776128" y="5655944"/>
            <a:ext cx="2219094" cy="462781"/>
          </a:xfrm>
          <a:prstGeom prst="ellipse">
            <a:avLst/>
          </a:prstGeom>
          <a:noFill/>
          <a:ln w="5715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7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RSV illness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851AB-AED4-124E-84A8-41D3A17AC90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6007915"/>
            <a:ext cx="79004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https://www.niaid.nih.gov/diseases-conditions/respiratory-syncytial-virus-rsv</a:t>
            </a:r>
          </a:p>
        </p:txBody>
      </p:sp>
      <p:pic>
        <p:nvPicPr>
          <p:cNvPr id="3074" name="Picture 2" descr="Organs and Structures of the Respiratory System | Anatomy and Physiology I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655" y="231005"/>
            <a:ext cx="6687987" cy="562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 rot="1199970">
            <a:off x="5022498" y="1375454"/>
            <a:ext cx="1539117" cy="781606"/>
          </a:xfrm>
          <a:prstGeom prst="ellipse">
            <a:avLst/>
          </a:prstGeom>
          <a:noFill/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Curved Connector 9"/>
          <p:cNvCxnSpPr/>
          <p:nvPr/>
        </p:nvCxnSpPr>
        <p:spPr>
          <a:xfrm rot="5400000">
            <a:off x="5312671" y="3512746"/>
            <a:ext cx="1329236" cy="519765"/>
          </a:xfrm>
          <a:prstGeom prst="curvedConnector3">
            <a:avLst>
              <a:gd name="adj1" fmla="val 50000"/>
            </a:avLst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/>
          <p:cNvCxnSpPr/>
          <p:nvPr/>
        </p:nvCxnSpPr>
        <p:spPr>
          <a:xfrm rot="16200000" flipH="1">
            <a:off x="5870938" y="3474248"/>
            <a:ext cx="1569866" cy="837394"/>
          </a:xfrm>
          <a:prstGeom prst="curvedConnector3">
            <a:avLst>
              <a:gd name="adj1" fmla="val 50000"/>
            </a:avLst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665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2990538" y="3965048"/>
            <a:ext cx="5430448" cy="295775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8889130" y="4094822"/>
            <a:ext cx="2853409" cy="169155"/>
          </a:xfrm>
          <a:prstGeom prst="rect">
            <a:avLst/>
          </a:prstGeom>
          <a:solidFill>
            <a:srgbClr val="D5225D">
              <a:alpha val="5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910666" y="4091667"/>
            <a:ext cx="3961533" cy="169155"/>
          </a:xfrm>
          <a:prstGeom prst="rect">
            <a:avLst/>
          </a:prstGeom>
          <a:solidFill>
            <a:srgbClr val="D5225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RSV illness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516232" y="1135823"/>
            <a:ext cx="10770470" cy="167862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Symptoms (runny nose, cough, sneezing, fever, wheezing) usually begin 4-6 days after exposure, and develop slowly over a period of several days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Contagious period usually less than 10 days (beginning 1-2 days before symptom onset)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Some symptoms (particularly cough) may last for longer, up to several weeks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851AB-AED4-124E-84A8-41D3A17AC90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8783" y="5739276"/>
            <a:ext cx="120315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4"/>
                </a:solidFill>
                <a:hlinkClick r:id="rId3"/>
              </a:rPr>
              <a:t>https://www.health.ny.gov/diseases/communicable/respiratory_syncytial_virus</a:t>
            </a:r>
            <a:r>
              <a:rPr lang="en-US" dirty="0" smtClean="0">
                <a:solidFill>
                  <a:schemeClr val="accent4"/>
                </a:solidFill>
                <a:hlinkClick r:id="rId3"/>
              </a:rPr>
              <a:t>/</a:t>
            </a:r>
            <a:r>
              <a:rPr lang="en-US" dirty="0" smtClean="0">
                <a:solidFill>
                  <a:schemeClr val="accent4"/>
                </a:solidFill>
              </a:rPr>
              <a:t>, </a:t>
            </a:r>
          </a:p>
          <a:p>
            <a:r>
              <a:rPr lang="en-US" dirty="0">
                <a:solidFill>
                  <a:schemeClr val="accent4"/>
                </a:solidFill>
                <a:hlinkClick r:id="rId4"/>
              </a:rPr>
              <a:t>https://</a:t>
            </a:r>
            <a:r>
              <a:rPr lang="en-US" dirty="0" smtClean="0">
                <a:solidFill>
                  <a:schemeClr val="accent4"/>
                </a:solidFill>
                <a:hlinkClick r:id="rId4"/>
              </a:rPr>
              <a:t>www.cdc.gov/rsv/about/transmission.html</a:t>
            </a:r>
            <a:r>
              <a:rPr lang="en-US" dirty="0" smtClean="0">
                <a:solidFill>
                  <a:schemeClr val="accent4"/>
                </a:solidFill>
              </a:rPr>
              <a:t> </a:t>
            </a:r>
            <a:endParaRPr lang="en-US" dirty="0">
              <a:solidFill>
                <a:schemeClr val="accent4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187532" y="4260823"/>
            <a:ext cx="8343818" cy="0"/>
          </a:xfrm>
          <a:prstGeom prst="straightConnector1">
            <a:avLst/>
          </a:prstGeom>
          <a:ln w="76200">
            <a:solidFill>
              <a:srgbClr val="003F51"/>
            </a:solidFill>
            <a:headEnd type="oval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973607" y="4051842"/>
            <a:ext cx="0" cy="439387"/>
          </a:xfrm>
          <a:prstGeom prst="line">
            <a:avLst/>
          </a:prstGeom>
          <a:ln w="76200">
            <a:solidFill>
              <a:srgbClr val="003F5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54822" y="3682097"/>
            <a:ext cx="1919960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/>
              <a:t>Exposure to RSV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82222" y="3564938"/>
            <a:ext cx="2411045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0070C0"/>
                </a:solidFill>
              </a:rPr>
              <a:t>Contagious period*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57890" y="3564938"/>
            <a:ext cx="3076351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C00000"/>
                </a:solidFill>
              </a:rPr>
              <a:t>Acute symptomatic period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082232" y="3380777"/>
            <a:ext cx="3316734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FF3399"/>
                </a:solidFill>
              </a:rPr>
              <a:t>(Potential) prolonged symptomatic period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8602" y="4469249"/>
            <a:ext cx="945466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/>
              <a:t>Day 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01707" y="4479962"/>
            <a:ext cx="1143800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/>
              <a:t>Day 2-3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900000" y="4041684"/>
            <a:ext cx="0" cy="439387"/>
          </a:xfrm>
          <a:prstGeom prst="line">
            <a:avLst/>
          </a:prstGeom>
          <a:ln w="76200">
            <a:solidFill>
              <a:srgbClr val="003F5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538133" y="4481071"/>
            <a:ext cx="1143800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/>
              <a:t>Day 4-6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0874382" y="4046383"/>
            <a:ext cx="0" cy="439387"/>
          </a:xfrm>
          <a:prstGeom prst="line">
            <a:avLst/>
          </a:prstGeom>
          <a:ln w="76200">
            <a:solidFill>
              <a:srgbClr val="003F5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9938548" y="4468379"/>
            <a:ext cx="1871668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/>
              <a:t>(up to weeks)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7296066" y="4029862"/>
            <a:ext cx="0" cy="439387"/>
          </a:xfrm>
          <a:prstGeom prst="line">
            <a:avLst/>
          </a:prstGeom>
          <a:ln w="76200">
            <a:solidFill>
              <a:srgbClr val="003F5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934199" y="4469249"/>
            <a:ext cx="1143800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/>
              <a:t>Day 10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8872199" y="4029862"/>
            <a:ext cx="0" cy="439387"/>
          </a:xfrm>
          <a:prstGeom prst="line">
            <a:avLst/>
          </a:prstGeom>
          <a:ln w="76200">
            <a:solidFill>
              <a:srgbClr val="003F5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8510332" y="4469249"/>
            <a:ext cx="1143800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/>
              <a:t>Day 14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10464800" y="4263977"/>
            <a:ext cx="1277739" cy="0"/>
          </a:xfrm>
          <a:prstGeom prst="straightConnector1">
            <a:avLst/>
          </a:prstGeom>
          <a:ln w="76200">
            <a:solidFill>
              <a:srgbClr val="003F51"/>
            </a:solidFill>
            <a:headEnd type="oval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9661324" y="4181097"/>
            <a:ext cx="153443" cy="153443"/>
          </a:xfrm>
          <a:prstGeom prst="ellipse">
            <a:avLst/>
          </a:prstGeom>
          <a:solidFill>
            <a:srgbClr val="003F5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9916734" y="4187255"/>
            <a:ext cx="153443" cy="153443"/>
          </a:xfrm>
          <a:prstGeom prst="ellipse">
            <a:avLst/>
          </a:prstGeom>
          <a:solidFill>
            <a:srgbClr val="003F5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10173932" y="4187255"/>
            <a:ext cx="153443" cy="153443"/>
          </a:xfrm>
          <a:prstGeom prst="ellipse">
            <a:avLst/>
          </a:prstGeom>
          <a:solidFill>
            <a:srgbClr val="003F5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24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7" grpId="0" animBg="1"/>
      <p:bldP spid="26" grpId="0" animBg="1"/>
      <p:bldP spid="10" grpId="0"/>
      <p:bldP spid="11" grpId="0"/>
      <p:bldP spid="12" grpId="0"/>
      <p:bldP spid="13" grpId="0"/>
      <p:bldP spid="15" grpId="0"/>
      <p:bldP spid="16" grpId="0"/>
      <p:bldP spid="18" grpId="0"/>
      <p:bldP spid="20" grpId="0"/>
      <p:bldP spid="23" grpId="0"/>
      <p:bldP spid="25" grpId="0"/>
      <p:bldP spid="35" grpId="0" animBg="1"/>
      <p:bldP spid="36" grpId="0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872132" y="747686"/>
            <a:ext cx="5136782" cy="527343"/>
          </a:xfrm>
        </p:spPr>
        <p:txBody>
          <a:bodyPr/>
          <a:lstStyle/>
          <a:p>
            <a:r>
              <a:rPr lang="en-US" dirty="0" smtClean="0"/>
              <a:t>RSV epidemiology 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6209414" y="0"/>
            <a:ext cx="5982586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02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RSV epidemiology (pre-COVID)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516232" y="1135823"/>
            <a:ext cx="10770470" cy="439870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About 70% of children have RSV by the time they are 1, and nearly all individuals have had an RSV infection by the age of 2 years; RSV is the most common cause of lower respiratory tract infections in children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In the US, RSV causes ~58,000 hospitalizations and 100-300 deaths among children &lt;5 years each year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For infants, RSV may pose a similar or greater risk of severe disease compared to influenza; risk of severe disease in children seems to peak at approximately 2 months of 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851AB-AED4-124E-84A8-41D3A17AC90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-1" y="6024173"/>
            <a:ext cx="120315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4"/>
                </a:solidFill>
                <a:hlinkClick r:id="rId3"/>
              </a:rPr>
              <a:t>https://</a:t>
            </a:r>
            <a:r>
              <a:rPr lang="en-US" dirty="0" smtClean="0">
                <a:solidFill>
                  <a:schemeClr val="accent4"/>
                </a:solidFill>
                <a:hlinkClick r:id="rId3"/>
              </a:rPr>
              <a:t>www.cdc.gov/rsv/about/transmission.html</a:t>
            </a:r>
            <a:r>
              <a:rPr lang="en-US" dirty="0">
                <a:solidFill>
                  <a:schemeClr val="accent4"/>
                </a:solidFill>
              </a:rPr>
              <a:t>, </a:t>
            </a:r>
            <a:r>
              <a:rPr lang="en-US" dirty="0">
                <a:solidFill>
                  <a:schemeClr val="accent4"/>
                </a:solidFill>
                <a:hlinkClick r:id="rId4"/>
              </a:rPr>
              <a:t>https://pubmed.ncbi.nlm.nih.gov/3706232</a:t>
            </a:r>
            <a:r>
              <a:rPr lang="en-US" dirty="0" smtClean="0">
                <a:solidFill>
                  <a:schemeClr val="accent4"/>
                </a:solidFill>
                <a:hlinkClick r:id="rId4"/>
              </a:rPr>
              <a:t>/</a:t>
            </a:r>
            <a:r>
              <a:rPr lang="en-US" dirty="0" smtClean="0">
                <a:solidFill>
                  <a:schemeClr val="accent4"/>
                </a:solidFill>
              </a:rPr>
              <a:t> </a:t>
            </a:r>
            <a:endParaRPr lang="en-U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10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851AB-AED4-124E-84A8-41D3A17AC905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437133" y="1568651"/>
            <a:ext cx="10893807" cy="4196614"/>
            <a:chOff x="386560" y="954165"/>
            <a:chExt cx="11419393" cy="4399085"/>
          </a:xfrm>
        </p:grpSpPr>
        <p:pic>
          <p:nvPicPr>
            <p:cNvPr id="5" name="New picture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170" r="58462"/>
            <a:stretch/>
          </p:blipFill>
          <p:spPr bwMode="auto">
            <a:xfrm>
              <a:off x="386560" y="1126156"/>
              <a:ext cx="7568720" cy="4196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</p:pic>
        <p:pic>
          <p:nvPicPr>
            <p:cNvPr id="6" name="New picture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" t="-65" r="59912" b="98129"/>
            <a:stretch/>
          </p:blipFill>
          <p:spPr bwMode="auto">
            <a:xfrm>
              <a:off x="538960" y="954165"/>
              <a:ext cx="7246140" cy="233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</p:pic>
        <p:pic>
          <p:nvPicPr>
            <p:cNvPr id="7" name="New picture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452" t="65367" r="-585" b="-197"/>
            <a:stretch/>
          </p:blipFill>
          <p:spPr bwMode="auto">
            <a:xfrm>
              <a:off x="7955280" y="1156636"/>
              <a:ext cx="3850673" cy="4196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</p:pic>
        <p:pic>
          <p:nvPicPr>
            <p:cNvPr id="8" name="New picture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72" t="34" r="82" b="97842"/>
            <a:stretch/>
          </p:blipFill>
          <p:spPr bwMode="auto">
            <a:xfrm>
              <a:off x="8527910" y="954165"/>
              <a:ext cx="3142301" cy="256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</p:pic>
      </p:grpSp>
      <p:pic>
        <p:nvPicPr>
          <p:cNvPr id="9" name="New picture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38" t="3507" r="2313" b="84898"/>
          <a:stretch/>
        </p:blipFill>
        <p:spPr bwMode="auto">
          <a:xfrm>
            <a:off x="10487259" y="268226"/>
            <a:ext cx="1557868" cy="139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6126283"/>
            <a:ext cx="725582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</a:rPr>
              <a:t>https://jamanetwork.com/journals/jamanetworkopen/fullarticle/2789446</a:t>
            </a:r>
          </a:p>
        </p:txBody>
      </p:sp>
      <p:sp>
        <p:nvSpPr>
          <p:cNvPr id="2" name="Oval 1"/>
          <p:cNvSpPr/>
          <p:nvPr/>
        </p:nvSpPr>
        <p:spPr>
          <a:xfrm rot="575109">
            <a:off x="1660553" y="1256902"/>
            <a:ext cx="1698642" cy="4441371"/>
          </a:xfrm>
          <a:prstGeom prst="ellipse">
            <a:avLst/>
          </a:prstGeom>
          <a:noFill/>
          <a:ln w="76200">
            <a:solidFill>
              <a:srgbClr val="FF33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rot="575109">
            <a:off x="3084849" y="1282264"/>
            <a:ext cx="1394022" cy="4441371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703710" y="1197204"/>
            <a:ext cx="2936826" cy="4441371"/>
          </a:xfrm>
          <a:prstGeom prst="ellipse">
            <a:avLst/>
          </a:prstGeom>
          <a:noFill/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495149" y="1052721"/>
            <a:ext cx="3706295" cy="4441371"/>
          </a:xfrm>
          <a:prstGeom prst="ellipse">
            <a:avLst/>
          </a:prstGeom>
          <a:noFill/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rot="5400000">
            <a:off x="5339752" y="-217902"/>
            <a:ext cx="1172071" cy="11281561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09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heme/theme1.xml><?xml version="1.0" encoding="utf-8"?>
<a:theme xmlns:a="http://schemas.openxmlformats.org/drawingml/2006/main" name="Powerpoint Slides BOD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>
        <a:defPPr algn="l">
          <a:defRPr sz="12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F51BFAE512A34CBAA0BA32419064EC" ma:contentTypeVersion="1" ma:contentTypeDescription="Create a new document." ma:contentTypeScope="" ma:versionID="cfad916fe14ce5e10e0c31923dc55e01">
  <xsd:schema xmlns:xsd="http://www.w3.org/2001/XMLSchema" xmlns:xs="http://www.w3.org/2001/XMLSchema" xmlns:p="http://schemas.microsoft.com/office/2006/metadata/properties" xmlns:ns2="b8c4f1f3-cadc-428c-9123-897f603e7d72" targetNamespace="http://schemas.microsoft.com/office/2006/metadata/properties" ma:root="true" ma:fieldsID="02a774e1300264120defdd0aa1490e66" ns2:_="">
    <xsd:import namespace="b8c4f1f3-cadc-428c-9123-897f603e7d72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c4f1f3-cadc-428c-9123-897f603e7d7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D0FC1A0-BD88-469A-9BE7-FEE9ABECFF35}">
  <ds:schemaRefs>
    <ds:schemaRef ds:uri="http://schemas.openxmlformats.org/package/2006/metadata/core-properties"/>
    <ds:schemaRef ds:uri="b8c4f1f3-cadc-428c-9123-897f603e7d72"/>
    <ds:schemaRef ds:uri="http://purl.org/dc/terms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9E346DD-2E2E-40AF-B9CC-8EA4D61692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c4f1f3-cadc-428c-9123-897f603e7d7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B3D1E22-1A4A-49E2-988A-40D63FC2D08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8319</TotalTime>
  <Words>2876</Words>
  <Application>Microsoft Office PowerPoint</Application>
  <PresentationFormat>Widescreen</PresentationFormat>
  <Paragraphs>251</Paragraphs>
  <Slides>35</Slides>
  <Notes>27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Verdana</vt:lpstr>
      <vt:lpstr>Verdana Regular</vt:lpstr>
      <vt:lpstr>Powerpoint Slides BOD</vt:lpstr>
      <vt:lpstr>Acrobat Document</vt:lpstr>
      <vt:lpstr>RSV Update: June 2023</vt:lpstr>
      <vt:lpstr>RSV virology and clinical manifestations </vt:lpstr>
      <vt:lpstr>RSV</vt:lpstr>
      <vt:lpstr>PowerPoint Presentation</vt:lpstr>
      <vt:lpstr>RSV illness</vt:lpstr>
      <vt:lpstr>RSV illness</vt:lpstr>
      <vt:lpstr>RSV epidemiology </vt:lpstr>
      <vt:lpstr>RSV epidemiology (pre-COVID)</vt:lpstr>
      <vt:lpstr>PowerPoint Presentation</vt:lpstr>
      <vt:lpstr>PowerPoint Presentation</vt:lpstr>
      <vt:lpstr>RSV A vs. RSV B</vt:lpstr>
      <vt:lpstr>RSV emerging genotypes</vt:lpstr>
      <vt:lpstr>RSV emerging genotypes</vt:lpstr>
      <vt:lpstr>Potential long-term impacts of RSV infection: Asthma</vt:lpstr>
      <vt:lpstr>Would delaying RSV infection prevent long-term asthma outcomes?</vt:lpstr>
      <vt:lpstr>RSV during COVID-19</vt:lpstr>
      <vt:lpstr>Seasonal RSV transmission and disruption</vt:lpstr>
      <vt:lpstr>Seasonal RSV transmission and disruption</vt:lpstr>
      <vt:lpstr>Seasonal RSV transmission and disruption</vt:lpstr>
      <vt:lpstr>RSV in Wisconsin, 2022-23</vt:lpstr>
      <vt:lpstr>RSV vaccines and therapeutics</vt:lpstr>
      <vt:lpstr>PowerPoint Presentation</vt:lpstr>
      <vt:lpstr>PowerPoint Presentation</vt:lpstr>
      <vt:lpstr>PowerPoint Presentation</vt:lpstr>
      <vt:lpstr>RSV vaccine development history</vt:lpstr>
      <vt:lpstr>RSV vaccine development priorities</vt:lpstr>
      <vt:lpstr>PowerPoint Presentation</vt:lpstr>
      <vt:lpstr>RSV F protein vaccines for older adults</vt:lpstr>
      <vt:lpstr>RSV therapeutics for infants</vt:lpstr>
      <vt:lpstr>RSV maternal vaccines in development</vt:lpstr>
      <vt:lpstr>Past and upcoming VRBPAC discussions</vt:lpstr>
      <vt:lpstr>Past and upcoming ACIP discussions</vt:lpstr>
      <vt:lpstr>Past and upcoming ACIP discussions</vt:lpstr>
      <vt:lpstr>Current/future RSV-related questions</vt:lpstr>
      <vt:lpstr>Questions/Discussion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Microsoft Office User</dc:creator>
  <cp:lastModifiedBy>Hanson, Erika M</cp:lastModifiedBy>
  <cp:revision>228</cp:revision>
  <dcterms:created xsi:type="dcterms:W3CDTF">2018-06-11T19:32:21Z</dcterms:created>
  <dcterms:modified xsi:type="dcterms:W3CDTF">2023-06-02T17:51:01Z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0x01010057F51BFAE512A34CBAA0BA32419064EC</vt:lpwstr>
  </property>
</Properties>
</file>