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2"/>
  </p:notesMasterIdLst>
  <p:sldIdLst>
    <p:sldId id="256" r:id="rId6"/>
    <p:sldId id="257" r:id="rId7"/>
    <p:sldId id="277" r:id="rId8"/>
    <p:sldId id="284" r:id="rId9"/>
    <p:sldId id="286" r:id="rId10"/>
    <p:sldId id="287" r:id="rId11"/>
    <p:sldId id="290" r:id="rId12"/>
    <p:sldId id="291" r:id="rId13"/>
    <p:sldId id="282" r:id="rId14"/>
    <p:sldId id="283" r:id="rId15"/>
    <p:sldId id="292" r:id="rId16"/>
    <p:sldId id="259" r:id="rId17"/>
    <p:sldId id="285" r:id="rId18"/>
    <p:sldId id="260" r:id="rId19"/>
    <p:sldId id="261" r:id="rId20"/>
    <p:sldId id="293" r:id="rId21"/>
    <p:sldId id="312" r:id="rId22"/>
    <p:sldId id="262" r:id="rId23"/>
    <p:sldId id="308" r:id="rId24"/>
    <p:sldId id="305" r:id="rId25"/>
    <p:sldId id="263" r:id="rId26"/>
    <p:sldId id="306" r:id="rId27"/>
    <p:sldId id="265" r:id="rId28"/>
    <p:sldId id="266" r:id="rId29"/>
    <p:sldId id="307" r:id="rId30"/>
    <p:sldId id="309" r:id="rId31"/>
    <p:sldId id="279" r:id="rId32"/>
    <p:sldId id="303" r:id="rId33"/>
    <p:sldId id="294" r:id="rId34"/>
    <p:sldId id="271" r:id="rId35"/>
    <p:sldId id="310" r:id="rId36"/>
    <p:sldId id="272" r:id="rId37"/>
    <p:sldId id="297" r:id="rId38"/>
    <p:sldId id="301" r:id="rId39"/>
    <p:sldId id="302" r:id="rId40"/>
    <p:sldId id="300" r:id="rId41"/>
    <p:sldId id="311" r:id="rId42"/>
    <p:sldId id="270" r:id="rId43"/>
    <p:sldId id="275" r:id="rId44"/>
    <p:sldId id="273" r:id="rId45"/>
    <p:sldId id="274" r:id="rId46"/>
    <p:sldId id="304" r:id="rId47"/>
    <p:sldId id="267" r:id="rId48"/>
    <p:sldId id="268" r:id="rId49"/>
    <p:sldId id="269" r:id="rId50"/>
    <p:sldId id="28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D061E-2B8E-A606-D430-FF95DDEB7066}" name="Schauer, Stephanie L - DHS" initials="SSLD" userId="S::Stephanie.Schauer@dhs.wisconsin.gov::a30a45ca-71d3-4c66-bb5b-ad09b7d3d091" providerId="AD"/>
  <p188:author id="{E6C8DB82-68D3-0C54-8AAB-34CF2CA6F5AA}" name="Donovan, Kylie A - DHS" initials="DKAD" userId="Donovan, Kylie A - DHS" providerId="None"/>
  <p188:author id="{4D777786-F7BB-6E7B-04A6-B50A55FB6902}" name="Haig, Melissa A - DHS" initials="HMAD" userId="Haig, Melissa A - DHS" providerId="None"/>
  <p188:author id="{C1A586D5-0F81-4852-8BA6-A530B63EBD4D}" name="Bell, Constance E - DHS" initials="BCED" userId="Bell, Constance E - DH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901"/>
    <a:srgbClr val="005E81"/>
    <a:srgbClr val="1F497D"/>
    <a:srgbClr val="FFFFFF"/>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5696" autoAdjust="0"/>
  </p:normalViewPr>
  <p:slideViewPr>
    <p:cSldViewPr>
      <p:cViewPr varScale="1">
        <p:scale>
          <a:sx n="106" d="100"/>
          <a:sy n="106" d="100"/>
        </p:scale>
        <p:origin x="1392" y="120"/>
      </p:cViewPr>
      <p:guideLst>
        <p:guide orient="horz" pos="2160"/>
        <p:guide pos="2880"/>
      </p:guideLst>
    </p:cSldViewPr>
  </p:slideViewPr>
  <p:outlineViewPr>
    <p:cViewPr>
      <p:scale>
        <a:sx n="33" d="100"/>
        <a:sy n="33" d="100"/>
      </p:scale>
      <p:origin x="0" y="-3021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64C2D-F69B-4F01-A633-811AE6B940C9}" type="datetimeFigureOut">
              <a:rPr lang="en-US" smtClean="0"/>
              <a:t>6/1/2023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65073-8CE2-4E58-BCFD-C382181660C7}" type="slidenum">
              <a:rPr lang="en-US" smtClean="0"/>
              <a:t>‹#›</a:t>
            </a:fld>
            <a:endParaRPr lang="en-US"/>
          </a:p>
        </p:txBody>
      </p:sp>
    </p:spTree>
    <p:extLst>
      <p:ext uri="{BB962C8B-B14F-4D97-AF65-F5344CB8AC3E}">
        <p14:creationId xmlns:p14="http://schemas.microsoft.com/office/powerpoint/2010/main" val="151068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(to meet school immunization requirement for Tdap for 7th grade entry</a:t>
            </a:r>
            <a:endParaRPr lang="en-US" dirty="0"/>
          </a:p>
        </p:txBody>
      </p:sp>
      <p:sp>
        <p:nvSpPr>
          <p:cNvPr id="4" name="Slide Number Placeholder 3"/>
          <p:cNvSpPr>
            <a:spLocks noGrp="1"/>
          </p:cNvSpPr>
          <p:nvPr>
            <p:ph type="sldNum" sz="quarter" idx="5"/>
          </p:nvPr>
        </p:nvSpPr>
        <p:spPr/>
        <p:txBody>
          <a:bodyPr/>
          <a:lstStyle/>
          <a:p>
            <a:fld id="{83765073-8CE2-4E58-BCFD-C382181660C7}" type="slidenum">
              <a:rPr lang="en-US" smtClean="0"/>
              <a:t>27</a:t>
            </a:fld>
            <a:endParaRPr lang="en-US"/>
          </a:p>
        </p:txBody>
      </p:sp>
    </p:spTree>
    <p:extLst>
      <p:ext uri="{BB962C8B-B14F-4D97-AF65-F5344CB8AC3E}">
        <p14:creationId xmlns:p14="http://schemas.microsoft.com/office/powerpoint/2010/main" val="7020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mn-lt"/>
              </a:rPr>
              <a:t>Getting vaccinated is like updating your computer. Vaccines are like software that contains information for our bodies to improve their performance. </a:t>
            </a:r>
          </a:p>
          <a:p>
            <a:pPr marL="0" indent="0">
              <a:buNone/>
            </a:pPr>
            <a:endParaRPr lang="en-US" dirty="0">
              <a:latin typeface="+mn-lt"/>
            </a:endParaRPr>
          </a:p>
          <a:p>
            <a:pPr marL="0" indent="0">
              <a:buNone/>
            </a:pPr>
            <a:r>
              <a:rPr lang="en-US" dirty="0">
                <a:latin typeface="+mn-lt"/>
              </a:rPr>
              <a:t>Just like our computers know how to detect a virus after they’ve received a software update, the body can remember how to detect and react to a virus even after the vaccine has left the body</a:t>
            </a:r>
          </a:p>
          <a:p>
            <a:endParaRPr lang="en-US" dirty="0"/>
          </a:p>
        </p:txBody>
      </p:sp>
      <p:sp>
        <p:nvSpPr>
          <p:cNvPr id="4" name="Slide Number Placeholder 3"/>
          <p:cNvSpPr>
            <a:spLocks noGrp="1"/>
          </p:cNvSpPr>
          <p:nvPr>
            <p:ph type="sldNum" sz="quarter" idx="5"/>
          </p:nvPr>
        </p:nvSpPr>
        <p:spPr/>
        <p:txBody>
          <a:bodyPr/>
          <a:lstStyle/>
          <a:p>
            <a:fld id="{83765073-8CE2-4E58-BCFD-C382181660C7}" type="slidenum">
              <a:rPr lang="en-US" smtClean="0"/>
              <a:t>35</a:t>
            </a:fld>
            <a:endParaRPr lang="en-US"/>
          </a:p>
        </p:txBody>
      </p:sp>
    </p:spTree>
    <p:extLst>
      <p:ext uri="{BB962C8B-B14F-4D97-AF65-F5344CB8AC3E}">
        <p14:creationId xmlns:p14="http://schemas.microsoft.com/office/powerpoint/2010/main" val="1451944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76200" y="-127000"/>
            <a:ext cx="9296400" cy="3495896"/>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3488638"/>
            <a:ext cx="9296400" cy="35979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381000" y="177800"/>
            <a:ext cx="8382000" cy="2438400"/>
          </a:xfrm>
          <a:prstGeom prst="rect">
            <a:avLst/>
          </a:prstGeom>
        </p:spPr>
        <p:txBody>
          <a:bodyPr anchor="ctr"/>
          <a:lstStyle>
            <a:lvl1pPr>
              <a:lnSpc>
                <a:spcPct val="90000"/>
              </a:lnSpc>
              <a:defRPr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Text Placeholder 5"/>
          <p:cNvSpPr>
            <a:spLocks noGrp="1"/>
          </p:cNvSpPr>
          <p:nvPr>
            <p:ph type="body" sz="quarter" idx="10" hasCustomPrompt="1"/>
          </p:nvPr>
        </p:nvSpPr>
        <p:spPr>
          <a:xfrm>
            <a:off x="457200" y="4241800"/>
            <a:ext cx="8229600" cy="2032000"/>
          </a:xfrm>
          <a:prstGeom prst="rect">
            <a:avLst/>
          </a:prstGeom>
        </p:spPr>
        <p:txBody>
          <a:bodyPr anchor="ctr">
            <a:normAutofit/>
          </a:bodyPr>
          <a:lstStyle>
            <a:lvl1pPr marL="0" indent="0" algn="ctr">
              <a:lnSpc>
                <a:spcPct val="90000"/>
              </a:lnSpc>
              <a:spcBef>
                <a:spcPts val="0"/>
              </a:spcBef>
              <a:buNone/>
              <a:defRPr sz="2400"/>
            </a:lvl1pPr>
          </a:lstStyle>
          <a:p>
            <a:pPr lvl="0"/>
            <a:r>
              <a:rPr lang="en-US" dirty="0"/>
              <a:t>Presenter Name</a:t>
            </a:r>
            <a:br>
              <a:rPr lang="en-US" dirty="0"/>
            </a:br>
            <a:r>
              <a:rPr lang="en-US" dirty="0"/>
              <a:t>Job Title</a:t>
            </a:r>
            <a:br>
              <a:rPr lang="en-US" dirty="0"/>
            </a:br>
            <a:r>
              <a:rPr lang="en-US" dirty="0"/>
              <a:t>Date of Presentation</a:t>
            </a:r>
          </a:p>
        </p:txBody>
      </p:sp>
      <p:sp>
        <p:nvSpPr>
          <p:cNvPr id="13" name="Pentagon 12"/>
          <p:cNvSpPr/>
          <p:nvPr userDrawn="1"/>
        </p:nvSpPr>
        <p:spPr>
          <a:xfrm>
            <a:off x="-228600" y="6568440"/>
            <a:ext cx="9220200" cy="36576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200" y="6597432"/>
            <a:ext cx="9296400" cy="307777"/>
          </a:xfrm>
          <a:prstGeom prst="rect">
            <a:avLst/>
          </a:prstGeom>
        </p:spPr>
        <p:txBody>
          <a:bodyPr wrap="square">
            <a:spAutoFit/>
          </a:bodyPr>
          <a:lstStyle/>
          <a:p>
            <a:pPr algn="ctr"/>
            <a:r>
              <a:rPr lang="en-US" sz="1400" dirty="0">
                <a:solidFill>
                  <a:schemeClr val="bg1"/>
                </a:solidFill>
                <a:latin typeface="Century" panose="02040604050505020304" pitchFamily="18" charset="0"/>
              </a:rPr>
              <a:t>Wisconsin Department of Health Services</a:t>
            </a:r>
          </a:p>
        </p:txBody>
      </p:sp>
      <p:grpSp>
        <p:nvGrpSpPr>
          <p:cNvPr id="3" name="Group 2"/>
          <p:cNvGrpSpPr/>
          <p:nvPr userDrawn="1"/>
        </p:nvGrpSpPr>
        <p:grpSpPr>
          <a:xfrm>
            <a:off x="3771900" y="2626312"/>
            <a:ext cx="1600200" cy="1600200"/>
            <a:chOff x="4335780" y="2654366"/>
            <a:chExt cx="1600200" cy="1600200"/>
          </a:xfrm>
        </p:grpSpPr>
        <p:sp>
          <p:nvSpPr>
            <p:cNvPr id="15" name="Oval 14"/>
            <p:cNvSpPr>
              <a:spLocks noChangeAspect="1"/>
            </p:cNvSpPr>
            <p:nvPr userDrawn="1"/>
          </p:nvSpPr>
          <p:spPr>
            <a:xfrm>
              <a:off x="4335780" y="2654366"/>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0080" y="2768666"/>
              <a:ext cx="1371600" cy="1371600"/>
            </a:xfrm>
            <a:prstGeom prst="rect">
              <a:avLst/>
            </a:prstGeom>
          </p:spPr>
        </p:pic>
      </p:grpSp>
    </p:spTree>
    <p:extLst>
      <p:ext uri="{BB962C8B-B14F-4D97-AF65-F5344CB8AC3E}">
        <p14:creationId xmlns:p14="http://schemas.microsoft.com/office/powerpoint/2010/main" val="282948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70992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2"/>
          <p:cNvSpPr>
            <a:spLocks noGrp="1"/>
          </p:cNvSpPr>
          <p:nvPr>
            <p:ph type="title" hasCustomPrompt="1"/>
          </p:nvPr>
        </p:nvSpPr>
        <p:spPr>
          <a:xfrm>
            <a:off x="457200" y="182880"/>
            <a:ext cx="8229600" cy="1524000"/>
          </a:xfrm>
          <a:prstGeom prst="rect">
            <a:avLst/>
          </a:prstGeom>
        </p:spPr>
        <p:txBody>
          <a:bodyPr vert="horz" lIns="91440" tIns="45720" rIns="91440" bIns="45720" rtlCol="0" anchor="ctr">
            <a:normAutofit/>
          </a:bodyPr>
          <a:lstStyle>
            <a:lvl1pPr>
              <a:defRPr/>
            </a:lvl1pPr>
          </a:lstStyle>
          <a:p>
            <a:r>
              <a:rPr lang="en-US" dirty="0"/>
              <a:t>Click to Add Slide Title</a:t>
            </a:r>
          </a:p>
        </p:txBody>
      </p:sp>
      <p:sp>
        <p:nvSpPr>
          <p:cNvPr id="5" name="Slide Number Placeholder 3"/>
          <p:cNvSpPr>
            <a:spLocks noGrp="1"/>
          </p:cNvSpPr>
          <p:nvPr>
            <p:ph type="sldNum" sz="quarter" idx="4"/>
          </p:nvPr>
        </p:nvSpPr>
        <p:spPr>
          <a:xfrm>
            <a:off x="6553200" y="6401040"/>
            <a:ext cx="2133600" cy="366183"/>
          </a:xfrm>
          <a:prstGeom prst="rect">
            <a:avLst/>
          </a:prstGeom>
        </p:spPr>
        <p:txBody>
          <a:bodyPr vert="horz" lIns="91440" tIns="45720" rIns="91440" bIns="45720" rtlCol="0" anchor="ctr"/>
          <a:lstStyle>
            <a:lvl1pPr algn="r">
              <a:defRPr sz="1200">
                <a:solidFill>
                  <a:schemeClr val="bg1"/>
                </a:solidFill>
              </a:defRPr>
            </a:lvl1pPr>
          </a:lstStyle>
          <a:p>
            <a:fld id="{E90C4117-9789-4344-93C0-7CBAAFE65C70}" type="slidenum">
              <a:rPr lang="en-US" smtClean="0"/>
              <a:pPr/>
              <a:t>‹#›</a:t>
            </a:fld>
            <a:endParaRPr lang="en-US"/>
          </a:p>
        </p:txBody>
      </p:sp>
    </p:spTree>
    <p:extLst>
      <p:ext uri="{BB962C8B-B14F-4D97-AF65-F5344CB8AC3E}">
        <p14:creationId xmlns:p14="http://schemas.microsoft.com/office/powerpoint/2010/main" val="387992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1F497D"/>
        </a:solidFill>
        <a:effectLst/>
      </p:bgPr>
    </p:bg>
    <p:spTree>
      <p:nvGrpSpPr>
        <p:cNvPr id="1" name=""/>
        <p:cNvGrpSpPr/>
        <p:nvPr/>
      </p:nvGrpSpPr>
      <p:grpSpPr>
        <a:xfrm>
          <a:off x="0" y="0"/>
          <a:ext cx="0" cy="0"/>
          <a:chOff x="0" y="0"/>
          <a:chExt cx="0" cy="0"/>
        </a:xfrm>
      </p:grpSpPr>
      <p:sp>
        <p:nvSpPr>
          <p:cNvPr id="10" name="Rectangle 9"/>
          <p:cNvSpPr/>
          <p:nvPr/>
        </p:nvSpPr>
        <p:spPr>
          <a:xfrm>
            <a:off x="-76200" y="4964956"/>
            <a:ext cx="8915400" cy="146304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p:nvPr>
        </p:nvSpPr>
        <p:spPr>
          <a:xfrm>
            <a:off x="152400" y="1295400"/>
            <a:ext cx="8229600" cy="1828800"/>
          </a:xfrm>
        </p:spPr>
        <p:txBody>
          <a:bodyPr/>
          <a:lstStyle>
            <a:lvl1pPr algn="l">
              <a:defRPr>
                <a:solidFill>
                  <a:schemeClr val="bg1"/>
                </a:solidFill>
              </a:defRPr>
            </a:lvl1pPr>
          </a:lstStyle>
          <a:p>
            <a:r>
              <a:rPr lang="en-US"/>
              <a:t>Click to edit Master title style</a:t>
            </a:r>
            <a:endParaRPr lang="en-US" dirty="0"/>
          </a:p>
        </p:txBody>
      </p:sp>
      <p:sp>
        <p:nvSpPr>
          <p:cNvPr id="8" name="Text Placeholder 3"/>
          <p:cNvSpPr>
            <a:spLocks noGrp="1"/>
          </p:cNvSpPr>
          <p:nvPr>
            <p:ph type="body" sz="quarter" idx="10"/>
          </p:nvPr>
        </p:nvSpPr>
        <p:spPr>
          <a:xfrm>
            <a:off x="152400" y="5124976"/>
            <a:ext cx="8101012" cy="1143000"/>
          </a:xfrm>
        </p:spPr>
        <p:txBody>
          <a:bodyPr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55638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09928"/>
            <a:ext cx="402336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709928"/>
            <a:ext cx="402336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2"/>
          <p:cNvSpPr>
            <a:spLocks noGrp="1"/>
          </p:cNvSpPr>
          <p:nvPr>
            <p:ph type="title" hasCustomPrompt="1"/>
          </p:nvPr>
        </p:nvSpPr>
        <p:spPr>
          <a:xfrm>
            <a:off x="457200" y="182880"/>
            <a:ext cx="8229600" cy="1524000"/>
          </a:xfrm>
          <a:prstGeom prst="rect">
            <a:avLst/>
          </a:prstGeom>
        </p:spPr>
        <p:txBody>
          <a:bodyPr vert="horz" lIns="91440" tIns="45720" rIns="91440" bIns="45720" rtlCol="0" anchor="ctr">
            <a:normAutofit/>
          </a:bodyPr>
          <a:lstStyle>
            <a:lvl1pPr>
              <a:defRPr/>
            </a:lvl1pPr>
          </a:lstStyle>
          <a:p>
            <a:r>
              <a:rPr lang="en-US" dirty="0"/>
              <a:t>Click to Add Slide Title</a:t>
            </a:r>
          </a:p>
        </p:txBody>
      </p:sp>
      <p:sp>
        <p:nvSpPr>
          <p:cNvPr id="6" name="Slide Number Placeholder 3"/>
          <p:cNvSpPr>
            <a:spLocks noGrp="1"/>
          </p:cNvSpPr>
          <p:nvPr>
            <p:ph type="sldNum" sz="quarter" idx="4"/>
          </p:nvPr>
        </p:nvSpPr>
        <p:spPr>
          <a:xfrm>
            <a:off x="6553200" y="6401040"/>
            <a:ext cx="2133600" cy="366183"/>
          </a:xfrm>
          <a:prstGeom prst="rect">
            <a:avLst/>
          </a:prstGeom>
        </p:spPr>
        <p:txBody>
          <a:bodyPr vert="horz" lIns="91440" tIns="45720" rIns="91440" bIns="45720" rtlCol="0" anchor="ctr"/>
          <a:lstStyle>
            <a:lvl1pPr algn="r">
              <a:defRPr sz="1200">
                <a:solidFill>
                  <a:schemeClr val="bg1"/>
                </a:solidFill>
              </a:defRPr>
            </a:lvl1pPr>
          </a:lstStyle>
          <a:p>
            <a:fld id="{E90C4117-9789-4344-93C0-7CBAAFE65C70}" type="slidenum">
              <a:rPr lang="en-US" smtClean="0"/>
              <a:pPr/>
              <a:t>‹#›</a:t>
            </a:fld>
            <a:endParaRPr lang="en-US"/>
          </a:p>
        </p:txBody>
      </p:sp>
    </p:spTree>
    <p:extLst>
      <p:ext uri="{BB962C8B-B14F-4D97-AF65-F5344CB8AC3E}">
        <p14:creationId xmlns:p14="http://schemas.microsoft.com/office/powerpoint/2010/main" val="232215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6880"/>
            <a:ext cx="4040188" cy="914400"/>
          </a:xfrm>
          <a:prstGeom prst="rect">
            <a:avLst/>
          </a:prstGeom>
          <a:solidFill>
            <a:srgbClr val="DCE6F2"/>
          </a:solidFill>
        </p:spPr>
        <p:txBody>
          <a:bodyPr anchor="ctr">
            <a:noAutofit/>
          </a:bodyPr>
          <a:lstStyle>
            <a:lvl1pPr marL="0" indent="0" algn="l">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p:nvPr>
        </p:nvSpPr>
        <p:spPr>
          <a:xfrm>
            <a:off x="457200" y="2628519"/>
            <a:ext cx="4023360" cy="3653409"/>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027" y="1706880"/>
            <a:ext cx="4041775" cy="914400"/>
          </a:xfrm>
          <a:prstGeom prst="rect">
            <a:avLst/>
          </a:prstGeom>
          <a:solidFill>
            <a:srgbClr val="DCE6F2"/>
          </a:solidFill>
        </p:spPr>
        <p:txBody>
          <a:bodyPr anchor="ctr">
            <a:noAutofit/>
          </a:bodyPr>
          <a:lstStyle>
            <a:lvl1pPr marL="0" indent="0" algn="l">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p:nvPr>
        </p:nvSpPr>
        <p:spPr>
          <a:xfrm>
            <a:off x="4663442" y="2624328"/>
            <a:ext cx="4023360" cy="3657600"/>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2"/>
          <p:cNvSpPr>
            <a:spLocks noGrp="1"/>
          </p:cNvSpPr>
          <p:nvPr>
            <p:ph type="title" hasCustomPrompt="1"/>
          </p:nvPr>
        </p:nvSpPr>
        <p:spPr>
          <a:xfrm>
            <a:off x="457200" y="182880"/>
            <a:ext cx="8229600" cy="1524000"/>
          </a:xfrm>
          <a:prstGeom prst="rect">
            <a:avLst/>
          </a:prstGeom>
        </p:spPr>
        <p:txBody>
          <a:bodyPr vert="horz" lIns="91440" tIns="45720" rIns="91440" bIns="45720" rtlCol="0" anchor="ctr">
            <a:normAutofit/>
          </a:bodyPr>
          <a:lstStyle>
            <a:lvl1pPr>
              <a:defRPr/>
            </a:lvl1pPr>
          </a:lstStyle>
          <a:p>
            <a:r>
              <a:rPr lang="en-US" dirty="0"/>
              <a:t>Click to Add Slide Title</a:t>
            </a:r>
          </a:p>
        </p:txBody>
      </p:sp>
      <p:sp>
        <p:nvSpPr>
          <p:cNvPr id="8" name="Slide Number Placeholder 3"/>
          <p:cNvSpPr>
            <a:spLocks noGrp="1"/>
          </p:cNvSpPr>
          <p:nvPr>
            <p:ph type="sldNum" sz="quarter" idx="10"/>
          </p:nvPr>
        </p:nvSpPr>
        <p:spPr>
          <a:xfrm>
            <a:off x="6553200" y="6401040"/>
            <a:ext cx="2133600" cy="366183"/>
          </a:xfrm>
          <a:prstGeom prst="rect">
            <a:avLst/>
          </a:prstGeom>
        </p:spPr>
        <p:txBody>
          <a:bodyPr vert="horz" lIns="91440" tIns="45720" rIns="91440" bIns="45720" rtlCol="0" anchor="ctr"/>
          <a:lstStyle>
            <a:lvl1pPr algn="r">
              <a:defRPr sz="1200">
                <a:solidFill>
                  <a:schemeClr val="bg1"/>
                </a:solidFill>
              </a:defRPr>
            </a:lvl1pPr>
          </a:lstStyle>
          <a:p>
            <a:fld id="{E90C4117-9789-4344-93C0-7CBAAFE65C70}" type="slidenum">
              <a:rPr lang="en-US" smtClean="0"/>
              <a:pPr/>
              <a:t>‹#›</a:t>
            </a:fld>
            <a:endParaRPr lang="en-US"/>
          </a:p>
        </p:txBody>
      </p:sp>
    </p:spTree>
    <p:extLst>
      <p:ext uri="{BB962C8B-B14F-4D97-AF65-F5344CB8AC3E}">
        <p14:creationId xmlns:p14="http://schemas.microsoft.com/office/powerpoint/2010/main" val="106894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90C4117-9789-4344-93C0-7CBAAFE65C70}" type="slidenum">
              <a:rPr lang="en-US" smtClean="0"/>
              <a:pPr/>
              <a:t>‹#›</a:t>
            </a:fld>
            <a:endParaRPr lang="en-US"/>
          </a:p>
        </p:txBody>
      </p:sp>
      <p:sp>
        <p:nvSpPr>
          <p:cNvPr id="10" name="Title 1"/>
          <p:cNvSpPr>
            <a:spLocks noGrp="1"/>
          </p:cNvSpPr>
          <p:nvPr>
            <p:ph type="title" hasCustomPrompt="1"/>
          </p:nvPr>
        </p:nvSpPr>
        <p:spPr>
          <a:xfrm>
            <a:off x="457202" y="182880"/>
            <a:ext cx="3008313" cy="1162051"/>
          </a:xfrm>
        </p:spPr>
        <p:txBody>
          <a:bodyPr anchor="b">
            <a:normAutofit/>
          </a:bodyPr>
          <a:lstStyle>
            <a:lvl1pPr algn="l">
              <a:defRPr sz="2400" b="1" baseline="0"/>
            </a:lvl1pPr>
          </a:lstStyle>
          <a:p>
            <a:r>
              <a:rPr lang="en-US" dirty="0"/>
              <a:t>Click to Add Caption</a:t>
            </a:r>
          </a:p>
        </p:txBody>
      </p:sp>
      <p:sp>
        <p:nvSpPr>
          <p:cNvPr id="11" name="Content Placeholder 2"/>
          <p:cNvSpPr>
            <a:spLocks noGrp="1"/>
          </p:cNvSpPr>
          <p:nvPr>
            <p:ph idx="1" hasCustomPrompt="1"/>
          </p:nvPr>
        </p:nvSpPr>
        <p:spPr>
          <a:xfrm>
            <a:off x="3474720" y="182880"/>
            <a:ext cx="5212080" cy="6094095"/>
          </a:xfrm>
        </p:spPr>
        <p:txBody>
          <a:bodyPr/>
          <a:lstStyle>
            <a:lvl1pPr marL="0" indent="0">
              <a:buNone/>
              <a:defRPr sz="2800"/>
            </a:lvl1pPr>
            <a:lvl2pPr marL="230187" indent="0">
              <a:buNone/>
              <a:defRPr sz="2400"/>
            </a:lvl2pPr>
            <a:lvl3pPr marL="457200" indent="0">
              <a:buNone/>
              <a:defRPr sz="2000"/>
            </a:lvl3pPr>
            <a:lvl4pPr marL="690563"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to insert media</a:t>
            </a:r>
          </a:p>
        </p:txBody>
      </p:sp>
      <p:sp>
        <p:nvSpPr>
          <p:cNvPr id="12" name="Text Placeholder 3"/>
          <p:cNvSpPr>
            <a:spLocks noGrp="1"/>
          </p:cNvSpPr>
          <p:nvPr>
            <p:ph type="body" sz="half" idx="2" hasCustomPrompt="1"/>
          </p:nvPr>
        </p:nvSpPr>
        <p:spPr>
          <a:xfrm>
            <a:off x="457202" y="1356359"/>
            <a:ext cx="3008313" cy="4920615"/>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Tree>
    <p:extLst>
      <p:ext uri="{BB962C8B-B14F-4D97-AF65-F5344CB8AC3E}">
        <p14:creationId xmlns:p14="http://schemas.microsoft.com/office/powerpoint/2010/main" val="233869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90C4117-9789-4344-93C0-7CBAAFE65C70}" type="slidenum">
              <a:rPr lang="en-US" smtClean="0"/>
              <a:pPr/>
              <a:t>‹#›</a:t>
            </a:fld>
            <a:endParaRPr lang="en-US"/>
          </a:p>
        </p:txBody>
      </p:sp>
      <p:sp>
        <p:nvSpPr>
          <p:cNvPr id="4" name="Title 1"/>
          <p:cNvSpPr>
            <a:spLocks noGrp="1"/>
          </p:cNvSpPr>
          <p:nvPr>
            <p:ph type="title" hasCustomPrompt="1"/>
          </p:nvPr>
        </p:nvSpPr>
        <p:spPr>
          <a:xfrm>
            <a:off x="457200" y="4752975"/>
            <a:ext cx="8229600" cy="566739"/>
          </a:xfrm>
        </p:spPr>
        <p:txBody>
          <a:bodyPr anchor="b">
            <a:noAutofit/>
          </a:bodyPr>
          <a:lstStyle>
            <a:lvl1pPr algn="l">
              <a:defRPr sz="2400" b="1"/>
            </a:lvl1pPr>
          </a:lstStyle>
          <a:p>
            <a:r>
              <a:rPr lang="en-US" dirty="0"/>
              <a:t>Click to Add Caption</a:t>
            </a:r>
          </a:p>
        </p:txBody>
      </p:sp>
      <p:sp>
        <p:nvSpPr>
          <p:cNvPr id="6" name="Text Placeholder 3"/>
          <p:cNvSpPr>
            <a:spLocks noGrp="1"/>
          </p:cNvSpPr>
          <p:nvPr>
            <p:ph type="body" sz="half" idx="2" hasCustomPrompt="1"/>
          </p:nvPr>
        </p:nvSpPr>
        <p:spPr>
          <a:xfrm>
            <a:off x="457200" y="5321302"/>
            <a:ext cx="8229600" cy="8048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
        <p:nvSpPr>
          <p:cNvPr id="7" name="Content Placeholder 6"/>
          <p:cNvSpPr>
            <a:spLocks noGrp="1"/>
          </p:cNvSpPr>
          <p:nvPr>
            <p:ph sz="quarter" idx="11" hasCustomPrompt="1"/>
          </p:nvPr>
        </p:nvSpPr>
        <p:spPr>
          <a:xfrm>
            <a:off x="457200" y="533400"/>
            <a:ext cx="8229600" cy="4114800"/>
          </a:xfrm>
        </p:spPr>
        <p:txBody>
          <a:bodyPr/>
          <a:lstStyle>
            <a:lvl1pPr marL="0" indent="0">
              <a:buNone/>
              <a:defRPr/>
            </a:lvl1pPr>
          </a:lstStyle>
          <a:p>
            <a:pPr lvl="0"/>
            <a:r>
              <a:rPr lang="en-US" dirty="0"/>
              <a:t>Click to insert media</a:t>
            </a:r>
          </a:p>
        </p:txBody>
      </p:sp>
    </p:spTree>
    <p:extLst>
      <p:ext uri="{BB962C8B-B14F-4D97-AF65-F5344CB8AC3E}">
        <p14:creationId xmlns:p14="http://schemas.microsoft.com/office/powerpoint/2010/main" val="334540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90C4117-9789-4344-93C0-7CBAAFE65C70}" type="slidenum">
              <a:rPr lang="en-US" smtClean="0"/>
              <a:pPr/>
              <a:t>‹#›</a:t>
            </a:fld>
            <a:endParaRPr lang="en-US"/>
          </a:p>
        </p:txBody>
      </p:sp>
      <p:sp>
        <p:nvSpPr>
          <p:cNvPr id="5" name="Content Placeholder 4"/>
          <p:cNvSpPr>
            <a:spLocks noGrp="1"/>
          </p:cNvSpPr>
          <p:nvPr>
            <p:ph sz="quarter" idx="11" hasCustomPrompt="1"/>
          </p:nvPr>
        </p:nvSpPr>
        <p:spPr>
          <a:xfrm>
            <a:off x="457200" y="274319"/>
            <a:ext cx="8229600" cy="5943600"/>
          </a:xfrm>
        </p:spPr>
        <p:txBody>
          <a:bodyPr/>
          <a:lstStyle>
            <a:lvl1pPr marL="0" indent="0">
              <a:buNone/>
              <a:defRPr/>
            </a:lvl1pPr>
          </a:lstStyle>
          <a:p>
            <a:pPr lvl="0"/>
            <a:r>
              <a:rPr lang="en-US" dirty="0"/>
              <a:t>Click to insert media</a:t>
            </a:r>
          </a:p>
        </p:txBody>
      </p:sp>
    </p:spTree>
    <p:extLst>
      <p:ext uri="{BB962C8B-B14F-4D97-AF65-F5344CB8AC3E}">
        <p14:creationId xmlns:p14="http://schemas.microsoft.com/office/powerpoint/2010/main" val="330339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entagon 13"/>
          <p:cNvSpPr/>
          <p:nvPr/>
        </p:nvSpPr>
        <p:spPr>
          <a:xfrm>
            <a:off x="114300" y="6448312"/>
            <a:ext cx="8915400" cy="36576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430243"/>
            <a:ext cx="8839200" cy="307777"/>
          </a:xfrm>
          <a:prstGeom prst="rect">
            <a:avLst/>
          </a:prstGeom>
        </p:spPr>
        <p:txBody>
          <a:bodyPr wrap="square">
            <a:spAutoFit/>
          </a:bodyPr>
          <a:lstStyle/>
          <a:p>
            <a:pPr algn="ctr"/>
            <a:r>
              <a:rPr lang="en-US" sz="1400" dirty="0">
                <a:solidFill>
                  <a:schemeClr val="bg1"/>
                </a:solidFill>
                <a:latin typeface="Century" panose="02040604050505020304" pitchFamily="18" charset="0"/>
              </a:rPr>
              <a:t>To protect and promote the health and safety of the people of Wisconsin</a:t>
            </a:r>
          </a:p>
        </p:txBody>
      </p:sp>
      <p:sp>
        <p:nvSpPr>
          <p:cNvPr id="2" name="Text Placeholder 1"/>
          <p:cNvSpPr>
            <a:spLocks noGrp="1"/>
          </p:cNvSpPr>
          <p:nvPr>
            <p:ph type="body" idx="1"/>
          </p:nvPr>
        </p:nvSpPr>
        <p:spPr>
          <a:xfrm>
            <a:off x="457200" y="1709928"/>
            <a:ext cx="8229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laceholder 2"/>
          <p:cNvSpPr>
            <a:spLocks noGrp="1"/>
          </p:cNvSpPr>
          <p:nvPr>
            <p:ph type="title"/>
          </p:nvPr>
        </p:nvSpPr>
        <p:spPr>
          <a:xfrm>
            <a:off x="457200" y="182880"/>
            <a:ext cx="8229600" cy="1524000"/>
          </a:xfrm>
          <a:prstGeom prst="rect">
            <a:avLst/>
          </a:prstGeom>
        </p:spPr>
        <p:txBody>
          <a:bodyPr vert="horz" lIns="91440" tIns="45720" rIns="91440" bIns="45720" rtlCol="0" anchor="ctr">
            <a:normAutofit/>
          </a:bodyPr>
          <a:lstStyle/>
          <a:p>
            <a:r>
              <a:rPr lang="en-US" dirty="0"/>
              <a:t>Click to Add Slide Title</a:t>
            </a:r>
          </a:p>
        </p:txBody>
      </p:sp>
      <p:sp>
        <p:nvSpPr>
          <p:cNvPr id="4" name="Slide Number Placeholder 3"/>
          <p:cNvSpPr>
            <a:spLocks noGrp="1"/>
          </p:cNvSpPr>
          <p:nvPr>
            <p:ph type="sldNum" sz="quarter" idx="4"/>
          </p:nvPr>
        </p:nvSpPr>
        <p:spPr>
          <a:xfrm>
            <a:off x="6553200" y="6401040"/>
            <a:ext cx="2133600" cy="366183"/>
          </a:xfrm>
          <a:prstGeom prst="rect">
            <a:avLst/>
          </a:prstGeom>
        </p:spPr>
        <p:txBody>
          <a:bodyPr vert="horz" lIns="91440" tIns="45720" rIns="91440" bIns="45720" rtlCol="0" anchor="ctr"/>
          <a:lstStyle>
            <a:lvl1pPr algn="r">
              <a:defRPr sz="1200">
                <a:solidFill>
                  <a:schemeClr val="bg1"/>
                </a:solidFill>
              </a:defRPr>
            </a:lvl1pPr>
          </a:lstStyle>
          <a:p>
            <a:fld id="{E90C4117-9789-4344-93C0-7CBAAFE65C70}" type="slidenum">
              <a:rPr lang="en-US" smtClean="0"/>
              <a:pPr/>
              <a:t>‹#›</a:t>
            </a:fld>
            <a:endParaRPr lang="en-US"/>
          </a:p>
        </p:txBody>
      </p:sp>
    </p:spTree>
    <p:extLst>
      <p:ext uri="{BB962C8B-B14F-4D97-AF65-F5344CB8AC3E}">
        <p14:creationId xmlns:p14="http://schemas.microsoft.com/office/powerpoint/2010/main" val="37413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defTabSz="914400" rtl="0" eaLnBrk="1" latinLnBrk="0" hangingPunct="1">
        <a:spcBef>
          <a:spcPct val="0"/>
        </a:spcBef>
        <a:buNone/>
        <a:defRPr sz="40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31775" indent="-231775" algn="l" defTabSz="914400" rtl="0" eaLnBrk="1" latinLnBrk="0" hangingPunct="1">
        <a:spcBef>
          <a:spcPts val="300"/>
        </a:spcBef>
        <a:buFont typeface="Wingdings" panose="05000000000000000000" pitchFamily="2" charset="2"/>
        <a:buChar char="§"/>
        <a:defRPr sz="3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223838" algn="l" defTabSz="914400" rtl="0" eaLnBrk="1" latinLnBrk="0" hangingPunct="1">
        <a:spcBef>
          <a:spcPts val="300"/>
        </a:spcBef>
        <a:buSzPct val="85000"/>
        <a:buFont typeface="Courier New" panose="02070309020205020404" pitchFamily="49" charset="0"/>
        <a:buChar char="o"/>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692150" indent="-228600" algn="l" defTabSz="914400" rtl="0" eaLnBrk="1" latinLnBrk="0" hangingPunct="1">
        <a:spcBef>
          <a:spcPts val="300"/>
        </a:spcBef>
        <a:buSzPct val="85000"/>
        <a:buFont typeface="Arial" panose="020B0604020202020204"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911225" indent="-228600" algn="l" defTabSz="914400" rtl="0" eaLnBrk="1" latinLnBrk="0" hangingPunct="1">
        <a:spcBef>
          <a:spcPts val="300"/>
        </a:spcBef>
        <a:buFont typeface="Arial" panose="020B0604020202020204" pitchFamily="34" charset="0"/>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149350" indent="-228600" algn="l" defTabSz="914400" rtl="0" eaLnBrk="1" latinLnBrk="0" hangingPunct="1">
        <a:spcBef>
          <a:spcPts val="300"/>
        </a:spcBef>
        <a:buFont typeface="Wingdings" panose="05000000000000000000" pitchFamily="2"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dhsgis.wi.gov/DHS/EPHTracker/#/all/Immunization/immunizationIndex/NOTRACT/Immunization/immunPoli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dhsgis.wi.gov/DHS/EPHTracker/#/all/Immunization/immunizationIndex/NOTRACT/Immunization/immunPoli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dhs.wisconsin.gov/publications/p01445.pdf"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dhs.wisconsin.gov/publications/p02004a.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hs.wisconsin.gov/publications/p01894.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hs.wisconsin.gov/publications/p01894.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hs.wisconsin.gov/publications/p01894.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hs.wisconsin.gov/publications/p01894.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vaccines/schedules/downloads/teen/parent-version-schedule-7-18yrs.pdf" TargetMode="Externa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dhs.wisconsin.gov/publications/p90022.pdf"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frameworksinstitute.org/publication/reframing-the-conversation-about-child-and-adolescent-vaccination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rameworksinstitute.org/publication/reframing-the-conversation-about-child-and-adolescent-vaccination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vimeo.com/739774714/a882e54f34" TargetMode="External"/><Relationship Id="rId2" Type="http://schemas.openxmlformats.org/officeDocument/2006/relationships/hyperlink" Target="https://www.dhs.wisconsin.gov/library/p%2002984.ht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dhs.wisconsin.gov/immunization/adult.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dhs.wisconsin.gov/immunization/parents.htm"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www.dhs.wisconsin.gov/immunization/parentsmaterials.h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dropbox.com/sh/8r44auef67pn2es/AACzrL3-Yk-8BAdzcHXr0tWpa?dl=0" TargetMode="External"/><Relationship Id="rId2" Type="http://schemas.openxmlformats.org/officeDocument/2006/relationships/hyperlink" Target="https://drive.google.com/drive/folders/1Ps0Dll2Y1ftIkUQfXW1w4g3aPzX-G1Jl"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hyperlink" Target="https://www.dhs.wisconsin.gov/influenza/prevention.htm" TargetMode="External"/><Relationship Id="rId2" Type="http://schemas.openxmlformats.org/officeDocument/2006/relationships/hyperlink" Target="https://www.dhs.wisconsin.gov/influenza/providers.ht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dhs.wisconsin.gov/forms/f0/f04020l.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hs.wisconsin.gov/immunization/dashboard.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hs.wisconsin.gov/immunization/dashboard.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hs.wisconsin.gov/publications/p02003a.pdf" TargetMode="External"/><Relationship Id="rId2" Type="http://schemas.openxmlformats.org/officeDocument/2006/relationships/hyperlink" Target="https://www.dhs.wisconsin.gov/publications/p02004a.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Wisconsin Immunization Program</a:t>
            </a:r>
          </a:p>
        </p:txBody>
      </p:sp>
      <p:sp>
        <p:nvSpPr>
          <p:cNvPr id="7" name="Text Placeholder 6"/>
          <p:cNvSpPr>
            <a:spLocks noGrp="1"/>
          </p:cNvSpPr>
          <p:nvPr>
            <p:ph type="body" sz="quarter" idx="10"/>
          </p:nvPr>
        </p:nvSpPr>
        <p:spPr/>
        <p:txBody>
          <a:bodyPr/>
          <a:lstStyle/>
          <a:p>
            <a:r>
              <a:rPr lang="en-US" dirty="0"/>
              <a:t>Stephanie Schauer, Ph.D.</a:t>
            </a:r>
          </a:p>
          <a:p>
            <a:r>
              <a:rPr lang="en-US" dirty="0"/>
              <a:t>Wisconsin Virology Conference</a:t>
            </a:r>
          </a:p>
          <a:p>
            <a:r>
              <a:rPr lang="en-US" dirty="0"/>
              <a:t>June 2023</a:t>
            </a:r>
          </a:p>
        </p:txBody>
      </p:sp>
    </p:spTree>
    <p:extLst>
      <p:ext uri="{BB962C8B-B14F-4D97-AF65-F5344CB8AC3E}">
        <p14:creationId xmlns:p14="http://schemas.microsoft.com/office/powerpoint/2010/main" val="109560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08903"/>
            <a:ext cx="9296400" cy="1390843"/>
          </a:xfrm>
        </p:spPr>
        <p:txBody>
          <a:bodyPr>
            <a:noAutofit/>
          </a:bodyPr>
          <a:lstStyle/>
          <a:p>
            <a:r>
              <a:rPr lang="en-US" sz="4500" dirty="0"/>
              <a:t>Polio Immunization Rates</a:t>
            </a:r>
            <a:br>
              <a:rPr lang="en-US" sz="4500" dirty="0"/>
            </a:br>
            <a:endParaRPr lang="en-US" sz="4500" dirty="0"/>
          </a:p>
        </p:txBody>
      </p:sp>
      <p:pic>
        <p:nvPicPr>
          <p:cNvPr id="3" name="Picture 2">
            <a:extLst>
              <a:ext uri="{FF2B5EF4-FFF2-40B4-BE49-F238E27FC236}">
                <a16:creationId xmlns:a16="http://schemas.microsoft.com/office/drawing/2014/main" id="{FFC0B3B9-AD65-2078-E340-8F162EAF2D59}"/>
              </a:ext>
            </a:extLst>
          </p:cNvPr>
          <p:cNvPicPr>
            <a:picLocks noChangeAspect="1"/>
          </p:cNvPicPr>
          <p:nvPr/>
        </p:nvPicPr>
        <p:blipFill>
          <a:blip r:embed="rId2"/>
          <a:stretch>
            <a:fillRect/>
          </a:stretch>
        </p:blipFill>
        <p:spPr>
          <a:xfrm>
            <a:off x="2423770" y="928382"/>
            <a:ext cx="4906060" cy="5363323"/>
          </a:xfrm>
          <a:prstGeom prst="rect">
            <a:avLst/>
          </a:prstGeom>
        </p:spPr>
      </p:pic>
      <p:pic>
        <p:nvPicPr>
          <p:cNvPr id="7" name="Picture 6">
            <a:extLst>
              <a:ext uri="{FF2B5EF4-FFF2-40B4-BE49-F238E27FC236}">
                <a16:creationId xmlns:a16="http://schemas.microsoft.com/office/drawing/2014/main" id="{0F3662BA-8A8D-BF4D-F5CF-BBF7344EC6B6}"/>
              </a:ext>
            </a:extLst>
          </p:cNvPr>
          <p:cNvPicPr>
            <a:picLocks noChangeAspect="1"/>
          </p:cNvPicPr>
          <p:nvPr/>
        </p:nvPicPr>
        <p:blipFill>
          <a:blip r:embed="rId3"/>
          <a:stretch>
            <a:fillRect/>
          </a:stretch>
        </p:blipFill>
        <p:spPr>
          <a:xfrm>
            <a:off x="1371600" y="4057617"/>
            <a:ext cx="1476581" cy="1390844"/>
          </a:xfrm>
          <a:prstGeom prst="rect">
            <a:avLst/>
          </a:prstGeom>
        </p:spPr>
      </p:pic>
      <p:sp>
        <p:nvSpPr>
          <p:cNvPr id="9" name="TextBox 8">
            <a:extLst>
              <a:ext uri="{FF2B5EF4-FFF2-40B4-BE49-F238E27FC236}">
                <a16:creationId xmlns:a16="http://schemas.microsoft.com/office/drawing/2014/main" id="{3771F1AE-74A3-057B-8F13-0AA92E573BF4}"/>
              </a:ext>
            </a:extLst>
          </p:cNvPr>
          <p:cNvSpPr txBox="1"/>
          <p:nvPr/>
        </p:nvSpPr>
        <p:spPr>
          <a:xfrm>
            <a:off x="304800" y="5844123"/>
            <a:ext cx="4259436" cy="830997"/>
          </a:xfrm>
          <a:prstGeom prst="rect">
            <a:avLst/>
          </a:prstGeom>
          <a:noFill/>
        </p:spPr>
        <p:txBody>
          <a:bodyPr wrap="none" rtlCol="0">
            <a:spAutoFit/>
          </a:bodyPr>
          <a:lstStyle/>
          <a:p>
            <a:r>
              <a:rPr lang="en-US" dirty="0"/>
              <a:t>Three doses of polio vaccines by 24 months</a:t>
            </a:r>
          </a:p>
          <a:p>
            <a:r>
              <a:rPr lang="en-US" sz="1200" dirty="0"/>
              <a:t>		 </a:t>
            </a:r>
          </a:p>
          <a:p>
            <a:endParaRPr lang="en-US" dirty="0"/>
          </a:p>
        </p:txBody>
      </p:sp>
      <p:sp>
        <p:nvSpPr>
          <p:cNvPr id="2" name="TextBox 1">
            <a:extLst>
              <a:ext uri="{FF2B5EF4-FFF2-40B4-BE49-F238E27FC236}">
                <a16:creationId xmlns:a16="http://schemas.microsoft.com/office/drawing/2014/main" id="{AF7A24AF-CEA6-8EA2-C919-078AD85072FE}"/>
              </a:ext>
            </a:extLst>
          </p:cNvPr>
          <p:cNvSpPr txBox="1"/>
          <p:nvPr/>
        </p:nvSpPr>
        <p:spPr>
          <a:xfrm>
            <a:off x="6858000" y="5935649"/>
            <a:ext cx="1295400" cy="369332"/>
          </a:xfrm>
          <a:prstGeom prst="rect">
            <a:avLst/>
          </a:prstGeom>
          <a:noFill/>
        </p:spPr>
        <p:txBody>
          <a:bodyPr wrap="square" rtlCol="0">
            <a:spAutoFit/>
          </a:bodyPr>
          <a:lstStyle/>
          <a:p>
            <a:r>
              <a:rPr lang="en-US" sz="1800" dirty="0"/>
              <a:t> </a:t>
            </a:r>
            <a:r>
              <a:rPr lang="en-US" sz="1800" dirty="0">
                <a:hlinkClick r:id="rId4"/>
              </a:rPr>
              <a:t>Source</a:t>
            </a:r>
            <a:endParaRPr lang="en-US" dirty="0"/>
          </a:p>
        </p:txBody>
      </p:sp>
    </p:spTree>
    <p:extLst>
      <p:ext uri="{BB962C8B-B14F-4D97-AF65-F5344CB8AC3E}">
        <p14:creationId xmlns:p14="http://schemas.microsoft.com/office/powerpoint/2010/main" val="245457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C0B3B9-AD65-2078-E340-8F162EAF2D59}"/>
              </a:ext>
            </a:extLst>
          </p:cNvPr>
          <p:cNvPicPr>
            <a:picLocks noChangeAspect="1"/>
          </p:cNvPicPr>
          <p:nvPr/>
        </p:nvPicPr>
        <p:blipFill>
          <a:blip r:embed="rId2"/>
          <a:stretch>
            <a:fillRect/>
          </a:stretch>
        </p:blipFill>
        <p:spPr>
          <a:xfrm>
            <a:off x="2590800" y="940419"/>
            <a:ext cx="4906060" cy="5363323"/>
          </a:xfrm>
          <a:prstGeom prst="rect">
            <a:avLst/>
          </a:prstGeom>
        </p:spPr>
      </p:pic>
      <p:pic>
        <p:nvPicPr>
          <p:cNvPr id="7" name="Picture 6">
            <a:extLst>
              <a:ext uri="{FF2B5EF4-FFF2-40B4-BE49-F238E27FC236}">
                <a16:creationId xmlns:a16="http://schemas.microsoft.com/office/drawing/2014/main" id="{0F3662BA-8A8D-BF4D-F5CF-BBF7344EC6B6}"/>
              </a:ext>
            </a:extLst>
          </p:cNvPr>
          <p:cNvPicPr>
            <a:picLocks noChangeAspect="1"/>
          </p:cNvPicPr>
          <p:nvPr/>
        </p:nvPicPr>
        <p:blipFill>
          <a:blip r:embed="rId3"/>
          <a:stretch>
            <a:fillRect/>
          </a:stretch>
        </p:blipFill>
        <p:spPr>
          <a:xfrm>
            <a:off x="1371600" y="4057617"/>
            <a:ext cx="1476581" cy="1390844"/>
          </a:xfrm>
          <a:prstGeom prst="rect">
            <a:avLst/>
          </a:prstGeom>
        </p:spPr>
      </p:pic>
      <p:sp>
        <p:nvSpPr>
          <p:cNvPr id="9" name="TextBox 8">
            <a:extLst>
              <a:ext uri="{FF2B5EF4-FFF2-40B4-BE49-F238E27FC236}">
                <a16:creationId xmlns:a16="http://schemas.microsoft.com/office/drawing/2014/main" id="{3771F1AE-74A3-057B-8F13-0AA92E573BF4}"/>
              </a:ext>
            </a:extLst>
          </p:cNvPr>
          <p:cNvSpPr txBox="1"/>
          <p:nvPr/>
        </p:nvSpPr>
        <p:spPr>
          <a:xfrm>
            <a:off x="304800" y="5844123"/>
            <a:ext cx="4259436" cy="830997"/>
          </a:xfrm>
          <a:prstGeom prst="rect">
            <a:avLst/>
          </a:prstGeom>
          <a:noFill/>
        </p:spPr>
        <p:txBody>
          <a:bodyPr wrap="none" rtlCol="0">
            <a:spAutoFit/>
          </a:bodyPr>
          <a:lstStyle/>
          <a:p>
            <a:r>
              <a:rPr lang="en-US" dirty="0"/>
              <a:t>Three doses of polio vaccines by 24 months</a:t>
            </a:r>
          </a:p>
          <a:p>
            <a:endParaRPr lang="en-US" sz="1200" dirty="0"/>
          </a:p>
          <a:p>
            <a:endParaRPr lang="en-US" dirty="0"/>
          </a:p>
        </p:txBody>
      </p:sp>
      <p:sp>
        <p:nvSpPr>
          <p:cNvPr id="2" name="Rectangle 1">
            <a:extLst>
              <a:ext uri="{FF2B5EF4-FFF2-40B4-BE49-F238E27FC236}">
                <a16:creationId xmlns:a16="http://schemas.microsoft.com/office/drawing/2014/main" id="{EC724A90-BE81-A16D-789F-5AB79BDDE033}"/>
              </a:ext>
            </a:extLst>
          </p:cNvPr>
          <p:cNvSpPr/>
          <p:nvPr/>
        </p:nvSpPr>
        <p:spPr>
          <a:xfrm>
            <a:off x="1252471" y="4343400"/>
            <a:ext cx="1676400" cy="11010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a:extLst>
              <a:ext uri="{FF2B5EF4-FFF2-40B4-BE49-F238E27FC236}">
                <a16:creationId xmlns:a16="http://schemas.microsoft.com/office/drawing/2014/main" id="{F90CA571-13B2-1C78-3A29-F9B6D0D90E76}"/>
              </a:ext>
            </a:extLst>
          </p:cNvPr>
          <p:cNvSpPr txBox="1">
            <a:spLocks/>
          </p:cNvSpPr>
          <p:nvPr/>
        </p:nvSpPr>
        <p:spPr>
          <a:xfrm>
            <a:off x="0" y="208903"/>
            <a:ext cx="9296400" cy="13908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4500"/>
              <a:t>Polio Immunization Rates</a:t>
            </a:r>
            <a:br>
              <a:rPr lang="en-US" sz="4500"/>
            </a:br>
            <a:endParaRPr lang="en-US" sz="4500" dirty="0"/>
          </a:p>
        </p:txBody>
      </p:sp>
      <p:sp>
        <p:nvSpPr>
          <p:cNvPr id="4" name="TextBox 3">
            <a:extLst>
              <a:ext uri="{FF2B5EF4-FFF2-40B4-BE49-F238E27FC236}">
                <a16:creationId xmlns:a16="http://schemas.microsoft.com/office/drawing/2014/main" id="{EB3EF5F2-4160-9743-0E57-6AAD5E00A941}"/>
              </a:ext>
            </a:extLst>
          </p:cNvPr>
          <p:cNvSpPr txBox="1"/>
          <p:nvPr/>
        </p:nvSpPr>
        <p:spPr>
          <a:xfrm>
            <a:off x="7315200" y="5936455"/>
            <a:ext cx="824072" cy="646331"/>
          </a:xfrm>
          <a:prstGeom prst="rect">
            <a:avLst/>
          </a:prstGeom>
          <a:noFill/>
        </p:spPr>
        <p:txBody>
          <a:bodyPr wrap="none" rtlCol="0">
            <a:spAutoFit/>
          </a:bodyPr>
          <a:lstStyle/>
          <a:p>
            <a:r>
              <a:rPr lang="en-US" sz="1800" dirty="0">
                <a:hlinkClick r:id="rId4"/>
              </a:rPr>
              <a:t>Source</a:t>
            </a:r>
            <a:endParaRPr lang="en-US" sz="1800" dirty="0"/>
          </a:p>
          <a:p>
            <a:endParaRPr lang="en-US" dirty="0"/>
          </a:p>
        </p:txBody>
      </p:sp>
    </p:spTree>
    <p:extLst>
      <p:ext uri="{BB962C8B-B14F-4D97-AF65-F5344CB8AC3E}">
        <p14:creationId xmlns:p14="http://schemas.microsoft.com/office/powerpoint/2010/main" val="282480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459A1D20-6208-2E96-6869-E0AC5FB34A66}"/>
              </a:ext>
            </a:extLst>
          </p:cNvPr>
          <p:cNvPicPr>
            <a:picLocks noGrp="1" noChangeAspect="1"/>
          </p:cNvPicPr>
          <p:nvPr>
            <p:ph sz="quarter" idx="10"/>
          </p:nvPr>
        </p:nvPicPr>
        <p:blipFill>
          <a:blip r:embed="rId2"/>
          <a:stretch>
            <a:fillRect/>
          </a:stretch>
        </p:blipFill>
        <p:spPr>
          <a:xfrm>
            <a:off x="684084" y="1219200"/>
            <a:ext cx="8002716" cy="4733726"/>
          </a:xfrm>
          <a:prstGeom prst="rect">
            <a:avLst/>
          </a:prstGeom>
        </p:spPr>
      </p:pic>
      <p:sp>
        <p:nvSpPr>
          <p:cNvPr id="6" name="Title 5"/>
          <p:cNvSpPr>
            <a:spLocks noGrp="1"/>
          </p:cNvSpPr>
          <p:nvPr>
            <p:ph type="title"/>
          </p:nvPr>
        </p:nvSpPr>
        <p:spPr>
          <a:xfrm>
            <a:off x="76200" y="218173"/>
            <a:ext cx="8991600" cy="1112520"/>
          </a:xfrm>
        </p:spPr>
        <p:txBody>
          <a:bodyPr>
            <a:normAutofit fontScale="90000"/>
          </a:bodyPr>
          <a:lstStyle/>
          <a:p>
            <a:r>
              <a:rPr lang="en-US" sz="4400" dirty="0"/>
              <a:t>Childcare Immunization Rates</a:t>
            </a:r>
          </a:p>
        </p:txBody>
      </p:sp>
      <p:sp>
        <p:nvSpPr>
          <p:cNvPr id="4" name="Rectangle 3">
            <a:extLst>
              <a:ext uri="{FF2B5EF4-FFF2-40B4-BE49-F238E27FC236}">
                <a16:creationId xmlns:a16="http://schemas.microsoft.com/office/drawing/2014/main" id="{BBBF334F-2D7F-BB15-13C7-6DF64D91D030}"/>
              </a:ext>
            </a:extLst>
          </p:cNvPr>
          <p:cNvSpPr/>
          <p:nvPr/>
        </p:nvSpPr>
        <p:spPr>
          <a:xfrm>
            <a:off x="761142" y="2201145"/>
            <a:ext cx="7848600" cy="26115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1FBBAD-3535-5685-A62A-15854E893FE6}"/>
              </a:ext>
            </a:extLst>
          </p:cNvPr>
          <p:cNvSpPr txBox="1"/>
          <p:nvPr/>
        </p:nvSpPr>
        <p:spPr>
          <a:xfrm>
            <a:off x="152400" y="5952926"/>
            <a:ext cx="8534400" cy="400110"/>
          </a:xfrm>
          <a:prstGeom prst="rect">
            <a:avLst/>
          </a:prstGeom>
          <a:noFill/>
        </p:spPr>
        <p:txBody>
          <a:bodyPr wrap="square" rtlCol="0">
            <a:spAutoFit/>
          </a:bodyPr>
          <a:lstStyle/>
          <a:p>
            <a:pPr algn="ctr"/>
            <a:r>
              <a:rPr lang="en-US" sz="2000" dirty="0">
                <a:solidFill>
                  <a:schemeClr val="tx2"/>
                </a:solidFill>
              </a:rPr>
              <a:t> </a:t>
            </a:r>
            <a:r>
              <a:rPr lang="en-US" sz="2000" dirty="0">
                <a:solidFill>
                  <a:schemeClr val="tx2"/>
                </a:solidFill>
                <a:hlinkClick r:id="rId3"/>
              </a:rPr>
              <a:t>Source</a:t>
            </a:r>
            <a:endParaRPr lang="en-US" sz="2000" dirty="0">
              <a:solidFill>
                <a:schemeClr val="tx2"/>
              </a:solidFill>
            </a:endParaRPr>
          </a:p>
        </p:txBody>
      </p:sp>
    </p:spTree>
    <p:extLst>
      <p:ext uri="{BB962C8B-B14F-4D97-AF65-F5344CB8AC3E}">
        <p14:creationId xmlns:p14="http://schemas.microsoft.com/office/powerpoint/2010/main" val="17646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917436-D9F6-7D12-F731-A16C91112AE0}"/>
              </a:ext>
            </a:extLst>
          </p:cNvPr>
          <p:cNvSpPr txBox="1"/>
          <p:nvPr/>
        </p:nvSpPr>
        <p:spPr>
          <a:xfrm>
            <a:off x="152400" y="6019800"/>
            <a:ext cx="8630559" cy="400110"/>
          </a:xfrm>
          <a:prstGeom prst="rect">
            <a:avLst/>
          </a:prstGeom>
          <a:noFill/>
          <a:ln>
            <a:solidFill>
              <a:srgbClr val="00B050"/>
            </a:solidFill>
          </a:ln>
        </p:spPr>
        <p:txBody>
          <a:bodyPr wrap="square" rtlCol="0">
            <a:spAutoFit/>
          </a:bodyPr>
          <a:lstStyle/>
          <a:p>
            <a:pPr algn="ctr"/>
            <a:r>
              <a:rPr lang="en-US" sz="2000" dirty="0">
                <a:solidFill>
                  <a:schemeClr val="tx2"/>
                </a:solidFill>
                <a:latin typeface="+mj-lt"/>
              </a:rPr>
              <a:t>Source: </a:t>
            </a:r>
            <a:r>
              <a:rPr lang="en-US" sz="2000" dirty="0">
                <a:solidFill>
                  <a:schemeClr val="tx2"/>
                </a:solidFill>
                <a:latin typeface="+mj-lt"/>
                <a:hlinkClick r:id="rId2"/>
              </a:rPr>
              <a:t>https://www.dhs.wisconsin.gov/publications/p02004a.pdf</a:t>
            </a:r>
            <a:endParaRPr lang="en-US" sz="2000" dirty="0">
              <a:solidFill>
                <a:schemeClr val="tx2"/>
              </a:solidFill>
              <a:latin typeface="+mj-lt"/>
            </a:endParaRPr>
          </a:p>
        </p:txBody>
      </p:sp>
      <p:sp>
        <p:nvSpPr>
          <p:cNvPr id="5" name="Content Placeholder 4">
            <a:extLst>
              <a:ext uri="{FF2B5EF4-FFF2-40B4-BE49-F238E27FC236}">
                <a16:creationId xmlns:a16="http://schemas.microsoft.com/office/drawing/2014/main" id="{5755B59F-5CD3-3402-80C9-B4DA3DB8DCAA}"/>
              </a:ext>
            </a:extLst>
          </p:cNvPr>
          <p:cNvSpPr>
            <a:spLocks noGrp="1"/>
          </p:cNvSpPr>
          <p:nvPr>
            <p:ph sz="quarter" idx="10"/>
          </p:nvPr>
        </p:nvSpPr>
        <p:spPr>
          <a:xfrm>
            <a:off x="457200" y="1709928"/>
            <a:ext cx="8229600" cy="4309872"/>
          </a:xfrm>
        </p:spPr>
        <p:txBody>
          <a:bodyPr/>
          <a:lstStyle/>
          <a:p>
            <a:endParaRPr lang="en-US" sz="1800" dirty="0">
              <a:effectLst/>
              <a:latin typeface="Arial" panose="020B0604020202020204" pitchFamily="34" charset="0"/>
            </a:endParaRPr>
          </a:p>
          <a:p>
            <a:endParaRPr lang="en-US" sz="1800" dirty="0">
              <a:effectLst/>
              <a:latin typeface="Arial" panose="020B0604020202020204" pitchFamily="34" charset="0"/>
            </a:endParaRPr>
          </a:p>
          <a:p>
            <a:r>
              <a:rPr lang="en-US" dirty="0">
                <a:hlinkClick r:id="rId2"/>
              </a:rPr>
              <a:t>Vaccination coverage among Wisconsin adolescents aged 13 through 18 years, by vaccine, region of residence, and year</a:t>
            </a:r>
            <a:endParaRPr lang="en-US" dirty="0"/>
          </a:p>
        </p:txBody>
      </p:sp>
      <p:pic>
        <p:nvPicPr>
          <p:cNvPr id="7" name="Picture 6">
            <a:extLst>
              <a:ext uri="{FF2B5EF4-FFF2-40B4-BE49-F238E27FC236}">
                <a16:creationId xmlns:a16="http://schemas.microsoft.com/office/drawing/2014/main" id="{FA6544C1-B8FA-3CED-6BCD-E8F12281C3DF}"/>
              </a:ext>
            </a:extLst>
          </p:cNvPr>
          <p:cNvPicPr>
            <a:picLocks noChangeAspect="1"/>
          </p:cNvPicPr>
          <p:nvPr/>
        </p:nvPicPr>
        <p:blipFill>
          <a:blip r:embed="rId3"/>
          <a:stretch>
            <a:fillRect/>
          </a:stretch>
        </p:blipFill>
        <p:spPr>
          <a:xfrm>
            <a:off x="142257" y="2171524"/>
            <a:ext cx="8859486" cy="2514951"/>
          </a:xfrm>
          <a:prstGeom prst="rect">
            <a:avLst/>
          </a:prstGeom>
        </p:spPr>
      </p:pic>
      <p:sp>
        <p:nvSpPr>
          <p:cNvPr id="2" name="Rectangle 1">
            <a:extLst>
              <a:ext uri="{FF2B5EF4-FFF2-40B4-BE49-F238E27FC236}">
                <a16:creationId xmlns:a16="http://schemas.microsoft.com/office/drawing/2014/main" id="{12F4DDA6-7D6E-FC06-64AB-B255AA4A4F85}"/>
              </a:ext>
            </a:extLst>
          </p:cNvPr>
          <p:cNvSpPr/>
          <p:nvPr/>
        </p:nvSpPr>
        <p:spPr>
          <a:xfrm>
            <a:off x="1981200" y="4514938"/>
            <a:ext cx="1676400" cy="171537"/>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B92BAD-76F9-21B2-D5BA-466DA14842A3}"/>
              </a:ext>
            </a:extLst>
          </p:cNvPr>
          <p:cNvSpPr/>
          <p:nvPr/>
        </p:nvSpPr>
        <p:spPr>
          <a:xfrm>
            <a:off x="4953000" y="4507079"/>
            <a:ext cx="1371600" cy="171536"/>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263961-2D15-75CB-76DD-61A277CFC39D}"/>
              </a:ext>
            </a:extLst>
          </p:cNvPr>
          <p:cNvSpPr/>
          <p:nvPr/>
        </p:nvSpPr>
        <p:spPr>
          <a:xfrm flipV="1">
            <a:off x="6362700" y="4493581"/>
            <a:ext cx="647700" cy="18503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41EAD2-6ECC-B1C8-B319-E3F91F6D0CFF}"/>
              </a:ext>
            </a:extLst>
          </p:cNvPr>
          <p:cNvSpPr/>
          <p:nvPr/>
        </p:nvSpPr>
        <p:spPr>
          <a:xfrm flipV="1">
            <a:off x="3714750" y="4507079"/>
            <a:ext cx="1238250" cy="17939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5">
            <a:extLst>
              <a:ext uri="{FF2B5EF4-FFF2-40B4-BE49-F238E27FC236}">
                <a16:creationId xmlns:a16="http://schemas.microsoft.com/office/drawing/2014/main" id="{1A97AA7E-241E-B193-9CED-40345D8C7DD0}"/>
              </a:ext>
            </a:extLst>
          </p:cNvPr>
          <p:cNvSpPr txBox="1">
            <a:spLocks/>
          </p:cNvSpPr>
          <p:nvPr/>
        </p:nvSpPr>
        <p:spPr>
          <a:xfrm>
            <a:off x="609600" y="335280"/>
            <a:ext cx="82296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WI Immunization Rates— </a:t>
            </a:r>
            <a:br>
              <a:rPr lang="en-US" dirty="0"/>
            </a:br>
            <a:r>
              <a:rPr lang="en-US" dirty="0"/>
              <a:t>13–18 years</a:t>
            </a:r>
          </a:p>
        </p:txBody>
      </p:sp>
    </p:spTree>
    <p:extLst>
      <p:ext uri="{BB962C8B-B14F-4D97-AF65-F5344CB8AC3E}">
        <p14:creationId xmlns:p14="http://schemas.microsoft.com/office/powerpoint/2010/main" val="170309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501" y="114300"/>
            <a:ext cx="10287000" cy="1524000"/>
          </a:xfrm>
        </p:spPr>
        <p:txBody>
          <a:bodyPr>
            <a:normAutofit/>
          </a:bodyPr>
          <a:lstStyle/>
          <a:p>
            <a:r>
              <a:rPr lang="en-US" dirty="0"/>
              <a:t>School Immunization Rates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917436-D9F6-7D12-F731-A16C91112AE0}"/>
              </a:ext>
            </a:extLst>
          </p:cNvPr>
          <p:cNvSpPr txBox="1"/>
          <p:nvPr/>
        </p:nvSpPr>
        <p:spPr>
          <a:xfrm>
            <a:off x="152400" y="6019800"/>
            <a:ext cx="8686800" cy="400110"/>
          </a:xfrm>
          <a:prstGeom prst="rect">
            <a:avLst/>
          </a:prstGeom>
          <a:noFill/>
        </p:spPr>
        <p:txBody>
          <a:bodyPr wrap="square" rtlCol="0">
            <a:spAutoFit/>
          </a:bodyPr>
          <a:lstStyle/>
          <a:p>
            <a:pPr algn="ctr"/>
            <a:r>
              <a:rPr lang="en-US" sz="2000" dirty="0">
                <a:solidFill>
                  <a:schemeClr val="tx2"/>
                </a:solidFill>
                <a:hlinkClick r:id="rId2"/>
              </a:rPr>
              <a:t>Source</a:t>
            </a:r>
            <a:endParaRPr lang="en-US" sz="2000" dirty="0">
              <a:solidFill>
                <a:schemeClr val="tx2"/>
              </a:solidFill>
            </a:endParaRPr>
          </a:p>
        </p:txBody>
      </p:sp>
      <p:sp>
        <p:nvSpPr>
          <p:cNvPr id="7" name="Content Placeholder 6">
            <a:extLst>
              <a:ext uri="{FF2B5EF4-FFF2-40B4-BE49-F238E27FC236}">
                <a16:creationId xmlns:a16="http://schemas.microsoft.com/office/drawing/2014/main" id="{78BE081E-A9A8-5F17-C0F4-29851B9A1A96}"/>
              </a:ext>
            </a:extLst>
          </p:cNvPr>
          <p:cNvSpPr>
            <a:spLocks noGrp="1"/>
          </p:cNvSpPr>
          <p:nvPr>
            <p:ph sz="quarter" idx="10"/>
          </p:nvPr>
        </p:nvSpPr>
        <p:spPr/>
        <p:txBody>
          <a:bodyPr/>
          <a:lstStyle/>
          <a:p>
            <a:endParaRPr lang="en-US" dirty="0"/>
          </a:p>
        </p:txBody>
      </p:sp>
      <p:pic>
        <p:nvPicPr>
          <p:cNvPr id="9" name="Picture 8">
            <a:extLst>
              <a:ext uri="{FF2B5EF4-FFF2-40B4-BE49-F238E27FC236}">
                <a16:creationId xmlns:a16="http://schemas.microsoft.com/office/drawing/2014/main" id="{FD7E7A32-7AAD-2D1F-6742-914BC902115E}"/>
              </a:ext>
            </a:extLst>
          </p:cNvPr>
          <p:cNvPicPr>
            <a:picLocks noChangeAspect="1"/>
          </p:cNvPicPr>
          <p:nvPr/>
        </p:nvPicPr>
        <p:blipFill>
          <a:blip r:embed="rId3"/>
          <a:stretch>
            <a:fillRect/>
          </a:stretch>
        </p:blipFill>
        <p:spPr>
          <a:xfrm>
            <a:off x="152400" y="2743200"/>
            <a:ext cx="8763000" cy="1362364"/>
          </a:xfrm>
          <a:prstGeom prst="rect">
            <a:avLst/>
          </a:prstGeom>
        </p:spPr>
      </p:pic>
    </p:spTree>
    <p:extLst>
      <p:ext uri="{BB962C8B-B14F-4D97-AF65-F5344CB8AC3E}">
        <p14:creationId xmlns:p14="http://schemas.microsoft.com/office/powerpoint/2010/main" val="211836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t>School Waiver Rates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917436-D9F6-7D12-F731-A16C91112AE0}"/>
              </a:ext>
            </a:extLst>
          </p:cNvPr>
          <p:cNvSpPr txBox="1"/>
          <p:nvPr/>
        </p:nvSpPr>
        <p:spPr>
          <a:xfrm>
            <a:off x="152400" y="6019800"/>
            <a:ext cx="8630559" cy="400110"/>
          </a:xfrm>
          <a:prstGeom prst="rect">
            <a:avLst/>
          </a:prstGeom>
          <a:noFill/>
        </p:spPr>
        <p:txBody>
          <a:bodyPr wrap="square" rtlCol="0">
            <a:spAutoFit/>
          </a:bodyPr>
          <a:lstStyle/>
          <a:p>
            <a:pPr algn="ctr"/>
            <a:r>
              <a:rPr lang="en-US" sz="2000" dirty="0">
                <a:solidFill>
                  <a:schemeClr val="tx2"/>
                </a:solidFill>
                <a:latin typeface="+mj-lt"/>
                <a:hlinkClick r:id="rId2"/>
              </a:rPr>
              <a:t>Source</a:t>
            </a:r>
            <a:endParaRPr lang="en-US" sz="2000" dirty="0">
              <a:solidFill>
                <a:schemeClr val="tx2"/>
              </a:solidFill>
              <a:latin typeface="+mj-lt"/>
            </a:endParaRPr>
          </a:p>
        </p:txBody>
      </p:sp>
      <p:pic>
        <p:nvPicPr>
          <p:cNvPr id="8" name="Content Placeholder 7">
            <a:extLst>
              <a:ext uri="{FF2B5EF4-FFF2-40B4-BE49-F238E27FC236}">
                <a16:creationId xmlns:a16="http://schemas.microsoft.com/office/drawing/2014/main" id="{F18B4809-3B62-0350-F4F8-8BBD27FF163A}"/>
              </a:ext>
            </a:extLst>
          </p:cNvPr>
          <p:cNvPicPr>
            <a:picLocks noGrp="1" noChangeAspect="1"/>
          </p:cNvPicPr>
          <p:nvPr>
            <p:ph sz="quarter" idx="10"/>
          </p:nvPr>
        </p:nvPicPr>
        <p:blipFill>
          <a:blip r:embed="rId3"/>
          <a:stretch>
            <a:fillRect/>
          </a:stretch>
        </p:blipFill>
        <p:spPr>
          <a:xfrm>
            <a:off x="0" y="2228910"/>
            <a:ext cx="9181697" cy="3352800"/>
          </a:xfrm>
        </p:spPr>
      </p:pic>
    </p:spTree>
    <p:extLst>
      <p:ext uri="{BB962C8B-B14F-4D97-AF65-F5344CB8AC3E}">
        <p14:creationId xmlns:p14="http://schemas.microsoft.com/office/powerpoint/2010/main" val="20653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t>School Waiver Rates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917436-D9F6-7D12-F731-A16C91112AE0}"/>
              </a:ext>
            </a:extLst>
          </p:cNvPr>
          <p:cNvSpPr txBox="1"/>
          <p:nvPr/>
        </p:nvSpPr>
        <p:spPr>
          <a:xfrm>
            <a:off x="152400" y="6019800"/>
            <a:ext cx="8630559" cy="400110"/>
          </a:xfrm>
          <a:prstGeom prst="rect">
            <a:avLst/>
          </a:prstGeom>
          <a:noFill/>
        </p:spPr>
        <p:txBody>
          <a:bodyPr wrap="square" rtlCol="0">
            <a:spAutoFit/>
          </a:bodyPr>
          <a:lstStyle/>
          <a:p>
            <a:pPr algn="ctr"/>
            <a:r>
              <a:rPr lang="en-US" sz="2000" dirty="0">
                <a:solidFill>
                  <a:schemeClr val="tx2"/>
                </a:solidFill>
                <a:latin typeface="+mj-lt"/>
                <a:hlinkClick r:id="rId2"/>
              </a:rPr>
              <a:t>Source</a:t>
            </a:r>
            <a:endParaRPr lang="en-US" sz="2000" dirty="0">
              <a:solidFill>
                <a:schemeClr val="tx2"/>
              </a:solidFill>
              <a:latin typeface="+mj-lt"/>
            </a:endParaRPr>
          </a:p>
        </p:txBody>
      </p:sp>
      <p:sp>
        <p:nvSpPr>
          <p:cNvPr id="2" name="Oval 1">
            <a:extLst>
              <a:ext uri="{FF2B5EF4-FFF2-40B4-BE49-F238E27FC236}">
                <a16:creationId xmlns:a16="http://schemas.microsoft.com/office/drawing/2014/main" id="{B8B2F919-0D9F-D974-A53C-D8E2BA340338}"/>
              </a:ext>
            </a:extLst>
          </p:cNvPr>
          <p:cNvSpPr/>
          <p:nvPr/>
        </p:nvSpPr>
        <p:spPr>
          <a:xfrm>
            <a:off x="8229600" y="3124200"/>
            <a:ext cx="553359"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4BA1C9A1-4242-0629-A676-150187CDCEBA}"/>
              </a:ext>
            </a:extLst>
          </p:cNvPr>
          <p:cNvSpPr>
            <a:spLocks noGrp="1"/>
          </p:cNvSpPr>
          <p:nvPr>
            <p:ph sz="quarter" idx="10"/>
          </p:nvPr>
        </p:nvSpPr>
        <p:spPr/>
        <p:txBody>
          <a:bodyPr/>
          <a:lstStyle/>
          <a:p>
            <a:endParaRPr lang="en-US" dirty="0"/>
          </a:p>
        </p:txBody>
      </p:sp>
      <p:pic>
        <p:nvPicPr>
          <p:cNvPr id="9" name="Picture 8">
            <a:extLst>
              <a:ext uri="{FF2B5EF4-FFF2-40B4-BE49-F238E27FC236}">
                <a16:creationId xmlns:a16="http://schemas.microsoft.com/office/drawing/2014/main" id="{3E3B7241-A411-380E-6B5B-15916EC375D5}"/>
              </a:ext>
            </a:extLst>
          </p:cNvPr>
          <p:cNvPicPr>
            <a:picLocks noChangeAspect="1"/>
          </p:cNvPicPr>
          <p:nvPr/>
        </p:nvPicPr>
        <p:blipFill>
          <a:blip r:embed="rId3"/>
          <a:stretch>
            <a:fillRect/>
          </a:stretch>
        </p:blipFill>
        <p:spPr>
          <a:xfrm>
            <a:off x="0" y="2159676"/>
            <a:ext cx="9144000" cy="3339035"/>
          </a:xfrm>
          <a:prstGeom prst="rect">
            <a:avLst/>
          </a:prstGeom>
        </p:spPr>
      </p:pic>
      <p:sp>
        <p:nvSpPr>
          <p:cNvPr id="10" name="Oval 9">
            <a:extLst>
              <a:ext uri="{FF2B5EF4-FFF2-40B4-BE49-F238E27FC236}">
                <a16:creationId xmlns:a16="http://schemas.microsoft.com/office/drawing/2014/main" id="{B9DD0454-3E23-89D8-7CA7-CE07678B6B80}"/>
              </a:ext>
            </a:extLst>
          </p:cNvPr>
          <p:cNvSpPr/>
          <p:nvPr/>
        </p:nvSpPr>
        <p:spPr>
          <a:xfrm>
            <a:off x="8321880" y="3657600"/>
            <a:ext cx="46108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29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t>School Waiver Rates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917436-D9F6-7D12-F731-A16C91112AE0}"/>
              </a:ext>
            </a:extLst>
          </p:cNvPr>
          <p:cNvSpPr txBox="1"/>
          <p:nvPr/>
        </p:nvSpPr>
        <p:spPr>
          <a:xfrm>
            <a:off x="152400" y="6019800"/>
            <a:ext cx="8630559" cy="400110"/>
          </a:xfrm>
          <a:prstGeom prst="rect">
            <a:avLst/>
          </a:prstGeom>
          <a:noFill/>
        </p:spPr>
        <p:txBody>
          <a:bodyPr wrap="square" rtlCol="0">
            <a:spAutoFit/>
          </a:bodyPr>
          <a:lstStyle/>
          <a:p>
            <a:pPr algn="ctr"/>
            <a:r>
              <a:rPr lang="en-US" sz="2000" dirty="0">
                <a:solidFill>
                  <a:schemeClr val="tx2"/>
                </a:solidFill>
                <a:latin typeface="+mj-lt"/>
                <a:hlinkClick r:id="rId2"/>
              </a:rPr>
              <a:t>Source</a:t>
            </a:r>
            <a:endParaRPr lang="en-US" sz="2000" dirty="0">
              <a:solidFill>
                <a:schemeClr val="tx2"/>
              </a:solidFill>
              <a:latin typeface="+mj-lt"/>
            </a:endParaRPr>
          </a:p>
        </p:txBody>
      </p:sp>
      <p:sp>
        <p:nvSpPr>
          <p:cNvPr id="2" name="Oval 1">
            <a:extLst>
              <a:ext uri="{FF2B5EF4-FFF2-40B4-BE49-F238E27FC236}">
                <a16:creationId xmlns:a16="http://schemas.microsoft.com/office/drawing/2014/main" id="{B8B2F919-0D9F-D974-A53C-D8E2BA340338}"/>
              </a:ext>
            </a:extLst>
          </p:cNvPr>
          <p:cNvSpPr/>
          <p:nvPr/>
        </p:nvSpPr>
        <p:spPr>
          <a:xfrm>
            <a:off x="8229600" y="3124200"/>
            <a:ext cx="553359"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4BA1C9A1-4242-0629-A676-150187CDCEBA}"/>
              </a:ext>
            </a:extLst>
          </p:cNvPr>
          <p:cNvSpPr>
            <a:spLocks noGrp="1"/>
          </p:cNvSpPr>
          <p:nvPr>
            <p:ph sz="quarter" idx="10"/>
          </p:nvPr>
        </p:nvSpPr>
        <p:spPr/>
        <p:txBody>
          <a:bodyPr/>
          <a:lstStyle/>
          <a:p>
            <a:endParaRPr lang="en-US" dirty="0"/>
          </a:p>
        </p:txBody>
      </p:sp>
      <p:pic>
        <p:nvPicPr>
          <p:cNvPr id="9" name="Picture 8">
            <a:extLst>
              <a:ext uri="{FF2B5EF4-FFF2-40B4-BE49-F238E27FC236}">
                <a16:creationId xmlns:a16="http://schemas.microsoft.com/office/drawing/2014/main" id="{3E3B7241-A411-380E-6B5B-15916EC375D5}"/>
              </a:ext>
            </a:extLst>
          </p:cNvPr>
          <p:cNvPicPr>
            <a:picLocks noChangeAspect="1"/>
          </p:cNvPicPr>
          <p:nvPr/>
        </p:nvPicPr>
        <p:blipFill>
          <a:blip r:embed="rId3"/>
          <a:stretch>
            <a:fillRect/>
          </a:stretch>
        </p:blipFill>
        <p:spPr>
          <a:xfrm>
            <a:off x="0" y="2159676"/>
            <a:ext cx="9144000" cy="3339035"/>
          </a:xfrm>
          <a:prstGeom prst="rect">
            <a:avLst/>
          </a:prstGeom>
        </p:spPr>
      </p:pic>
      <p:sp>
        <p:nvSpPr>
          <p:cNvPr id="10" name="Oval 9">
            <a:extLst>
              <a:ext uri="{FF2B5EF4-FFF2-40B4-BE49-F238E27FC236}">
                <a16:creationId xmlns:a16="http://schemas.microsoft.com/office/drawing/2014/main" id="{B9DD0454-3E23-89D8-7CA7-CE07678B6B80}"/>
              </a:ext>
            </a:extLst>
          </p:cNvPr>
          <p:cNvSpPr/>
          <p:nvPr/>
        </p:nvSpPr>
        <p:spPr>
          <a:xfrm>
            <a:off x="8321879" y="2781300"/>
            <a:ext cx="46108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92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a:t>School Immunization Waivers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57200" y="1709928"/>
            <a:ext cx="8153400" cy="4309872"/>
          </a:xfrm>
        </p:spPr>
        <p:txBody>
          <a:bodyPr>
            <a:normAutofit fontScale="85000" lnSpcReduction="10000"/>
          </a:bodyPr>
          <a:lstStyle/>
          <a:p>
            <a:pPr marL="0" indent="0">
              <a:buNone/>
            </a:pPr>
            <a:r>
              <a:rPr lang="en-US" b="1" dirty="0">
                <a:latin typeface="+mn-lt"/>
              </a:rPr>
              <a:t>Medical</a:t>
            </a:r>
          </a:p>
          <a:p>
            <a:pPr lvl="1">
              <a:buFont typeface="Wingdings" panose="05000000000000000000" pitchFamily="2" charset="2"/>
              <a:buChar char="§"/>
            </a:pPr>
            <a:r>
              <a:rPr lang="en-US" dirty="0">
                <a:latin typeface="+mn-lt"/>
              </a:rPr>
              <a:t>Medical provider signature required</a:t>
            </a:r>
          </a:p>
          <a:p>
            <a:pPr lvl="1">
              <a:buFont typeface="Wingdings" panose="05000000000000000000" pitchFamily="2" charset="2"/>
              <a:buChar char="§"/>
            </a:pPr>
            <a:r>
              <a:rPr lang="en-US" dirty="0">
                <a:latin typeface="+mn-lt"/>
              </a:rPr>
              <a:t>Should only be used for medical reasons</a:t>
            </a:r>
          </a:p>
          <a:p>
            <a:pPr lvl="1"/>
            <a:endParaRPr lang="en-US" dirty="0">
              <a:latin typeface="+mn-lt"/>
            </a:endParaRPr>
          </a:p>
          <a:p>
            <a:pPr marL="0" indent="0">
              <a:buNone/>
            </a:pPr>
            <a:r>
              <a:rPr lang="en-US" b="1" dirty="0">
                <a:latin typeface="+mn-lt"/>
              </a:rPr>
              <a:t>Religious</a:t>
            </a:r>
          </a:p>
          <a:p>
            <a:pPr marL="233362" lvl="1" indent="0">
              <a:buNone/>
            </a:pPr>
            <a:r>
              <a:rPr lang="en-US" dirty="0">
                <a:latin typeface="+mn-lt"/>
              </a:rPr>
              <a:t>Parent signature required</a:t>
            </a:r>
          </a:p>
          <a:p>
            <a:pPr lvl="1"/>
            <a:endParaRPr lang="en-US" dirty="0">
              <a:latin typeface="+mn-lt"/>
            </a:endParaRPr>
          </a:p>
          <a:p>
            <a:pPr marL="0" indent="0">
              <a:buNone/>
            </a:pPr>
            <a:r>
              <a:rPr lang="en-US" b="1" dirty="0">
                <a:latin typeface="+mn-lt"/>
              </a:rPr>
              <a:t>Personal Conviction</a:t>
            </a:r>
          </a:p>
          <a:p>
            <a:pPr marL="233362" lvl="1" indent="0">
              <a:buNone/>
            </a:pPr>
            <a:r>
              <a:rPr lang="en-US" dirty="0">
                <a:latin typeface="+mn-lt"/>
              </a:rPr>
              <a:t>Parent signature required</a:t>
            </a:r>
          </a:p>
          <a:p>
            <a:pPr marL="233362" lvl="1" indent="0">
              <a:buNone/>
            </a:pPr>
            <a:endParaRPr lang="en-US" sz="3000" b="1" dirty="0">
              <a:latin typeface="+mn-lt"/>
            </a:endParaRPr>
          </a:p>
          <a:p>
            <a:pPr marL="0" indent="0" algn="ctr">
              <a:buNone/>
            </a:pPr>
            <a:r>
              <a:rPr lang="en-US" b="1" dirty="0">
                <a:latin typeface="+mn-lt"/>
              </a:rPr>
              <a:t>Waivers completed on the student immunization form</a:t>
            </a:r>
          </a:p>
        </p:txBody>
      </p:sp>
    </p:spTree>
    <p:extLst>
      <p:ext uri="{BB962C8B-B14F-4D97-AF65-F5344CB8AC3E}">
        <p14:creationId xmlns:p14="http://schemas.microsoft.com/office/powerpoint/2010/main" val="389752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BABB-01CC-F0D6-53FE-D714060894E3}"/>
              </a:ext>
            </a:extLst>
          </p:cNvPr>
          <p:cNvSpPr>
            <a:spLocks noGrp="1"/>
          </p:cNvSpPr>
          <p:nvPr>
            <p:ph type="title"/>
          </p:nvPr>
        </p:nvSpPr>
        <p:spPr/>
        <p:txBody>
          <a:bodyPr/>
          <a:lstStyle/>
          <a:p>
            <a:r>
              <a:rPr lang="en-US" dirty="0"/>
              <a:t>Administrative Rule DHS 144</a:t>
            </a:r>
          </a:p>
        </p:txBody>
      </p:sp>
      <p:sp>
        <p:nvSpPr>
          <p:cNvPr id="3" name="Text Placeholder 2">
            <a:extLst>
              <a:ext uri="{FF2B5EF4-FFF2-40B4-BE49-F238E27FC236}">
                <a16:creationId xmlns:a16="http://schemas.microsoft.com/office/drawing/2014/main" id="{80EB5CB9-C829-EB72-6FD0-C0A18B0BBFF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9631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pPr marL="346075" indent="-346075">
              <a:spcBef>
                <a:spcPts val="0"/>
              </a:spcBef>
              <a:spcAft>
                <a:spcPts val="600"/>
              </a:spcAft>
            </a:pPr>
            <a:r>
              <a:rPr lang="en-US" sz="3600" dirty="0">
                <a:latin typeface="+mn-lt"/>
              </a:rPr>
              <a:t>Trends in vaccination rates in Wisconsin</a:t>
            </a:r>
          </a:p>
          <a:p>
            <a:pPr marL="346075" indent="-346075">
              <a:spcBef>
                <a:spcPts val="0"/>
              </a:spcBef>
              <a:spcAft>
                <a:spcPts val="600"/>
              </a:spcAft>
            </a:pPr>
            <a:r>
              <a:rPr lang="en-US" sz="3600" dirty="0">
                <a:latin typeface="+mn-lt"/>
              </a:rPr>
              <a:t>Communication best practices</a:t>
            </a:r>
          </a:p>
          <a:p>
            <a:r>
              <a:rPr lang="en-US" sz="3600" dirty="0">
                <a:latin typeface="+mn-lt"/>
              </a:rPr>
              <a:t>DPH Programs/Efforts</a:t>
            </a:r>
          </a:p>
        </p:txBody>
      </p:sp>
      <p:sp>
        <p:nvSpPr>
          <p:cNvPr id="6" name="Title 5"/>
          <p:cNvSpPr>
            <a:spLocks noGrp="1"/>
          </p:cNvSpPr>
          <p:nvPr>
            <p:ph type="title"/>
          </p:nvPr>
        </p:nvSpPr>
        <p:spPr/>
        <p:txBody>
          <a:bodyPr>
            <a:normAutofit/>
          </a:bodyPr>
          <a:lstStyle/>
          <a:p>
            <a:r>
              <a:rPr lang="en-US" sz="5400" dirty="0"/>
              <a:t>Overview</a:t>
            </a:r>
          </a:p>
        </p:txBody>
      </p:sp>
    </p:spTree>
    <p:extLst>
      <p:ext uri="{BB962C8B-B14F-4D97-AF65-F5344CB8AC3E}">
        <p14:creationId xmlns:p14="http://schemas.microsoft.com/office/powerpoint/2010/main" val="384952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1605AA-4DC7-EAC3-E577-0709DDCBA3E2}"/>
              </a:ext>
            </a:extLst>
          </p:cNvPr>
          <p:cNvSpPr>
            <a:spLocks noGrp="1"/>
          </p:cNvSpPr>
          <p:nvPr>
            <p:ph sz="quarter" idx="10"/>
          </p:nvPr>
        </p:nvSpPr>
        <p:spPr/>
        <p:txBody>
          <a:bodyPr/>
          <a:lstStyle/>
          <a:p>
            <a:pPr marL="336550" indent="-336550">
              <a:spcAft>
                <a:spcPts val="600"/>
              </a:spcAft>
            </a:pPr>
            <a:r>
              <a:rPr lang="en-US" dirty="0">
                <a:latin typeface="+mj-lt"/>
              </a:rPr>
              <a:t>Updates to Wisconsin Administrative Code Ch. DHS 144 took effect 2/1/23</a:t>
            </a:r>
          </a:p>
          <a:p>
            <a:pPr marL="336550" indent="-336550">
              <a:spcAft>
                <a:spcPts val="600"/>
              </a:spcAft>
            </a:pPr>
            <a:r>
              <a:rPr lang="en-US" dirty="0">
                <a:solidFill>
                  <a:schemeClr val="bg1">
                    <a:lumMod val="85000"/>
                  </a:schemeClr>
                </a:solidFill>
                <a:latin typeface="+mj-lt"/>
              </a:rPr>
              <a:t>Joint Committee hearing on 3/7/23</a:t>
            </a:r>
          </a:p>
          <a:p>
            <a:pPr marL="336550" indent="-336550">
              <a:spcAft>
                <a:spcPts val="600"/>
              </a:spcAft>
            </a:pPr>
            <a:r>
              <a:rPr lang="en-US" dirty="0">
                <a:solidFill>
                  <a:schemeClr val="bg1">
                    <a:lumMod val="85000"/>
                  </a:schemeClr>
                </a:solidFill>
                <a:latin typeface="+mj-lt"/>
              </a:rPr>
              <a:t>Suspension of certain portions of DHS 144 on 3/9/23</a:t>
            </a:r>
          </a:p>
          <a:p>
            <a:endParaRPr lang="en-US" dirty="0"/>
          </a:p>
        </p:txBody>
      </p:sp>
      <p:sp>
        <p:nvSpPr>
          <p:cNvPr id="3" name="Title 2">
            <a:extLst>
              <a:ext uri="{FF2B5EF4-FFF2-40B4-BE49-F238E27FC236}">
                <a16:creationId xmlns:a16="http://schemas.microsoft.com/office/drawing/2014/main" id="{5276DACE-BCD3-72D5-FDB6-2E81BBE4DF1E}"/>
              </a:ext>
            </a:extLst>
          </p:cNvPr>
          <p:cNvSpPr>
            <a:spLocks noGrp="1"/>
          </p:cNvSpPr>
          <p:nvPr>
            <p:ph type="title"/>
          </p:nvPr>
        </p:nvSpPr>
        <p:spPr/>
        <p:txBody>
          <a:bodyPr/>
          <a:lstStyle/>
          <a:p>
            <a:r>
              <a:rPr lang="en-US" dirty="0"/>
              <a:t>DHS 144</a:t>
            </a:r>
          </a:p>
        </p:txBody>
      </p:sp>
      <p:sp>
        <p:nvSpPr>
          <p:cNvPr id="4" name="Slide Number Placeholder 3">
            <a:extLst>
              <a:ext uri="{FF2B5EF4-FFF2-40B4-BE49-F238E27FC236}">
                <a16:creationId xmlns:a16="http://schemas.microsoft.com/office/drawing/2014/main" id="{37A3943E-9E9B-F479-33A8-016157D303F9}"/>
              </a:ext>
            </a:extLst>
          </p:cNvPr>
          <p:cNvSpPr>
            <a:spLocks noGrp="1"/>
          </p:cNvSpPr>
          <p:nvPr>
            <p:ph type="sldNum" sz="quarter" idx="4"/>
          </p:nvPr>
        </p:nvSpPr>
        <p:spPr/>
        <p:txBody>
          <a:bodyPr/>
          <a:lstStyle/>
          <a:p>
            <a:fld id="{E90C4117-9789-4344-93C0-7CBAAFE65C70}" type="slidenum">
              <a:rPr lang="en-US" smtClean="0"/>
              <a:pPr/>
              <a:t>20</a:t>
            </a:fld>
            <a:endParaRPr lang="en-US"/>
          </a:p>
        </p:txBody>
      </p:sp>
    </p:spTree>
    <p:extLst>
      <p:ext uri="{BB962C8B-B14F-4D97-AF65-F5344CB8AC3E}">
        <p14:creationId xmlns:p14="http://schemas.microsoft.com/office/powerpoint/2010/main" val="51772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DHS 144</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57200" y="1709928"/>
            <a:ext cx="8610600" cy="4309872"/>
          </a:xfrm>
        </p:spPr>
        <p:txBody>
          <a:bodyPr>
            <a:normAutofit/>
          </a:bodyPr>
          <a:lstStyle/>
          <a:p>
            <a:pPr marL="0" indent="0">
              <a:spcAft>
                <a:spcPts val="600"/>
              </a:spcAft>
              <a:buNone/>
            </a:pPr>
            <a:r>
              <a:rPr lang="en-US" b="1" dirty="0">
                <a:latin typeface="+mn-lt"/>
              </a:rPr>
              <a:t>Promulgated changes:</a:t>
            </a:r>
          </a:p>
          <a:p>
            <a:pPr>
              <a:spcBef>
                <a:spcPts val="0"/>
              </a:spcBef>
              <a:spcAft>
                <a:spcPts val="600"/>
              </a:spcAft>
            </a:pPr>
            <a:r>
              <a:rPr lang="en-US" sz="2200" dirty="0">
                <a:latin typeface="+mn-lt"/>
              </a:rPr>
              <a:t>Tdap grade change—from 6</a:t>
            </a:r>
            <a:r>
              <a:rPr lang="en-US" sz="2200" baseline="30000" dirty="0">
                <a:latin typeface="+mn-lt"/>
              </a:rPr>
              <a:t>th</a:t>
            </a:r>
            <a:r>
              <a:rPr lang="en-US" sz="2200" dirty="0">
                <a:latin typeface="+mn-lt"/>
              </a:rPr>
              <a:t> to 7</a:t>
            </a:r>
            <a:r>
              <a:rPr lang="en-US" sz="2200" baseline="30000" dirty="0">
                <a:latin typeface="+mn-lt"/>
              </a:rPr>
              <a:t>th</a:t>
            </a:r>
            <a:r>
              <a:rPr lang="en-US" sz="2200" dirty="0">
                <a:latin typeface="+mn-lt"/>
              </a:rPr>
              <a:t> grade</a:t>
            </a:r>
          </a:p>
          <a:p>
            <a:pPr>
              <a:spcBef>
                <a:spcPts val="0"/>
              </a:spcBef>
              <a:spcAft>
                <a:spcPts val="600"/>
              </a:spcAft>
            </a:pPr>
            <a:r>
              <a:rPr lang="en-US" sz="2200" dirty="0">
                <a:latin typeface="+mn-lt"/>
              </a:rPr>
              <a:t>Added </a:t>
            </a:r>
            <a:r>
              <a:rPr lang="en-US" sz="2200" dirty="0" err="1">
                <a:latin typeface="+mn-lt"/>
              </a:rPr>
              <a:t>MenACWY</a:t>
            </a:r>
            <a:r>
              <a:rPr lang="en-US" sz="2200" dirty="0">
                <a:latin typeface="+mn-lt"/>
              </a:rPr>
              <a:t>-containing vaccine for 7</a:t>
            </a:r>
            <a:r>
              <a:rPr lang="en-US" sz="2200" baseline="30000" dirty="0">
                <a:latin typeface="+mn-lt"/>
              </a:rPr>
              <a:t>th</a:t>
            </a:r>
            <a:r>
              <a:rPr lang="en-US" sz="2200" dirty="0">
                <a:latin typeface="+mn-lt"/>
              </a:rPr>
              <a:t> and 12</a:t>
            </a:r>
            <a:r>
              <a:rPr lang="en-US" sz="2200" baseline="30000" dirty="0">
                <a:latin typeface="+mn-lt"/>
              </a:rPr>
              <a:t>th</a:t>
            </a:r>
            <a:r>
              <a:rPr lang="en-US" sz="2200" dirty="0">
                <a:latin typeface="+mn-lt"/>
              </a:rPr>
              <a:t> graders</a:t>
            </a:r>
          </a:p>
          <a:p>
            <a:pPr>
              <a:spcBef>
                <a:spcPts val="0"/>
              </a:spcBef>
              <a:spcAft>
                <a:spcPts val="600"/>
              </a:spcAft>
            </a:pPr>
            <a:r>
              <a:rPr lang="en-US" sz="2200" dirty="0">
                <a:latin typeface="+mn-lt"/>
              </a:rPr>
              <a:t>Varicella vaccination exception change—parental report </a:t>
            </a:r>
            <a:r>
              <a:rPr lang="en-US" sz="2200" dirty="0">
                <a:latin typeface="+mn-lt"/>
                <a:sym typeface="Wingdings" panose="05000000000000000000" pitchFamily="2" charset="2"/>
              </a:rPr>
              <a:t></a:t>
            </a:r>
            <a:r>
              <a:rPr lang="en-US" sz="2200" dirty="0">
                <a:latin typeface="+mn-lt"/>
              </a:rPr>
              <a:t> health care provider</a:t>
            </a:r>
          </a:p>
          <a:p>
            <a:pPr>
              <a:spcBef>
                <a:spcPts val="0"/>
              </a:spcBef>
              <a:spcAft>
                <a:spcPts val="600"/>
              </a:spcAft>
            </a:pPr>
            <a:r>
              <a:rPr lang="en-US" sz="2200" dirty="0">
                <a:latin typeface="+mn-lt"/>
              </a:rPr>
              <a:t>Substantial outbreak definition changes </a:t>
            </a:r>
          </a:p>
          <a:p>
            <a:pPr>
              <a:spcBef>
                <a:spcPts val="0"/>
              </a:spcBef>
              <a:spcAft>
                <a:spcPts val="600"/>
              </a:spcAft>
            </a:pPr>
            <a:r>
              <a:rPr lang="en-US" sz="2200" dirty="0">
                <a:latin typeface="+mn-lt"/>
              </a:rPr>
              <a:t>Added requirement for schools to report compliance to DHS and LHD</a:t>
            </a:r>
          </a:p>
          <a:p>
            <a:pPr>
              <a:spcBef>
                <a:spcPts val="0"/>
              </a:spcBef>
              <a:spcAft>
                <a:spcPts val="600"/>
              </a:spcAft>
            </a:pPr>
            <a:r>
              <a:rPr lang="en-US" sz="2200" dirty="0">
                <a:latin typeface="+mn-lt"/>
              </a:rPr>
              <a:t>Removed outdated provisions related to phase-in of Tdap and varicella</a:t>
            </a:r>
          </a:p>
        </p:txBody>
      </p:sp>
    </p:spTree>
    <p:extLst>
      <p:ext uri="{BB962C8B-B14F-4D97-AF65-F5344CB8AC3E}">
        <p14:creationId xmlns:p14="http://schemas.microsoft.com/office/powerpoint/2010/main" val="3827377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1605AA-4DC7-EAC3-E577-0709DDCBA3E2}"/>
              </a:ext>
            </a:extLst>
          </p:cNvPr>
          <p:cNvSpPr>
            <a:spLocks noGrp="1"/>
          </p:cNvSpPr>
          <p:nvPr>
            <p:ph sz="quarter" idx="10"/>
          </p:nvPr>
        </p:nvSpPr>
        <p:spPr/>
        <p:txBody>
          <a:bodyPr/>
          <a:lstStyle/>
          <a:p>
            <a:pPr marL="336550" indent="-336550">
              <a:spcAft>
                <a:spcPts val="600"/>
              </a:spcAft>
            </a:pPr>
            <a:r>
              <a:rPr lang="en-US" dirty="0">
                <a:solidFill>
                  <a:schemeClr val="bg1">
                    <a:lumMod val="75000"/>
                  </a:schemeClr>
                </a:solidFill>
                <a:latin typeface="+mn-lt"/>
              </a:rPr>
              <a:t>Updates to Wisconsin Administrative Code Ch. DHS 144 took effect 2/1/23</a:t>
            </a:r>
          </a:p>
          <a:p>
            <a:pPr marL="336550" indent="-336550">
              <a:spcAft>
                <a:spcPts val="600"/>
              </a:spcAft>
            </a:pPr>
            <a:r>
              <a:rPr lang="en-US" dirty="0">
                <a:latin typeface="+mn-lt"/>
              </a:rPr>
              <a:t>Joint Committee hearing on 3/7/23</a:t>
            </a:r>
          </a:p>
          <a:p>
            <a:pPr marL="336550" indent="-336550">
              <a:spcAft>
                <a:spcPts val="600"/>
              </a:spcAft>
            </a:pPr>
            <a:r>
              <a:rPr lang="en-US" dirty="0">
                <a:latin typeface="+mn-lt"/>
              </a:rPr>
              <a:t>Suspension of certain portions of DHS 144 on 3/9/23</a:t>
            </a:r>
          </a:p>
          <a:p>
            <a:endParaRPr lang="en-US" dirty="0"/>
          </a:p>
        </p:txBody>
      </p:sp>
      <p:sp>
        <p:nvSpPr>
          <p:cNvPr id="3" name="Title 2">
            <a:extLst>
              <a:ext uri="{FF2B5EF4-FFF2-40B4-BE49-F238E27FC236}">
                <a16:creationId xmlns:a16="http://schemas.microsoft.com/office/drawing/2014/main" id="{5276DACE-BCD3-72D5-FDB6-2E81BBE4DF1E}"/>
              </a:ext>
            </a:extLst>
          </p:cNvPr>
          <p:cNvSpPr>
            <a:spLocks noGrp="1"/>
          </p:cNvSpPr>
          <p:nvPr>
            <p:ph type="title"/>
          </p:nvPr>
        </p:nvSpPr>
        <p:spPr/>
        <p:txBody>
          <a:bodyPr/>
          <a:lstStyle/>
          <a:p>
            <a:r>
              <a:rPr lang="en-US" dirty="0"/>
              <a:t>DHS 144</a:t>
            </a:r>
          </a:p>
        </p:txBody>
      </p:sp>
      <p:sp>
        <p:nvSpPr>
          <p:cNvPr id="4" name="Slide Number Placeholder 3">
            <a:extLst>
              <a:ext uri="{FF2B5EF4-FFF2-40B4-BE49-F238E27FC236}">
                <a16:creationId xmlns:a16="http://schemas.microsoft.com/office/drawing/2014/main" id="{37A3943E-9E9B-F479-33A8-016157D303F9}"/>
              </a:ext>
            </a:extLst>
          </p:cNvPr>
          <p:cNvSpPr>
            <a:spLocks noGrp="1"/>
          </p:cNvSpPr>
          <p:nvPr>
            <p:ph type="sldNum" sz="quarter" idx="4"/>
          </p:nvPr>
        </p:nvSpPr>
        <p:spPr/>
        <p:txBody>
          <a:bodyPr/>
          <a:lstStyle/>
          <a:p>
            <a:fld id="{E90C4117-9789-4344-93C0-7CBAAFE65C70}" type="slidenum">
              <a:rPr lang="en-US" smtClean="0"/>
              <a:pPr/>
              <a:t>22</a:t>
            </a:fld>
            <a:endParaRPr lang="en-US"/>
          </a:p>
        </p:txBody>
      </p:sp>
    </p:spTree>
    <p:extLst>
      <p:ext uri="{BB962C8B-B14F-4D97-AF65-F5344CB8AC3E}">
        <p14:creationId xmlns:p14="http://schemas.microsoft.com/office/powerpoint/2010/main" val="326003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52400"/>
            <a:ext cx="8229600" cy="1036320"/>
          </a:xfrm>
        </p:spPr>
        <p:txBody>
          <a:bodyPr>
            <a:normAutofit/>
          </a:bodyPr>
          <a:lstStyle/>
          <a:p>
            <a:r>
              <a:rPr lang="en-US" dirty="0"/>
              <a:t>DHS 144</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19100" y="701040"/>
            <a:ext cx="8343900" cy="4876800"/>
          </a:xfrm>
        </p:spPr>
        <p:txBody>
          <a:bodyPr>
            <a:normAutofit fontScale="92500" lnSpcReduction="10000"/>
          </a:bodyPr>
          <a:lstStyle/>
          <a:p>
            <a:pPr marL="0" indent="0">
              <a:buNone/>
            </a:pPr>
            <a:r>
              <a:rPr lang="en-US" sz="2800" b="1" dirty="0">
                <a:latin typeface="+mn-lt"/>
              </a:rPr>
              <a:t>The changes impacted by the suspension included:</a:t>
            </a:r>
          </a:p>
          <a:p>
            <a:pPr marL="0" indent="0">
              <a:buNone/>
            </a:pPr>
            <a:endParaRPr lang="en-US" sz="1600" b="1" dirty="0">
              <a:latin typeface="+mn-lt"/>
            </a:endParaRPr>
          </a:p>
          <a:p>
            <a:pPr marL="0" indent="0">
              <a:buNone/>
            </a:pPr>
            <a:r>
              <a:rPr lang="en-US" sz="1800" b="1" dirty="0" err="1">
                <a:latin typeface="+mn-lt"/>
              </a:rPr>
              <a:t>MenACWY</a:t>
            </a:r>
            <a:r>
              <a:rPr lang="en-US" sz="1800" b="1" dirty="0">
                <a:latin typeface="+mn-lt"/>
              </a:rPr>
              <a:t> containing vaccine requirement</a:t>
            </a:r>
          </a:p>
          <a:p>
            <a:r>
              <a:rPr lang="en-US" sz="1800" b="1" dirty="0">
                <a:latin typeface="+mn-lt"/>
              </a:rPr>
              <a:t>Suspended rule</a:t>
            </a:r>
            <a:r>
              <a:rPr lang="en-US" sz="1800" dirty="0">
                <a:latin typeface="+mn-lt"/>
              </a:rPr>
              <a:t>: Adding </a:t>
            </a:r>
            <a:r>
              <a:rPr lang="en-US" sz="1800" dirty="0" err="1">
                <a:latin typeface="+mn-lt"/>
              </a:rPr>
              <a:t>MenACWY</a:t>
            </a:r>
            <a:r>
              <a:rPr lang="en-US" sz="1800" dirty="0">
                <a:latin typeface="+mn-lt"/>
              </a:rPr>
              <a:t> containing vaccine to the requirements for students entering seventh grade, and a booster dose for eligible students entering 12th grade.</a:t>
            </a:r>
          </a:p>
          <a:p>
            <a:r>
              <a:rPr lang="en-US" sz="1800" b="1" dirty="0">
                <a:solidFill>
                  <a:srgbClr val="C00000"/>
                </a:solidFill>
                <a:latin typeface="+mn-lt"/>
              </a:rPr>
              <a:t>Current rule</a:t>
            </a:r>
            <a:r>
              <a:rPr lang="en-US" sz="1800" dirty="0">
                <a:solidFill>
                  <a:srgbClr val="C00000"/>
                </a:solidFill>
                <a:latin typeface="+mn-lt"/>
              </a:rPr>
              <a:t>: </a:t>
            </a:r>
            <a:r>
              <a:rPr lang="en-US" sz="1800" dirty="0" err="1">
                <a:solidFill>
                  <a:srgbClr val="C00000"/>
                </a:solidFill>
                <a:latin typeface="+mn-lt"/>
              </a:rPr>
              <a:t>MenACWY</a:t>
            </a:r>
            <a:r>
              <a:rPr lang="en-US" sz="1800" dirty="0">
                <a:solidFill>
                  <a:srgbClr val="C00000"/>
                </a:solidFill>
                <a:latin typeface="+mn-lt"/>
              </a:rPr>
              <a:t> containing vaccine is not required for school entry.</a:t>
            </a:r>
          </a:p>
          <a:p>
            <a:pPr marL="0" indent="0">
              <a:buNone/>
            </a:pPr>
            <a:endParaRPr lang="en-US" sz="1800" dirty="0">
              <a:solidFill>
                <a:srgbClr val="00B0F0"/>
              </a:solidFill>
              <a:latin typeface="+mn-lt"/>
            </a:endParaRPr>
          </a:p>
          <a:p>
            <a:pPr marL="0" indent="0">
              <a:buNone/>
            </a:pPr>
            <a:r>
              <a:rPr lang="en-US" sz="1800" b="1" dirty="0">
                <a:latin typeface="+mn-lt"/>
              </a:rPr>
              <a:t>Report of varicella disease</a:t>
            </a:r>
          </a:p>
          <a:p>
            <a:r>
              <a:rPr lang="en-US" sz="1800" b="1" dirty="0">
                <a:latin typeface="+mn-lt"/>
              </a:rPr>
              <a:t>Suspended rule</a:t>
            </a:r>
            <a:r>
              <a:rPr lang="en-US" sz="1800" dirty="0">
                <a:latin typeface="+mn-lt"/>
              </a:rPr>
              <a:t>: A physician, physician assistant, or an advanced practice nurse prescriber must document a reliable history of varicella disease by indicating on the department's student immunization record form that the student has had varicella disease.</a:t>
            </a:r>
          </a:p>
          <a:p>
            <a:r>
              <a:rPr lang="en-US" sz="1800" b="1" dirty="0">
                <a:solidFill>
                  <a:srgbClr val="AF1901"/>
                </a:solidFill>
                <a:latin typeface="+mn-lt"/>
              </a:rPr>
              <a:t>Current rule</a:t>
            </a:r>
            <a:r>
              <a:rPr lang="en-US" sz="1800" dirty="0">
                <a:solidFill>
                  <a:srgbClr val="AF1901"/>
                </a:solidFill>
                <a:latin typeface="+mn-lt"/>
              </a:rPr>
              <a:t>: Parental report of varicella disease is acceptable.</a:t>
            </a:r>
          </a:p>
          <a:p>
            <a:pPr marL="0" indent="0">
              <a:buNone/>
            </a:pPr>
            <a:endParaRPr lang="en-US" sz="1800" b="1" dirty="0">
              <a:latin typeface="+mn-lt"/>
            </a:endParaRPr>
          </a:p>
          <a:p>
            <a:pPr marL="0" indent="0">
              <a:buNone/>
            </a:pPr>
            <a:r>
              <a:rPr lang="en-US" sz="1800" b="1" dirty="0">
                <a:latin typeface="+mn-lt"/>
              </a:rPr>
              <a:t>Substantial outbreak definition</a:t>
            </a:r>
          </a:p>
          <a:p>
            <a:r>
              <a:rPr lang="en-US" sz="1800" b="1" dirty="0">
                <a:latin typeface="+mn-lt"/>
              </a:rPr>
              <a:t>Suspended rule: </a:t>
            </a:r>
            <a:r>
              <a:rPr lang="en-US" sz="1800" dirty="0">
                <a:latin typeface="+mn-lt"/>
              </a:rPr>
              <a:t>Updating the definitions of “substantial outbreak" to add chickenpox and meningococcal disease to the definitions.</a:t>
            </a:r>
          </a:p>
          <a:p>
            <a:r>
              <a:rPr lang="en-US" sz="1800" b="1" dirty="0">
                <a:solidFill>
                  <a:srgbClr val="C00000"/>
                </a:solidFill>
                <a:latin typeface="+mn-lt"/>
              </a:rPr>
              <a:t>Current rule: </a:t>
            </a:r>
            <a:r>
              <a:rPr lang="en-US" sz="1800" dirty="0">
                <a:solidFill>
                  <a:srgbClr val="C00000"/>
                </a:solidFill>
                <a:latin typeface="+mn-lt"/>
              </a:rPr>
              <a:t>The diseases still included in the substantial outbreak definition are measles, mumps, rubella, polio, pertussis, diphtheria, and </a:t>
            </a:r>
            <a:r>
              <a:rPr lang="en-US" sz="1800" dirty="0" err="1">
                <a:solidFill>
                  <a:srgbClr val="C00000"/>
                </a:solidFill>
                <a:latin typeface="+mn-lt"/>
              </a:rPr>
              <a:t>Haemophilus</a:t>
            </a:r>
            <a:r>
              <a:rPr lang="en-US" sz="1800" dirty="0">
                <a:solidFill>
                  <a:srgbClr val="C00000"/>
                </a:solidFill>
                <a:latin typeface="+mn-lt"/>
              </a:rPr>
              <a:t> influenzae type b.</a:t>
            </a:r>
          </a:p>
          <a:p>
            <a:pPr marL="0" indent="0">
              <a:buNone/>
            </a:pPr>
            <a:endParaRPr lang="en-US" sz="1600" b="1" dirty="0">
              <a:latin typeface="+mn-lt"/>
            </a:endParaRPr>
          </a:p>
          <a:p>
            <a:pPr marL="0" indent="0" algn="ctr">
              <a:buNone/>
            </a:pPr>
            <a:endParaRPr lang="en-US" sz="2800" dirty="0"/>
          </a:p>
        </p:txBody>
      </p:sp>
    </p:spTree>
    <p:extLst>
      <p:ext uri="{BB962C8B-B14F-4D97-AF65-F5344CB8AC3E}">
        <p14:creationId xmlns:p14="http://schemas.microsoft.com/office/powerpoint/2010/main" val="152737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229600" cy="1036320"/>
          </a:xfrm>
        </p:spPr>
        <p:txBody>
          <a:bodyPr>
            <a:normAutofit/>
          </a:bodyPr>
          <a:lstStyle/>
          <a:p>
            <a:r>
              <a:rPr lang="en-US" dirty="0"/>
              <a:t>DHS 144</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57200" y="1371600"/>
            <a:ext cx="8153400" cy="4876800"/>
          </a:xfrm>
        </p:spPr>
        <p:txBody>
          <a:bodyPr>
            <a:normAutofit/>
          </a:bodyPr>
          <a:lstStyle/>
          <a:p>
            <a:pPr marL="0" indent="0">
              <a:buNone/>
            </a:pPr>
            <a:r>
              <a:rPr lang="en-US" b="1" dirty="0">
                <a:latin typeface="+mn-lt"/>
              </a:rPr>
              <a:t>The changes </a:t>
            </a:r>
            <a:r>
              <a:rPr lang="en-US" b="1" dirty="0">
                <a:solidFill>
                  <a:srgbClr val="FF0000"/>
                </a:solidFill>
                <a:latin typeface="+mn-lt"/>
              </a:rPr>
              <a:t>not</a:t>
            </a:r>
            <a:r>
              <a:rPr lang="en-US" b="1" dirty="0">
                <a:latin typeface="+mn-lt"/>
              </a:rPr>
              <a:t> impacted by the suspension and remain in effect for the upcoming 2023–2024 school year and beyond include:</a:t>
            </a:r>
          </a:p>
          <a:p>
            <a:pPr marL="0" indent="0">
              <a:buNone/>
            </a:pPr>
            <a:endParaRPr lang="en-US" sz="2000" b="1" dirty="0">
              <a:latin typeface="+mn-lt"/>
            </a:endParaRPr>
          </a:p>
          <a:p>
            <a:pPr>
              <a:buFont typeface="Arial" panose="020B0604020202020204" pitchFamily="34" charset="0"/>
              <a:buChar char="•"/>
            </a:pPr>
            <a:r>
              <a:rPr lang="en-US" sz="2000" dirty="0">
                <a:latin typeface="+mn-lt"/>
              </a:rPr>
              <a:t>Changing the requirement for Tdap (tetanus, diphtheria, and acellular pertussis vaccine) from the start of sixth grade to the start of seventh grade. This change is to better align with the recommended age (age 11) at which children should receive the vaccine.</a:t>
            </a:r>
          </a:p>
          <a:p>
            <a:pPr>
              <a:buFont typeface="Arial" panose="020B0604020202020204" pitchFamily="34" charset="0"/>
              <a:buChar char="•"/>
            </a:pPr>
            <a:endParaRPr lang="en-US" sz="2000" dirty="0">
              <a:latin typeface="+mn-lt"/>
            </a:endParaRPr>
          </a:p>
          <a:p>
            <a:pPr>
              <a:buFont typeface="Arial" panose="020B0604020202020204" pitchFamily="34" charset="0"/>
              <a:buChar char="•"/>
            </a:pPr>
            <a:r>
              <a:rPr lang="en-US" sz="2000" dirty="0">
                <a:latin typeface="+mn-lt"/>
              </a:rPr>
              <a:t>Substantial outbreak definitions—some outdated information removed.  Now allows use of current standards and definitions for listed diseases.</a:t>
            </a:r>
          </a:p>
          <a:p>
            <a:pPr>
              <a:buFont typeface="Arial" panose="020B0604020202020204" pitchFamily="34" charset="0"/>
              <a:buChar char="•"/>
            </a:pPr>
            <a:endParaRPr lang="en-US" sz="2000" dirty="0">
              <a:latin typeface="+mn-lt"/>
            </a:endParaRPr>
          </a:p>
          <a:p>
            <a:pPr>
              <a:buFont typeface="Arial" panose="020B0604020202020204" pitchFamily="34" charset="0"/>
              <a:buChar char="•"/>
            </a:pPr>
            <a:endParaRPr lang="en-US" sz="2000" dirty="0">
              <a:latin typeface="+mn-lt"/>
            </a:endParaRPr>
          </a:p>
          <a:p>
            <a:pPr marL="0" indent="0" algn="ctr">
              <a:buNone/>
            </a:pPr>
            <a:endParaRPr lang="en-US" sz="2800" dirty="0"/>
          </a:p>
        </p:txBody>
      </p:sp>
    </p:spTree>
    <p:extLst>
      <p:ext uri="{BB962C8B-B14F-4D97-AF65-F5344CB8AC3E}">
        <p14:creationId xmlns:p14="http://schemas.microsoft.com/office/powerpoint/2010/main" val="20449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229600" cy="1036320"/>
          </a:xfrm>
        </p:spPr>
        <p:txBody>
          <a:bodyPr>
            <a:normAutofit/>
          </a:bodyPr>
          <a:lstStyle/>
          <a:p>
            <a:r>
              <a:rPr lang="en-US" dirty="0"/>
              <a:t>DHS 144</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57200" y="1371600"/>
            <a:ext cx="8153400" cy="4876800"/>
          </a:xfrm>
        </p:spPr>
        <p:txBody>
          <a:bodyPr>
            <a:normAutofit/>
          </a:bodyPr>
          <a:lstStyle/>
          <a:p>
            <a:pPr marL="0" indent="0">
              <a:buNone/>
            </a:pPr>
            <a:r>
              <a:rPr lang="en-US" b="1" dirty="0">
                <a:latin typeface="+mn-lt"/>
              </a:rPr>
              <a:t>The changes </a:t>
            </a:r>
            <a:r>
              <a:rPr lang="en-US" b="1" dirty="0">
                <a:solidFill>
                  <a:srgbClr val="FF0000"/>
                </a:solidFill>
                <a:latin typeface="+mn-lt"/>
              </a:rPr>
              <a:t>not</a:t>
            </a:r>
            <a:r>
              <a:rPr lang="en-US" b="1" dirty="0">
                <a:latin typeface="+mn-lt"/>
              </a:rPr>
              <a:t> impacted by the suspension and remain in effect for the upcoming 2023–2024 school year and beyond include:</a:t>
            </a:r>
          </a:p>
          <a:p>
            <a:pPr marL="0" indent="0">
              <a:buNone/>
            </a:pPr>
            <a:endParaRPr lang="en-US" sz="2000" b="1" dirty="0">
              <a:latin typeface="+mn-lt"/>
            </a:endParaRPr>
          </a:p>
          <a:p>
            <a:pPr>
              <a:buFont typeface="Arial" panose="020B0604020202020204" pitchFamily="34" charset="0"/>
              <a:buChar char="•"/>
            </a:pPr>
            <a:r>
              <a:rPr lang="en-US" sz="2000" dirty="0">
                <a:latin typeface="+mn-lt"/>
              </a:rPr>
              <a:t>Requiring schools to provide reports of vaccine compliance to DHS in addition to the previously existing requirement to report to local health departments.</a:t>
            </a:r>
          </a:p>
          <a:p>
            <a:pPr>
              <a:buFont typeface="Arial" panose="020B0604020202020204" pitchFamily="34" charset="0"/>
              <a:buChar char="•"/>
            </a:pPr>
            <a:endParaRPr lang="en-US" sz="2000" dirty="0">
              <a:latin typeface="+mn-lt"/>
            </a:endParaRPr>
          </a:p>
          <a:p>
            <a:pPr>
              <a:buFont typeface="Arial" panose="020B0604020202020204" pitchFamily="34" charset="0"/>
              <a:buChar char="•"/>
            </a:pPr>
            <a:r>
              <a:rPr lang="en-US" sz="2000" dirty="0">
                <a:latin typeface="+mn-lt"/>
              </a:rPr>
              <a:t>Removing outdated provisions relating to the 2008–2009 phase-in of Tdap and varicella vaccines.</a:t>
            </a:r>
          </a:p>
          <a:p>
            <a:pPr>
              <a:buFont typeface="Arial" panose="020B0604020202020204" pitchFamily="34" charset="0"/>
              <a:buChar char="•"/>
            </a:pPr>
            <a:endParaRPr lang="en-US" sz="2000" dirty="0">
              <a:latin typeface="+mn-lt"/>
            </a:endParaRPr>
          </a:p>
          <a:p>
            <a:pPr marL="0" indent="0" algn="ctr">
              <a:buNone/>
            </a:pPr>
            <a:endParaRPr lang="en-US" sz="2800" dirty="0"/>
          </a:p>
        </p:txBody>
      </p:sp>
    </p:spTree>
    <p:extLst>
      <p:ext uri="{BB962C8B-B14F-4D97-AF65-F5344CB8AC3E}">
        <p14:creationId xmlns:p14="http://schemas.microsoft.com/office/powerpoint/2010/main" val="391572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D248-E6F8-6EE8-4A56-E639002DD997}"/>
              </a:ext>
            </a:extLst>
          </p:cNvPr>
          <p:cNvSpPr>
            <a:spLocks noGrp="1"/>
          </p:cNvSpPr>
          <p:nvPr>
            <p:ph type="title"/>
          </p:nvPr>
        </p:nvSpPr>
        <p:spPr/>
        <p:txBody>
          <a:bodyPr/>
          <a:lstStyle/>
          <a:p>
            <a:r>
              <a:rPr lang="en-US" dirty="0"/>
              <a:t>Adolescent Vaccination</a:t>
            </a:r>
          </a:p>
        </p:txBody>
      </p:sp>
      <p:sp>
        <p:nvSpPr>
          <p:cNvPr id="3" name="Text Placeholder 2">
            <a:extLst>
              <a:ext uri="{FF2B5EF4-FFF2-40B4-BE49-F238E27FC236}">
                <a16:creationId xmlns:a16="http://schemas.microsoft.com/office/drawing/2014/main" id="{435B9B18-DBAE-5AFA-7FF0-4FBD8E10357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568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759" y="243840"/>
            <a:ext cx="4267200" cy="1188720"/>
          </a:xfrm>
        </p:spPr>
        <p:txBody>
          <a:bodyPr>
            <a:normAutofit fontScale="90000"/>
          </a:bodyPr>
          <a:lstStyle/>
          <a:p>
            <a:r>
              <a:rPr lang="en-US" sz="4400" dirty="0"/>
              <a:t>Adolescent Vaccination</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169789" y="1752600"/>
            <a:ext cx="4080021" cy="4038600"/>
          </a:xfrm>
        </p:spPr>
        <p:txBody>
          <a:bodyPr>
            <a:normAutofit/>
          </a:bodyPr>
          <a:lstStyle/>
          <a:p>
            <a:pPr marL="0" indent="0">
              <a:buNone/>
            </a:pPr>
            <a:r>
              <a:rPr lang="en-US" sz="2400" dirty="0">
                <a:effectLst/>
                <a:latin typeface="Segoe UI" panose="020B0502040204020203" pitchFamily="34" charset="0"/>
              </a:rPr>
              <a:t>The pre-teen visit at age 11 years is an opportune time to assess for all ACIP recommended vaccines at this age.</a:t>
            </a:r>
          </a:p>
          <a:p>
            <a:pPr marL="0" indent="0">
              <a:buNone/>
            </a:pPr>
            <a:endParaRPr lang="en-US" sz="2400" dirty="0">
              <a:latin typeface="Segoe UI" panose="020B0502040204020203" pitchFamily="34" charset="0"/>
            </a:endParaRPr>
          </a:p>
          <a:p>
            <a:pPr marL="0" indent="0">
              <a:buNone/>
            </a:pPr>
            <a:r>
              <a:rPr lang="en-US" sz="2400" dirty="0">
                <a:effectLst/>
                <a:latin typeface="Segoe UI" panose="020B0502040204020203" pitchFamily="34" charset="0"/>
              </a:rPr>
              <a:t>Often referred to as the </a:t>
            </a:r>
            <a:r>
              <a:rPr lang="en-US" sz="2400" b="1" dirty="0">
                <a:effectLst/>
                <a:latin typeface="Segoe UI" panose="020B0502040204020203" pitchFamily="34" charset="0"/>
              </a:rPr>
              <a:t>adolescent platform</a:t>
            </a:r>
            <a:endParaRPr lang="en-US" sz="2400" dirty="0">
              <a:effectLst/>
              <a:latin typeface="Segoe UI" panose="020B0502040204020203" pitchFamily="34" charset="0"/>
            </a:endParaRPr>
          </a:p>
          <a:p>
            <a:endParaRPr lang="en-US" sz="2400" dirty="0">
              <a:effectLst/>
              <a:latin typeface="Segoe UI" panose="020B0502040204020203" pitchFamily="34" charset="0"/>
            </a:endParaRPr>
          </a:p>
          <a:p>
            <a:pPr lvl="1"/>
            <a:endParaRPr lang="en-US" sz="2400" dirty="0">
              <a:effectLst/>
              <a:latin typeface="Arial" panose="020B0604020202020204" pitchFamily="34" charset="0"/>
            </a:endParaRPr>
          </a:p>
        </p:txBody>
      </p:sp>
      <p:pic>
        <p:nvPicPr>
          <p:cNvPr id="4" name="Picture 3">
            <a:extLst>
              <a:ext uri="{FF2B5EF4-FFF2-40B4-BE49-F238E27FC236}">
                <a16:creationId xmlns:a16="http://schemas.microsoft.com/office/drawing/2014/main" id="{F3581B39-2954-3F8E-A133-A8AFE7B45D26}"/>
              </a:ext>
            </a:extLst>
          </p:cNvPr>
          <p:cNvPicPr>
            <a:picLocks noChangeAspect="1"/>
          </p:cNvPicPr>
          <p:nvPr/>
        </p:nvPicPr>
        <p:blipFill>
          <a:blip r:embed="rId3"/>
          <a:stretch>
            <a:fillRect/>
          </a:stretch>
        </p:blipFill>
        <p:spPr>
          <a:xfrm>
            <a:off x="4224928" y="-76200"/>
            <a:ext cx="5860757" cy="6477000"/>
          </a:xfrm>
          <a:prstGeom prst="rect">
            <a:avLst/>
          </a:prstGeom>
        </p:spPr>
      </p:pic>
    </p:spTree>
    <p:extLst>
      <p:ext uri="{BB962C8B-B14F-4D97-AF65-F5344CB8AC3E}">
        <p14:creationId xmlns:p14="http://schemas.microsoft.com/office/powerpoint/2010/main" val="3176455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E58CEE-7294-05FF-512E-BA7621245848}"/>
              </a:ext>
            </a:extLst>
          </p:cNvPr>
          <p:cNvSpPr>
            <a:spLocks noGrp="1"/>
          </p:cNvSpPr>
          <p:nvPr>
            <p:ph type="sldNum" sz="quarter" idx="10"/>
          </p:nvPr>
        </p:nvSpPr>
        <p:spPr/>
        <p:txBody>
          <a:bodyPr/>
          <a:lstStyle/>
          <a:p>
            <a:fld id="{E90C4117-9789-4344-93C0-7CBAAFE65C70}" type="slidenum">
              <a:rPr lang="en-US" smtClean="0"/>
              <a:pPr/>
              <a:t>28</a:t>
            </a:fld>
            <a:endParaRPr lang="en-US" dirty="0"/>
          </a:p>
        </p:txBody>
      </p:sp>
      <p:pic>
        <p:nvPicPr>
          <p:cNvPr id="5" name="Picture 4">
            <a:extLst>
              <a:ext uri="{FF2B5EF4-FFF2-40B4-BE49-F238E27FC236}">
                <a16:creationId xmlns:a16="http://schemas.microsoft.com/office/drawing/2014/main" id="{4A9CEEAC-8705-4810-3648-4782F5FB2378}"/>
              </a:ext>
            </a:extLst>
          </p:cNvPr>
          <p:cNvPicPr>
            <a:picLocks noChangeAspect="1"/>
          </p:cNvPicPr>
          <p:nvPr/>
        </p:nvPicPr>
        <p:blipFill>
          <a:blip r:embed="rId2"/>
          <a:stretch>
            <a:fillRect/>
          </a:stretch>
        </p:blipFill>
        <p:spPr>
          <a:xfrm>
            <a:off x="0" y="266508"/>
            <a:ext cx="9144000" cy="5469106"/>
          </a:xfrm>
          <a:prstGeom prst="rect">
            <a:avLst/>
          </a:prstGeom>
        </p:spPr>
      </p:pic>
      <p:sp>
        <p:nvSpPr>
          <p:cNvPr id="7" name="TextBox 6">
            <a:extLst>
              <a:ext uri="{FF2B5EF4-FFF2-40B4-BE49-F238E27FC236}">
                <a16:creationId xmlns:a16="http://schemas.microsoft.com/office/drawing/2014/main" id="{EA358325-D9A9-7857-C2AA-5E4C36001170}"/>
              </a:ext>
            </a:extLst>
          </p:cNvPr>
          <p:cNvSpPr txBox="1"/>
          <p:nvPr/>
        </p:nvSpPr>
        <p:spPr>
          <a:xfrm>
            <a:off x="4038600" y="5914438"/>
            <a:ext cx="761999" cy="307777"/>
          </a:xfrm>
          <a:prstGeom prst="rect">
            <a:avLst/>
          </a:prstGeom>
          <a:noFill/>
        </p:spPr>
        <p:txBody>
          <a:bodyPr wrap="square">
            <a:spAutoFit/>
          </a:bodyPr>
          <a:lstStyle/>
          <a:p>
            <a:r>
              <a:rPr lang="en-US" sz="1400" dirty="0">
                <a:hlinkClick r:id="rId3"/>
              </a:rPr>
              <a:t>Source</a:t>
            </a:r>
            <a:endParaRPr lang="en-US" sz="1400" dirty="0"/>
          </a:p>
        </p:txBody>
      </p:sp>
    </p:spTree>
    <p:extLst>
      <p:ext uri="{BB962C8B-B14F-4D97-AF65-F5344CB8AC3E}">
        <p14:creationId xmlns:p14="http://schemas.microsoft.com/office/powerpoint/2010/main" val="3913395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EDA47-6C68-DE4C-A30F-7F592BBF7857}"/>
              </a:ext>
            </a:extLst>
          </p:cNvPr>
          <p:cNvSpPr>
            <a:spLocks noGrp="1"/>
          </p:cNvSpPr>
          <p:nvPr>
            <p:ph type="sldNum" sz="quarter" idx="10"/>
          </p:nvPr>
        </p:nvSpPr>
        <p:spPr/>
        <p:txBody>
          <a:bodyPr/>
          <a:lstStyle/>
          <a:p>
            <a:fld id="{E90C4117-9789-4344-93C0-7CBAAFE65C70}" type="slidenum">
              <a:rPr lang="en-US" smtClean="0"/>
              <a:pPr/>
              <a:t>29</a:t>
            </a:fld>
            <a:endParaRPr lang="en-US"/>
          </a:p>
        </p:txBody>
      </p:sp>
      <p:pic>
        <p:nvPicPr>
          <p:cNvPr id="5" name="Content Placeholder 4">
            <a:extLst>
              <a:ext uri="{FF2B5EF4-FFF2-40B4-BE49-F238E27FC236}">
                <a16:creationId xmlns:a16="http://schemas.microsoft.com/office/drawing/2014/main" id="{4E3DD9F1-CD89-3B51-6FDF-FE1B34FB9D94}"/>
              </a:ext>
            </a:extLst>
          </p:cNvPr>
          <p:cNvPicPr>
            <a:picLocks noGrp="1" noChangeAspect="1"/>
          </p:cNvPicPr>
          <p:nvPr>
            <p:ph sz="quarter" idx="11"/>
          </p:nvPr>
        </p:nvPicPr>
        <p:blipFill>
          <a:blip r:embed="rId2"/>
          <a:stretch>
            <a:fillRect/>
          </a:stretch>
        </p:blipFill>
        <p:spPr>
          <a:xfrm>
            <a:off x="761700" y="145278"/>
            <a:ext cx="7620600" cy="5943600"/>
          </a:xfrm>
        </p:spPr>
      </p:pic>
      <p:sp>
        <p:nvSpPr>
          <p:cNvPr id="7" name="TextBox 6">
            <a:extLst>
              <a:ext uri="{FF2B5EF4-FFF2-40B4-BE49-F238E27FC236}">
                <a16:creationId xmlns:a16="http://schemas.microsoft.com/office/drawing/2014/main" id="{916224AB-7B7F-53CD-1C60-EAC7CF94BF4D}"/>
              </a:ext>
            </a:extLst>
          </p:cNvPr>
          <p:cNvSpPr txBox="1"/>
          <p:nvPr/>
        </p:nvSpPr>
        <p:spPr>
          <a:xfrm>
            <a:off x="4343400" y="6091271"/>
            <a:ext cx="1676400" cy="369332"/>
          </a:xfrm>
          <a:prstGeom prst="rect">
            <a:avLst/>
          </a:prstGeom>
          <a:noFill/>
        </p:spPr>
        <p:txBody>
          <a:bodyPr wrap="square">
            <a:spAutoFit/>
          </a:bodyPr>
          <a:lstStyle/>
          <a:p>
            <a:r>
              <a:rPr lang="en-US" dirty="0">
                <a:hlinkClick r:id="rId3"/>
              </a:rPr>
              <a:t>Source</a:t>
            </a:r>
            <a:endParaRPr lang="en-US" dirty="0"/>
          </a:p>
        </p:txBody>
      </p:sp>
    </p:spTree>
    <p:extLst>
      <p:ext uri="{BB962C8B-B14F-4D97-AF65-F5344CB8AC3E}">
        <p14:creationId xmlns:p14="http://schemas.microsoft.com/office/powerpoint/2010/main" val="1845729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229600" cy="750176"/>
          </a:xfrm>
        </p:spPr>
        <p:txBody>
          <a:bodyPr>
            <a:noAutofit/>
          </a:bodyPr>
          <a:lstStyle/>
          <a:p>
            <a:r>
              <a:rPr lang="en-US" sz="3000" dirty="0"/>
              <a:t>Dane County COVID-19 Immunization Rates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9AC58F-83B2-F0C3-471B-DDED9E889E15}"/>
              </a:ext>
            </a:extLst>
          </p:cNvPr>
          <p:cNvPicPr>
            <a:picLocks noChangeAspect="1"/>
          </p:cNvPicPr>
          <p:nvPr/>
        </p:nvPicPr>
        <p:blipFill>
          <a:blip r:embed="rId2"/>
          <a:stretch>
            <a:fillRect/>
          </a:stretch>
        </p:blipFill>
        <p:spPr>
          <a:xfrm>
            <a:off x="147746" y="1371600"/>
            <a:ext cx="8843853" cy="4902164"/>
          </a:xfrm>
          <a:prstGeom prst="rect">
            <a:avLst/>
          </a:prstGeom>
        </p:spPr>
      </p:pic>
      <p:sp>
        <p:nvSpPr>
          <p:cNvPr id="7" name="TextBox 6">
            <a:extLst>
              <a:ext uri="{FF2B5EF4-FFF2-40B4-BE49-F238E27FC236}">
                <a16:creationId xmlns:a16="http://schemas.microsoft.com/office/drawing/2014/main" id="{7D466230-A960-AD78-2B7F-468332CF3344}"/>
              </a:ext>
            </a:extLst>
          </p:cNvPr>
          <p:cNvSpPr txBox="1"/>
          <p:nvPr/>
        </p:nvSpPr>
        <p:spPr>
          <a:xfrm>
            <a:off x="1066800" y="951712"/>
            <a:ext cx="7414470" cy="369332"/>
          </a:xfrm>
          <a:prstGeom prst="rect">
            <a:avLst/>
          </a:prstGeom>
          <a:noFill/>
        </p:spPr>
        <p:txBody>
          <a:bodyPr wrap="square">
            <a:spAutoFit/>
          </a:bodyPr>
          <a:lstStyle/>
          <a:p>
            <a:r>
              <a:rPr lang="en-US" dirty="0">
                <a:solidFill>
                  <a:schemeClr val="tx2"/>
                </a:solidFill>
              </a:rPr>
              <a:t>Percent of Dane County residents who have received the primary series. </a:t>
            </a:r>
          </a:p>
        </p:txBody>
      </p:sp>
    </p:spTree>
    <p:extLst>
      <p:ext uri="{BB962C8B-B14F-4D97-AF65-F5344CB8AC3E}">
        <p14:creationId xmlns:p14="http://schemas.microsoft.com/office/powerpoint/2010/main" val="3852878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229600" cy="1188720"/>
          </a:xfrm>
        </p:spPr>
        <p:txBody>
          <a:bodyPr>
            <a:normAutofit/>
          </a:bodyPr>
          <a:lstStyle/>
          <a:p>
            <a:endParaRPr lang="en-US" sz="4400" dirty="0">
              <a:latin typeface="+mj-lt"/>
            </a:endParaRP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ign on a window&#10;&#10;Description automatically generated with medium confidence">
            <a:extLst>
              <a:ext uri="{FF2B5EF4-FFF2-40B4-BE49-F238E27FC236}">
                <a16:creationId xmlns:a16="http://schemas.microsoft.com/office/drawing/2014/main" id="{B7DA71AC-5704-F834-4B2F-A3961E4112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48" b="-9048"/>
          <a:stretch/>
        </p:blipFill>
        <p:spPr>
          <a:xfrm>
            <a:off x="0" y="-85075"/>
            <a:ext cx="9144000" cy="7628875"/>
          </a:xfrm>
          <a:prstGeom prst="rect">
            <a:avLst/>
          </a:prstGeom>
        </p:spPr>
      </p:pic>
      <p:sp>
        <p:nvSpPr>
          <p:cNvPr id="2" name="Rectangle 1">
            <a:extLst>
              <a:ext uri="{FF2B5EF4-FFF2-40B4-BE49-F238E27FC236}">
                <a16:creationId xmlns:a16="http://schemas.microsoft.com/office/drawing/2014/main" id="{D419E23C-1525-61B0-9525-1F7DF32D6196}"/>
              </a:ext>
            </a:extLst>
          </p:cNvPr>
          <p:cNvSpPr/>
          <p:nvPr/>
        </p:nvSpPr>
        <p:spPr>
          <a:xfrm>
            <a:off x="0" y="5018314"/>
            <a:ext cx="9144000" cy="172538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876300" y="5267219"/>
            <a:ext cx="7391400" cy="1207770"/>
          </a:xfrm>
        </p:spPr>
        <p:txBody>
          <a:bodyPr>
            <a:normAutofit/>
          </a:bodyPr>
          <a:lstStyle/>
          <a:p>
            <a:pPr marL="0" indent="0" algn="ctr">
              <a:buNone/>
            </a:pPr>
            <a:r>
              <a:rPr lang="en-US" sz="3200" dirty="0">
                <a:latin typeface="+mn-lt"/>
              </a:rPr>
              <a:t>It is now even more important to communicate the value of vaccines.</a:t>
            </a:r>
          </a:p>
          <a:p>
            <a:pPr marL="0" indent="0" algn="ctr">
              <a:buNone/>
            </a:pPr>
            <a:endParaRPr lang="en-US" sz="3200" dirty="0">
              <a:latin typeface="+mn-lt"/>
            </a:endParaRPr>
          </a:p>
        </p:txBody>
      </p:sp>
      <p:cxnSp>
        <p:nvCxnSpPr>
          <p:cNvPr id="7" name="Straight Connector 6">
            <a:extLst>
              <a:ext uri="{FF2B5EF4-FFF2-40B4-BE49-F238E27FC236}">
                <a16:creationId xmlns:a16="http://schemas.microsoft.com/office/drawing/2014/main" id="{289421B7-0E5A-C03F-CCF5-86402751D210}"/>
              </a:ext>
            </a:extLst>
          </p:cNvPr>
          <p:cNvCxnSpPr/>
          <p:nvPr/>
        </p:nvCxnSpPr>
        <p:spPr>
          <a:xfrm>
            <a:off x="228600" y="5267219"/>
            <a:ext cx="8534400" cy="0"/>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7EF20F-0175-8A26-92BB-7CB6E6ADE433}"/>
              </a:ext>
            </a:extLst>
          </p:cNvPr>
          <p:cNvCxnSpPr/>
          <p:nvPr/>
        </p:nvCxnSpPr>
        <p:spPr>
          <a:xfrm>
            <a:off x="228600" y="6427258"/>
            <a:ext cx="8534400" cy="0"/>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22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F1DF-4B52-0CD2-3254-859FD72051C3}"/>
              </a:ext>
            </a:extLst>
          </p:cNvPr>
          <p:cNvSpPr>
            <a:spLocks noGrp="1"/>
          </p:cNvSpPr>
          <p:nvPr>
            <p:ph type="title"/>
          </p:nvPr>
        </p:nvSpPr>
        <p:spPr/>
        <p:txBody>
          <a:bodyPr/>
          <a:lstStyle/>
          <a:p>
            <a:r>
              <a:rPr lang="en-US" dirty="0"/>
              <a:t>Communication About Vaccines</a:t>
            </a:r>
          </a:p>
        </p:txBody>
      </p:sp>
      <p:sp>
        <p:nvSpPr>
          <p:cNvPr id="3" name="Text Placeholder 2">
            <a:extLst>
              <a:ext uri="{FF2B5EF4-FFF2-40B4-BE49-F238E27FC236}">
                <a16:creationId xmlns:a16="http://schemas.microsoft.com/office/drawing/2014/main" id="{5B0BB530-D255-11A9-3C9F-4CADB4F62F7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78014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dirty="0"/>
              <a:t>Best Practices for Vaccine Communications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15F5B5-BC2B-4810-65FB-8EAA8C1BAD1E}"/>
              </a:ext>
            </a:extLst>
          </p:cNvPr>
          <p:cNvSpPr txBox="1"/>
          <p:nvPr/>
        </p:nvSpPr>
        <p:spPr>
          <a:xfrm>
            <a:off x="4419600" y="5946648"/>
            <a:ext cx="1934202" cy="369332"/>
          </a:xfrm>
          <a:prstGeom prst="rect">
            <a:avLst/>
          </a:prstGeom>
          <a:noFill/>
        </p:spPr>
        <p:txBody>
          <a:bodyPr wrap="square" rtlCol="0">
            <a:spAutoFit/>
          </a:bodyPr>
          <a:lstStyle/>
          <a:p>
            <a:pPr algn="l"/>
            <a:r>
              <a:rPr lang="en-US" sz="1800" b="0" i="0" u="none" strike="noStrike" baseline="0" dirty="0">
                <a:solidFill>
                  <a:schemeClr val="tx2"/>
                </a:solidFill>
                <a:latin typeface="Calibri-Light"/>
                <a:hlinkClick r:id="rId2"/>
              </a:rPr>
              <a:t>Source</a:t>
            </a:r>
            <a:endParaRPr lang="en-US" sz="1800" b="0" i="0" u="none" strike="noStrike" baseline="0" dirty="0">
              <a:solidFill>
                <a:schemeClr val="tx2"/>
              </a:solidFill>
              <a:latin typeface="Calibri-Light"/>
            </a:endParaRPr>
          </a:p>
        </p:txBody>
      </p:sp>
      <p:sp>
        <p:nvSpPr>
          <p:cNvPr id="4" name="Content Placeholder 3">
            <a:extLst>
              <a:ext uri="{FF2B5EF4-FFF2-40B4-BE49-F238E27FC236}">
                <a16:creationId xmlns:a16="http://schemas.microsoft.com/office/drawing/2014/main" id="{A2AA5AD9-F4DF-0BB6-0AC9-AC4A14F7A974}"/>
              </a:ext>
            </a:extLst>
          </p:cNvPr>
          <p:cNvSpPr>
            <a:spLocks noGrp="1"/>
          </p:cNvSpPr>
          <p:nvPr>
            <p:ph sz="quarter" idx="10"/>
          </p:nvPr>
        </p:nvSpPr>
        <p:spPr>
          <a:xfrm>
            <a:off x="457200" y="1862328"/>
            <a:ext cx="8229600" cy="3928872"/>
          </a:xfrm>
        </p:spPr>
        <p:txBody>
          <a:bodyPr>
            <a:normAutofit fontScale="70000" lnSpcReduction="20000"/>
          </a:bodyPr>
          <a:lstStyle/>
          <a:p>
            <a:pPr fontAlgn="base"/>
            <a:r>
              <a:rPr lang="en-US" b="0" i="0" dirty="0">
                <a:effectLst/>
                <a:latin typeface="+mn-lt"/>
              </a:rPr>
              <a:t>Talk about the benefits of vaccination for the common good.</a:t>
            </a:r>
          </a:p>
          <a:p>
            <a:pPr fontAlgn="base"/>
            <a:endParaRPr lang="en-US" b="0" i="0" dirty="0">
              <a:effectLst/>
              <a:latin typeface="+mn-lt"/>
            </a:endParaRPr>
          </a:p>
          <a:p>
            <a:pPr fontAlgn="base"/>
            <a:r>
              <a:rPr lang="en-US" b="0" i="0" dirty="0">
                <a:effectLst/>
                <a:latin typeface="+mn-lt"/>
              </a:rPr>
              <a:t>Talk about improving vaccination access as a preventive public health measure.</a:t>
            </a:r>
          </a:p>
          <a:p>
            <a:pPr fontAlgn="base"/>
            <a:endParaRPr lang="en-US" b="0" i="0" dirty="0">
              <a:effectLst/>
              <a:latin typeface="+mn-lt"/>
            </a:endParaRPr>
          </a:p>
          <a:p>
            <a:pPr fontAlgn="base"/>
            <a:r>
              <a:rPr lang="en-US" b="0" i="0" dirty="0">
                <a:effectLst/>
                <a:latin typeface="+mn-lt"/>
              </a:rPr>
              <a:t>Focus on how vaccines are beneficial to children’s and adolescents’ long-term health and wellbeing.</a:t>
            </a:r>
          </a:p>
          <a:p>
            <a:pPr fontAlgn="base"/>
            <a:endParaRPr lang="en-US" b="0" i="0" dirty="0">
              <a:effectLst/>
              <a:latin typeface="+mn-lt"/>
            </a:endParaRPr>
          </a:p>
          <a:p>
            <a:pPr fontAlgn="base"/>
            <a:r>
              <a:rPr lang="en-US" b="0" i="0" dirty="0">
                <a:effectLst/>
                <a:latin typeface="+mn-lt"/>
              </a:rPr>
              <a:t>Use a computer updates metaphor to explain how the immune system improves its performance through vaccination.</a:t>
            </a:r>
          </a:p>
          <a:p>
            <a:pPr fontAlgn="base"/>
            <a:endParaRPr lang="en-US" b="0" i="0" dirty="0">
              <a:effectLst/>
              <a:latin typeface="+mn-lt"/>
            </a:endParaRPr>
          </a:p>
          <a:p>
            <a:pPr fontAlgn="base"/>
            <a:r>
              <a:rPr lang="en-US" b="0" i="0" dirty="0">
                <a:effectLst/>
                <a:latin typeface="+mn-lt"/>
              </a:rPr>
              <a:t>Use a literacy metaphor to explain how the immune system learns how to respond to viruses through vaccination.</a:t>
            </a:r>
          </a:p>
          <a:p>
            <a:endParaRPr lang="en-US" dirty="0"/>
          </a:p>
        </p:txBody>
      </p:sp>
    </p:spTree>
    <p:extLst>
      <p:ext uri="{BB962C8B-B14F-4D97-AF65-F5344CB8AC3E}">
        <p14:creationId xmlns:p14="http://schemas.microsoft.com/office/powerpoint/2010/main" val="3239303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15F5B5-BC2B-4810-65FB-8EAA8C1BAD1E}"/>
              </a:ext>
            </a:extLst>
          </p:cNvPr>
          <p:cNvSpPr txBox="1"/>
          <p:nvPr/>
        </p:nvSpPr>
        <p:spPr>
          <a:xfrm>
            <a:off x="4343400" y="5943600"/>
            <a:ext cx="943602" cy="369332"/>
          </a:xfrm>
          <a:prstGeom prst="rect">
            <a:avLst/>
          </a:prstGeom>
          <a:noFill/>
        </p:spPr>
        <p:txBody>
          <a:bodyPr wrap="square" rtlCol="0">
            <a:spAutoFit/>
          </a:bodyPr>
          <a:lstStyle/>
          <a:p>
            <a:pPr algn="l"/>
            <a:r>
              <a:rPr lang="en-US" sz="1800" b="0" i="0" u="none" strike="noStrike" baseline="0" dirty="0">
                <a:solidFill>
                  <a:schemeClr val="tx2"/>
                </a:solidFill>
                <a:latin typeface="Calibri-Light"/>
                <a:hlinkClick r:id="rId2"/>
              </a:rPr>
              <a:t>Source</a:t>
            </a:r>
            <a:endParaRPr lang="en-US" sz="1800" b="0" i="0" u="none" strike="noStrike" baseline="0" dirty="0">
              <a:solidFill>
                <a:schemeClr val="tx2"/>
              </a:solidFill>
              <a:latin typeface="Calibri-Light"/>
            </a:endParaRPr>
          </a:p>
        </p:txBody>
      </p:sp>
      <p:sp>
        <p:nvSpPr>
          <p:cNvPr id="4" name="Content Placeholder 3">
            <a:extLst>
              <a:ext uri="{FF2B5EF4-FFF2-40B4-BE49-F238E27FC236}">
                <a16:creationId xmlns:a16="http://schemas.microsoft.com/office/drawing/2014/main" id="{A2AA5AD9-F4DF-0BB6-0AC9-AC4A14F7A974}"/>
              </a:ext>
            </a:extLst>
          </p:cNvPr>
          <p:cNvSpPr>
            <a:spLocks noGrp="1"/>
          </p:cNvSpPr>
          <p:nvPr>
            <p:ph sz="quarter" idx="10"/>
          </p:nvPr>
        </p:nvSpPr>
        <p:spPr>
          <a:xfrm>
            <a:off x="457200" y="1709928"/>
            <a:ext cx="8229600" cy="3928872"/>
          </a:xfrm>
        </p:spPr>
        <p:txBody>
          <a:bodyPr>
            <a:normAutofit fontScale="70000" lnSpcReduction="20000"/>
          </a:bodyPr>
          <a:lstStyle/>
          <a:p>
            <a:pPr algn="l" fontAlgn="base">
              <a:buFont typeface="+mj-lt"/>
              <a:buAutoNum type="arabicPeriod"/>
            </a:pPr>
            <a:r>
              <a:rPr lang="en-US" b="0" i="0" dirty="0">
                <a:solidFill>
                  <a:schemeClr val="bg1">
                    <a:lumMod val="75000"/>
                  </a:schemeClr>
                </a:solidFill>
                <a:effectLst/>
                <a:latin typeface="+mn-lt"/>
              </a:rPr>
              <a:t>Talk about the benefits of vaccination for the common good.</a:t>
            </a:r>
          </a:p>
          <a:p>
            <a:pPr algn="l" fontAlgn="base">
              <a:buFont typeface="+mj-lt"/>
              <a:buAutoNum type="arabicPeriod"/>
            </a:pPr>
            <a:endParaRPr lang="en-US" b="0" i="0" dirty="0">
              <a:solidFill>
                <a:schemeClr val="bg1">
                  <a:lumMod val="75000"/>
                </a:schemeClr>
              </a:solidFill>
              <a:effectLst/>
              <a:latin typeface="+mn-lt"/>
            </a:endParaRPr>
          </a:p>
          <a:p>
            <a:pPr algn="l" fontAlgn="base">
              <a:buFont typeface="+mj-lt"/>
              <a:buAutoNum type="arabicPeriod"/>
            </a:pPr>
            <a:r>
              <a:rPr lang="en-US" b="0" i="0" dirty="0">
                <a:solidFill>
                  <a:schemeClr val="bg1">
                    <a:lumMod val="75000"/>
                  </a:schemeClr>
                </a:solidFill>
                <a:effectLst/>
                <a:latin typeface="+mn-lt"/>
              </a:rPr>
              <a:t>Talk about improving vaccination access as a preventive public health measure.</a:t>
            </a:r>
          </a:p>
          <a:p>
            <a:pPr algn="l" fontAlgn="base">
              <a:buFont typeface="+mj-lt"/>
              <a:buAutoNum type="arabicPeriod"/>
            </a:pPr>
            <a:endParaRPr lang="en-US" b="0" i="0" dirty="0">
              <a:effectLst/>
              <a:latin typeface="+mn-lt"/>
            </a:endParaRPr>
          </a:p>
          <a:p>
            <a:pPr algn="l" fontAlgn="base">
              <a:buFont typeface="+mj-lt"/>
              <a:buAutoNum type="arabicPeriod"/>
            </a:pPr>
            <a:r>
              <a:rPr lang="en-US" b="0" i="0" dirty="0">
                <a:solidFill>
                  <a:schemeClr val="bg1">
                    <a:lumMod val="75000"/>
                  </a:schemeClr>
                </a:solidFill>
                <a:effectLst/>
                <a:latin typeface="+mn-lt"/>
              </a:rPr>
              <a:t>Focus on how vaccines are beneficial to children’s and adolescents’ long-term health and wellbeing.</a:t>
            </a:r>
          </a:p>
          <a:p>
            <a:pPr algn="l" fontAlgn="base">
              <a:buFont typeface="+mj-lt"/>
              <a:buAutoNum type="arabicPeriod"/>
            </a:pPr>
            <a:endParaRPr lang="en-US" b="0" i="0" dirty="0">
              <a:effectLst/>
              <a:latin typeface="+mn-lt"/>
            </a:endParaRPr>
          </a:p>
          <a:p>
            <a:pPr algn="l" fontAlgn="base">
              <a:buFont typeface="+mj-lt"/>
              <a:buAutoNum type="arabicPeriod"/>
            </a:pPr>
            <a:r>
              <a:rPr lang="en-US" b="0" i="0" dirty="0">
                <a:solidFill>
                  <a:srgbClr val="C00000"/>
                </a:solidFill>
                <a:effectLst/>
                <a:latin typeface="+mn-lt"/>
              </a:rPr>
              <a:t>Use a computer updates metaphor to explain how the immune system improves its performance through vaccination.</a:t>
            </a:r>
          </a:p>
          <a:p>
            <a:pPr algn="l" fontAlgn="base">
              <a:buFont typeface="+mj-lt"/>
              <a:buAutoNum type="arabicPeriod"/>
            </a:pPr>
            <a:endParaRPr lang="en-US" b="0" i="0" dirty="0">
              <a:effectLst/>
              <a:latin typeface="+mn-lt"/>
            </a:endParaRPr>
          </a:p>
          <a:p>
            <a:pPr algn="l" fontAlgn="base">
              <a:buFont typeface="+mj-lt"/>
              <a:buAutoNum type="arabicPeriod"/>
            </a:pPr>
            <a:r>
              <a:rPr lang="en-US" b="0" i="0" dirty="0">
                <a:solidFill>
                  <a:schemeClr val="bg1">
                    <a:lumMod val="75000"/>
                  </a:schemeClr>
                </a:solidFill>
                <a:effectLst/>
                <a:latin typeface="+mn-lt"/>
              </a:rPr>
              <a:t>Use a literacy metaphor to explain how the immune system learns how to respond to viruses through vaccination.</a:t>
            </a:r>
          </a:p>
          <a:p>
            <a:endParaRPr lang="en-US" dirty="0"/>
          </a:p>
        </p:txBody>
      </p:sp>
      <p:sp>
        <p:nvSpPr>
          <p:cNvPr id="8" name="Title 5">
            <a:extLst>
              <a:ext uri="{FF2B5EF4-FFF2-40B4-BE49-F238E27FC236}">
                <a16:creationId xmlns:a16="http://schemas.microsoft.com/office/drawing/2014/main" id="{E2D8C5A3-F68F-F283-86E2-B1AF03E0D274}"/>
              </a:ext>
            </a:extLst>
          </p:cNvPr>
          <p:cNvSpPr txBox="1">
            <a:spLocks/>
          </p:cNvSpPr>
          <p:nvPr/>
        </p:nvSpPr>
        <p:spPr>
          <a:xfrm>
            <a:off x="485274" y="155288"/>
            <a:ext cx="82296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a:t>Best Practices for Vaccine Communications</a:t>
            </a:r>
          </a:p>
        </p:txBody>
      </p:sp>
    </p:spTree>
    <p:extLst>
      <p:ext uri="{BB962C8B-B14F-4D97-AF65-F5344CB8AC3E}">
        <p14:creationId xmlns:p14="http://schemas.microsoft.com/office/powerpoint/2010/main" val="612920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56DD8-7ACA-D313-DEC5-507CC6EB15B8}"/>
              </a:ext>
            </a:extLst>
          </p:cNvPr>
          <p:cNvSpPr>
            <a:spLocks noGrp="1"/>
          </p:cNvSpPr>
          <p:nvPr>
            <p:ph sz="quarter" idx="10"/>
          </p:nvPr>
        </p:nvSpPr>
        <p:spPr>
          <a:xfrm>
            <a:off x="457200" y="1709928"/>
            <a:ext cx="8686800" cy="4572000"/>
          </a:xfrm>
        </p:spPr>
        <p:txBody>
          <a:bodyPr>
            <a:normAutofit/>
          </a:bodyPr>
          <a:lstStyle/>
          <a:p>
            <a:pPr marL="336550" indent="-336550"/>
            <a:endParaRPr lang="en-US" dirty="0">
              <a:latin typeface="+mn-lt"/>
            </a:endParaRPr>
          </a:p>
          <a:p>
            <a:pPr marL="0" indent="0">
              <a:buNone/>
            </a:pPr>
            <a:r>
              <a:rPr lang="en-US" dirty="0">
                <a:latin typeface="+mn-lt"/>
              </a:rPr>
              <a:t>Viewing vaccines as trainers for the immune system</a:t>
            </a:r>
          </a:p>
          <a:p>
            <a:pPr marL="0" indent="0">
              <a:buNone/>
            </a:pPr>
            <a:endParaRPr lang="en-US" dirty="0">
              <a:latin typeface="+mn-lt"/>
            </a:endParaRPr>
          </a:p>
          <a:p>
            <a:pPr marL="0" indent="0">
              <a:buNone/>
            </a:pPr>
            <a:r>
              <a:rPr lang="en-US" dirty="0">
                <a:latin typeface="+mn-lt"/>
              </a:rPr>
              <a:t>(instead of war or fighting analogies)</a:t>
            </a:r>
            <a:endParaRPr lang="en-US" dirty="0"/>
          </a:p>
        </p:txBody>
      </p:sp>
      <p:sp>
        <p:nvSpPr>
          <p:cNvPr id="3" name="Title 2">
            <a:extLst>
              <a:ext uri="{FF2B5EF4-FFF2-40B4-BE49-F238E27FC236}">
                <a16:creationId xmlns:a16="http://schemas.microsoft.com/office/drawing/2014/main" id="{FD3D6C6E-F895-F567-D1C5-672DAF695576}"/>
              </a:ext>
            </a:extLst>
          </p:cNvPr>
          <p:cNvSpPr>
            <a:spLocks noGrp="1"/>
          </p:cNvSpPr>
          <p:nvPr>
            <p:ph type="title"/>
          </p:nvPr>
        </p:nvSpPr>
        <p:spPr/>
        <p:txBody>
          <a:bodyPr/>
          <a:lstStyle/>
          <a:p>
            <a:r>
              <a:rPr lang="en-US" dirty="0"/>
              <a:t>Vaccine as Trainer</a:t>
            </a:r>
          </a:p>
        </p:txBody>
      </p:sp>
      <p:sp>
        <p:nvSpPr>
          <p:cNvPr id="4" name="Slide Number Placeholder 3">
            <a:extLst>
              <a:ext uri="{FF2B5EF4-FFF2-40B4-BE49-F238E27FC236}">
                <a16:creationId xmlns:a16="http://schemas.microsoft.com/office/drawing/2014/main" id="{52B72800-9CC3-291D-C29C-FB9BB851A6FF}"/>
              </a:ext>
            </a:extLst>
          </p:cNvPr>
          <p:cNvSpPr>
            <a:spLocks noGrp="1"/>
          </p:cNvSpPr>
          <p:nvPr>
            <p:ph type="sldNum" sz="quarter" idx="4"/>
          </p:nvPr>
        </p:nvSpPr>
        <p:spPr/>
        <p:txBody>
          <a:bodyPr/>
          <a:lstStyle/>
          <a:p>
            <a:fld id="{E90C4117-9789-4344-93C0-7CBAAFE65C70}" type="slidenum">
              <a:rPr lang="en-US" smtClean="0"/>
              <a:pPr/>
              <a:t>34</a:t>
            </a:fld>
            <a:endParaRPr lang="en-US"/>
          </a:p>
        </p:txBody>
      </p:sp>
    </p:spTree>
    <p:extLst>
      <p:ext uri="{BB962C8B-B14F-4D97-AF65-F5344CB8AC3E}">
        <p14:creationId xmlns:p14="http://schemas.microsoft.com/office/powerpoint/2010/main" val="2478772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F8B41C-59DA-0D67-D9BC-BDC0B5A7DDE4}"/>
              </a:ext>
            </a:extLst>
          </p:cNvPr>
          <p:cNvSpPr>
            <a:spLocks noGrp="1"/>
          </p:cNvSpPr>
          <p:nvPr>
            <p:ph sz="quarter" idx="10"/>
          </p:nvPr>
        </p:nvSpPr>
        <p:spPr>
          <a:xfrm>
            <a:off x="5249193" y="2290011"/>
            <a:ext cx="3894807" cy="4572000"/>
          </a:xfrm>
        </p:spPr>
        <p:txBody>
          <a:bodyPr>
            <a:normAutofit/>
          </a:bodyPr>
          <a:lstStyle/>
          <a:p>
            <a:pPr marL="336550" indent="-336550">
              <a:spcBef>
                <a:spcPts val="0"/>
              </a:spcBef>
              <a:spcAft>
                <a:spcPts val="600"/>
              </a:spcAft>
            </a:pPr>
            <a:r>
              <a:rPr lang="en-US" sz="2600" dirty="0">
                <a:latin typeface="+mn-lt"/>
              </a:rPr>
              <a:t>People view computer updates as a necessary process</a:t>
            </a:r>
          </a:p>
          <a:p>
            <a:pPr marL="0" indent="0">
              <a:spcBef>
                <a:spcPts val="0"/>
              </a:spcBef>
              <a:spcAft>
                <a:spcPts val="600"/>
              </a:spcAft>
              <a:buNone/>
            </a:pPr>
            <a:endParaRPr lang="en-US" sz="1200" dirty="0">
              <a:latin typeface="+mn-lt"/>
            </a:endParaRPr>
          </a:p>
          <a:p>
            <a:pPr marL="336550" indent="-336550">
              <a:spcBef>
                <a:spcPts val="0"/>
              </a:spcBef>
              <a:spcAft>
                <a:spcPts val="600"/>
              </a:spcAft>
            </a:pPr>
            <a:r>
              <a:rPr lang="en-US" sz="2600" dirty="0">
                <a:latin typeface="+mn-lt"/>
              </a:rPr>
              <a:t>Used to explain how vaccines work in the body and why vaccination is important</a:t>
            </a:r>
            <a:endParaRPr lang="en-US" sz="2600" dirty="0"/>
          </a:p>
        </p:txBody>
      </p:sp>
      <p:pic>
        <p:nvPicPr>
          <p:cNvPr id="8" name="Picture 7" descr="A person working on a computer&#10;&#10;Description automatically generated with medium confidence">
            <a:extLst>
              <a:ext uri="{FF2B5EF4-FFF2-40B4-BE49-F238E27FC236}">
                <a16:creationId xmlns:a16="http://schemas.microsoft.com/office/drawing/2014/main" id="{21E71F4C-ACBA-C6A9-D847-5275A1F608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244"/>
          <a:stretch/>
        </p:blipFill>
        <p:spPr>
          <a:xfrm>
            <a:off x="-7436" y="44116"/>
            <a:ext cx="5256629" cy="6401040"/>
          </a:xfrm>
          <a:prstGeom prst="rect">
            <a:avLst/>
          </a:prstGeom>
        </p:spPr>
      </p:pic>
      <p:sp>
        <p:nvSpPr>
          <p:cNvPr id="3" name="Title 2">
            <a:extLst>
              <a:ext uri="{FF2B5EF4-FFF2-40B4-BE49-F238E27FC236}">
                <a16:creationId xmlns:a16="http://schemas.microsoft.com/office/drawing/2014/main" id="{18CC0788-892D-AED2-ADAF-63B8B13D4AA5}"/>
              </a:ext>
            </a:extLst>
          </p:cNvPr>
          <p:cNvSpPr>
            <a:spLocks noGrp="1"/>
          </p:cNvSpPr>
          <p:nvPr>
            <p:ph type="title"/>
          </p:nvPr>
        </p:nvSpPr>
        <p:spPr>
          <a:xfrm>
            <a:off x="5410200" y="445090"/>
            <a:ext cx="3276600" cy="1524000"/>
          </a:xfrm>
        </p:spPr>
        <p:txBody>
          <a:bodyPr/>
          <a:lstStyle/>
          <a:p>
            <a:r>
              <a:rPr lang="en-US" dirty="0"/>
              <a:t>Computer Analogy</a:t>
            </a:r>
          </a:p>
        </p:txBody>
      </p:sp>
      <p:sp>
        <p:nvSpPr>
          <p:cNvPr id="4" name="Slide Number Placeholder 3">
            <a:extLst>
              <a:ext uri="{FF2B5EF4-FFF2-40B4-BE49-F238E27FC236}">
                <a16:creationId xmlns:a16="http://schemas.microsoft.com/office/drawing/2014/main" id="{26A5440F-2B15-E793-F7F1-8B7125E401E3}"/>
              </a:ext>
            </a:extLst>
          </p:cNvPr>
          <p:cNvSpPr>
            <a:spLocks noGrp="1"/>
          </p:cNvSpPr>
          <p:nvPr>
            <p:ph type="sldNum" sz="quarter" idx="4"/>
          </p:nvPr>
        </p:nvSpPr>
        <p:spPr/>
        <p:txBody>
          <a:bodyPr/>
          <a:lstStyle/>
          <a:p>
            <a:fld id="{E90C4117-9789-4344-93C0-7CBAAFE65C70}" type="slidenum">
              <a:rPr lang="en-US" smtClean="0"/>
              <a:pPr/>
              <a:t>35</a:t>
            </a:fld>
            <a:endParaRPr lang="en-US"/>
          </a:p>
        </p:txBody>
      </p:sp>
    </p:spTree>
    <p:extLst>
      <p:ext uri="{BB962C8B-B14F-4D97-AF65-F5344CB8AC3E}">
        <p14:creationId xmlns:p14="http://schemas.microsoft.com/office/powerpoint/2010/main" val="1036434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69DB4E-DAD0-1260-56CF-358E55892FD6}"/>
              </a:ext>
            </a:extLst>
          </p:cNvPr>
          <p:cNvSpPr>
            <a:spLocks noGrp="1"/>
          </p:cNvSpPr>
          <p:nvPr>
            <p:ph sz="quarter" idx="10"/>
          </p:nvPr>
        </p:nvSpPr>
        <p:spPr>
          <a:xfrm>
            <a:off x="581527" y="1642351"/>
            <a:ext cx="8229600" cy="4572000"/>
          </a:xfrm>
        </p:spPr>
        <p:txBody>
          <a:bodyPr>
            <a:normAutofit/>
          </a:bodyPr>
          <a:lstStyle/>
          <a:p>
            <a:pPr marL="0" indent="0">
              <a:buNone/>
            </a:pPr>
            <a:r>
              <a:rPr lang="en-US" dirty="0">
                <a:latin typeface="+mn-lt"/>
              </a:rPr>
              <a:t>Getting vaccinated is like updating your computer. Vaccines are like software that contains information for our bodies to improve their performance. </a:t>
            </a:r>
          </a:p>
          <a:p>
            <a:pPr marL="0" indent="0">
              <a:buNone/>
            </a:pPr>
            <a:endParaRPr lang="en-US" dirty="0">
              <a:latin typeface="+mn-lt"/>
            </a:endParaRPr>
          </a:p>
          <a:p>
            <a:pPr marL="0" indent="0">
              <a:buNone/>
            </a:pPr>
            <a:r>
              <a:rPr lang="en-US" dirty="0">
                <a:latin typeface="+mn-lt"/>
              </a:rPr>
              <a:t>Just like our computers know how to detect a virus after they’ve received a software update, the body can remember how to detect and react to a virus even after the vaccine has left the body</a:t>
            </a:r>
          </a:p>
        </p:txBody>
      </p:sp>
      <p:sp>
        <p:nvSpPr>
          <p:cNvPr id="3" name="Title 2">
            <a:extLst>
              <a:ext uri="{FF2B5EF4-FFF2-40B4-BE49-F238E27FC236}">
                <a16:creationId xmlns:a16="http://schemas.microsoft.com/office/drawing/2014/main" id="{093CC6B9-5BCC-D253-4890-52EB3207D279}"/>
              </a:ext>
            </a:extLst>
          </p:cNvPr>
          <p:cNvSpPr>
            <a:spLocks noGrp="1"/>
          </p:cNvSpPr>
          <p:nvPr>
            <p:ph type="title"/>
          </p:nvPr>
        </p:nvSpPr>
        <p:spPr>
          <a:xfrm>
            <a:off x="545432" y="126372"/>
            <a:ext cx="8229600" cy="1524000"/>
          </a:xfrm>
        </p:spPr>
        <p:txBody>
          <a:bodyPr/>
          <a:lstStyle/>
          <a:p>
            <a:r>
              <a:rPr lang="en-US" dirty="0"/>
              <a:t>Computer Example</a:t>
            </a:r>
          </a:p>
        </p:txBody>
      </p:sp>
      <p:sp>
        <p:nvSpPr>
          <p:cNvPr id="4" name="Slide Number Placeholder 3">
            <a:extLst>
              <a:ext uri="{FF2B5EF4-FFF2-40B4-BE49-F238E27FC236}">
                <a16:creationId xmlns:a16="http://schemas.microsoft.com/office/drawing/2014/main" id="{EC279FA4-2178-90D1-16F7-775D772A67FC}"/>
              </a:ext>
            </a:extLst>
          </p:cNvPr>
          <p:cNvSpPr>
            <a:spLocks noGrp="1"/>
          </p:cNvSpPr>
          <p:nvPr>
            <p:ph type="sldNum" sz="quarter" idx="4"/>
          </p:nvPr>
        </p:nvSpPr>
        <p:spPr/>
        <p:txBody>
          <a:bodyPr/>
          <a:lstStyle/>
          <a:p>
            <a:fld id="{E90C4117-9789-4344-93C0-7CBAAFE65C70}" type="slidenum">
              <a:rPr lang="en-US" smtClean="0"/>
              <a:pPr/>
              <a:t>36</a:t>
            </a:fld>
            <a:endParaRPr lang="en-US"/>
          </a:p>
        </p:txBody>
      </p:sp>
    </p:spTree>
    <p:extLst>
      <p:ext uri="{BB962C8B-B14F-4D97-AF65-F5344CB8AC3E}">
        <p14:creationId xmlns:p14="http://schemas.microsoft.com/office/powerpoint/2010/main" val="3089270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FB3-A4E0-378E-C701-E4D5E821469A}"/>
              </a:ext>
            </a:extLst>
          </p:cNvPr>
          <p:cNvSpPr>
            <a:spLocks noGrp="1"/>
          </p:cNvSpPr>
          <p:nvPr>
            <p:ph type="title"/>
          </p:nvPr>
        </p:nvSpPr>
        <p:spPr/>
        <p:txBody>
          <a:bodyPr/>
          <a:lstStyle/>
          <a:p>
            <a:r>
              <a:rPr lang="en-US" dirty="0"/>
              <a:t>DHS Programs</a:t>
            </a:r>
          </a:p>
        </p:txBody>
      </p:sp>
      <p:sp>
        <p:nvSpPr>
          <p:cNvPr id="3" name="Text Placeholder 2">
            <a:extLst>
              <a:ext uri="{FF2B5EF4-FFF2-40B4-BE49-F238E27FC236}">
                <a16:creationId xmlns:a16="http://schemas.microsoft.com/office/drawing/2014/main" id="{8D1B1184-2C8E-26C5-3BFC-EECF2230F8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9389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5400" dirty="0">
                <a:latin typeface="+mj-lt"/>
              </a:rPr>
              <a:t>Vaccines for Children Program</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80589" y="1568610"/>
            <a:ext cx="3886310" cy="3591944"/>
          </a:xfrm>
        </p:spPr>
        <p:txBody>
          <a:bodyPr>
            <a:normAutofit fontScale="92500" lnSpcReduction="10000"/>
          </a:bodyPr>
          <a:lstStyle/>
          <a:p>
            <a:pPr marL="0" indent="0" algn="l">
              <a:buNone/>
            </a:pPr>
            <a:r>
              <a:rPr lang="en-US" b="1" dirty="0">
                <a:latin typeface="Calibri-Light"/>
              </a:rPr>
              <a:t>Who?</a:t>
            </a:r>
            <a:endParaRPr lang="en-US" sz="2000" dirty="0">
              <a:latin typeface="Calibri-Light"/>
            </a:endParaRPr>
          </a:p>
          <a:p>
            <a:pPr marL="0" indent="0">
              <a:buNone/>
            </a:pPr>
            <a:r>
              <a:rPr lang="en-US" sz="2400" dirty="0">
                <a:latin typeface="Calibri-Light"/>
              </a:rPr>
              <a:t>Children 18 and younger may be eligible if they are enrolled or eligible for Medicaid, are American Indian or Alaska Native, don’t have health insurance or have health insurance that doesn’t pay for all vaccines. </a:t>
            </a:r>
          </a:p>
          <a:p>
            <a:pPr algn="l"/>
            <a:endParaRPr lang="en-US" sz="1800" b="0" i="0" u="none" strike="noStrike" baseline="0" dirty="0">
              <a:solidFill>
                <a:srgbClr val="000000"/>
              </a:solidFill>
              <a:latin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rPr>
              <a:t>	</a:t>
            </a:r>
          </a:p>
          <a:p>
            <a:pPr algn="l"/>
            <a:endParaRPr lang="en-US" sz="1800" dirty="0">
              <a:latin typeface="+mj-lt"/>
            </a:endParaRPr>
          </a:p>
          <a:p>
            <a:endParaRPr lang="en-US" sz="1800" b="0" i="0" u="none" strike="noStrike" baseline="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p:txBody>
      </p:sp>
      <p:sp>
        <p:nvSpPr>
          <p:cNvPr id="7" name="TextBox 6">
            <a:extLst>
              <a:ext uri="{FF2B5EF4-FFF2-40B4-BE49-F238E27FC236}">
                <a16:creationId xmlns:a16="http://schemas.microsoft.com/office/drawing/2014/main" id="{8815F5B5-BC2B-4810-65FB-8EAA8C1BAD1E}"/>
              </a:ext>
            </a:extLst>
          </p:cNvPr>
          <p:cNvSpPr txBox="1"/>
          <p:nvPr/>
        </p:nvSpPr>
        <p:spPr>
          <a:xfrm>
            <a:off x="457200" y="5400962"/>
            <a:ext cx="8153400" cy="1015663"/>
          </a:xfrm>
          <a:prstGeom prst="rect">
            <a:avLst/>
          </a:prstGeom>
          <a:noFill/>
        </p:spPr>
        <p:txBody>
          <a:bodyPr wrap="square" rtlCol="0">
            <a:spAutoFit/>
          </a:bodyPr>
          <a:lstStyle/>
          <a:p>
            <a:pPr algn="l"/>
            <a:r>
              <a:rPr lang="en-US" sz="2400" b="1" i="0" u="none" strike="noStrike" baseline="0" dirty="0">
                <a:solidFill>
                  <a:schemeClr val="tx2"/>
                </a:solidFill>
              </a:rPr>
              <a:t>Where can you find materials?</a:t>
            </a:r>
            <a:r>
              <a:rPr lang="en-US" sz="2400" b="1" i="0" u="none" strike="noStrike" baseline="0" dirty="0"/>
              <a:t> </a:t>
            </a:r>
          </a:p>
          <a:p>
            <a:pPr algn="l"/>
            <a:r>
              <a:rPr lang="en-US" sz="1800" b="0" i="0" u="none" strike="noStrike" baseline="0" dirty="0">
                <a:solidFill>
                  <a:schemeClr val="tx2"/>
                </a:solidFill>
              </a:rPr>
              <a:t>Multiple languages: </a:t>
            </a:r>
            <a:r>
              <a:rPr lang="en-US" sz="1800" b="0" i="0" u="none" strike="noStrike" baseline="0" dirty="0">
                <a:hlinkClick r:id="rId2"/>
              </a:rPr>
              <a:t>https://www.dhs.wisconsin.gov/library/p 02984.htm</a:t>
            </a:r>
            <a:endParaRPr lang="en-US" sz="1800" b="0" i="0" u="none" strike="noStrike" baseline="0" dirty="0"/>
          </a:p>
          <a:p>
            <a:pPr algn="l"/>
            <a:r>
              <a:rPr lang="en-US" sz="1800" b="0" i="0" u="none" strike="noStrike" baseline="0" dirty="0">
                <a:solidFill>
                  <a:schemeClr val="tx2"/>
                </a:solidFill>
              </a:rPr>
              <a:t>American sign language: </a:t>
            </a:r>
            <a:r>
              <a:rPr lang="en-US" sz="1800" b="0" i="0" u="none" strike="noStrike" baseline="0" dirty="0">
                <a:hlinkClick r:id="rId3"/>
              </a:rPr>
              <a:t>https://vimeo.com/739774714/a882e54f34</a:t>
            </a:r>
            <a:endParaRPr lang="en-US" sz="1800" b="0" i="0" u="none" strike="noStrike" baseline="0" dirty="0">
              <a:solidFill>
                <a:schemeClr val="tx2"/>
              </a:solidFill>
            </a:endParaRPr>
          </a:p>
        </p:txBody>
      </p:sp>
      <p:pic>
        <p:nvPicPr>
          <p:cNvPr id="8" name="Picture 7">
            <a:extLst>
              <a:ext uri="{FF2B5EF4-FFF2-40B4-BE49-F238E27FC236}">
                <a16:creationId xmlns:a16="http://schemas.microsoft.com/office/drawing/2014/main" id="{00A4D4E7-98F3-0F00-035F-C1865B789004}"/>
              </a:ext>
            </a:extLst>
          </p:cNvPr>
          <p:cNvPicPr>
            <a:picLocks noChangeAspect="1"/>
          </p:cNvPicPr>
          <p:nvPr/>
        </p:nvPicPr>
        <p:blipFill>
          <a:blip r:embed="rId4"/>
          <a:stretch>
            <a:fillRect/>
          </a:stretch>
        </p:blipFill>
        <p:spPr>
          <a:xfrm>
            <a:off x="4366899" y="1462087"/>
            <a:ext cx="4572000" cy="3019425"/>
          </a:xfrm>
          <a:prstGeom prst="rect">
            <a:avLst/>
          </a:prstGeom>
        </p:spPr>
      </p:pic>
    </p:spTree>
    <p:extLst>
      <p:ext uri="{BB962C8B-B14F-4D97-AF65-F5344CB8AC3E}">
        <p14:creationId xmlns:p14="http://schemas.microsoft.com/office/powerpoint/2010/main" val="1538194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2885" y="536895"/>
            <a:ext cx="4536310" cy="1524000"/>
          </a:xfrm>
        </p:spPr>
        <p:txBody>
          <a:bodyPr>
            <a:noAutofit/>
          </a:bodyPr>
          <a:lstStyle/>
          <a:p>
            <a:r>
              <a:rPr lang="en-US" dirty="0"/>
              <a:t>Vaccines for Adults Program</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128953" y="2057400"/>
            <a:ext cx="4724174" cy="3645589"/>
          </a:xfrm>
        </p:spPr>
        <p:txBody>
          <a:bodyPr>
            <a:normAutofit fontScale="77500" lnSpcReduction="20000"/>
          </a:bodyPr>
          <a:lstStyle/>
          <a:p>
            <a:pPr marL="0" indent="0" algn="ctr">
              <a:buNone/>
            </a:pPr>
            <a:endParaRPr lang="en-US" sz="3900" dirty="0">
              <a:latin typeface="+mn-lt"/>
            </a:endParaRPr>
          </a:p>
          <a:p>
            <a:pPr marL="0" indent="0" algn="l">
              <a:buNone/>
            </a:pPr>
            <a:r>
              <a:rPr lang="en-US" sz="3200" b="1" i="0" dirty="0">
                <a:effectLst/>
                <a:latin typeface="+mn-lt"/>
              </a:rPr>
              <a:t>What?</a:t>
            </a:r>
          </a:p>
          <a:p>
            <a:pPr marL="0" indent="0" algn="l">
              <a:buNone/>
            </a:pPr>
            <a:endParaRPr lang="en-US" sz="2000" b="0" i="0" dirty="0">
              <a:effectLst/>
              <a:latin typeface="+mn-lt"/>
            </a:endParaRPr>
          </a:p>
          <a:p>
            <a:r>
              <a:rPr lang="en-US" sz="2600" b="0" i="0" dirty="0">
                <a:effectLst/>
                <a:latin typeface="+mn-lt"/>
              </a:rPr>
              <a:t>The Vaccines For Adults program helps adults 19 and older get free vaccines if you’re uninsured or underinsured. </a:t>
            </a:r>
          </a:p>
          <a:p>
            <a:pPr marL="0" indent="0" algn="l">
              <a:buNone/>
            </a:pPr>
            <a:endParaRPr lang="en-US" sz="2000" u="none" strike="noStrike" baseline="0" dirty="0">
              <a:latin typeface="+mn-lt"/>
            </a:endParaRPr>
          </a:p>
          <a:p>
            <a:r>
              <a:rPr lang="en-US" sz="2600" b="0" i="0" u="none" strike="noStrike" baseline="0" dirty="0">
                <a:latin typeface="+mn-lt"/>
              </a:rPr>
              <a:t>Approximately 100 providers</a:t>
            </a:r>
            <a:endParaRPr lang="en-US" sz="2600" dirty="0">
              <a:latin typeface="+mn-lt"/>
            </a:endParaRPr>
          </a:p>
          <a:p>
            <a:pPr marL="0" indent="0" algn="l">
              <a:buNone/>
            </a:pPr>
            <a:endParaRPr lang="en-US" sz="2000" b="0" i="0" u="none" strike="noStrike" baseline="0" dirty="0">
              <a:latin typeface="+mn-lt"/>
            </a:endParaRPr>
          </a:p>
          <a:p>
            <a:r>
              <a:rPr lang="en-US" sz="2600" dirty="0">
                <a:latin typeface="+mn-lt"/>
              </a:rPr>
              <a:t>F</a:t>
            </a:r>
            <a:r>
              <a:rPr lang="en-US" sz="2600" b="0" i="0" u="none" strike="noStrike" baseline="0" dirty="0">
                <a:latin typeface="+mn-lt"/>
              </a:rPr>
              <a:t>unding  provided for 11 vaccines </a:t>
            </a:r>
          </a:p>
          <a:p>
            <a:pPr algn="l"/>
            <a:endParaRPr lang="en-US" sz="1800" b="0" i="0" u="none" strike="noStrike" baseline="0" dirty="0">
              <a:solidFill>
                <a:srgbClr val="000000"/>
              </a:solidFill>
              <a:latin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rPr>
              <a:t>	</a:t>
            </a:r>
          </a:p>
          <a:p>
            <a:pPr algn="l"/>
            <a:endParaRPr lang="en-US" sz="1800" dirty="0">
              <a:latin typeface="+mj-lt"/>
            </a:endParaRPr>
          </a:p>
          <a:p>
            <a:endParaRPr lang="en-US" sz="1800" b="0" i="0" u="none" strike="noStrike" baseline="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p:txBody>
      </p:sp>
      <p:sp>
        <p:nvSpPr>
          <p:cNvPr id="7" name="TextBox 6">
            <a:extLst>
              <a:ext uri="{FF2B5EF4-FFF2-40B4-BE49-F238E27FC236}">
                <a16:creationId xmlns:a16="http://schemas.microsoft.com/office/drawing/2014/main" id="{8815F5B5-BC2B-4810-65FB-8EAA8C1BAD1E}"/>
              </a:ext>
            </a:extLst>
          </p:cNvPr>
          <p:cNvSpPr txBox="1"/>
          <p:nvPr/>
        </p:nvSpPr>
        <p:spPr>
          <a:xfrm>
            <a:off x="188090" y="5880854"/>
            <a:ext cx="8458200" cy="400110"/>
          </a:xfrm>
          <a:prstGeom prst="rect">
            <a:avLst/>
          </a:prstGeom>
          <a:noFill/>
        </p:spPr>
        <p:txBody>
          <a:bodyPr wrap="square" rtlCol="0">
            <a:spAutoFit/>
          </a:bodyPr>
          <a:lstStyle/>
          <a:p>
            <a:pPr algn="ctr"/>
            <a:r>
              <a:rPr lang="en-US" sz="2000" b="0" i="0" u="none" strike="noStrike" baseline="0" dirty="0">
                <a:solidFill>
                  <a:schemeClr val="tx2"/>
                </a:solidFill>
                <a:latin typeface="+mj-lt"/>
                <a:hlinkClick r:id="rId2"/>
              </a:rPr>
              <a:t>VFA website</a:t>
            </a:r>
            <a:r>
              <a:rPr lang="en-US" sz="2000" b="0" i="0" u="none" strike="noStrike" baseline="0" dirty="0">
                <a:solidFill>
                  <a:schemeClr val="tx2"/>
                </a:solidFill>
                <a:latin typeface="+mj-lt"/>
              </a:rPr>
              <a:t> </a:t>
            </a:r>
            <a:endParaRPr lang="en-US" sz="2000" b="0" i="0" u="none" strike="noStrike" baseline="0" dirty="0">
              <a:latin typeface="Calibri-Light"/>
            </a:endParaRPr>
          </a:p>
        </p:txBody>
      </p:sp>
      <p:pic>
        <p:nvPicPr>
          <p:cNvPr id="11" name="Picture 10" descr="Doctor talking to patient">
            <a:extLst>
              <a:ext uri="{FF2B5EF4-FFF2-40B4-BE49-F238E27FC236}">
                <a16:creationId xmlns:a16="http://schemas.microsoft.com/office/drawing/2014/main" id="{248681BB-A5F8-0A0D-6E73-74007E557C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67" r="35000"/>
          <a:stretch/>
        </p:blipFill>
        <p:spPr>
          <a:xfrm>
            <a:off x="4800601" y="6727"/>
            <a:ext cx="4343400" cy="5696262"/>
          </a:xfrm>
          <a:prstGeom prst="rect">
            <a:avLst/>
          </a:prstGeom>
        </p:spPr>
      </p:pic>
    </p:spTree>
    <p:extLst>
      <p:ext uri="{BB962C8B-B14F-4D97-AF65-F5344CB8AC3E}">
        <p14:creationId xmlns:p14="http://schemas.microsoft.com/office/powerpoint/2010/main" val="211940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229600" cy="975008"/>
          </a:xfrm>
        </p:spPr>
        <p:txBody>
          <a:bodyPr>
            <a:normAutofit fontScale="90000"/>
          </a:bodyPr>
          <a:lstStyle/>
          <a:p>
            <a:r>
              <a:rPr lang="en-US" sz="3600" dirty="0"/>
              <a:t>Dane County COVID-19 Immunization Rates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CC4CA25-FD6E-5A08-3B3A-706D8D54946C}"/>
              </a:ext>
            </a:extLst>
          </p:cNvPr>
          <p:cNvSpPr txBox="1"/>
          <p:nvPr/>
        </p:nvSpPr>
        <p:spPr>
          <a:xfrm>
            <a:off x="1295400" y="1118178"/>
            <a:ext cx="7086600" cy="369332"/>
          </a:xfrm>
          <a:prstGeom prst="rect">
            <a:avLst/>
          </a:prstGeom>
          <a:noFill/>
        </p:spPr>
        <p:txBody>
          <a:bodyPr wrap="square" rtlCol="0">
            <a:spAutoFit/>
          </a:bodyPr>
          <a:lstStyle/>
          <a:p>
            <a:r>
              <a:rPr lang="en-US" dirty="0">
                <a:solidFill>
                  <a:schemeClr val="tx2"/>
                </a:solidFill>
              </a:rPr>
              <a:t>Percent of Dane County residents who have received the updated booster. </a:t>
            </a:r>
          </a:p>
        </p:txBody>
      </p:sp>
      <p:pic>
        <p:nvPicPr>
          <p:cNvPr id="4" name="Picture 3">
            <a:extLst>
              <a:ext uri="{FF2B5EF4-FFF2-40B4-BE49-F238E27FC236}">
                <a16:creationId xmlns:a16="http://schemas.microsoft.com/office/drawing/2014/main" id="{4D0A196C-3541-31DD-FFE4-2D3C86EFF896}"/>
              </a:ext>
            </a:extLst>
          </p:cNvPr>
          <p:cNvPicPr>
            <a:picLocks noChangeAspect="1"/>
          </p:cNvPicPr>
          <p:nvPr/>
        </p:nvPicPr>
        <p:blipFill>
          <a:blip r:embed="rId2"/>
          <a:stretch>
            <a:fillRect/>
          </a:stretch>
        </p:blipFill>
        <p:spPr>
          <a:xfrm>
            <a:off x="0" y="1487510"/>
            <a:ext cx="9144000" cy="5023960"/>
          </a:xfrm>
          <a:prstGeom prst="rect">
            <a:avLst/>
          </a:prstGeom>
        </p:spPr>
      </p:pic>
    </p:spTree>
    <p:extLst>
      <p:ext uri="{BB962C8B-B14F-4D97-AF65-F5344CB8AC3E}">
        <p14:creationId xmlns:p14="http://schemas.microsoft.com/office/powerpoint/2010/main" val="271854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2268"/>
            <a:ext cx="8229600" cy="1524000"/>
          </a:xfrm>
        </p:spPr>
        <p:txBody>
          <a:bodyPr>
            <a:noAutofit/>
          </a:bodyPr>
          <a:lstStyle/>
          <a:p>
            <a:r>
              <a:rPr lang="en-US" dirty="0"/>
              <a:t>DHS’ Work with Partners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228600" y="1169069"/>
            <a:ext cx="5303921" cy="4876800"/>
          </a:xfrm>
        </p:spPr>
        <p:txBody>
          <a:bodyPr>
            <a:noAutofit/>
          </a:bodyPr>
          <a:lstStyle/>
          <a:p>
            <a:pPr marL="0" indent="0" algn="ctr">
              <a:buNone/>
            </a:pPr>
            <a:r>
              <a:rPr lang="en-US" sz="2400" b="1" dirty="0">
                <a:latin typeface="+mj-lt"/>
              </a:rPr>
              <a:t>Routine Immunization Community Engagement (RICE) Grant</a:t>
            </a:r>
          </a:p>
          <a:p>
            <a:pPr marL="0" indent="0" algn="l">
              <a:buNone/>
            </a:pPr>
            <a:endParaRPr lang="en-US" sz="1100" b="0" i="0" u="none" strike="noStrike" baseline="0" dirty="0">
              <a:latin typeface="+mj-lt"/>
            </a:endParaRPr>
          </a:p>
          <a:p>
            <a:pPr algn="l"/>
            <a:r>
              <a:rPr lang="en-US" sz="2400" b="0" i="0" u="none" strike="noStrike" dirty="0">
                <a:effectLst/>
                <a:latin typeface="+mn-lt"/>
              </a:rPr>
              <a:t>RICE grant program was created to fund community-based organizations (CBOs) to do outreach on routine immunizations.</a:t>
            </a:r>
          </a:p>
          <a:p>
            <a:pPr algn="l" rtl="0" fontAlgn="base"/>
            <a:r>
              <a:rPr lang="en-US" sz="2400" b="0" i="0" u="none" strike="noStrike" dirty="0">
                <a:effectLst/>
                <a:latin typeface="+mn-lt"/>
              </a:rPr>
              <a:t>Grant period: 12/15/2023–06/30/2023</a:t>
            </a:r>
            <a:r>
              <a:rPr lang="en-US" sz="2400" b="0" i="0" dirty="0">
                <a:effectLst/>
                <a:latin typeface="+mn-lt"/>
              </a:rPr>
              <a:t>​</a:t>
            </a:r>
          </a:p>
          <a:p>
            <a:pPr algn="l" rtl="0" fontAlgn="base"/>
            <a:r>
              <a:rPr lang="en-US" sz="2400" b="0" i="0" u="none" strike="noStrike" dirty="0">
                <a:effectLst/>
                <a:latin typeface="+mn-lt"/>
              </a:rPr>
              <a:t>11 awards</a:t>
            </a:r>
            <a:r>
              <a:rPr lang="en-US" sz="2400" b="0" i="0" dirty="0">
                <a:effectLst/>
                <a:latin typeface="+mn-lt"/>
              </a:rPr>
              <a:t>​</a:t>
            </a:r>
          </a:p>
          <a:p>
            <a:pPr algn="l" rtl="0" fontAlgn="base"/>
            <a:r>
              <a:rPr lang="en-US" sz="2400" dirty="0">
                <a:latin typeface="+mn-lt"/>
              </a:rPr>
              <a:t>Six</a:t>
            </a:r>
            <a:r>
              <a:rPr lang="en-US" sz="2400" b="0" i="0" u="none" strike="noStrike" dirty="0">
                <a:effectLst/>
                <a:latin typeface="+mn-lt"/>
              </a:rPr>
              <a:t> pediatric awards at $25,000 maximum</a:t>
            </a:r>
            <a:r>
              <a:rPr lang="en-US" sz="2400" b="0" i="0" dirty="0">
                <a:effectLst/>
                <a:latin typeface="+mn-lt"/>
              </a:rPr>
              <a:t>​</a:t>
            </a:r>
          </a:p>
          <a:p>
            <a:pPr algn="l" rtl="0" fontAlgn="base"/>
            <a:r>
              <a:rPr lang="en-US" sz="2400" dirty="0">
                <a:latin typeface="+mn-lt"/>
              </a:rPr>
              <a:t>Five</a:t>
            </a:r>
            <a:r>
              <a:rPr lang="en-US" sz="2400" b="0" i="0" u="none" strike="noStrike" dirty="0">
                <a:effectLst/>
                <a:latin typeface="+mn-lt"/>
              </a:rPr>
              <a:t> adult awards at $20,000 maximum</a:t>
            </a:r>
            <a:r>
              <a:rPr lang="en-US" sz="2400" b="0" i="0" dirty="0">
                <a:effectLst/>
                <a:latin typeface="+mn-lt"/>
              </a:rPr>
              <a:t>​</a:t>
            </a:r>
          </a:p>
          <a:p>
            <a:pPr algn="l" rtl="0" fontAlgn="base"/>
            <a:r>
              <a:rPr lang="en-US" sz="2400" b="0" i="0" u="none" strike="noStrike" dirty="0">
                <a:effectLst/>
                <a:latin typeface="+mn-lt"/>
              </a:rPr>
              <a:t>33 counties served by RICE grantees</a:t>
            </a:r>
            <a:r>
              <a:rPr lang="en-US" sz="2400" b="0" i="0" dirty="0">
                <a:solidFill>
                  <a:srgbClr val="1F2C8F"/>
                </a:solidFill>
                <a:effectLst/>
                <a:latin typeface="+mn-lt"/>
              </a:rPr>
              <a:t>​</a:t>
            </a:r>
            <a:endParaRPr lang="en-US" sz="2400" b="0" i="0" dirty="0">
              <a:solidFill>
                <a:srgbClr val="000000"/>
              </a:solidFill>
              <a:effectLst/>
              <a:latin typeface="+mn-lt"/>
            </a:endParaRPr>
          </a:p>
          <a:p>
            <a:pPr algn="l"/>
            <a:endParaRPr lang="en-US" sz="2400" b="0" i="0" u="none" strike="noStrike" baseline="0" dirty="0">
              <a:solidFill>
                <a:srgbClr val="000000"/>
              </a:solidFill>
              <a:latin typeface="Arial" panose="020B0604020202020204" pitchFamily="34" charset="0"/>
            </a:endParaRPr>
          </a:p>
          <a:p>
            <a:pPr marL="0" indent="0">
              <a:buNone/>
            </a:pPr>
            <a:r>
              <a:rPr lang="en-US" sz="2400" b="0" i="0" u="none" strike="noStrike" baseline="0" dirty="0">
                <a:solidFill>
                  <a:srgbClr val="000000"/>
                </a:solidFill>
                <a:latin typeface="Arial" panose="020B0604020202020204" pitchFamily="34" charset="0"/>
              </a:rPr>
              <a:t>	</a:t>
            </a:r>
          </a:p>
          <a:p>
            <a:pPr algn="l"/>
            <a:endParaRPr lang="en-US" sz="2400" dirty="0">
              <a:latin typeface="+mj-lt"/>
            </a:endParaRPr>
          </a:p>
          <a:p>
            <a:endParaRPr lang="en-US" sz="2400" b="0" i="0" u="none" strike="noStrike" baseline="0" dirty="0">
              <a:latin typeface="+mj-lt"/>
            </a:endParaRPr>
          </a:p>
          <a:p>
            <a:pPr algn="l"/>
            <a:endParaRPr lang="en-US" sz="2400" b="0" i="0" u="none" strike="noStrike" baseline="0" dirty="0">
              <a:latin typeface="+mj-lt"/>
            </a:endParaRPr>
          </a:p>
          <a:p>
            <a:pPr algn="l"/>
            <a:endParaRPr lang="en-US" sz="2400" dirty="0">
              <a:latin typeface="+mj-lt"/>
            </a:endParaRPr>
          </a:p>
          <a:p>
            <a:pPr algn="l"/>
            <a:endParaRPr lang="en-US" sz="2400" b="0" i="0" u="none" strike="noStrike" baseline="0" dirty="0">
              <a:latin typeface="+mj-lt"/>
            </a:endParaRPr>
          </a:p>
          <a:p>
            <a:pPr algn="l"/>
            <a:endParaRPr lang="en-US" sz="2400" dirty="0">
              <a:latin typeface="+mj-lt"/>
            </a:endParaRPr>
          </a:p>
          <a:p>
            <a:pPr algn="l"/>
            <a:endParaRPr lang="en-US" sz="2400" b="0" i="0" u="none" strike="noStrike" baseline="0" dirty="0">
              <a:latin typeface="+mj-lt"/>
            </a:endParaRPr>
          </a:p>
        </p:txBody>
      </p:sp>
      <p:pic>
        <p:nvPicPr>
          <p:cNvPr id="1026" name="Picture 2">
            <a:extLst>
              <a:ext uri="{FF2B5EF4-FFF2-40B4-BE49-F238E27FC236}">
                <a16:creationId xmlns:a16="http://schemas.microsoft.com/office/drawing/2014/main" id="{B670E72C-EAEE-8B3F-D72A-3C2356E373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6"/>
          <a:stretch/>
        </p:blipFill>
        <p:spPr bwMode="auto">
          <a:xfrm>
            <a:off x="5465032" y="2209800"/>
            <a:ext cx="3792578" cy="363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72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err="1"/>
              <a:t>BigShot</a:t>
            </a:r>
            <a:r>
              <a:rPr lang="en-US" sz="5400" dirty="0"/>
              <a:t> Award</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304800" y="1568610"/>
            <a:ext cx="5867400" cy="4457700"/>
          </a:xfrm>
        </p:spPr>
        <p:txBody>
          <a:bodyPr>
            <a:noAutofit/>
          </a:bodyPr>
          <a:lstStyle/>
          <a:p>
            <a:pPr marL="0" indent="0" algn="l">
              <a:buNone/>
            </a:pPr>
            <a:r>
              <a:rPr lang="en-US" sz="2400" b="1" dirty="0">
                <a:latin typeface="+mn-lt"/>
              </a:rPr>
              <a:t>Three</a:t>
            </a:r>
            <a:r>
              <a:rPr lang="en-US" sz="2400" b="1" i="0" dirty="0">
                <a:effectLst/>
                <a:latin typeface="+mn-lt"/>
              </a:rPr>
              <a:t> Clinic Categories:</a:t>
            </a:r>
          </a:p>
          <a:p>
            <a:pPr marL="690562" lvl="1" indent="-457200">
              <a:buFont typeface="+mj-lt"/>
              <a:buAutoNum type="arabicPeriod"/>
            </a:pPr>
            <a:r>
              <a:rPr lang="en-US" sz="2200" dirty="0">
                <a:latin typeface="+mn-lt"/>
              </a:rPr>
              <a:t>A</a:t>
            </a:r>
            <a:r>
              <a:rPr lang="en-US" sz="2200" b="0" i="0" dirty="0">
                <a:effectLst/>
                <a:latin typeface="+mn-lt"/>
              </a:rPr>
              <a:t>t least 90% of patients 2 years old and younger​ up to date on </a:t>
            </a:r>
            <a:r>
              <a:rPr lang="en-US" sz="2200" b="1" i="0" dirty="0">
                <a:effectLst/>
                <a:latin typeface="+mn-lt"/>
              </a:rPr>
              <a:t>routine vaccines</a:t>
            </a:r>
            <a:r>
              <a:rPr lang="en-US" sz="2200" b="0" i="0" dirty="0">
                <a:effectLst/>
                <a:latin typeface="+mn-lt"/>
              </a:rPr>
              <a:t>.</a:t>
            </a:r>
          </a:p>
          <a:p>
            <a:pPr marL="690562" lvl="1" indent="-457200">
              <a:buFont typeface="+mj-lt"/>
              <a:buAutoNum type="arabicPeriod"/>
            </a:pPr>
            <a:r>
              <a:rPr lang="en-US" sz="2200" dirty="0">
                <a:latin typeface="+mn-lt"/>
              </a:rPr>
              <a:t>A</a:t>
            </a:r>
            <a:r>
              <a:rPr lang="en-US" sz="2200" b="0" i="0" dirty="0">
                <a:effectLst/>
                <a:latin typeface="+mn-lt"/>
              </a:rPr>
              <a:t>t least 80% of patients up to date on </a:t>
            </a:r>
            <a:r>
              <a:rPr lang="en-US" sz="2200" b="1" i="0" dirty="0">
                <a:effectLst/>
                <a:latin typeface="+mn-lt"/>
              </a:rPr>
              <a:t>adolescent vaccines</a:t>
            </a:r>
            <a:r>
              <a:rPr lang="en-US" sz="2200" b="0" i="0" dirty="0">
                <a:effectLst/>
                <a:latin typeface="+mn-lt"/>
              </a:rPr>
              <a:t>.</a:t>
            </a:r>
          </a:p>
          <a:p>
            <a:pPr marL="690562" lvl="1" indent="-457200">
              <a:buFont typeface="+mj-lt"/>
              <a:buAutoNum type="arabicPeriod"/>
            </a:pPr>
            <a:r>
              <a:rPr lang="en-US" sz="2200" dirty="0">
                <a:latin typeface="+mn-lt"/>
              </a:rPr>
              <a:t>At least 90% of patients up to date on </a:t>
            </a:r>
            <a:r>
              <a:rPr lang="en-US" sz="2200" b="1" dirty="0">
                <a:latin typeface="+mn-lt"/>
              </a:rPr>
              <a:t>hepatitis A</a:t>
            </a:r>
          </a:p>
          <a:p>
            <a:pPr lvl="1"/>
            <a:endParaRPr lang="en-US" sz="2400" dirty="0">
              <a:latin typeface="+mn-lt"/>
            </a:endParaRPr>
          </a:p>
          <a:p>
            <a:pPr marL="0" indent="0" algn="l">
              <a:buNone/>
            </a:pPr>
            <a:r>
              <a:rPr lang="en-US" sz="2400" b="1" i="0" dirty="0">
                <a:effectLst/>
                <a:latin typeface="+mn-lt"/>
              </a:rPr>
              <a:t>2023: 115 awardees</a:t>
            </a:r>
          </a:p>
          <a:p>
            <a:pPr lvl="1"/>
            <a:r>
              <a:rPr lang="en-US" sz="2200" dirty="0">
                <a:latin typeface="+mn-lt"/>
              </a:rPr>
              <a:t>16 awardees</a:t>
            </a:r>
            <a:r>
              <a:rPr lang="en-US" sz="2200" b="0" i="0" u="none" strike="noStrike" baseline="0" dirty="0">
                <a:latin typeface="+mn-lt"/>
              </a:rPr>
              <a:t> for childhood series (4313314)</a:t>
            </a:r>
          </a:p>
          <a:p>
            <a:pPr lvl="1"/>
            <a:r>
              <a:rPr lang="en-US" sz="2200" dirty="0">
                <a:latin typeface="+mn-lt"/>
              </a:rPr>
              <a:t>One awardee for adolescent (Tdap, HPV, Meninge)</a:t>
            </a:r>
          </a:p>
          <a:p>
            <a:pPr lvl="1"/>
            <a:r>
              <a:rPr lang="en-US" sz="2200" dirty="0">
                <a:latin typeface="+mn-lt"/>
              </a:rPr>
              <a:t>98 awardees for hepatitis A</a:t>
            </a:r>
            <a:endParaRPr lang="en-US" sz="2200" b="0" i="0" u="none" strike="noStrike" baseline="0" dirty="0">
              <a:latin typeface="+mn-lt"/>
            </a:endParaRPr>
          </a:p>
          <a:p>
            <a:pPr marL="0" indent="0">
              <a:buNone/>
            </a:pPr>
            <a:r>
              <a:rPr lang="en-US" sz="2200" b="0" i="0" u="none" strike="noStrike" baseline="0" dirty="0">
                <a:solidFill>
                  <a:srgbClr val="000000"/>
                </a:solidFill>
                <a:latin typeface="Arial" panose="020B0604020202020204" pitchFamily="34" charset="0"/>
              </a:rPr>
              <a:t>	</a:t>
            </a:r>
          </a:p>
          <a:p>
            <a:pPr algn="l"/>
            <a:endParaRPr lang="en-US" sz="2200" dirty="0">
              <a:latin typeface="+mj-lt"/>
            </a:endParaRPr>
          </a:p>
          <a:p>
            <a:endParaRPr lang="en-US" sz="2200" b="0" i="0" u="none" strike="noStrike" baseline="0" dirty="0">
              <a:latin typeface="+mj-lt"/>
            </a:endParaRPr>
          </a:p>
          <a:p>
            <a:pPr algn="l"/>
            <a:endParaRPr lang="en-US" sz="2200" b="0" i="0" u="none" strike="noStrike" baseline="0" dirty="0">
              <a:latin typeface="+mj-lt"/>
            </a:endParaRPr>
          </a:p>
          <a:p>
            <a:pPr algn="l"/>
            <a:endParaRPr lang="en-US" sz="2200" dirty="0">
              <a:latin typeface="+mj-lt"/>
            </a:endParaRPr>
          </a:p>
          <a:p>
            <a:pPr algn="l"/>
            <a:endParaRPr lang="en-US" sz="2200" b="0" i="0" u="none" strike="noStrike" baseline="0" dirty="0">
              <a:latin typeface="+mj-lt"/>
            </a:endParaRPr>
          </a:p>
          <a:p>
            <a:pPr algn="l"/>
            <a:endParaRPr lang="en-US" sz="2200" dirty="0">
              <a:latin typeface="+mj-lt"/>
            </a:endParaRPr>
          </a:p>
          <a:p>
            <a:pPr algn="l"/>
            <a:endParaRPr lang="en-US" sz="2200" b="0" i="0" u="none" strike="noStrike" baseline="0" dirty="0">
              <a:latin typeface="+mj-lt"/>
            </a:endParaRPr>
          </a:p>
        </p:txBody>
      </p:sp>
      <p:pic>
        <p:nvPicPr>
          <p:cNvPr id="4" name="Picture 3" descr="Golden trophy">
            <a:extLst>
              <a:ext uri="{FF2B5EF4-FFF2-40B4-BE49-F238E27FC236}">
                <a16:creationId xmlns:a16="http://schemas.microsoft.com/office/drawing/2014/main" id="{74BAA60A-3A20-9C0B-FB23-1EF61AF68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359060"/>
            <a:ext cx="3251200" cy="4876800"/>
          </a:xfrm>
          <a:prstGeom prst="rect">
            <a:avLst/>
          </a:prstGeom>
        </p:spPr>
      </p:pic>
    </p:spTree>
    <p:extLst>
      <p:ext uri="{BB962C8B-B14F-4D97-AF65-F5344CB8AC3E}">
        <p14:creationId xmlns:p14="http://schemas.microsoft.com/office/powerpoint/2010/main" val="4240233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5BE4250-EACF-1632-0463-5B2C39287526}"/>
              </a:ext>
            </a:extLst>
          </p:cNvPr>
          <p:cNvPicPr>
            <a:picLocks noGrp="1" noChangeAspect="1"/>
          </p:cNvPicPr>
          <p:nvPr>
            <p:ph sz="quarter" idx="10"/>
          </p:nvPr>
        </p:nvPicPr>
        <p:blipFill>
          <a:blip r:embed="rId2"/>
          <a:stretch>
            <a:fillRect/>
          </a:stretch>
        </p:blipFill>
        <p:spPr>
          <a:xfrm>
            <a:off x="494950" y="1828800"/>
            <a:ext cx="8229600" cy="4269036"/>
          </a:xfrm>
        </p:spPr>
      </p:pic>
      <p:sp>
        <p:nvSpPr>
          <p:cNvPr id="3" name="Title 2">
            <a:extLst>
              <a:ext uri="{FF2B5EF4-FFF2-40B4-BE49-F238E27FC236}">
                <a16:creationId xmlns:a16="http://schemas.microsoft.com/office/drawing/2014/main" id="{4EFD6A9C-F633-2C2F-6323-2851A62C36F4}"/>
              </a:ext>
            </a:extLst>
          </p:cNvPr>
          <p:cNvSpPr>
            <a:spLocks noGrp="1"/>
          </p:cNvSpPr>
          <p:nvPr>
            <p:ph type="title"/>
          </p:nvPr>
        </p:nvSpPr>
        <p:spPr/>
        <p:txBody>
          <a:bodyPr/>
          <a:lstStyle/>
          <a:p>
            <a:r>
              <a:rPr lang="en-US"/>
              <a:t>Thank you!</a:t>
            </a:r>
            <a:endParaRPr lang="en-US" dirty="0"/>
          </a:p>
        </p:txBody>
      </p:sp>
      <p:sp>
        <p:nvSpPr>
          <p:cNvPr id="4" name="Slide Number Placeholder 3">
            <a:extLst>
              <a:ext uri="{FF2B5EF4-FFF2-40B4-BE49-F238E27FC236}">
                <a16:creationId xmlns:a16="http://schemas.microsoft.com/office/drawing/2014/main" id="{CE0096AD-5227-FF80-C730-F44EE131B1B0}"/>
              </a:ext>
            </a:extLst>
          </p:cNvPr>
          <p:cNvSpPr>
            <a:spLocks noGrp="1"/>
          </p:cNvSpPr>
          <p:nvPr>
            <p:ph type="sldNum" sz="quarter" idx="4"/>
          </p:nvPr>
        </p:nvSpPr>
        <p:spPr/>
        <p:txBody>
          <a:bodyPr/>
          <a:lstStyle/>
          <a:p>
            <a:fld id="{E90C4117-9789-4344-93C0-7CBAAFE65C70}" type="slidenum">
              <a:rPr lang="en-US" smtClean="0"/>
              <a:pPr/>
              <a:t>42</a:t>
            </a:fld>
            <a:endParaRPr lang="en-US"/>
          </a:p>
        </p:txBody>
      </p:sp>
    </p:spTree>
    <p:extLst>
      <p:ext uri="{BB962C8B-B14F-4D97-AF65-F5344CB8AC3E}">
        <p14:creationId xmlns:p14="http://schemas.microsoft.com/office/powerpoint/2010/main" val="777539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147961" y="182880"/>
            <a:ext cx="5567039" cy="1524000"/>
          </a:xfrm>
        </p:spPr>
        <p:txBody>
          <a:bodyPr>
            <a:normAutofit/>
          </a:bodyPr>
          <a:lstStyle/>
          <a:p>
            <a:r>
              <a:rPr lang="en-US" dirty="0"/>
              <a:t>Communication Resources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16880" y="1706880"/>
            <a:ext cx="5450520" cy="3200400"/>
          </a:xfrm>
        </p:spPr>
        <p:txBody>
          <a:bodyPr>
            <a:normAutofit fontScale="62500" lnSpcReduction="20000"/>
          </a:bodyPr>
          <a:lstStyle/>
          <a:p>
            <a:pPr marL="0" indent="0" algn="ctr">
              <a:buNone/>
            </a:pPr>
            <a:r>
              <a:rPr lang="en-US" sz="3200" dirty="0">
                <a:latin typeface="Verdana" panose="020B0604030504040204" pitchFamily="34" charset="0"/>
                <a:ea typeface="Verdana" panose="020B0604030504040204" pitchFamily="34" charset="0"/>
              </a:rPr>
              <a:t>Plan to Protect</a:t>
            </a:r>
          </a:p>
          <a:p>
            <a:pPr marL="0" indent="0" algn="l">
              <a:buNone/>
            </a:pPr>
            <a:r>
              <a:rPr lang="en-US" sz="3900" b="1" i="0" u="none" strike="noStrike" baseline="0" dirty="0">
                <a:latin typeface="+mn-lt"/>
              </a:rPr>
              <a:t>Who?</a:t>
            </a:r>
          </a:p>
          <a:p>
            <a:pPr algn="l">
              <a:lnSpc>
                <a:spcPct val="120000"/>
              </a:lnSpc>
              <a:spcBef>
                <a:spcPts val="0"/>
              </a:spcBef>
              <a:spcAft>
                <a:spcPts val="600"/>
              </a:spcAft>
            </a:pPr>
            <a:r>
              <a:rPr lang="en-US" sz="3100" b="0" i="0" u="none" strike="noStrike" baseline="0" dirty="0">
                <a:latin typeface="+mn-lt"/>
              </a:rPr>
              <a:t>Primary audience: Expecting and new parents</a:t>
            </a:r>
          </a:p>
          <a:p>
            <a:pPr algn="l">
              <a:lnSpc>
                <a:spcPct val="120000"/>
              </a:lnSpc>
              <a:spcBef>
                <a:spcPts val="0"/>
              </a:spcBef>
              <a:spcAft>
                <a:spcPts val="600"/>
              </a:spcAft>
            </a:pPr>
            <a:r>
              <a:rPr lang="en-US" sz="3100" b="0" i="0" u="none" strike="noStrike" baseline="0" dirty="0">
                <a:latin typeface="+mn-lt"/>
              </a:rPr>
              <a:t>Secondary audience: Parents with children up to 3 years old</a:t>
            </a:r>
          </a:p>
          <a:p>
            <a:pPr marL="0" indent="0" algn="l">
              <a:buNone/>
            </a:pPr>
            <a:endParaRPr lang="en-US" sz="1000" dirty="0">
              <a:latin typeface="+mn-lt"/>
            </a:endParaRPr>
          </a:p>
          <a:p>
            <a:pPr marL="0" indent="0" algn="l">
              <a:lnSpc>
                <a:spcPct val="120000"/>
              </a:lnSpc>
              <a:spcBef>
                <a:spcPts val="0"/>
              </a:spcBef>
              <a:spcAft>
                <a:spcPts val="600"/>
              </a:spcAft>
              <a:buNone/>
            </a:pPr>
            <a:r>
              <a:rPr lang="en-US" sz="3900" b="1" dirty="0">
                <a:latin typeface="+mn-lt"/>
              </a:rPr>
              <a:t>Results</a:t>
            </a:r>
          </a:p>
          <a:p>
            <a:pPr marL="0" marR="0" indent="0" algn="l">
              <a:lnSpc>
                <a:spcPct val="120000"/>
              </a:lnSpc>
              <a:spcBef>
                <a:spcPts val="0"/>
              </a:spcBef>
              <a:spcAft>
                <a:spcPts val="600"/>
              </a:spcAft>
              <a:buNone/>
            </a:pPr>
            <a:r>
              <a:rPr lang="en-US" sz="3100" i="0" u="none" strike="noStrike" baseline="0" dirty="0">
                <a:latin typeface="+mn-lt"/>
              </a:rPr>
              <a:t>1.8 </a:t>
            </a:r>
            <a:r>
              <a:rPr lang="en-US" sz="3100" dirty="0">
                <a:latin typeface="+mn-lt"/>
              </a:rPr>
              <a:t>m</a:t>
            </a:r>
            <a:r>
              <a:rPr lang="en-US" sz="3100" i="0" u="none" strike="noStrike" baseline="0" dirty="0">
                <a:latin typeface="+mn-lt"/>
              </a:rPr>
              <a:t>illion impressions delivered</a:t>
            </a:r>
          </a:p>
          <a:p>
            <a:pPr marL="0" indent="0" algn="l">
              <a:buNone/>
            </a:pPr>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p:txBody>
      </p:sp>
      <p:pic>
        <p:nvPicPr>
          <p:cNvPr id="4" name="Picture 3" descr="A person and person kissing&#10;&#10;Description automatically generated with low confidence">
            <a:extLst>
              <a:ext uri="{FF2B5EF4-FFF2-40B4-BE49-F238E27FC236}">
                <a16:creationId xmlns:a16="http://schemas.microsoft.com/office/drawing/2014/main" id="{7CAF5830-CA9E-5607-3F9D-19D9ED66B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49" y="15536"/>
            <a:ext cx="3361678" cy="5002930"/>
          </a:xfrm>
          <a:prstGeom prst="rect">
            <a:avLst/>
          </a:prstGeom>
        </p:spPr>
      </p:pic>
      <p:sp>
        <p:nvSpPr>
          <p:cNvPr id="7" name="TextBox 6">
            <a:extLst>
              <a:ext uri="{FF2B5EF4-FFF2-40B4-BE49-F238E27FC236}">
                <a16:creationId xmlns:a16="http://schemas.microsoft.com/office/drawing/2014/main" id="{8815F5B5-BC2B-4810-65FB-8EAA8C1BAD1E}"/>
              </a:ext>
            </a:extLst>
          </p:cNvPr>
          <p:cNvSpPr txBox="1"/>
          <p:nvPr/>
        </p:nvSpPr>
        <p:spPr>
          <a:xfrm>
            <a:off x="416880" y="5236383"/>
            <a:ext cx="8426388" cy="1277273"/>
          </a:xfrm>
          <a:prstGeom prst="rect">
            <a:avLst/>
          </a:prstGeom>
          <a:noFill/>
        </p:spPr>
        <p:txBody>
          <a:bodyPr wrap="square" rtlCol="0">
            <a:spAutoFit/>
          </a:bodyPr>
          <a:lstStyle/>
          <a:p>
            <a:pPr marL="0" indent="0">
              <a:spcAft>
                <a:spcPts val="600"/>
              </a:spcAft>
              <a:buNone/>
            </a:pPr>
            <a:r>
              <a:rPr lang="en-US" sz="2400" b="1" i="0" u="none" strike="noStrike" baseline="0" dirty="0">
                <a:solidFill>
                  <a:schemeClr val="tx2"/>
                </a:solidFill>
              </a:rPr>
              <a:t>Where can you find materials?</a:t>
            </a:r>
            <a:endParaRPr lang="en-US" sz="2400" b="0" i="0" u="none" strike="noStrike" baseline="0" dirty="0">
              <a:solidFill>
                <a:schemeClr val="tx2"/>
              </a:solidFill>
            </a:endParaRPr>
          </a:p>
          <a:p>
            <a:pPr>
              <a:spcAft>
                <a:spcPts val="600"/>
              </a:spcAft>
            </a:pPr>
            <a:r>
              <a:rPr lang="en-US" sz="2000" b="0" i="0" u="none" strike="noStrike" baseline="0" dirty="0">
                <a:solidFill>
                  <a:schemeClr val="tx2"/>
                </a:solidFill>
                <a:hlinkClick r:id="rId3"/>
              </a:rPr>
              <a:t>Materials for parents</a:t>
            </a:r>
            <a:r>
              <a:rPr lang="en-US" sz="2000" b="0" i="0" u="none" strike="noStrike" baseline="0" dirty="0">
                <a:solidFill>
                  <a:schemeClr val="tx2"/>
                </a:solidFill>
              </a:rPr>
              <a:t> </a:t>
            </a:r>
          </a:p>
          <a:p>
            <a:r>
              <a:rPr lang="en-US" sz="2000" b="0" i="0" u="none" strike="noStrike" baseline="0" dirty="0">
                <a:solidFill>
                  <a:schemeClr val="tx2"/>
                </a:solidFill>
                <a:hlinkClick r:id="rId4"/>
              </a:rPr>
              <a:t>Materials for partners</a:t>
            </a:r>
            <a:r>
              <a:rPr lang="en-US" sz="2000" b="0" i="0" u="none" strike="noStrike" baseline="0" dirty="0">
                <a:solidFill>
                  <a:schemeClr val="tx2"/>
                </a:solidFill>
              </a:rPr>
              <a:t> </a:t>
            </a:r>
            <a:endParaRPr lang="en-US" sz="3200" dirty="0">
              <a:solidFill>
                <a:schemeClr val="tx2"/>
              </a:solidFill>
            </a:endParaRPr>
          </a:p>
        </p:txBody>
      </p:sp>
    </p:spTree>
    <p:extLst>
      <p:ext uri="{BB962C8B-B14F-4D97-AF65-F5344CB8AC3E}">
        <p14:creationId xmlns:p14="http://schemas.microsoft.com/office/powerpoint/2010/main" val="3944227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524000"/>
          </a:xfrm>
        </p:spPr>
        <p:txBody>
          <a:bodyPr>
            <a:noAutofit/>
          </a:bodyPr>
          <a:lstStyle/>
          <a:p>
            <a:r>
              <a:rPr lang="en-US" dirty="0"/>
              <a:t>Communication Resources</a:t>
            </a:r>
            <a:br>
              <a:rPr lang="en-US" dirty="0"/>
            </a:br>
            <a:r>
              <a:rPr lang="en-US" sz="3200" b="0" dirty="0"/>
              <a:t>Back on Track</a:t>
            </a:r>
            <a:r>
              <a:rPr lang="en-US" sz="4000" dirty="0">
                <a:latin typeface="+mj-lt"/>
              </a:rPr>
              <a:t/>
            </a:r>
            <a:br>
              <a:rPr lang="en-US" sz="4000" dirty="0">
                <a:latin typeface="+mj-lt"/>
              </a:rPr>
            </a:br>
            <a:endParaRPr lang="en-US" dirty="0"/>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57199" y="1441727"/>
            <a:ext cx="3048001" cy="3206473"/>
          </a:xfrm>
        </p:spPr>
        <p:txBody>
          <a:bodyPr>
            <a:normAutofit fontScale="92500"/>
          </a:bodyPr>
          <a:lstStyle/>
          <a:p>
            <a:pPr marL="0" indent="0" algn="l">
              <a:buNone/>
            </a:pPr>
            <a:endParaRPr lang="en-US" sz="2000" b="0" i="0" u="none" strike="noStrike" baseline="0" dirty="0">
              <a:latin typeface="+mj-lt"/>
            </a:endParaRPr>
          </a:p>
          <a:p>
            <a:pPr marL="0" indent="0" algn="l">
              <a:buNone/>
            </a:pPr>
            <a:r>
              <a:rPr lang="en-US" sz="3500" b="1" i="0" u="none" strike="noStrike" baseline="0" dirty="0">
                <a:latin typeface="+mn-lt"/>
              </a:rPr>
              <a:t>Who?</a:t>
            </a:r>
          </a:p>
          <a:p>
            <a:pPr marL="0" indent="0" algn="l">
              <a:buNone/>
            </a:pPr>
            <a:r>
              <a:rPr lang="en-US" sz="2800" b="0" i="0" u="none" strike="noStrike" baseline="0" dirty="0">
                <a:latin typeface="+mn-lt"/>
              </a:rPr>
              <a:t>Parents, caretakers, partners who work with children that are behind schedule due to the pandemic</a:t>
            </a:r>
            <a:endParaRPr lang="en-US" sz="2800" dirty="0">
              <a:latin typeface="+mn-lt"/>
            </a:endParaRPr>
          </a:p>
          <a:p>
            <a:endParaRPr lang="en-US" sz="1800" b="0" i="0" u="none" strike="noStrike" baseline="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p:txBody>
      </p:sp>
      <p:sp>
        <p:nvSpPr>
          <p:cNvPr id="7" name="TextBox 6">
            <a:extLst>
              <a:ext uri="{FF2B5EF4-FFF2-40B4-BE49-F238E27FC236}">
                <a16:creationId xmlns:a16="http://schemas.microsoft.com/office/drawing/2014/main" id="{8815F5B5-BC2B-4810-65FB-8EAA8C1BAD1E}"/>
              </a:ext>
            </a:extLst>
          </p:cNvPr>
          <p:cNvSpPr txBox="1"/>
          <p:nvPr/>
        </p:nvSpPr>
        <p:spPr>
          <a:xfrm>
            <a:off x="457201" y="4923792"/>
            <a:ext cx="8686799" cy="1077218"/>
          </a:xfrm>
          <a:prstGeom prst="rect">
            <a:avLst/>
          </a:prstGeom>
          <a:noFill/>
        </p:spPr>
        <p:txBody>
          <a:bodyPr wrap="square" rtlCol="0">
            <a:spAutoFit/>
          </a:bodyPr>
          <a:lstStyle/>
          <a:p>
            <a:pPr marL="0" indent="0">
              <a:buNone/>
            </a:pPr>
            <a:r>
              <a:rPr lang="en-US" sz="2400" b="1" i="0" u="none" strike="noStrike" baseline="0" dirty="0">
                <a:solidFill>
                  <a:schemeClr val="tx2"/>
                </a:solidFill>
                <a:latin typeface="+mj-lt"/>
              </a:rPr>
              <a:t>Where can you find materials?</a:t>
            </a:r>
          </a:p>
          <a:p>
            <a:pPr marL="0" indent="0" algn="l">
              <a:buNone/>
            </a:pPr>
            <a:r>
              <a:rPr lang="en-US" sz="2000" b="0" i="0" u="none" strike="noStrike" baseline="0" dirty="0">
                <a:solidFill>
                  <a:schemeClr val="tx2"/>
                </a:solidFill>
                <a:hlinkClick r:id="rId2"/>
              </a:rPr>
              <a:t>English materials</a:t>
            </a:r>
            <a:endParaRPr lang="en-US" sz="2000" dirty="0">
              <a:solidFill>
                <a:schemeClr val="tx2"/>
              </a:solidFill>
            </a:endParaRPr>
          </a:p>
          <a:p>
            <a:pPr marL="0" indent="0" algn="l">
              <a:buNone/>
            </a:pPr>
            <a:r>
              <a:rPr lang="en-US" sz="2000" b="0" i="0" u="none" strike="noStrike" baseline="0" dirty="0">
                <a:solidFill>
                  <a:schemeClr val="tx2"/>
                </a:solidFill>
                <a:hlinkClick r:id="rId3"/>
              </a:rPr>
              <a:t>Spanish materials</a:t>
            </a:r>
            <a:endParaRPr lang="en-US" sz="2000" b="0" i="0" u="none" strike="noStrike" baseline="0" dirty="0">
              <a:solidFill>
                <a:schemeClr val="tx2"/>
              </a:solidFill>
            </a:endParaRPr>
          </a:p>
        </p:txBody>
      </p:sp>
      <p:pic>
        <p:nvPicPr>
          <p:cNvPr id="8" name="Picture 7">
            <a:extLst>
              <a:ext uri="{FF2B5EF4-FFF2-40B4-BE49-F238E27FC236}">
                <a16:creationId xmlns:a16="http://schemas.microsoft.com/office/drawing/2014/main" id="{32EDDCFA-1921-2232-393A-8B41EA4BE4DC}"/>
              </a:ext>
            </a:extLst>
          </p:cNvPr>
          <p:cNvPicPr>
            <a:picLocks noChangeAspect="1"/>
          </p:cNvPicPr>
          <p:nvPr/>
        </p:nvPicPr>
        <p:blipFill>
          <a:blip r:embed="rId4"/>
          <a:stretch>
            <a:fillRect/>
          </a:stretch>
        </p:blipFill>
        <p:spPr>
          <a:xfrm>
            <a:off x="3505200" y="1670628"/>
            <a:ext cx="5860822" cy="3079596"/>
          </a:xfrm>
          <a:prstGeom prst="rect">
            <a:avLst/>
          </a:prstGeom>
        </p:spPr>
      </p:pic>
    </p:spTree>
    <p:extLst>
      <p:ext uri="{BB962C8B-B14F-4D97-AF65-F5344CB8AC3E}">
        <p14:creationId xmlns:p14="http://schemas.microsoft.com/office/powerpoint/2010/main" val="3645551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12032" y="-1923815"/>
            <a:ext cx="8358501" cy="1524000"/>
          </a:xfrm>
        </p:spPr>
        <p:txBody>
          <a:bodyPr>
            <a:noAutofit/>
          </a:bodyPr>
          <a:lstStyle/>
          <a:p>
            <a:r>
              <a:rPr lang="en-US" dirty="0"/>
              <a:t>Communication Resources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480588" y="1568610"/>
            <a:ext cx="4472411" cy="3155789"/>
          </a:xfrm>
        </p:spPr>
        <p:txBody>
          <a:bodyPr>
            <a:normAutofit lnSpcReduction="10000"/>
          </a:bodyPr>
          <a:lstStyle/>
          <a:p>
            <a:pPr marL="0" indent="0" algn="l">
              <a:lnSpc>
                <a:spcPct val="110000"/>
              </a:lnSpc>
              <a:buNone/>
            </a:pPr>
            <a:r>
              <a:rPr lang="en-US" b="1" i="0" u="none" strike="noStrike" baseline="0" dirty="0">
                <a:latin typeface="+mn-lt"/>
              </a:rPr>
              <a:t>Who?</a:t>
            </a:r>
            <a:endParaRPr lang="en-US" b="0" i="0" u="none" strike="noStrike" baseline="0" dirty="0">
              <a:latin typeface="+mn-lt"/>
            </a:endParaRPr>
          </a:p>
          <a:p>
            <a:pPr marL="0" indent="0" algn="l">
              <a:lnSpc>
                <a:spcPct val="110000"/>
              </a:lnSpc>
              <a:buNone/>
            </a:pPr>
            <a:r>
              <a:rPr lang="en-US" sz="2400" dirty="0">
                <a:latin typeface="+mn-lt"/>
              </a:rPr>
              <a:t>F</a:t>
            </a:r>
            <a:r>
              <a:rPr lang="en-US" sz="2400" b="0" i="0" u="none" strike="noStrike" baseline="0" dirty="0">
                <a:latin typeface="+mn-lt"/>
              </a:rPr>
              <a:t>ocused on Kenosha, Racine, Dane, and Milwaukee counties</a:t>
            </a:r>
            <a:endParaRPr lang="en-US" sz="2400" dirty="0">
              <a:latin typeface="+mn-lt"/>
            </a:endParaRPr>
          </a:p>
          <a:p>
            <a:pPr marL="0" indent="0" algn="l">
              <a:lnSpc>
                <a:spcPct val="110000"/>
              </a:lnSpc>
              <a:buNone/>
            </a:pPr>
            <a:endParaRPr lang="en-US" sz="2800" b="0" i="0" u="none" strike="noStrike" baseline="0" dirty="0">
              <a:highlight>
                <a:srgbClr val="FFFF00"/>
              </a:highlight>
              <a:latin typeface="+mn-lt"/>
            </a:endParaRPr>
          </a:p>
          <a:p>
            <a:pPr marL="0" indent="0" algn="l">
              <a:lnSpc>
                <a:spcPct val="110000"/>
              </a:lnSpc>
              <a:buNone/>
            </a:pPr>
            <a:r>
              <a:rPr lang="en-US" b="1" i="0" u="none" strike="noStrike" baseline="0" dirty="0">
                <a:latin typeface="+mn-lt"/>
              </a:rPr>
              <a:t>Results</a:t>
            </a:r>
            <a:endParaRPr lang="en-US" b="0" i="0" u="none" strike="noStrike" baseline="0" dirty="0">
              <a:highlight>
                <a:srgbClr val="FFFF00"/>
              </a:highlight>
              <a:latin typeface="+mn-lt"/>
            </a:endParaRPr>
          </a:p>
          <a:p>
            <a:pPr marL="0" indent="0">
              <a:lnSpc>
                <a:spcPct val="110000"/>
              </a:lnSpc>
              <a:buNone/>
            </a:pPr>
            <a:r>
              <a:rPr lang="en-US" sz="2400" i="0" u="none" strike="noStrike" baseline="0" dirty="0">
                <a:latin typeface="+mn-lt"/>
              </a:rPr>
              <a:t>1.8MM impressions, 2.5k clicks </a:t>
            </a:r>
            <a:r>
              <a:rPr lang="en-US" sz="2400" b="0" i="0" u="none" strike="noStrike" baseline="0" dirty="0">
                <a:solidFill>
                  <a:srgbClr val="000000"/>
                </a:solidFill>
                <a:latin typeface="+mn-lt"/>
              </a:rPr>
              <a:t>	</a:t>
            </a:r>
          </a:p>
          <a:p>
            <a:pPr algn="l"/>
            <a:endParaRPr lang="en-US" sz="1900" dirty="0">
              <a:latin typeface="+mn-lt"/>
            </a:endParaRPr>
          </a:p>
          <a:p>
            <a:endParaRPr lang="en-US" sz="1800" b="0" i="0" u="none" strike="noStrike" baseline="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a:p>
            <a:pPr algn="l"/>
            <a:endParaRPr lang="en-US" sz="1800" dirty="0">
              <a:latin typeface="+mj-lt"/>
            </a:endParaRPr>
          </a:p>
          <a:p>
            <a:pPr algn="l"/>
            <a:endParaRPr lang="en-US" sz="1800" b="0" i="0" u="none" strike="noStrike" baseline="0" dirty="0">
              <a:latin typeface="+mj-lt"/>
            </a:endParaRPr>
          </a:p>
        </p:txBody>
      </p:sp>
      <p:sp>
        <p:nvSpPr>
          <p:cNvPr id="7" name="TextBox 6">
            <a:extLst>
              <a:ext uri="{FF2B5EF4-FFF2-40B4-BE49-F238E27FC236}">
                <a16:creationId xmlns:a16="http://schemas.microsoft.com/office/drawing/2014/main" id="{8815F5B5-BC2B-4810-65FB-8EAA8C1BAD1E}"/>
              </a:ext>
            </a:extLst>
          </p:cNvPr>
          <p:cNvSpPr txBox="1"/>
          <p:nvPr/>
        </p:nvSpPr>
        <p:spPr>
          <a:xfrm>
            <a:off x="457200" y="5289390"/>
            <a:ext cx="8335112" cy="1077218"/>
          </a:xfrm>
          <a:prstGeom prst="rect">
            <a:avLst/>
          </a:prstGeom>
          <a:noFill/>
        </p:spPr>
        <p:txBody>
          <a:bodyPr wrap="square" rtlCol="0">
            <a:spAutoFit/>
          </a:bodyPr>
          <a:lstStyle/>
          <a:p>
            <a:pPr algn="l"/>
            <a:r>
              <a:rPr lang="en-US" sz="2400" b="1" i="0" u="none" strike="noStrike" baseline="0" dirty="0">
                <a:solidFill>
                  <a:schemeClr val="tx2"/>
                </a:solidFill>
                <a:latin typeface="+mj-lt"/>
              </a:rPr>
              <a:t>Where can you find materials?</a:t>
            </a:r>
            <a:r>
              <a:rPr lang="en-US" sz="2400" b="1" i="0" u="none" strike="noStrike" baseline="0" dirty="0">
                <a:latin typeface="Calibri-Light"/>
              </a:rPr>
              <a:t> </a:t>
            </a:r>
            <a:endParaRPr lang="en-US" sz="2000" b="0" i="0" u="none" strike="noStrike" baseline="0" dirty="0">
              <a:latin typeface="Calibri-Light"/>
            </a:endParaRPr>
          </a:p>
          <a:p>
            <a:pPr algn="l"/>
            <a:r>
              <a:rPr lang="en-US" sz="2000" b="0" i="0" u="none" strike="noStrike" baseline="0" dirty="0">
                <a:solidFill>
                  <a:schemeClr val="tx2"/>
                </a:solidFill>
                <a:latin typeface="Calibri-Light"/>
                <a:hlinkClick r:id="rId2"/>
              </a:rPr>
              <a:t>Materials for providers</a:t>
            </a:r>
            <a:endParaRPr lang="en-US" sz="2000" b="0" i="0" u="none" strike="noStrike" baseline="0" dirty="0">
              <a:solidFill>
                <a:schemeClr val="tx2"/>
              </a:solidFill>
              <a:latin typeface="Calibri-Light"/>
            </a:endParaRPr>
          </a:p>
          <a:p>
            <a:pPr algn="l"/>
            <a:r>
              <a:rPr lang="en-US" sz="2000" b="0" i="0" u="none" strike="noStrike" baseline="0" dirty="0">
                <a:solidFill>
                  <a:schemeClr val="tx2"/>
                </a:solidFill>
                <a:latin typeface="Calibri-Light"/>
                <a:hlinkClick r:id="rId3"/>
              </a:rPr>
              <a:t>Materials for the public</a:t>
            </a:r>
            <a:endParaRPr lang="en-US" sz="2000" b="0" i="0" u="none" strike="noStrike" baseline="0" dirty="0">
              <a:solidFill>
                <a:schemeClr val="tx2"/>
              </a:solidFill>
              <a:latin typeface="+mj-lt"/>
            </a:endParaRPr>
          </a:p>
        </p:txBody>
      </p:sp>
      <p:pic>
        <p:nvPicPr>
          <p:cNvPr id="4" name="Picture 3">
            <a:extLst>
              <a:ext uri="{FF2B5EF4-FFF2-40B4-BE49-F238E27FC236}">
                <a16:creationId xmlns:a16="http://schemas.microsoft.com/office/drawing/2014/main" id="{BF8EDFC0-ECCC-0977-EB9A-30A3FB2E9832}"/>
              </a:ext>
            </a:extLst>
          </p:cNvPr>
          <p:cNvPicPr>
            <a:picLocks noChangeAspect="1"/>
          </p:cNvPicPr>
          <p:nvPr/>
        </p:nvPicPr>
        <p:blipFill>
          <a:blip r:embed="rId4"/>
          <a:stretch>
            <a:fillRect/>
          </a:stretch>
        </p:blipFill>
        <p:spPr>
          <a:xfrm>
            <a:off x="4936050" y="1379487"/>
            <a:ext cx="4219982" cy="4219982"/>
          </a:xfrm>
          <a:prstGeom prst="rect">
            <a:avLst/>
          </a:prstGeom>
        </p:spPr>
      </p:pic>
      <p:sp>
        <p:nvSpPr>
          <p:cNvPr id="2" name="Title 5">
            <a:extLst>
              <a:ext uri="{FF2B5EF4-FFF2-40B4-BE49-F238E27FC236}">
                <a16:creationId xmlns:a16="http://schemas.microsoft.com/office/drawing/2014/main" id="{EED3C027-D312-091A-2D2D-3CF0B138A67D}"/>
              </a:ext>
            </a:extLst>
          </p:cNvPr>
          <p:cNvSpPr txBox="1">
            <a:spLocks/>
          </p:cNvSpPr>
          <p:nvPr/>
        </p:nvSpPr>
        <p:spPr>
          <a:xfrm>
            <a:off x="457200" y="304800"/>
            <a:ext cx="82296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Communication Resources</a:t>
            </a:r>
            <a:br>
              <a:rPr lang="en-US" dirty="0"/>
            </a:br>
            <a:r>
              <a:rPr lang="en-US" sz="3200" b="0" dirty="0"/>
              <a:t>Influenza Messages</a:t>
            </a:r>
            <a:r>
              <a:rPr lang="en-US" dirty="0">
                <a:latin typeface="+mj-lt"/>
              </a:rPr>
              <a:t/>
            </a:r>
            <a:br>
              <a:rPr lang="en-US" dirty="0">
                <a:latin typeface="+mj-lt"/>
              </a:rPr>
            </a:br>
            <a:endParaRPr lang="en-US" dirty="0"/>
          </a:p>
        </p:txBody>
      </p:sp>
    </p:spTree>
    <p:extLst>
      <p:ext uri="{BB962C8B-B14F-4D97-AF65-F5344CB8AC3E}">
        <p14:creationId xmlns:p14="http://schemas.microsoft.com/office/powerpoint/2010/main" val="2038510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a:latin typeface="+mj-lt"/>
              </a:rPr>
              <a:t>School Immunization Waivers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0F7F9DA-D2F1-6AFC-3510-C2031257B0A1}"/>
              </a:ext>
            </a:extLst>
          </p:cNvPr>
          <p:cNvSpPr>
            <a:spLocks noGrp="1"/>
          </p:cNvSpPr>
          <p:nvPr>
            <p:ph sz="quarter" idx="10"/>
          </p:nvPr>
        </p:nvSpPr>
        <p:spPr>
          <a:xfrm>
            <a:off x="187171" y="5835086"/>
            <a:ext cx="8534400" cy="457200"/>
          </a:xfrm>
        </p:spPr>
        <p:txBody>
          <a:bodyPr>
            <a:normAutofit fontScale="92500" lnSpcReduction="20000"/>
          </a:bodyPr>
          <a:lstStyle/>
          <a:p>
            <a:pPr marL="0" indent="0">
              <a:buNone/>
            </a:pPr>
            <a:r>
              <a:rPr lang="en-US" dirty="0">
                <a:hlinkClick r:id="rId2"/>
              </a:rPr>
              <a:t>https://www.dhs.wisconsin.gov/forms/f0/f04020l.pdf</a:t>
            </a:r>
            <a:endParaRPr lang="en-US" dirty="0">
              <a:latin typeface="+mn-lt"/>
            </a:endParaRPr>
          </a:p>
        </p:txBody>
      </p:sp>
      <p:pic>
        <p:nvPicPr>
          <p:cNvPr id="8" name="Picture 7" descr="Graphical user interface, text, application&#10;&#10;Description automatically generated">
            <a:extLst>
              <a:ext uri="{FF2B5EF4-FFF2-40B4-BE49-F238E27FC236}">
                <a16:creationId xmlns:a16="http://schemas.microsoft.com/office/drawing/2014/main" id="{6BD7EAED-8A73-B5A5-EDCA-9E5109D98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3" y="1706880"/>
            <a:ext cx="8997413" cy="3408330"/>
          </a:xfrm>
          <a:prstGeom prst="rect">
            <a:avLst/>
          </a:prstGeom>
        </p:spPr>
      </p:pic>
    </p:spTree>
    <p:extLst>
      <p:ext uri="{BB962C8B-B14F-4D97-AF65-F5344CB8AC3E}">
        <p14:creationId xmlns:p14="http://schemas.microsoft.com/office/powerpoint/2010/main" val="1629444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896" y="182880"/>
            <a:ext cx="9677400" cy="848282"/>
          </a:xfrm>
        </p:spPr>
        <p:txBody>
          <a:bodyPr>
            <a:noAutofit/>
          </a:bodyPr>
          <a:lstStyle/>
          <a:p>
            <a:r>
              <a:rPr lang="en-US" sz="2200" dirty="0"/>
              <a:t>WI—Doses of Vaccine Administered: Up to 24 Months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917436-D9F6-7D12-F731-A16C91112AE0}"/>
              </a:ext>
            </a:extLst>
          </p:cNvPr>
          <p:cNvSpPr txBox="1"/>
          <p:nvPr/>
        </p:nvSpPr>
        <p:spPr>
          <a:xfrm>
            <a:off x="152400" y="6019800"/>
            <a:ext cx="8630559" cy="400110"/>
          </a:xfrm>
          <a:prstGeom prst="rect">
            <a:avLst/>
          </a:prstGeom>
          <a:noFill/>
        </p:spPr>
        <p:txBody>
          <a:bodyPr wrap="square" rtlCol="0">
            <a:spAutoFit/>
          </a:bodyPr>
          <a:lstStyle/>
          <a:p>
            <a:pPr algn="ctr"/>
            <a:r>
              <a:rPr lang="en-US" sz="2000" dirty="0">
                <a:solidFill>
                  <a:schemeClr val="tx2"/>
                </a:solidFill>
                <a:latin typeface="+mj-lt"/>
                <a:hlinkClick r:id="rId2"/>
              </a:rPr>
              <a:t>Source</a:t>
            </a:r>
            <a:endParaRPr lang="en-US" sz="2000" dirty="0">
              <a:solidFill>
                <a:schemeClr val="tx2"/>
              </a:solidFill>
              <a:latin typeface="+mj-lt"/>
            </a:endParaRPr>
          </a:p>
        </p:txBody>
      </p:sp>
      <p:sp>
        <p:nvSpPr>
          <p:cNvPr id="5" name="Content Placeholder 4">
            <a:extLst>
              <a:ext uri="{FF2B5EF4-FFF2-40B4-BE49-F238E27FC236}">
                <a16:creationId xmlns:a16="http://schemas.microsoft.com/office/drawing/2014/main" id="{5755B59F-5CD3-3402-80C9-B4DA3DB8DCAA}"/>
              </a:ext>
            </a:extLst>
          </p:cNvPr>
          <p:cNvSpPr>
            <a:spLocks noGrp="1"/>
          </p:cNvSpPr>
          <p:nvPr>
            <p:ph sz="quarter" idx="10"/>
          </p:nvPr>
        </p:nvSpPr>
        <p:spPr>
          <a:xfrm>
            <a:off x="457200" y="1709928"/>
            <a:ext cx="8229600" cy="4309872"/>
          </a:xfrm>
        </p:spPr>
        <p:txBody>
          <a:bodyPr/>
          <a:lstStyle/>
          <a:p>
            <a:endParaRPr lang="en-US" sz="1800" dirty="0">
              <a:effectLst/>
              <a:latin typeface="Arial" panose="020B0604020202020204" pitchFamily="34" charset="0"/>
            </a:endParaRPr>
          </a:p>
          <a:p>
            <a:endParaRPr lang="en-US" sz="1800" dirty="0">
              <a:effectLst/>
              <a:latin typeface="Arial" panose="020B0604020202020204" pitchFamily="34" charset="0"/>
            </a:endParaRPr>
          </a:p>
        </p:txBody>
      </p:sp>
      <p:pic>
        <p:nvPicPr>
          <p:cNvPr id="10" name="Picture 9">
            <a:extLst>
              <a:ext uri="{FF2B5EF4-FFF2-40B4-BE49-F238E27FC236}">
                <a16:creationId xmlns:a16="http://schemas.microsoft.com/office/drawing/2014/main" id="{CE9BC7FE-3109-6D92-5B5A-D39004D6B879}"/>
              </a:ext>
            </a:extLst>
          </p:cNvPr>
          <p:cNvPicPr>
            <a:picLocks noChangeAspect="1"/>
          </p:cNvPicPr>
          <p:nvPr/>
        </p:nvPicPr>
        <p:blipFill>
          <a:blip r:embed="rId3"/>
          <a:stretch>
            <a:fillRect/>
          </a:stretch>
        </p:blipFill>
        <p:spPr>
          <a:xfrm>
            <a:off x="457200" y="1031162"/>
            <a:ext cx="8229600" cy="4974014"/>
          </a:xfrm>
          <a:prstGeom prst="rect">
            <a:avLst/>
          </a:prstGeom>
        </p:spPr>
      </p:pic>
    </p:spTree>
    <p:extLst>
      <p:ext uri="{BB962C8B-B14F-4D97-AF65-F5344CB8AC3E}">
        <p14:creationId xmlns:p14="http://schemas.microsoft.com/office/powerpoint/2010/main" val="371159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6233" y="197591"/>
            <a:ext cx="8763000" cy="655320"/>
          </a:xfrm>
        </p:spPr>
        <p:txBody>
          <a:bodyPr>
            <a:noAutofit/>
          </a:bodyPr>
          <a:lstStyle/>
          <a:p>
            <a:r>
              <a:rPr lang="en-US" sz="2200" dirty="0"/>
              <a:t>WI—Doses of Vaccine Administered: 13–18 Years Old</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917436-D9F6-7D12-F731-A16C91112AE0}"/>
              </a:ext>
            </a:extLst>
          </p:cNvPr>
          <p:cNvSpPr txBox="1"/>
          <p:nvPr/>
        </p:nvSpPr>
        <p:spPr>
          <a:xfrm>
            <a:off x="152400" y="6019800"/>
            <a:ext cx="8630559" cy="400110"/>
          </a:xfrm>
          <a:prstGeom prst="rect">
            <a:avLst/>
          </a:prstGeom>
          <a:noFill/>
        </p:spPr>
        <p:txBody>
          <a:bodyPr wrap="square" rtlCol="0">
            <a:spAutoFit/>
          </a:bodyPr>
          <a:lstStyle/>
          <a:p>
            <a:pPr algn="ctr"/>
            <a:r>
              <a:rPr lang="en-US" sz="2000" dirty="0">
                <a:solidFill>
                  <a:schemeClr val="tx2"/>
                </a:solidFill>
                <a:latin typeface="+mj-lt"/>
                <a:hlinkClick r:id="rId2"/>
              </a:rPr>
              <a:t>Source</a:t>
            </a:r>
            <a:endParaRPr lang="en-US" sz="2000" dirty="0">
              <a:solidFill>
                <a:schemeClr val="tx2"/>
              </a:solidFill>
              <a:latin typeface="+mj-lt"/>
            </a:endParaRPr>
          </a:p>
        </p:txBody>
      </p:sp>
      <p:sp>
        <p:nvSpPr>
          <p:cNvPr id="5" name="Content Placeholder 4">
            <a:extLst>
              <a:ext uri="{FF2B5EF4-FFF2-40B4-BE49-F238E27FC236}">
                <a16:creationId xmlns:a16="http://schemas.microsoft.com/office/drawing/2014/main" id="{5755B59F-5CD3-3402-80C9-B4DA3DB8DCAA}"/>
              </a:ext>
            </a:extLst>
          </p:cNvPr>
          <p:cNvSpPr>
            <a:spLocks noGrp="1"/>
          </p:cNvSpPr>
          <p:nvPr>
            <p:ph sz="quarter" idx="10"/>
          </p:nvPr>
        </p:nvSpPr>
        <p:spPr>
          <a:xfrm>
            <a:off x="457200" y="1709928"/>
            <a:ext cx="8229600" cy="4309872"/>
          </a:xfrm>
        </p:spPr>
        <p:txBody>
          <a:bodyPr/>
          <a:lstStyle/>
          <a:p>
            <a:endParaRPr lang="en-US" sz="1800" dirty="0">
              <a:effectLst/>
              <a:latin typeface="Arial" panose="020B0604020202020204" pitchFamily="34" charset="0"/>
            </a:endParaRPr>
          </a:p>
          <a:p>
            <a:endParaRPr lang="en-US" sz="1800" dirty="0">
              <a:effectLst/>
              <a:latin typeface="Arial" panose="020B0604020202020204" pitchFamily="34" charset="0"/>
            </a:endParaRPr>
          </a:p>
        </p:txBody>
      </p:sp>
      <p:pic>
        <p:nvPicPr>
          <p:cNvPr id="8" name="Picture 7">
            <a:extLst>
              <a:ext uri="{FF2B5EF4-FFF2-40B4-BE49-F238E27FC236}">
                <a16:creationId xmlns:a16="http://schemas.microsoft.com/office/drawing/2014/main" id="{95C00098-4622-A6EF-8822-00847BF505E4}"/>
              </a:ext>
            </a:extLst>
          </p:cNvPr>
          <p:cNvPicPr>
            <a:picLocks noChangeAspect="1"/>
          </p:cNvPicPr>
          <p:nvPr/>
        </p:nvPicPr>
        <p:blipFill>
          <a:blip r:embed="rId3"/>
          <a:stretch>
            <a:fillRect/>
          </a:stretch>
        </p:blipFill>
        <p:spPr>
          <a:xfrm>
            <a:off x="276679" y="838200"/>
            <a:ext cx="8382000" cy="5054287"/>
          </a:xfrm>
          <a:prstGeom prst="rect">
            <a:avLst/>
          </a:prstGeom>
        </p:spPr>
      </p:pic>
    </p:spTree>
    <p:extLst>
      <p:ext uri="{BB962C8B-B14F-4D97-AF65-F5344CB8AC3E}">
        <p14:creationId xmlns:p14="http://schemas.microsoft.com/office/powerpoint/2010/main" val="179275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09D328-BF98-9F70-3CDF-AA4EDEEEF82B}"/>
              </a:ext>
            </a:extLst>
          </p:cNvPr>
          <p:cNvSpPr>
            <a:spLocks noGrp="1"/>
          </p:cNvSpPr>
          <p:nvPr>
            <p:ph sz="quarter" idx="10"/>
          </p:nvPr>
        </p:nvSpPr>
        <p:spPr>
          <a:xfrm>
            <a:off x="457200" y="1709928"/>
            <a:ext cx="8229600" cy="4572000"/>
          </a:xfrm>
        </p:spPr>
        <p:txBody>
          <a:bodyPr>
            <a:normAutofit lnSpcReduction="10000"/>
          </a:bodyPr>
          <a:lstStyle/>
          <a:p>
            <a:pPr marL="0" indent="0">
              <a:buNone/>
            </a:pPr>
            <a:r>
              <a:rPr lang="en-US" sz="3900" b="1" dirty="0">
                <a:effectLst/>
                <a:latin typeface="Calibri" panose="020F0502020204030204" pitchFamily="34" charset="0"/>
                <a:ea typeface="Calibri" panose="020F0502020204030204" pitchFamily="34" charset="0"/>
                <a:cs typeface="Times New Roman" panose="02020603050405020304" pitchFamily="18" charset="0"/>
              </a:rPr>
              <a:t>Ohio outbreak</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336550" indent="-336550">
              <a:lnSpc>
                <a:spcPct val="110000"/>
              </a:lnSpc>
              <a:spcBef>
                <a:spcPts val="0"/>
              </a:spcBef>
              <a:spcAft>
                <a:spcPts val="6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85 cases among children ages &lt;1 year to 17 years old</a:t>
            </a:r>
          </a:p>
          <a:p>
            <a:pPr marL="561975" lvl="1" indent="-336550">
              <a:lnSpc>
                <a:spcPct val="110000"/>
              </a:lnSpc>
              <a:spcBef>
                <a:spcPts val="0"/>
              </a:spcBef>
              <a:spcAft>
                <a:spcPts val="6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80 were unvaccinated </a:t>
            </a:r>
          </a:p>
          <a:p>
            <a:pPr marL="561975" lvl="1" indent="-336550">
              <a:lnSpc>
                <a:spcPct val="110000"/>
              </a:lnSpc>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Four</a:t>
            </a:r>
            <a:r>
              <a:rPr lang="en-US" sz="3200" dirty="0">
                <a:effectLst/>
                <a:latin typeface="Calibri" panose="020F0502020204030204" pitchFamily="34" charset="0"/>
                <a:ea typeface="Calibri" panose="020F0502020204030204" pitchFamily="34" charset="0"/>
                <a:cs typeface="Times New Roman" panose="02020603050405020304" pitchFamily="18" charset="0"/>
              </a:rPr>
              <a:t> were partially vaccinated</a:t>
            </a:r>
          </a:p>
          <a:p>
            <a:pPr marL="561975" lvl="1" indent="-336550">
              <a:lnSpc>
                <a:spcPct val="110000"/>
              </a:lnSpc>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One</a:t>
            </a:r>
            <a:r>
              <a:rPr lang="en-US" sz="3200" dirty="0">
                <a:effectLst/>
                <a:latin typeface="Calibri" panose="020F0502020204030204" pitchFamily="34" charset="0"/>
                <a:ea typeface="Calibri" panose="020F0502020204030204" pitchFamily="34" charset="0"/>
                <a:cs typeface="Times New Roman" panose="02020603050405020304" pitchFamily="18" charset="0"/>
              </a:rPr>
              <a:t> had unknown vaccination status </a:t>
            </a:r>
          </a:p>
          <a:p>
            <a:pPr marL="336550" indent="-336550">
              <a:lnSpc>
                <a:spcPct val="110000"/>
              </a:lnSpc>
              <a:spcBef>
                <a:spcPts val="0"/>
              </a:spcBef>
              <a:spcAft>
                <a:spcPts val="600"/>
              </a:spcAft>
            </a:pPr>
            <a:r>
              <a:rPr lang="en-US" sz="3200" b="1" dirty="0">
                <a:latin typeface="Calibri" panose="020F0502020204030204" pitchFamily="34" charset="0"/>
                <a:ea typeface="Calibri" panose="020F0502020204030204" pitchFamily="34" charset="0"/>
                <a:cs typeface="Times New Roman" panose="02020603050405020304" pitchFamily="18" charset="0"/>
              </a:rPr>
              <a:t>N</a:t>
            </a:r>
            <a:r>
              <a:rPr lang="en-US" sz="3200" b="1" dirty="0">
                <a:effectLst/>
                <a:latin typeface="Calibri" panose="020F0502020204030204" pitchFamily="34" charset="0"/>
                <a:ea typeface="Calibri" panose="020F0502020204030204" pitchFamily="34" charset="0"/>
                <a:cs typeface="Times New Roman" panose="02020603050405020304" pitchFamily="18" charset="0"/>
              </a:rPr>
              <a:t>one of the cases </a:t>
            </a:r>
            <a:r>
              <a:rPr lang="en-US" sz="3200" dirty="0">
                <a:effectLst/>
                <a:latin typeface="Calibri" panose="020F0502020204030204" pitchFamily="34" charset="0"/>
                <a:ea typeface="Calibri" panose="020F0502020204030204" pitchFamily="34" charset="0"/>
                <a:cs typeface="Times New Roman" panose="02020603050405020304" pitchFamily="18" charset="0"/>
              </a:rPr>
              <a:t>were fully vaccinated against measles</a:t>
            </a:r>
            <a:endParaRPr lang="en-US" sz="3200" dirty="0"/>
          </a:p>
          <a:p>
            <a:endParaRPr lang="en-US" dirty="0"/>
          </a:p>
        </p:txBody>
      </p:sp>
      <p:sp>
        <p:nvSpPr>
          <p:cNvPr id="3" name="Title 2">
            <a:extLst>
              <a:ext uri="{FF2B5EF4-FFF2-40B4-BE49-F238E27FC236}">
                <a16:creationId xmlns:a16="http://schemas.microsoft.com/office/drawing/2014/main" id="{33E8C94F-F004-29F7-BC28-DB106597AE37}"/>
              </a:ext>
            </a:extLst>
          </p:cNvPr>
          <p:cNvSpPr>
            <a:spLocks noGrp="1"/>
          </p:cNvSpPr>
          <p:nvPr>
            <p:ph type="title"/>
          </p:nvPr>
        </p:nvSpPr>
        <p:spPr/>
        <p:txBody>
          <a:bodyPr/>
          <a:lstStyle/>
          <a:p>
            <a:r>
              <a:rPr lang="en-US" dirty="0"/>
              <a:t>Measles—2022</a:t>
            </a:r>
          </a:p>
        </p:txBody>
      </p:sp>
      <p:sp>
        <p:nvSpPr>
          <p:cNvPr id="4" name="Slide Number Placeholder 3">
            <a:extLst>
              <a:ext uri="{FF2B5EF4-FFF2-40B4-BE49-F238E27FC236}">
                <a16:creationId xmlns:a16="http://schemas.microsoft.com/office/drawing/2014/main" id="{FCAB1367-0C38-5F4C-5779-A06C638C2FCE}"/>
              </a:ext>
            </a:extLst>
          </p:cNvPr>
          <p:cNvSpPr>
            <a:spLocks noGrp="1"/>
          </p:cNvSpPr>
          <p:nvPr>
            <p:ph type="sldNum" sz="quarter" idx="4"/>
          </p:nvPr>
        </p:nvSpPr>
        <p:spPr/>
        <p:txBody>
          <a:bodyPr/>
          <a:lstStyle/>
          <a:p>
            <a:fld id="{E90C4117-9789-4344-93C0-7CBAAFE65C70}" type="slidenum">
              <a:rPr lang="en-US" smtClean="0"/>
              <a:pPr/>
              <a:t>7</a:t>
            </a:fld>
            <a:endParaRPr lang="en-US"/>
          </a:p>
        </p:txBody>
      </p:sp>
    </p:spTree>
    <p:extLst>
      <p:ext uri="{BB962C8B-B14F-4D97-AF65-F5344CB8AC3E}">
        <p14:creationId xmlns:p14="http://schemas.microsoft.com/office/powerpoint/2010/main" val="126167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0CC238-8CF8-5B86-CCF4-1C44909B8C25}"/>
              </a:ext>
            </a:extLst>
          </p:cNvPr>
          <p:cNvSpPr>
            <a:spLocks noGrp="1"/>
          </p:cNvSpPr>
          <p:nvPr>
            <p:ph sz="quarter" idx="10"/>
          </p:nvPr>
        </p:nvSpPr>
        <p:spPr/>
        <p:txBody>
          <a:bodyPr/>
          <a:lstStyle/>
          <a:p>
            <a:pPr marL="336550" indent="-336550">
              <a:spcBef>
                <a:spcPts val="0"/>
              </a:spcBef>
              <a:spcAft>
                <a:spcPts val="600"/>
              </a:spcAft>
            </a:pPr>
            <a:r>
              <a:rPr lang="en-US" sz="3200" dirty="0">
                <a:latin typeface="+mn-lt"/>
              </a:rPr>
              <a:t>June 2022</a:t>
            </a:r>
          </a:p>
          <a:p>
            <a:pPr marL="336550" indent="-336550">
              <a:spcBef>
                <a:spcPts val="0"/>
              </a:spcBef>
              <a:spcAft>
                <a:spcPts val="600"/>
              </a:spcAft>
            </a:pPr>
            <a:r>
              <a:rPr lang="en-US" sz="3200" dirty="0">
                <a:latin typeface="+mn-lt"/>
              </a:rPr>
              <a:t>Poliovirus was confirmed in an unvaccinated adult residing in Rockland County, New York. </a:t>
            </a:r>
          </a:p>
          <a:p>
            <a:pPr marL="336550" indent="-336550">
              <a:spcBef>
                <a:spcPts val="0"/>
              </a:spcBef>
              <a:spcAft>
                <a:spcPts val="600"/>
              </a:spcAft>
            </a:pPr>
            <a:r>
              <a:rPr lang="en-US" sz="3200" dirty="0">
                <a:latin typeface="+mn-lt"/>
              </a:rPr>
              <a:t>60.3% of Rockland County children had received at least three doses of polio by 24 months old, as of August 2022.*</a:t>
            </a:r>
            <a:endParaRPr lang="en-US" sz="3200" dirty="0">
              <a:effectLst/>
              <a:latin typeface="+mn-lt"/>
            </a:endParaRPr>
          </a:p>
          <a:p>
            <a:endParaRPr lang="en-US" dirty="0"/>
          </a:p>
        </p:txBody>
      </p:sp>
      <p:sp>
        <p:nvSpPr>
          <p:cNvPr id="3" name="Title 2">
            <a:extLst>
              <a:ext uri="{FF2B5EF4-FFF2-40B4-BE49-F238E27FC236}">
                <a16:creationId xmlns:a16="http://schemas.microsoft.com/office/drawing/2014/main" id="{7A4028D4-98B5-4E40-61F7-81CD0C47763C}"/>
              </a:ext>
            </a:extLst>
          </p:cNvPr>
          <p:cNvSpPr>
            <a:spLocks noGrp="1"/>
          </p:cNvSpPr>
          <p:nvPr>
            <p:ph type="title"/>
          </p:nvPr>
        </p:nvSpPr>
        <p:spPr/>
        <p:txBody>
          <a:bodyPr/>
          <a:lstStyle/>
          <a:p>
            <a:r>
              <a:rPr lang="en-US" dirty="0"/>
              <a:t>Polio—2022</a:t>
            </a:r>
          </a:p>
        </p:txBody>
      </p:sp>
      <p:sp>
        <p:nvSpPr>
          <p:cNvPr id="4" name="Slide Number Placeholder 3">
            <a:extLst>
              <a:ext uri="{FF2B5EF4-FFF2-40B4-BE49-F238E27FC236}">
                <a16:creationId xmlns:a16="http://schemas.microsoft.com/office/drawing/2014/main" id="{1E7669A2-8FA8-8FAE-B8DC-13842F50D5FC}"/>
              </a:ext>
            </a:extLst>
          </p:cNvPr>
          <p:cNvSpPr>
            <a:spLocks noGrp="1"/>
          </p:cNvSpPr>
          <p:nvPr>
            <p:ph type="sldNum" sz="quarter" idx="4"/>
          </p:nvPr>
        </p:nvSpPr>
        <p:spPr/>
        <p:txBody>
          <a:bodyPr/>
          <a:lstStyle/>
          <a:p>
            <a:fld id="{E90C4117-9789-4344-93C0-7CBAAFE65C70}" type="slidenum">
              <a:rPr lang="en-US" smtClean="0"/>
              <a:pPr/>
              <a:t>8</a:t>
            </a:fld>
            <a:endParaRPr lang="en-US"/>
          </a:p>
        </p:txBody>
      </p:sp>
      <p:sp>
        <p:nvSpPr>
          <p:cNvPr id="5" name="Content Placeholder 1">
            <a:extLst>
              <a:ext uri="{FF2B5EF4-FFF2-40B4-BE49-F238E27FC236}">
                <a16:creationId xmlns:a16="http://schemas.microsoft.com/office/drawing/2014/main" id="{52D26D83-95EF-6C72-3A71-7DF0D6617441}"/>
              </a:ext>
            </a:extLst>
          </p:cNvPr>
          <p:cNvSpPr txBox="1">
            <a:spLocks/>
          </p:cNvSpPr>
          <p:nvPr/>
        </p:nvSpPr>
        <p:spPr>
          <a:xfrm>
            <a:off x="4419600" y="6025392"/>
            <a:ext cx="4724400" cy="366183"/>
          </a:xfrm>
          <a:prstGeom prst="rect">
            <a:avLst/>
          </a:prstGeom>
        </p:spPr>
        <p:txBody>
          <a:bodyPr vert="horz" lIns="91440" tIns="45720" rIns="91440" bIns="45720" rtlCol="0">
            <a:normAutofit/>
          </a:bodyPr>
          <a:lstStyle>
            <a:lvl1pPr marL="231775" indent="-231775" algn="l" defTabSz="914400" rtl="0" eaLnBrk="1" latinLnBrk="0" hangingPunct="1">
              <a:spcBef>
                <a:spcPts val="300"/>
              </a:spcBef>
              <a:buFont typeface="Wingdings" panose="05000000000000000000" pitchFamily="2" charset="2"/>
              <a:buChar char="§"/>
              <a:defRPr sz="3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223838" algn="l" defTabSz="914400" rtl="0" eaLnBrk="1" latinLnBrk="0" hangingPunct="1">
              <a:spcBef>
                <a:spcPts val="300"/>
              </a:spcBef>
              <a:buSzPct val="85000"/>
              <a:buFont typeface="Courier New" panose="02070309020205020404" pitchFamily="49" charset="0"/>
              <a:buChar char="o"/>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692150" indent="-228600" algn="l" defTabSz="914400" rtl="0" eaLnBrk="1" latinLnBrk="0" hangingPunct="1">
              <a:spcBef>
                <a:spcPts val="300"/>
              </a:spcBef>
              <a:buSzPct val="85000"/>
              <a:buFont typeface="Arial" panose="020B0604020202020204"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911225" indent="-228600" algn="l" defTabSz="914400" rtl="0" eaLnBrk="1" latinLnBrk="0" hangingPunct="1">
              <a:spcBef>
                <a:spcPts val="300"/>
              </a:spcBef>
              <a:buFont typeface="Arial" panose="020B0604020202020204" pitchFamily="34" charset="0"/>
              <a:buChar char="•"/>
              <a:defRPr sz="22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149350" indent="-228600" algn="l" defTabSz="914400" rtl="0" eaLnBrk="1" latinLnBrk="0" hangingPunct="1">
              <a:spcBef>
                <a:spcPts val="300"/>
              </a:spcBef>
              <a:buFont typeface="Wingdings" panose="05000000000000000000" pitchFamily="2" charset="2"/>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1400" dirty="0">
                <a:latin typeface="+mn-lt"/>
              </a:rPr>
              <a:t>*New York State Immunization Information System (NYSIIS)</a:t>
            </a:r>
            <a:endParaRPr lang="en-US" sz="1400" dirty="0"/>
          </a:p>
        </p:txBody>
      </p:sp>
    </p:spTree>
    <p:extLst>
      <p:ext uri="{BB962C8B-B14F-4D97-AF65-F5344CB8AC3E}">
        <p14:creationId xmlns:p14="http://schemas.microsoft.com/office/powerpoint/2010/main" val="25166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WI Immunization Rates— </a:t>
            </a:r>
            <a:br>
              <a:rPr lang="en-US" dirty="0"/>
            </a:br>
            <a:r>
              <a:rPr lang="en-US" dirty="0"/>
              <a:t>Up to 24 Months</a:t>
            </a:r>
          </a:p>
        </p:txBody>
      </p:sp>
      <p:sp>
        <p:nvSpPr>
          <p:cNvPr id="3" name="Rectangle 2">
            <a:extLst>
              <a:ext uri="{FF2B5EF4-FFF2-40B4-BE49-F238E27FC236}">
                <a16:creationId xmlns:a16="http://schemas.microsoft.com/office/drawing/2014/main" id="{D57939F8-D9C9-EFEE-E708-990AB9EBB1F5}"/>
              </a:ext>
            </a:extLst>
          </p:cNvPr>
          <p:cNvSpPr/>
          <p:nvPr/>
        </p:nvSpPr>
        <p:spPr>
          <a:xfrm>
            <a:off x="2057400" y="2743200"/>
            <a:ext cx="487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917436-D9F6-7D12-F731-A16C91112AE0}"/>
              </a:ext>
            </a:extLst>
          </p:cNvPr>
          <p:cNvSpPr txBox="1"/>
          <p:nvPr/>
        </p:nvSpPr>
        <p:spPr>
          <a:xfrm>
            <a:off x="152400" y="6019800"/>
            <a:ext cx="8630559" cy="400110"/>
          </a:xfrm>
          <a:prstGeom prst="rect">
            <a:avLst/>
          </a:prstGeom>
          <a:noFill/>
        </p:spPr>
        <p:txBody>
          <a:bodyPr wrap="square" rtlCol="0">
            <a:spAutoFit/>
          </a:bodyPr>
          <a:lstStyle/>
          <a:p>
            <a:pPr algn="ctr"/>
            <a:r>
              <a:rPr lang="en-US" sz="2000" dirty="0">
                <a:hlinkClick r:id="rId2"/>
              </a:rPr>
              <a:t> </a:t>
            </a:r>
            <a:r>
              <a:rPr lang="en-US" sz="2000" dirty="0">
                <a:hlinkClick r:id="rId3"/>
              </a:rPr>
              <a:t>Source</a:t>
            </a:r>
            <a:endParaRPr lang="en-US" sz="2000" dirty="0">
              <a:solidFill>
                <a:schemeClr val="tx2"/>
              </a:solidFill>
              <a:latin typeface="+mj-lt"/>
            </a:endParaRPr>
          </a:p>
        </p:txBody>
      </p:sp>
      <p:sp>
        <p:nvSpPr>
          <p:cNvPr id="5" name="Content Placeholder 4">
            <a:extLst>
              <a:ext uri="{FF2B5EF4-FFF2-40B4-BE49-F238E27FC236}">
                <a16:creationId xmlns:a16="http://schemas.microsoft.com/office/drawing/2014/main" id="{5755B59F-5CD3-3402-80C9-B4DA3DB8DCAA}"/>
              </a:ext>
            </a:extLst>
          </p:cNvPr>
          <p:cNvSpPr>
            <a:spLocks noGrp="1"/>
          </p:cNvSpPr>
          <p:nvPr>
            <p:ph sz="quarter" idx="10"/>
          </p:nvPr>
        </p:nvSpPr>
        <p:spPr>
          <a:xfrm>
            <a:off x="457200" y="1709928"/>
            <a:ext cx="8229600" cy="4309872"/>
          </a:xfrm>
        </p:spPr>
        <p:txBody>
          <a:bodyPr/>
          <a:lstStyle/>
          <a:p>
            <a:endParaRPr lang="en-US" sz="1800" dirty="0">
              <a:effectLst/>
              <a:latin typeface="Arial" panose="020B0604020202020204" pitchFamily="34" charset="0"/>
            </a:endParaRPr>
          </a:p>
          <a:p>
            <a:endParaRPr lang="en-US" sz="1800" dirty="0">
              <a:effectLst/>
              <a:latin typeface="Arial" panose="020B0604020202020204" pitchFamily="34" charset="0"/>
            </a:endParaRPr>
          </a:p>
        </p:txBody>
      </p:sp>
      <p:pic>
        <p:nvPicPr>
          <p:cNvPr id="9" name="Picture 8">
            <a:extLst>
              <a:ext uri="{FF2B5EF4-FFF2-40B4-BE49-F238E27FC236}">
                <a16:creationId xmlns:a16="http://schemas.microsoft.com/office/drawing/2014/main" id="{6D79095D-D8E7-C73F-8A7A-973983147017}"/>
              </a:ext>
            </a:extLst>
          </p:cNvPr>
          <p:cNvPicPr>
            <a:picLocks noChangeAspect="1"/>
          </p:cNvPicPr>
          <p:nvPr/>
        </p:nvPicPr>
        <p:blipFill>
          <a:blip r:embed="rId4"/>
          <a:stretch>
            <a:fillRect/>
          </a:stretch>
        </p:blipFill>
        <p:spPr>
          <a:xfrm>
            <a:off x="34954" y="2135304"/>
            <a:ext cx="8991692" cy="2474961"/>
          </a:xfrm>
          <a:prstGeom prst="rect">
            <a:avLst/>
          </a:prstGeom>
        </p:spPr>
      </p:pic>
      <p:sp>
        <p:nvSpPr>
          <p:cNvPr id="2" name="Rectangle 1">
            <a:extLst>
              <a:ext uri="{FF2B5EF4-FFF2-40B4-BE49-F238E27FC236}">
                <a16:creationId xmlns:a16="http://schemas.microsoft.com/office/drawing/2014/main" id="{3B3D433B-82A6-F63B-DDFF-6CE03986FDE3}"/>
              </a:ext>
            </a:extLst>
          </p:cNvPr>
          <p:cNvSpPr/>
          <p:nvPr/>
        </p:nvSpPr>
        <p:spPr>
          <a:xfrm>
            <a:off x="1524000" y="4267200"/>
            <a:ext cx="7467600" cy="34306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30678"/>
      </p:ext>
    </p:extLst>
  </p:cSld>
  <p:clrMapOvr>
    <a:masterClrMapping/>
  </p:clrMapOvr>
</p:sld>
</file>

<file path=ppt/theme/theme1.xml><?xml version="1.0" encoding="utf-8"?>
<a:theme xmlns:a="http://schemas.openxmlformats.org/drawingml/2006/main" name="ppttemplate5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7277D2B-8723-4A9E-933F-C3AACC7E33B1}" vid="{1C232D08-AFED-46AB-98E8-F34D5E1ED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2016-12-26T19:35:38+00:00</_dlc_Expire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Document</p:Name>
  <p:Description/>
  <p:Statement/>
  <p:PolicyItems>
    <p:PolicyItem featureId="Microsoft.Office.RecordsManagement.PolicyFeatures.Expiration" staticId="0x010100A5FE6FE248F05D41A7A66833E66EC9B3|-1520387817" UniqueId="faf7ea42-74b7-4c11-99cc-03e3d934164c">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14</number>
                  <property>Created</property>
                  <propertyId>8c06beca-0777-48f7-91c7-6da68bc07b69</propertyId>
                  <period>days</period>
                </formula>
                <action type="action" id="Microsoft.Office.RecordsManagement.PolicyFeatures.Expiration.Action.Delete"/>
              </data>
            </stages>
          </Schedule>
        </Schedules>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Document" ma:contentTypeID="0x010100A5FE6FE248F05D41A7A66833E66EC9B3" ma:contentTypeVersion="6" ma:contentTypeDescription="Create a new document." ma:contentTypeScope="" ma:versionID="4fe1017329e2f4579024bd68074d7bbd">
  <xsd:schema xmlns:xsd="http://www.w3.org/2001/XMLSchema" xmlns:xs="http://www.w3.org/2001/XMLSchema" xmlns:p="http://schemas.microsoft.com/office/2006/metadata/properties" xmlns:ns1="http://schemas.microsoft.com/sharepoint/v3" targetNamespace="http://schemas.microsoft.com/office/2006/metadata/properties" ma:root="true" ma:fieldsID="9d3ddb2664c569c3ea0a0d814c2ebde9"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Exempt from Policy" ma:hidden="true" ma:internalName="_dlc_Exempt" ma:readOnly="true">
      <xsd:simpleType>
        <xsd:restriction base="dms:Unknown"/>
      </xsd:simpleType>
    </xsd:element>
    <xsd:element name="_dlc_ExpireDateSaved" ma:index="10" nillable="true" ma:displayName="Original Expiration Date" ma:hidden="true" ma:internalName="_dlc_ExpireDateSaved" ma:readOnly="true">
      <xsd:simpleType>
        <xsd:restriction base="dms:DateTime"/>
      </xsd:simpleType>
    </xsd:element>
    <xsd:element name="_dlc_ExpireDate" ma:index="11"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819437-0551-4B09-BCDD-B349D7942667}">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137662E2-B0B6-437A-A162-089B756862C9}">
  <ds:schemaRefs>
    <ds:schemaRef ds:uri="http://schemas.microsoft.com/sharepoint/v3/contenttype/forms"/>
  </ds:schemaRefs>
</ds:datastoreItem>
</file>

<file path=customXml/itemProps3.xml><?xml version="1.0" encoding="utf-8"?>
<ds:datastoreItem xmlns:ds="http://schemas.openxmlformats.org/officeDocument/2006/customXml" ds:itemID="{B9BBABA5-5980-4087-82A2-441EF7E4E514}">
  <ds:schemaRefs>
    <ds:schemaRef ds:uri="office.server.policy"/>
  </ds:schemaRefs>
</ds:datastoreItem>
</file>

<file path=customXml/itemProps4.xml><?xml version="1.0" encoding="utf-8"?>
<ds:datastoreItem xmlns:ds="http://schemas.openxmlformats.org/officeDocument/2006/customXml" ds:itemID="{D154F1F8-1CF7-484C-8A96-C96AD426A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ppttemplate5a</Template>
  <TotalTime>6400</TotalTime>
  <Words>1504</Words>
  <Application>Microsoft Office PowerPoint</Application>
  <PresentationFormat>On-screen Show (4:3)</PresentationFormat>
  <Paragraphs>274</Paragraphs>
  <Slides>46</Slides>
  <Notes>2</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Calibri-Light</vt:lpstr>
      <vt:lpstr>Century</vt:lpstr>
      <vt:lpstr>Courier New</vt:lpstr>
      <vt:lpstr>Segoe UI</vt:lpstr>
      <vt:lpstr>Tahoma</vt:lpstr>
      <vt:lpstr>Times New Roman</vt:lpstr>
      <vt:lpstr>Verdana</vt:lpstr>
      <vt:lpstr>Wingdings</vt:lpstr>
      <vt:lpstr>ppttemplate5a</vt:lpstr>
      <vt:lpstr>Wisconsin Immunization Program</vt:lpstr>
      <vt:lpstr>Overview</vt:lpstr>
      <vt:lpstr>Dane County COVID-19 Immunization Rates</vt:lpstr>
      <vt:lpstr>Dane County COVID-19 Immunization Rates</vt:lpstr>
      <vt:lpstr>WI—Doses of Vaccine Administered: Up to 24 Months</vt:lpstr>
      <vt:lpstr>WI—Doses of Vaccine Administered: 13–18 Years Old</vt:lpstr>
      <vt:lpstr>Measles—2022</vt:lpstr>
      <vt:lpstr>Polio—2022</vt:lpstr>
      <vt:lpstr>WI Immunization Rates—  Up to 24 Months</vt:lpstr>
      <vt:lpstr>Polio Immunization Rates </vt:lpstr>
      <vt:lpstr>PowerPoint Presentation</vt:lpstr>
      <vt:lpstr>Childcare Immunization Rates</vt:lpstr>
      <vt:lpstr>PowerPoint Presentation</vt:lpstr>
      <vt:lpstr>School Immunization Rates</vt:lpstr>
      <vt:lpstr>School Waiver Rates</vt:lpstr>
      <vt:lpstr>School Waiver Rates</vt:lpstr>
      <vt:lpstr>School Waiver Rates</vt:lpstr>
      <vt:lpstr>School Immunization Waivers</vt:lpstr>
      <vt:lpstr>Administrative Rule DHS 144</vt:lpstr>
      <vt:lpstr>DHS 144</vt:lpstr>
      <vt:lpstr>DHS 144</vt:lpstr>
      <vt:lpstr>DHS 144</vt:lpstr>
      <vt:lpstr>DHS 144</vt:lpstr>
      <vt:lpstr>DHS 144</vt:lpstr>
      <vt:lpstr>DHS 144</vt:lpstr>
      <vt:lpstr>Adolescent Vaccination</vt:lpstr>
      <vt:lpstr>Adolescent Vaccination</vt:lpstr>
      <vt:lpstr>PowerPoint Presentation</vt:lpstr>
      <vt:lpstr>PowerPoint Presentation</vt:lpstr>
      <vt:lpstr>PowerPoint Presentation</vt:lpstr>
      <vt:lpstr>Communication About Vaccines</vt:lpstr>
      <vt:lpstr>Best Practices for Vaccine Communications</vt:lpstr>
      <vt:lpstr>PowerPoint Presentation</vt:lpstr>
      <vt:lpstr>Vaccine as Trainer</vt:lpstr>
      <vt:lpstr>Computer Analogy</vt:lpstr>
      <vt:lpstr>Computer Example</vt:lpstr>
      <vt:lpstr>DHS Programs</vt:lpstr>
      <vt:lpstr>Vaccines for Children Program</vt:lpstr>
      <vt:lpstr>Vaccines for Adults Program</vt:lpstr>
      <vt:lpstr>DHS’ Work with Partners</vt:lpstr>
      <vt:lpstr>BigShot Award</vt:lpstr>
      <vt:lpstr>Thank you!</vt:lpstr>
      <vt:lpstr>Communication Resources</vt:lpstr>
      <vt:lpstr>Communication Resources Back on Track </vt:lpstr>
      <vt:lpstr>Communication Resources</vt:lpstr>
      <vt:lpstr>School Immunization Waivers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Haig, Melissa A - DHS</dc:creator>
  <cp:lastModifiedBy>Hanson, Erika M</cp:lastModifiedBy>
  <cp:revision>120</cp:revision>
  <dcterms:created xsi:type="dcterms:W3CDTF">2023-04-11T13:03:00Z</dcterms:created>
  <dcterms:modified xsi:type="dcterms:W3CDTF">2023-06-01T20:24:56Z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0x010100A5FE6FE248F05D41A7A66833E66EC9B3</vt:lpwstr>
  </property>
  <property fmtid="{D5CDD505-2E9C-101B-9397-08002B2CF9AE}" pid="3" name="_dlc_policyId">
    <vt:lpwstr>0x010100A5FE6FE248F05D41A7A66833E66EC9B3|-1520387817</vt:lpwstr>
  </property>
  <property fmtid="{D5CDD505-2E9C-101B-9397-08002B2CF9AE}" pid="4" name="ItemRetentionFormula">
    <vt:lpwstr>&lt;formula id="Microsoft.Office.RecordsManagement.PolicyFeatures.Expiration.Formula.BuiltIn"&gt;&lt;number&gt;14&lt;/number&gt;&lt;property&gt;Created&lt;/property&gt;&lt;propertyId&gt;8c06beca-0777-48f7-91c7-6da68bc07b69&lt;/propertyId&gt;&lt;period&gt;days&lt;/period&gt;&lt;/formula&gt;</vt:lpwstr>
  </property>
</Properties>
</file>