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9" r:id="rId3"/>
    <p:sldId id="305" r:id="rId4"/>
    <p:sldId id="269" r:id="rId5"/>
    <p:sldId id="277" r:id="rId6"/>
    <p:sldId id="293" r:id="rId7"/>
    <p:sldId id="292" r:id="rId8"/>
    <p:sldId id="288" r:id="rId9"/>
    <p:sldId id="299" r:id="rId10"/>
    <p:sldId id="289" r:id="rId11"/>
    <p:sldId id="281" r:id="rId12"/>
    <p:sldId id="274" r:id="rId13"/>
    <p:sldId id="260" r:id="rId14"/>
    <p:sldId id="304" r:id="rId15"/>
    <p:sldId id="270" r:id="rId16"/>
    <p:sldId id="282" r:id="rId17"/>
    <p:sldId id="283" r:id="rId18"/>
    <p:sldId id="306" r:id="rId19"/>
    <p:sldId id="258" r:id="rId20"/>
    <p:sldId id="298" r:id="rId21"/>
    <p:sldId id="284" r:id="rId22"/>
    <p:sldId id="280" r:id="rId23"/>
    <p:sldId id="279" r:id="rId24"/>
    <p:sldId id="286" r:id="rId25"/>
    <p:sldId id="262" r:id="rId26"/>
    <p:sldId id="290" r:id="rId27"/>
    <p:sldId id="307" r:id="rId28"/>
    <p:sldId id="294" r:id="rId29"/>
    <p:sldId id="295" r:id="rId30"/>
    <p:sldId id="296" r:id="rId31"/>
    <p:sldId id="301" r:id="rId32"/>
    <p:sldId id="302" r:id="rId33"/>
    <p:sldId id="303" r:id="rId34"/>
    <p:sldId id="26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3B6BD4-E123-5BCE-F662-CAC82517C6D3}" name="JESSICA DALBY" initials="JD" userId="PjPrGd7FoBIwJwnwC+3H4x3NBSysEbx4ctE0F+qiHic=" providerId="None"/>
  <p188:author id="{9BB257DF-13C5-D4B2-FE8C-69571378F675}" name="Jess Dalby" initials="JD" userId="65a2cf7368918ca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B6192-DBD9-4443-A925-4596C213360C}" v="589" dt="2023-06-02T04:07:58.596"/>
    <p1510:client id="{34D371DA-C01F-441C-8E6C-1813C9296E2D}" v="127" dt="2022-08-08T20:20:17.888"/>
    <p1510:client id="{91EFA877-953E-4817-A48A-3DAC1D7BF4B0}" v="2" dt="2022-10-17T17:03:02.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4974" autoAdjust="0"/>
  </p:normalViewPr>
  <p:slideViewPr>
    <p:cSldViewPr snapToGrid="0">
      <p:cViewPr varScale="1">
        <p:scale>
          <a:sx n="63" d="100"/>
          <a:sy n="63" d="100"/>
        </p:scale>
        <p:origin x="60" y="6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DALBY" userId="PjPrGd7FoBIwJwnwC+3H4x3NBSysEbx4ctE0F+qiHic=" providerId="None" clId="Web-{1DAB6192-DBD9-4443-A925-4596C213360C}"/>
    <pc:docChg chg="addSld delSld modSld">
      <pc:chgData name="JESSICA DALBY" userId="PjPrGd7FoBIwJwnwC+3H4x3NBSysEbx4ctE0F+qiHic=" providerId="None" clId="Web-{1DAB6192-DBD9-4443-A925-4596C213360C}" dt="2023-06-02T04:07:58.190" v="666"/>
      <pc:docMkLst>
        <pc:docMk/>
      </pc:docMkLst>
      <pc:sldChg chg="addSp delSp modSp">
        <pc:chgData name="JESSICA DALBY" userId="PjPrGd7FoBIwJwnwC+3H4x3NBSysEbx4ctE0F+qiHic=" providerId="None" clId="Web-{1DAB6192-DBD9-4443-A925-4596C213360C}" dt="2023-06-02T03:57:37.375" v="653" actId="14100"/>
        <pc:sldMkLst>
          <pc:docMk/>
          <pc:sldMk cId="109857222" sldId="256"/>
        </pc:sldMkLst>
        <pc:spChg chg="mod">
          <ac:chgData name="JESSICA DALBY" userId="PjPrGd7FoBIwJwnwC+3H4x3NBSysEbx4ctE0F+qiHic=" providerId="None" clId="Web-{1DAB6192-DBD9-4443-A925-4596C213360C}" dt="2023-06-02T01:38:00.294" v="0" actId="20577"/>
          <ac:spMkLst>
            <pc:docMk/>
            <pc:sldMk cId="109857222" sldId="256"/>
            <ac:spMk id="2" creationId="{00000000-0000-0000-0000-000000000000}"/>
          </ac:spMkLst>
        </pc:spChg>
        <pc:spChg chg="add del mod">
          <ac:chgData name="JESSICA DALBY" userId="PjPrGd7FoBIwJwnwC+3H4x3NBSysEbx4ctE0F+qiHic=" providerId="None" clId="Web-{1DAB6192-DBD9-4443-A925-4596C213360C}" dt="2023-06-02T02:56:11.643" v="323"/>
          <ac:spMkLst>
            <pc:docMk/>
            <pc:sldMk cId="109857222" sldId="256"/>
            <ac:spMk id="4" creationId="{2487E78D-337E-8484-6668-494C57E07D4E}"/>
          </ac:spMkLst>
        </pc:spChg>
        <pc:spChg chg="add del mod">
          <ac:chgData name="JESSICA DALBY" userId="PjPrGd7FoBIwJwnwC+3H4x3NBSysEbx4ctE0F+qiHic=" providerId="None" clId="Web-{1DAB6192-DBD9-4443-A925-4596C213360C}" dt="2023-06-02T02:56:26.034" v="327"/>
          <ac:spMkLst>
            <pc:docMk/>
            <pc:sldMk cId="109857222" sldId="256"/>
            <ac:spMk id="5" creationId="{3E4BACBC-71D7-EBF8-EC8E-2A644CA66C73}"/>
          </ac:spMkLst>
        </pc:spChg>
        <pc:picChg chg="add mod">
          <ac:chgData name="JESSICA DALBY" userId="PjPrGd7FoBIwJwnwC+3H4x3NBSysEbx4ctE0F+qiHic=" providerId="None" clId="Web-{1DAB6192-DBD9-4443-A925-4596C213360C}" dt="2023-06-02T02:56:57.019" v="329" actId="1076"/>
          <ac:picMkLst>
            <pc:docMk/>
            <pc:sldMk cId="109857222" sldId="256"/>
            <ac:picMk id="6" creationId="{047E3CE2-E746-CB8D-659E-2A318D4A59EC}"/>
          </ac:picMkLst>
        </pc:picChg>
        <pc:picChg chg="del">
          <ac:chgData name="JESSICA DALBY" userId="PjPrGd7FoBIwJwnwC+3H4x3NBSysEbx4ctE0F+qiHic=" providerId="None" clId="Web-{1DAB6192-DBD9-4443-A925-4596C213360C}" dt="2023-06-02T03:57:26.874" v="651"/>
          <ac:picMkLst>
            <pc:docMk/>
            <pc:sldMk cId="109857222" sldId="256"/>
            <ac:picMk id="7" creationId="{AD14DD28-BC68-5132-39AA-7BD4A27A2EF8}"/>
          </ac:picMkLst>
        </pc:picChg>
        <pc:picChg chg="add mod">
          <ac:chgData name="JESSICA DALBY" userId="PjPrGd7FoBIwJwnwC+3H4x3NBSysEbx4ctE0F+qiHic=" providerId="None" clId="Web-{1DAB6192-DBD9-4443-A925-4596C213360C}" dt="2023-06-02T03:57:37.375" v="653" actId="14100"/>
          <ac:picMkLst>
            <pc:docMk/>
            <pc:sldMk cId="109857222" sldId="256"/>
            <ac:picMk id="8" creationId="{13599A46-FC7E-00D3-01DD-4A8329A1192C}"/>
          </ac:picMkLst>
        </pc:picChg>
      </pc:sldChg>
      <pc:sldChg chg="del">
        <pc:chgData name="JESSICA DALBY" userId="PjPrGd7FoBIwJwnwC+3H4x3NBSysEbx4ctE0F+qiHic=" providerId="None" clId="Web-{1DAB6192-DBD9-4443-A925-4596C213360C}" dt="2023-06-02T03:47:00.137" v="641"/>
        <pc:sldMkLst>
          <pc:docMk/>
          <pc:sldMk cId="3679696840" sldId="257"/>
        </pc:sldMkLst>
      </pc:sldChg>
      <pc:sldChg chg="modSp">
        <pc:chgData name="JESSICA DALBY" userId="PjPrGd7FoBIwJwnwC+3H4x3NBSysEbx4ctE0F+qiHic=" providerId="None" clId="Web-{1DAB6192-DBD9-4443-A925-4596C213360C}" dt="2023-06-02T03:43:19.672" v="512" actId="20577"/>
        <pc:sldMkLst>
          <pc:docMk/>
          <pc:sldMk cId="895918710" sldId="260"/>
        </pc:sldMkLst>
        <pc:spChg chg="mod">
          <ac:chgData name="JESSICA DALBY" userId="PjPrGd7FoBIwJwnwC+3H4x3NBSysEbx4ctE0F+qiHic=" providerId="None" clId="Web-{1DAB6192-DBD9-4443-A925-4596C213360C}" dt="2023-06-02T03:43:19.672" v="512" actId="20577"/>
          <ac:spMkLst>
            <pc:docMk/>
            <pc:sldMk cId="895918710" sldId="260"/>
            <ac:spMk id="3" creationId="{AFEA866F-7C0C-4B17-3185-7FB688721B92}"/>
          </ac:spMkLst>
        </pc:spChg>
      </pc:sldChg>
      <pc:sldChg chg="modSp del">
        <pc:chgData name="JESSICA DALBY" userId="PjPrGd7FoBIwJwnwC+3H4x3NBSysEbx4ctE0F+qiHic=" providerId="None" clId="Web-{1DAB6192-DBD9-4443-A925-4596C213360C}" dt="2023-06-02T02:49:57.741" v="262"/>
        <pc:sldMkLst>
          <pc:docMk/>
          <pc:sldMk cId="4264810767" sldId="261"/>
        </pc:sldMkLst>
        <pc:spChg chg="mod">
          <ac:chgData name="JESSICA DALBY" userId="PjPrGd7FoBIwJwnwC+3H4x3NBSysEbx4ctE0F+qiHic=" providerId="None" clId="Web-{1DAB6192-DBD9-4443-A925-4596C213360C}" dt="2023-06-02T01:56:31.311" v="54" actId="20577"/>
          <ac:spMkLst>
            <pc:docMk/>
            <pc:sldMk cId="4264810767" sldId="261"/>
            <ac:spMk id="3" creationId="{17442E5F-07A2-D0B5-4F10-57A8CB725F3B}"/>
          </ac:spMkLst>
        </pc:spChg>
      </pc:sldChg>
      <pc:sldChg chg="modSp">
        <pc:chgData name="JESSICA DALBY" userId="PjPrGd7FoBIwJwnwC+3H4x3NBSysEbx4ctE0F+qiHic=" providerId="None" clId="Web-{1DAB6192-DBD9-4443-A925-4596C213360C}" dt="2023-06-02T03:27:19.856" v="495" actId="20577"/>
        <pc:sldMkLst>
          <pc:docMk/>
          <pc:sldMk cId="3390221070" sldId="262"/>
        </pc:sldMkLst>
        <pc:spChg chg="mod">
          <ac:chgData name="JESSICA DALBY" userId="PjPrGd7FoBIwJwnwC+3H4x3NBSysEbx4ctE0F+qiHic=" providerId="None" clId="Web-{1DAB6192-DBD9-4443-A925-4596C213360C}" dt="2023-06-02T03:27:19.856" v="495" actId="20577"/>
          <ac:spMkLst>
            <pc:docMk/>
            <pc:sldMk cId="3390221070" sldId="262"/>
            <ac:spMk id="3" creationId="{71AEBC2B-9571-7063-8E69-8661BB3312BC}"/>
          </ac:spMkLst>
        </pc:spChg>
      </pc:sldChg>
      <pc:sldChg chg="modSp">
        <pc:chgData name="JESSICA DALBY" userId="PjPrGd7FoBIwJwnwC+3H4x3NBSysEbx4ctE0F+qiHic=" providerId="None" clId="Web-{1DAB6192-DBD9-4443-A925-4596C213360C}" dt="2023-06-02T03:57:21.984" v="650" actId="20577"/>
        <pc:sldMkLst>
          <pc:docMk/>
          <pc:sldMk cId="1078242143" sldId="265"/>
        </pc:sldMkLst>
        <pc:spChg chg="mod">
          <ac:chgData name="JESSICA DALBY" userId="PjPrGd7FoBIwJwnwC+3H4x3NBSysEbx4ctE0F+qiHic=" providerId="None" clId="Web-{1DAB6192-DBD9-4443-A925-4596C213360C}" dt="2023-06-02T03:57:21.984" v="650" actId="20577"/>
          <ac:spMkLst>
            <pc:docMk/>
            <pc:sldMk cId="1078242143" sldId="265"/>
            <ac:spMk id="3" creationId="{32F3F99D-8233-B2BC-72C0-7334E5CE8E65}"/>
          </ac:spMkLst>
        </pc:spChg>
      </pc:sldChg>
      <pc:sldChg chg="del">
        <pc:chgData name="JESSICA DALBY" userId="PjPrGd7FoBIwJwnwC+3H4x3NBSysEbx4ctE0F+qiHic=" providerId="None" clId="Web-{1DAB6192-DBD9-4443-A925-4596C213360C}" dt="2023-06-02T02:50:50.087" v="265"/>
        <pc:sldMkLst>
          <pc:docMk/>
          <pc:sldMk cId="3607719351" sldId="268"/>
        </pc:sldMkLst>
      </pc:sldChg>
      <pc:sldChg chg="modSp del">
        <pc:chgData name="JESSICA DALBY" userId="PjPrGd7FoBIwJwnwC+3H4x3NBSysEbx4ctE0F+qiHic=" providerId="None" clId="Web-{1DAB6192-DBD9-4443-A925-4596C213360C}" dt="2023-06-02T03:28:09.170" v="500"/>
        <pc:sldMkLst>
          <pc:docMk/>
          <pc:sldMk cId="1952335707" sldId="273"/>
        </pc:sldMkLst>
        <pc:picChg chg="mod">
          <ac:chgData name="JESSICA DALBY" userId="PjPrGd7FoBIwJwnwC+3H4x3NBSysEbx4ctE0F+qiHic=" providerId="None" clId="Web-{1DAB6192-DBD9-4443-A925-4596C213360C}" dt="2023-06-02T01:58:14.830" v="55" actId="14100"/>
          <ac:picMkLst>
            <pc:docMk/>
            <pc:sldMk cId="1952335707" sldId="273"/>
            <ac:picMk id="3074" creationId="{029D507C-C419-2014-BCEF-FA032900DDD4}"/>
          </ac:picMkLst>
        </pc:picChg>
      </pc:sldChg>
      <pc:sldChg chg="del">
        <pc:chgData name="JESSICA DALBY" userId="PjPrGd7FoBIwJwnwC+3H4x3NBSysEbx4ctE0F+qiHic=" providerId="None" clId="Web-{1DAB6192-DBD9-4443-A925-4596C213360C}" dt="2023-06-02T02:50:06.867" v="263"/>
        <pc:sldMkLst>
          <pc:docMk/>
          <pc:sldMk cId="3758020275" sldId="275"/>
        </pc:sldMkLst>
      </pc:sldChg>
      <pc:sldChg chg="del">
        <pc:chgData name="JESSICA DALBY" userId="PjPrGd7FoBIwJwnwC+3H4x3NBSysEbx4ctE0F+qiHic=" providerId="None" clId="Web-{1DAB6192-DBD9-4443-A925-4596C213360C}" dt="2023-06-02T02:50:57.477" v="266"/>
        <pc:sldMkLst>
          <pc:docMk/>
          <pc:sldMk cId="3157015189" sldId="278"/>
        </pc:sldMkLst>
      </pc:sldChg>
      <pc:sldChg chg="del">
        <pc:chgData name="JESSICA DALBY" userId="PjPrGd7FoBIwJwnwC+3H4x3NBSysEbx4ctE0F+qiHic=" providerId="None" clId="Web-{1DAB6192-DBD9-4443-A925-4596C213360C}" dt="2023-06-02T01:59:58.708" v="56"/>
        <pc:sldMkLst>
          <pc:docMk/>
          <pc:sldMk cId="3180222943" sldId="285"/>
        </pc:sldMkLst>
      </pc:sldChg>
      <pc:sldChg chg="del">
        <pc:chgData name="JESSICA DALBY" userId="PjPrGd7FoBIwJwnwC+3H4x3NBSysEbx4ctE0F+qiHic=" providerId="None" clId="Web-{1DAB6192-DBD9-4443-A925-4596C213360C}" dt="2023-06-02T01:41:25.159" v="1"/>
        <pc:sldMkLst>
          <pc:docMk/>
          <pc:sldMk cId="1327071164" sldId="287"/>
        </pc:sldMkLst>
      </pc:sldChg>
      <pc:sldChg chg="addSp delSp modSp modNotes">
        <pc:chgData name="JESSICA DALBY" userId="PjPrGd7FoBIwJwnwC+3H4x3NBSysEbx4ctE0F+qiHic=" providerId="None" clId="Web-{1DAB6192-DBD9-4443-A925-4596C213360C}" dt="2023-06-02T02:18:51.773" v="199"/>
        <pc:sldMkLst>
          <pc:docMk/>
          <pc:sldMk cId="2563193862" sldId="288"/>
        </pc:sldMkLst>
        <pc:spChg chg="del mod">
          <ac:chgData name="JESSICA DALBY" userId="PjPrGd7FoBIwJwnwC+3H4x3NBSysEbx4ctE0F+qiHic=" providerId="None" clId="Web-{1DAB6192-DBD9-4443-A925-4596C213360C}" dt="2023-06-02T01:41:54.457" v="5"/>
          <ac:spMkLst>
            <pc:docMk/>
            <pc:sldMk cId="2563193862" sldId="288"/>
            <ac:spMk id="4" creationId="{6F993B30-A211-2A06-FCC0-198F29F4949E}"/>
          </ac:spMkLst>
        </pc:spChg>
        <pc:spChg chg="add del">
          <ac:chgData name="JESSICA DALBY" userId="PjPrGd7FoBIwJwnwC+3H4x3NBSysEbx4ctE0F+qiHic=" providerId="None" clId="Web-{1DAB6192-DBD9-4443-A925-4596C213360C}" dt="2023-06-02T01:50:15.581" v="31"/>
          <ac:spMkLst>
            <pc:docMk/>
            <pc:sldMk cId="2563193862" sldId="288"/>
            <ac:spMk id="10" creationId="{310356C2-BE2B-D9A8-9D09-786D038CB852}"/>
          </ac:spMkLst>
        </pc:spChg>
        <pc:picChg chg="add del mod">
          <ac:chgData name="JESSICA DALBY" userId="PjPrGd7FoBIwJwnwC+3H4x3NBSysEbx4ctE0F+qiHic=" providerId="None" clId="Web-{1DAB6192-DBD9-4443-A925-4596C213360C}" dt="2023-06-02T01:42:31.708" v="9"/>
          <ac:picMkLst>
            <pc:docMk/>
            <pc:sldMk cId="2563193862" sldId="288"/>
            <ac:picMk id="2" creationId="{ECB667CF-AFCC-DF47-0960-E06988661DD2}"/>
          </ac:picMkLst>
        </pc:picChg>
        <pc:picChg chg="del">
          <ac:chgData name="JESSICA DALBY" userId="PjPrGd7FoBIwJwnwC+3H4x3NBSysEbx4ctE0F+qiHic=" providerId="None" clId="Web-{1DAB6192-DBD9-4443-A925-4596C213360C}" dt="2023-06-02T01:41:38.269" v="2"/>
          <ac:picMkLst>
            <pc:docMk/>
            <pc:sldMk cId="2563193862" sldId="288"/>
            <ac:picMk id="3" creationId="{801F88A5-6DA5-68FA-4740-A530359D9CEE}"/>
          </ac:picMkLst>
        </pc:picChg>
        <pc:picChg chg="add del mod">
          <ac:chgData name="JESSICA DALBY" userId="PjPrGd7FoBIwJwnwC+3H4x3NBSysEbx4ctE0F+qiHic=" providerId="None" clId="Web-{1DAB6192-DBD9-4443-A925-4596C213360C}" dt="2023-06-02T01:45:50.964" v="13"/>
          <ac:picMkLst>
            <pc:docMk/>
            <pc:sldMk cId="2563193862" sldId="288"/>
            <ac:picMk id="5" creationId="{64E537D5-F2D3-D508-E21D-A6B81CAC5C3B}"/>
          </ac:picMkLst>
        </pc:picChg>
        <pc:picChg chg="add del mod">
          <ac:chgData name="JESSICA DALBY" userId="PjPrGd7FoBIwJwnwC+3H4x3NBSysEbx4ctE0F+qiHic=" providerId="None" clId="Web-{1DAB6192-DBD9-4443-A925-4596C213360C}" dt="2023-06-02T01:46:25.996" v="15"/>
          <ac:picMkLst>
            <pc:docMk/>
            <pc:sldMk cId="2563193862" sldId="288"/>
            <ac:picMk id="6" creationId="{EA8AA31A-8FB7-EF4D-3403-D9F052F4573B}"/>
          </ac:picMkLst>
        </pc:picChg>
        <pc:picChg chg="add del mod">
          <ac:chgData name="JESSICA DALBY" userId="PjPrGd7FoBIwJwnwC+3H4x3NBSysEbx4ctE0F+qiHic=" providerId="None" clId="Web-{1DAB6192-DBD9-4443-A925-4596C213360C}" dt="2023-06-02T01:47:26.842" v="20"/>
          <ac:picMkLst>
            <pc:docMk/>
            <pc:sldMk cId="2563193862" sldId="288"/>
            <ac:picMk id="7" creationId="{EE1CF4E8-C68F-8003-2751-469E64C1E393}"/>
          </ac:picMkLst>
        </pc:picChg>
        <pc:picChg chg="add del mod">
          <ac:chgData name="JESSICA DALBY" userId="PjPrGd7FoBIwJwnwC+3H4x3NBSysEbx4ctE0F+qiHic=" providerId="None" clId="Web-{1DAB6192-DBD9-4443-A925-4596C213360C}" dt="2023-06-02T01:51:24.927" v="32"/>
          <ac:picMkLst>
            <pc:docMk/>
            <pc:sldMk cId="2563193862" sldId="288"/>
            <ac:picMk id="8" creationId="{90DD80E0-2C73-F48B-D62D-BEB3F3731953}"/>
          </ac:picMkLst>
        </pc:picChg>
        <pc:picChg chg="add mod">
          <ac:chgData name="JESSICA DALBY" userId="PjPrGd7FoBIwJwnwC+3H4x3NBSysEbx4ctE0F+qiHic=" providerId="None" clId="Web-{1DAB6192-DBD9-4443-A925-4596C213360C}" dt="2023-06-02T01:51:43.631" v="36" actId="1076"/>
          <ac:picMkLst>
            <pc:docMk/>
            <pc:sldMk cId="2563193862" sldId="288"/>
            <ac:picMk id="9" creationId="{F31E7955-7D76-1462-2B6F-A502767C3848}"/>
          </ac:picMkLst>
        </pc:picChg>
        <pc:picChg chg="add mod ord">
          <ac:chgData name="JESSICA DALBY" userId="PjPrGd7FoBIwJwnwC+3H4x3NBSysEbx4ctE0F+qiHic=" providerId="None" clId="Web-{1DAB6192-DBD9-4443-A925-4596C213360C}" dt="2023-06-02T01:52:01.616" v="38"/>
          <ac:picMkLst>
            <pc:docMk/>
            <pc:sldMk cId="2563193862" sldId="288"/>
            <ac:picMk id="11" creationId="{432F638E-0C49-001F-D42C-E6A2A4B8629E}"/>
          </ac:picMkLst>
        </pc:picChg>
        <pc:picChg chg="add mod">
          <ac:chgData name="JESSICA DALBY" userId="PjPrGd7FoBIwJwnwC+3H4x3NBSysEbx4ctE0F+qiHic=" providerId="None" clId="Web-{1DAB6192-DBD9-4443-A925-4596C213360C}" dt="2023-06-02T01:53:23.353" v="41" actId="1076"/>
          <ac:picMkLst>
            <pc:docMk/>
            <pc:sldMk cId="2563193862" sldId="288"/>
            <ac:picMk id="12" creationId="{2642B559-61EA-9F11-1220-E236320B2B07}"/>
          </ac:picMkLst>
        </pc:picChg>
      </pc:sldChg>
      <pc:sldChg chg="modSp">
        <pc:chgData name="JESSICA DALBY" userId="PjPrGd7FoBIwJwnwC+3H4x3NBSysEbx4ctE0F+qiHic=" providerId="None" clId="Web-{1DAB6192-DBD9-4443-A925-4596C213360C}" dt="2023-06-02T01:54:30.917" v="44" actId="20577"/>
        <pc:sldMkLst>
          <pc:docMk/>
          <pc:sldMk cId="2497824820" sldId="289"/>
        </pc:sldMkLst>
        <pc:spChg chg="mod">
          <ac:chgData name="JESSICA DALBY" userId="PjPrGd7FoBIwJwnwC+3H4x3NBSysEbx4ctE0F+qiHic=" providerId="None" clId="Web-{1DAB6192-DBD9-4443-A925-4596C213360C}" dt="2023-06-02T01:54:30.917" v="44" actId="20577"/>
          <ac:spMkLst>
            <pc:docMk/>
            <pc:sldMk cId="2497824820" sldId="289"/>
            <ac:spMk id="2" creationId="{29B01264-AD54-6F19-296A-4C5EC45DF640}"/>
          </ac:spMkLst>
        </pc:spChg>
      </pc:sldChg>
      <pc:sldChg chg="modNotes">
        <pc:chgData name="JESSICA DALBY" userId="PjPrGd7FoBIwJwnwC+3H4x3NBSysEbx4ctE0F+qiHic=" providerId="None" clId="Web-{1DAB6192-DBD9-4443-A925-4596C213360C}" dt="2023-06-02T02:21:22.121" v="222"/>
        <pc:sldMkLst>
          <pc:docMk/>
          <pc:sldMk cId="3941366539" sldId="290"/>
        </pc:sldMkLst>
      </pc:sldChg>
      <pc:sldChg chg="del">
        <pc:chgData name="JESSICA DALBY" userId="PjPrGd7FoBIwJwnwC+3H4x3NBSysEbx4ctE0F+qiHic=" providerId="None" clId="Web-{1DAB6192-DBD9-4443-A925-4596C213360C}" dt="2023-06-02T02:20:40.932" v="200"/>
        <pc:sldMkLst>
          <pc:docMk/>
          <pc:sldMk cId="393311377" sldId="291"/>
        </pc:sldMkLst>
      </pc:sldChg>
      <pc:sldChg chg="addSp modSp new">
        <pc:chgData name="JESSICA DALBY" userId="PjPrGd7FoBIwJwnwC+3H4x3NBSysEbx4ctE0F+qiHic=" providerId="None" clId="Web-{1DAB6192-DBD9-4443-A925-4596C213360C}" dt="2023-06-02T02:07:15.518" v="114" actId="1076"/>
        <pc:sldMkLst>
          <pc:docMk/>
          <pc:sldMk cId="3953404044" sldId="292"/>
        </pc:sldMkLst>
        <pc:spChg chg="add mod">
          <ac:chgData name="JESSICA DALBY" userId="PjPrGd7FoBIwJwnwC+3H4x3NBSysEbx4ctE0F+qiHic=" providerId="None" clId="Web-{1DAB6192-DBD9-4443-A925-4596C213360C}" dt="2023-06-02T02:03:36.480" v="84" actId="20577"/>
          <ac:spMkLst>
            <pc:docMk/>
            <pc:sldMk cId="3953404044" sldId="292"/>
            <ac:spMk id="3" creationId="{77201DDC-ACBD-3796-B7A6-F2E286E6E548}"/>
          </ac:spMkLst>
        </pc:spChg>
        <pc:spChg chg="add mod">
          <ac:chgData name="JESSICA DALBY" userId="PjPrGd7FoBIwJwnwC+3H4x3NBSysEbx4ctE0F+qiHic=" providerId="None" clId="Web-{1DAB6192-DBD9-4443-A925-4596C213360C}" dt="2023-06-02T02:05:50.984" v="100" actId="1076"/>
          <ac:spMkLst>
            <pc:docMk/>
            <pc:sldMk cId="3953404044" sldId="292"/>
            <ac:spMk id="5" creationId="{F4D82588-3C94-1591-D992-9343AB2E8269}"/>
          </ac:spMkLst>
        </pc:spChg>
        <pc:spChg chg="add mod">
          <ac:chgData name="JESSICA DALBY" userId="PjPrGd7FoBIwJwnwC+3H4x3NBSysEbx4ctE0F+qiHic=" providerId="None" clId="Web-{1DAB6192-DBD9-4443-A925-4596C213360C}" dt="2023-06-02T02:07:15.518" v="114" actId="1076"/>
          <ac:spMkLst>
            <pc:docMk/>
            <pc:sldMk cId="3953404044" sldId="292"/>
            <ac:spMk id="6" creationId="{7A07DA58-217A-53EB-4708-BDE6BE9C70E2}"/>
          </ac:spMkLst>
        </pc:spChg>
        <pc:picChg chg="add mod">
          <ac:chgData name="JESSICA DALBY" userId="PjPrGd7FoBIwJwnwC+3H4x3NBSysEbx4ctE0F+qiHic=" providerId="None" clId="Web-{1DAB6192-DBD9-4443-A925-4596C213360C}" dt="2023-06-02T02:03:09.573" v="71" actId="14100"/>
          <ac:picMkLst>
            <pc:docMk/>
            <pc:sldMk cId="3953404044" sldId="292"/>
            <ac:picMk id="2" creationId="{08C8B085-9062-16E7-29C8-BEE463A80079}"/>
          </ac:picMkLst>
        </pc:picChg>
        <pc:picChg chg="add mod">
          <ac:chgData name="JESSICA DALBY" userId="PjPrGd7FoBIwJwnwC+3H4x3NBSysEbx4ctE0F+qiHic=" providerId="None" clId="Web-{1DAB6192-DBD9-4443-A925-4596C213360C}" dt="2023-06-02T02:05:05.983" v="88" actId="14100"/>
          <ac:picMkLst>
            <pc:docMk/>
            <pc:sldMk cId="3953404044" sldId="292"/>
            <ac:picMk id="4" creationId="{7859FE70-9593-D432-7D51-251F46EA81E9}"/>
          </ac:picMkLst>
        </pc:picChg>
      </pc:sldChg>
      <pc:sldChg chg="addSp modSp new modNotes">
        <pc:chgData name="JESSICA DALBY" userId="PjPrGd7FoBIwJwnwC+3H4x3NBSysEbx4ctE0F+qiHic=" providerId="None" clId="Web-{1DAB6192-DBD9-4443-A925-4596C213360C}" dt="2023-06-02T02:15:55.815" v="137"/>
        <pc:sldMkLst>
          <pc:docMk/>
          <pc:sldMk cId="1299688707" sldId="293"/>
        </pc:sldMkLst>
        <pc:picChg chg="add mod modCrop">
          <ac:chgData name="JESSICA DALBY" userId="PjPrGd7FoBIwJwnwC+3H4x3NBSysEbx4ctE0F+qiHic=" providerId="None" clId="Web-{1DAB6192-DBD9-4443-A925-4596C213360C}" dt="2023-06-02T02:11:40.010" v="120"/>
          <ac:picMkLst>
            <pc:docMk/>
            <pc:sldMk cId="1299688707" sldId="293"/>
            <ac:picMk id="2" creationId="{C92A9A67-674E-7C62-9A85-1FF4F764A035}"/>
          </ac:picMkLst>
        </pc:picChg>
        <pc:picChg chg="add mod">
          <ac:chgData name="JESSICA DALBY" userId="PjPrGd7FoBIwJwnwC+3H4x3NBSysEbx4ctE0F+qiHic=" providerId="None" clId="Web-{1DAB6192-DBD9-4443-A925-4596C213360C}" dt="2023-06-02T02:12:21.324" v="124" actId="1076"/>
          <ac:picMkLst>
            <pc:docMk/>
            <pc:sldMk cId="1299688707" sldId="293"/>
            <ac:picMk id="3" creationId="{8B49BDB7-15C0-A669-D865-7F8A7083FD10}"/>
          </ac:picMkLst>
        </pc:picChg>
        <pc:picChg chg="add mod">
          <ac:chgData name="JESSICA DALBY" userId="PjPrGd7FoBIwJwnwC+3H4x3NBSysEbx4ctE0F+qiHic=" providerId="None" clId="Web-{1DAB6192-DBD9-4443-A925-4596C213360C}" dt="2023-06-02T02:13:02.278" v="128" actId="1076"/>
          <ac:picMkLst>
            <pc:docMk/>
            <pc:sldMk cId="1299688707" sldId="293"/>
            <ac:picMk id="4" creationId="{FDB79B8A-9F0F-F8B5-4564-55DA45EA0EC4}"/>
          </ac:picMkLst>
        </pc:picChg>
      </pc:sldChg>
      <pc:sldChg chg="addSp delSp modSp new">
        <pc:chgData name="JESSICA DALBY" userId="PjPrGd7FoBIwJwnwC+3H4x3NBSysEbx4ctE0F+qiHic=" providerId="None" clId="Web-{1DAB6192-DBD9-4443-A925-4596C213360C}" dt="2023-06-02T02:25:10.534" v="231" actId="1076"/>
        <pc:sldMkLst>
          <pc:docMk/>
          <pc:sldMk cId="2075376931" sldId="294"/>
        </pc:sldMkLst>
        <pc:spChg chg="del">
          <ac:chgData name="JESSICA DALBY" userId="PjPrGd7FoBIwJwnwC+3H4x3NBSysEbx4ctE0F+qiHic=" providerId="None" clId="Web-{1DAB6192-DBD9-4443-A925-4596C213360C}" dt="2023-06-02T02:24:57.159" v="228"/>
          <ac:spMkLst>
            <pc:docMk/>
            <pc:sldMk cId="2075376931" sldId="294"/>
            <ac:spMk id="3" creationId="{2BAE3753-79DA-F79F-9C36-0023658CA960}"/>
          </ac:spMkLst>
        </pc:spChg>
        <pc:picChg chg="add mod ord">
          <ac:chgData name="JESSICA DALBY" userId="PjPrGd7FoBIwJwnwC+3H4x3NBSysEbx4ctE0F+qiHic=" providerId="None" clId="Web-{1DAB6192-DBD9-4443-A925-4596C213360C}" dt="2023-06-02T02:25:10.534" v="231" actId="1076"/>
          <ac:picMkLst>
            <pc:docMk/>
            <pc:sldMk cId="2075376931" sldId="294"/>
            <ac:picMk id="4" creationId="{F38AB648-0738-A8B4-5682-19434A5AD2A3}"/>
          </ac:picMkLst>
        </pc:picChg>
      </pc:sldChg>
      <pc:sldChg chg="addSp modSp new">
        <pc:chgData name="JESSICA DALBY" userId="PjPrGd7FoBIwJwnwC+3H4x3NBSysEbx4ctE0F+qiHic=" providerId="None" clId="Web-{1DAB6192-DBD9-4443-A925-4596C213360C}" dt="2023-06-02T02:22:54.186" v="227" actId="14100"/>
        <pc:sldMkLst>
          <pc:docMk/>
          <pc:sldMk cId="2625417790" sldId="295"/>
        </pc:sldMkLst>
        <pc:picChg chg="add mod">
          <ac:chgData name="JESSICA DALBY" userId="PjPrGd7FoBIwJwnwC+3H4x3NBSysEbx4ctE0F+qiHic=" providerId="None" clId="Web-{1DAB6192-DBD9-4443-A925-4596C213360C}" dt="2023-06-02T02:22:54.186" v="227" actId="14100"/>
          <ac:picMkLst>
            <pc:docMk/>
            <pc:sldMk cId="2625417790" sldId="295"/>
            <ac:picMk id="2" creationId="{B175EE66-58E2-EA73-0349-901826C6488A}"/>
          </ac:picMkLst>
        </pc:picChg>
      </pc:sldChg>
      <pc:sldChg chg="addSp modSp new">
        <pc:chgData name="JESSICA DALBY" userId="PjPrGd7FoBIwJwnwC+3H4x3NBSysEbx4ctE0F+qiHic=" providerId="None" clId="Web-{1DAB6192-DBD9-4443-A925-4596C213360C}" dt="2023-06-02T02:26:31.177" v="235" actId="14100"/>
        <pc:sldMkLst>
          <pc:docMk/>
          <pc:sldMk cId="1208802867" sldId="296"/>
        </pc:sldMkLst>
        <pc:picChg chg="add mod">
          <ac:chgData name="JESSICA DALBY" userId="PjPrGd7FoBIwJwnwC+3H4x3NBSysEbx4ctE0F+qiHic=" providerId="None" clId="Web-{1DAB6192-DBD9-4443-A925-4596C213360C}" dt="2023-06-02T02:26:31.177" v="235" actId="14100"/>
          <ac:picMkLst>
            <pc:docMk/>
            <pc:sldMk cId="1208802867" sldId="296"/>
            <ac:picMk id="2" creationId="{8F85DE28-CC1F-2E8F-12B9-B3D9EEB2A452}"/>
          </ac:picMkLst>
        </pc:picChg>
      </pc:sldChg>
      <pc:sldChg chg="new del">
        <pc:chgData name="JESSICA DALBY" userId="PjPrGd7FoBIwJwnwC+3H4x3NBSysEbx4ctE0F+qiHic=" providerId="None" clId="Web-{1DAB6192-DBD9-4443-A925-4596C213360C}" dt="2023-06-02T02:50:37.821" v="264"/>
        <pc:sldMkLst>
          <pc:docMk/>
          <pc:sldMk cId="3204357141" sldId="297"/>
        </pc:sldMkLst>
      </pc:sldChg>
      <pc:sldChg chg="addSp modSp new">
        <pc:chgData name="JESSICA DALBY" userId="PjPrGd7FoBIwJwnwC+3H4x3NBSysEbx4ctE0F+qiHic=" providerId="None" clId="Web-{1DAB6192-DBD9-4443-A925-4596C213360C}" dt="2023-06-02T02:41:17.735" v="240" actId="14100"/>
        <pc:sldMkLst>
          <pc:docMk/>
          <pc:sldMk cId="3315240098" sldId="298"/>
        </pc:sldMkLst>
        <pc:picChg chg="add mod">
          <ac:chgData name="JESSICA DALBY" userId="PjPrGd7FoBIwJwnwC+3H4x3NBSysEbx4ctE0F+qiHic=" providerId="None" clId="Web-{1DAB6192-DBD9-4443-A925-4596C213360C}" dt="2023-06-02T02:41:17.735" v="240" actId="14100"/>
          <ac:picMkLst>
            <pc:docMk/>
            <pc:sldMk cId="3315240098" sldId="298"/>
            <ac:picMk id="2" creationId="{0B79B48A-81B8-C32D-953A-C2DD9A70570C}"/>
          </ac:picMkLst>
        </pc:picChg>
      </pc:sldChg>
      <pc:sldChg chg="addSp modSp new modNotes">
        <pc:chgData name="JESSICA DALBY" userId="PjPrGd7FoBIwJwnwC+3H4x3NBSysEbx4ctE0F+qiHic=" providerId="None" clId="Web-{1DAB6192-DBD9-4443-A925-4596C213360C}" dt="2023-06-02T02:49:23.800" v="261"/>
        <pc:sldMkLst>
          <pc:docMk/>
          <pc:sldMk cId="1391445071" sldId="299"/>
        </pc:sldMkLst>
        <pc:picChg chg="add mod">
          <ac:chgData name="JESSICA DALBY" userId="PjPrGd7FoBIwJwnwC+3H4x3NBSysEbx4ctE0F+qiHic=" providerId="None" clId="Web-{1DAB6192-DBD9-4443-A925-4596C213360C}" dt="2023-06-02T02:45:18.211" v="244" actId="14100"/>
          <ac:picMkLst>
            <pc:docMk/>
            <pc:sldMk cId="1391445071" sldId="299"/>
            <ac:picMk id="2" creationId="{BA8DE82F-EC53-B177-C03C-3DD45852D8BB}"/>
          </ac:picMkLst>
        </pc:picChg>
      </pc:sldChg>
      <pc:sldChg chg="new del">
        <pc:chgData name="JESSICA DALBY" userId="PjPrGd7FoBIwJwnwC+3H4x3NBSysEbx4ctE0F+qiHic=" providerId="None" clId="Web-{1DAB6192-DBD9-4443-A925-4596C213360C}" dt="2023-06-02T04:07:58.190" v="666"/>
        <pc:sldMkLst>
          <pc:docMk/>
          <pc:sldMk cId="3705046895" sldId="300"/>
        </pc:sldMkLst>
      </pc:sldChg>
      <pc:sldChg chg="modSp new">
        <pc:chgData name="JESSICA DALBY" userId="PjPrGd7FoBIwJwnwC+3H4x3NBSysEbx4ctE0F+qiHic=" providerId="None" clId="Web-{1DAB6192-DBD9-4443-A925-4596C213360C}" dt="2023-06-02T02:54:13.593" v="319" actId="20577"/>
        <pc:sldMkLst>
          <pc:docMk/>
          <pc:sldMk cId="2694428654" sldId="301"/>
        </pc:sldMkLst>
        <pc:spChg chg="mod">
          <ac:chgData name="JESSICA DALBY" userId="PjPrGd7FoBIwJwnwC+3H4x3NBSysEbx4ctE0F+qiHic=" providerId="None" clId="Web-{1DAB6192-DBD9-4443-A925-4596C213360C}" dt="2023-06-02T02:54:02.280" v="312" actId="20577"/>
          <ac:spMkLst>
            <pc:docMk/>
            <pc:sldMk cId="2694428654" sldId="301"/>
            <ac:spMk id="2" creationId="{3F7DDFAC-435A-64DD-C0A4-ACEE59CB0B71}"/>
          </ac:spMkLst>
        </pc:spChg>
        <pc:spChg chg="mod">
          <ac:chgData name="JESSICA DALBY" userId="PjPrGd7FoBIwJwnwC+3H4x3NBSysEbx4ctE0F+qiHic=" providerId="None" clId="Web-{1DAB6192-DBD9-4443-A925-4596C213360C}" dt="2023-06-02T02:54:13.593" v="319" actId="20577"/>
          <ac:spMkLst>
            <pc:docMk/>
            <pc:sldMk cId="2694428654" sldId="301"/>
            <ac:spMk id="3" creationId="{D9A4E024-8EEB-D253-D572-4C4733472C99}"/>
          </ac:spMkLst>
        </pc:spChg>
      </pc:sldChg>
      <pc:sldChg chg="modSp new">
        <pc:chgData name="JESSICA DALBY" userId="PjPrGd7FoBIwJwnwC+3H4x3NBSysEbx4ctE0F+qiHic=" providerId="None" clId="Web-{1DAB6192-DBD9-4443-A925-4596C213360C}" dt="2023-06-02T02:53:01.247" v="296" actId="20577"/>
        <pc:sldMkLst>
          <pc:docMk/>
          <pc:sldMk cId="987977300" sldId="302"/>
        </pc:sldMkLst>
        <pc:spChg chg="mod">
          <ac:chgData name="JESSICA DALBY" userId="PjPrGd7FoBIwJwnwC+3H4x3NBSysEbx4ctE0F+qiHic=" providerId="None" clId="Web-{1DAB6192-DBD9-4443-A925-4596C213360C}" dt="2023-06-02T02:52:46.074" v="288" actId="20577"/>
          <ac:spMkLst>
            <pc:docMk/>
            <pc:sldMk cId="987977300" sldId="302"/>
            <ac:spMk id="2" creationId="{A9DD41B2-480B-4E81-C56B-0DAB340DEC84}"/>
          </ac:spMkLst>
        </pc:spChg>
        <pc:spChg chg="mod">
          <ac:chgData name="JESSICA DALBY" userId="PjPrGd7FoBIwJwnwC+3H4x3NBSysEbx4ctE0F+qiHic=" providerId="None" clId="Web-{1DAB6192-DBD9-4443-A925-4596C213360C}" dt="2023-06-02T02:53:01.247" v="296" actId="20577"/>
          <ac:spMkLst>
            <pc:docMk/>
            <pc:sldMk cId="987977300" sldId="302"/>
            <ac:spMk id="3" creationId="{10557FFD-B2A2-0E38-95C5-CF6C88B1C15C}"/>
          </ac:spMkLst>
        </pc:spChg>
      </pc:sldChg>
      <pc:sldChg chg="modSp new modNotes">
        <pc:chgData name="JESSICA DALBY" userId="PjPrGd7FoBIwJwnwC+3H4x3NBSysEbx4ctE0F+qiHic=" providerId="None" clId="Web-{1DAB6192-DBD9-4443-A925-4596C213360C}" dt="2023-06-02T03:44:04.054" v="516"/>
        <pc:sldMkLst>
          <pc:docMk/>
          <pc:sldMk cId="1385622299" sldId="303"/>
        </pc:sldMkLst>
        <pc:spChg chg="mod">
          <ac:chgData name="JESSICA DALBY" userId="PjPrGd7FoBIwJwnwC+3H4x3NBSysEbx4ctE0F+qiHic=" providerId="None" clId="Web-{1DAB6192-DBD9-4443-A925-4596C213360C}" dt="2023-06-02T03:01:55.309" v="342" actId="20577"/>
          <ac:spMkLst>
            <pc:docMk/>
            <pc:sldMk cId="1385622299" sldId="303"/>
            <ac:spMk id="2" creationId="{C5C82C4C-060F-FD8D-86A2-DCFEEA73297E}"/>
          </ac:spMkLst>
        </pc:spChg>
        <pc:spChg chg="mod">
          <ac:chgData name="JESSICA DALBY" userId="PjPrGd7FoBIwJwnwC+3H4x3NBSysEbx4ctE0F+qiHic=" providerId="None" clId="Web-{1DAB6192-DBD9-4443-A925-4596C213360C}" dt="2023-06-02T03:07:13.803" v="371" actId="20577"/>
          <ac:spMkLst>
            <pc:docMk/>
            <pc:sldMk cId="1385622299" sldId="303"/>
            <ac:spMk id="3" creationId="{F7E133E1-A0BD-6DA2-F48E-03423641C5F2}"/>
          </ac:spMkLst>
        </pc:spChg>
      </pc:sldChg>
      <pc:sldChg chg="addSp delSp modSp new">
        <pc:chgData name="JESSICA DALBY" userId="PjPrGd7FoBIwJwnwC+3H4x3NBSysEbx4ctE0F+qiHic=" providerId="None" clId="Web-{1DAB6192-DBD9-4443-A925-4596C213360C}" dt="2023-06-02T03:11:07.842" v="376" actId="1076"/>
        <pc:sldMkLst>
          <pc:docMk/>
          <pc:sldMk cId="2706860840" sldId="304"/>
        </pc:sldMkLst>
        <pc:spChg chg="del">
          <ac:chgData name="JESSICA DALBY" userId="PjPrGd7FoBIwJwnwC+3H4x3NBSysEbx4ctE0F+qiHic=" providerId="None" clId="Web-{1DAB6192-DBD9-4443-A925-4596C213360C}" dt="2023-06-02T03:10:56.107" v="373"/>
          <ac:spMkLst>
            <pc:docMk/>
            <pc:sldMk cId="2706860840" sldId="304"/>
            <ac:spMk id="3" creationId="{3275BF89-0607-3DDF-7A81-E2D24268E397}"/>
          </ac:spMkLst>
        </pc:spChg>
        <pc:picChg chg="add mod ord">
          <ac:chgData name="JESSICA DALBY" userId="PjPrGd7FoBIwJwnwC+3H4x3NBSysEbx4ctE0F+qiHic=" providerId="None" clId="Web-{1DAB6192-DBD9-4443-A925-4596C213360C}" dt="2023-06-02T03:11:07.842" v="376" actId="1076"/>
          <ac:picMkLst>
            <pc:docMk/>
            <pc:sldMk cId="2706860840" sldId="304"/>
            <ac:picMk id="4" creationId="{515BA599-35F8-D386-AD97-165F01A612C1}"/>
          </ac:picMkLst>
        </pc:picChg>
      </pc:sldChg>
      <pc:sldChg chg="addSp modSp new">
        <pc:chgData name="JESSICA DALBY" userId="PjPrGd7FoBIwJwnwC+3H4x3NBSysEbx4ctE0F+qiHic=" providerId="None" clId="Web-{1DAB6192-DBD9-4443-A925-4596C213360C}" dt="2023-06-02T03:25:23.056" v="488" actId="1076"/>
        <pc:sldMkLst>
          <pc:docMk/>
          <pc:sldMk cId="445649054" sldId="305"/>
        </pc:sldMkLst>
        <pc:picChg chg="add mod">
          <ac:chgData name="JESSICA DALBY" userId="PjPrGd7FoBIwJwnwC+3H4x3NBSysEbx4ctE0F+qiHic=" providerId="None" clId="Web-{1DAB6192-DBD9-4443-A925-4596C213360C}" dt="2023-06-02T03:25:23.056" v="488" actId="1076"/>
          <ac:picMkLst>
            <pc:docMk/>
            <pc:sldMk cId="445649054" sldId="305"/>
            <ac:picMk id="2" creationId="{24D65D76-1B72-14A8-BA58-33B94F1E011A}"/>
          </ac:picMkLst>
        </pc:picChg>
      </pc:sldChg>
      <pc:sldChg chg="addSp modSp new">
        <pc:chgData name="JESSICA DALBY" userId="PjPrGd7FoBIwJwnwC+3H4x3NBSysEbx4ctE0F+qiHic=" providerId="None" clId="Web-{1DAB6192-DBD9-4443-A925-4596C213360C}" dt="2023-06-02T03:27:45.654" v="499" actId="14100"/>
        <pc:sldMkLst>
          <pc:docMk/>
          <pc:sldMk cId="2811684200" sldId="306"/>
        </pc:sldMkLst>
        <pc:picChg chg="add mod">
          <ac:chgData name="JESSICA DALBY" userId="PjPrGd7FoBIwJwnwC+3H4x3NBSysEbx4ctE0F+qiHic=" providerId="None" clId="Web-{1DAB6192-DBD9-4443-A925-4596C213360C}" dt="2023-06-02T03:27:45.654" v="499" actId="14100"/>
          <ac:picMkLst>
            <pc:docMk/>
            <pc:sldMk cId="2811684200" sldId="306"/>
            <ac:picMk id="3" creationId="{EDA4C452-A0F9-0E70-58FA-EDE88C98D9D2}"/>
          </ac:picMkLst>
        </pc:picChg>
      </pc:sldChg>
      <pc:sldChg chg="addSp delSp modSp new">
        <pc:chgData name="JESSICA DALBY" userId="PjPrGd7FoBIwJwnwC+3H4x3NBSysEbx4ctE0F+qiHic=" providerId="None" clId="Web-{1DAB6192-DBD9-4443-A925-4596C213360C}" dt="2023-06-02T04:07:56.127" v="665" actId="20577"/>
        <pc:sldMkLst>
          <pc:docMk/>
          <pc:sldMk cId="2716304212" sldId="307"/>
        </pc:sldMkLst>
        <pc:spChg chg="mod">
          <ac:chgData name="JESSICA DALBY" userId="PjPrGd7FoBIwJwnwC+3H4x3NBSysEbx4ctE0F+qiHic=" providerId="None" clId="Web-{1DAB6192-DBD9-4443-A925-4596C213360C}" dt="2023-06-02T04:07:56.127" v="665" actId="20577"/>
          <ac:spMkLst>
            <pc:docMk/>
            <pc:sldMk cId="2716304212" sldId="307"/>
            <ac:spMk id="2" creationId="{4E16E6C6-9BA9-6058-1C5F-DE627B9CAABD}"/>
          </ac:spMkLst>
        </pc:spChg>
        <pc:spChg chg="del">
          <ac:chgData name="JESSICA DALBY" userId="PjPrGd7FoBIwJwnwC+3H4x3NBSysEbx4ctE0F+qiHic=" providerId="None" clId="Web-{1DAB6192-DBD9-4443-A925-4596C213360C}" dt="2023-06-02T04:05:55.577" v="655"/>
          <ac:spMkLst>
            <pc:docMk/>
            <pc:sldMk cId="2716304212" sldId="307"/>
            <ac:spMk id="3" creationId="{884CE764-F82B-015B-FB01-D9B195DF3703}"/>
          </ac:spMkLst>
        </pc:spChg>
        <pc:picChg chg="add mod ord">
          <ac:chgData name="JESSICA DALBY" userId="PjPrGd7FoBIwJwnwC+3H4x3NBSysEbx4ctE0F+qiHic=" providerId="None" clId="Web-{1DAB6192-DBD9-4443-A925-4596C213360C}" dt="2023-06-02T04:05:55.577" v="655"/>
          <ac:picMkLst>
            <pc:docMk/>
            <pc:sldMk cId="2716304212" sldId="307"/>
            <ac:picMk id="4" creationId="{724E1D07-65EB-21E2-8E95-6247E819D5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9BAA4-3C56-40F2-A5F5-45C3B253E4DD}"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75419-799F-4220-82D0-FDA968D5BACC}" type="slidenum">
              <a:rPr lang="en-US" smtClean="0"/>
              <a:t>‹#›</a:t>
            </a:fld>
            <a:endParaRPr lang="en-US"/>
          </a:p>
        </p:txBody>
      </p:sp>
    </p:spTree>
    <p:extLst>
      <p:ext uri="{BB962C8B-B14F-4D97-AF65-F5344CB8AC3E}">
        <p14:creationId xmlns:p14="http://schemas.microsoft.com/office/powerpoint/2010/main" val="2744636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poxvirus/mpox/cases-data/risk-assessment/may-2023.html#ref8"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cdc.gov/poxvirus/mpox/cases-data/risk-assessment/may-2023.html#ref10" TargetMode="External"/><Relationship Id="rId4" Type="http://schemas.openxmlformats.org/officeDocument/2006/relationships/hyperlink" Target="https://www.cdc.gov/poxvirus/mpox/cases-data/risk-assessment/may-2023.html#ref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75419-799F-4220-82D0-FDA968D5BACC}" type="slidenum">
              <a:rPr lang="en-US" smtClean="0"/>
              <a:t>3</a:t>
            </a:fld>
            <a:endParaRPr lang="en-US"/>
          </a:p>
        </p:txBody>
      </p:sp>
    </p:spTree>
    <p:extLst>
      <p:ext uri="{BB962C8B-B14F-4D97-AF65-F5344CB8AC3E}">
        <p14:creationId xmlns:p14="http://schemas.microsoft.com/office/powerpoint/2010/main" val="272016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Case fatality 0.16%</a:t>
            </a:r>
          </a:p>
        </p:txBody>
      </p:sp>
      <p:sp>
        <p:nvSpPr>
          <p:cNvPr id="4" name="Slide Number Placeholder 3"/>
          <p:cNvSpPr>
            <a:spLocks noGrp="1"/>
          </p:cNvSpPr>
          <p:nvPr>
            <p:ph type="sldNum" sz="quarter" idx="5"/>
          </p:nvPr>
        </p:nvSpPr>
        <p:spPr/>
        <p:txBody>
          <a:bodyPr/>
          <a:lstStyle/>
          <a:p>
            <a:fld id="{70475419-799F-4220-82D0-FDA968D5BACC}" type="slidenum">
              <a:rPr lang="en-US" smtClean="0"/>
              <a:t>5</a:t>
            </a:fld>
            <a:endParaRPr lang="en-US"/>
          </a:p>
        </p:txBody>
      </p:sp>
    </p:spTree>
    <p:extLst>
      <p:ext uri="{BB962C8B-B14F-4D97-AF65-F5344CB8AC3E}">
        <p14:creationId xmlns:p14="http://schemas.microsoft.com/office/powerpoint/2010/main" val="32800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seen just over 1/3 of cases globally and just under 1/3 of deaths</a:t>
            </a:r>
          </a:p>
        </p:txBody>
      </p:sp>
      <p:sp>
        <p:nvSpPr>
          <p:cNvPr id="4" name="Slide Number Placeholder 3"/>
          <p:cNvSpPr>
            <a:spLocks noGrp="1"/>
          </p:cNvSpPr>
          <p:nvPr>
            <p:ph type="sldNum" sz="quarter" idx="5"/>
          </p:nvPr>
        </p:nvSpPr>
        <p:spPr/>
        <p:txBody>
          <a:bodyPr/>
          <a:lstStyle/>
          <a:p>
            <a:fld id="{70475419-799F-4220-82D0-FDA968D5BACC}" type="slidenum">
              <a:rPr lang="en-US" smtClean="0"/>
              <a:t>7</a:t>
            </a:fld>
            <a:endParaRPr lang="en-US"/>
          </a:p>
        </p:txBody>
      </p:sp>
    </p:spTree>
    <p:extLst>
      <p:ext uri="{BB962C8B-B14F-4D97-AF65-F5344CB8AC3E}">
        <p14:creationId xmlns:p14="http://schemas.microsoft.com/office/powerpoint/2010/main" val="655407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2020, non-Hispanic whites representing 57.8% of the population. Hispanic and Latino Americans are the largest ethnic minority, comprising 18.7% of the population, while Black or African Americans are the second largest racial minority, making up 12.1%</a:t>
            </a:r>
          </a:p>
        </p:txBody>
      </p:sp>
      <p:sp>
        <p:nvSpPr>
          <p:cNvPr id="4" name="Slide Number Placeholder 3"/>
          <p:cNvSpPr>
            <a:spLocks noGrp="1"/>
          </p:cNvSpPr>
          <p:nvPr>
            <p:ph type="sldNum" sz="quarter" idx="5"/>
          </p:nvPr>
        </p:nvSpPr>
        <p:spPr/>
        <p:txBody>
          <a:bodyPr/>
          <a:lstStyle/>
          <a:p>
            <a:fld id="{70475419-799F-4220-82D0-FDA968D5BACC}" type="slidenum">
              <a:rPr lang="en-US" smtClean="0"/>
              <a:t>8</a:t>
            </a:fld>
            <a:endParaRPr lang="en-US"/>
          </a:p>
        </p:txBody>
      </p:sp>
    </p:spTree>
    <p:extLst>
      <p:ext uri="{BB962C8B-B14F-4D97-AF65-F5344CB8AC3E}">
        <p14:creationId xmlns:p14="http://schemas.microsoft.com/office/powerpoint/2010/main" val="2999897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75419-799F-4220-82D0-FDA968D5BACC}" type="slidenum">
              <a:rPr lang="en-US" smtClean="0"/>
              <a:t>8</a:t>
            </a:fld>
            <a:endParaRPr lang="en-US"/>
          </a:p>
        </p:txBody>
      </p:sp>
    </p:spTree>
    <p:extLst>
      <p:ext uri="{BB962C8B-B14F-4D97-AF65-F5344CB8AC3E}">
        <p14:creationId xmlns:p14="http://schemas.microsoft.com/office/powerpoint/2010/main" val="69273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Vaccination is used for both prevention and post-exposure prophylaxis</a:t>
            </a:r>
          </a:p>
        </p:txBody>
      </p:sp>
      <p:sp>
        <p:nvSpPr>
          <p:cNvPr id="4" name="Slide Number Placeholder 3"/>
          <p:cNvSpPr>
            <a:spLocks noGrp="1"/>
          </p:cNvSpPr>
          <p:nvPr>
            <p:ph type="sldNum" sz="quarter" idx="5"/>
          </p:nvPr>
        </p:nvSpPr>
        <p:spPr/>
        <p:txBody>
          <a:bodyPr/>
          <a:lstStyle/>
          <a:p>
            <a:fld id="{70475419-799F-4220-82D0-FDA968D5BACC}" type="slidenum">
              <a:rPr lang="en-US" smtClean="0"/>
              <a:t>27</a:t>
            </a:fld>
            <a:endParaRPr lang="en-US"/>
          </a:p>
        </p:txBody>
      </p:sp>
    </p:spTree>
    <p:extLst>
      <p:ext uri="{BB962C8B-B14F-4D97-AF65-F5344CB8AC3E}">
        <p14:creationId xmlns:p14="http://schemas.microsoft.com/office/powerpoint/2010/main" val="358662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less than half of people placed most at risk for </a:t>
            </a:r>
            <a:r>
              <a:rPr lang="en-US" dirty="0" err="1"/>
              <a:t>mpox</a:t>
            </a:r>
            <a:r>
              <a:rPr lang="en-US" dirty="0"/>
              <a:t>—including gay, bisexual, other MSM, and transgender people—have received even a single JYNNEOS vaccine dose in the United States; two doses of JYNNEOS vaccine provides optimal protection </a:t>
            </a:r>
            <a:r>
              <a:rPr lang="en-US" dirty="0">
                <a:hlinkClick r:id="rId3"/>
              </a:rPr>
              <a:t>[8</a:t>
            </a:r>
            <a:r>
              <a:rPr lang="en-US" dirty="0"/>
              <a:t>,</a:t>
            </a:r>
            <a:r>
              <a:rPr lang="en-US" dirty="0">
                <a:hlinkClick r:id="rId4"/>
              </a:rPr>
              <a:t>9]</a:t>
            </a:r>
            <a:r>
              <a:rPr lang="en-US" dirty="0"/>
              <a:t>. Simulation modeling that accounts for variable vaccination coverage across jurisdictions suggests </a:t>
            </a:r>
            <a:r>
              <a:rPr lang="en-US" dirty="0" err="1"/>
              <a:t>mpox</a:t>
            </a:r>
            <a:r>
              <a:rPr lang="en-US" dirty="0"/>
              <a:t> outbreak risk is substantial in many U.S. jurisdictions </a:t>
            </a:r>
            <a:r>
              <a:rPr lang="en-US" dirty="0">
                <a:hlinkClick r:id="rId5"/>
              </a:rPr>
              <a:t>[10]</a:t>
            </a:r>
            <a:r>
              <a:rPr lang="en-US" dirty="0"/>
              <a:t>. Even jurisdictions with relatively high vaccination coverage have some risk of resurgent outbreaks.</a:t>
            </a:r>
          </a:p>
          <a:p>
            <a:endParaRPr lang="en-US" dirty="0">
              <a:cs typeface="Calibri"/>
            </a:endParaRPr>
          </a:p>
          <a:p>
            <a:r>
              <a:rPr lang="en-US" dirty="0" err="1"/>
              <a:t>Mpox</a:t>
            </a:r>
            <a:r>
              <a:rPr lang="en-US" dirty="0"/>
              <a:t> cases in IL Situation as of 5/15/2023 ▪ March 18 through May 15, 2023— 21 cases reported to the Chicago Dep. of Public Health ─ All male ▪ 17 cases (of 21 with information) were vaccinated ─ 11 with 2 dose JYNNEOS, 1 with ACAM2000, 5 with 1 dose JYNNEOS ▪ 5 had well controlled HIV ▪ None were hospitalized ▪ 6 (of 18 with information) had recently traveled (U.S. destinations and Mexico)</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475419-799F-4220-82D0-FDA968D5BACC}" type="slidenum">
              <a:rPr lang="en-US" smtClean="0"/>
              <a:t>32</a:t>
            </a:fld>
            <a:endParaRPr lang="en-US"/>
          </a:p>
        </p:txBody>
      </p:sp>
    </p:spTree>
    <p:extLst>
      <p:ext uri="{BB962C8B-B14F-4D97-AF65-F5344CB8AC3E}">
        <p14:creationId xmlns:p14="http://schemas.microsoft.com/office/powerpoint/2010/main" val="355449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poxvirus/monkeypox/specific-settings/home-disinfection.html" TargetMode="External"/><Relationship Id="rId2" Type="http://schemas.openxmlformats.org/officeDocument/2006/relationships/hyperlink" Target="https://www.cdc.gov/poxvirus/monkeypox/clinicians/infection-control-home.html" TargetMode="External"/><Relationship Id="rId1" Type="http://schemas.openxmlformats.org/officeDocument/2006/relationships/slideLayout" Target="../slideLayouts/slideLayout2.xml"/><Relationship Id="rId5" Type="http://schemas.openxmlformats.org/officeDocument/2006/relationships/hyperlink" Target="https://www.cdc.gov/poxvirus/monkeypox/pdf/MPX_Social_Gatherings_Safer_Sex-508.pdf" TargetMode="External"/><Relationship Id="rId4" Type="http://schemas.openxmlformats.org/officeDocument/2006/relationships/hyperlink" Target="https://www.cdc.gov/poxvirus/monkeypox/pdf/MonkeyPox-sexually-active-InfoSheet-508.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cdc.gov/poxvirus/monkeypox/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773408" y="992094"/>
            <a:ext cx="3616913" cy="2795160"/>
          </a:xfrm>
        </p:spPr>
        <p:txBody>
          <a:bodyPr>
            <a:normAutofit/>
          </a:bodyPr>
          <a:lstStyle/>
          <a:p>
            <a:r>
              <a:rPr lang="en-US" sz="4400" dirty="0" err="1">
                <a:cs typeface="Calibri Light"/>
              </a:rPr>
              <a:t>Mpox</a:t>
            </a:r>
          </a:p>
        </p:txBody>
      </p:sp>
      <p:sp>
        <p:nvSpPr>
          <p:cNvPr id="3" name="Subtitle 2"/>
          <p:cNvSpPr>
            <a:spLocks noGrp="1"/>
          </p:cNvSpPr>
          <p:nvPr>
            <p:ph type="subTitle" idx="1"/>
          </p:nvPr>
        </p:nvSpPr>
        <p:spPr>
          <a:xfrm>
            <a:off x="996287" y="4121253"/>
            <a:ext cx="3125337" cy="1136843"/>
          </a:xfrm>
        </p:spPr>
        <p:txBody>
          <a:bodyPr>
            <a:normAutofit/>
          </a:bodyPr>
          <a:lstStyle/>
          <a:p>
            <a:r>
              <a:rPr lang="en-US" sz="1800"/>
              <a:t>Jess Dalby, MD</a:t>
            </a:r>
          </a:p>
          <a:p>
            <a:r>
              <a:rPr lang="en-US" sz="1800"/>
              <a:t>STI Consultant, City of Milwaukee Health Department</a:t>
            </a:r>
          </a:p>
        </p:txBody>
      </p:sp>
      <p:pic>
        <p:nvPicPr>
          <p:cNvPr id="6" name="Picture 7" descr="Shape&#10;&#10;Description automatically generated">
            <a:extLst>
              <a:ext uri="{FF2B5EF4-FFF2-40B4-BE49-F238E27FC236}">
                <a16:creationId xmlns:a16="http://schemas.microsoft.com/office/drawing/2014/main" id="{047E3CE2-E746-CB8D-659E-2A318D4A59EC}"/>
              </a:ext>
            </a:extLst>
          </p:cNvPr>
          <p:cNvPicPr>
            <a:picLocks noChangeAspect="1"/>
          </p:cNvPicPr>
          <p:nvPr/>
        </p:nvPicPr>
        <p:blipFill>
          <a:blip r:embed="rId2"/>
          <a:stretch>
            <a:fillRect/>
          </a:stretch>
        </p:blipFill>
        <p:spPr>
          <a:xfrm>
            <a:off x="1216325" y="159589"/>
            <a:ext cx="2743200" cy="2743200"/>
          </a:xfrm>
          <a:prstGeom prst="rect">
            <a:avLst/>
          </a:prstGeom>
        </p:spPr>
      </p:pic>
      <p:pic>
        <p:nvPicPr>
          <p:cNvPr id="8" name="Picture 8">
            <a:extLst>
              <a:ext uri="{FF2B5EF4-FFF2-40B4-BE49-F238E27FC236}">
                <a16:creationId xmlns:a16="http://schemas.microsoft.com/office/drawing/2014/main" id="{13599A46-FC7E-00D3-01DD-4A8329A1192C}"/>
              </a:ext>
            </a:extLst>
          </p:cNvPr>
          <p:cNvPicPr>
            <a:picLocks noChangeAspect="1"/>
          </p:cNvPicPr>
          <p:nvPr/>
        </p:nvPicPr>
        <p:blipFill>
          <a:blip r:embed="rId3"/>
          <a:stretch>
            <a:fillRect/>
          </a:stretch>
        </p:blipFill>
        <p:spPr>
          <a:xfrm>
            <a:off x="4724400" y="605219"/>
            <a:ext cx="5891841" cy="367786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1264-AD54-6F19-296A-4C5EC45DF640}"/>
              </a:ext>
            </a:extLst>
          </p:cNvPr>
          <p:cNvSpPr>
            <a:spLocks noGrp="1"/>
          </p:cNvSpPr>
          <p:nvPr>
            <p:ph type="title"/>
          </p:nvPr>
        </p:nvSpPr>
        <p:spPr/>
        <p:txBody>
          <a:bodyPr>
            <a:normAutofit/>
          </a:bodyPr>
          <a:lstStyle/>
          <a:p>
            <a:r>
              <a:rPr lang="en-US" err="1"/>
              <a:t>Mpox</a:t>
            </a:r>
            <a:r>
              <a:rPr lang="en-US" dirty="0"/>
              <a:t> in Wisconsin</a:t>
            </a:r>
            <a:br>
              <a:rPr lang="en-US" dirty="0"/>
            </a:br>
            <a:r>
              <a:rPr lang="en-US" sz="2000" err="1"/>
              <a:t>Mpox</a:t>
            </a:r>
            <a:r>
              <a:rPr lang="en-US" sz="2000" dirty="0"/>
              <a:t> Virus Surveillance and Vaccine Report: October 2022 (Wisconsin DHS)</a:t>
            </a:r>
          </a:p>
        </p:txBody>
      </p:sp>
      <p:pic>
        <p:nvPicPr>
          <p:cNvPr id="5" name="Content Placeholder 4">
            <a:extLst>
              <a:ext uri="{FF2B5EF4-FFF2-40B4-BE49-F238E27FC236}">
                <a16:creationId xmlns:a16="http://schemas.microsoft.com/office/drawing/2014/main" id="{D9132F9C-4132-491A-6ABC-4ACBEE526DEC}"/>
              </a:ext>
            </a:extLst>
          </p:cNvPr>
          <p:cNvPicPr>
            <a:picLocks noGrp="1" noChangeAspect="1"/>
          </p:cNvPicPr>
          <p:nvPr>
            <p:ph idx="1"/>
          </p:nvPr>
        </p:nvPicPr>
        <p:blipFill rotWithShape="1">
          <a:blip r:embed="rId2"/>
          <a:srcRect l="20371" t="36849" r="20396" b="23326"/>
          <a:stretch/>
        </p:blipFill>
        <p:spPr>
          <a:xfrm>
            <a:off x="312068" y="1690689"/>
            <a:ext cx="11646364" cy="5115692"/>
          </a:xfrm>
        </p:spPr>
      </p:pic>
    </p:spTree>
    <p:extLst>
      <p:ext uri="{BB962C8B-B14F-4D97-AF65-F5344CB8AC3E}">
        <p14:creationId xmlns:p14="http://schemas.microsoft.com/office/powerpoint/2010/main" val="2497824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1D04B-59FA-4123-9FE9-5DC7F5134CC6}"/>
              </a:ext>
            </a:extLst>
          </p:cNvPr>
          <p:cNvSpPr>
            <a:spLocks noGrp="1"/>
          </p:cNvSpPr>
          <p:nvPr>
            <p:ph type="title"/>
          </p:nvPr>
        </p:nvSpPr>
        <p:spPr>
          <a:xfrm>
            <a:off x="648929" y="629266"/>
            <a:ext cx="3505495" cy="1622321"/>
          </a:xfrm>
        </p:spPr>
        <p:txBody>
          <a:bodyPr>
            <a:normAutofit/>
          </a:bodyPr>
          <a:lstStyle/>
          <a:p>
            <a:r>
              <a:rPr lang="en-US" dirty="0"/>
              <a:t>Case Study</a:t>
            </a:r>
          </a:p>
        </p:txBody>
      </p:sp>
      <p:sp>
        <p:nvSpPr>
          <p:cNvPr id="3" name="Content Placeholder 2">
            <a:extLst>
              <a:ext uri="{FF2B5EF4-FFF2-40B4-BE49-F238E27FC236}">
                <a16:creationId xmlns:a16="http://schemas.microsoft.com/office/drawing/2014/main" id="{4A41D043-7992-4A5D-93C5-A09ACCD5C85B}"/>
              </a:ext>
            </a:extLst>
          </p:cNvPr>
          <p:cNvSpPr>
            <a:spLocks noGrp="1"/>
          </p:cNvSpPr>
          <p:nvPr>
            <p:ph idx="1"/>
          </p:nvPr>
        </p:nvSpPr>
        <p:spPr>
          <a:xfrm>
            <a:off x="648931" y="2438400"/>
            <a:ext cx="3505494" cy="3785419"/>
          </a:xfrm>
        </p:spPr>
        <p:txBody>
          <a:bodyPr>
            <a:normAutofit/>
          </a:bodyPr>
          <a:lstStyle/>
          <a:p>
            <a:r>
              <a:rPr lang="en-US" sz="2000" dirty="0"/>
              <a:t>26 year-old male presents for routine HIV </a:t>
            </a:r>
            <a:r>
              <a:rPr lang="en-US" sz="2000" dirty="0" err="1"/>
              <a:t>PrEP</a:t>
            </a:r>
            <a:r>
              <a:rPr lang="en-US" sz="2000" dirty="0"/>
              <a:t> clinic visit</a:t>
            </a:r>
          </a:p>
          <a:p>
            <a:r>
              <a:rPr lang="en-US" sz="2000" dirty="0"/>
              <a:t>Noted rash on penis starting the day before and worsening.</a:t>
            </a:r>
          </a:p>
          <a:p>
            <a:pPr lvl="1"/>
            <a:r>
              <a:rPr lang="en-US" sz="2000" dirty="0"/>
              <a:t>Multiple papules and macules, firm and slightly rubbery, painful</a:t>
            </a:r>
          </a:p>
          <a:p>
            <a:r>
              <a:rPr lang="en-US" sz="2000" dirty="0"/>
              <a:t>No prodromal symptoms.</a:t>
            </a:r>
          </a:p>
          <a:p>
            <a:r>
              <a:rPr lang="en-US" sz="2000" dirty="0"/>
              <a:t>3 male partners at a party in NYC 5 days prior</a:t>
            </a: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12376FD-5905-49B0-95F5-524DBBAA7605}"/>
              </a:ext>
            </a:extLst>
          </p:cNvPr>
          <p:cNvPicPr>
            <a:picLocks noChangeAspect="1"/>
          </p:cNvPicPr>
          <p:nvPr/>
        </p:nvPicPr>
        <p:blipFill rotWithShape="1">
          <a:blip r:embed="rId3"/>
          <a:srcRect l="29095" t="25862" r="55647" b="39655"/>
          <a:stretch/>
        </p:blipFill>
        <p:spPr>
          <a:xfrm>
            <a:off x="5405862" y="1505860"/>
            <a:ext cx="6019331" cy="3843033"/>
          </a:xfrm>
          <a:prstGeom prst="rect">
            <a:avLst/>
          </a:prstGeom>
          <a:effectLst/>
        </p:spPr>
      </p:pic>
    </p:spTree>
    <p:extLst>
      <p:ext uri="{BB962C8B-B14F-4D97-AF65-F5344CB8AC3E}">
        <p14:creationId xmlns:p14="http://schemas.microsoft.com/office/powerpoint/2010/main" val="376966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FE0718-D94B-A9F4-837F-95642437B082}"/>
              </a:ext>
            </a:extLst>
          </p:cNvPr>
          <p:cNvSpPr>
            <a:spLocks noGrp="1"/>
          </p:cNvSpPr>
          <p:nvPr>
            <p:ph type="title"/>
          </p:nvPr>
        </p:nvSpPr>
        <p:spPr>
          <a:xfrm>
            <a:off x="686834" y="1153572"/>
            <a:ext cx="3200400" cy="4461163"/>
          </a:xfrm>
        </p:spPr>
        <p:txBody>
          <a:bodyPr>
            <a:normAutofit/>
          </a:bodyPr>
          <a:lstStyle/>
          <a:p>
            <a:r>
              <a:rPr lang="en-US">
                <a:solidFill>
                  <a:srgbClr val="FFFFFF"/>
                </a:solidFill>
              </a:rPr>
              <a:t>Symptoms - Atypical</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6DCF1B8-2518-3B58-CC3F-E66406A83F04}"/>
              </a:ext>
            </a:extLst>
          </p:cNvPr>
          <p:cNvSpPr>
            <a:spLocks noGrp="1"/>
          </p:cNvSpPr>
          <p:nvPr>
            <p:ph idx="1"/>
          </p:nvPr>
        </p:nvSpPr>
        <p:spPr>
          <a:xfrm>
            <a:off x="4447308" y="591344"/>
            <a:ext cx="6906491" cy="5585619"/>
          </a:xfrm>
        </p:spPr>
        <p:txBody>
          <a:bodyPr anchor="ctr">
            <a:normAutofit/>
          </a:bodyPr>
          <a:lstStyle/>
          <a:p>
            <a:r>
              <a:rPr lang="en-US">
                <a:ea typeface="+mn-lt"/>
                <a:cs typeface="+mn-lt"/>
              </a:rPr>
              <a:t>Many patients in the current outbreak have presented atypically:</a:t>
            </a:r>
          </a:p>
          <a:p>
            <a:pPr lvl="1"/>
            <a:r>
              <a:rPr lang="en-US">
                <a:ea typeface="+mn-lt"/>
                <a:cs typeface="+mn-lt"/>
              </a:rPr>
              <a:t>no or mild prodromal symptoms</a:t>
            </a:r>
          </a:p>
          <a:p>
            <a:pPr lvl="1"/>
            <a:r>
              <a:rPr lang="en-US">
                <a:ea typeface="+mn-lt"/>
                <a:cs typeface="+mn-lt"/>
              </a:rPr>
              <a:t>rash has often begun in mucosal areas (e.g., genital, perianal, oral mucosa)</a:t>
            </a:r>
          </a:p>
          <a:p>
            <a:pPr lvl="1"/>
            <a:r>
              <a:rPr lang="en-US">
                <a:ea typeface="+mn-lt"/>
                <a:cs typeface="+mn-lt"/>
              </a:rPr>
              <a:t>characteristic monkeypox rash lesions in the genital and perianal region without dissemination</a:t>
            </a:r>
          </a:p>
          <a:p>
            <a:pPr lvl="1"/>
            <a:r>
              <a:rPr lang="en-US">
                <a:ea typeface="+mn-lt"/>
                <a:cs typeface="+mn-lt"/>
              </a:rPr>
              <a:t>presented with symptoms such as anorectal pain, tenesmus, and rectal bleeding which upon physical examination, have been found to be associated with visible perianal vesicular, pustular, or ulcerative skin lesions and proctitis</a:t>
            </a:r>
            <a:endParaRPr lang="en-US">
              <a:ea typeface="Calibri" panose="020F0502020204030204"/>
              <a:cs typeface="Calibri" panose="020F0502020204030204"/>
            </a:endParaRPr>
          </a:p>
          <a:p>
            <a:endParaRPr lang="en-US"/>
          </a:p>
        </p:txBody>
      </p:sp>
    </p:spTree>
    <p:extLst>
      <p:ext uri="{BB962C8B-B14F-4D97-AF65-F5344CB8AC3E}">
        <p14:creationId xmlns:p14="http://schemas.microsoft.com/office/powerpoint/2010/main" val="2537411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27561-CF9C-3D1D-D882-A6E888D16326}"/>
              </a:ext>
            </a:extLst>
          </p:cNvPr>
          <p:cNvSpPr>
            <a:spLocks noGrp="1"/>
          </p:cNvSpPr>
          <p:nvPr>
            <p:ph type="title"/>
          </p:nvPr>
        </p:nvSpPr>
        <p:spPr>
          <a:xfrm>
            <a:off x="841248" y="548640"/>
            <a:ext cx="3600860" cy="5431536"/>
          </a:xfrm>
        </p:spPr>
        <p:txBody>
          <a:bodyPr>
            <a:normAutofit/>
          </a:bodyPr>
          <a:lstStyle/>
          <a:p>
            <a:r>
              <a:rPr lang="en-US" sz="5000">
                <a:ea typeface="Calibri Light"/>
                <a:cs typeface="Calibri Light"/>
              </a:rPr>
              <a:t>Transmission</a:t>
            </a:r>
            <a:endParaRPr lang="en-US" sz="5000"/>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EA866F-7C0C-4B17-3185-7FB688721B92}"/>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r>
              <a:rPr lang="en-US" sz="2000" dirty="0">
                <a:ea typeface="+mn-lt"/>
                <a:cs typeface="+mn-lt"/>
              </a:rPr>
              <a:t>Sexual activity from contact with </a:t>
            </a:r>
            <a:r>
              <a:rPr lang="en-US" sz="2000" dirty="0" err="1">
                <a:ea typeface="+mn-lt"/>
                <a:cs typeface="+mn-lt"/>
              </a:rPr>
              <a:t>mpox</a:t>
            </a:r>
            <a:r>
              <a:rPr lang="en-US" sz="2000" dirty="0">
                <a:ea typeface="+mn-lt"/>
                <a:cs typeface="+mn-lt"/>
              </a:rPr>
              <a:t> lesions on the skin or mucosal surfaces</a:t>
            </a:r>
          </a:p>
          <a:p>
            <a:pPr marL="0" indent="0">
              <a:buNone/>
            </a:pPr>
            <a:r>
              <a:rPr lang="en-US" sz="2000" dirty="0">
                <a:ea typeface="+mn-lt"/>
                <a:cs typeface="+mn-lt"/>
              </a:rPr>
              <a:t>Injury with a sharp instrument used in a clinical situation to sample skin lesions</a:t>
            </a:r>
          </a:p>
          <a:p>
            <a:pPr marL="0" indent="0">
              <a:buNone/>
            </a:pPr>
            <a:r>
              <a:rPr lang="en-US" sz="2000" dirty="0">
                <a:solidFill>
                  <a:srgbClr val="000000"/>
                </a:solidFill>
                <a:ea typeface="+mn-lt"/>
                <a:cs typeface="+mn-lt"/>
              </a:rPr>
              <a:t>Skin</a:t>
            </a:r>
            <a:r>
              <a:rPr lang="en-US" sz="2000" dirty="0">
                <a:ea typeface="+mn-lt"/>
                <a:cs typeface="+mn-lt"/>
              </a:rPr>
              <a:t> piercing and tattooing as well as occupationally to healthcare workers in the absence of sharps exposure; the precise means of transmission for these cases remain unknown</a:t>
            </a:r>
          </a:p>
          <a:p>
            <a:pPr marL="0" indent="0">
              <a:buNone/>
            </a:pPr>
            <a:r>
              <a:rPr lang="en-US" sz="2000" dirty="0">
                <a:ea typeface="+mn-lt"/>
                <a:cs typeface="+mn-lt"/>
              </a:rPr>
              <a:t>Risk of infection through contact with contaminated surfaces, or objects (i.e., fomites, or passive vectors) is considered low</a:t>
            </a:r>
          </a:p>
          <a:p>
            <a:pPr marL="0" indent="0">
              <a:buNone/>
            </a:pPr>
            <a:r>
              <a:rPr lang="en-US" sz="2000" dirty="0" err="1">
                <a:ea typeface="+mn-lt"/>
                <a:cs typeface="+mn-lt"/>
              </a:rPr>
              <a:t>Presymptomatic</a:t>
            </a:r>
            <a:r>
              <a:rPr lang="en-US" sz="2000" dirty="0">
                <a:ea typeface="+mn-lt"/>
                <a:cs typeface="+mn-lt"/>
              </a:rPr>
              <a:t> spread (up to 4 days before symptoms): sexual contact with an infected partner before that partner had developed rash, lesions, or other signs or symptoms of illness</a:t>
            </a:r>
            <a:endParaRPr lang="en-US" sz="2000">
              <a:cs typeface="Calibri" panose="020F0502020204030204"/>
            </a:endParaRPr>
          </a:p>
        </p:txBody>
      </p:sp>
    </p:spTree>
    <p:extLst>
      <p:ext uri="{BB962C8B-B14F-4D97-AF65-F5344CB8AC3E}">
        <p14:creationId xmlns:p14="http://schemas.microsoft.com/office/powerpoint/2010/main" val="895918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3C435-E5A7-E2EA-FD2C-1FB719249E89}"/>
              </a:ext>
            </a:extLst>
          </p:cNvPr>
          <p:cNvSpPr>
            <a:spLocks noGrp="1"/>
          </p:cNvSpPr>
          <p:nvPr>
            <p:ph type="title"/>
          </p:nvPr>
        </p:nvSpPr>
        <p:spPr/>
        <p:txBody>
          <a:bodyPr/>
          <a:lstStyle/>
          <a:p>
            <a:endParaRPr lang="en-US"/>
          </a:p>
        </p:txBody>
      </p:sp>
      <p:pic>
        <p:nvPicPr>
          <p:cNvPr id="4" name="Picture 4" descr="Table&#10;&#10;Description automatically generated">
            <a:extLst>
              <a:ext uri="{FF2B5EF4-FFF2-40B4-BE49-F238E27FC236}">
                <a16:creationId xmlns:a16="http://schemas.microsoft.com/office/drawing/2014/main" id="{515BA599-35F8-D386-AD97-165F01A612C1}"/>
              </a:ext>
            </a:extLst>
          </p:cNvPr>
          <p:cNvPicPr>
            <a:picLocks noGrp="1" noChangeAspect="1"/>
          </p:cNvPicPr>
          <p:nvPr>
            <p:ph idx="1"/>
          </p:nvPr>
        </p:nvPicPr>
        <p:blipFill>
          <a:blip r:embed="rId2"/>
          <a:stretch>
            <a:fillRect/>
          </a:stretch>
        </p:blipFill>
        <p:spPr>
          <a:xfrm>
            <a:off x="1458338" y="71588"/>
            <a:ext cx="8944645" cy="6709223"/>
          </a:xfrm>
        </p:spPr>
      </p:pic>
    </p:spTree>
    <p:extLst>
      <p:ext uri="{BB962C8B-B14F-4D97-AF65-F5344CB8AC3E}">
        <p14:creationId xmlns:p14="http://schemas.microsoft.com/office/powerpoint/2010/main" val="2706860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34EA21-FD6A-1CA2-143A-F1DE043D565B}"/>
              </a:ext>
            </a:extLst>
          </p:cNvPr>
          <p:cNvSpPr>
            <a:spLocks noGrp="1"/>
          </p:cNvSpPr>
          <p:nvPr>
            <p:ph type="title"/>
          </p:nvPr>
        </p:nvSpPr>
        <p:spPr>
          <a:xfrm>
            <a:off x="838200" y="365125"/>
            <a:ext cx="10515600" cy="1325563"/>
          </a:xfrm>
        </p:spPr>
        <p:txBody>
          <a:bodyPr>
            <a:normAutofit/>
          </a:bodyPr>
          <a:lstStyle/>
          <a:p>
            <a:r>
              <a:rPr lang="en-US" sz="4200" dirty="0">
                <a:cs typeface="Calibri Light"/>
              </a:rPr>
              <a:t>Epidemiologic criteria: </a:t>
            </a:r>
            <a:br>
              <a:rPr lang="en-US" sz="4200" dirty="0">
                <a:cs typeface="Calibri Light"/>
              </a:rPr>
            </a:br>
            <a:r>
              <a:rPr lang="en-US" sz="4200" dirty="0">
                <a:cs typeface="Calibri Light"/>
              </a:rPr>
              <a:t>Within 21 days prior to illness onset...</a:t>
            </a:r>
            <a:endParaRPr lang="en-US"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042C6E-9274-A6A4-75C7-B65F37CC5A48}"/>
              </a:ext>
            </a:extLst>
          </p:cNvPr>
          <p:cNvSpPr>
            <a:spLocks noGrp="1"/>
          </p:cNvSpPr>
          <p:nvPr>
            <p:ph idx="1"/>
          </p:nvPr>
        </p:nvSpPr>
        <p:spPr>
          <a:xfrm>
            <a:off x="669036" y="1677373"/>
            <a:ext cx="10684764" cy="4762500"/>
          </a:xfrm>
        </p:spPr>
        <p:txBody>
          <a:bodyPr vert="horz" lIns="91440" tIns="45720" rIns="91440" bIns="45720" rtlCol="0">
            <a:normAutofit fontScale="92500" lnSpcReduction="20000"/>
          </a:bodyPr>
          <a:lstStyle/>
          <a:p>
            <a:pPr marL="0" indent="0">
              <a:buNone/>
            </a:pPr>
            <a:endParaRPr lang="en-US" sz="1900" dirty="0">
              <a:cs typeface="Calibri" panose="020F0502020204030204"/>
            </a:endParaRPr>
          </a:p>
          <a:p>
            <a:r>
              <a:rPr lang="en-US" dirty="0">
                <a:ea typeface="+mn-lt"/>
                <a:cs typeface="+mn-lt"/>
              </a:rPr>
              <a:t>Contact with someone who had a rash that looks like monkeypox or someone who was diagnosed with monkeypox</a:t>
            </a:r>
            <a:endParaRPr lang="en-US" dirty="0">
              <a:cs typeface="Calibri"/>
            </a:endParaRPr>
          </a:p>
          <a:p>
            <a:r>
              <a:rPr lang="en-US" dirty="0">
                <a:ea typeface="+mn-lt"/>
                <a:cs typeface="+mn-lt"/>
              </a:rPr>
              <a:t>Skin-to-skin contact with someone in a social network experiencing monkeypox activity, this includes men who have sex with men who meet partners through an online website, digital application (“app”), or social event (e.g., a bar or party)</a:t>
            </a:r>
            <a:endParaRPr lang="en-US" dirty="0"/>
          </a:p>
          <a:p>
            <a:r>
              <a:rPr lang="en-US" dirty="0">
                <a:ea typeface="+mn-lt"/>
                <a:cs typeface="+mn-lt"/>
              </a:rPr>
              <a:t>Travel outside the US to a country with confirmed cases of monkeypox or where monkeypox activity has been ongoing (Central or West Africa; Europe, Canada)</a:t>
            </a:r>
            <a:endParaRPr lang="en-US" dirty="0"/>
          </a:p>
          <a:p>
            <a:r>
              <a:rPr lang="en-US" sz="2400" dirty="0">
                <a:ea typeface="+mn-lt"/>
                <a:cs typeface="+mn-lt"/>
              </a:rPr>
              <a:t>Contact with a dead or live wild animal or exotic pet that exists only in Africa or used a product derived from such animals (e.g., game meat, creams, lotions, powders, etc.)</a:t>
            </a:r>
            <a:endParaRPr lang="en-US" sz="2400" dirty="0">
              <a:cs typeface="Calibri" panose="020F0502020204030204"/>
            </a:endParaRPr>
          </a:p>
          <a:p>
            <a:endParaRPr lang="en-US" sz="1900" dirty="0">
              <a:cs typeface="Calibri" panose="020F0502020204030204"/>
            </a:endParaRPr>
          </a:p>
          <a:p>
            <a:pPr marL="0" indent="0">
              <a:buNone/>
            </a:pPr>
            <a:r>
              <a:rPr lang="en-US" sz="1900" i="1" dirty="0">
                <a:ea typeface="+mn-lt"/>
                <a:cs typeface="+mn-lt"/>
              </a:rPr>
              <a:t>Many, but not all, cases in the 2022 outbreak have been among men who identify as gay, bisexual, or men who have sex with men (MSM)</a:t>
            </a:r>
            <a:endParaRPr lang="en-US" sz="1900" i="1" dirty="0"/>
          </a:p>
          <a:p>
            <a:endParaRPr lang="en-US" sz="1900" dirty="0">
              <a:cs typeface="Calibri"/>
            </a:endParaRPr>
          </a:p>
          <a:p>
            <a:endParaRPr lang="en-US" sz="1900" dirty="0">
              <a:cs typeface="Calibri"/>
            </a:endParaRPr>
          </a:p>
        </p:txBody>
      </p:sp>
    </p:spTree>
    <p:extLst>
      <p:ext uri="{BB962C8B-B14F-4D97-AF65-F5344CB8AC3E}">
        <p14:creationId xmlns:p14="http://schemas.microsoft.com/office/powerpoint/2010/main" val="345162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B3003-2E64-40B6-90D7-AE825F1E6C09}"/>
              </a:ext>
            </a:extLst>
          </p:cNvPr>
          <p:cNvSpPr>
            <a:spLocks noGrp="1"/>
          </p:cNvSpPr>
          <p:nvPr>
            <p:ph type="title"/>
          </p:nvPr>
        </p:nvSpPr>
        <p:spPr>
          <a:xfrm>
            <a:off x="841248" y="548640"/>
            <a:ext cx="3600860" cy="5431536"/>
          </a:xfrm>
        </p:spPr>
        <p:txBody>
          <a:bodyPr>
            <a:normAutofit/>
          </a:bodyPr>
          <a:lstStyle/>
          <a:p>
            <a:r>
              <a:rPr lang="en-US" sz="5400"/>
              <a:t>Case Study continued</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3525EA-AED1-4B3D-908B-3E2791D56DE5}"/>
              </a:ext>
            </a:extLst>
          </p:cNvPr>
          <p:cNvSpPr>
            <a:spLocks noGrp="1"/>
          </p:cNvSpPr>
          <p:nvPr>
            <p:ph idx="1"/>
          </p:nvPr>
        </p:nvSpPr>
        <p:spPr>
          <a:xfrm>
            <a:off x="5126418" y="552091"/>
            <a:ext cx="6224335" cy="5431536"/>
          </a:xfrm>
        </p:spPr>
        <p:txBody>
          <a:bodyPr anchor="ctr">
            <a:normAutofit/>
          </a:bodyPr>
          <a:lstStyle/>
          <a:p>
            <a:r>
              <a:rPr lang="en-US" sz="2200"/>
              <a:t>Routine STI/HIV testing done</a:t>
            </a:r>
          </a:p>
          <a:p>
            <a:r>
              <a:rPr lang="en-US" sz="2200"/>
              <a:t>HSV lesion testing collected</a:t>
            </a:r>
          </a:p>
          <a:p>
            <a:r>
              <a:rPr lang="en-US" sz="2200"/>
              <a:t>Empirically started on genital herpes treatment</a:t>
            </a:r>
          </a:p>
          <a:p>
            <a:r>
              <a:rPr lang="en-US" sz="2200"/>
              <a:t>Anticipatory guidance given for monkeypox, but testing not initially done due to lack of prodromal symptoms and only 4 days between sexual contact and onset of symptoms</a:t>
            </a:r>
          </a:p>
        </p:txBody>
      </p:sp>
    </p:spTree>
    <p:extLst>
      <p:ext uri="{BB962C8B-B14F-4D97-AF65-F5344CB8AC3E}">
        <p14:creationId xmlns:p14="http://schemas.microsoft.com/office/powerpoint/2010/main" val="1222539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5E01AB3-E221-4F58-84D7-5322567BD6B0}"/>
              </a:ext>
            </a:extLst>
          </p:cNvPr>
          <p:cNvPicPr>
            <a:picLocks noGrp="1" noChangeAspect="1"/>
          </p:cNvPicPr>
          <p:nvPr>
            <p:ph idx="1"/>
          </p:nvPr>
        </p:nvPicPr>
        <p:blipFill rotWithShape="1">
          <a:blip r:embed="rId2"/>
          <a:srcRect l="12869" t="20788" r="54747" b="29104"/>
          <a:stretch/>
        </p:blipFill>
        <p:spPr>
          <a:xfrm>
            <a:off x="0" y="163286"/>
            <a:ext cx="12218285" cy="5317218"/>
          </a:xfrm>
        </p:spPr>
      </p:pic>
      <p:sp>
        <p:nvSpPr>
          <p:cNvPr id="10" name="TextBox 9">
            <a:extLst>
              <a:ext uri="{FF2B5EF4-FFF2-40B4-BE49-F238E27FC236}">
                <a16:creationId xmlns:a16="http://schemas.microsoft.com/office/drawing/2014/main" id="{5DC7DE8F-69C9-4409-8655-402026ECAB4B}"/>
              </a:ext>
            </a:extLst>
          </p:cNvPr>
          <p:cNvSpPr txBox="1"/>
          <p:nvPr/>
        </p:nvSpPr>
        <p:spPr>
          <a:xfrm>
            <a:off x="271677" y="5657671"/>
            <a:ext cx="11674929" cy="1200329"/>
          </a:xfrm>
          <a:prstGeom prst="rect">
            <a:avLst/>
          </a:prstGeom>
          <a:noFill/>
        </p:spPr>
        <p:txBody>
          <a:bodyPr wrap="square" rtlCol="0">
            <a:spAutoFit/>
          </a:bodyPr>
          <a:lstStyle/>
          <a:p>
            <a:r>
              <a:rPr lang="en-US" sz="2400" dirty="0"/>
              <a:t>Symptom evolution: increase in pain and genital lesions, edema of penis/foreskin, spread of  			rash, fever and fatigue</a:t>
            </a:r>
          </a:p>
          <a:p>
            <a:r>
              <a:rPr lang="en-US" sz="2400" dirty="0"/>
              <a:t>Lab results: negative RPR, negative HSV, Urine NAAT positive for chlamydia</a:t>
            </a:r>
          </a:p>
        </p:txBody>
      </p:sp>
    </p:spTree>
    <p:extLst>
      <p:ext uri="{BB962C8B-B14F-4D97-AF65-F5344CB8AC3E}">
        <p14:creationId xmlns:p14="http://schemas.microsoft.com/office/powerpoint/2010/main" val="367795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4E62-A2EA-445E-09C3-91285950A329}"/>
              </a:ext>
            </a:extLst>
          </p:cNvPr>
          <p:cNvSpPr>
            <a:spLocks noGrp="1"/>
          </p:cNvSpPr>
          <p:nvPr>
            <p:ph type="title"/>
          </p:nvPr>
        </p:nvSpPr>
        <p:spPr/>
        <p:txBody>
          <a:bodyPr/>
          <a:lstStyle/>
          <a:p>
            <a:endParaRPr lang="en-US"/>
          </a:p>
        </p:txBody>
      </p:sp>
      <p:pic>
        <p:nvPicPr>
          <p:cNvPr id="3" name="Picture 3" descr="Diagram&#10;&#10;Description automatically generated">
            <a:extLst>
              <a:ext uri="{FF2B5EF4-FFF2-40B4-BE49-F238E27FC236}">
                <a16:creationId xmlns:a16="http://schemas.microsoft.com/office/drawing/2014/main" id="{EDA4C452-A0F9-0E70-58FA-EDE88C98D9D2}"/>
              </a:ext>
            </a:extLst>
          </p:cNvPr>
          <p:cNvPicPr>
            <a:picLocks noChangeAspect="1"/>
          </p:cNvPicPr>
          <p:nvPr/>
        </p:nvPicPr>
        <p:blipFill>
          <a:blip r:embed="rId2"/>
          <a:stretch>
            <a:fillRect/>
          </a:stretch>
        </p:blipFill>
        <p:spPr>
          <a:xfrm>
            <a:off x="8627" y="10129"/>
            <a:ext cx="12189123" cy="6837742"/>
          </a:xfrm>
          <a:prstGeom prst="rect">
            <a:avLst/>
          </a:prstGeom>
        </p:spPr>
      </p:pic>
    </p:spTree>
    <p:extLst>
      <p:ext uri="{BB962C8B-B14F-4D97-AF65-F5344CB8AC3E}">
        <p14:creationId xmlns:p14="http://schemas.microsoft.com/office/powerpoint/2010/main" val="281168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C7103-F10B-E815-1C2E-67E7A88AAF81}"/>
              </a:ext>
            </a:extLst>
          </p:cNvPr>
          <p:cNvSpPr>
            <a:spLocks noGrp="1"/>
          </p:cNvSpPr>
          <p:nvPr>
            <p:ph type="title"/>
          </p:nvPr>
        </p:nvSpPr>
        <p:spPr>
          <a:xfrm>
            <a:off x="838200" y="365125"/>
            <a:ext cx="10515600" cy="1325563"/>
          </a:xfrm>
        </p:spPr>
        <p:txBody>
          <a:bodyPr>
            <a:normAutofit/>
          </a:bodyPr>
          <a:lstStyle/>
          <a:p>
            <a:r>
              <a:rPr lang="en-US" sz="5400">
                <a:ea typeface="Calibri Light"/>
                <a:cs typeface="Calibri Light"/>
              </a:rPr>
              <a:t>Management in the clinic</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D58E49-ACA5-592D-C588-79DE4C0EB3AC}"/>
              </a:ext>
            </a:extLst>
          </p:cNvPr>
          <p:cNvSpPr>
            <a:spLocks noGrp="1"/>
          </p:cNvSpPr>
          <p:nvPr>
            <p:ph idx="1"/>
          </p:nvPr>
        </p:nvSpPr>
        <p:spPr>
          <a:xfrm>
            <a:off x="838200" y="1929384"/>
            <a:ext cx="10515600" cy="4251960"/>
          </a:xfrm>
        </p:spPr>
        <p:txBody>
          <a:bodyPr vert="horz" lIns="91440" tIns="45720" rIns="91440" bIns="45720" rtlCol="0">
            <a:normAutofit lnSpcReduction="10000"/>
          </a:bodyPr>
          <a:lstStyle/>
          <a:p>
            <a:r>
              <a:rPr lang="en-US" sz="2200" b="1" dirty="0">
                <a:ea typeface="+mn-lt"/>
                <a:cs typeface="+mn-lt"/>
              </a:rPr>
              <a:t>Isolate</a:t>
            </a:r>
            <a:r>
              <a:rPr lang="en-US" sz="2200" dirty="0">
                <a:ea typeface="+mn-lt"/>
                <a:cs typeface="+mn-lt"/>
              </a:rPr>
              <a:t>: A patient with suspected or confirmed monkeypox infection should be placed in a single-person room with a dedicated bathroom; special air handling is not required. PPE including gown, gloves, eye protection, and a N95 (or equivalent) should be used when caring for or collecting specimens from patients with confirmed or suspected monkeypox. If the patient is transported outside of their room, they should use well-fitting source control (e.g., medical mask) and have any exposed skin lesions covered with a sheet or gown.</a:t>
            </a:r>
          </a:p>
          <a:p>
            <a:r>
              <a:rPr lang="en-US" sz="2200" b="1" dirty="0">
                <a:ea typeface="+mn-lt"/>
                <a:cs typeface="+mn-lt"/>
              </a:rPr>
              <a:t>History: </a:t>
            </a:r>
            <a:r>
              <a:rPr lang="en-US" sz="2200" dirty="0">
                <a:ea typeface="+mn-lt"/>
                <a:cs typeface="+mn-lt"/>
              </a:rPr>
              <a:t>Review epi risk factors, prodromal symptoms, rash progression</a:t>
            </a:r>
          </a:p>
          <a:p>
            <a:r>
              <a:rPr lang="en-US" sz="2200" b="1" dirty="0">
                <a:ea typeface="+mn-lt"/>
                <a:cs typeface="Calibri"/>
              </a:rPr>
              <a:t>Examine</a:t>
            </a:r>
            <a:r>
              <a:rPr lang="en-US" sz="2200" dirty="0">
                <a:ea typeface="+mn-lt"/>
                <a:cs typeface="Calibri"/>
              </a:rPr>
              <a:t>:</a:t>
            </a:r>
            <a:r>
              <a:rPr lang="en-US" sz="2200" dirty="0">
                <a:ea typeface="+mn-lt"/>
                <a:cs typeface="+mn-lt"/>
              </a:rPr>
              <a:t> Perform a thorough skin and mucosal (e.g., anal, vaginal, oral) examination for the characteristic </a:t>
            </a:r>
            <a:r>
              <a:rPr lang="en-US" sz="2200" dirty="0" err="1">
                <a:ea typeface="+mn-lt"/>
                <a:cs typeface="+mn-lt"/>
              </a:rPr>
              <a:t>vesiculo</a:t>
            </a:r>
            <a:r>
              <a:rPr lang="en-US" sz="2200" dirty="0">
                <a:ea typeface="+mn-lt"/>
                <a:cs typeface="+mn-lt"/>
              </a:rPr>
              <a:t>-pustular rash of monkeypox</a:t>
            </a:r>
          </a:p>
          <a:p>
            <a:r>
              <a:rPr lang="en-US" sz="2200" b="1" dirty="0">
                <a:ea typeface="+mn-lt"/>
                <a:cs typeface="+mn-lt"/>
              </a:rPr>
              <a:t>Call</a:t>
            </a:r>
            <a:r>
              <a:rPr lang="en-US" sz="2200" dirty="0">
                <a:ea typeface="+mn-lt"/>
                <a:cs typeface="+mn-lt"/>
              </a:rPr>
              <a:t>: immediately contact your local health department or the DHS Bureau of Communicable Diseases at </a:t>
            </a:r>
            <a:r>
              <a:rPr lang="en-US" sz="2200" b="1" dirty="0">
                <a:ea typeface="+mn-lt"/>
                <a:cs typeface="+mn-lt"/>
              </a:rPr>
              <a:t>608-267-9003</a:t>
            </a:r>
          </a:p>
          <a:p>
            <a:r>
              <a:rPr lang="en-US" sz="2200" b="1" dirty="0">
                <a:ea typeface="Calibri"/>
                <a:cs typeface="Calibri"/>
              </a:rPr>
              <a:t>Test</a:t>
            </a:r>
            <a:r>
              <a:rPr lang="en-US" sz="2200" dirty="0">
                <a:ea typeface="Calibri"/>
                <a:cs typeface="Calibri"/>
              </a:rPr>
              <a:t>: Routine STI testing as indicated AND </a:t>
            </a:r>
            <a:r>
              <a:rPr lang="en-US" sz="2200" dirty="0" err="1">
                <a:ea typeface="Calibri"/>
                <a:cs typeface="Calibri"/>
              </a:rPr>
              <a:t>orthopox</a:t>
            </a:r>
            <a:r>
              <a:rPr lang="en-US" sz="2200" dirty="0">
                <a:ea typeface="Calibri"/>
                <a:cs typeface="Calibri"/>
              </a:rPr>
              <a:t> swabs</a:t>
            </a:r>
            <a:endParaRPr lang="en-US" sz="2200" dirty="0"/>
          </a:p>
        </p:txBody>
      </p:sp>
    </p:spTree>
    <p:extLst>
      <p:ext uri="{BB962C8B-B14F-4D97-AF65-F5344CB8AC3E}">
        <p14:creationId xmlns:p14="http://schemas.microsoft.com/office/powerpoint/2010/main" val="286217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931DA5-4430-A05F-5EAB-264F6FE7E433}"/>
              </a:ext>
            </a:extLst>
          </p:cNvPr>
          <p:cNvSpPr>
            <a:spLocks noGrp="1"/>
          </p:cNvSpPr>
          <p:nvPr>
            <p:ph type="title"/>
          </p:nvPr>
        </p:nvSpPr>
        <p:spPr>
          <a:xfrm>
            <a:off x="572493" y="238539"/>
            <a:ext cx="11018520" cy="1434415"/>
          </a:xfrm>
        </p:spPr>
        <p:txBody>
          <a:bodyPr anchor="b">
            <a:normAutofit/>
          </a:bodyPr>
          <a:lstStyle/>
          <a:p>
            <a:r>
              <a:rPr lang="en-US" sz="5400">
                <a:ea typeface="Calibri Light"/>
                <a:cs typeface="Calibri Light"/>
              </a:rPr>
              <a:t>Background</a:t>
            </a:r>
            <a:endParaRPr lang="en-US" sz="5400"/>
          </a:p>
        </p:txBody>
      </p:sp>
      <p:sp>
        <p:nvSpPr>
          <p:cNvPr id="103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AB3C29-9C07-47F7-8460-96DBC1DBE519}"/>
              </a:ext>
            </a:extLst>
          </p:cNvPr>
          <p:cNvSpPr>
            <a:spLocks noGrp="1"/>
          </p:cNvSpPr>
          <p:nvPr>
            <p:ph idx="1"/>
          </p:nvPr>
        </p:nvSpPr>
        <p:spPr>
          <a:xfrm>
            <a:off x="296448" y="1911493"/>
            <a:ext cx="6713552" cy="4119172"/>
          </a:xfrm>
        </p:spPr>
        <p:txBody>
          <a:bodyPr vert="horz" lIns="91440" tIns="45720" rIns="91440" bIns="45720" rtlCol="0" anchor="t">
            <a:normAutofit/>
          </a:bodyPr>
          <a:lstStyle/>
          <a:p>
            <a:r>
              <a:rPr lang="en-US" sz="2200" dirty="0" err="1">
                <a:ea typeface="+mn-lt"/>
                <a:cs typeface="+mn-lt"/>
              </a:rPr>
              <a:t>Mpox</a:t>
            </a:r>
            <a:r>
              <a:rPr lang="en-US" sz="2200" dirty="0">
                <a:ea typeface="+mn-lt"/>
                <a:cs typeface="+mn-lt"/>
              </a:rPr>
              <a:t> is caused by a virus of the </a:t>
            </a:r>
            <a:r>
              <a:rPr lang="en-US" sz="2200" i="1" dirty="0" err="1">
                <a:ea typeface="+mn-lt"/>
                <a:cs typeface="+mn-lt"/>
              </a:rPr>
              <a:t>orthopoxvirus</a:t>
            </a:r>
            <a:r>
              <a:rPr lang="en-US" sz="2200" i="1" dirty="0">
                <a:ea typeface="+mn-lt"/>
                <a:cs typeface="+mn-lt"/>
              </a:rPr>
              <a:t> </a:t>
            </a:r>
            <a:r>
              <a:rPr lang="en-US" sz="2200" dirty="0">
                <a:ea typeface="+mn-lt"/>
                <a:cs typeface="+mn-lt"/>
              </a:rPr>
              <a:t>genus of the </a:t>
            </a:r>
            <a:r>
              <a:rPr lang="en-US" sz="2200" i="1" dirty="0">
                <a:ea typeface="+mn-lt"/>
                <a:cs typeface="+mn-lt"/>
              </a:rPr>
              <a:t>Poxviridae</a:t>
            </a:r>
            <a:r>
              <a:rPr lang="en-US" sz="2200" dirty="0">
                <a:ea typeface="+mn-lt"/>
                <a:cs typeface="+mn-lt"/>
              </a:rPr>
              <a:t> family and is endemic in several countries in Central and West Africa.</a:t>
            </a:r>
          </a:p>
          <a:p>
            <a:r>
              <a:rPr lang="en-US" sz="2200" dirty="0">
                <a:ea typeface="+mn-lt"/>
                <a:cs typeface="+mn-lt"/>
              </a:rPr>
              <a:t>The 2022 outbreak, which featured cases in multiple non-endemic countries that were not linked to travel or animal contact, is atypical and concerning. </a:t>
            </a:r>
          </a:p>
          <a:p>
            <a:r>
              <a:rPr lang="en-US" sz="2200" dirty="0" err="1">
                <a:ea typeface="+mn-lt"/>
                <a:cs typeface="+mn-lt"/>
              </a:rPr>
              <a:t>Mpox</a:t>
            </a:r>
            <a:r>
              <a:rPr lang="en-US" sz="2200" dirty="0">
                <a:ea typeface="+mn-lt"/>
                <a:cs typeface="+mn-lt"/>
              </a:rPr>
              <a:t> is rare and does not spread easily between people without close contact. The threat of monkeypox to the general U.S. population remains </a:t>
            </a:r>
            <a:r>
              <a:rPr lang="en-US" sz="2200" b="1" dirty="0">
                <a:ea typeface="+mn-lt"/>
                <a:cs typeface="+mn-lt"/>
              </a:rPr>
              <a:t>LOW</a:t>
            </a:r>
            <a:r>
              <a:rPr lang="en-US" sz="2200" dirty="0">
                <a:ea typeface="+mn-lt"/>
                <a:cs typeface="+mn-lt"/>
              </a:rPr>
              <a:t>.</a:t>
            </a:r>
            <a:endParaRPr lang="en-US" sz="2200" dirty="0">
              <a:ea typeface="Calibri"/>
              <a:cs typeface="Calibri"/>
            </a:endParaRPr>
          </a:p>
          <a:p>
            <a:endParaRPr lang="en-US" sz="2200" dirty="0">
              <a:ea typeface="Calibri"/>
              <a:cs typeface="Calibri"/>
            </a:endParaRPr>
          </a:p>
        </p:txBody>
      </p:sp>
      <p:pic>
        <p:nvPicPr>
          <p:cNvPr id="5" name="Picture 4">
            <a:extLst>
              <a:ext uri="{FF2B5EF4-FFF2-40B4-BE49-F238E27FC236}">
                <a16:creationId xmlns:a16="http://schemas.microsoft.com/office/drawing/2014/main" id="{A961426F-1313-462B-82C0-F8D7BECE2690}"/>
              </a:ext>
            </a:extLst>
          </p:cNvPr>
          <p:cNvPicPr>
            <a:picLocks noChangeAspect="1"/>
          </p:cNvPicPr>
          <p:nvPr/>
        </p:nvPicPr>
        <p:blipFill rotWithShape="1">
          <a:blip r:embed="rId2"/>
          <a:srcRect l="28966" t="30919" r="54483" b="19424"/>
          <a:stretch/>
        </p:blipFill>
        <p:spPr>
          <a:xfrm>
            <a:off x="7198046" y="2191406"/>
            <a:ext cx="4917903" cy="4149484"/>
          </a:xfrm>
          <a:prstGeom prst="rect">
            <a:avLst/>
          </a:prstGeom>
        </p:spPr>
      </p:pic>
    </p:spTree>
    <p:extLst>
      <p:ext uri="{BB962C8B-B14F-4D97-AF65-F5344CB8AC3E}">
        <p14:creationId xmlns:p14="http://schemas.microsoft.com/office/powerpoint/2010/main" val="1466829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10;&#10;Description automatically generated">
            <a:extLst>
              <a:ext uri="{FF2B5EF4-FFF2-40B4-BE49-F238E27FC236}">
                <a16:creationId xmlns:a16="http://schemas.microsoft.com/office/drawing/2014/main" id="{0B79B48A-81B8-C32D-953A-C2DD9A70570C}"/>
              </a:ext>
            </a:extLst>
          </p:cNvPr>
          <p:cNvPicPr>
            <a:picLocks noChangeAspect="1"/>
          </p:cNvPicPr>
          <p:nvPr/>
        </p:nvPicPr>
        <p:blipFill>
          <a:blip r:embed="rId2"/>
          <a:stretch>
            <a:fillRect/>
          </a:stretch>
        </p:blipFill>
        <p:spPr>
          <a:xfrm>
            <a:off x="1173193" y="9680"/>
            <a:ext cx="9917501" cy="6766753"/>
          </a:xfrm>
          <a:prstGeom prst="rect">
            <a:avLst/>
          </a:prstGeom>
        </p:spPr>
      </p:pic>
    </p:spTree>
    <p:extLst>
      <p:ext uri="{BB962C8B-B14F-4D97-AF65-F5344CB8AC3E}">
        <p14:creationId xmlns:p14="http://schemas.microsoft.com/office/powerpoint/2010/main" val="3315240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4B852-01D8-4A30-9480-9C93E9ADB17E}"/>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Case study continued</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DE24CE-8EC2-4AB6-86A0-FC9C9859E7BF}"/>
              </a:ext>
            </a:extLst>
          </p:cNvPr>
          <p:cNvSpPr txBox="1"/>
          <p:nvPr/>
        </p:nvSpPr>
        <p:spPr>
          <a:xfrm>
            <a:off x="630936" y="2660904"/>
            <a:ext cx="4818888" cy="35478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dirty="0"/>
              <a:t>Day 6: unable to retract foreskin</a:t>
            </a:r>
          </a:p>
          <a:p>
            <a:pPr indent="-228600">
              <a:lnSpc>
                <a:spcPct val="90000"/>
              </a:lnSpc>
              <a:spcAft>
                <a:spcPts val="600"/>
              </a:spcAft>
              <a:buFont typeface="Arial" panose="020B0604020202020204" pitchFamily="34" charset="0"/>
              <a:buChar char="•"/>
            </a:pPr>
            <a:r>
              <a:rPr lang="en-US" sz="2200" dirty="0"/>
              <a:t>Tested for monkeypox, treated for urogenital chlamydia with doxycycline</a:t>
            </a:r>
          </a:p>
          <a:p>
            <a:pPr indent="-228600">
              <a:lnSpc>
                <a:spcPct val="90000"/>
              </a:lnSpc>
              <a:spcAft>
                <a:spcPts val="600"/>
              </a:spcAft>
              <a:buFont typeface="Arial" panose="020B0604020202020204" pitchFamily="34" charset="0"/>
              <a:buChar char="•"/>
            </a:pPr>
            <a:r>
              <a:rPr lang="en-US" sz="2200" dirty="0"/>
              <a:t>Day 7: </a:t>
            </a:r>
            <a:r>
              <a:rPr lang="en-US" sz="2200" dirty="0" err="1"/>
              <a:t>Orthopox</a:t>
            </a:r>
            <a:r>
              <a:rPr lang="en-US" sz="2200" dirty="0"/>
              <a:t> positive</a:t>
            </a:r>
          </a:p>
          <a:p>
            <a:pPr indent="-228600">
              <a:lnSpc>
                <a:spcPct val="90000"/>
              </a:lnSpc>
              <a:spcAft>
                <a:spcPts val="600"/>
              </a:spcAft>
              <a:buFont typeface="Arial" panose="020B0604020202020204" pitchFamily="34" charset="0"/>
              <a:buChar char="•"/>
            </a:pPr>
            <a:r>
              <a:rPr lang="en-US" sz="2200" dirty="0"/>
              <a:t>Day 8: unable to urinate due to pain and swelling, sent to ER. Treated with oxycodone and phenazopyridine. Able to void once pain controlled</a:t>
            </a:r>
          </a:p>
        </p:txBody>
      </p:sp>
      <p:pic>
        <p:nvPicPr>
          <p:cNvPr id="5" name="Content Placeholder 4">
            <a:extLst>
              <a:ext uri="{FF2B5EF4-FFF2-40B4-BE49-F238E27FC236}">
                <a16:creationId xmlns:a16="http://schemas.microsoft.com/office/drawing/2014/main" id="{364F6C4E-EFA5-4A7D-AC88-9DEBDE409A6A}"/>
              </a:ext>
            </a:extLst>
          </p:cNvPr>
          <p:cNvPicPr>
            <a:picLocks noGrp="1" noChangeAspect="1"/>
          </p:cNvPicPr>
          <p:nvPr>
            <p:ph idx="1"/>
          </p:nvPr>
        </p:nvPicPr>
        <p:blipFill rotWithShape="1">
          <a:blip r:embed="rId2"/>
          <a:srcRect l="33409" t="38379" r="57596" b="23774"/>
          <a:stretch/>
        </p:blipFill>
        <p:spPr>
          <a:xfrm>
            <a:off x="6482211" y="640080"/>
            <a:ext cx="4692642" cy="5577840"/>
          </a:xfrm>
          <a:prstGeom prst="rect">
            <a:avLst/>
          </a:prstGeom>
        </p:spPr>
      </p:pic>
    </p:spTree>
    <p:extLst>
      <p:ext uri="{BB962C8B-B14F-4D97-AF65-F5344CB8AC3E}">
        <p14:creationId xmlns:p14="http://schemas.microsoft.com/office/powerpoint/2010/main" val="150481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04259-2E15-7332-F770-90E9CFB4405A}"/>
              </a:ext>
            </a:extLst>
          </p:cNvPr>
          <p:cNvSpPr>
            <a:spLocks noGrp="1"/>
          </p:cNvSpPr>
          <p:nvPr>
            <p:ph type="title"/>
          </p:nvPr>
        </p:nvSpPr>
        <p:spPr>
          <a:xfrm>
            <a:off x="838200" y="365125"/>
            <a:ext cx="10515600" cy="1325563"/>
          </a:xfrm>
        </p:spPr>
        <p:txBody>
          <a:bodyPr>
            <a:normAutofit/>
          </a:bodyPr>
          <a:lstStyle/>
          <a:p>
            <a:r>
              <a:rPr lang="en-US" sz="5400"/>
              <a:t>Treatment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160508-B2F7-863D-F497-A4ACA32FF294}"/>
              </a:ext>
            </a:extLst>
          </p:cNvPr>
          <p:cNvSpPr>
            <a:spLocks noGrp="1"/>
          </p:cNvSpPr>
          <p:nvPr>
            <p:ph idx="1"/>
          </p:nvPr>
        </p:nvSpPr>
        <p:spPr>
          <a:xfrm>
            <a:off x="872358" y="1929384"/>
            <a:ext cx="10853927" cy="4928616"/>
          </a:xfrm>
        </p:spPr>
        <p:txBody>
          <a:bodyPr>
            <a:normAutofit fontScale="85000" lnSpcReduction="20000"/>
          </a:bodyPr>
          <a:lstStyle/>
          <a:p>
            <a:r>
              <a:rPr lang="en-US" sz="3100" dirty="0"/>
              <a:t>Most illness is mild and self-limiting and will only require symptomatic cares </a:t>
            </a:r>
          </a:p>
          <a:p>
            <a:r>
              <a:rPr lang="en-US" sz="3100" dirty="0"/>
              <a:t>Antiviral treatment: Tecovirimat (TPOXX) </a:t>
            </a:r>
          </a:p>
          <a:p>
            <a:pPr lvl="1"/>
            <a:r>
              <a:rPr lang="en-US" sz="2200" dirty="0"/>
              <a:t>FDA approved for smallpox (oral and IV), </a:t>
            </a:r>
            <a:r>
              <a:rPr lang="en-US" sz="2400" b="0" i="0" dirty="0">
                <a:solidFill>
                  <a:srgbClr val="000000"/>
                </a:solidFill>
                <a:effectLst/>
              </a:rPr>
              <a:t>Expanded Access Investigational New Drug Protocol for use in Monkeypox</a:t>
            </a:r>
            <a:endParaRPr lang="en-US" sz="2200" dirty="0"/>
          </a:p>
          <a:p>
            <a:pPr lvl="1"/>
            <a:r>
              <a:rPr lang="en-US" sz="2200" dirty="0"/>
              <a:t>May decrease case fatality, shorten the duration, reduce viral shedding</a:t>
            </a:r>
          </a:p>
          <a:p>
            <a:pPr lvl="2"/>
            <a:r>
              <a:rPr lang="en-US" sz="1900" dirty="0"/>
              <a:t>Limited data for monkeypox (only animal studies and small case series) but dose studies show safety and minimal side effects</a:t>
            </a:r>
          </a:p>
          <a:p>
            <a:pPr lvl="1"/>
            <a:r>
              <a:rPr lang="en-US" sz="2200" dirty="0"/>
              <a:t>Available through the Strategic National Stockpile</a:t>
            </a:r>
          </a:p>
          <a:p>
            <a:pPr lvl="2"/>
            <a:r>
              <a:rPr lang="en-US" sz="1900" dirty="0">
                <a:solidFill>
                  <a:srgbClr val="000000"/>
                </a:solidFill>
              </a:rPr>
              <a:t>C</a:t>
            </a:r>
            <a:r>
              <a:rPr lang="en-US" sz="1900" b="0" i="0" dirty="0">
                <a:solidFill>
                  <a:srgbClr val="000000"/>
                </a:solidFill>
                <a:effectLst/>
              </a:rPr>
              <a:t>ontact </a:t>
            </a:r>
            <a:r>
              <a:rPr lang="en-US" sz="1900" dirty="0">
                <a:solidFill>
                  <a:srgbClr val="000000"/>
                </a:solidFill>
              </a:rPr>
              <a:t>DHS </a:t>
            </a:r>
            <a:r>
              <a:rPr lang="en-US" sz="1900" b="0" i="0" dirty="0">
                <a:solidFill>
                  <a:srgbClr val="000000"/>
                </a:solidFill>
                <a:effectLst/>
              </a:rPr>
              <a:t>or the CDC Emergency Operations Center (770-488-7100)</a:t>
            </a:r>
            <a:endParaRPr lang="en-US" sz="1900" dirty="0"/>
          </a:p>
          <a:p>
            <a:pPr lvl="1"/>
            <a:r>
              <a:rPr lang="en-US" sz="2200" dirty="0"/>
              <a:t>Dosing</a:t>
            </a:r>
          </a:p>
          <a:p>
            <a:pPr lvl="2"/>
            <a:r>
              <a:rPr lang="en-US" sz="2200" dirty="0"/>
              <a:t>Adults 600mg twice daily (BID) x 14 days</a:t>
            </a:r>
          </a:p>
          <a:p>
            <a:pPr lvl="2"/>
            <a:r>
              <a:rPr lang="en-US" sz="2200" dirty="0">
                <a:latin typeface="Calibri" panose="020F0502020204030204" pitchFamily="34" charset="0"/>
                <a:cs typeface="Calibri" panose="020F0502020204030204" pitchFamily="34" charset="0"/>
              </a:rPr>
              <a:t>P</a:t>
            </a:r>
            <a:r>
              <a:rPr lang="en-US" sz="2200" b="0" i="0" dirty="0">
                <a:effectLst/>
                <a:latin typeface="Calibri" panose="020F0502020204030204" pitchFamily="34" charset="0"/>
                <a:cs typeface="Calibri" panose="020F0502020204030204" pitchFamily="34" charset="0"/>
              </a:rPr>
              <a:t>ediatrics</a:t>
            </a:r>
            <a:r>
              <a:rPr lang="en-US" sz="2200" dirty="0">
                <a:latin typeface="Calibri" panose="020F0502020204030204" pitchFamily="34" charset="0"/>
                <a:cs typeface="Calibri" panose="020F0502020204030204" pitchFamily="34" charset="0"/>
              </a:rPr>
              <a:t>: </a:t>
            </a:r>
            <a:r>
              <a:rPr lang="en-US" sz="2200" b="0" i="0" dirty="0">
                <a:effectLst/>
                <a:latin typeface="Calibri" panose="020F0502020204030204" pitchFamily="34" charset="0"/>
                <a:cs typeface="Calibri" panose="020F0502020204030204" pitchFamily="34" charset="0"/>
              </a:rPr>
              <a:t>13-25 kg: 200 mg BID </a:t>
            </a:r>
            <a:r>
              <a:rPr lang="en-US" sz="2200" dirty="0">
                <a:latin typeface="Calibri" panose="020F0502020204030204" pitchFamily="34" charset="0"/>
                <a:cs typeface="Calibri" panose="020F0502020204030204" pitchFamily="34" charset="0"/>
              </a:rPr>
              <a:t>x</a:t>
            </a:r>
            <a:r>
              <a:rPr lang="en-US" sz="2200" b="0" i="0" dirty="0">
                <a:effectLst/>
                <a:latin typeface="Calibri" panose="020F0502020204030204" pitchFamily="34" charset="0"/>
                <a:cs typeface="Calibri" panose="020F0502020204030204" pitchFamily="34" charset="0"/>
              </a:rPr>
              <a:t> 14 days;</a:t>
            </a:r>
            <a:r>
              <a:rPr lang="en-US" sz="2200" dirty="0">
                <a:latin typeface="Calibri" panose="020F0502020204030204" pitchFamily="34" charset="0"/>
                <a:cs typeface="Calibri" panose="020F0502020204030204" pitchFamily="34" charset="0"/>
              </a:rPr>
              <a:t> </a:t>
            </a:r>
            <a:r>
              <a:rPr lang="en-US" sz="2200" b="0" i="0" dirty="0">
                <a:effectLst/>
                <a:latin typeface="Calibri" panose="020F0502020204030204" pitchFamily="34" charset="0"/>
                <a:cs typeface="Calibri" panose="020F0502020204030204" pitchFamily="34" charset="0"/>
              </a:rPr>
              <a:t>25-40 kg: 400 mg BID x 14d;</a:t>
            </a:r>
            <a:r>
              <a:rPr lang="en-US" sz="2200" dirty="0">
                <a:latin typeface="Calibri" panose="020F0502020204030204" pitchFamily="34" charset="0"/>
                <a:cs typeface="Calibri" panose="020F0502020204030204" pitchFamily="34" charset="0"/>
              </a:rPr>
              <a:t> </a:t>
            </a:r>
            <a:r>
              <a:rPr lang="en-US" sz="2200" b="0" i="0" dirty="0">
                <a:effectLst/>
                <a:latin typeface="Calibri" panose="020F0502020204030204" pitchFamily="34" charset="0"/>
                <a:cs typeface="Calibri" panose="020F0502020204030204" pitchFamily="34" charset="0"/>
              </a:rPr>
              <a:t>40+ kg: 600 mg BID x14d</a:t>
            </a:r>
          </a:p>
          <a:p>
            <a:pPr lvl="2"/>
            <a:r>
              <a:rPr lang="en-US" sz="2000" dirty="0"/>
              <a:t>Drug absorption dependent on adequate, concurrent intake of a full, fatty meal (ideally about 600 calories and 25 grams of fat). </a:t>
            </a:r>
          </a:p>
          <a:p>
            <a:pPr lvl="1"/>
            <a:r>
              <a:rPr lang="en-US" dirty="0"/>
              <a:t>Reported adverse effects include headache (12%), nausea (5%), abdominal pain (2%) and vomiting (2%)</a:t>
            </a:r>
            <a:endParaRPr lang="en-US" sz="2600" b="0" i="0" dirty="0">
              <a:effectLst/>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Other </a:t>
            </a:r>
            <a:r>
              <a:rPr lang="en-US" sz="3100" dirty="0">
                <a:latin typeface="Calibri" panose="020F0502020204030204" pitchFamily="34" charset="0"/>
                <a:cs typeface="Calibri" panose="020F0502020204030204" pitchFamily="34" charset="0"/>
              </a:rPr>
              <a:t>options</a:t>
            </a:r>
            <a:r>
              <a:rPr lang="en-US" sz="3000" dirty="0">
                <a:latin typeface="Calibri" panose="020F0502020204030204" pitchFamily="34" charset="0"/>
                <a:cs typeface="Calibri" panose="020F0502020204030204" pitchFamily="34" charset="0"/>
              </a:rPr>
              <a:t> in rare circumstances: Cidofovir, </a:t>
            </a:r>
            <a:r>
              <a:rPr lang="en-US" sz="3000" dirty="0" err="1">
                <a:latin typeface="Calibri" panose="020F0502020204030204" pitchFamily="34" charset="0"/>
                <a:cs typeface="Calibri" panose="020F0502020204030204" pitchFamily="34" charset="0"/>
              </a:rPr>
              <a:t>Brincidofovir</a:t>
            </a:r>
            <a:r>
              <a:rPr lang="en-US" sz="3000" dirty="0">
                <a:latin typeface="Calibri" panose="020F0502020204030204" pitchFamily="34" charset="0"/>
                <a:cs typeface="Calibri" panose="020F0502020204030204" pitchFamily="34" charset="0"/>
              </a:rPr>
              <a:t>, Vaccinia IGIV, Trifluridine</a:t>
            </a:r>
            <a:endParaRPr lang="en-US" sz="3000" b="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5621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256BAE-E192-92B5-7EAB-08DACAEA67CF}"/>
              </a:ext>
            </a:extLst>
          </p:cNvPr>
          <p:cNvSpPr>
            <a:spLocks noGrp="1"/>
          </p:cNvSpPr>
          <p:nvPr>
            <p:ph type="title"/>
          </p:nvPr>
        </p:nvSpPr>
        <p:spPr>
          <a:xfrm>
            <a:off x="838200" y="365125"/>
            <a:ext cx="10515600" cy="1325563"/>
          </a:xfrm>
        </p:spPr>
        <p:txBody>
          <a:bodyPr>
            <a:normAutofit/>
          </a:bodyPr>
          <a:lstStyle/>
          <a:p>
            <a:r>
              <a:rPr lang="en-US" sz="5400"/>
              <a:t>When to consider treatment…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C6AC8E-18DB-A27E-A115-31AE85365DC8}"/>
              </a:ext>
            </a:extLst>
          </p:cNvPr>
          <p:cNvSpPr>
            <a:spLocks noGrp="1"/>
          </p:cNvSpPr>
          <p:nvPr>
            <p:ph idx="1"/>
          </p:nvPr>
        </p:nvSpPr>
        <p:spPr>
          <a:xfrm>
            <a:off x="838200" y="1929384"/>
            <a:ext cx="10515600" cy="4251960"/>
          </a:xfrm>
        </p:spPr>
        <p:txBody>
          <a:bodyPr vert="horz" lIns="91440" tIns="45720" rIns="91440" bIns="45720" rtlCol="0" anchor="t">
            <a:normAutofit lnSpcReduction="10000"/>
          </a:bodyPr>
          <a:lstStyle/>
          <a:p>
            <a:pPr>
              <a:buFont typeface="Arial" panose="020B0604020202020204" pitchFamily="34" charset="0"/>
              <a:buChar char="•"/>
            </a:pPr>
            <a:r>
              <a:rPr lang="en-US" sz="2000" dirty="0"/>
              <a:t>S</a:t>
            </a:r>
            <a:r>
              <a:rPr lang="en-US" sz="2000" b="0" i="0" dirty="0">
                <a:effectLst/>
              </a:rPr>
              <a:t>evere disease (e.g., hemorrhagic disease, confluent lesions, sepsis, encephalitis, or other conditions requiring hospitalization)</a:t>
            </a:r>
          </a:p>
          <a:p>
            <a:pPr>
              <a:buFont typeface="Arial" panose="020B0604020202020204" pitchFamily="34" charset="0"/>
              <a:buChar char="•"/>
            </a:pPr>
            <a:r>
              <a:rPr lang="en-US" sz="2000" b="0" i="0" dirty="0">
                <a:effectLst/>
              </a:rPr>
              <a:t>People who may be at high risk of severe disease:</a:t>
            </a:r>
          </a:p>
          <a:p>
            <a:pPr marL="742950" lvl="1" indent="-285750">
              <a:buFont typeface="Arial" panose="020B0604020202020204" pitchFamily="34" charset="0"/>
              <a:buChar char="•"/>
            </a:pPr>
            <a:r>
              <a:rPr lang="en-US" sz="1500" b="0" i="0" dirty="0">
                <a:effectLst/>
              </a:rPr>
              <a:t>People with immunocompromise </a:t>
            </a:r>
          </a:p>
          <a:p>
            <a:pPr marL="1200150" lvl="2" indent="-285750"/>
            <a:r>
              <a:rPr lang="en-US" sz="1500" b="0" i="0">
                <a:effectLst/>
              </a:rPr>
              <a:t>(HIV/AIDS</a:t>
            </a:r>
            <a:r>
              <a:rPr lang="en-US" sz="1500"/>
              <a:t> - untreated,</a:t>
            </a:r>
            <a:r>
              <a:rPr lang="en-US" sz="1500" b="0" i="0">
                <a:effectLst/>
              </a:rPr>
              <a:t> cancer, s/p organ transplantation, high-dose corticosteroids, stem cell transplant &lt;24 months post-</a:t>
            </a:r>
            <a:r>
              <a:rPr lang="en-US" sz="1500" b="0" i="0" dirty="0">
                <a:effectLst/>
              </a:rPr>
              <a:t>transplant or ≥24 months but with graft-versus-host disease or disease relapse, or having autoimmune disease with immunodeficiency as a clinical component)</a:t>
            </a:r>
            <a:r>
              <a:rPr lang="en-US" sz="1500" b="0" i="0" u="none" strike="noStrike" baseline="30000" dirty="0">
                <a:effectLst/>
              </a:rPr>
              <a:t>1</a:t>
            </a:r>
            <a:endParaRPr lang="en-US" sz="1500" b="0" i="0" dirty="0">
              <a:effectLst/>
            </a:endParaRPr>
          </a:p>
          <a:p>
            <a:pPr marL="742950" lvl="1" indent="-285750">
              <a:buFont typeface="Arial" panose="020B0604020202020204" pitchFamily="34" charset="0"/>
              <a:buChar char="•"/>
            </a:pPr>
            <a:r>
              <a:rPr lang="en-US" sz="1500" b="0" i="0" dirty="0">
                <a:effectLst/>
              </a:rPr>
              <a:t>Children - younger than 8 years of age</a:t>
            </a:r>
          </a:p>
          <a:p>
            <a:pPr marL="742950" lvl="1" indent="-285750"/>
            <a:r>
              <a:rPr lang="en-US" sz="1500" b="0" i="0" dirty="0">
                <a:effectLst/>
              </a:rPr>
              <a:t>Pregnant or breastfeeding women</a:t>
            </a:r>
          </a:p>
          <a:p>
            <a:pPr marL="742950" lvl="1" indent="-285750">
              <a:buFont typeface="Arial" panose="020B0604020202020204" pitchFamily="34" charset="0"/>
              <a:buChar char="•"/>
            </a:pPr>
            <a:r>
              <a:rPr lang="en-US" sz="1500" b="0" i="0" dirty="0">
                <a:effectLst/>
              </a:rPr>
              <a:t>People with a history or presence of atopic dermatitis, persons with other active exfoliative skin conditions</a:t>
            </a:r>
          </a:p>
          <a:p>
            <a:pPr marL="1200150" lvl="2" indent="-285750"/>
            <a:r>
              <a:rPr lang="en-US" sz="1500" b="0" i="0" dirty="0">
                <a:effectLst/>
              </a:rPr>
              <a:t>(e.g., eczema, burns, impetigo, varicella zoster virus infection, herpes simplex virus infection, severe acne, severe diaper dermatitis with extensive areas of denuded skin, psoriasis, or Darier disease [keratosis follicularis]) </a:t>
            </a:r>
          </a:p>
          <a:p>
            <a:pPr marL="742950" lvl="1" indent="-285750"/>
            <a:r>
              <a:rPr lang="en-US" sz="1500" b="0" i="0" dirty="0">
                <a:effectLst/>
              </a:rPr>
              <a:t>People with one or more complication </a:t>
            </a:r>
          </a:p>
          <a:p>
            <a:pPr marL="1200150" lvl="2" indent="-285750"/>
            <a:r>
              <a:rPr lang="en-US" sz="1500" b="0" i="0" dirty="0">
                <a:effectLst/>
              </a:rPr>
              <a:t>(e.g., secondary bacterial skin infection; gastroenteritis with severe nausea/vomiting, diarrhea, or dehydration; bronchopneumonia; concurrent disease or other comorbidities)</a:t>
            </a:r>
          </a:p>
          <a:p>
            <a:pPr>
              <a:buFont typeface="Arial" panose="020B0604020202020204" pitchFamily="34" charset="0"/>
              <a:buChar char="•"/>
            </a:pPr>
            <a:r>
              <a:rPr lang="en-US" sz="2000" b="0" i="0" dirty="0">
                <a:effectLst/>
              </a:rPr>
              <a:t>People with lesions near the mouth, eyes, and genitals</a:t>
            </a:r>
            <a:endParaRPr lang="en-US" sz="2000" dirty="0"/>
          </a:p>
        </p:txBody>
      </p:sp>
    </p:spTree>
    <p:extLst>
      <p:ext uri="{BB962C8B-B14F-4D97-AF65-F5344CB8AC3E}">
        <p14:creationId xmlns:p14="http://schemas.microsoft.com/office/powerpoint/2010/main" val="2242418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9CE4-2E1F-4B25-B019-52D6501C3B8B}"/>
              </a:ext>
            </a:extLst>
          </p:cNvPr>
          <p:cNvSpPr>
            <a:spLocks noGrp="1"/>
          </p:cNvSpPr>
          <p:nvPr>
            <p:ph type="title"/>
          </p:nvPr>
        </p:nvSpPr>
        <p:spPr/>
        <p:txBody>
          <a:bodyPr>
            <a:normAutofit/>
          </a:bodyPr>
          <a:lstStyle/>
          <a:p>
            <a:r>
              <a:rPr lang="en-US" dirty="0"/>
              <a:t>Symptomatic cares </a:t>
            </a:r>
            <a:br>
              <a:rPr lang="en-US" dirty="0"/>
            </a:br>
            <a:r>
              <a:rPr lang="en-US" sz="2400" i="1" dirty="0">
                <a:cs typeface="Calibri Light"/>
              </a:rPr>
              <a:t>Severe pain is the main reason for hospitalization.</a:t>
            </a:r>
            <a:endParaRPr lang="en-US" sz="2400" i="1" dirty="0"/>
          </a:p>
        </p:txBody>
      </p:sp>
      <p:sp>
        <p:nvSpPr>
          <p:cNvPr id="3" name="Content Placeholder 2">
            <a:extLst>
              <a:ext uri="{FF2B5EF4-FFF2-40B4-BE49-F238E27FC236}">
                <a16:creationId xmlns:a16="http://schemas.microsoft.com/office/drawing/2014/main" id="{B3C72FE2-47EF-4E9C-A327-B84EB86F5E9C}"/>
              </a:ext>
            </a:extLst>
          </p:cNvPr>
          <p:cNvSpPr>
            <a:spLocks noGrp="1"/>
          </p:cNvSpPr>
          <p:nvPr>
            <p:ph idx="1"/>
          </p:nvPr>
        </p:nvSpPr>
        <p:spPr>
          <a:xfrm>
            <a:off x="838199" y="1825625"/>
            <a:ext cx="10938641" cy="5205796"/>
          </a:xfrm>
        </p:spPr>
        <p:txBody>
          <a:bodyPr vert="horz" lIns="91440" tIns="45720" rIns="91440" bIns="45720" rtlCol="0" anchor="t">
            <a:normAutofit fontScale="70000" lnSpcReduction="20000"/>
          </a:bodyPr>
          <a:lstStyle/>
          <a:p>
            <a:r>
              <a:rPr lang="en-US" dirty="0"/>
              <a:t>Pruritus: </a:t>
            </a:r>
            <a:r>
              <a:rPr lang="en-US" dirty="0" err="1"/>
              <a:t>benadryl</a:t>
            </a:r>
            <a:r>
              <a:rPr lang="en-US" dirty="0"/>
              <a:t>; topical agents (such as calamine lotion or petroleum jelly) and cooling lotions (such as menthol or camphor lotions). Warm oatmeal baths can also reduce itching and pain.</a:t>
            </a:r>
          </a:p>
          <a:p>
            <a:r>
              <a:rPr lang="en-US" dirty="0"/>
              <a:t>For oral lesions: rinse with salt water at least four times per day, suck on ice chips or ice pops, use compounds such as “magic” or “miracle” mouthwashes (prescription solutions used to treat mucositis). Topical treatments such as patches (for example, </a:t>
            </a:r>
            <a:r>
              <a:rPr lang="en-US" dirty="0" err="1"/>
              <a:t>Dentemp</a:t>
            </a:r>
            <a:r>
              <a:rPr lang="en-US" dirty="0"/>
              <a:t> Canker Covers) and benzocaine or lidocaine gels can be used for temporary relief, especially to facilitate eating and drinking, but should be limited to recommended doses. </a:t>
            </a:r>
          </a:p>
          <a:p>
            <a:r>
              <a:rPr lang="en-US" dirty="0"/>
              <a:t>For painful genital and anorectal lesions: warm sitz baths lasting at least 10 minutes several times per day may be helpful. Topical benzocaine or lidocaine gels or creams at the recommended doses may provide temporary relief</a:t>
            </a:r>
          </a:p>
          <a:p>
            <a:r>
              <a:rPr lang="en-US" dirty="0"/>
              <a:t>Urethritis: phenazopyridine 100-200mg PO TID</a:t>
            </a:r>
          </a:p>
          <a:p>
            <a:r>
              <a:rPr lang="en-US" dirty="0"/>
              <a:t>Proctitis: Stool softeners such as docusate should be initiated early. Sitz baths, as described above, are also useful for proctitis and may calm inflammation. Over-the-counter pain medications (such as acetaminophen and ibuprofen) can be used (including together, alternating, if needed). Topical anesthetics such as dibucaine ointment, often used for hemorrhoids, and lidocaine gel have been effective for temporary relief. </a:t>
            </a:r>
          </a:p>
          <a:p>
            <a:r>
              <a:rPr lang="en-US" dirty="0"/>
              <a:t>Nausea and vomiting: anti-emetics.</a:t>
            </a:r>
            <a:endParaRPr lang="en-US"/>
          </a:p>
          <a:p>
            <a:r>
              <a:rPr lang="en-US" dirty="0"/>
              <a:t>Diarrhea: hydration and electrolyte replacement. The use of anti-motility agents (</a:t>
            </a:r>
            <a:r>
              <a:rPr lang="en-US" dirty="0" err="1"/>
              <a:t>eg</a:t>
            </a:r>
            <a:r>
              <a:rPr lang="en-US" dirty="0"/>
              <a:t> </a:t>
            </a:r>
            <a:r>
              <a:rPr lang="en-US" dirty="0" err="1"/>
              <a:t>lomotil</a:t>
            </a:r>
            <a:r>
              <a:rPr lang="en-US" dirty="0"/>
              <a:t>) is not generally recommended given the potential for ileus.</a:t>
            </a:r>
          </a:p>
        </p:txBody>
      </p:sp>
    </p:spTree>
    <p:extLst>
      <p:ext uri="{BB962C8B-B14F-4D97-AF65-F5344CB8AC3E}">
        <p14:creationId xmlns:p14="http://schemas.microsoft.com/office/powerpoint/2010/main" val="321246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F557C-247C-D857-B069-956FAA7930EB}"/>
              </a:ext>
            </a:extLst>
          </p:cNvPr>
          <p:cNvSpPr>
            <a:spLocks noGrp="1"/>
          </p:cNvSpPr>
          <p:nvPr>
            <p:ph type="title"/>
          </p:nvPr>
        </p:nvSpPr>
        <p:spPr>
          <a:xfrm>
            <a:off x="841248" y="548640"/>
            <a:ext cx="3600860" cy="5431536"/>
          </a:xfrm>
        </p:spPr>
        <p:txBody>
          <a:bodyPr>
            <a:normAutofit/>
          </a:bodyPr>
          <a:lstStyle/>
          <a:p>
            <a:r>
              <a:rPr lang="en-US" sz="5400">
                <a:ea typeface="Calibri Light"/>
                <a:cs typeface="Calibri Light"/>
              </a:rPr>
              <a:t>Patient Counseling: Time course and Isolation</a:t>
            </a:r>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AEBC2B-9571-7063-8E69-8661BB3312BC}"/>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2000" dirty="0">
                <a:ea typeface="+mn-lt"/>
                <a:cs typeface="+mn-lt"/>
              </a:rPr>
              <a:t>Incubation period: 3-17 days </a:t>
            </a:r>
            <a:endParaRPr lang="en-US" sz="2000" dirty="0"/>
          </a:p>
          <a:p>
            <a:r>
              <a:rPr lang="en-US" sz="2000" dirty="0">
                <a:ea typeface="+mn-lt"/>
                <a:cs typeface="+mn-lt"/>
              </a:rPr>
              <a:t>Infectious period: 2-4 weeks, from the onset of prodromal symptoms until lesions have crusted and the scabs have separated and have been replaced with a fresh layer of healthy skin. </a:t>
            </a:r>
          </a:p>
          <a:p>
            <a:r>
              <a:rPr lang="en-US" sz="2000" dirty="0">
                <a:ea typeface="+mn-lt"/>
                <a:cs typeface="+mn-lt"/>
              </a:rPr>
              <a:t>Probable and confirmed case-patients should remain in isolation for the duration of their infectious period. </a:t>
            </a:r>
          </a:p>
          <a:p>
            <a:r>
              <a:rPr lang="en-US" sz="2000" dirty="0">
                <a:ea typeface="+mn-lt"/>
                <a:cs typeface="+mn-lt"/>
              </a:rPr>
              <a:t>Home isolation includes abstaining from contact with other persons and pets, and wearing appropriate personal protective equipment (e.g., clothing to cover lesions, face mask) to prevent further spread. </a:t>
            </a:r>
            <a:r>
              <a:rPr lang="en-US" sz="1400" dirty="0">
                <a:hlinkClick r:id="rId2"/>
              </a:rPr>
              <a:t>Isolation and Infection Control: Home | Monkeypox | Poxvirus | CDC</a:t>
            </a:r>
            <a:r>
              <a:rPr lang="en-US" sz="1400" dirty="0"/>
              <a:t>; </a:t>
            </a:r>
            <a:r>
              <a:rPr lang="en-US" sz="1400" dirty="0">
                <a:hlinkClick r:id="rId3"/>
              </a:rPr>
              <a:t>Disinfecting Home and Other Non-Healthcare Settings | Monkeypox | Poxvirus | CDC</a:t>
            </a:r>
            <a:endParaRPr lang="en-US" sz="2000" dirty="0">
              <a:ea typeface="+mn-lt"/>
              <a:cs typeface="+mn-lt"/>
            </a:endParaRPr>
          </a:p>
          <a:p>
            <a:r>
              <a:rPr lang="en-US" sz="2000" dirty="0">
                <a:ea typeface="+mn-lt"/>
                <a:cs typeface="+mn-lt"/>
              </a:rPr>
              <a:t>Patient ed: </a:t>
            </a:r>
            <a:r>
              <a:rPr lang="en-US" sz="2000" dirty="0">
                <a:hlinkClick r:id="rId4"/>
              </a:rPr>
              <a:t>Monkeypox: Get the Facts (cdc.gov); </a:t>
            </a:r>
            <a:r>
              <a:rPr lang="en-US" sz="2000" dirty="0">
                <a:ea typeface="+mn-lt"/>
                <a:cs typeface="+mn-lt"/>
                <a:hlinkClick r:id="rId5"/>
              </a:rPr>
              <a:t>Social Gatherings, Safer Sex and Monkeypox (cdc.gov)</a:t>
            </a:r>
            <a:endParaRPr lang="en-US" sz="2000" dirty="0">
              <a:cs typeface="Calibri" panose="020F0502020204030204"/>
            </a:endParaRPr>
          </a:p>
        </p:txBody>
      </p:sp>
    </p:spTree>
    <p:extLst>
      <p:ext uri="{BB962C8B-B14F-4D97-AF65-F5344CB8AC3E}">
        <p14:creationId xmlns:p14="http://schemas.microsoft.com/office/powerpoint/2010/main" val="3390221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6C40-0261-6FEF-495B-5A45AD66E1AE}"/>
              </a:ext>
            </a:extLst>
          </p:cNvPr>
          <p:cNvSpPr>
            <a:spLocks noGrp="1"/>
          </p:cNvSpPr>
          <p:nvPr>
            <p:ph type="title"/>
          </p:nvPr>
        </p:nvSpPr>
        <p:spPr/>
        <p:txBody>
          <a:bodyPr/>
          <a:lstStyle/>
          <a:p>
            <a:r>
              <a:rPr lang="en-US" dirty="0"/>
              <a:t>Vaccination</a:t>
            </a:r>
          </a:p>
        </p:txBody>
      </p:sp>
      <p:pic>
        <p:nvPicPr>
          <p:cNvPr id="1026" name="Picture 2" descr="People eligible for monkeypox vaccination should get vaccinated as soon as possible">
            <a:extLst>
              <a:ext uri="{FF2B5EF4-FFF2-40B4-BE49-F238E27FC236}">
                <a16:creationId xmlns:a16="http://schemas.microsoft.com/office/drawing/2014/main" id="{6497787E-53A7-DC16-6EBB-C0AE01E5AB6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32040" y="1825625"/>
            <a:ext cx="832791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66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E6C6-9BA9-6058-1C5F-DE627B9CAABD}"/>
              </a:ext>
            </a:extLst>
          </p:cNvPr>
          <p:cNvSpPr>
            <a:spLocks noGrp="1"/>
          </p:cNvSpPr>
          <p:nvPr>
            <p:ph type="title"/>
          </p:nvPr>
        </p:nvSpPr>
        <p:spPr/>
        <p:txBody>
          <a:bodyPr/>
          <a:lstStyle/>
          <a:p>
            <a:r>
              <a:rPr lang="en-US" dirty="0" err="1">
                <a:cs typeface="Calibri Light"/>
              </a:rPr>
              <a:t>Jynneos</a:t>
            </a:r>
            <a:r>
              <a:rPr lang="en-US" dirty="0">
                <a:cs typeface="Calibri Light"/>
              </a:rPr>
              <a:t> vaccine administration</a:t>
            </a:r>
            <a:endParaRPr lang="en-US" dirty="0"/>
          </a:p>
        </p:txBody>
      </p:sp>
      <p:pic>
        <p:nvPicPr>
          <p:cNvPr id="4" name="Picture 4" descr="Diagram&#10;&#10;Description automatically generated">
            <a:extLst>
              <a:ext uri="{FF2B5EF4-FFF2-40B4-BE49-F238E27FC236}">
                <a16:creationId xmlns:a16="http://schemas.microsoft.com/office/drawing/2014/main" id="{724E1D07-65EB-21E2-8E95-6247E819D5F5}"/>
              </a:ext>
            </a:extLst>
          </p:cNvPr>
          <p:cNvPicPr>
            <a:picLocks noGrp="1" noChangeAspect="1"/>
          </p:cNvPicPr>
          <p:nvPr>
            <p:ph idx="1"/>
          </p:nvPr>
        </p:nvPicPr>
        <p:blipFill>
          <a:blip r:embed="rId2"/>
          <a:stretch>
            <a:fillRect/>
          </a:stretch>
        </p:blipFill>
        <p:spPr>
          <a:xfrm>
            <a:off x="838200" y="2133643"/>
            <a:ext cx="10515600" cy="3735301"/>
          </a:xfrm>
        </p:spPr>
      </p:pic>
    </p:spTree>
    <p:extLst>
      <p:ext uri="{BB962C8B-B14F-4D97-AF65-F5344CB8AC3E}">
        <p14:creationId xmlns:p14="http://schemas.microsoft.com/office/powerpoint/2010/main" val="2716304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FBE9-35B2-3462-00B8-38DEB3E35A6C}"/>
              </a:ext>
            </a:extLst>
          </p:cNvPr>
          <p:cNvSpPr>
            <a:spLocks noGrp="1"/>
          </p:cNvSpPr>
          <p:nvPr>
            <p:ph type="title"/>
          </p:nvPr>
        </p:nvSpPr>
        <p:spPr/>
        <p:txBody>
          <a:bodyPr/>
          <a:lstStyle/>
          <a:p>
            <a:endParaRPr lang="en-US"/>
          </a:p>
        </p:txBody>
      </p:sp>
      <p:pic>
        <p:nvPicPr>
          <p:cNvPr id="4" name="Picture 4" descr="Chart, bar chart&#10;&#10;Description automatically generated">
            <a:extLst>
              <a:ext uri="{FF2B5EF4-FFF2-40B4-BE49-F238E27FC236}">
                <a16:creationId xmlns:a16="http://schemas.microsoft.com/office/drawing/2014/main" id="{F38AB648-0738-A8B4-5682-19434A5AD2A3}"/>
              </a:ext>
            </a:extLst>
          </p:cNvPr>
          <p:cNvPicPr>
            <a:picLocks noGrp="1" noChangeAspect="1"/>
          </p:cNvPicPr>
          <p:nvPr>
            <p:ph idx="1"/>
          </p:nvPr>
        </p:nvPicPr>
        <p:blipFill>
          <a:blip r:embed="rId2"/>
          <a:stretch>
            <a:fillRect/>
          </a:stretch>
        </p:blipFill>
        <p:spPr>
          <a:xfrm>
            <a:off x="1144644" y="-299"/>
            <a:ext cx="10233391" cy="6781111"/>
          </a:xfrm>
        </p:spPr>
      </p:pic>
    </p:spTree>
    <p:extLst>
      <p:ext uri="{BB962C8B-B14F-4D97-AF65-F5344CB8AC3E}">
        <p14:creationId xmlns:p14="http://schemas.microsoft.com/office/powerpoint/2010/main" val="2075376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p&#10;&#10;Description automatically generated">
            <a:extLst>
              <a:ext uri="{FF2B5EF4-FFF2-40B4-BE49-F238E27FC236}">
                <a16:creationId xmlns:a16="http://schemas.microsoft.com/office/drawing/2014/main" id="{B175EE66-58E2-EA73-0349-901826C6488A}"/>
              </a:ext>
            </a:extLst>
          </p:cNvPr>
          <p:cNvPicPr>
            <a:picLocks noChangeAspect="1"/>
          </p:cNvPicPr>
          <p:nvPr/>
        </p:nvPicPr>
        <p:blipFill>
          <a:blip r:embed="rId2"/>
          <a:stretch>
            <a:fillRect/>
          </a:stretch>
        </p:blipFill>
        <p:spPr>
          <a:xfrm>
            <a:off x="2323382" y="16771"/>
            <a:ext cx="7602746" cy="6766950"/>
          </a:xfrm>
          <a:prstGeom prst="rect">
            <a:avLst/>
          </a:prstGeom>
        </p:spPr>
      </p:pic>
    </p:spTree>
    <p:extLst>
      <p:ext uri="{BB962C8B-B14F-4D97-AF65-F5344CB8AC3E}">
        <p14:creationId xmlns:p14="http://schemas.microsoft.com/office/powerpoint/2010/main" val="262541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10;&#10;Description automatically generated">
            <a:extLst>
              <a:ext uri="{FF2B5EF4-FFF2-40B4-BE49-F238E27FC236}">
                <a16:creationId xmlns:a16="http://schemas.microsoft.com/office/drawing/2014/main" id="{24D65D76-1B72-14A8-BA58-33B94F1E011A}"/>
              </a:ext>
            </a:extLst>
          </p:cNvPr>
          <p:cNvPicPr>
            <a:picLocks noChangeAspect="1"/>
          </p:cNvPicPr>
          <p:nvPr/>
        </p:nvPicPr>
        <p:blipFill>
          <a:blip r:embed="rId2"/>
          <a:stretch>
            <a:fillRect/>
          </a:stretch>
        </p:blipFill>
        <p:spPr>
          <a:xfrm>
            <a:off x="-5749" y="111710"/>
            <a:ext cx="12203500" cy="6778352"/>
          </a:xfrm>
          <a:prstGeom prst="rect">
            <a:avLst/>
          </a:prstGeom>
        </p:spPr>
      </p:pic>
    </p:spTree>
    <p:extLst>
      <p:ext uri="{BB962C8B-B14F-4D97-AF65-F5344CB8AC3E}">
        <p14:creationId xmlns:p14="http://schemas.microsoft.com/office/powerpoint/2010/main" val="445649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imeline&#10;&#10;Description automatically generated">
            <a:extLst>
              <a:ext uri="{FF2B5EF4-FFF2-40B4-BE49-F238E27FC236}">
                <a16:creationId xmlns:a16="http://schemas.microsoft.com/office/drawing/2014/main" id="{8F85DE28-CC1F-2E8F-12B9-B3D9EEB2A452}"/>
              </a:ext>
            </a:extLst>
          </p:cNvPr>
          <p:cNvPicPr>
            <a:picLocks noChangeAspect="1"/>
          </p:cNvPicPr>
          <p:nvPr/>
        </p:nvPicPr>
        <p:blipFill>
          <a:blip r:embed="rId2"/>
          <a:stretch>
            <a:fillRect/>
          </a:stretch>
        </p:blipFill>
        <p:spPr>
          <a:xfrm>
            <a:off x="1604514" y="1315"/>
            <a:ext cx="8882331" cy="6769107"/>
          </a:xfrm>
          <a:prstGeom prst="rect">
            <a:avLst/>
          </a:prstGeom>
        </p:spPr>
      </p:pic>
    </p:spTree>
    <p:extLst>
      <p:ext uri="{BB962C8B-B14F-4D97-AF65-F5344CB8AC3E}">
        <p14:creationId xmlns:p14="http://schemas.microsoft.com/office/powerpoint/2010/main" val="1208802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DFAC-435A-64DD-C0A4-ACEE59CB0B71}"/>
              </a:ext>
            </a:extLst>
          </p:cNvPr>
          <p:cNvSpPr>
            <a:spLocks noGrp="1"/>
          </p:cNvSpPr>
          <p:nvPr>
            <p:ph type="title"/>
          </p:nvPr>
        </p:nvSpPr>
        <p:spPr/>
        <p:txBody>
          <a:bodyPr/>
          <a:lstStyle/>
          <a:p>
            <a:r>
              <a:rPr lang="en-US" dirty="0">
                <a:cs typeface="Calibri Light"/>
              </a:rPr>
              <a:t>Community Strengths in Responding to </a:t>
            </a:r>
            <a:r>
              <a:rPr lang="en-US" dirty="0" err="1">
                <a:cs typeface="Calibri Light"/>
              </a:rPr>
              <a:t>Mpox</a:t>
            </a:r>
            <a:endParaRPr lang="en-US" dirty="0" err="1"/>
          </a:p>
        </p:txBody>
      </p:sp>
      <p:sp>
        <p:nvSpPr>
          <p:cNvPr id="3" name="Content Placeholder 2">
            <a:extLst>
              <a:ext uri="{FF2B5EF4-FFF2-40B4-BE49-F238E27FC236}">
                <a16:creationId xmlns:a16="http://schemas.microsoft.com/office/drawing/2014/main" id="{D9A4E024-8EEB-D253-D572-4C4733472C99}"/>
              </a:ext>
            </a:extLst>
          </p:cNvPr>
          <p:cNvSpPr>
            <a:spLocks noGrp="1"/>
          </p:cNvSpPr>
          <p:nvPr>
            <p:ph idx="1"/>
          </p:nvPr>
        </p:nvSpPr>
        <p:spPr/>
        <p:txBody>
          <a:bodyPr vert="horz" lIns="91440" tIns="45720" rIns="91440" bIns="45720" rtlCol="0" anchor="t">
            <a:noAutofit/>
          </a:bodyPr>
          <a:lstStyle/>
          <a:p>
            <a:r>
              <a:rPr lang="en-US" sz="3600" dirty="0">
                <a:cs typeface="Calibri"/>
              </a:rPr>
              <a:t>proactive protective behaviors during peak of </a:t>
            </a:r>
            <a:r>
              <a:rPr lang="en-US" sz="3600" dirty="0" err="1">
                <a:cs typeface="Calibri"/>
              </a:rPr>
              <a:t>mpox</a:t>
            </a:r>
            <a:r>
              <a:rPr lang="en-US" sz="3600" dirty="0">
                <a:cs typeface="Calibri"/>
              </a:rPr>
              <a:t> (change in sexual behaviors, seeking out vaccine)</a:t>
            </a:r>
          </a:p>
          <a:p>
            <a:r>
              <a:rPr lang="en-US" sz="3600" dirty="0">
                <a:cs typeface="Calibri"/>
              </a:rPr>
              <a:t>vaccination of high risk communities</a:t>
            </a:r>
          </a:p>
          <a:p>
            <a:r>
              <a:rPr lang="en-US" sz="3600" dirty="0">
                <a:cs typeface="Calibri"/>
              </a:rPr>
              <a:t>outreach in high risk communities from trusted messengers</a:t>
            </a:r>
          </a:p>
          <a:p>
            <a:r>
              <a:rPr lang="en-US" sz="3600" dirty="0">
                <a:cs typeface="Calibri"/>
              </a:rPr>
              <a:t>inclusive and non-stigmatizing targeted messaging from public health leaders (DHS, CDC, LHDs, LGBTQ associations/allies)</a:t>
            </a:r>
          </a:p>
        </p:txBody>
      </p:sp>
    </p:spTree>
    <p:extLst>
      <p:ext uri="{BB962C8B-B14F-4D97-AF65-F5344CB8AC3E}">
        <p14:creationId xmlns:p14="http://schemas.microsoft.com/office/powerpoint/2010/main" val="2694428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41B2-480B-4E81-C56B-0DAB340DEC84}"/>
              </a:ext>
            </a:extLst>
          </p:cNvPr>
          <p:cNvSpPr>
            <a:spLocks noGrp="1"/>
          </p:cNvSpPr>
          <p:nvPr>
            <p:ph type="title"/>
          </p:nvPr>
        </p:nvSpPr>
        <p:spPr/>
        <p:txBody>
          <a:bodyPr/>
          <a:lstStyle/>
          <a:p>
            <a:r>
              <a:rPr lang="en-US" dirty="0">
                <a:cs typeface="Calibri Light"/>
              </a:rPr>
              <a:t>Public Health Strengths in Responding to </a:t>
            </a:r>
            <a:r>
              <a:rPr lang="en-US" dirty="0" err="1">
                <a:cs typeface="Calibri Light"/>
              </a:rPr>
              <a:t>Mpox</a:t>
            </a:r>
            <a:endParaRPr lang="en-US" dirty="0" err="1"/>
          </a:p>
        </p:txBody>
      </p:sp>
      <p:sp>
        <p:nvSpPr>
          <p:cNvPr id="3" name="Content Placeholder 2">
            <a:extLst>
              <a:ext uri="{FF2B5EF4-FFF2-40B4-BE49-F238E27FC236}">
                <a16:creationId xmlns:a16="http://schemas.microsoft.com/office/drawing/2014/main" id="{10557FFD-B2A2-0E38-95C5-CF6C88B1C15C}"/>
              </a:ext>
            </a:extLst>
          </p:cNvPr>
          <p:cNvSpPr>
            <a:spLocks noGrp="1"/>
          </p:cNvSpPr>
          <p:nvPr>
            <p:ph idx="1"/>
          </p:nvPr>
        </p:nvSpPr>
        <p:spPr/>
        <p:txBody>
          <a:bodyPr vert="horz" lIns="91440" tIns="45720" rIns="91440" bIns="45720" rtlCol="0" anchor="t">
            <a:normAutofit/>
          </a:bodyPr>
          <a:lstStyle/>
          <a:p>
            <a:r>
              <a:rPr lang="en-US" dirty="0">
                <a:cs typeface="Calibri"/>
              </a:rPr>
              <a:t>increased public health funding and resources from the COVID pandemic including contact-tracing and extra vaccinating staff</a:t>
            </a:r>
          </a:p>
          <a:p>
            <a:r>
              <a:rPr lang="en-US" dirty="0">
                <a:cs typeface="Calibri"/>
              </a:rPr>
              <a:t>already established vaccination clinics from covid</a:t>
            </a:r>
          </a:p>
          <a:p>
            <a:r>
              <a:rPr lang="en-US" dirty="0">
                <a:cs typeface="Calibri"/>
              </a:rPr>
              <a:t>quickly expanded testing options in commercial along with public health labs</a:t>
            </a:r>
          </a:p>
          <a:p>
            <a:r>
              <a:rPr lang="en-US" dirty="0">
                <a:cs typeface="Calibri"/>
              </a:rPr>
              <a:t>quickly distributed medical countermeasures (vaccine from the SNS, CDC's IND for TPOXX)</a:t>
            </a:r>
            <a:endParaRPr lang="en-US" dirty="0"/>
          </a:p>
          <a:p>
            <a:endParaRPr lang="en-US" dirty="0">
              <a:cs typeface="Calibri"/>
            </a:endParaRPr>
          </a:p>
        </p:txBody>
      </p:sp>
    </p:spTree>
    <p:extLst>
      <p:ext uri="{BB962C8B-B14F-4D97-AF65-F5344CB8AC3E}">
        <p14:creationId xmlns:p14="http://schemas.microsoft.com/office/powerpoint/2010/main" val="987977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2C4C-060F-FD8D-86A2-DCFEEA73297E}"/>
              </a:ext>
            </a:extLst>
          </p:cNvPr>
          <p:cNvSpPr>
            <a:spLocks noGrp="1"/>
          </p:cNvSpPr>
          <p:nvPr>
            <p:ph type="title"/>
          </p:nvPr>
        </p:nvSpPr>
        <p:spPr/>
        <p:txBody>
          <a:bodyPr/>
          <a:lstStyle/>
          <a:p>
            <a:r>
              <a:rPr lang="en-US" sz="2800" b="1" dirty="0">
                <a:solidFill>
                  <a:srgbClr val="333333"/>
                </a:solidFill>
                <a:latin typeface="Calibri"/>
                <a:cs typeface="Calibri"/>
              </a:rPr>
              <a:t>Summer 2023: Resurgence risks likely substantial</a:t>
            </a:r>
            <a:endParaRPr lang="en-US" dirty="0"/>
          </a:p>
        </p:txBody>
      </p:sp>
      <p:sp>
        <p:nvSpPr>
          <p:cNvPr id="3" name="Content Placeholder 2">
            <a:extLst>
              <a:ext uri="{FF2B5EF4-FFF2-40B4-BE49-F238E27FC236}">
                <a16:creationId xmlns:a16="http://schemas.microsoft.com/office/drawing/2014/main" id="{F7E133E1-A0BD-6DA2-F48E-03423641C5F2}"/>
              </a:ext>
            </a:extLst>
          </p:cNvPr>
          <p:cNvSpPr>
            <a:spLocks noGrp="1"/>
          </p:cNvSpPr>
          <p:nvPr>
            <p:ph idx="1"/>
          </p:nvPr>
        </p:nvSpPr>
        <p:spPr/>
        <p:txBody>
          <a:bodyPr vert="horz" lIns="91440" tIns="45720" rIns="91440" bIns="45720" rtlCol="0" anchor="t">
            <a:normAutofit/>
          </a:bodyPr>
          <a:lstStyle/>
          <a:p>
            <a:pPr marL="0" indent="0">
              <a:buNone/>
            </a:pPr>
            <a:r>
              <a:rPr lang="en-US" sz="2400" dirty="0">
                <a:ea typeface="+mn-lt"/>
                <a:cs typeface="+mn-lt"/>
              </a:rPr>
              <a:t>Recent uptick in </a:t>
            </a:r>
            <a:r>
              <a:rPr lang="en-US" sz="2400" dirty="0" err="1">
                <a:ea typeface="+mn-lt"/>
                <a:cs typeface="+mn-lt"/>
              </a:rPr>
              <a:t>mpox</a:t>
            </a:r>
            <a:r>
              <a:rPr lang="en-US" sz="2400" dirty="0">
                <a:ea typeface="+mn-lt"/>
                <a:cs typeface="+mn-lt"/>
              </a:rPr>
              <a:t> cases in Chicago that began in mid-April</a:t>
            </a:r>
            <a:r>
              <a:rPr lang="en-US" sz="2400" baseline="30000" dirty="0">
                <a:ea typeface="+mn-lt"/>
                <a:cs typeface="+mn-lt"/>
              </a:rPr>
              <a:t> </a:t>
            </a:r>
            <a:r>
              <a:rPr lang="en-US" sz="2400" dirty="0">
                <a:ea typeface="+mn-lt"/>
                <a:cs typeface="+mn-lt"/>
              </a:rPr>
              <a:t> underscores the risk of renewed </a:t>
            </a:r>
            <a:r>
              <a:rPr lang="en-US" sz="2400" dirty="0" err="1">
                <a:ea typeface="+mn-lt"/>
                <a:cs typeface="+mn-lt"/>
              </a:rPr>
              <a:t>mpox</a:t>
            </a:r>
            <a:r>
              <a:rPr lang="en-US" sz="2400" dirty="0">
                <a:ea typeface="+mn-lt"/>
                <a:cs typeface="+mn-lt"/>
              </a:rPr>
              <a:t> outbreaks, which we judge is substantial across the United States. We have moderate confidence</a:t>
            </a:r>
            <a:r>
              <a:rPr lang="en-US" sz="2400" baseline="30000" dirty="0">
                <a:ea typeface="+mn-lt"/>
                <a:cs typeface="+mn-lt"/>
              </a:rPr>
              <a:t> </a:t>
            </a:r>
            <a:r>
              <a:rPr lang="en-US" sz="2400" baseline="30000" dirty="0">
                <a:solidFill>
                  <a:srgbClr val="000000"/>
                </a:solidFill>
                <a:ea typeface="+mn-lt"/>
                <a:cs typeface="+mn-lt"/>
              </a:rPr>
              <a:t> </a:t>
            </a:r>
            <a:r>
              <a:rPr lang="en-US" sz="2400" dirty="0">
                <a:solidFill>
                  <a:srgbClr val="000000"/>
                </a:solidFill>
                <a:ea typeface="+mn-lt"/>
                <a:cs typeface="+mn-lt"/>
              </a:rPr>
              <a:t>in</a:t>
            </a:r>
            <a:r>
              <a:rPr lang="en-US" sz="2400" dirty="0">
                <a:ea typeface="+mn-lt"/>
                <a:cs typeface="+mn-lt"/>
              </a:rPr>
              <a:t> this judgment, based on the following factors:</a:t>
            </a:r>
            <a:endParaRPr lang="en-US" sz="2400">
              <a:cs typeface="Calibri" panose="020F0502020204030204"/>
            </a:endParaRPr>
          </a:p>
          <a:p>
            <a:r>
              <a:rPr lang="en-US" sz="2400" b="1" dirty="0">
                <a:ea typeface="+mn-lt"/>
                <a:cs typeface="+mn-lt"/>
              </a:rPr>
              <a:t>The virus continues to circulate in the United States</a:t>
            </a:r>
            <a:endParaRPr lang="en-US" sz="2400">
              <a:cs typeface="Calibri"/>
            </a:endParaRPr>
          </a:p>
          <a:p>
            <a:r>
              <a:rPr lang="en-US" sz="2400" b="1" dirty="0">
                <a:ea typeface="+mn-lt"/>
                <a:cs typeface="+mn-lt"/>
              </a:rPr>
              <a:t>Skin-to-skin contact or sexual activity may increase around large spring and summer gatherings.</a:t>
            </a:r>
            <a:endParaRPr lang="en-US" sz="2400" dirty="0">
              <a:ea typeface="+mn-lt"/>
              <a:cs typeface="+mn-lt"/>
            </a:endParaRPr>
          </a:p>
          <a:p>
            <a:r>
              <a:rPr lang="en-US" sz="2400" b="1" err="1">
                <a:ea typeface="+mn-lt"/>
                <a:cs typeface="+mn-lt"/>
              </a:rPr>
              <a:t>Mpox</a:t>
            </a:r>
            <a:r>
              <a:rPr lang="en-US" sz="2400" b="1" dirty="0">
                <a:ea typeface="+mn-lt"/>
                <a:cs typeface="+mn-lt"/>
              </a:rPr>
              <a:t> vaccination coverage is probably too low to prevent outbreaks in most jurisdictions.</a:t>
            </a:r>
            <a:r>
              <a:rPr lang="en-US" sz="2400" dirty="0">
                <a:ea typeface="+mn-lt"/>
                <a:cs typeface="+mn-lt"/>
              </a:rPr>
              <a:t> </a:t>
            </a:r>
          </a:p>
          <a:p>
            <a:r>
              <a:rPr lang="en-US" sz="2400" b="1" dirty="0">
                <a:ea typeface="+mn-lt"/>
                <a:cs typeface="+mn-lt"/>
              </a:rPr>
              <a:t>The </a:t>
            </a:r>
            <a:r>
              <a:rPr lang="en-US" sz="2400" b="1" err="1">
                <a:ea typeface="+mn-lt"/>
                <a:cs typeface="+mn-lt"/>
              </a:rPr>
              <a:t>mpox</a:t>
            </a:r>
            <a:r>
              <a:rPr lang="en-US" sz="2400" b="1" dirty="0">
                <a:ea typeface="+mn-lt"/>
                <a:cs typeface="+mn-lt"/>
              </a:rPr>
              <a:t> vaccine protects against disease and reduces the risk of severe outcomes in those who get infected, but it is not 100% effective.</a:t>
            </a:r>
            <a:endParaRPr lang="en-US" sz="2400">
              <a:cs typeface="Calibri"/>
            </a:endParaRPr>
          </a:p>
          <a:p>
            <a:endParaRPr lang="en-US" dirty="0">
              <a:cs typeface="Calibri"/>
            </a:endParaRPr>
          </a:p>
        </p:txBody>
      </p:sp>
    </p:spTree>
    <p:extLst>
      <p:ext uri="{BB962C8B-B14F-4D97-AF65-F5344CB8AC3E}">
        <p14:creationId xmlns:p14="http://schemas.microsoft.com/office/powerpoint/2010/main" val="1385622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420E-0664-FAD2-6489-B8B0C4AB07D5}"/>
              </a:ext>
            </a:extLst>
          </p:cNvPr>
          <p:cNvSpPr>
            <a:spLocks noGrp="1"/>
          </p:cNvSpPr>
          <p:nvPr>
            <p:ph type="title"/>
          </p:nvPr>
        </p:nvSpPr>
        <p:spPr/>
        <p:txBody>
          <a:bodyPr/>
          <a:lstStyle/>
          <a:p>
            <a:r>
              <a:rPr lang="en-US" dirty="0">
                <a:cs typeface="Calibri Light"/>
              </a:rPr>
              <a:t>References</a:t>
            </a:r>
          </a:p>
        </p:txBody>
      </p:sp>
      <p:sp>
        <p:nvSpPr>
          <p:cNvPr id="3" name="Content Placeholder 2">
            <a:extLst>
              <a:ext uri="{FF2B5EF4-FFF2-40B4-BE49-F238E27FC236}">
                <a16:creationId xmlns:a16="http://schemas.microsoft.com/office/drawing/2014/main" id="{32F3F99D-8233-B2BC-72C0-7334E5CE8E65}"/>
              </a:ext>
            </a:extLst>
          </p:cNvPr>
          <p:cNvSpPr>
            <a:spLocks noGrp="1"/>
          </p:cNvSpPr>
          <p:nvPr>
            <p:ph idx="1"/>
          </p:nvPr>
        </p:nvSpPr>
        <p:spPr/>
        <p:txBody>
          <a:bodyPr vert="horz" lIns="91440" tIns="45720" rIns="91440" bIns="45720" rtlCol="0" anchor="t">
            <a:normAutofit/>
          </a:bodyPr>
          <a:lstStyle/>
          <a:p>
            <a:r>
              <a:rPr lang="en-US" dirty="0">
                <a:hlinkClick r:id="rId2"/>
              </a:rPr>
              <a:t>Monkeypox | Poxvirus | CDC</a:t>
            </a:r>
            <a:endParaRPr lang="en-US" dirty="0">
              <a:ea typeface="+mn-lt"/>
              <a:cs typeface="+mn-lt"/>
            </a:endParaRPr>
          </a:p>
          <a:p>
            <a:r>
              <a:rPr lang="en-US" dirty="0">
                <a:ea typeface="+mn-lt"/>
                <a:cs typeface="+mn-lt"/>
              </a:rPr>
              <a:t>2022 Monkeypox and </a:t>
            </a:r>
            <a:r>
              <a:rPr lang="en-US" err="1">
                <a:ea typeface="+mn-lt"/>
                <a:cs typeface="+mn-lt"/>
              </a:rPr>
              <a:t>Orthopoxvirus</a:t>
            </a:r>
            <a:r>
              <a:rPr lang="en-US" dirty="0">
                <a:ea typeface="+mn-lt"/>
                <a:cs typeface="+mn-lt"/>
              </a:rPr>
              <a:t> Outbreak Global Map | Monkeypox | Poxvirus | CDC. Accessed 6/1/23</a:t>
            </a:r>
          </a:p>
          <a:p>
            <a:r>
              <a:rPr lang="en-US" dirty="0">
                <a:ea typeface="+mn-lt"/>
                <a:cs typeface="+mn-lt"/>
              </a:rPr>
              <a:t>CDC Webinar: </a:t>
            </a:r>
            <a:r>
              <a:rPr lang="en-US" dirty="0" err="1">
                <a:solidFill>
                  <a:srgbClr val="222222"/>
                </a:solidFill>
              </a:rPr>
              <a:t>Mpox</a:t>
            </a:r>
            <a:r>
              <a:rPr lang="en-US" dirty="0">
                <a:solidFill>
                  <a:srgbClr val="222222"/>
                </a:solidFill>
              </a:rPr>
              <a:t> Update: Stay Up to Date on Testing, Treatment, and Vaccination. 5/18</a:t>
            </a:r>
            <a:r>
              <a:rPr lang="en-US" dirty="0">
                <a:solidFill>
                  <a:srgbClr val="222222"/>
                </a:solidFill>
                <a:ea typeface="+mn-lt"/>
                <a:cs typeface="+mn-lt"/>
              </a:rPr>
              <a:t>/</a:t>
            </a:r>
          </a:p>
          <a:p>
            <a:r>
              <a:rPr lang="en-US" dirty="0">
                <a:solidFill>
                  <a:srgbClr val="222222"/>
                </a:solidFill>
                <a:ea typeface="+mn-lt"/>
                <a:cs typeface="+mn-lt"/>
              </a:rPr>
              <a:t>National STD Curriculum: </a:t>
            </a:r>
            <a:r>
              <a:rPr lang="en-US" dirty="0">
                <a:ea typeface="+mn-lt"/>
                <a:cs typeface="+mn-lt"/>
              </a:rPr>
              <a:t>https://www.std.uw.edu/page/clinical-guides/guides#mpox</a:t>
            </a:r>
            <a:endParaRPr lang="en-US" dirty="0">
              <a:solidFill>
                <a:srgbClr val="222222"/>
              </a:solidFill>
              <a:ea typeface="+mn-lt"/>
              <a:cs typeface="+mn-lt"/>
            </a:endParaRPr>
          </a:p>
          <a:p>
            <a:pPr marL="0" indent="0">
              <a:buNone/>
            </a:pPr>
            <a:endParaRPr lang="en-US" dirty="0">
              <a:ea typeface="+mn-lt"/>
              <a:cs typeface="+mn-lt"/>
            </a:endParaRPr>
          </a:p>
        </p:txBody>
      </p:sp>
    </p:spTree>
    <p:extLst>
      <p:ext uri="{BB962C8B-B14F-4D97-AF65-F5344CB8AC3E}">
        <p14:creationId xmlns:p14="http://schemas.microsoft.com/office/powerpoint/2010/main" val="1078242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map&#10;&#10;Description automatically generated">
            <a:extLst>
              <a:ext uri="{FF2B5EF4-FFF2-40B4-BE49-F238E27FC236}">
                <a16:creationId xmlns:a16="http://schemas.microsoft.com/office/drawing/2014/main" id="{35A65570-E1E1-114A-BFE9-772FE12090B9}"/>
              </a:ext>
            </a:extLst>
          </p:cNvPr>
          <p:cNvPicPr>
            <a:picLocks noChangeAspect="1"/>
          </p:cNvPicPr>
          <p:nvPr/>
        </p:nvPicPr>
        <p:blipFill rotWithShape="1">
          <a:blip r:embed="rId3"/>
          <a:srcRect l="7369" t="16279" r="9079" b="8572"/>
          <a:stretch/>
        </p:blipFill>
        <p:spPr>
          <a:xfrm>
            <a:off x="527711" y="2113"/>
            <a:ext cx="11459416" cy="6855887"/>
          </a:xfrm>
          <a:prstGeom prst="rect">
            <a:avLst/>
          </a:prstGeom>
        </p:spPr>
      </p:pic>
      <p:sp>
        <p:nvSpPr>
          <p:cNvPr id="5" name="TextBox 4">
            <a:extLst>
              <a:ext uri="{FF2B5EF4-FFF2-40B4-BE49-F238E27FC236}">
                <a16:creationId xmlns:a16="http://schemas.microsoft.com/office/drawing/2014/main" id="{238AB0AA-BB04-7D15-709E-B98FCDE46FB8}"/>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394424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9FE74F-3429-283A-CFD9-612D7AB93B6F}"/>
              </a:ext>
            </a:extLst>
          </p:cNvPr>
          <p:cNvPicPr>
            <a:picLocks noChangeAspect="1"/>
          </p:cNvPicPr>
          <p:nvPr/>
        </p:nvPicPr>
        <p:blipFill rotWithShape="1">
          <a:blip r:embed="rId2"/>
          <a:srcRect l="7873" t="27582" r="10335" b="12472"/>
          <a:stretch/>
        </p:blipFill>
        <p:spPr>
          <a:xfrm>
            <a:off x="-1037772" y="0"/>
            <a:ext cx="13392800" cy="6543624"/>
          </a:xfrm>
          <a:prstGeom prst="rect">
            <a:avLst/>
          </a:prstGeom>
        </p:spPr>
      </p:pic>
    </p:spTree>
    <p:extLst>
      <p:ext uri="{BB962C8B-B14F-4D97-AF65-F5344CB8AC3E}">
        <p14:creationId xmlns:p14="http://schemas.microsoft.com/office/powerpoint/2010/main" val="296819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logo&#10;&#10;Description automatically generated">
            <a:extLst>
              <a:ext uri="{FF2B5EF4-FFF2-40B4-BE49-F238E27FC236}">
                <a16:creationId xmlns:a16="http://schemas.microsoft.com/office/drawing/2014/main" id="{C92A9A67-674E-7C62-9A85-1FF4F764A035}"/>
              </a:ext>
            </a:extLst>
          </p:cNvPr>
          <p:cNvPicPr>
            <a:picLocks noChangeAspect="1"/>
          </p:cNvPicPr>
          <p:nvPr/>
        </p:nvPicPr>
        <p:blipFill rotWithShape="1">
          <a:blip r:embed="rId3"/>
          <a:srcRect r="98" b="5000"/>
          <a:stretch/>
        </p:blipFill>
        <p:spPr>
          <a:xfrm>
            <a:off x="461618" y="100761"/>
            <a:ext cx="11268777" cy="1686497"/>
          </a:xfrm>
          <a:prstGeom prst="rect">
            <a:avLst/>
          </a:prstGeom>
        </p:spPr>
      </p:pic>
      <p:pic>
        <p:nvPicPr>
          <p:cNvPr id="3" name="Picture 3" descr="Graphical user interface, application&#10;&#10;Description automatically generated">
            <a:extLst>
              <a:ext uri="{FF2B5EF4-FFF2-40B4-BE49-F238E27FC236}">
                <a16:creationId xmlns:a16="http://schemas.microsoft.com/office/drawing/2014/main" id="{8B49BDB7-15C0-A669-D865-7F8A7083FD10}"/>
              </a:ext>
            </a:extLst>
          </p:cNvPr>
          <p:cNvPicPr>
            <a:picLocks noChangeAspect="1"/>
          </p:cNvPicPr>
          <p:nvPr/>
        </p:nvPicPr>
        <p:blipFill>
          <a:blip r:embed="rId4"/>
          <a:stretch>
            <a:fillRect/>
          </a:stretch>
        </p:blipFill>
        <p:spPr>
          <a:xfrm>
            <a:off x="97184" y="1985547"/>
            <a:ext cx="12097025" cy="1804645"/>
          </a:xfrm>
          <a:prstGeom prst="rect">
            <a:avLst/>
          </a:prstGeom>
        </p:spPr>
      </p:pic>
      <p:pic>
        <p:nvPicPr>
          <p:cNvPr id="4" name="Picture 4" descr="Graphical user interface, application&#10;&#10;Description automatically generated">
            <a:extLst>
              <a:ext uri="{FF2B5EF4-FFF2-40B4-BE49-F238E27FC236}">
                <a16:creationId xmlns:a16="http://schemas.microsoft.com/office/drawing/2014/main" id="{FDB79B8A-9F0F-F8B5-4564-55DA45EA0EC4}"/>
              </a:ext>
            </a:extLst>
          </p:cNvPr>
          <p:cNvPicPr>
            <a:picLocks noChangeAspect="1"/>
          </p:cNvPicPr>
          <p:nvPr/>
        </p:nvPicPr>
        <p:blipFill>
          <a:blip r:embed="rId5"/>
          <a:stretch>
            <a:fillRect/>
          </a:stretch>
        </p:blipFill>
        <p:spPr>
          <a:xfrm>
            <a:off x="97183" y="3977662"/>
            <a:ext cx="12008677" cy="1884413"/>
          </a:xfrm>
          <a:prstGeom prst="rect">
            <a:avLst/>
          </a:prstGeom>
        </p:spPr>
      </p:pic>
    </p:spTree>
    <p:extLst>
      <p:ext uri="{BB962C8B-B14F-4D97-AF65-F5344CB8AC3E}">
        <p14:creationId xmlns:p14="http://schemas.microsoft.com/office/powerpoint/2010/main" val="1299688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histogram&#10;&#10;Description automatically generated">
            <a:extLst>
              <a:ext uri="{FF2B5EF4-FFF2-40B4-BE49-F238E27FC236}">
                <a16:creationId xmlns:a16="http://schemas.microsoft.com/office/drawing/2014/main" id="{08C8B085-9062-16E7-29C8-BEE463A80079}"/>
              </a:ext>
            </a:extLst>
          </p:cNvPr>
          <p:cNvPicPr>
            <a:picLocks noChangeAspect="1"/>
          </p:cNvPicPr>
          <p:nvPr/>
        </p:nvPicPr>
        <p:blipFill>
          <a:blip r:embed="rId2"/>
          <a:stretch>
            <a:fillRect/>
          </a:stretch>
        </p:blipFill>
        <p:spPr>
          <a:xfrm>
            <a:off x="505792" y="1068679"/>
            <a:ext cx="9104242" cy="2776991"/>
          </a:xfrm>
          <a:prstGeom prst="rect">
            <a:avLst/>
          </a:prstGeom>
        </p:spPr>
      </p:pic>
      <p:sp>
        <p:nvSpPr>
          <p:cNvPr id="3" name="TextBox 2">
            <a:extLst>
              <a:ext uri="{FF2B5EF4-FFF2-40B4-BE49-F238E27FC236}">
                <a16:creationId xmlns:a16="http://schemas.microsoft.com/office/drawing/2014/main" id="{77201DDC-ACBD-3796-B7A6-F2E286E6E548}"/>
              </a:ext>
            </a:extLst>
          </p:cNvPr>
          <p:cNvSpPr txBox="1"/>
          <p:nvPr/>
        </p:nvSpPr>
        <p:spPr>
          <a:xfrm>
            <a:off x="6973956" y="163995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cs typeface="Calibri"/>
              </a:rPr>
              <a:t>2022</a:t>
            </a:r>
            <a:endParaRPr lang="en-US" sz="3600" dirty="0"/>
          </a:p>
        </p:txBody>
      </p:sp>
      <p:pic>
        <p:nvPicPr>
          <p:cNvPr id="4" name="Picture 4" descr="Chart, line chart, histogram&#10;&#10;Description automatically generated">
            <a:extLst>
              <a:ext uri="{FF2B5EF4-FFF2-40B4-BE49-F238E27FC236}">
                <a16:creationId xmlns:a16="http://schemas.microsoft.com/office/drawing/2014/main" id="{7859FE70-9593-D432-7D51-251F46EA81E9}"/>
              </a:ext>
            </a:extLst>
          </p:cNvPr>
          <p:cNvPicPr>
            <a:picLocks noChangeAspect="1"/>
          </p:cNvPicPr>
          <p:nvPr/>
        </p:nvPicPr>
        <p:blipFill>
          <a:blip r:embed="rId3"/>
          <a:stretch>
            <a:fillRect/>
          </a:stretch>
        </p:blipFill>
        <p:spPr>
          <a:xfrm>
            <a:off x="594140" y="4030125"/>
            <a:ext cx="9225720" cy="2839662"/>
          </a:xfrm>
          <a:prstGeom prst="rect">
            <a:avLst/>
          </a:prstGeom>
        </p:spPr>
      </p:pic>
      <p:sp>
        <p:nvSpPr>
          <p:cNvPr id="5" name="TextBox 4">
            <a:extLst>
              <a:ext uri="{FF2B5EF4-FFF2-40B4-BE49-F238E27FC236}">
                <a16:creationId xmlns:a16="http://schemas.microsoft.com/office/drawing/2014/main" id="{F4D82588-3C94-1591-D992-9343AB2E8269}"/>
              </a:ext>
            </a:extLst>
          </p:cNvPr>
          <p:cNvSpPr txBox="1"/>
          <p:nvPr/>
        </p:nvSpPr>
        <p:spPr>
          <a:xfrm>
            <a:off x="6973956" y="458856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cs typeface="Calibri"/>
              </a:rPr>
              <a:t>2023</a:t>
            </a:r>
          </a:p>
        </p:txBody>
      </p:sp>
      <p:sp>
        <p:nvSpPr>
          <p:cNvPr id="6" name="TextBox 5">
            <a:extLst>
              <a:ext uri="{FF2B5EF4-FFF2-40B4-BE49-F238E27FC236}">
                <a16:creationId xmlns:a16="http://schemas.microsoft.com/office/drawing/2014/main" id="{7A07DA58-217A-53EB-4708-BDE6BE9C70E2}"/>
              </a:ext>
            </a:extLst>
          </p:cNvPr>
          <p:cNvSpPr txBox="1"/>
          <p:nvPr/>
        </p:nvSpPr>
        <p:spPr>
          <a:xfrm>
            <a:off x="2225261" y="276087"/>
            <a:ext cx="634337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222222"/>
                </a:solidFill>
              </a:rPr>
              <a:t>U.S. </a:t>
            </a:r>
            <a:r>
              <a:rPr lang="en-US" sz="2800" err="1">
                <a:solidFill>
                  <a:srgbClr val="222222"/>
                </a:solidFill>
              </a:rPr>
              <a:t>Mpox</a:t>
            </a:r>
            <a:r>
              <a:rPr lang="en-US" sz="2800" dirty="0">
                <a:solidFill>
                  <a:srgbClr val="222222"/>
                </a:solidFill>
              </a:rPr>
              <a:t> Case Trends Reported to CDC</a:t>
            </a:r>
            <a:endParaRPr lang="en-US" sz="2800" dirty="0"/>
          </a:p>
          <a:p>
            <a:pPr algn="l"/>
            <a:endParaRPr lang="en-US" dirty="0">
              <a:cs typeface="Calibri"/>
            </a:endParaRPr>
          </a:p>
        </p:txBody>
      </p:sp>
    </p:spTree>
    <p:extLst>
      <p:ext uri="{BB962C8B-B14F-4D97-AF65-F5344CB8AC3E}">
        <p14:creationId xmlns:p14="http://schemas.microsoft.com/office/powerpoint/2010/main" val="395340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Map&#10;&#10;Description automatically generated">
            <a:extLst>
              <a:ext uri="{FF2B5EF4-FFF2-40B4-BE49-F238E27FC236}">
                <a16:creationId xmlns:a16="http://schemas.microsoft.com/office/drawing/2014/main" id="{432F638E-0C49-001F-D42C-E6A2A4B8629E}"/>
              </a:ext>
            </a:extLst>
          </p:cNvPr>
          <p:cNvPicPr>
            <a:picLocks noChangeAspect="1"/>
          </p:cNvPicPr>
          <p:nvPr/>
        </p:nvPicPr>
        <p:blipFill>
          <a:blip r:embed="rId3"/>
          <a:stretch>
            <a:fillRect/>
          </a:stretch>
        </p:blipFill>
        <p:spPr>
          <a:xfrm>
            <a:off x="-2208" y="-5102"/>
            <a:ext cx="8717721" cy="6879249"/>
          </a:xfrm>
          <a:prstGeom prst="rect">
            <a:avLst/>
          </a:prstGeom>
        </p:spPr>
      </p:pic>
      <p:pic>
        <p:nvPicPr>
          <p:cNvPr id="9" name="Picture 9">
            <a:extLst>
              <a:ext uri="{FF2B5EF4-FFF2-40B4-BE49-F238E27FC236}">
                <a16:creationId xmlns:a16="http://schemas.microsoft.com/office/drawing/2014/main" id="{F31E7955-7D76-1462-2B6F-A502767C3848}"/>
              </a:ext>
            </a:extLst>
          </p:cNvPr>
          <p:cNvPicPr>
            <a:picLocks noChangeAspect="1"/>
          </p:cNvPicPr>
          <p:nvPr/>
        </p:nvPicPr>
        <p:blipFill>
          <a:blip r:embed="rId4"/>
          <a:stretch>
            <a:fillRect/>
          </a:stretch>
        </p:blipFill>
        <p:spPr>
          <a:xfrm>
            <a:off x="7949096" y="4679681"/>
            <a:ext cx="4234069" cy="1120896"/>
          </a:xfrm>
          <a:prstGeom prst="rect">
            <a:avLst/>
          </a:prstGeom>
        </p:spPr>
      </p:pic>
      <p:pic>
        <p:nvPicPr>
          <p:cNvPr id="12" name="Picture 12" descr="A picture containing text&#10;&#10;Description automatically generated">
            <a:extLst>
              <a:ext uri="{FF2B5EF4-FFF2-40B4-BE49-F238E27FC236}">
                <a16:creationId xmlns:a16="http://schemas.microsoft.com/office/drawing/2014/main" id="{2642B559-61EA-9F11-1220-E236320B2B07}"/>
              </a:ext>
            </a:extLst>
          </p:cNvPr>
          <p:cNvPicPr>
            <a:picLocks noChangeAspect="1"/>
          </p:cNvPicPr>
          <p:nvPr/>
        </p:nvPicPr>
        <p:blipFill>
          <a:blip r:embed="rId5"/>
          <a:stretch>
            <a:fillRect/>
          </a:stretch>
        </p:blipFill>
        <p:spPr>
          <a:xfrm>
            <a:off x="7165009" y="615473"/>
            <a:ext cx="4929808" cy="944617"/>
          </a:xfrm>
          <a:prstGeom prst="rect">
            <a:avLst/>
          </a:prstGeom>
        </p:spPr>
      </p:pic>
    </p:spTree>
    <p:extLst>
      <p:ext uri="{BB962C8B-B14F-4D97-AF65-F5344CB8AC3E}">
        <p14:creationId xmlns:p14="http://schemas.microsoft.com/office/powerpoint/2010/main" val="256319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BA8DE82F-EC53-B177-C03C-3DD45852D8BB}"/>
              </a:ext>
            </a:extLst>
          </p:cNvPr>
          <p:cNvPicPr>
            <a:picLocks noChangeAspect="1"/>
          </p:cNvPicPr>
          <p:nvPr/>
        </p:nvPicPr>
        <p:blipFill>
          <a:blip r:embed="rId3"/>
          <a:stretch>
            <a:fillRect/>
          </a:stretch>
        </p:blipFill>
        <p:spPr>
          <a:xfrm>
            <a:off x="66136" y="403083"/>
            <a:ext cx="12131614" cy="6037458"/>
          </a:xfrm>
          <a:prstGeom prst="rect">
            <a:avLst/>
          </a:prstGeom>
        </p:spPr>
      </p:pic>
    </p:spTree>
    <p:extLst>
      <p:ext uri="{BB962C8B-B14F-4D97-AF65-F5344CB8AC3E}">
        <p14:creationId xmlns:p14="http://schemas.microsoft.com/office/powerpoint/2010/main" val="13914450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966</TotalTime>
  <Words>2303</Words>
  <Application>Microsoft Office PowerPoint</Application>
  <PresentationFormat>Widescreen</PresentationFormat>
  <Paragraphs>142</Paragraphs>
  <Slides>34</Slides>
  <Notes>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Mpox</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Mpox in Wisconsin Mpox Virus Surveillance and Vaccine Report: October 2022 (Wisconsin DHS)</vt:lpstr>
      <vt:lpstr>Case Study</vt:lpstr>
      <vt:lpstr>Symptoms - Atypical</vt:lpstr>
      <vt:lpstr>Transmission</vt:lpstr>
      <vt:lpstr>PowerPoint Presentation</vt:lpstr>
      <vt:lpstr>Epidemiologic criteria:  Within 21 days prior to illness onset...</vt:lpstr>
      <vt:lpstr>Case Study continued</vt:lpstr>
      <vt:lpstr>PowerPoint Presentation</vt:lpstr>
      <vt:lpstr>PowerPoint Presentation</vt:lpstr>
      <vt:lpstr>Management in the clinic</vt:lpstr>
      <vt:lpstr>PowerPoint Presentation</vt:lpstr>
      <vt:lpstr>Case study continued</vt:lpstr>
      <vt:lpstr>Treatment</vt:lpstr>
      <vt:lpstr>When to consider treatment…</vt:lpstr>
      <vt:lpstr>Symptomatic cares  Severe pain is the main reason for hospitalization.</vt:lpstr>
      <vt:lpstr>Patient Counseling: Time course and Isolation</vt:lpstr>
      <vt:lpstr>Vaccination</vt:lpstr>
      <vt:lpstr>Jynneos vaccine administration</vt:lpstr>
      <vt:lpstr>PowerPoint Presentation</vt:lpstr>
      <vt:lpstr>PowerPoint Presentation</vt:lpstr>
      <vt:lpstr>PowerPoint Presentation</vt:lpstr>
      <vt:lpstr>Community Strengths in Responding to Mpox</vt:lpstr>
      <vt:lpstr>Public Health Strengths in Responding to Mpox</vt:lpstr>
      <vt:lpstr>Summer 2023: Resurgence risks likely substantial</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Jess Grilley</cp:lastModifiedBy>
  <cp:revision>555</cp:revision>
  <dcterms:created xsi:type="dcterms:W3CDTF">2022-06-08T00:33:07Z</dcterms:created>
  <dcterms:modified xsi:type="dcterms:W3CDTF">2023-06-02T04:08:06Z</dcterms:modified>
</cp:coreProperties>
</file>