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26"/>
  </p:notesMasterIdLst>
  <p:sldIdLst>
    <p:sldId id="256" r:id="rId2"/>
    <p:sldId id="277" r:id="rId3"/>
    <p:sldId id="275" r:id="rId4"/>
    <p:sldId id="279" r:id="rId5"/>
    <p:sldId id="280" r:id="rId6"/>
    <p:sldId id="281" r:id="rId7"/>
    <p:sldId id="282" r:id="rId8"/>
    <p:sldId id="283" r:id="rId9"/>
    <p:sldId id="276" r:id="rId10"/>
    <p:sldId id="262" r:id="rId11"/>
    <p:sldId id="271" r:id="rId12"/>
    <p:sldId id="270" r:id="rId13"/>
    <p:sldId id="274" r:id="rId14"/>
    <p:sldId id="265" r:id="rId15"/>
    <p:sldId id="272" r:id="rId16"/>
    <p:sldId id="273" r:id="rId17"/>
    <p:sldId id="258" r:id="rId18"/>
    <p:sldId id="263" r:id="rId19"/>
    <p:sldId id="259" r:id="rId20"/>
    <p:sldId id="264" r:id="rId21"/>
    <p:sldId id="260" r:id="rId22"/>
    <p:sldId id="261" r:id="rId23"/>
    <p:sldId id="25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33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120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8D92B-8A83-954B-AC22-5BC3B9CEE1BB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BBF64-02DF-EE4A-BFBC-6E68EE4E4F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9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BFB96-B209-B245-8059-C9A876BB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68347" y="6369998"/>
            <a:ext cx="3305462" cy="365125"/>
          </a:xfrm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5731D-9F93-2B4F-BB58-9A369440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9998"/>
            <a:ext cx="3305462" cy="365125"/>
          </a:xfrm>
        </p:spPr>
        <p:txBody>
          <a:bodyPr/>
          <a:lstStyle>
            <a:lvl1pPr>
              <a:defRPr sz="11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96ACBB43-5C7B-084B-877B-5EF9093130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1DDA7C-0811-7C49-A098-BFE5C5646B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1239404" y="5081783"/>
            <a:ext cx="803738" cy="1131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DF96C8F-3EA2-F446-82B5-EB7F6B8E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65" y="1322306"/>
            <a:ext cx="7347488" cy="2850879"/>
          </a:xfrm>
        </p:spPr>
        <p:txBody>
          <a:bodyPr bIns="0" anchor="b" anchorCtr="0">
            <a:noAutofit/>
          </a:bodyPr>
          <a:lstStyle>
            <a:lvl1pPr fontAlgn="base">
              <a:lnSpc>
                <a:spcPct val="85000"/>
              </a:lnSpc>
              <a:defRPr sz="6600" b="1" i="0" spc="-150">
                <a:solidFill>
                  <a:schemeClr val="accent1">
                    <a:lumMod val="50000"/>
                  </a:schemeClr>
                </a:solidFill>
                <a:latin typeface="Spectral ExtraBold" panose="02020502060000000000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0F84FE7-0540-3B41-8011-E3E03A7CCB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65" y="4339525"/>
            <a:ext cx="5626638" cy="457199"/>
          </a:xfrm>
        </p:spPr>
        <p:txBody>
          <a:bodyPr>
            <a:normAutofit/>
          </a:bodyPr>
          <a:lstStyle>
            <a:lvl1pPr marL="0" indent="0">
              <a:buNone/>
              <a:defRPr sz="1430" spc="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7615354-B20A-D547-9866-86A1AECCD2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3241" y="6038064"/>
            <a:ext cx="3984653" cy="8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76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0" userDrawn="1">
          <p15:clr>
            <a:srgbClr val="FBAE40"/>
          </p15:clr>
        </p15:guide>
        <p15:guide id="2" pos="7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4AA46-A5E1-D542-8104-A09FED72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321" y="681148"/>
            <a:ext cx="9854317" cy="390523"/>
          </a:xfrm>
        </p:spPr>
        <p:txBody>
          <a:bodyPr/>
          <a:lstStyle>
            <a:lvl1pPr>
              <a:defRPr b="0" spc="2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2797D-D6FC-5140-AF46-C6F6A64768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89321" y="1477151"/>
            <a:ext cx="9854317" cy="4307435"/>
          </a:xfrm>
        </p:spPr>
        <p:txBody>
          <a:bodyPr lIns="0" tIns="0"/>
          <a:lstStyle>
            <a:lvl1pPr marL="571500" indent="-571500">
              <a:buSzPct val="140000"/>
              <a:buFont typeface="Arial" panose="020B0604020202020204" pitchFamily="34" charset="0"/>
              <a:buChar char="•"/>
              <a:defRPr sz="3600"/>
            </a:lvl1pPr>
            <a:lvl2pPr>
              <a:defRPr sz="3200"/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49E54-A108-1C4D-9843-175CDBDF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104" y="6356350"/>
            <a:ext cx="46487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4767A-6F26-144D-9550-0D521B79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27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ACBB43-5C7B-084B-877B-5EF9093130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55F590F-66FA-0147-8F9B-EF2EC15B12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4" y="6069704"/>
            <a:ext cx="3984653" cy="8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86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6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Slide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8AFDD-2CC6-8049-A544-11AF67749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463" y="2624131"/>
            <a:ext cx="7471347" cy="1763902"/>
          </a:xfrm>
        </p:spPr>
        <p:txBody>
          <a:bodyPr tIns="0" bIns="0" anchor="ctr" anchorCtr="0">
            <a:normAutofit/>
          </a:bodyPr>
          <a:lstStyle>
            <a:lvl1pPr>
              <a:lnSpc>
                <a:spcPct val="80000"/>
              </a:lnSpc>
              <a:defRPr lang="en-US" sz="5800" b="1" i="0" kern="0" spc="-150" baseline="0" dirty="0">
                <a:solidFill>
                  <a:schemeClr val="accent1">
                    <a:lumMod val="75000"/>
                  </a:schemeClr>
                </a:solidFill>
                <a:latin typeface="Spectral ExtraBold" panose="02020902060000000000" pitchFamily="18" charset="77"/>
                <a:ea typeface="SimSun" panose="02010600030101010101" pitchFamily="2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06BC0-24B0-BD4A-A607-3DA9A22B78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74925" y="1798926"/>
            <a:ext cx="7471347" cy="812800"/>
          </a:xfrm>
        </p:spPr>
        <p:txBody>
          <a:bodyPr lIns="0" tIns="0" bIns="0" anchor="b">
            <a:noAutofit/>
          </a:bodyPr>
          <a:lstStyle>
            <a:lvl1pPr marL="0" indent="0">
              <a:buNone/>
              <a:defRPr sz="1600" b="0" i="0" spc="300">
                <a:solidFill>
                  <a:schemeClr val="accent2"/>
                </a:solidFill>
                <a:latin typeface="Metropolis Extra Ligh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256CC-84D5-0646-BD44-02191960D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90052" y="6356350"/>
            <a:ext cx="3263348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73A40-A8F0-E143-80BC-A0AC4AAF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ACBB43-5C7B-084B-877B-5EF9093130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42C5F1-2F01-BC45-B052-0E2591C3E0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2584139" y="4684973"/>
            <a:ext cx="591257" cy="832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BBB2925-A927-D148-9A36-E91185C7E5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0373" y="6038064"/>
            <a:ext cx="3984653" cy="8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13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6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1F221-2BC3-E54F-B0FA-0E997C82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650" y="677142"/>
            <a:ext cx="9356368" cy="3905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38DE30-E2CF-F94F-BA4F-A647229E9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5652" y="6356350"/>
            <a:ext cx="48441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18297-ED40-AE4D-B8E3-4B14EACD6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BB43-5C7B-084B-877B-5EF9093130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4F4AF3-3E0A-D14B-AFA1-1B60797F5DA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17650" y="1394847"/>
            <a:ext cx="10398412" cy="47344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E878C48-93C4-6E4E-A769-D36698EF95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4" y="6069704"/>
            <a:ext cx="3984653" cy="8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0BC1-E26E-F348-8264-AE55E086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67" y="600016"/>
            <a:ext cx="10163196" cy="2756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15E8F-7CC1-7A45-9C9D-F49BF2CA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3880" y="1324536"/>
            <a:ext cx="5157787" cy="53717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B413C-B2A5-2B49-A4B8-E9FFD6BBEF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84778" y="2200533"/>
            <a:ext cx="5136889" cy="3356642"/>
          </a:xfrm>
        </p:spPr>
        <p:txBody>
          <a:bodyPr/>
          <a:lstStyle>
            <a:lvl1pPr>
              <a:defRPr sz="3200"/>
            </a:lvl1pPr>
            <a:lvl3pPr marL="8001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0C7541-396E-B04E-BA5F-78A114E03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440" y="1324536"/>
            <a:ext cx="5160039" cy="53717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8678F0-C2AA-FE49-BABD-8E84BFBA886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542589" y="2200533"/>
            <a:ext cx="5160040" cy="3356642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CF3B6-96DD-354B-9D35-097AC7F6B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5652" y="6356350"/>
            <a:ext cx="48441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5B91E0-4870-CD48-8ECC-1DBCDBF2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BB43-5C7B-084B-877B-5EF90931306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2155A-D15F-6441-98DD-4C50FAA1A628}"/>
              </a:ext>
            </a:extLst>
          </p:cNvPr>
          <p:cNvCxnSpPr/>
          <p:nvPr userDrawn="1"/>
        </p:nvCxnSpPr>
        <p:spPr>
          <a:xfrm>
            <a:off x="1163880" y="1183938"/>
            <a:ext cx="5157787" cy="0"/>
          </a:xfrm>
          <a:prstGeom prst="line">
            <a:avLst/>
          </a:prstGeom>
          <a:ln w="476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42D5B9-E51E-504A-A069-E877528889DD}"/>
              </a:ext>
            </a:extLst>
          </p:cNvPr>
          <p:cNvCxnSpPr>
            <a:cxnSpLocks/>
          </p:cNvCxnSpPr>
          <p:nvPr userDrawn="1"/>
        </p:nvCxnSpPr>
        <p:spPr>
          <a:xfrm>
            <a:off x="6496292" y="1183938"/>
            <a:ext cx="5183188" cy="0"/>
          </a:xfrm>
          <a:prstGeom prst="line">
            <a:avLst/>
          </a:prstGeom>
          <a:ln w="476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1C28F0-BE87-4D4C-8ABB-585C9A7178AB}"/>
              </a:ext>
            </a:extLst>
          </p:cNvPr>
          <p:cNvCxnSpPr/>
          <p:nvPr userDrawn="1"/>
        </p:nvCxnSpPr>
        <p:spPr>
          <a:xfrm>
            <a:off x="1163880" y="2075189"/>
            <a:ext cx="5157787" cy="0"/>
          </a:xfrm>
          <a:prstGeom prst="line">
            <a:avLst/>
          </a:prstGeom>
          <a:ln w="158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103DE9-94D1-6845-BD4E-842135DC9FF6}"/>
              </a:ext>
            </a:extLst>
          </p:cNvPr>
          <p:cNvCxnSpPr>
            <a:cxnSpLocks/>
          </p:cNvCxnSpPr>
          <p:nvPr userDrawn="1"/>
        </p:nvCxnSpPr>
        <p:spPr>
          <a:xfrm>
            <a:off x="6519440" y="2075189"/>
            <a:ext cx="5160040" cy="0"/>
          </a:xfrm>
          <a:prstGeom prst="line">
            <a:avLst/>
          </a:prstGeom>
          <a:ln w="158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B66F85-9BD7-4043-B761-2BAD2FFD09F6}"/>
              </a:ext>
            </a:extLst>
          </p:cNvPr>
          <p:cNvCxnSpPr>
            <a:cxnSpLocks/>
          </p:cNvCxnSpPr>
          <p:nvPr userDrawn="1"/>
        </p:nvCxnSpPr>
        <p:spPr>
          <a:xfrm>
            <a:off x="1187029" y="5956762"/>
            <a:ext cx="5134638" cy="0"/>
          </a:xfrm>
          <a:prstGeom prst="line">
            <a:avLst/>
          </a:prstGeom>
          <a:ln w="158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BBB607-D0F6-8148-93DE-AB163FE92524}"/>
              </a:ext>
            </a:extLst>
          </p:cNvPr>
          <p:cNvCxnSpPr>
            <a:cxnSpLocks/>
          </p:cNvCxnSpPr>
          <p:nvPr userDrawn="1"/>
        </p:nvCxnSpPr>
        <p:spPr>
          <a:xfrm>
            <a:off x="6542589" y="5956762"/>
            <a:ext cx="5160040" cy="0"/>
          </a:xfrm>
          <a:prstGeom prst="line">
            <a:avLst/>
          </a:prstGeom>
          <a:ln w="158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3F79F20C-2031-8D43-B640-11EDE94525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4" y="6069704"/>
            <a:ext cx="3984653" cy="8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5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4A891-92BD-8240-B8C1-F6C8AB9E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060" y="456084"/>
            <a:ext cx="9356368" cy="390523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45E5F-B0CD-8940-8C99-2737B49D5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5554" y="1379099"/>
            <a:ext cx="9337874" cy="4866717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 dirty="0"/>
              <a:t>Click to edit master text and other stuff that goes here </a:t>
            </a:r>
          </a:p>
          <a:p>
            <a:pPr lvl="1"/>
            <a:r>
              <a:rPr lang="en-US" dirty="0"/>
              <a:t>Second level and some more stuff that goes on until we reach a second line</a:t>
            </a:r>
          </a:p>
          <a:p>
            <a:pPr lvl="2"/>
            <a:r>
              <a:rPr lang="en-US" dirty="0"/>
              <a:t>Third level and some more stuff that goes on until we reach a second line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94D1C-9BB7-6947-B0BC-FCC1B9E9A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7436" y="6356350"/>
            <a:ext cx="5392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>
                    <a:tint val="75000"/>
                  </a:schemeClr>
                </a:solidFill>
                <a:latin typeface="Metropoli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75685-D08C-EF45-9ED7-3B8353EB6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28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accent5"/>
                </a:solidFill>
                <a:latin typeface="Metropolis" pitchFamily="2" charset="77"/>
              </a:defRPr>
            </a:lvl1pPr>
          </a:lstStyle>
          <a:p>
            <a:fld id="{96ACBB43-5C7B-084B-877B-5EF909313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2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4" r:id="rId4"/>
    <p:sldLayoutId id="2147483653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 spc="200" baseline="0">
          <a:solidFill>
            <a:schemeClr val="tx2">
              <a:lumMod val="60000"/>
              <a:lumOff val="40000"/>
            </a:schemeClr>
          </a:solidFill>
          <a:latin typeface="Metropolis Medium" pitchFamily="2" charset="77"/>
          <a:ea typeface="+mj-ea"/>
          <a:cs typeface="+mj-cs"/>
        </a:defRPr>
      </a:lvl1pPr>
    </p:titleStyle>
    <p:bodyStyle>
      <a:lvl1pPr marL="571500" indent="-571500" algn="l" defTabSz="914400" rtl="0" eaLnBrk="1" fontAlgn="ctr" latinLnBrk="0" hangingPunct="1">
        <a:lnSpc>
          <a:spcPct val="112000"/>
        </a:lnSpc>
        <a:spcBef>
          <a:spcPts val="0"/>
        </a:spcBef>
        <a:spcAft>
          <a:spcPts val="60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3600" b="1" i="0" kern="1200">
          <a:solidFill>
            <a:schemeClr val="tx1">
              <a:lumMod val="90000"/>
              <a:lumOff val="10000"/>
            </a:schemeClr>
          </a:solidFill>
          <a:latin typeface="Metropolis Light" pitchFamily="2" charset="77"/>
          <a:ea typeface="+mn-ea"/>
          <a:cs typeface="+mn-cs"/>
        </a:defRPr>
      </a:lvl1pPr>
      <a:lvl2pPr marL="788670" indent="-514350" algn="l" defTabSz="914400" rtl="0" eaLnBrk="1" latinLnBrk="0" hangingPunct="1">
        <a:lnSpc>
          <a:spcPct val="112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700" b="0" i="0" kern="1200">
          <a:solidFill>
            <a:schemeClr val="tx1">
              <a:lumMod val="90000"/>
              <a:lumOff val="10000"/>
            </a:schemeClr>
          </a:solidFill>
          <a:latin typeface="Metropolis Light" pitchFamily="2" charset="77"/>
          <a:ea typeface="+mn-ea"/>
          <a:cs typeface="+mn-cs"/>
        </a:defRPr>
      </a:lvl2pPr>
      <a:lvl3pPr marL="914400" indent="-365760" algn="l" defTabSz="914400" rtl="0" eaLnBrk="1" latinLnBrk="0" hangingPunct="1">
        <a:lnSpc>
          <a:spcPct val="112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200" b="0" i="0" kern="1200">
          <a:solidFill>
            <a:schemeClr val="tx1">
              <a:lumMod val="90000"/>
              <a:lumOff val="10000"/>
            </a:schemeClr>
          </a:solidFill>
          <a:latin typeface="Metropolis Light" pitchFamily="2" charset="77"/>
          <a:ea typeface="+mn-ea"/>
          <a:cs typeface="+mn-cs"/>
        </a:defRPr>
      </a:lvl3pPr>
      <a:lvl4pPr marL="1074420" indent="-342900" algn="l" defTabSz="914400" rtl="0" eaLnBrk="1" latinLnBrk="0" hangingPunct="1">
        <a:lnSpc>
          <a:spcPct val="112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800" b="0" i="0" kern="1200">
          <a:solidFill>
            <a:schemeClr val="tx1">
              <a:lumMod val="90000"/>
              <a:lumOff val="10000"/>
            </a:schemeClr>
          </a:solidFill>
          <a:latin typeface="Metropolis Light" pitchFamily="2" charset="77"/>
          <a:ea typeface="+mn-ea"/>
          <a:cs typeface="+mn-cs"/>
        </a:defRPr>
      </a:lvl4pPr>
      <a:lvl5pPr marL="1257300" indent="-292608" algn="l" defTabSz="914400" rtl="0" eaLnBrk="1" latinLnBrk="0" hangingPunct="1">
        <a:lnSpc>
          <a:spcPct val="112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800" b="0" i="0" kern="1200">
          <a:solidFill>
            <a:schemeClr val="tx1">
              <a:lumMod val="90000"/>
              <a:lumOff val="10000"/>
            </a:schemeClr>
          </a:solidFill>
          <a:latin typeface="Metropolis Light" pitchFamily="2" charset="77"/>
          <a:ea typeface="+mn-ea"/>
          <a:cs typeface="+mn-cs"/>
        </a:defRPr>
      </a:lvl5pPr>
      <a:lvl6pPr marL="1440180" indent="-29260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800" b="0" i="0" kern="1200">
          <a:solidFill>
            <a:schemeClr val="tx1">
              <a:lumMod val="90000"/>
              <a:lumOff val="10000"/>
            </a:schemeClr>
          </a:solidFill>
          <a:latin typeface="Metropolis Light" pitchFamily="2" charset="77"/>
          <a:ea typeface="+mn-ea"/>
          <a:cs typeface="+mn-cs"/>
        </a:defRPr>
      </a:lvl6pPr>
      <a:lvl7pPr marL="1623060" indent="-29260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800" b="0" i="0" kern="1200">
          <a:solidFill>
            <a:schemeClr val="tx1">
              <a:lumMod val="90000"/>
              <a:lumOff val="10000"/>
            </a:schemeClr>
          </a:solidFill>
          <a:latin typeface="Metropolis Light" pitchFamily="2" charset="77"/>
          <a:ea typeface="+mn-ea"/>
          <a:cs typeface="+mn-cs"/>
        </a:defRPr>
      </a:lvl7pPr>
      <a:lvl8pPr marL="1897380" indent="-29260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800" b="0" i="0" kern="1200">
          <a:solidFill>
            <a:schemeClr val="tx1">
              <a:lumMod val="90000"/>
              <a:lumOff val="10000"/>
            </a:schemeClr>
          </a:solidFill>
          <a:latin typeface="Metropolis Light" pitchFamily="2" charset="77"/>
          <a:ea typeface="+mn-ea"/>
          <a:cs typeface="+mn-cs"/>
        </a:defRPr>
      </a:lvl8pPr>
      <a:lvl9pPr marL="2171700" indent="-29260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800" b="0" i="0" kern="1200">
          <a:solidFill>
            <a:schemeClr val="tx1">
              <a:lumMod val="90000"/>
              <a:lumOff val="10000"/>
            </a:schemeClr>
          </a:solidFill>
          <a:latin typeface="Metropolis Light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dc.gov/poxvirus/mpox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cdc.gov/poxvirus/mpox/response/2022/world-map.html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18E67D-F034-B540-8FB4-B52F0A1C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411" y="1817498"/>
            <a:ext cx="9696845" cy="136932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 Health </a:t>
            </a:r>
            <a:r>
              <a:rPr lang="en-US" sz="4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Mpox</a:t>
            </a:r>
            <a:r>
              <a:rPr lang="en-US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(Monkeypox) Virus Assay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91125-A768-E148-8D35-6B6B05022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4925" y="3932942"/>
            <a:ext cx="9271332" cy="971570"/>
          </a:xfrm>
        </p:spPr>
        <p:txBody>
          <a:bodyPr/>
          <a:lstStyle/>
          <a:p>
            <a:pPr algn="ctr">
              <a:lnSpc>
                <a:spcPts val="2400"/>
              </a:lnSpc>
              <a:spcAft>
                <a:spcPts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M. Rehrauer PhD</a:t>
            </a:r>
          </a:p>
          <a:p>
            <a:pPr algn="ctr">
              <a:lnSpc>
                <a:spcPts val="2400"/>
              </a:lnSpc>
              <a:spcAft>
                <a:spcPts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School of Medicine and Public Health</a:t>
            </a:r>
          </a:p>
          <a:p>
            <a:pPr algn="ctr">
              <a:lnSpc>
                <a:spcPts val="2400"/>
              </a:lnSpc>
              <a:spcAft>
                <a:spcPts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of Pathology</a:t>
            </a:r>
          </a:p>
          <a:p>
            <a:pPr algn="ctr">
              <a:lnSpc>
                <a:spcPts val="2400"/>
              </a:lnSpc>
              <a:spcAft>
                <a:spcPts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of Molecular Diagnostics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775" y="3276600"/>
            <a:ext cx="552450" cy="30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925" y="4523512"/>
            <a:ext cx="8191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8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130BB6-B941-68B8-7CAC-63054D1D7047}"/>
              </a:ext>
            </a:extLst>
          </p:cNvPr>
          <p:cNvSpPr txBox="1"/>
          <p:nvPr/>
        </p:nvSpPr>
        <p:spPr>
          <a:xfrm>
            <a:off x="1852980" y="312405"/>
            <a:ext cx="9511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Numerous available real time PCR designs for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Orthopox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and/or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Mpox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consider…..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7CF068-EB84-D022-9EDC-AAC89D572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497" y="712515"/>
            <a:ext cx="5896798" cy="57443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E4C2B20-CEA7-7193-807A-39DAC6B0A4CF}"/>
              </a:ext>
            </a:extLst>
          </p:cNvPr>
          <p:cNvSpPr/>
          <p:nvPr/>
        </p:nvSpPr>
        <p:spPr>
          <a:xfrm>
            <a:off x="3753394" y="1219200"/>
            <a:ext cx="7611292" cy="5499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437DE0-8204-3F4E-88ED-5892A175FCAF}"/>
              </a:ext>
            </a:extLst>
          </p:cNvPr>
          <p:cNvSpPr/>
          <p:nvPr/>
        </p:nvSpPr>
        <p:spPr>
          <a:xfrm>
            <a:off x="3745677" y="1698171"/>
            <a:ext cx="7611292" cy="7595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11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EE41C3-677C-47ED-6063-F183A6D40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823" y="113212"/>
            <a:ext cx="6322986" cy="1086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1559EF-B697-0349-C293-045B2637C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54" y="1199861"/>
            <a:ext cx="5376324" cy="11141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C74883-C86A-38B6-BF9F-F88039520203}"/>
              </a:ext>
            </a:extLst>
          </p:cNvPr>
          <p:cNvSpPr txBox="1"/>
          <p:nvPr/>
        </p:nvSpPr>
        <p:spPr>
          <a:xfrm>
            <a:off x="2469459" y="2465197"/>
            <a:ext cx="912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Li Y, Olson VA, Laue T, Laker MT, Damon IK. 2006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JClinVirol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36:194-203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338965-9001-0C21-1118-2520D0905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6" y="5062815"/>
            <a:ext cx="6250055" cy="892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547924-E111-755F-735D-67C0D73969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014"/>
          <a:stretch/>
        </p:blipFill>
        <p:spPr>
          <a:xfrm>
            <a:off x="2907083" y="2834529"/>
            <a:ext cx="7924141" cy="218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86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883038-FCD7-C50C-1DB6-77695612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12" y="2301749"/>
            <a:ext cx="9898595" cy="3448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FBDD9B-CE1D-6B88-707A-E45A753E6C63}"/>
              </a:ext>
            </a:extLst>
          </p:cNvPr>
          <p:cNvSpPr txBox="1"/>
          <p:nvPr/>
        </p:nvSpPr>
        <p:spPr>
          <a:xfrm>
            <a:off x="2917303" y="2090414"/>
            <a:ext cx="605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Y, Zhao H, Wilkins K, Hughes C, Damon IK.  2010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J.Virol.Meth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169:223-227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4C1940-092C-6417-91EC-62D51C0B3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937" y="1107708"/>
            <a:ext cx="4295852" cy="865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21254D-23E2-EE67-2582-D1EE73194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029" y="138668"/>
            <a:ext cx="5468156" cy="96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4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1D2FD-1795-A200-4076-5080577FC676}"/>
              </a:ext>
            </a:extLst>
          </p:cNvPr>
          <p:cNvSpPr>
            <a:spLocks noGrp="1"/>
          </p:cNvSpPr>
          <p:nvPr/>
        </p:nvSpPr>
        <p:spPr bwMode="auto">
          <a:xfrm>
            <a:off x="4420355" y="1693246"/>
            <a:ext cx="7397170" cy="272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Helvetica Neue Light"/>
                <a:ea typeface="Helvetica Neue Light" charset="0"/>
                <a:cs typeface="Helvetica Neue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 Neue Light"/>
                <a:ea typeface="Helvetica Neue Light" charset="0"/>
                <a:cs typeface="Helvetica Neue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Helvetica Neue Light"/>
                <a:ea typeface="Helvetica Neue Light" charset="0"/>
                <a:cs typeface="Helvetica Neue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Helvetica Neue Light"/>
                <a:ea typeface="Helvetica Neue Light" charset="0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charset="0"/>
                <a:ea typeface="MS PGothic" charset="0"/>
                <a:cs typeface="Times New Roman" charset="0"/>
              </a:rPr>
              <a:t>Fully automated</a:t>
            </a:r>
          </a:p>
          <a:p>
            <a:r>
              <a:rPr lang="en-US" sz="1200" dirty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Random and continuous access sample loading</a:t>
            </a:r>
            <a:endParaRPr lang="en-US" sz="1200" dirty="0">
              <a:latin typeface="Times New Roman" charset="0"/>
              <a:ea typeface="MS PGothic" charset="0"/>
              <a:cs typeface="Times New Roman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Run multiple IVDs/LDTs simultaneously</a:t>
            </a:r>
          </a:p>
          <a:p>
            <a:r>
              <a:rPr lang="en-US" sz="1200" dirty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Up to 16 LDTs run simultaneously (UW Health </a:t>
            </a:r>
            <a:r>
              <a:rPr lang="en-US" sz="1200" dirty="0" err="1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MDx</a:t>
            </a:r>
            <a:r>
              <a:rPr lang="en-US" sz="1200" dirty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: HSV1, HSV2, VZV)</a:t>
            </a:r>
          </a:p>
          <a:p>
            <a:r>
              <a:rPr lang="en-US" sz="1200" dirty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Extraction and Enzyme reagents are ready to use</a:t>
            </a:r>
          </a:p>
          <a:p>
            <a:r>
              <a:rPr lang="en-US" sz="1200" dirty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Multiple PCR reactions (3) from one extraction</a:t>
            </a:r>
          </a:p>
          <a:p>
            <a:r>
              <a:rPr lang="en-US" sz="1200" dirty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Multiplex up to 5 detections/reaction (5 color real time PCR detection)</a:t>
            </a:r>
          </a:p>
          <a:p>
            <a:r>
              <a:rPr lang="en-US" sz="1200" dirty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Process controls: eliminate operator/instrument error (chain of custody, clot detection, volume verification, etc.)</a:t>
            </a:r>
          </a:p>
          <a:p>
            <a:r>
              <a:rPr lang="en-US" sz="1200" dirty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Interfacing to LIS (</a:t>
            </a:r>
            <a:r>
              <a:rPr lang="en-US" sz="1200" dirty="0" err="1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HealthLink</a:t>
            </a:r>
            <a:r>
              <a:rPr lang="en-US" sz="1200" dirty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 Beaker)</a:t>
            </a:r>
          </a:p>
          <a:p>
            <a:endParaRPr lang="en-US" sz="1200" dirty="0">
              <a:latin typeface="Times New Roman" charset="0"/>
              <a:ea typeface="MS PGothic" charset="0"/>
              <a:cs typeface="Times New Roman" charset="0"/>
            </a:endParaRPr>
          </a:p>
          <a:p>
            <a:endParaRPr lang="en-US" sz="1200" dirty="0">
              <a:solidFill>
                <a:srgbClr val="000000"/>
              </a:solidFill>
              <a:latin typeface="Times New Roman" charset="0"/>
              <a:ea typeface="MS PGothic" charset="0"/>
              <a:cs typeface="Times New Roman" charset="0"/>
            </a:endParaRPr>
          </a:p>
          <a:p>
            <a:endParaRPr lang="en-US" sz="1200" dirty="0">
              <a:latin typeface="Times New Roman" charset="0"/>
              <a:ea typeface="MS PGothic" charset="0"/>
              <a:cs typeface="Times New Roman" charset="0"/>
            </a:endParaRPr>
          </a:p>
        </p:txBody>
      </p:sp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FE125C98-4F3C-FE18-EF6F-DC4B4FB16DAA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25" y="1693245"/>
            <a:ext cx="2990225" cy="237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8BE5F12D-AE83-144E-B18E-1C89AEF85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297" y="1394501"/>
            <a:ext cx="3678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b="1" dirty="0">
                <a:latin typeface="Times New Roman" charset="0"/>
                <a:cs typeface="Helvetica Neue Light" charset="0"/>
              </a:rPr>
              <a:t>Hologic Panther Fusion</a:t>
            </a:r>
            <a:r>
              <a:rPr lang="en-US" b="1" baseline="30000" dirty="0">
                <a:latin typeface="Times New Roman" charset="0"/>
                <a:cs typeface="Helvetica Neue Light" charset="0"/>
              </a:rPr>
              <a:t>®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530B33-DDCF-BBB9-DAFD-91EDB6F7A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6" y="-1327"/>
            <a:ext cx="11004234" cy="11766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4B8154-0613-1777-424E-4E0FB9CC2674}"/>
              </a:ext>
            </a:extLst>
          </p:cNvPr>
          <p:cNvSpPr txBox="1"/>
          <p:nvPr/>
        </p:nvSpPr>
        <p:spPr>
          <a:xfrm>
            <a:off x="3104217" y="75641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Instrumentation/Samples/Pre-processing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ADB249-D6C1-FFA7-1BDC-CAA2476DC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693475"/>
            <a:ext cx="4371702" cy="11657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C656F9-DA24-B2E1-FB01-ABEA12DF8FEB}"/>
              </a:ext>
            </a:extLst>
          </p:cNvPr>
          <p:cNvSpPr txBox="1"/>
          <p:nvPr/>
        </p:nvSpPr>
        <p:spPr>
          <a:xfrm>
            <a:off x="-60960" y="4436990"/>
            <a:ext cx="61569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Hologic Aptima® Multitest Swab Specimen Collection Kit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DB7F11-558D-E474-39C4-5D719D936C27}"/>
              </a:ext>
            </a:extLst>
          </p:cNvPr>
          <p:cNvSpPr txBox="1"/>
          <p:nvPr/>
        </p:nvSpPr>
        <p:spPr>
          <a:xfrm>
            <a:off x="7216476" y="585926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lang="en-US" sz="1600" b="1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be directly loaded on Panther instrument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90000"/>
                  <a:lumOff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5107E0-F0A0-428D-E181-0413ABA59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245" y="4661042"/>
            <a:ext cx="537717" cy="11982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369DA0-4BC8-CDAF-2EBC-DE4117F2D345}"/>
              </a:ext>
            </a:extLst>
          </p:cNvPr>
          <p:cNvSpPr txBox="1"/>
          <p:nvPr/>
        </p:nvSpPr>
        <p:spPr>
          <a:xfrm>
            <a:off x="6204856" y="481916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CF85B69-156C-03E6-B64C-1E8BDDB14FE9}"/>
              </a:ext>
            </a:extLst>
          </p:cNvPr>
          <p:cNvCxnSpPr>
            <a:cxnSpLocks/>
          </p:cNvCxnSpPr>
          <p:nvPr/>
        </p:nvCxnSpPr>
        <p:spPr>
          <a:xfrm>
            <a:off x="8714060" y="5351390"/>
            <a:ext cx="88534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8B99108-EAB2-A1DB-F3BD-AD7E4FFEAE33}"/>
              </a:ext>
            </a:extLst>
          </p:cNvPr>
          <p:cNvSpPr txBox="1"/>
          <p:nvPr/>
        </p:nvSpPr>
        <p:spPr>
          <a:xfrm>
            <a:off x="6965823" y="443955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Universal Transport Medium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6A9BC8-FB32-ECB9-992C-4F8BEA2B9D87}"/>
              </a:ext>
            </a:extLst>
          </p:cNvPr>
          <p:cNvSpPr txBox="1"/>
          <p:nvPr/>
        </p:nvSpPr>
        <p:spPr>
          <a:xfrm>
            <a:off x="1022297" y="585926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lang="en-US" sz="1600" b="1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directly loaded on Panther instrument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90000"/>
                  <a:lumOff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2ADFC51-A336-4EA1-8355-2B207DD59A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2975" y="4636607"/>
            <a:ext cx="397361" cy="12854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5D24989-ED50-B61B-BD6D-92BCF13B404B}"/>
              </a:ext>
            </a:extLst>
          </p:cNvPr>
          <p:cNvSpPr txBox="1"/>
          <p:nvPr/>
        </p:nvSpPr>
        <p:spPr>
          <a:xfrm>
            <a:off x="9517921" y="443699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lang="en-US" sz="1200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Specimen Lysis Tube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90000"/>
                  <a:lumOff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3C98A9-483E-FAF8-E38F-9ABC5062AE7D}"/>
              </a:ext>
            </a:extLst>
          </p:cNvPr>
          <p:cNvSpPr txBox="1"/>
          <p:nvPr/>
        </p:nvSpPr>
        <p:spPr>
          <a:xfrm>
            <a:off x="8573731" y="500761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lang="en-US" sz="1200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aliquoting/diluting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90000"/>
                  <a:lumOff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141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5EE3A0-AAEE-75C7-D6D9-8B3EFB205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6" y="-1327"/>
            <a:ext cx="11004234" cy="1176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A71BE5-844D-F890-030A-11B68D118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24" y="2061787"/>
            <a:ext cx="4371702" cy="11657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898BF3-AE66-CF37-F209-C6128EDE5BEF}"/>
              </a:ext>
            </a:extLst>
          </p:cNvPr>
          <p:cNvSpPr txBox="1"/>
          <p:nvPr/>
        </p:nvSpPr>
        <p:spPr>
          <a:xfrm>
            <a:off x="162064" y="1805302"/>
            <a:ext cx="61569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Hologic Aptima® Multitest Swab Specimen Collection Kit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67D00-142C-B4CD-6AFF-EDA3D15C1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269" y="2029354"/>
            <a:ext cx="537717" cy="1198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DE9246-8E29-797A-AF01-D7408E7F9B83}"/>
              </a:ext>
            </a:extLst>
          </p:cNvPr>
          <p:cNvSpPr txBox="1"/>
          <p:nvPr/>
        </p:nvSpPr>
        <p:spPr>
          <a:xfrm>
            <a:off x="6427880" y="218748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1A47A3-F0E5-EA83-D7DE-B9D5D91EE147}"/>
              </a:ext>
            </a:extLst>
          </p:cNvPr>
          <p:cNvSpPr txBox="1"/>
          <p:nvPr/>
        </p:nvSpPr>
        <p:spPr>
          <a:xfrm>
            <a:off x="7188847" y="180786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Universal Transport Medium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04BDCC-F576-5D08-4E78-41CE72C2A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5999" y="2004919"/>
            <a:ext cx="397361" cy="12854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DDE68F-9A53-4693-EA4F-8ACB7140AAFD}"/>
              </a:ext>
            </a:extLst>
          </p:cNvPr>
          <p:cNvSpPr txBox="1"/>
          <p:nvPr/>
        </p:nvSpPr>
        <p:spPr>
          <a:xfrm>
            <a:off x="9740945" y="180530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lang="en-US" sz="1200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Specimen Lysis Tube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90000"/>
                  <a:lumOff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122C25-5293-B943-25E8-085D802E452A}"/>
              </a:ext>
            </a:extLst>
          </p:cNvPr>
          <p:cNvSpPr txBox="1"/>
          <p:nvPr/>
        </p:nvSpPr>
        <p:spPr>
          <a:xfrm>
            <a:off x="8796755" y="237592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lang="en-US" sz="1200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aliquoting/diluting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90000"/>
                  <a:lumOff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49A35A-3B4E-7097-94D8-003B435BEB7A}"/>
              </a:ext>
            </a:extLst>
          </p:cNvPr>
          <p:cNvSpPr txBox="1"/>
          <p:nvPr/>
        </p:nvSpPr>
        <p:spPr>
          <a:xfrm>
            <a:off x="3840197" y="86121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Samples/Pre-processing/Safety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72F126-ACCA-71E0-1B84-43C77714CE31}"/>
              </a:ext>
            </a:extLst>
          </p:cNvPr>
          <p:cNvSpPr txBox="1"/>
          <p:nvPr/>
        </p:nvSpPr>
        <p:spPr>
          <a:xfrm>
            <a:off x="852486" y="331595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742950" marR="0" indent="-74295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tabLst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BSL2 facilities using BSL3 procedures</a:t>
            </a:r>
          </a:p>
          <a:p>
            <a:pPr marL="742950" marR="0" indent="-74295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tabLst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Hologic Sample Lysis buffer is inactivating* (see below and UK Health report)</a:t>
            </a:r>
          </a:p>
          <a:p>
            <a:pPr marL="742950" marR="0" indent="-74295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tabLst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UW Health Molecular Diagnostics Staff have access to vaccine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F2D7189-3418-4F52-9113-CB333496F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8265" y="5095411"/>
            <a:ext cx="4795095" cy="14547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1E590D9-F113-A376-B29B-272E0AC6E9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6047" y="6550182"/>
            <a:ext cx="3762900" cy="238158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BE1323D-9F89-DD55-F68C-84BF85EFD59A}"/>
              </a:ext>
            </a:extLst>
          </p:cNvPr>
          <p:cNvCxnSpPr>
            <a:cxnSpLocks/>
          </p:cNvCxnSpPr>
          <p:nvPr/>
        </p:nvCxnSpPr>
        <p:spPr>
          <a:xfrm>
            <a:off x="8922290" y="2722269"/>
            <a:ext cx="88534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731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7FFB8D-2C2F-EAF3-2195-1D78690E76A2}"/>
              </a:ext>
            </a:extLst>
          </p:cNvPr>
          <p:cNvSpPr txBox="1"/>
          <p:nvPr/>
        </p:nvSpPr>
        <p:spPr>
          <a:xfrm>
            <a:off x="2364377" y="1548784"/>
            <a:ext cx="7711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Unlike CDC, we use the Hologic Internal Control primers/probe instead of RNaseP.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FB554-A29F-6425-AB5A-3D7632FDEE40}"/>
              </a:ext>
            </a:extLst>
          </p:cNvPr>
          <p:cNvSpPr txBox="1"/>
          <p:nvPr/>
        </p:nvSpPr>
        <p:spPr>
          <a:xfrm>
            <a:off x="2364377" y="802242"/>
            <a:ext cx="8598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Non-variola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Orthopox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design, probe labeled with HEX, targets E9L (DNA pol)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68CF0-9187-DBF8-13A8-8910ECF76A3D}"/>
              </a:ext>
            </a:extLst>
          </p:cNvPr>
          <p:cNvSpPr txBox="1"/>
          <p:nvPr/>
        </p:nvSpPr>
        <p:spPr>
          <a:xfrm>
            <a:off x="2364377" y="1171574"/>
            <a:ext cx="8060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Generic MPX design, probe labeled with FAM, targets the TNF receptor gene (G2G_G)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070667-4A78-499A-33F4-6823199B82B4}"/>
              </a:ext>
            </a:extLst>
          </p:cNvPr>
          <p:cNvSpPr txBox="1"/>
          <p:nvPr/>
        </p:nvSpPr>
        <p:spPr>
          <a:xfrm>
            <a:off x="1461968" y="0"/>
            <a:ext cx="107550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0" cap="none" spc="-150" normalizeH="0" baseline="0" noProof="0" dirty="0">
                <a:ln>
                  <a:noFill/>
                </a:ln>
                <a:solidFill>
                  <a:srgbClr val="EF284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UW </a:t>
            </a:r>
            <a:r>
              <a:rPr lang="en-US" sz="4400" b="1" kern="0" spc="-150" dirty="0">
                <a:solidFill>
                  <a:srgbClr val="EF284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Health </a:t>
            </a:r>
            <a:r>
              <a:rPr kumimoji="0" lang="en-US" sz="4400" b="1" i="0" u="none" strike="noStrike" kern="0" cap="none" spc="-150" normalizeH="0" baseline="0" noProof="0" dirty="0" err="1">
                <a:ln>
                  <a:noFill/>
                </a:ln>
                <a:solidFill>
                  <a:srgbClr val="EF284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Mpox</a:t>
            </a:r>
            <a:r>
              <a:rPr kumimoji="0" lang="en-US" sz="4400" b="1" i="0" u="none" strike="noStrike" kern="0" cap="none" spc="-150" normalizeH="0" baseline="0" noProof="0" dirty="0">
                <a:ln>
                  <a:noFill/>
                </a:ln>
                <a:solidFill>
                  <a:srgbClr val="EF284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(Monkeypox) Virus Assay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0EAC89-89BC-DF29-0196-E9A877BD5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34"/>
          <a:stretch/>
        </p:blipFill>
        <p:spPr>
          <a:xfrm>
            <a:off x="4232278" y="3091543"/>
            <a:ext cx="3727443" cy="24993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29D67A-DC07-DC57-2E71-F4C7FEA9D2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34"/>
          <a:stretch/>
        </p:blipFill>
        <p:spPr>
          <a:xfrm>
            <a:off x="134984" y="3091544"/>
            <a:ext cx="3787472" cy="24993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A38CA5-0DE7-C7A7-7AF1-C5429081ED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34"/>
          <a:stretch/>
        </p:blipFill>
        <p:spPr>
          <a:xfrm>
            <a:off x="8182884" y="3091543"/>
            <a:ext cx="3786437" cy="24993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9CDBE3-3B3A-A32E-BEC4-37DF85B41B84}"/>
              </a:ext>
            </a:extLst>
          </p:cNvPr>
          <p:cNvSpPr txBox="1"/>
          <p:nvPr/>
        </p:nvSpPr>
        <p:spPr>
          <a:xfrm>
            <a:off x="1571520" y="249669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ctr" defTabSz="914400" rtl="0" eaLnBrk="1" fontAlgn="ctr" latinLnBrk="0" hangingPunct="1">
              <a:lnSpc>
                <a:spcPts val="2400"/>
              </a:lnSpc>
              <a:spcBef>
                <a:spcPts val="0"/>
              </a:spcBef>
              <a:buClr>
                <a:srgbClr val="055EBA"/>
              </a:buClr>
              <a:buSzPct val="120000"/>
              <a:tabLst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</a:p>
          <a:p>
            <a:pPr marR="0" algn="ctr" defTabSz="914400" rtl="0" eaLnBrk="1" fontAlgn="ctr" latinLnBrk="0" hangingPunct="1">
              <a:lnSpc>
                <a:spcPts val="2400"/>
              </a:lnSpc>
              <a:spcBef>
                <a:spcPts val="0"/>
              </a:spcBef>
              <a:buClr>
                <a:srgbClr val="055EBA"/>
              </a:buClr>
              <a:buSzPct val="120000"/>
              <a:tabLst/>
            </a:pPr>
            <a:r>
              <a:rPr lang="en-US" sz="2000" b="1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Specimen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90000"/>
                  <a:lumOff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0530CF-800A-8084-DFF2-7AFD936DAA00}"/>
              </a:ext>
            </a:extLst>
          </p:cNvPr>
          <p:cNvSpPr txBox="1"/>
          <p:nvPr/>
        </p:nvSpPr>
        <p:spPr>
          <a:xfrm>
            <a:off x="5807442" y="250709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ctr" defTabSz="914400" rtl="0" eaLnBrk="1" fontAlgn="ctr" latinLnBrk="0" hangingPunct="1">
              <a:lnSpc>
                <a:spcPts val="2400"/>
              </a:lnSpc>
              <a:spcBef>
                <a:spcPts val="0"/>
              </a:spcBef>
              <a:buClr>
                <a:srgbClr val="055EBA"/>
              </a:buClr>
              <a:buSzPct val="120000"/>
              <a:tabLst/>
            </a:pPr>
            <a:r>
              <a:rPr lang="en-US" sz="2000" b="1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90000"/>
                  <a:lumOff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 defTabSz="914400" rtl="0" eaLnBrk="1" fontAlgn="ctr" latinLnBrk="0" hangingPunct="1">
              <a:lnSpc>
                <a:spcPts val="2400"/>
              </a:lnSpc>
              <a:spcBef>
                <a:spcPts val="0"/>
              </a:spcBef>
              <a:buClr>
                <a:srgbClr val="055EBA"/>
              </a:buClr>
              <a:buSzPct val="120000"/>
              <a:tabLst/>
            </a:pPr>
            <a:r>
              <a:rPr lang="en-US" sz="2000" b="1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Specimen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90000"/>
                  <a:lumOff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8B22A8-82B4-764C-D035-842A8D259DB3}"/>
              </a:ext>
            </a:extLst>
          </p:cNvPr>
          <p:cNvSpPr txBox="1"/>
          <p:nvPr/>
        </p:nvSpPr>
        <p:spPr>
          <a:xfrm>
            <a:off x="9618903" y="249669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ctr" defTabSz="914400" rtl="0" eaLnBrk="1" fontAlgn="ctr" latinLnBrk="0" hangingPunct="1">
              <a:lnSpc>
                <a:spcPts val="2400"/>
              </a:lnSpc>
              <a:spcBef>
                <a:spcPts val="0"/>
              </a:spcBef>
              <a:buClr>
                <a:srgbClr val="055EBA"/>
              </a:buClr>
              <a:buSzPct val="120000"/>
              <a:tabLst/>
            </a:pPr>
            <a:r>
              <a:rPr lang="en-US" sz="2000" b="1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90000"/>
                  <a:lumOff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 defTabSz="914400" rtl="0" eaLnBrk="1" fontAlgn="ctr" latinLnBrk="0" hangingPunct="1">
              <a:lnSpc>
                <a:spcPts val="2400"/>
              </a:lnSpc>
              <a:spcBef>
                <a:spcPts val="0"/>
              </a:spcBef>
              <a:buClr>
                <a:srgbClr val="055EBA"/>
              </a:buClr>
              <a:buSzPct val="120000"/>
              <a:tabLst/>
            </a:pPr>
            <a:r>
              <a:rPr lang="en-US" sz="2000" b="1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Specimen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90000"/>
                  <a:lumOff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A0B0D6-1FE5-B4D0-9C87-1DE39B0349A6}"/>
              </a:ext>
            </a:extLst>
          </p:cNvPr>
          <p:cNvSpPr txBox="1"/>
          <p:nvPr/>
        </p:nvSpPr>
        <p:spPr>
          <a:xfrm>
            <a:off x="5902164" y="559090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ctr" defTabSz="914400" rtl="0" eaLnBrk="1" fontAlgn="ctr" latinLnBrk="0" hangingPunct="1">
              <a:lnSpc>
                <a:spcPts val="2400"/>
              </a:lnSpc>
              <a:spcBef>
                <a:spcPts val="0"/>
              </a:spcBef>
              <a:buClr>
                <a:srgbClr val="055EBA"/>
              </a:buClr>
              <a:buSzPct val="120000"/>
              <a:tabLst/>
            </a:pPr>
            <a:r>
              <a:rPr lang="en-US" sz="1400" b="1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(MTS Direct Load)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90000"/>
                  <a:lumOff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0EFEF7-131F-18C4-E63B-A8404468853E}"/>
              </a:ext>
            </a:extLst>
          </p:cNvPr>
          <p:cNvSpPr txBox="1"/>
          <p:nvPr/>
        </p:nvSpPr>
        <p:spPr>
          <a:xfrm>
            <a:off x="9968102" y="556042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ctr" defTabSz="914400" rtl="0" eaLnBrk="1" fontAlgn="ctr" latinLnBrk="0" hangingPunct="1">
              <a:lnSpc>
                <a:spcPts val="2400"/>
              </a:lnSpc>
              <a:spcBef>
                <a:spcPts val="0"/>
              </a:spcBef>
              <a:buClr>
                <a:srgbClr val="055EBA"/>
              </a:buClr>
              <a:buSzPct val="120000"/>
              <a:tabLst/>
            </a:pPr>
            <a:r>
              <a:rPr lang="en-US" sz="1400" b="1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(SAT Not-Direct Load</a:t>
            </a:r>
          </a:p>
          <a:p>
            <a:pPr marR="0" algn="ctr" defTabSz="914400" rtl="0" eaLnBrk="1" fontAlgn="ctr" latinLnBrk="0" hangingPunct="1">
              <a:lnSpc>
                <a:spcPts val="2400"/>
              </a:lnSpc>
              <a:spcBef>
                <a:spcPts val="0"/>
              </a:spcBef>
              <a:buClr>
                <a:srgbClr val="055EBA"/>
              </a:buClr>
              <a:buSzPct val="120000"/>
              <a:tabLst/>
            </a:pPr>
            <a:r>
              <a:rPr lang="en-US" sz="1400" b="1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Aliquoted/Diluted)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90000"/>
                  <a:lumOff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4B30C4-1429-F9BD-3E15-B6BE83AD4781}"/>
              </a:ext>
            </a:extLst>
          </p:cNvPr>
          <p:cNvSpPr txBox="1"/>
          <p:nvPr/>
        </p:nvSpPr>
        <p:spPr>
          <a:xfrm>
            <a:off x="1004768" y="105924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ctr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Multiplex </a:t>
            </a:r>
          </a:p>
          <a:p>
            <a:pPr marR="0" algn="ctr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UWHealth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modified)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03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12F802-036A-9B08-496A-A17963983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66" y="254239"/>
            <a:ext cx="11004234" cy="1176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51F257-7B3D-9D02-B4B5-205F31087673}"/>
              </a:ext>
            </a:extLst>
          </p:cNvPr>
          <p:cNvSpPr txBox="1"/>
          <p:nvPr/>
        </p:nvSpPr>
        <p:spPr>
          <a:xfrm>
            <a:off x="2821578" y="258209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Brief Overview of our Validation</a:t>
            </a:r>
          </a:p>
        </p:txBody>
      </p:sp>
    </p:spTree>
    <p:extLst>
      <p:ext uri="{BB962C8B-B14F-4D97-AF65-F5344CB8AC3E}">
        <p14:creationId xmlns:p14="http://schemas.microsoft.com/office/powerpoint/2010/main" val="3302705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484" y="980762"/>
            <a:ext cx="4466388" cy="61508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55E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UWH Molecular Diagnostics</a:t>
            </a:r>
            <a:br>
              <a:rPr lang="en-US" b="1" dirty="0">
                <a:solidFill>
                  <a:srgbClr val="055E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055E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Orthopox</a:t>
            </a:r>
            <a:r>
              <a:rPr lang="en-US" b="1" dirty="0">
                <a:solidFill>
                  <a:srgbClr val="055E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err="1">
                <a:solidFill>
                  <a:srgbClr val="055E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Mpox</a:t>
            </a:r>
            <a:r>
              <a:rPr lang="en-US" b="1" dirty="0">
                <a:solidFill>
                  <a:srgbClr val="055E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Assay:</a:t>
            </a:r>
            <a:b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10" y="372428"/>
            <a:ext cx="6837528" cy="3897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55" y="4475429"/>
            <a:ext cx="5943600" cy="1537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9052" y="186392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Linearity</a:t>
            </a:r>
          </a:p>
          <a:p>
            <a:pPr marR="0" algn="ctr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algn="ctr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lang="en-US" sz="2800" b="1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 of Detection</a:t>
            </a:r>
          </a:p>
          <a:p>
            <a:pPr marR="0" algn="ctr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(Mpox NIST)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37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55E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UWH Molecular Diagnostics </a:t>
            </a:r>
            <a:br>
              <a:rPr lang="en-US" b="1" dirty="0">
                <a:solidFill>
                  <a:srgbClr val="055E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055E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Orthopox</a:t>
            </a:r>
            <a:r>
              <a:rPr lang="en-US" b="1" dirty="0">
                <a:solidFill>
                  <a:srgbClr val="055E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err="1">
                <a:solidFill>
                  <a:srgbClr val="055E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Mpox</a:t>
            </a:r>
            <a:r>
              <a:rPr lang="en-US" b="1" dirty="0">
                <a:solidFill>
                  <a:srgbClr val="055E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Assay: Interferences (Specificity)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64" y="2023146"/>
            <a:ext cx="11058020" cy="22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09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84" y="1693817"/>
            <a:ext cx="2946767" cy="252003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UWH Molecular Diagnostics</a:t>
            </a:r>
            <a:b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Orthopox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Mpox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Assay: Correlation with other labs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63" y="695152"/>
            <a:ext cx="6492896" cy="61017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3E6740-8254-DC78-0E3D-68FE28E9EF11}"/>
              </a:ext>
            </a:extLst>
          </p:cNvPr>
          <p:cNvSpPr txBox="1"/>
          <p:nvPr/>
        </p:nvSpPr>
        <p:spPr>
          <a:xfrm>
            <a:off x="3813425" y="123661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47500" lnSpcReduction="20000"/>
          </a:bodyPr>
          <a:lstStyle/>
          <a:p>
            <a:pPr marR="0" algn="ctr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commercial </a:t>
            </a:r>
          </a:p>
          <a:p>
            <a:pPr marR="0" algn="ctr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reference materials</a:t>
            </a:r>
          </a:p>
          <a:p>
            <a:pPr marR="0" algn="ctr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BF3C7C-9788-14F7-6961-77A527A52E2C}"/>
              </a:ext>
            </a:extLst>
          </p:cNvPr>
          <p:cNvSpPr txBox="1"/>
          <p:nvPr/>
        </p:nvSpPr>
        <p:spPr>
          <a:xfrm>
            <a:off x="10180320" y="-4776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90000"/>
                  <a:lumOff val="10000"/>
                </a:srgbClr>
              </a:solidFill>
              <a:effectLst/>
              <a:uLnTx/>
              <a:uFillTx/>
              <a:latin typeface="Metropolis Light" pitchFamily="2" charset="77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5886A-679D-BF34-CB9F-5082559DA053}"/>
              </a:ext>
            </a:extLst>
          </p:cNvPr>
          <p:cNvSpPr txBox="1"/>
          <p:nvPr/>
        </p:nvSpPr>
        <p:spPr>
          <a:xfrm>
            <a:off x="8587582" y="23795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ctr" defTabSz="914400" rtl="0" eaLnBrk="1" fontAlgn="ctr" latinLnBrk="0" hangingPunct="1">
              <a:lnSpc>
                <a:spcPts val="1680"/>
              </a:lnSpc>
              <a:spcBef>
                <a:spcPts val="0"/>
              </a:spcBef>
              <a:buClr>
                <a:srgbClr val="055EBA"/>
              </a:buClr>
              <a:buSzPct val="120000"/>
              <a:tabLst/>
            </a:pP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Load</a:t>
            </a:r>
          </a:p>
          <a:p>
            <a:pPr marR="0" algn="ctr" defTabSz="914400" rtl="0" eaLnBrk="1" fontAlgn="ctr" latinLnBrk="0" hangingPunct="1">
              <a:lnSpc>
                <a:spcPts val="1680"/>
              </a:lnSpc>
              <a:spcBef>
                <a:spcPts val="0"/>
              </a:spcBef>
              <a:buClr>
                <a:srgbClr val="055EBA"/>
              </a:buClr>
              <a:buSzPct val="120000"/>
              <a:tabLst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Multitest Swab</a:t>
            </a:r>
          </a:p>
          <a:p>
            <a:pPr marR="0" algn="ctr" defTabSz="914400" rtl="0" eaLnBrk="1" fontAlgn="ctr" latinLnBrk="0" hangingPunct="1">
              <a:lnSpc>
                <a:spcPts val="1680"/>
              </a:lnSpc>
              <a:spcBef>
                <a:spcPts val="0"/>
              </a:spcBef>
              <a:buClr>
                <a:srgbClr val="055EBA"/>
              </a:buClr>
              <a:buSzPct val="120000"/>
              <a:tabLst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F4920-91E5-271E-0ED4-4BF04231EFB5}"/>
              </a:ext>
            </a:extLst>
          </p:cNvPr>
          <p:cNvSpPr txBox="1"/>
          <p:nvPr/>
        </p:nvSpPr>
        <p:spPr>
          <a:xfrm>
            <a:off x="10429445" y="23795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ctr" defTabSz="914400" rtl="0" eaLnBrk="1" fontAlgn="ctr" latinLnBrk="0" hangingPunct="1">
              <a:lnSpc>
                <a:spcPts val="1680"/>
              </a:lnSpc>
              <a:spcBef>
                <a:spcPts val="0"/>
              </a:spcBef>
              <a:buClr>
                <a:srgbClr val="055EBA"/>
              </a:buClr>
              <a:buSzPct val="120000"/>
              <a:tabLst/>
            </a:pP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Not-Direct Load</a:t>
            </a:r>
          </a:p>
          <a:p>
            <a:pPr marR="0" algn="ctr" defTabSz="914400" rtl="0" eaLnBrk="1" fontAlgn="ctr" latinLnBrk="0" hangingPunct="1">
              <a:lnSpc>
                <a:spcPts val="1680"/>
              </a:lnSpc>
              <a:spcBef>
                <a:spcPts val="0"/>
              </a:spcBef>
              <a:buClr>
                <a:srgbClr val="055EBA"/>
              </a:buClr>
              <a:buSzPct val="120000"/>
              <a:tabLst/>
            </a:pP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Specimen Aliquoting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 defTabSz="914400" rtl="0" eaLnBrk="1" fontAlgn="ctr" latinLnBrk="0" hangingPunct="1">
              <a:lnSpc>
                <a:spcPts val="1680"/>
              </a:lnSpc>
              <a:spcBef>
                <a:spcPts val="0"/>
              </a:spcBef>
              <a:buClr>
                <a:srgbClr val="055EBA"/>
              </a:buClr>
              <a:buSzPct val="120000"/>
              <a:tabLst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F50CF-A18F-EF74-2778-ED1EAA053315}"/>
              </a:ext>
            </a:extLst>
          </p:cNvPr>
          <p:cNvSpPr txBox="1"/>
          <p:nvPr/>
        </p:nvSpPr>
        <p:spPr>
          <a:xfrm>
            <a:off x="627017" y="454587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 lnSpcReduction="10000"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Correlation Summary (Processing Type)</a:t>
            </a:r>
          </a:p>
          <a:p>
            <a:pPr marL="742950" lvl="1" indent="-285750" fontAlgn="ctr">
              <a:lnSpc>
                <a:spcPct val="112000"/>
              </a:lnSpc>
              <a:spcAft>
                <a:spcPts val="600"/>
              </a:spcAft>
              <a:buClr>
                <a:srgbClr val="055EBA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Load (MTS): &gt;96% (31/32)</a:t>
            </a:r>
          </a:p>
          <a:p>
            <a:pPr marL="742950" lvl="1" indent="-285750" fontAlgn="ctr">
              <a:lnSpc>
                <a:spcPct val="112000"/>
              </a:lnSpc>
              <a:spcAft>
                <a:spcPts val="600"/>
              </a:spcAft>
              <a:buClr>
                <a:srgbClr val="055EBA"/>
              </a:buClr>
              <a:buSzPct val="120000"/>
              <a:buFont typeface="Arial" panose="020B0604020202020204" pitchFamily="34" charset="0"/>
              <a:buChar char="•"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Not-Direct Load (SAT): &gt;95% (20/21)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942513-9C1B-3544-6504-49CBB66C9B23}"/>
              </a:ext>
            </a:extLst>
          </p:cNvPr>
          <p:cNvSpPr/>
          <p:nvPr/>
        </p:nvSpPr>
        <p:spPr>
          <a:xfrm>
            <a:off x="5617029" y="1759130"/>
            <a:ext cx="6282030" cy="226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43D2AB-2B47-25C0-F61E-BC4A982200DF}"/>
              </a:ext>
            </a:extLst>
          </p:cNvPr>
          <p:cNvSpPr/>
          <p:nvPr/>
        </p:nvSpPr>
        <p:spPr>
          <a:xfrm>
            <a:off x="5690086" y="4100639"/>
            <a:ext cx="6282030" cy="226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0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49FC67-C2B7-7DAD-80B0-5ECC66B5D27F}"/>
              </a:ext>
            </a:extLst>
          </p:cNvPr>
          <p:cNvSpPr>
            <a:spLocks noGrp="1"/>
          </p:cNvSpPr>
          <p:nvPr/>
        </p:nvSpPr>
        <p:spPr bwMode="auto">
          <a:xfrm>
            <a:off x="186098" y="1788206"/>
            <a:ext cx="120059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 Neue Light"/>
                <a:ea typeface="Helvetica Neue Light" charset="0"/>
                <a:cs typeface="Helvetica Neue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 Neue Light"/>
                <a:ea typeface="Helvetica Neue Light" charset="0"/>
                <a:cs typeface="Helvetica Neue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 Neue Light"/>
                <a:ea typeface="Helvetica Neue Light" charset="0"/>
                <a:cs typeface="Helvetica Neue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 Neue Light"/>
                <a:ea typeface="Helvetica Neue Light" charset="0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Times New Roman" charset="0"/>
                <a:ea typeface="MS PGothic" charset="0"/>
                <a:cs typeface="Helvetica Neue Light" charset="0"/>
              </a:rPr>
              <a:t>William M. Rehrauer</a:t>
            </a:r>
          </a:p>
          <a:p>
            <a:pPr marL="0" indent="0">
              <a:buNone/>
            </a:pPr>
            <a:endParaRPr lang="en-US" sz="1400" dirty="0">
              <a:latin typeface="Times New Roman" charset="0"/>
              <a:ea typeface="MS PGothic" charset="0"/>
              <a:cs typeface="Helvetica Neue Light" charset="0"/>
            </a:endParaRPr>
          </a:p>
          <a:p>
            <a:pPr marL="0" indent="0">
              <a:lnSpc>
                <a:spcPct val="110000"/>
              </a:lnSpc>
            </a:pPr>
            <a:r>
              <a:rPr lang="en-US" altLang="ja-JP" sz="2200" dirty="0">
                <a:latin typeface="Times New Roman" charset="0"/>
                <a:ea typeface="MS PGothic" charset="0"/>
                <a:cs typeface="Times New Roman" charset="0"/>
              </a:rPr>
              <a:t>Various consulting and advisory roles (Promega, Roche, Hologic, Salus)</a:t>
            </a:r>
          </a:p>
          <a:p>
            <a:pPr marL="0" indent="0">
              <a:lnSpc>
                <a:spcPct val="110000"/>
              </a:lnSpc>
            </a:pPr>
            <a:r>
              <a:rPr lang="en-US" altLang="ja-JP" sz="2200" dirty="0">
                <a:latin typeface="Times New Roman" charset="0"/>
                <a:ea typeface="MS PGothic" charset="0"/>
                <a:cs typeface="Times New Roman" charset="0"/>
              </a:rPr>
              <a:t>UW Health Molecular Diagnostics is a member of the Roche Molecular Center of Excellence (MCOE)</a:t>
            </a: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 </a:t>
            </a:r>
          </a:p>
          <a:p>
            <a:pPr marL="0" indent="0">
              <a:lnSpc>
                <a:spcPct val="110000"/>
              </a:lnSpc>
            </a:pP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No commercial interests in any of the instruments/products discussed in today’</a:t>
            </a:r>
            <a:r>
              <a:rPr lang="en-US" altLang="ja-JP" sz="2200" dirty="0">
                <a:latin typeface="Times New Roman" charset="0"/>
                <a:ea typeface="MS PGothic" charset="0"/>
                <a:cs typeface="Times New Roman" charset="0"/>
              </a:rPr>
              <a:t>s presentation</a:t>
            </a:r>
          </a:p>
          <a:p>
            <a:pPr marL="0" indent="0">
              <a:lnSpc>
                <a:spcPct val="110000"/>
              </a:lnSpc>
            </a:pPr>
            <a:endParaRPr lang="en-US" altLang="ja-JP" sz="2200" dirty="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>
              <a:lnSpc>
                <a:spcPct val="110000"/>
              </a:lnSpc>
            </a:pPr>
            <a:r>
              <a:rPr lang="en-US" altLang="ja-JP" sz="2200" b="1" dirty="0">
                <a:latin typeface="Times New Roman" charset="0"/>
                <a:ea typeface="MS PGothic" charset="0"/>
                <a:cs typeface="Times New Roman" charset="0"/>
              </a:rPr>
              <a:t>UW Health Molecular Diagnostics prepared for </a:t>
            </a:r>
            <a:r>
              <a:rPr lang="en-US" altLang="ja-JP" sz="2200" b="1" dirty="0" err="1">
                <a:latin typeface="Times New Roman" charset="0"/>
                <a:ea typeface="MS PGothic" charset="0"/>
                <a:cs typeface="Times New Roman" charset="0"/>
              </a:rPr>
              <a:t>Mpox</a:t>
            </a:r>
            <a:r>
              <a:rPr lang="en-US" altLang="ja-JP" sz="2200" b="1" dirty="0">
                <a:latin typeface="Times New Roman" charset="0"/>
                <a:ea typeface="MS PGothic" charset="0"/>
                <a:cs typeface="Times New Roman" charset="0"/>
              </a:rPr>
              <a:t> (Monkeypox) testing, but has not implemented it</a:t>
            </a:r>
            <a:endParaRPr lang="en-US" altLang="ja-JP" sz="2400" b="1" dirty="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>
              <a:buNone/>
            </a:pPr>
            <a:endParaRPr lang="en-US" altLang="ja-JP" sz="2400" dirty="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>
              <a:buNone/>
            </a:pPr>
            <a:endParaRPr lang="en-US" altLang="ja-JP" sz="2400" dirty="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>
              <a:buNone/>
            </a:pPr>
            <a:endParaRPr lang="en-US" sz="2400" dirty="0">
              <a:latin typeface="Helvetica Neue Light" charset="0"/>
              <a:ea typeface="MS PGothic" charset="0"/>
              <a:cs typeface="Helvetica Neue Light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6403B-2288-BBDE-3B0A-61F7B43CD056}"/>
              </a:ext>
            </a:extLst>
          </p:cNvPr>
          <p:cNvSpPr txBox="1"/>
          <p:nvPr/>
        </p:nvSpPr>
        <p:spPr>
          <a:xfrm>
            <a:off x="2852057" y="479828"/>
            <a:ext cx="61221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charset="0"/>
                <a:ea typeface="MS PGothic" charset="0"/>
              </a:rPr>
              <a:t>Disclosures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0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82669"/>
            <a:ext cx="4353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UWH Molecular Diagnostics</a:t>
            </a:r>
            <a:b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Orthopox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Mpox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Assay: 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Precision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656" y="368490"/>
            <a:ext cx="7556024" cy="60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38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2566" y="634585"/>
            <a:ext cx="9854317" cy="39052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Primer/Probe Mix and Sample Stability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57" y="1299773"/>
            <a:ext cx="6647597" cy="2606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025" y="4045032"/>
            <a:ext cx="6641753" cy="260461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40349" y="208358"/>
            <a:ext cx="9742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UWH Molecular Diagnostics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Orthopox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Mpox Assay: </a:t>
            </a:r>
          </a:p>
        </p:txBody>
      </p:sp>
    </p:spTree>
    <p:extLst>
      <p:ext uri="{BB962C8B-B14F-4D97-AF65-F5344CB8AC3E}">
        <p14:creationId xmlns:p14="http://schemas.microsoft.com/office/powerpoint/2010/main" val="1794803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DB1A96-AD9B-F111-3709-6A1E8A6B3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6" y="-1327"/>
            <a:ext cx="11004234" cy="1176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C67B3C-DE91-38FC-C68E-1FF2DA066E1C}"/>
              </a:ext>
            </a:extLst>
          </p:cNvPr>
          <p:cNvSpPr txBox="1"/>
          <p:nvPr/>
        </p:nvSpPr>
        <p:spPr>
          <a:xfrm>
            <a:off x="5083437" y="77695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E50A52-9517-C1CF-6A45-67BA8B08837C}"/>
              </a:ext>
            </a:extLst>
          </p:cNvPr>
          <p:cNvSpPr txBox="1"/>
          <p:nvPr/>
        </p:nvSpPr>
        <p:spPr>
          <a:xfrm>
            <a:off x="630725" y="1548142"/>
            <a:ext cx="11561275" cy="3174887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L="457200" marR="0" indent="-45720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SzPct val="120000"/>
              <a:buAutoNum type="arabicParenR"/>
              <a:tabLst/>
            </a:pP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Mpox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(monkeypox): another viral pathogen example (endemic →pandemic)</a:t>
            </a:r>
          </a:p>
          <a:p>
            <a:pPr marL="457200" indent="-457200" fontAlgn="ctr">
              <a:lnSpc>
                <a:spcPct val="112000"/>
              </a:lnSpc>
              <a:spcAft>
                <a:spcPts val="600"/>
              </a:spcAft>
              <a:buSzPct val="120000"/>
              <a:buAutoNum type="arabicParenR"/>
            </a:pPr>
            <a:r>
              <a:rPr lang="en-US" sz="2000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Translational research/clinical diagnostics: PREPAREDNESS and DILIGENCE are key</a:t>
            </a:r>
          </a:p>
          <a:p>
            <a:pPr marL="457200" marR="0" indent="-45720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SzPct val="120000"/>
              <a:buAutoNum type="arabicParenR"/>
              <a:tabLst/>
            </a:pPr>
            <a:r>
              <a:rPr lang="en-US" sz="2000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Clinician/patient education and awareness is very important; Infection control is critical</a:t>
            </a:r>
          </a:p>
          <a:p>
            <a:pPr marL="457200" marR="0" indent="-45720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SzPct val="120000"/>
              <a:buAutoNum type="arabicParenR"/>
              <a:tabLst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Regulatory oversight is evolving (IVD, EUA and LDT), but this continues to be a concern</a:t>
            </a:r>
          </a:p>
          <a:p>
            <a:pPr marL="457200" marR="0" indent="-45720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SzPct val="120000"/>
              <a:buAutoNum type="arabicParenR"/>
              <a:tabLst/>
            </a:pPr>
            <a:r>
              <a:rPr lang="en-US" sz="2000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Validated </a:t>
            </a:r>
            <a:r>
              <a:rPr lang="en-US" sz="2000" dirty="0" err="1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Mpox</a:t>
            </a:r>
            <a:r>
              <a:rPr lang="en-US" sz="2000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(monkeypox) testing via molecular amplification methods is available and necessary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90000"/>
                  <a:lumOff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SzPct val="120000"/>
              <a:buAutoNum type="arabicParenR"/>
              <a:tabLst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90000"/>
                  <a:lumOff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13E51E-7224-CB2C-50DF-99F0F1BFB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836" y="3715897"/>
            <a:ext cx="5318995" cy="30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7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929" y="1477151"/>
            <a:ext cx="10620709" cy="430743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UWH Clinical Labs Developmental Specialist Molly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Accola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PhD</a:t>
            </a:r>
          </a:p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UWH Clinical Labs Molecular Diagnostics Staff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Wyatt Parry, Angela Hanson, Kendra Lehman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UWH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Clinical Labs Core Laboratory Client Services Staff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Cassandra Berry</a:t>
            </a:r>
          </a:p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UWH Clinical Labs Quality Department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Jill Palmer, Jing-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Joo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Lee</a:t>
            </a:r>
          </a:p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UWH Clinical Labs Medical Director David Yang MD PhD</a:t>
            </a:r>
          </a:p>
        </p:txBody>
      </p:sp>
    </p:spTree>
    <p:extLst>
      <p:ext uri="{BB962C8B-B14F-4D97-AF65-F5344CB8AC3E}">
        <p14:creationId xmlns:p14="http://schemas.microsoft.com/office/powerpoint/2010/main" val="381322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DB1A96-AD9B-F111-3709-6A1E8A6B3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6" y="-1327"/>
            <a:ext cx="11004234" cy="1176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C67B3C-DE91-38FC-C68E-1FF2DA066E1C}"/>
              </a:ext>
            </a:extLst>
          </p:cNvPr>
          <p:cNvSpPr txBox="1"/>
          <p:nvPr/>
        </p:nvSpPr>
        <p:spPr>
          <a:xfrm>
            <a:off x="2812525" y="1545055"/>
            <a:ext cx="6784149" cy="376789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ctr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  <a:p>
            <a:pPr marR="0" algn="ctr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90000"/>
                  <a:lumOff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lang="en-US" sz="4800" b="1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90000"/>
                  <a:lumOff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3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FA1F6-D898-6320-77D6-0BFBEEB2D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101" y="1513365"/>
            <a:ext cx="11629563" cy="43074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Outline:</a:t>
            </a:r>
          </a:p>
          <a:p>
            <a:pPr marL="0" indent="0">
              <a:buNone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	Very brief introduction/review of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Mpox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(Monkeypox) (10 minutes)</a:t>
            </a:r>
          </a:p>
          <a:p>
            <a:pPr marL="0" indent="0">
              <a:buNone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https://www.cdc.gov/poxvirus/mpox/index.html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UW Health Molecular Diagnostics Overview (15 minutes): </a:t>
            </a:r>
          </a:p>
          <a:p>
            <a:pPr marL="0" indent="0">
              <a:buNone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0120" lvl="1" indent="-742950">
              <a:buClrTx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Assay Design/Workflow/Considerations</a:t>
            </a:r>
          </a:p>
          <a:p>
            <a:pPr marL="960120" lvl="1" indent="-742950">
              <a:buClrTx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Assay Validation</a:t>
            </a:r>
          </a:p>
          <a:p>
            <a:pPr marL="217170" lvl="1" indent="0">
              <a:buNone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 Conclusions and Discussion (5 minutes)</a:t>
            </a:r>
          </a:p>
          <a:p>
            <a:pPr marL="0" indent="0">
              <a:buNone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F2B370-2EB0-44CA-7474-058E0D4DE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766" y="254239"/>
            <a:ext cx="11004234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8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E046A7-B8BB-8B0B-3FAD-F62904793ECF}"/>
              </a:ext>
            </a:extLst>
          </p:cNvPr>
          <p:cNvSpPr txBox="1"/>
          <p:nvPr/>
        </p:nvSpPr>
        <p:spPr>
          <a:xfrm>
            <a:off x="2852057" y="148121"/>
            <a:ext cx="6122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charset="0"/>
                <a:ea typeface="MS PGothic" charset="0"/>
              </a:rPr>
              <a:t>Monkeypox (</a:t>
            </a:r>
            <a:r>
              <a:rPr lang="en-US" sz="3200" b="1" dirty="0" err="1">
                <a:solidFill>
                  <a:srgbClr val="FF0000"/>
                </a:solidFill>
                <a:latin typeface="Times New Roman" charset="0"/>
                <a:ea typeface="MS PGothic" charset="0"/>
              </a:rPr>
              <a:t>Mpox</a:t>
            </a:r>
            <a:r>
              <a:rPr lang="en-US" sz="3200" b="1" dirty="0">
                <a:solidFill>
                  <a:srgbClr val="FF0000"/>
                </a:solidFill>
                <a:latin typeface="Times New Roman" charset="0"/>
                <a:ea typeface="MS PGothic" charset="0"/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06DA41-B848-4F52-CE0F-19217F8D7E45}"/>
              </a:ext>
            </a:extLst>
          </p:cNvPr>
          <p:cNvSpPr txBox="1"/>
          <p:nvPr/>
        </p:nvSpPr>
        <p:spPr>
          <a:xfrm>
            <a:off x="785388" y="554299"/>
            <a:ext cx="11192347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1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Genus: </a:t>
            </a:r>
            <a:r>
              <a:rPr lang="en-US" sz="18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Orthopoxvirus</a:t>
            </a:r>
            <a:endParaRPr lang="en-US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Family: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Poxviridae</a:t>
            </a:r>
            <a:endParaRPr lang="en-US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Discovered in 1958 after two pox-like disease outbreaks in research monkey colonies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Zoonotic infections (s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pecific animal reservoir unknown, but likely small African mammal) in humans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Monkeypox outbreak (May 2022: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endemic→pandemic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25, 2022: World Health Organization (WHO) declares Monkeypox a global health emergency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28, 2022: WHO implemented a new preferred term “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pox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 to reduce racist and stigmatizing language and other issues associated with the prior terminology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4558A1-F7A8-5857-0EFA-3D3A27805BF8}"/>
              </a:ext>
            </a:extLst>
          </p:cNvPr>
          <p:cNvSpPr txBox="1"/>
          <p:nvPr/>
        </p:nvSpPr>
        <p:spPr>
          <a:xfrm>
            <a:off x="8236766" y="25118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85000" lnSpcReduction="20000"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Orthopoxviridae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fontAlgn="ctr">
              <a:lnSpc>
                <a:spcPct val="112000"/>
              </a:lnSpc>
              <a:spcAft>
                <a:spcPts val="600"/>
              </a:spcAft>
              <a:buClr>
                <a:srgbClr val="055EBA"/>
              </a:buClr>
              <a:buSzPct val="120000"/>
              <a:buFont typeface="Arial" panose="020B0604020202020204" pitchFamily="34" charset="0"/>
              <a:buChar char="•"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Variola virus (smallpox agent)</a:t>
            </a:r>
          </a:p>
          <a:p>
            <a:pPr marL="742950" lvl="1" indent="-285750" fontAlgn="ctr">
              <a:lnSpc>
                <a:spcPct val="112000"/>
              </a:lnSpc>
              <a:spcAft>
                <a:spcPts val="600"/>
              </a:spcAft>
              <a:buClr>
                <a:srgbClr val="055EBA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Vaccinia virus (used in the smallpox vaccine)</a:t>
            </a:r>
          </a:p>
          <a:p>
            <a:pPr marL="742950" lvl="1" indent="-285750" fontAlgn="ctr">
              <a:lnSpc>
                <a:spcPct val="112000"/>
              </a:lnSpc>
              <a:spcAft>
                <a:spcPts val="600"/>
              </a:spcAft>
              <a:buClr>
                <a:srgbClr val="055EBA"/>
              </a:buClr>
              <a:buSzPct val="120000"/>
              <a:buFont typeface="Arial" panose="020B0604020202020204" pitchFamily="34" charset="0"/>
              <a:buChar char="•"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Cowpox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8B33F3-50AF-1193-5CFB-AE37A3B2F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679" y="2601813"/>
            <a:ext cx="3719087" cy="23488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21A49C-BCD9-9BB0-50C4-24A088BB817B}"/>
              </a:ext>
            </a:extLst>
          </p:cNvPr>
          <p:cNvSpPr txBox="1"/>
          <p:nvPr/>
        </p:nvSpPr>
        <p:spPr>
          <a:xfrm>
            <a:off x="3317151" y="2260837"/>
            <a:ext cx="61201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https://www.cdc.gov/poxvirus/mpox/response/2022/world-map.html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(as of 05/23/23)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0F5AB7-177D-4593-5F38-111F8C9FCC17}"/>
              </a:ext>
            </a:extLst>
          </p:cNvPr>
          <p:cNvGrpSpPr/>
          <p:nvPr/>
        </p:nvGrpSpPr>
        <p:grpSpPr>
          <a:xfrm>
            <a:off x="1989760" y="2977499"/>
            <a:ext cx="1959519" cy="1526120"/>
            <a:chOff x="1564248" y="2945372"/>
            <a:chExt cx="1959519" cy="152612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578B33-28F0-2F72-5B49-C078B83E3F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35" r="1" b="26450"/>
            <a:stretch/>
          </p:blipFill>
          <p:spPr>
            <a:xfrm>
              <a:off x="1567234" y="3361076"/>
              <a:ext cx="1952899" cy="49879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C2AD274-227C-3684-7987-9C0CF2B68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4248" y="3859869"/>
              <a:ext cx="1952898" cy="61162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A2E133-B22B-380B-1606-A08C99FE5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0869" y="2945372"/>
              <a:ext cx="1952898" cy="41915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3539D71-77A6-BC7A-052E-D9417AF765F1}"/>
              </a:ext>
            </a:extLst>
          </p:cNvPr>
          <p:cNvGrpSpPr/>
          <p:nvPr/>
        </p:nvGrpSpPr>
        <p:grpSpPr>
          <a:xfrm>
            <a:off x="8764682" y="2954280"/>
            <a:ext cx="2257740" cy="1353882"/>
            <a:chOff x="8837110" y="3307365"/>
            <a:chExt cx="2257740" cy="135388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D746C1B-EE28-0C24-5BDE-EFA6C8E47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37110" y="3307365"/>
              <a:ext cx="2257740" cy="4096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360BFE-9A19-5151-8C04-F47FC83E4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37110" y="3746288"/>
              <a:ext cx="1683017" cy="47529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098942D-BC65-FAAB-AC6A-F9BADC5C7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37110" y="4199026"/>
              <a:ext cx="1827872" cy="462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217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E046A7-B8BB-8B0B-3FAD-F62904793ECF}"/>
              </a:ext>
            </a:extLst>
          </p:cNvPr>
          <p:cNvSpPr txBox="1"/>
          <p:nvPr/>
        </p:nvSpPr>
        <p:spPr>
          <a:xfrm>
            <a:off x="2852056" y="148121"/>
            <a:ext cx="78762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charset="0"/>
                <a:ea typeface="MS PGothic" charset="0"/>
              </a:rPr>
              <a:t>Monkeypox (</a:t>
            </a:r>
            <a:r>
              <a:rPr lang="en-US" sz="3200" b="1" dirty="0" err="1">
                <a:solidFill>
                  <a:srgbClr val="FF0000"/>
                </a:solidFill>
                <a:latin typeface="Times New Roman" charset="0"/>
                <a:ea typeface="MS PGothic" charset="0"/>
              </a:rPr>
              <a:t>Mpox</a:t>
            </a:r>
            <a:r>
              <a:rPr lang="en-US" sz="3200" b="1" dirty="0">
                <a:solidFill>
                  <a:srgbClr val="FF0000"/>
                </a:solidFill>
                <a:latin typeface="Times New Roman" charset="0"/>
                <a:ea typeface="MS PGothic" charset="0"/>
              </a:rPr>
              <a:t>) in the United States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3E582-0A09-D077-EC97-7B928C5A8641}"/>
              </a:ext>
            </a:extLst>
          </p:cNvPr>
          <p:cNvSpPr txBox="1"/>
          <p:nvPr/>
        </p:nvSpPr>
        <p:spPr>
          <a:xfrm>
            <a:off x="4406776" y="762389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United States data as of May 31,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87BF52-BED0-4A39-24B4-DD8180407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58" y="1176593"/>
            <a:ext cx="4574263" cy="3530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4285E9-8637-B074-F7EC-CDB4E8095168}"/>
              </a:ext>
            </a:extLst>
          </p:cNvPr>
          <p:cNvSpPr txBox="1"/>
          <p:nvPr/>
        </p:nvSpPr>
        <p:spPr>
          <a:xfrm>
            <a:off x="2382947" y="5933281"/>
            <a:ext cx="74261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https://www.cdc.gov/poxvirus/mpox/response/2022/us-map.html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C2CCA0-8641-69BE-C157-695D12F36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356" y="4707299"/>
            <a:ext cx="3816466" cy="11766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D53960-E8AD-176A-417F-84A621EE1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12807"/>
            <a:ext cx="5381080" cy="2045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3361D66-09F6-192A-01BC-052AC1FD5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080721"/>
            <a:ext cx="5381080" cy="18031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B0C900-5C66-D717-DE5C-901E31FA70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3472666"/>
            <a:ext cx="5381079" cy="40480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B256616-8118-1E33-E6AE-1B931C765D87}"/>
              </a:ext>
            </a:extLst>
          </p:cNvPr>
          <p:cNvSpPr txBox="1"/>
          <p:nvPr/>
        </p:nvSpPr>
        <p:spPr>
          <a:xfrm>
            <a:off x="10768342" y="131184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CB7335-2A72-B956-6EC4-BC2F0CA55C8E}"/>
              </a:ext>
            </a:extLst>
          </p:cNvPr>
          <p:cNvSpPr txBox="1"/>
          <p:nvPr/>
        </p:nvSpPr>
        <p:spPr>
          <a:xfrm>
            <a:off x="10768342" y="410230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99F47F-DFE5-4AA7-ABE3-7418D9CF6665}"/>
              </a:ext>
            </a:extLst>
          </p:cNvPr>
          <p:cNvGrpSpPr/>
          <p:nvPr/>
        </p:nvGrpSpPr>
        <p:grpSpPr>
          <a:xfrm>
            <a:off x="8229749" y="1223762"/>
            <a:ext cx="1412191" cy="957181"/>
            <a:chOff x="8229749" y="1223762"/>
            <a:chExt cx="1412191" cy="957181"/>
          </a:xfrm>
        </p:grpSpPr>
        <p:sp>
          <p:nvSpPr>
            <p:cNvPr id="31" name="Right Brace 30">
              <a:extLst>
                <a:ext uri="{FF2B5EF4-FFF2-40B4-BE49-F238E27FC236}">
                  <a16:creationId xmlns:a16="http://schemas.microsoft.com/office/drawing/2014/main" id="{ACD82F31-4074-D34F-F835-5B7BEBD18A3D}"/>
                </a:ext>
              </a:extLst>
            </p:cNvPr>
            <p:cNvSpPr/>
            <p:nvPr/>
          </p:nvSpPr>
          <p:spPr>
            <a:xfrm rot="16200000">
              <a:off x="8523987" y="1695364"/>
              <a:ext cx="525101" cy="446057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EF6C4EC-CDDD-E295-CDD9-6C5F8F313610}"/>
                </a:ext>
              </a:extLst>
            </p:cNvPr>
            <p:cNvSpPr txBox="1"/>
            <p:nvPr/>
          </p:nvSpPr>
          <p:spPr>
            <a:xfrm>
              <a:off x="8229749" y="1223762"/>
              <a:ext cx="1412191" cy="3313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marR="0" algn="l" defTabSz="914400" rtl="0" eaLnBrk="1" fontAlgn="ctr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55EBA"/>
                </a:buClr>
                <a:buSzPct val="120000"/>
                <a:tabLst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9191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UW Health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MDx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14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E046A7-B8BB-8B0B-3FAD-F62904793ECF}"/>
              </a:ext>
            </a:extLst>
          </p:cNvPr>
          <p:cNvSpPr txBox="1"/>
          <p:nvPr/>
        </p:nvSpPr>
        <p:spPr>
          <a:xfrm>
            <a:off x="2852057" y="148121"/>
            <a:ext cx="6122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charset="0"/>
                <a:ea typeface="MS PGothic" charset="0"/>
              </a:rPr>
              <a:t>Monkeypox (</a:t>
            </a:r>
            <a:r>
              <a:rPr lang="en-US" sz="3200" b="1" dirty="0" err="1">
                <a:solidFill>
                  <a:srgbClr val="FF0000"/>
                </a:solidFill>
                <a:latin typeface="Times New Roman" charset="0"/>
                <a:ea typeface="MS PGothic" charset="0"/>
              </a:rPr>
              <a:t>Mpox</a:t>
            </a:r>
            <a:r>
              <a:rPr lang="en-US" sz="3200" b="1" dirty="0">
                <a:solidFill>
                  <a:srgbClr val="FF0000"/>
                </a:solidFill>
                <a:latin typeface="Times New Roman" charset="0"/>
                <a:ea typeface="MS PGothic" charset="0"/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C0EA09-9599-4281-7B38-3F6F33325184}"/>
              </a:ext>
            </a:extLst>
          </p:cNvPr>
          <p:cNvSpPr txBox="1"/>
          <p:nvPr/>
        </p:nvSpPr>
        <p:spPr>
          <a:xfrm>
            <a:off x="1122629" y="400617"/>
            <a:ext cx="3204927" cy="2018922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lang="en-US" sz="2000" b="1" u="sng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</a:p>
          <a:p>
            <a:pPr marL="342900" marR="0" indent="-34290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or indirect contact with body fluids or lesions</a:t>
            </a:r>
          </a:p>
          <a:p>
            <a:pPr marL="342900" marR="0" indent="-34290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may be infectious up to ~4 days before symptom onset</a:t>
            </a:r>
          </a:p>
          <a:p>
            <a:pPr marL="342900" marR="0" indent="-34290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remain infectious until lesions scab, fall off and fresh skin forms</a:t>
            </a:r>
          </a:p>
          <a:p>
            <a:pPr marL="171450" marR="0" indent="-17145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buFont typeface="Arial" panose="020B0604020202020204" pitchFamily="34" charset="0"/>
              <a:buChar char="•"/>
              <a:tabLst/>
            </a:pPr>
            <a:endParaRPr lang="en-US" sz="1200" b="1" dirty="0">
              <a:solidFill>
                <a:srgbClr val="191919">
                  <a:lumMod val="90000"/>
                  <a:lumOff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buFont typeface="Arial" panose="020B0604020202020204" pitchFamily="34" charset="0"/>
              <a:buChar char="•"/>
              <a:tabLst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90000"/>
                  <a:lumOff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4E558-6142-A1A7-5D4C-B8A12FE6E280}"/>
              </a:ext>
            </a:extLst>
          </p:cNvPr>
          <p:cNvSpPr txBox="1"/>
          <p:nvPr/>
        </p:nvSpPr>
        <p:spPr>
          <a:xfrm>
            <a:off x="1039639" y="2014397"/>
            <a:ext cx="3204927" cy="2018922"/>
          </a:xfrm>
          <a:prstGeom prst="rect">
            <a:avLst/>
          </a:prstGeom>
          <a:noFill/>
        </p:spPr>
        <p:txBody>
          <a:bodyPr wrap="none" lIns="0" tIns="0" rIns="0" bIns="0" rtlCol="0">
            <a:normAutofit lnSpcReduction="10000"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lang="en-US" sz="2000" b="1" u="sng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Presentation</a:t>
            </a:r>
          </a:p>
          <a:p>
            <a:pPr marL="342900" marR="0" indent="-34290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incubation: 3-17 days; illness: 2-4 weeks (longer in those at greatest risk</a:t>
            </a:r>
          </a:p>
          <a:p>
            <a:pPr marL="342900" marR="0" indent="-34290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symptoms (prodromic): fever, malaise, headache, weakness, lymphadenopathy</a:t>
            </a:r>
          </a:p>
          <a:p>
            <a:pPr marL="342900" marR="0" indent="-34290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initial symptoms: rash (lesion evolution: macular, papular, vesicular, pustular, scabbing/resolution)</a:t>
            </a:r>
          </a:p>
          <a:p>
            <a:pPr marL="342900" marR="0" indent="-34290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lesions are deep seated (firm) clusters; painful, severe lesional disease (oral, genital, perinatal) may require special care</a:t>
            </a:r>
          </a:p>
          <a:p>
            <a:pPr marL="342900" marR="0" indent="-34290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complications to severe disease: neurologic, myopericarditis, sepsis, hemorrhagic disease, ocular </a:t>
            </a:r>
          </a:p>
          <a:p>
            <a:pPr marL="342900" marR="0" indent="-34290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buFont typeface="Arial" panose="020B0604020202020204" pitchFamily="34" charset="0"/>
              <a:buChar char="•"/>
              <a:tabLst/>
            </a:pPr>
            <a:endParaRPr lang="en-US" sz="1600" b="1" dirty="0">
              <a:solidFill>
                <a:srgbClr val="191919">
                  <a:lumMod val="90000"/>
                  <a:lumOff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buFont typeface="Arial" panose="020B0604020202020204" pitchFamily="34" charset="0"/>
              <a:buChar char="•"/>
              <a:tabLst/>
            </a:pPr>
            <a:endParaRPr lang="en-US" sz="1200" b="1" dirty="0">
              <a:solidFill>
                <a:srgbClr val="191919">
                  <a:lumMod val="90000"/>
                  <a:lumOff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buFont typeface="Arial" panose="020B0604020202020204" pitchFamily="34" charset="0"/>
              <a:buChar char="•"/>
              <a:tabLst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90000"/>
                  <a:lumOff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1E1B0-F114-F3D1-A44A-5C268776139C}"/>
              </a:ext>
            </a:extLst>
          </p:cNvPr>
          <p:cNvSpPr txBox="1"/>
          <p:nvPr/>
        </p:nvSpPr>
        <p:spPr>
          <a:xfrm>
            <a:off x="1039638" y="4131399"/>
            <a:ext cx="3204927" cy="2018922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lang="en-US" sz="2200" b="1" u="sng" dirty="0">
                <a:solidFill>
                  <a:srgbClr val="191919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at greatest risk of severe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eople with underlying medical conditions:</a:t>
            </a:r>
          </a:p>
          <a:p>
            <a:pPr marL="800100" lvl="1" indent="-342900">
              <a:lnSpc>
                <a:spcPts val="2040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Inadequately treated HIV (CD4+ counts &lt; 350 cells/mm3)</a:t>
            </a:r>
          </a:p>
          <a:p>
            <a:pPr marL="800100" lvl="1" indent="-342900">
              <a:lnSpc>
                <a:spcPts val="2040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Moderate or severe primary immunodeficiency </a:t>
            </a:r>
          </a:p>
          <a:p>
            <a:pPr marL="800100" lvl="1" indent="-342900">
              <a:lnSpc>
                <a:spcPts val="2040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Immunosuppression (e.g., organ transplant, therapy for autoimmune disorder, chemotherapy)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Lesions on certain surfaces (e.g., penile foreskin, urethral meatus, or vulva)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of atopic dermatitis, eczema, or extensive breaks in the dermal barrier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buFont typeface="Arial" panose="020B0604020202020204" pitchFamily="34" charset="0"/>
              <a:buChar char="•"/>
              <a:tabLst/>
            </a:pPr>
            <a:endParaRPr lang="en-US" sz="1600" b="1" dirty="0">
              <a:solidFill>
                <a:srgbClr val="191919">
                  <a:lumMod val="90000"/>
                  <a:lumOff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buFont typeface="Arial" panose="020B0604020202020204" pitchFamily="34" charset="0"/>
              <a:buChar char="•"/>
              <a:tabLst/>
            </a:pPr>
            <a:endParaRPr lang="en-US" sz="1200" b="1" dirty="0">
              <a:solidFill>
                <a:srgbClr val="191919">
                  <a:lumMod val="90000"/>
                  <a:lumOff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buFont typeface="Arial" panose="020B0604020202020204" pitchFamily="34" charset="0"/>
              <a:buChar char="•"/>
              <a:tabLst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90000"/>
                  <a:lumOff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0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E046A7-B8BB-8B0B-3FAD-F62904793ECF}"/>
              </a:ext>
            </a:extLst>
          </p:cNvPr>
          <p:cNvSpPr txBox="1"/>
          <p:nvPr/>
        </p:nvSpPr>
        <p:spPr>
          <a:xfrm>
            <a:off x="2852057" y="148121"/>
            <a:ext cx="6122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charset="0"/>
                <a:ea typeface="MS PGothic" charset="0"/>
              </a:rPr>
              <a:t>Monkeypox (</a:t>
            </a:r>
            <a:r>
              <a:rPr lang="en-US" sz="3200" b="1" dirty="0" err="1">
                <a:solidFill>
                  <a:srgbClr val="FF0000"/>
                </a:solidFill>
                <a:latin typeface="Times New Roman" charset="0"/>
                <a:ea typeface="MS PGothic" charset="0"/>
              </a:rPr>
              <a:t>Mpox</a:t>
            </a:r>
            <a:r>
              <a:rPr lang="en-US" sz="3200" b="1" dirty="0">
                <a:solidFill>
                  <a:srgbClr val="FF0000"/>
                </a:solidFill>
                <a:latin typeface="Times New Roman" charset="0"/>
                <a:ea typeface="MS PGothic" charset="0"/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B603E-A7D6-DC70-6748-673D1429F252}"/>
              </a:ext>
            </a:extLst>
          </p:cNvPr>
          <p:cNvSpPr txBox="1"/>
          <p:nvPr/>
        </p:nvSpPr>
        <p:spPr>
          <a:xfrm>
            <a:off x="771431" y="1067635"/>
            <a:ext cx="10649138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1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Surveillance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(patient/clinician education and awareness)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identification (most U.S. clinicians have never seen </a:t>
            </a:r>
            <a:r>
              <a:rPr lang="en-US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Mpox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lesions look like other herpes infections)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of cases: immunocompetent men who are gay, bisexual, and other men who have sex with men </a:t>
            </a:r>
          </a:p>
          <a:p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testing to identify </a:t>
            </a:r>
            <a:r>
              <a:rPr lang="en-US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Mpox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crucial</a:t>
            </a:r>
          </a:p>
          <a:p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Containment (Infection Control)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solation of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ontact tracing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Mpox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vaccine (JYNNEOS) prior to exposure or as postexposure prophylaxis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million JYNNEOS </a:t>
            </a:r>
            <a:r>
              <a:rPr lang="en-US" sz="160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mpox</a:t>
            </a:r>
            <a:r>
              <a:rPr lang="en-US" sz="16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vaccine doses have been administered in the United States since the beginning of the outbreak, only 23% of the estimated population at risk for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pox</a:t>
            </a:r>
            <a:r>
              <a:rPr lang="en-US" sz="16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been fully vaccinated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751D5B-2AB7-30B4-3578-44A112778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945" y="2555246"/>
            <a:ext cx="5054624" cy="23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25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12F802-036A-9B08-496A-A17963983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66" y="254239"/>
            <a:ext cx="11004234" cy="1176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51F257-7B3D-9D02-B4B5-205F31087673}"/>
              </a:ext>
            </a:extLst>
          </p:cNvPr>
          <p:cNvSpPr txBox="1"/>
          <p:nvPr/>
        </p:nvSpPr>
        <p:spPr>
          <a:xfrm>
            <a:off x="2375532" y="236974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Why UW Health Molecular Diagnostics?</a:t>
            </a:r>
          </a:p>
        </p:txBody>
      </p:sp>
    </p:spTree>
    <p:extLst>
      <p:ext uri="{BB962C8B-B14F-4D97-AF65-F5344CB8AC3E}">
        <p14:creationId xmlns:p14="http://schemas.microsoft.com/office/powerpoint/2010/main" val="217310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12F802-036A-9B08-496A-A17963983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66" y="254239"/>
            <a:ext cx="11004234" cy="1176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51F257-7B3D-9D02-B4B5-205F31087673}"/>
              </a:ext>
            </a:extLst>
          </p:cNvPr>
          <p:cNvSpPr txBox="1"/>
          <p:nvPr/>
        </p:nvSpPr>
        <p:spPr>
          <a:xfrm>
            <a:off x="293235" y="25146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R="0" algn="l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55EBA"/>
              </a:buClr>
              <a:buSzPct val="120000"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Brief Review of our Assay Design/Workflow/Considerations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948286736"/>
      </p:ext>
    </p:extLst>
  </p:cSld>
  <p:clrMapOvr>
    <a:masterClrMapping/>
  </p:clrMapOvr>
</p:sld>
</file>

<file path=ppt/theme/theme1.xml><?xml version="1.0" encoding="utf-8"?>
<a:theme xmlns:a="http://schemas.openxmlformats.org/drawingml/2006/main" name="UW Health Theme">
  <a:themeElements>
    <a:clrScheme name="UW Health 1">
      <a:dk1>
        <a:srgbClr val="191919"/>
      </a:dk1>
      <a:lt1>
        <a:srgbClr val="FFFFFF"/>
      </a:lt1>
      <a:dk2>
        <a:srgbClr val="495965"/>
      </a:dk2>
      <a:lt2>
        <a:srgbClr val="EDF5F7"/>
      </a:lt2>
      <a:accent1>
        <a:srgbClr val="055EBA"/>
      </a:accent1>
      <a:accent2>
        <a:srgbClr val="31C4F0"/>
      </a:accent2>
      <a:accent3>
        <a:srgbClr val="22C4BF"/>
      </a:accent3>
      <a:accent4>
        <a:srgbClr val="EF2842"/>
      </a:accent4>
      <a:accent5>
        <a:srgbClr val="C5050C"/>
      </a:accent5>
      <a:accent6>
        <a:srgbClr val="A6AFB2"/>
      </a:accent6>
      <a:hlink>
        <a:srgbClr val="001964"/>
      </a:hlink>
      <a:folHlink>
        <a:srgbClr val="001964"/>
      </a:folHlink>
    </a:clrScheme>
    <a:fontScheme name="UW Health">
      <a:majorFont>
        <a:latin typeface="Spectral ExtraBold"/>
        <a:ea typeface=""/>
        <a:cs typeface=""/>
      </a:majorFont>
      <a:minorFont>
        <a:latin typeface="Metropoli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rmAutofit/>
      </a:bodyPr>
      <a:lstStyle>
        <a:defPPr marL="571500" marR="0" indent="-571500" algn="l" defTabSz="914400" rtl="0" eaLnBrk="1" fontAlgn="ctr" latinLnBrk="0" hangingPunct="1">
          <a:lnSpc>
            <a:spcPct val="112000"/>
          </a:lnSpc>
          <a:spcBef>
            <a:spcPts val="0"/>
          </a:spcBef>
          <a:spcAft>
            <a:spcPts val="600"/>
          </a:spcAft>
          <a:buClr>
            <a:srgbClr val="055EBA"/>
          </a:buClr>
          <a:buSzPct val="120000"/>
          <a:buFont typeface="System Font Regular"/>
          <a:buChar char="○"/>
          <a:tabLst/>
          <a:defRPr kumimoji="0" sz="3600" b="1" i="0" u="none" strike="noStrike" kern="1200" cap="none" spc="0" normalizeH="0" baseline="0" noProof="0" dirty="0" smtClean="0">
            <a:ln>
              <a:noFill/>
            </a:ln>
            <a:solidFill>
              <a:srgbClr val="191919">
                <a:lumMod val="90000"/>
                <a:lumOff val="10000"/>
              </a:srgbClr>
            </a:solidFill>
            <a:effectLst/>
            <a:uLnTx/>
            <a:uFillTx/>
            <a:latin typeface="Metropolis Light" pitchFamily="2" charset="77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WH_SMPH Template_updated 10.26.20" id="{B41EDFD0-7E55-C742-B417-820E82B5BB0E}" vid="{A9CED395-C766-0C41-A066-57C64EF135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UWH - SMPH PowerPoint Template</Template>
  <TotalTime>797</TotalTime>
  <Words>1272</Words>
  <Application>Microsoft Office PowerPoint</Application>
  <PresentationFormat>Widescreen</PresentationFormat>
  <Paragraphs>184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Courier New</vt:lpstr>
      <vt:lpstr>Helvetica Neue Light</vt:lpstr>
      <vt:lpstr>Metropolis</vt:lpstr>
      <vt:lpstr>Metropolis Extra Light</vt:lpstr>
      <vt:lpstr>Metropolis Light</vt:lpstr>
      <vt:lpstr>Metropolis Medium</vt:lpstr>
      <vt:lpstr>Spectral ExtraBold</vt:lpstr>
      <vt:lpstr>Times New Roman</vt:lpstr>
      <vt:lpstr>UW Health Theme</vt:lpstr>
      <vt:lpstr>UW Health Mpox (Monkeypox) Virus Assay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UWH Molecular Diagnostics Orthopox and Mpox Assay: </vt:lpstr>
      <vt:lpstr>UWH Molecular Diagnostics  Orthopox and Mpox Assay: Interferences (Specificity)</vt:lpstr>
      <vt:lpstr>UWH Molecular Diagnostics Orthopox and Mpox Assay: Correlation with other labs </vt:lpstr>
      <vt:lpstr>PowerPoint Presentation</vt:lpstr>
      <vt:lpstr>Primer/Probe Mix and Sample Stability </vt:lpstr>
      <vt:lpstr>PowerPoint Presentation</vt:lpstr>
      <vt:lpstr>Acknowledgements</vt:lpstr>
      <vt:lpstr>PowerPoint Presentation</vt:lpstr>
    </vt:vector>
  </TitlesOfParts>
  <Company>UW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Rehrauer, William M</dc:creator>
  <cp:lastModifiedBy>Rehrauer William M</cp:lastModifiedBy>
  <cp:revision>43</cp:revision>
  <dcterms:created xsi:type="dcterms:W3CDTF">2023-05-30T13:18:46Z</dcterms:created>
  <dcterms:modified xsi:type="dcterms:W3CDTF">2023-06-05T19:55:38Z</dcterms:modified>
</cp:coreProperties>
</file>