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4"/>
  </p:notesMasterIdLst>
  <p:sldIdLst>
    <p:sldId id="298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5500" rtl="0" fontAlgn="auto" latinLnBrk="0" hangingPunct="0">
      <a:lnSpc>
        <a:spcPct val="100000"/>
      </a:lnSpc>
      <a:spcBef>
        <a:spcPts val="2000"/>
      </a:spcBef>
      <a:spcAft>
        <a:spcPts val="0"/>
      </a:spcAft>
      <a:buClrTx/>
      <a:buSzTx/>
      <a:buFontTx/>
      <a:buNone/>
      <a:tabLst/>
      <a:defRPr kumimoji="0" sz="4000" b="0" i="1" u="none" strike="noStrike" cap="none" spc="39" normalizeH="0" baseline="0">
        <a:ln>
          <a:noFill/>
        </a:ln>
        <a:solidFill>
          <a:srgbClr val="5C5C5C"/>
        </a:solidFill>
        <a:effectLst/>
        <a:uFillTx/>
        <a:latin typeface="Iowan Old Style Roman"/>
        <a:ea typeface="Iowan Old Style Roman"/>
        <a:cs typeface="Iowan Old Style Roman"/>
        <a:sym typeface="Iowan Old Style Roman"/>
      </a:defRPr>
    </a:lvl1pPr>
    <a:lvl2pPr marL="0" marR="0" indent="342900" algn="l" defTabSz="825500" rtl="0" fontAlgn="auto" latinLnBrk="0" hangingPunct="0">
      <a:lnSpc>
        <a:spcPct val="100000"/>
      </a:lnSpc>
      <a:spcBef>
        <a:spcPts val="2000"/>
      </a:spcBef>
      <a:spcAft>
        <a:spcPts val="0"/>
      </a:spcAft>
      <a:buClrTx/>
      <a:buSzTx/>
      <a:buFontTx/>
      <a:buNone/>
      <a:tabLst/>
      <a:defRPr kumimoji="0" sz="4000" b="0" i="1" u="none" strike="noStrike" cap="none" spc="39" normalizeH="0" baseline="0">
        <a:ln>
          <a:noFill/>
        </a:ln>
        <a:solidFill>
          <a:srgbClr val="5C5C5C"/>
        </a:solidFill>
        <a:effectLst/>
        <a:uFillTx/>
        <a:latin typeface="Iowan Old Style Roman"/>
        <a:ea typeface="Iowan Old Style Roman"/>
        <a:cs typeface="Iowan Old Style Roman"/>
        <a:sym typeface="Iowan Old Style Roman"/>
      </a:defRPr>
    </a:lvl2pPr>
    <a:lvl3pPr marL="0" marR="0" indent="685800" algn="l" defTabSz="825500" rtl="0" fontAlgn="auto" latinLnBrk="0" hangingPunct="0">
      <a:lnSpc>
        <a:spcPct val="100000"/>
      </a:lnSpc>
      <a:spcBef>
        <a:spcPts val="2000"/>
      </a:spcBef>
      <a:spcAft>
        <a:spcPts val="0"/>
      </a:spcAft>
      <a:buClrTx/>
      <a:buSzTx/>
      <a:buFontTx/>
      <a:buNone/>
      <a:tabLst/>
      <a:defRPr kumimoji="0" sz="4000" b="0" i="1" u="none" strike="noStrike" cap="none" spc="39" normalizeH="0" baseline="0">
        <a:ln>
          <a:noFill/>
        </a:ln>
        <a:solidFill>
          <a:srgbClr val="5C5C5C"/>
        </a:solidFill>
        <a:effectLst/>
        <a:uFillTx/>
        <a:latin typeface="Iowan Old Style Roman"/>
        <a:ea typeface="Iowan Old Style Roman"/>
        <a:cs typeface="Iowan Old Style Roman"/>
        <a:sym typeface="Iowan Old Style Roman"/>
      </a:defRPr>
    </a:lvl3pPr>
    <a:lvl4pPr marL="0" marR="0" indent="1028700" algn="l" defTabSz="825500" rtl="0" fontAlgn="auto" latinLnBrk="0" hangingPunct="0">
      <a:lnSpc>
        <a:spcPct val="100000"/>
      </a:lnSpc>
      <a:spcBef>
        <a:spcPts val="2000"/>
      </a:spcBef>
      <a:spcAft>
        <a:spcPts val="0"/>
      </a:spcAft>
      <a:buClrTx/>
      <a:buSzTx/>
      <a:buFontTx/>
      <a:buNone/>
      <a:tabLst/>
      <a:defRPr kumimoji="0" sz="4000" b="0" i="1" u="none" strike="noStrike" cap="none" spc="39" normalizeH="0" baseline="0">
        <a:ln>
          <a:noFill/>
        </a:ln>
        <a:solidFill>
          <a:srgbClr val="5C5C5C"/>
        </a:solidFill>
        <a:effectLst/>
        <a:uFillTx/>
        <a:latin typeface="Iowan Old Style Roman"/>
        <a:ea typeface="Iowan Old Style Roman"/>
        <a:cs typeface="Iowan Old Style Roman"/>
        <a:sym typeface="Iowan Old Style Roman"/>
      </a:defRPr>
    </a:lvl4pPr>
    <a:lvl5pPr marL="0" marR="0" indent="1371600" algn="l" defTabSz="825500" rtl="0" fontAlgn="auto" latinLnBrk="0" hangingPunct="0">
      <a:lnSpc>
        <a:spcPct val="100000"/>
      </a:lnSpc>
      <a:spcBef>
        <a:spcPts val="2000"/>
      </a:spcBef>
      <a:spcAft>
        <a:spcPts val="0"/>
      </a:spcAft>
      <a:buClrTx/>
      <a:buSzTx/>
      <a:buFontTx/>
      <a:buNone/>
      <a:tabLst/>
      <a:defRPr kumimoji="0" sz="4000" b="0" i="1" u="none" strike="noStrike" cap="none" spc="39" normalizeH="0" baseline="0">
        <a:ln>
          <a:noFill/>
        </a:ln>
        <a:solidFill>
          <a:srgbClr val="5C5C5C"/>
        </a:solidFill>
        <a:effectLst/>
        <a:uFillTx/>
        <a:latin typeface="Iowan Old Style Roman"/>
        <a:ea typeface="Iowan Old Style Roman"/>
        <a:cs typeface="Iowan Old Style Roman"/>
        <a:sym typeface="Iowan Old Style Roman"/>
      </a:defRPr>
    </a:lvl5pPr>
    <a:lvl6pPr marL="0" marR="0" indent="1714500" algn="l" defTabSz="825500" rtl="0" fontAlgn="auto" latinLnBrk="0" hangingPunct="0">
      <a:lnSpc>
        <a:spcPct val="100000"/>
      </a:lnSpc>
      <a:spcBef>
        <a:spcPts val="2000"/>
      </a:spcBef>
      <a:spcAft>
        <a:spcPts val="0"/>
      </a:spcAft>
      <a:buClrTx/>
      <a:buSzTx/>
      <a:buFontTx/>
      <a:buNone/>
      <a:tabLst/>
      <a:defRPr kumimoji="0" sz="4000" b="0" i="1" u="none" strike="noStrike" cap="none" spc="39" normalizeH="0" baseline="0">
        <a:ln>
          <a:noFill/>
        </a:ln>
        <a:solidFill>
          <a:srgbClr val="5C5C5C"/>
        </a:solidFill>
        <a:effectLst/>
        <a:uFillTx/>
        <a:latin typeface="Iowan Old Style Roman"/>
        <a:ea typeface="Iowan Old Style Roman"/>
        <a:cs typeface="Iowan Old Style Roman"/>
        <a:sym typeface="Iowan Old Style Roman"/>
      </a:defRPr>
    </a:lvl6pPr>
    <a:lvl7pPr marL="0" marR="0" indent="2057400" algn="l" defTabSz="825500" rtl="0" fontAlgn="auto" latinLnBrk="0" hangingPunct="0">
      <a:lnSpc>
        <a:spcPct val="100000"/>
      </a:lnSpc>
      <a:spcBef>
        <a:spcPts val="2000"/>
      </a:spcBef>
      <a:spcAft>
        <a:spcPts val="0"/>
      </a:spcAft>
      <a:buClrTx/>
      <a:buSzTx/>
      <a:buFontTx/>
      <a:buNone/>
      <a:tabLst/>
      <a:defRPr kumimoji="0" sz="4000" b="0" i="1" u="none" strike="noStrike" cap="none" spc="39" normalizeH="0" baseline="0">
        <a:ln>
          <a:noFill/>
        </a:ln>
        <a:solidFill>
          <a:srgbClr val="5C5C5C"/>
        </a:solidFill>
        <a:effectLst/>
        <a:uFillTx/>
        <a:latin typeface="Iowan Old Style Roman"/>
        <a:ea typeface="Iowan Old Style Roman"/>
        <a:cs typeface="Iowan Old Style Roman"/>
        <a:sym typeface="Iowan Old Style Roman"/>
      </a:defRPr>
    </a:lvl7pPr>
    <a:lvl8pPr marL="0" marR="0" indent="2400300" algn="l" defTabSz="825500" rtl="0" fontAlgn="auto" latinLnBrk="0" hangingPunct="0">
      <a:lnSpc>
        <a:spcPct val="100000"/>
      </a:lnSpc>
      <a:spcBef>
        <a:spcPts val="2000"/>
      </a:spcBef>
      <a:spcAft>
        <a:spcPts val="0"/>
      </a:spcAft>
      <a:buClrTx/>
      <a:buSzTx/>
      <a:buFontTx/>
      <a:buNone/>
      <a:tabLst/>
      <a:defRPr kumimoji="0" sz="4000" b="0" i="1" u="none" strike="noStrike" cap="none" spc="39" normalizeH="0" baseline="0">
        <a:ln>
          <a:noFill/>
        </a:ln>
        <a:solidFill>
          <a:srgbClr val="5C5C5C"/>
        </a:solidFill>
        <a:effectLst/>
        <a:uFillTx/>
        <a:latin typeface="Iowan Old Style Roman"/>
        <a:ea typeface="Iowan Old Style Roman"/>
        <a:cs typeface="Iowan Old Style Roman"/>
        <a:sym typeface="Iowan Old Style Roman"/>
      </a:defRPr>
    </a:lvl8pPr>
    <a:lvl9pPr marL="0" marR="0" indent="2743200" algn="l" defTabSz="825500" rtl="0" fontAlgn="auto" latinLnBrk="0" hangingPunct="0">
      <a:lnSpc>
        <a:spcPct val="100000"/>
      </a:lnSpc>
      <a:spcBef>
        <a:spcPts val="2000"/>
      </a:spcBef>
      <a:spcAft>
        <a:spcPts val="0"/>
      </a:spcAft>
      <a:buClrTx/>
      <a:buSzTx/>
      <a:buFontTx/>
      <a:buNone/>
      <a:tabLst/>
      <a:defRPr kumimoji="0" sz="4000" b="0" i="1" u="none" strike="noStrike" cap="none" spc="39" normalizeH="0" baseline="0">
        <a:ln>
          <a:noFill/>
        </a:ln>
        <a:solidFill>
          <a:srgbClr val="5C5C5C"/>
        </a:solidFill>
        <a:effectLst/>
        <a:uFillTx/>
        <a:latin typeface="Iowan Old Style Roman"/>
        <a:ea typeface="Iowan Old Style Roman"/>
        <a:cs typeface="Iowan Old Style Roman"/>
        <a:sym typeface="Iowan Old Style Roman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Iowan Old Style Roman"/>
          <a:ea typeface="Iowan Old Style Roman"/>
          <a:cs typeface="Iowan Old Style Roman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prstDash val="solid"/>
              <a:miter lim="400000"/>
            </a:ln>
          </a:top>
          <a:bottom>
            <a:ln w="12700" cap="flat">
              <a:solidFill>
                <a:srgbClr val="5C5C5C"/>
              </a:solidFill>
              <a:prstDash val="solid"/>
              <a:miter lim="400000"/>
            </a:ln>
          </a:bottom>
          <a:insideH>
            <a:ln w="12700" cap="flat">
              <a:solidFill>
                <a:srgbClr val="5C5C5C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BCBCB">
              <a:alpha val="25000"/>
            </a:srgbClr>
          </a:solidFill>
        </a:fill>
      </a:tcStyle>
    </a:band2H>
    <a:firstCol>
      <a:tcTxStyle b="off" i="off">
        <a:font>
          <a:latin typeface="DIN Alternate Bold"/>
          <a:ea typeface="DIN Alternate Bold"/>
          <a:cs typeface="DIN Alternate Bold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prstDash val="solid"/>
              <a:miter lim="400000"/>
            </a:ln>
          </a:top>
          <a:bottom>
            <a:ln w="12700" cap="flat">
              <a:solidFill>
                <a:srgbClr val="5C5C5C"/>
              </a:solidFill>
              <a:prstDash val="solid"/>
              <a:miter lim="400000"/>
            </a:ln>
          </a:bottom>
          <a:insideH>
            <a:ln w="12700" cap="flat">
              <a:solidFill>
                <a:srgbClr val="5C5C5C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>
              <a:alpha val="36000"/>
            </a:srgbClr>
          </a:solidFill>
        </a:fill>
      </a:tcStyle>
    </a:firstCol>
    <a:lastRow>
      <a:tcTxStyle b="off" i="off">
        <a:font>
          <a:latin typeface="DIN Alternate Bold"/>
          <a:ea typeface="DIN Alternate Bold"/>
          <a:cs typeface="DIN Alternate Bold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5C5C5C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DIN Alternate Bold"/>
          <a:ea typeface="DIN Alternate Bold"/>
          <a:cs typeface="DIN Alternate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EBEBE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-522454"/>
              <a:satOff val="1153"/>
              <a:lumOff val="13444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Iowan Old Style Roman"/>
          <a:ea typeface="Iowan Old Style Roman"/>
          <a:cs typeface="Iowan Old Style Roman"/>
        </a:font>
        <a:schemeClr val="accent2">
          <a:satOff val="-3676"/>
          <a:lumOff val="-12171"/>
        </a:schemeClr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127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A8A861">
              <a:alpha val="27000"/>
            </a:srgbClr>
          </a:solidFill>
        </a:fill>
      </a:tcStyle>
    </a:band2H>
    <a:firstCol>
      <a:tcTxStyle b="off" i="off">
        <a:font>
          <a:latin typeface="DIN Alternate Bold"/>
          <a:ea typeface="DIN Alternate Bold"/>
          <a:cs typeface="DIN Alternate Bold"/>
        </a:font>
        <a:srgbClr val="FFFFFF"/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127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solidFill>
            <a:srgbClr val="8F9541">
              <a:alpha val="75000"/>
            </a:srgbClr>
          </a:solidFill>
        </a:fill>
      </a:tcStyle>
    </a:firstCol>
    <a:lastRow>
      <a:tcTxStyle b="off" i="off">
        <a:font>
          <a:latin typeface="DIN Alternate Bold"/>
          <a:ea typeface="DIN Alternate Bold"/>
          <a:cs typeface="DIN Alternate Bold"/>
        </a:font>
        <a:schemeClr val="accent2">
          <a:satOff val="-3676"/>
          <a:lumOff val="-12171"/>
        </a:schemeClr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508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DIN Alternate Bold"/>
          <a:ea typeface="DIN Alternate Bold"/>
          <a:cs typeface="DIN Alternate Bold"/>
        </a:font>
        <a:srgbClr val="FFFFFF"/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127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solidFill>
            <a:srgbClr val="8F9541">
              <a:alpha val="75000"/>
            </a:srgb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Iowan Old Style Roman"/>
          <a:ea typeface="Iowan Old Style Roman"/>
          <a:cs typeface="Iowan Old Style Roman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A8A861">
              <a:alpha val="27000"/>
            </a:srgbClr>
          </a:solidFill>
        </a:fill>
      </a:tcStyle>
    </a:band2H>
    <a:firstCol>
      <a:tcTxStyle b="off" i="off">
        <a:font>
          <a:latin typeface="DIN Alternate Bold"/>
          <a:ea typeface="DIN Alternate Bold"/>
          <a:cs typeface="DIN Alternate Bold"/>
        </a:font>
        <a:srgbClr val="FFFFFF"/>
      </a:tcTxStyle>
      <a:tcStyle>
        <a:tcBdr>
          <a:left>
            <a:ln w="12700" cap="flat">
              <a:solidFill>
                <a:srgbClr val="FFFDEF"/>
              </a:solidFill>
              <a:prstDash val="solid"/>
              <a:miter lim="400000"/>
            </a:ln>
          </a:left>
          <a:right>
            <a:ln w="12700" cap="flat">
              <a:solidFill>
                <a:srgbClr val="FFFDEF"/>
              </a:solidFill>
              <a:prstDash val="solid"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DIN Alternate Bold"/>
          <a:ea typeface="DIN Alternate Bold"/>
          <a:cs typeface="DIN Alternate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DIN Alternate Bold"/>
          <a:ea typeface="DIN Alternate Bold"/>
          <a:cs typeface="DIN Alternate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>
          <a:latin typeface="Iowan Old Style Roman"/>
          <a:ea typeface="Iowan Old Style Roman"/>
          <a:cs typeface="Iowan Old Style Roman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top>
          <a:bottom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bottom>
          <a:insideH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BCBCB">
              <a:alpha val="36000"/>
            </a:srgbClr>
          </a:solidFill>
        </a:fill>
      </a:tcStyle>
    </a:band2H>
    <a:firstCol>
      <a:tcTxStyle b="off" i="off">
        <a:font>
          <a:latin typeface="DIN Alternate Bold"/>
          <a:ea typeface="DIN Alternate Bold"/>
          <a:cs typeface="DIN Alternate Bold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right>
          <a:top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top>
          <a:bottom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bottom>
          <a:insideH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DIN Alternate Bold"/>
          <a:ea typeface="DIN Alternate Bold"/>
          <a:cs typeface="DIN Alternate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DIN Alternate Bold"/>
          <a:ea typeface="DIN Alternate Bold"/>
          <a:cs typeface="DIN Alternate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bottom>
          <a:insideH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ff" i="off">
        <a:font>
          <a:latin typeface="Iowan Old Style Roman"/>
          <a:ea typeface="Iowan Old Style Roman"/>
          <a:cs typeface="Iowan Old Style Roman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>
              <a:alpha val="25000"/>
            </a:srgbClr>
          </a:solidFill>
        </a:fill>
      </a:tcStyle>
    </a:wholeTbl>
    <a:band2H>
      <a:tcTxStyle/>
      <a:tcStyle>
        <a:tcBdr/>
        <a:fill>
          <a:solidFill>
            <a:srgbClr val="AEAEAE">
              <a:alpha val="25000"/>
            </a:srgbClr>
          </a:solidFill>
        </a:fill>
      </a:tcStyle>
    </a:band2H>
    <a:firstCol>
      <a:tcTxStyle b="off" i="off">
        <a:font>
          <a:latin typeface="DIN Alternate Bold"/>
          <a:ea typeface="DIN Alternate Bold"/>
          <a:cs typeface="DIN Alternate Bold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797B80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>
              <a:alpha val="25000"/>
            </a:srgbClr>
          </a:solidFill>
        </a:fill>
      </a:tcStyle>
    </a:firstCol>
    <a:lastRow>
      <a:tcTxStyle b="off" i="off">
        <a:font>
          <a:latin typeface="DIN Alternate Bold"/>
          <a:ea typeface="DIN Alternate Bold"/>
          <a:cs typeface="DIN Alternate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1504B">
              <a:alpha val="80000"/>
            </a:srgbClr>
          </a:solidFill>
        </a:fill>
      </a:tcStyle>
    </a:lastRow>
    <a:firstRow>
      <a:tcTxStyle b="off" i="off">
        <a:font>
          <a:latin typeface="DIN Alternate Bold"/>
          <a:ea typeface="DIN Alternate Bold"/>
          <a:cs typeface="DIN Alternate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1504B">
              <a:alpha val="80000"/>
            </a:srgb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Iowan Old Style Roman"/>
          <a:ea typeface="Iowan Old Style Roman"/>
          <a:cs typeface="Iowan Old Style Roman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DIN Alternate Bold"/>
          <a:ea typeface="DIN Alternate Bold"/>
          <a:cs typeface="DIN Alternate Bold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C5C5C"/>
              </a:solidFill>
              <a:prstDash val="solid"/>
              <a:miter lim="400000"/>
            </a:ln>
          </a:right>
          <a:top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DIN Alternate Bold"/>
          <a:ea typeface="DIN Alternate Bold"/>
          <a:cs typeface="DIN Alternate Bold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DIN Alternate Bold"/>
          <a:ea typeface="DIN Alternate Bold"/>
          <a:cs typeface="DIN Alternate Bold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C5C5C"/>
              </a:solidFill>
              <a:prstDash val="solid"/>
              <a:miter lim="400000"/>
            </a:ln>
          </a:bottom>
          <a:insideH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58" d="100"/>
          <a:sy n="58" d="100"/>
        </p:scale>
        <p:origin x="920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5" name="Shape 13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4" name="Shape 152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25" name="Shape 152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Flu is a contagious respiratory illness caused by influenza viruses that infect the nose, throat, and sometimes the lungs. It can cause mild to severe illness, and at times can lead to death. </a:t>
            </a:r>
            <a:br/>
            <a:r>
              <a:t>Influenza C virus infections generally cause mild illness and are not thought to cause human epidemics. Influenza D viruses primarily affect cattle and are not known to infect or cause illness in people.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gne"/>
          <p:cNvSpPr/>
          <p:nvPr/>
        </p:nvSpPr>
        <p:spPr>
          <a:xfrm>
            <a:off x="1016000" y="7874000"/>
            <a:ext cx="22351997" cy="6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 i="0" spc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2" name="Title Text"/>
          <p:cNvSpPr txBox="1">
            <a:spLocks noGrp="1"/>
          </p:cNvSpPr>
          <p:nvPr>
            <p:ph type="title"/>
          </p:nvPr>
        </p:nvSpPr>
        <p:spPr>
          <a:xfrm>
            <a:off x="1016000" y="1016000"/>
            <a:ext cx="22352000" cy="70739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spcBef>
                <a:spcPts val="0"/>
              </a:spcBef>
              <a:defRPr sz="17100">
                <a:solidFill>
                  <a:srgbClr val="5C5C5C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016000" y="7975600"/>
            <a:ext cx="22352000" cy="45974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sz="7000" i="1">
                <a:solidFill>
                  <a:srgbClr val="747676"/>
                </a:solidFill>
              </a:defRPr>
            </a:lvl1pPr>
            <a:lvl2pPr marL="0" indent="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sz="7000" i="1">
                <a:solidFill>
                  <a:srgbClr val="747676"/>
                </a:solidFill>
              </a:defRPr>
            </a:lvl2pPr>
            <a:lvl3pPr marL="0" indent="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sz="7000" i="1">
                <a:solidFill>
                  <a:srgbClr val="747676"/>
                </a:solidFill>
              </a:defRPr>
            </a:lvl3pPr>
            <a:lvl4pPr marL="0" indent="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sz="7000" i="1">
                <a:solidFill>
                  <a:srgbClr val="747676"/>
                </a:solidFill>
              </a:defRPr>
            </a:lvl4pPr>
            <a:lvl5pPr marL="0" indent="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sz="7000" i="1">
                <a:solidFill>
                  <a:srgbClr val="747676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22944467" y="12922250"/>
            <a:ext cx="419089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“"/>
          <p:cNvSpPr txBox="1"/>
          <p:nvPr/>
        </p:nvSpPr>
        <p:spPr>
          <a:xfrm>
            <a:off x="965200" y="1041400"/>
            <a:ext cx="3130550" cy="5956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80000"/>
              </a:lnSpc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0" b="1" i="0" spc="0">
                <a:solidFill>
                  <a:srgbClr val="E4E4E4"/>
                </a:solidFill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r>
              <a:t>“</a:t>
            </a:r>
          </a:p>
        </p:txBody>
      </p:sp>
      <p:sp>
        <p:nvSpPr>
          <p:cNvPr id="102" name="Type a quote here."/>
          <p:cNvSpPr txBox="1">
            <a:spLocks noGrp="1"/>
          </p:cNvSpPr>
          <p:nvPr>
            <p:ph type="body" sz="quarter" idx="21"/>
          </p:nvPr>
        </p:nvSpPr>
        <p:spPr>
          <a:xfrm>
            <a:off x="3632200" y="5442942"/>
            <a:ext cx="19735800" cy="13208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spcBef>
                <a:spcPts val="2300"/>
              </a:spcBef>
              <a:buSzTx/>
              <a:buFontTx/>
              <a:buNone/>
              <a:defRPr sz="7000">
                <a:solidFill>
                  <a:srgbClr val="747676"/>
                </a:solidFill>
              </a:defRPr>
            </a:lvl1pPr>
          </a:lstStyle>
          <a:p>
            <a:r>
              <a:t>Type a quote here.</a:t>
            </a:r>
          </a:p>
        </p:txBody>
      </p:sp>
      <p:sp>
        <p:nvSpPr>
          <p:cNvPr id="103" name="-Johnny Appleseed"/>
          <p:cNvSpPr txBox="1">
            <a:spLocks noGrp="1"/>
          </p:cNvSpPr>
          <p:nvPr>
            <p:ph type="body" sz="quarter" idx="22"/>
          </p:nvPr>
        </p:nvSpPr>
        <p:spPr>
          <a:xfrm>
            <a:off x="3632200" y="10756900"/>
            <a:ext cx="19735800" cy="1320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r">
              <a:lnSpc>
                <a:spcPct val="70000"/>
              </a:lnSpc>
              <a:spcBef>
                <a:spcPts val="2300"/>
              </a:spcBef>
              <a:buSzTx/>
              <a:buFontTx/>
              <a:buNone/>
              <a:defRPr sz="7000" i="1">
                <a:solidFill>
                  <a:srgbClr val="6B6D6D"/>
                </a:solidFill>
              </a:defRPr>
            </a:lvl1pPr>
          </a:lstStyle>
          <a:p>
            <a:r>
              <a:t>-Johnny Appleseed</a:t>
            </a:r>
          </a:p>
        </p:txBody>
      </p:sp>
      <p:sp>
        <p:nvSpPr>
          <p:cNvPr id="104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Abstract background with layers of red and white rectangles"/>
          <p:cNvSpPr>
            <a:spLocks noGrp="1"/>
          </p:cNvSpPr>
          <p:nvPr>
            <p:ph type="pic" idx="21"/>
          </p:nvPr>
        </p:nvSpPr>
        <p:spPr>
          <a:xfrm>
            <a:off x="-127000" y="-2540000"/>
            <a:ext cx="24637999" cy="2676815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2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BCBCB"/>
                </a:solidFill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sous-titr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itle Text"/>
          <p:cNvSpPr txBox="1">
            <a:spLocks noGrp="1"/>
          </p:cNvSpPr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lIns="71437" tIns="71437" rIns="71437" bIns="71437" anchor="b"/>
          <a:lstStyle>
            <a:lvl1pPr algn="ctr" defTabSz="821531">
              <a:spcBef>
                <a:spcPts val="0"/>
              </a:spcBef>
              <a:defRPr sz="1120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2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7072312"/>
            <a:ext cx="14716126" cy="1589485"/>
          </a:xfrm>
          <a:prstGeom prst="rect">
            <a:avLst/>
          </a:prstGeom>
        </p:spPr>
        <p:txBody>
          <a:bodyPr lIns="71437" tIns="71437" rIns="71437" bIns="71437"/>
          <a:lstStyle>
            <a:lvl1pPr marL="0" indent="0" algn="ctr" defTabSz="821531">
              <a:spcBef>
                <a:spcPts val="0"/>
              </a:spcBef>
              <a:buSzTx/>
              <a:buFontTx/>
              <a:buNone/>
              <a:defRPr sz="4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indent="0" algn="ctr" defTabSz="821531">
              <a:spcBef>
                <a:spcPts val="0"/>
              </a:spcBef>
              <a:buSzTx/>
              <a:buFontTx/>
              <a:buNone/>
              <a:defRPr sz="4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indent="0" algn="ctr" defTabSz="821531">
              <a:spcBef>
                <a:spcPts val="0"/>
              </a:spcBef>
              <a:buSzTx/>
              <a:buFontTx/>
              <a:buNone/>
              <a:defRPr sz="4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indent="0" algn="ctr" defTabSz="821531">
              <a:spcBef>
                <a:spcPts val="0"/>
              </a:spcBef>
              <a:buSzTx/>
              <a:buFontTx/>
              <a:buNone/>
              <a:defRPr sz="4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indent="0" algn="ctr" defTabSz="821531">
              <a:spcBef>
                <a:spcPts val="0"/>
              </a:spcBef>
              <a:buSzTx/>
              <a:buFontTx/>
              <a:buNone/>
              <a:defRPr sz="4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1935814" y="13001625"/>
            <a:ext cx="494513" cy="511175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bstract background with layers of red and white rectangles"/>
          <p:cNvSpPr>
            <a:spLocks noGrp="1"/>
          </p:cNvSpPr>
          <p:nvPr>
            <p:ph type="pic" idx="21"/>
          </p:nvPr>
        </p:nvSpPr>
        <p:spPr>
          <a:xfrm>
            <a:off x="-38100" y="-4394200"/>
            <a:ext cx="24460199" cy="265749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Rectangle"/>
          <p:cNvSpPr>
            <a:spLocks noGrp="1"/>
          </p:cNvSpPr>
          <p:nvPr>
            <p:ph type="body" sz="half" idx="22"/>
          </p:nvPr>
        </p:nvSpPr>
        <p:spPr>
          <a:xfrm>
            <a:off x="0" y="7620000"/>
            <a:ext cx="24384000" cy="5080000"/>
          </a:xfrm>
          <a:prstGeom prst="rect">
            <a:avLst/>
          </a:prstGeom>
          <a:solidFill>
            <a:srgbClr val="FFFFFF"/>
          </a:solidFill>
        </p:spPr>
        <p:txBody>
          <a:bodyPr anchor="ctr">
            <a:noAutofit/>
          </a:bodyPr>
          <a:lstStyle/>
          <a:p>
            <a:pPr marL="0" indent="0" algn="ctr">
              <a:spcBef>
                <a:spcPts val="0"/>
              </a:spcBef>
              <a:buSzTx/>
              <a:buFontTx/>
              <a:buNone/>
              <a:defRPr sz="3500"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23" name="Ligne"/>
          <p:cNvSpPr/>
          <p:nvPr/>
        </p:nvSpPr>
        <p:spPr>
          <a:xfrm>
            <a:off x="1016000" y="10718800"/>
            <a:ext cx="22352002" cy="6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 i="0" spc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4" name="Title Text"/>
          <p:cNvSpPr txBox="1">
            <a:spLocks noGrp="1"/>
          </p:cNvSpPr>
          <p:nvPr>
            <p:ph type="title"/>
          </p:nvPr>
        </p:nvSpPr>
        <p:spPr>
          <a:xfrm>
            <a:off x="1016000" y="7823200"/>
            <a:ext cx="22352000" cy="3111500"/>
          </a:xfrm>
          <a:prstGeom prst="rect">
            <a:avLst/>
          </a:prstGeom>
        </p:spPr>
        <p:txBody>
          <a:bodyPr anchor="b"/>
          <a:lstStyle>
            <a:lvl1pPr algn="r">
              <a:lnSpc>
                <a:spcPct val="80000"/>
              </a:lnSpc>
              <a:spcBef>
                <a:spcPts val="0"/>
              </a:spcBef>
              <a:defRPr sz="17100">
                <a:solidFill>
                  <a:srgbClr val="5C5C5C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016000" y="10795000"/>
            <a:ext cx="22352000" cy="1727200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70000"/>
              </a:lnSpc>
              <a:spcBef>
                <a:spcPts val="800"/>
              </a:spcBef>
              <a:buSzTx/>
              <a:buFontTx/>
              <a:buNone/>
              <a:defRPr sz="7000" i="1">
                <a:solidFill>
                  <a:srgbClr val="747676"/>
                </a:solidFill>
              </a:defRPr>
            </a:lvl1pPr>
            <a:lvl2pPr marL="0" indent="0" algn="r">
              <a:lnSpc>
                <a:spcPct val="70000"/>
              </a:lnSpc>
              <a:spcBef>
                <a:spcPts val="800"/>
              </a:spcBef>
              <a:buSzTx/>
              <a:buFontTx/>
              <a:buNone/>
              <a:defRPr sz="7000" i="1">
                <a:solidFill>
                  <a:srgbClr val="747676"/>
                </a:solidFill>
              </a:defRPr>
            </a:lvl2pPr>
            <a:lvl3pPr marL="0" indent="0" algn="r">
              <a:lnSpc>
                <a:spcPct val="70000"/>
              </a:lnSpc>
              <a:spcBef>
                <a:spcPts val="800"/>
              </a:spcBef>
              <a:buSzTx/>
              <a:buFontTx/>
              <a:buNone/>
              <a:defRPr sz="7000" i="1">
                <a:solidFill>
                  <a:srgbClr val="747676"/>
                </a:solidFill>
              </a:defRPr>
            </a:lvl3pPr>
            <a:lvl4pPr marL="0" indent="0" algn="r">
              <a:lnSpc>
                <a:spcPct val="70000"/>
              </a:lnSpc>
              <a:spcBef>
                <a:spcPts val="800"/>
              </a:spcBef>
              <a:buSzTx/>
              <a:buFontTx/>
              <a:buNone/>
              <a:defRPr sz="7000" i="1">
                <a:solidFill>
                  <a:srgbClr val="747676"/>
                </a:solidFill>
              </a:defRPr>
            </a:lvl4pPr>
            <a:lvl5pPr marL="0" indent="0" algn="r">
              <a:lnSpc>
                <a:spcPct val="70000"/>
              </a:lnSpc>
              <a:spcBef>
                <a:spcPts val="800"/>
              </a:spcBef>
              <a:buSzTx/>
              <a:buFontTx/>
              <a:buNone/>
              <a:defRPr sz="7000" i="1">
                <a:solidFill>
                  <a:srgbClr val="747676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BCBCB"/>
                </a:solidFill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Text"/>
          <p:cNvSpPr txBox="1">
            <a:spLocks noGrp="1"/>
          </p:cNvSpPr>
          <p:nvPr>
            <p:ph type="title"/>
          </p:nvPr>
        </p:nvSpPr>
        <p:spPr>
          <a:xfrm>
            <a:off x="1016000" y="1016000"/>
            <a:ext cx="22352000" cy="70739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spcBef>
                <a:spcPts val="0"/>
              </a:spcBef>
              <a:defRPr sz="17100">
                <a:solidFill>
                  <a:srgbClr val="5C5C5C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4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22948900" y="12922250"/>
            <a:ext cx="419088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Ligne"/>
          <p:cNvSpPr/>
          <p:nvPr/>
        </p:nvSpPr>
        <p:spPr>
          <a:xfrm>
            <a:off x="1016000" y="10718800"/>
            <a:ext cx="12090400" cy="3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 i="0" spc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2" name="Abstract background with overlapping blue, green, and white circles of different sizes"/>
          <p:cNvSpPr>
            <a:spLocks noGrp="1"/>
          </p:cNvSpPr>
          <p:nvPr>
            <p:ph type="pic" idx="21"/>
          </p:nvPr>
        </p:nvSpPr>
        <p:spPr>
          <a:xfrm>
            <a:off x="12306300" y="-114300"/>
            <a:ext cx="13931900" cy="139319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3" name="Title Text"/>
          <p:cNvSpPr txBox="1">
            <a:spLocks noGrp="1"/>
          </p:cNvSpPr>
          <p:nvPr>
            <p:ph type="title"/>
          </p:nvPr>
        </p:nvSpPr>
        <p:spPr>
          <a:xfrm>
            <a:off x="1016000" y="1155700"/>
            <a:ext cx="12090400" cy="9779000"/>
          </a:xfrm>
          <a:prstGeom prst="rect">
            <a:avLst/>
          </a:prstGeom>
        </p:spPr>
        <p:txBody>
          <a:bodyPr anchor="b"/>
          <a:lstStyle>
            <a:lvl1pPr algn="r">
              <a:lnSpc>
                <a:spcPct val="80000"/>
              </a:lnSpc>
              <a:spcBef>
                <a:spcPts val="0"/>
              </a:spcBef>
              <a:defRPr sz="17100">
                <a:solidFill>
                  <a:srgbClr val="5C5C5C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016000" y="10795000"/>
            <a:ext cx="12090400" cy="1905000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70000"/>
              </a:lnSpc>
              <a:spcBef>
                <a:spcPts val="800"/>
              </a:spcBef>
              <a:buSzTx/>
              <a:buFontTx/>
              <a:buNone/>
              <a:defRPr sz="7000" i="1">
                <a:solidFill>
                  <a:srgbClr val="747676"/>
                </a:solidFill>
              </a:defRPr>
            </a:lvl1pPr>
            <a:lvl2pPr marL="0" indent="0" algn="r">
              <a:lnSpc>
                <a:spcPct val="70000"/>
              </a:lnSpc>
              <a:spcBef>
                <a:spcPts val="800"/>
              </a:spcBef>
              <a:buSzTx/>
              <a:buFontTx/>
              <a:buNone/>
              <a:defRPr sz="7000" i="1">
                <a:solidFill>
                  <a:srgbClr val="747676"/>
                </a:solidFill>
              </a:defRPr>
            </a:lvl2pPr>
            <a:lvl3pPr marL="0" indent="0" algn="r">
              <a:lnSpc>
                <a:spcPct val="70000"/>
              </a:lnSpc>
              <a:spcBef>
                <a:spcPts val="800"/>
              </a:spcBef>
              <a:buSzTx/>
              <a:buFontTx/>
              <a:buNone/>
              <a:defRPr sz="7000" i="1">
                <a:solidFill>
                  <a:srgbClr val="747676"/>
                </a:solidFill>
              </a:defRPr>
            </a:lvl3pPr>
            <a:lvl4pPr marL="0" indent="0" algn="r">
              <a:lnSpc>
                <a:spcPct val="70000"/>
              </a:lnSpc>
              <a:spcBef>
                <a:spcPts val="800"/>
              </a:spcBef>
              <a:buSzTx/>
              <a:buFontTx/>
              <a:buNone/>
              <a:defRPr sz="7000" i="1">
                <a:solidFill>
                  <a:srgbClr val="747676"/>
                </a:solidFill>
              </a:defRPr>
            </a:lvl4pPr>
            <a:lvl5pPr marL="0" indent="0" algn="r">
              <a:lnSpc>
                <a:spcPct val="70000"/>
              </a:lnSpc>
              <a:spcBef>
                <a:spcPts val="800"/>
              </a:spcBef>
              <a:buSzTx/>
              <a:buFontTx/>
              <a:buNone/>
              <a:defRPr sz="7000" i="1">
                <a:solidFill>
                  <a:srgbClr val="747676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BCBCB"/>
                </a:solidFill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Ligne"/>
          <p:cNvSpPr/>
          <p:nvPr/>
        </p:nvSpPr>
        <p:spPr>
          <a:xfrm>
            <a:off x="1016000" y="2222500"/>
            <a:ext cx="22352000" cy="5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 i="0" spc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4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Ligne"/>
          <p:cNvSpPr/>
          <p:nvPr/>
        </p:nvSpPr>
        <p:spPr>
          <a:xfrm>
            <a:off x="1016000" y="2222500"/>
            <a:ext cx="22352000" cy="5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 i="0" spc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4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Ligne"/>
          <p:cNvSpPr/>
          <p:nvPr/>
        </p:nvSpPr>
        <p:spPr>
          <a:xfrm>
            <a:off x="13208000" y="2222500"/>
            <a:ext cx="10160000" cy="3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 i="0" spc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2" name="Abstract background with layers of red and white rectangles"/>
          <p:cNvSpPr>
            <a:spLocks noGrp="1"/>
          </p:cNvSpPr>
          <p:nvPr>
            <p:ph type="pic" idx="21"/>
          </p:nvPr>
        </p:nvSpPr>
        <p:spPr>
          <a:xfrm>
            <a:off x="-381000" y="-114300"/>
            <a:ext cx="13931900" cy="1513643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3" name="Title Text"/>
          <p:cNvSpPr txBox="1">
            <a:spLocks noGrp="1"/>
          </p:cNvSpPr>
          <p:nvPr>
            <p:ph type="title"/>
          </p:nvPr>
        </p:nvSpPr>
        <p:spPr>
          <a:xfrm>
            <a:off x="13208000" y="1016000"/>
            <a:ext cx="10160000" cy="1016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3208000" y="2540000"/>
            <a:ext cx="10160000" cy="10160000"/>
          </a:xfrm>
          <a:prstGeom prst="rect">
            <a:avLst/>
          </a:prstGeom>
        </p:spPr>
        <p:txBody>
          <a:bodyPr/>
          <a:lstStyle>
            <a:lvl1pPr marL="571500" indent="-571500">
              <a:defRPr sz="4000"/>
            </a:lvl1pPr>
            <a:lvl2pPr marL="1143000" indent="-571500">
              <a:defRPr sz="4000"/>
            </a:lvl2pPr>
            <a:lvl3pPr marL="1714500" indent="-571500">
              <a:defRPr sz="4000"/>
            </a:lvl3pPr>
            <a:lvl4pPr marL="2286000" indent="-571500">
              <a:defRPr sz="4000"/>
            </a:lvl4pPr>
            <a:lvl5pPr marL="2857500" indent="-571500">
              <a:defRPr sz="4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Abstract background with layers of red and white rectangles"/>
          <p:cNvSpPr>
            <a:spLocks noGrp="1"/>
          </p:cNvSpPr>
          <p:nvPr>
            <p:ph type="pic" idx="21"/>
          </p:nvPr>
        </p:nvSpPr>
        <p:spPr>
          <a:xfrm>
            <a:off x="1016000" y="-1333500"/>
            <a:ext cx="13970000" cy="1517782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1" name="Abstract background with overlapping green and yellow shapes"/>
          <p:cNvSpPr>
            <a:spLocks noGrp="1"/>
          </p:cNvSpPr>
          <p:nvPr>
            <p:ph type="pic" sz="half" idx="22"/>
          </p:nvPr>
        </p:nvSpPr>
        <p:spPr>
          <a:xfrm>
            <a:off x="15240000" y="-1130300"/>
            <a:ext cx="9296400" cy="803486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2" name="Abstract background with overlapping blue, green, and white circles of different sizes"/>
          <p:cNvSpPr>
            <a:spLocks noGrp="1"/>
          </p:cNvSpPr>
          <p:nvPr>
            <p:ph type="pic" sz="half" idx="23"/>
          </p:nvPr>
        </p:nvSpPr>
        <p:spPr>
          <a:xfrm>
            <a:off x="15240000" y="5778500"/>
            <a:ext cx="8382000" cy="8382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016000" y="11137900"/>
            <a:ext cx="22352000" cy="1905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2000"/>
              </a:spcBef>
              <a:buSzTx/>
              <a:buFontTx/>
              <a:buNone/>
              <a:defRPr sz="4000" i="1" spc="39"/>
            </a:lvl1pPr>
            <a:lvl2pPr marL="0" indent="0">
              <a:spcBef>
                <a:spcPts val="2000"/>
              </a:spcBef>
              <a:buSzTx/>
              <a:buFontTx/>
              <a:buNone/>
              <a:defRPr sz="4000" i="1" spc="39"/>
            </a:lvl2pPr>
            <a:lvl3pPr marL="0" indent="0">
              <a:spcBef>
                <a:spcPts val="2000"/>
              </a:spcBef>
              <a:buSzTx/>
              <a:buFontTx/>
              <a:buNone/>
              <a:defRPr sz="4000" i="1" spc="39"/>
            </a:lvl3pPr>
            <a:lvl4pPr marL="0" indent="0">
              <a:spcBef>
                <a:spcPts val="2000"/>
              </a:spcBef>
              <a:buSzTx/>
              <a:buFontTx/>
              <a:buNone/>
              <a:defRPr sz="4000" i="1" spc="39"/>
            </a:lvl4pPr>
            <a:lvl5pPr marL="0" indent="0">
              <a:spcBef>
                <a:spcPts val="2000"/>
              </a:spcBef>
              <a:buSzTx/>
              <a:buFontTx/>
              <a:buNone/>
              <a:defRPr sz="4000" i="1" spc="39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016000" y="1016000"/>
            <a:ext cx="22352000" cy="101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016000" y="2540000"/>
            <a:ext cx="22352000" cy="1016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22948900" y="12928600"/>
            <a:ext cx="41908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r">
              <a:spcBef>
                <a:spcPts val="0"/>
              </a:spcBef>
              <a:defRPr sz="2500" i="0" spc="0">
                <a:solidFill>
                  <a:srgbClr val="747676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med"/>
  <p:txStyles>
    <p:titleStyle>
      <a:lvl1pPr marL="0" marR="0" indent="0" algn="l" defTabSz="825500" rtl="0" latinLnBrk="0">
        <a:lnSpc>
          <a:spcPct val="100000"/>
        </a:lnSpc>
        <a:spcBef>
          <a:spcPts val="3300"/>
        </a:spcBef>
        <a:spcAft>
          <a:spcPts val="0"/>
        </a:spcAft>
        <a:buClrTx/>
        <a:buSzTx/>
        <a:buFontTx/>
        <a:buNone/>
        <a:tabLst/>
        <a:defRPr sz="7500" b="0" i="0" u="none" strike="noStrike" cap="all" spc="0" baseline="0">
          <a:solidFill>
            <a:srgbClr val="747676"/>
          </a:solidFill>
          <a:uFillTx/>
          <a:latin typeface="+mn-lt"/>
          <a:ea typeface="+mn-ea"/>
          <a:cs typeface="+mn-cs"/>
          <a:sym typeface="DIN Condensed Bold"/>
        </a:defRPr>
      </a:lvl1pPr>
      <a:lvl2pPr marL="0" marR="0" indent="342900" algn="l" defTabSz="825500" rtl="0" latinLnBrk="0">
        <a:lnSpc>
          <a:spcPct val="100000"/>
        </a:lnSpc>
        <a:spcBef>
          <a:spcPts val="3300"/>
        </a:spcBef>
        <a:spcAft>
          <a:spcPts val="0"/>
        </a:spcAft>
        <a:buClrTx/>
        <a:buSzTx/>
        <a:buFontTx/>
        <a:buNone/>
        <a:tabLst/>
        <a:defRPr sz="7500" b="0" i="0" u="none" strike="noStrike" cap="all" spc="0" baseline="0">
          <a:solidFill>
            <a:srgbClr val="747676"/>
          </a:solidFill>
          <a:uFillTx/>
          <a:latin typeface="+mn-lt"/>
          <a:ea typeface="+mn-ea"/>
          <a:cs typeface="+mn-cs"/>
          <a:sym typeface="DIN Condensed Bold"/>
        </a:defRPr>
      </a:lvl2pPr>
      <a:lvl3pPr marL="0" marR="0" indent="685800" algn="l" defTabSz="825500" rtl="0" latinLnBrk="0">
        <a:lnSpc>
          <a:spcPct val="100000"/>
        </a:lnSpc>
        <a:spcBef>
          <a:spcPts val="3300"/>
        </a:spcBef>
        <a:spcAft>
          <a:spcPts val="0"/>
        </a:spcAft>
        <a:buClrTx/>
        <a:buSzTx/>
        <a:buFontTx/>
        <a:buNone/>
        <a:tabLst/>
        <a:defRPr sz="7500" b="0" i="0" u="none" strike="noStrike" cap="all" spc="0" baseline="0">
          <a:solidFill>
            <a:srgbClr val="747676"/>
          </a:solidFill>
          <a:uFillTx/>
          <a:latin typeface="+mn-lt"/>
          <a:ea typeface="+mn-ea"/>
          <a:cs typeface="+mn-cs"/>
          <a:sym typeface="DIN Condensed Bold"/>
        </a:defRPr>
      </a:lvl3pPr>
      <a:lvl4pPr marL="0" marR="0" indent="1028700" algn="l" defTabSz="825500" rtl="0" latinLnBrk="0">
        <a:lnSpc>
          <a:spcPct val="100000"/>
        </a:lnSpc>
        <a:spcBef>
          <a:spcPts val="3300"/>
        </a:spcBef>
        <a:spcAft>
          <a:spcPts val="0"/>
        </a:spcAft>
        <a:buClrTx/>
        <a:buSzTx/>
        <a:buFontTx/>
        <a:buNone/>
        <a:tabLst/>
        <a:defRPr sz="7500" b="0" i="0" u="none" strike="noStrike" cap="all" spc="0" baseline="0">
          <a:solidFill>
            <a:srgbClr val="747676"/>
          </a:solidFill>
          <a:uFillTx/>
          <a:latin typeface="+mn-lt"/>
          <a:ea typeface="+mn-ea"/>
          <a:cs typeface="+mn-cs"/>
          <a:sym typeface="DIN Condensed Bold"/>
        </a:defRPr>
      </a:lvl4pPr>
      <a:lvl5pPr marL="0" marR="0" indent="1371600" algn="l" defTabSz="825500" rtl="0" latinLnBrk="0">
        <a:lnSpc>
          <a:spcPct val="100000"/>
        </a:lnSpc>
        <a:spcBef>
          <a:spcPts val="3300"/>
        </a:spcBef>
        <a:spcAft>
          <a:spcPts val="0"/>
        </a:spcAft>
        <a:buClrTx/>
        <a:buSzTx/>
        <a:buFontTx/>
        <a:buNone/>
        <a:tabLst/>
        <a:defRPr sz="7500" b="0" i="0" u="none" strike="noStrike" cap="all" spc="0" baseline="0">
          <a:solidFill>
            <a:srgbClr val="747676"/>
          </a:solidFill>
          <a:uFillTx/>
          <a:latin typeface="+mn-lt"/>
          <a:ea typeface="+mn-ea"/>
          <a:cs typeface="+mn-cs"/>
          <a:sym typeface="DIN Condensed Bold"/>
        </a:defRPr>
      </a:lvl5pPr>
      <a:lvl6pPr marL="0" marR="0" indent="1714500" algn="l" defTabSz="825500" rtl="0" latinLnBrk="0">
        <a:lnSpc>
          <a:spcPct val="100000"/>
        </a:lnSpc>
        <a:spcBef>
          <a:spcPts val="3300"/>
        </a:spcBef>
        <a:spcAft>
          <a:spcPts val="0"/>
        </a:spcAft>
        <a:buClrTx/>
        <a:buSzTx/>
        <a:buFontTx/>
        <a:buNone/>
        <a:tabLst/>
        <a:defRPr sz="7500" b="0" i="0" u="none" strike="noStrike" cap="all" spc="0" baseline="0">
          <a:solidFill>
            <a:srgbClr val="747676"/>
          </a:solidFill>
          <a:uFillTx/>
          <a:latin typeface="+mn-lt"/>
          <a:ea typeface="+mn-ea"/>
          <a:cs typeface="+mn-cs"/>
          <a:sym typeface="DIN Condensed Bold"/>
        </a:defRPr>
      </a:lvl6pPr>
      <a:lvl7pPr marL="0" marR="0" indent="2057400" algn="l" defTabSz="825500" rtl="0" latinLnBrk="0">
        <a:lnSpc>
          <a:spcPct val="100000"/>
        </a:lnSpc>
        <a:spcBef>
          <a:spcPts val="3300"/>
        </a:spcBef>
        <a:spcAft>
          <a:spcPts val="0"/>
        </a:spcAft>
        <a:buClrTx/>
        <a:buSzTx/>
        <a:buFontTx/>
        <a:buNone/>
        <a:tabLst/>
        <a:defRPr sz="7500" b="0" i="0" u="none" strike="noStrike" cap="all" spc="0" baseline="0">
          <a:solidFill>
            <a:srgbClr val="747676"/>
          </a:solidFill>
          <a:uFillTx/>
          <a:latin typeface="+mn-lt"/>
          <a:ea typeface="+mn-ea"/>
          <a:cs typeface="+mn-cs"/>
          <a:sym typeface="DIN Condensed Bold"/>
        </a:defRPr>
      </a:lvl7pPr>
      <a:lvl8pPr marL="0" marR="0" indent="2400300" algn="l" defTabSz="825500" rtl="0" latinLnBrk="0">
        <a:lnSpc>
          <a:spcPct val="100000"/>
        </a:lnSpc>
        <a:spcBef>
          <a:spcPts val="3300"/>
        </a:spcBef>
        <a:spcAft>
          <a:spcPts val="0"/>
        </a:spcAft>
        <a:buClrTx/>
        <a:buSzTx/>
        <a:buFontTx/>
        <a:buNone/>
        <a:tabLst/>
        <a:defRPr sz="7500" b="0" i="0" u="none" strike="noStrike" cap="all" spc="0" baseline="0">
          <a:solidFill>
            <a:srgbClr val="747676"/>
          </a:solidFill>
          <a:uFillTx/>
          <a:latin typeface="+mn-lt"/>
          <a:ea typeface="+mn-ea"/>
          <a:cs typeface="+mn-cs"/>
          <a:sym typeface="DIN Condensed Bold"/>
        </a:defRPr>
      </a:lvl8pPr>
      <a:lvl9pPr marL="0" marR="0" indent="2743200" algn="l" defTabSz="825500" rtl="0" latinLnBrk="0">
        <a:lnSpc>
          <a:spcPct val="100000"/>
        </a:lnSpc>
        <a:spcBef>
          <a:spcPts val="3300"/>
        </a:spcBef>
        <a:spcAft>
          <a:spcPts val="0"/>
        </a:spcAft>
        <a:buClrTx/>
        <a:buSzTx/>
        <a:buFontTx/>
        <a:buNone/>
        <a:tabLst/>
        <a:defRPr sz="7500" b="0" i="0" u="none" strike="noStrike" cap="all" spc="0" baseline="0">
          <a:solidFill>
            <a:srgbClr val="747676"/>
          </a:solidFill>
          <a:uFillTx/>
          <a:latin typeface="+mn-lt"/>
          <a:ea typeface="+mn-ea"/>
          <a:cs typeface="+mn-cs"/>
          <a:sym typeface="DIN Condensed Bold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2500"/>
        </a:spcBef>
        <a:spcAft>
          <a:spcPts val="0"/>
        </a:spcAft>
        <a:buClrTx/>
        <a:buSzPct val="75000"/>
        <a:buFont typeface="Zapf Dingbats"/>
        <a:buChar char="➤"/>
        <a:tabLst/>
        <a:defRPr sz="4500" b="0" i="0" u="none" strike="noStrike" cap="none" spc="0" baseline="0"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1pPr>
      <a:lvl2pPr marL="1270000" marR="0" indent="-635000" algn="l" defTabSz="825500" rtl="0" latinLnBrk="0">
        <a:lnSpc>
          <a:spcPct val="100000"/>
        </a:lnSpc>
        <a:spcBef>
          <a:spcPts val="2500"/>
        </a:spcBef>
        <a:spcAft>
          <a:spcPts val="0"/>
        </a:spcAft>
        <a:buClrTx/>
        <a:buSzPct val="75000"/>
        <a:buFont typeface="Zapf Dingbats"/>
        <a:buChar char="➤"/>
        <a:tabLst/>
        <a:defRPr sz="4500" b="0" i="0" u="none" strike="noStrike" cap="none" spc="0" baseline="0"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2pPr>
      <a:lvl3pPr marL="1905000" marR="0" indent="-635000" algn="l" defTabSz="825500" rtl="0" latinLnBrk="0">
        <a:lnSpc>
          <a:spcPct val="100000"/>
        </a:lnSpc>
        <a:spcBef>
          <a:spcPts val="2500"/>
        </a:spcBef>
        <a:spcAft>
          <a:spcPts val="0"/>
        </a:spcAft>
        <a:buClrTx/>
        <a:buSzPct val="75000"/>
        <a:buFont typeface="Zapf Dingbats"/>
        <a:buChar char="➤"/>
        <a:tabLst/>
        <a:defRPr sz="4500" b="0" i="0" u="none" strike="noStrike" cap="none" spc="0" baseline="0"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3pPr>
      <a:lvl4pPr marL="2540000" marR="0" indent="-635000" algn="l" defTabSz="825500" rtl="0" latinLnBrk="0">
        <a:lnSpc>
          <a:spcPct val="100000"/>
        </a:lnSpc>
        <a:spcBef>
          <a:spcPts val="2500"/>
        </a:spcBef>
        <a:spcAft>
          <a:spcPts val="0"/>
        </a:spcAft>
        <a:buClrTx/>
        <a:buSzPct val="75000"/>
        <a:buFont typeface="Zapf Dingbats"/>
        <a:buChar char="➤"/>
        <a:tabLst/>
        <a:defRPr sz="4500" b="0" i="0" u="none" strike="noStrike" cap="none" spc="0" baseline="0"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4pPr>
      <a:lvl5pPr marL="3175000" marR="0" indent="-635000" algn="l" defTabSz="825500" rtl="0" latinLnBrk="0">
        <a:lnSpc>
          <a:spcPct val="100000"/>
        </a:lnSpc>
        <a:spcBef>
          <a:spcPts val="2500"/>
        </a:spcBef>
        <a:spcAft>
          <a:spcPts val="0"/>
        </a:spcAft>
        <a:buClrTx/>
        <a:buSzPct val="75000"/>
        <a:buFont typeface="Zapf Dingbats"/>
        <a:buChar char="➤"/>
        <a:tabLst/>
        <a:defRPr sz="4500" b="0" i="0" u="none" strike="noStrike" cap="none" spc="0" baseline="0"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5pPr>
      <a:lvl6pPr marL="3810000" marR="0" indent="-635000" algn="l" defTabSz="825500" rtl="0" latinLnBrk="0">
        <a:lnSpc>
          <a:spcPct val="100000"/>
        </a:lnSpc>
        <a:spcBef>
          <a:spcPts val="2500"/>
        </a:spcBef>
        <a:spcAft>
          <a:spcPts val="0"/>
        </a:spcAft>
        <a:buClrTx/>
        <a:buSzPct val="75000"/>
        <a:buFont typeface="Zapf Dingbats"/>
        <a:buChar char="➤"/>
        <a:tabLst/>
        <a:defRPr sz="4500" b="0" i="0" u="none" strike="noStrike" cap="none" spc="0" baseline="0"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6pPr>
      <a:lvl7pPr marL="4445000" marR="0" indent="-635000" algn="l" defTabSz="825500" rtl="0" latinLnBrk="0">
        <a:lnSpc>
          <a:spcPct val="100000"/>
        </a:lnSpc>
        <a:spcBef>
          <a:spcPts val="2500"/>
        </a:spcBef>
        <a:spcAft>
          <a:spcPts val="0"/>
        </a:spcAft>
        <a:buClrTx/>
        <a:buSzPct val="75000"/>
        <a:buFont typeface="Zapf Dingbats"/>
        <a:buChar char="➤"/>
        <a:tabLst/>
        <a:defRPr sz="4500" b="0" i="0" u="none" strike="noStrike" cap="none" spc="0" baseline="0"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7pPr>
      <a:lvl8pPr marL="5080000" marR="0" indent="-635000" algn="l" defTabSz="825500" rtl="0" latinLnBrk="0">
        <a:lnSpc>
          <a:spcPct val="100000"/>
        </a:lnSpc>
        <a:spcBef>
          <a:spcPts val="2500"/>
        </a:spcBef>
        <a:spcAft>
          <a:spcPts val="0"/>
        </a:spcAft>
        <a:buClrTx/>
        <a:buSzPct val="75000"/>
        <a:buFont typeface="Zapf Dingbats"/>
        <a:buChar char="➤"/>
        <a:tabLst/>
        <a:defRPr sz="4500" b="0" i="0" u="none" strike="noStrike" cap="none" spc="0" baseline="0"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8pPr>
      <a:lvl9pPr marL="5715000" marR="0" indent="-635000" algn="l" defTabSz="825500" rtl="0" latinLnBrk="0">
        <a:lnSpc>
          <a:spcPct val="100000"/>
        </a:lnSpc>
        <a:spcBef>
          <a:spcPts val="2500"/>
        </a:spcBef>
        <a:spcAft>
          <a:spcPts val="0"/>
        </a:spcAft>
        <a:buClrTx/>
        <a:buSzPct val="75000"/>
        <a:buFont typeface="Zapf Dingbats"/>
        <a:buChar char="➤"/>
        <a:tabLst/>
        <a:defRPr sz="4500" b="0" i="0" u="none" strike="noStrike" cap="none" spc="0" baseline="0"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9pPr>
    </p:bodyStyle>
    <p:otherStyle>
      <a:lvl1pPr marL="0" marR="0" indent="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1pPr>
      <a:lvl2pPr marL="0" marR="0" indent="2286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2pPr>
      <a:lvl3pPr marL="0" marR="0" indent="4572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3pPr>
      <a:lvl4pPr marL="0" marR="0" indent="6858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4pPr>
      <a:lvl5pPr marL="0" marR="0" indent="9144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5pPr>
      <a:lvl6pPr marL="0" marR="0" indent="11430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6pPr>
      <a:lvl7pPr marL="0" marR="0" indent="13716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7pPr>
      <a:lvl8pPr marL="0" marR="0" indent="16002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8pPr>
      <a:lvl9pPr marL="0" marR="0" indent="18288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9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58.png"/><Relationship Id="rId3" Type="http://schemas.openxmlformats.org/officeDocument/2006/relationships/image" Target="../media/image43.png"/><Relationship Id="rId7" Type="http://schemas.openxmlformats.org/officeDocument/2006/relationships/image" Target="../media/image55.png"/><Relationship Id="rId12" Type="http://schemas.openxmlformats.org/officeDocument/2006/relationships/image" Target="../media/image48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png"/><Relationship Id="rId11" Type="http://schemas.openxmlformats.org/officeDocument/2006/relationships/image" Target="../media/image57.png"/><Relationship Id="rId5" Type="http://schemas.openxmlformats.org/officeDocument/2006/relationships/image" Target="../media/image53.png"/><Relationship Id="rId15" Type="http://schemas.openxmlformats.org/officeDocument/2006/relationships/image" Target="../media/image59.png"/><Relationship Id="rId10" Type="http://schemas.openxmlformats.org/officeDocument/2006/relationships/image" Target="../media/image46.png"/><Relationship Id="rId4" Type="http://schemas.openxmlformats.org/officeDocument/2006/relationships/image" Target="../media/image52.png"/><Relationship Id="rId9" Type="http://schemas.openxmlformats.org/officeDocument/2006/relationships/image" Target="../media/image56.png"/><Relationship Id="rId1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4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1.png"/><Relationship Id="rId7" Type="http://schemas.openxmlformats.org/officeDocument/2006/relationships/image" Target="../media/image6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7.jpeg"/><Relationship Id="rId5" Type="http://schemas.openxmlformats.org/officeDocument/2006/relationships/image" Target="../media/image66.png"/><Relationship Id="rId4" Type="http://schemas.openxmlformats.org/officeDocument/2006/relationships/image" Target="../media/image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portal.slh.wisc.edu/sc2-ww-dashboard" TargetMode="Externa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hyperlink" Target="https://dataportal.slh.wisc.edu/sc2-ww-dashboard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6.png"/><Relationship Id="rId2" Type="http://schemas.openxmlformats.org/officeDocument/2006/relationships/hyperlink" Target="https://dataportal.slh.wisc.edu/sc2-ww-dashboard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portal.slh.wisc.edu/sc2-ww-dashboard" TargetMode="Externa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png"/><Relationship Id="rId5" Type="http://schemas.openxmlformats.org/officeDocument/2006/relationships/image" Target="../media/image88.tif"/><Relationship Id="rId4" Type="http://schemas.openxmlformats.org/officeDocument/2006/relationships/image" Target="../media/image87.t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9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33.png"/><Relationship Id="rId7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9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2.tif"/><Relationship Id="rId4" Type="http://schemas.openxmlformats.org/officeDocument/2006/relationships/image" Target="../media/image2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3.png"/><Relationship Id="rId4" Type="http://schemas.openxmlformats.org/officeDocument/2006/relationships/image" Target="../media/image102.t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tif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tif"/><Relationship Id="rId2" Type="http://schemas.openxmlformats.org/officeDocument/2006/relationships/image" Target="../media/image102.ti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wastewater-management-min.jpg" descr="wastewater-management-min.jpg"/>
          <p:cNvPicPr>
            <a:picLocks noChangeAspect="1"/>
          </p:cNvPicPr>
          <p:nvPr/>
        </p:nvPicPr>
        <p:blipFill>
          <a:blip r:embed="rId2">
            <a:alphaModFix amt="13000"/>
          </a:blip>
          <a:stretch>
            <a:fillRect/>
          </a:stretch>
        </p:blipFill>
        <p:spPr>
          <a:xfrm>
            <a:off x="-2647950" y="-1905001"/>
            <a:ext cx="29679900" cy="19786601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Using wastewater to monitor respiratory viruses in Wisconsin"/>
          <p:cNvSpPr txBox="1">
            <a:spLocks noGrp="1"/>
          </p:cNvSpPr>
          <p:nvPr>
            <p:ph type="ctrTitle"/>
          </p:nvPr>
        </p:nvSpPr>
        <p:spPr>
          <a:xfrm>
            <a:off x="1016000" y="693679"/>
            <a:ext cx="22352000" cy="7073900"/>
          </a:xfrm>
          <a:prstGeom prst="rect">
            <a:avLst/>
          </a:prstGeom>
        </p:spPr>
        <p:txBody>
          <a:bodyPr/>
          <a:lstStyle>
            <a:lvl1pPr>
              <a:defRPr sz="12000">
                <a:solidFill>
                  <a:srgbClr val="000000"/>
                </a:solidFill>
                <a:latin typeface="蘋果儷中黑"/>
                <a:ea typeface="蘋果儷中黑"/>
                <a:cs typeface="蘋果儷中黑"/>
                <a:sym typeface="蘋果儷中黑"/>
              </a:defRPr>
            </a:lvl1pPr>
          </a:lstStyle>
          <a:p>
            <a:r>
              <a:rPr dirty="0"/>
              <a:t>Using wastewater to monitor respiratory viruses in Wisconsin</a:t>
            </a:r>
          </a:p>
        </p:txBody>
      </p:sp>
      <p:sp>
        <p:nvSpPr>
          <p:cNvPr id="140" name="Adélaïde Roguet…"/>
          <p:cNvSpPr txBox="1">
            <a:spLocks noGrp="1"/>
          </p:cNvSpPr>
          <p:nvPr>
            <p:ph type="subTitle" sz="half" idx="1"/>
          </p:nvPr>
        </p:nvSpPr>
        <p:spPr>
          <a:xfrm>
            <a:off x="1016000" y="7988300"/>
            <a:ext cx="22352000" cy="5727700"/>
          </a:xfrm>
          <a:prstGeom prst="rect">
            <a:avLst/>
          </a:prstGeom>
        </p:spPr>
        <p:txBody>
          <a:bodyPr/>
          <a:lstStyle/>
          <a:p>
            <a:pPr defTabSz="635634">
              <a:defRPr sz="5390">
                <a:solidFill>
                  <a:srgbClr val="5C5C5C"/>
                </a:solidFill>
              </a:defRPr>
            </a:pPr>
            <a:br>
              <a:rPr i="0" dirty="0"/>
            </a:br>
            <a:r>
              <a:rPr sz="6314" i="0" dirty="0"/>
              <a:t>Adélaïde </a:t>
            </a:r>
            <a:r>
              <a:rPr sz="6314" i="0" dirty="0" err="1"/>
              <a:t>Roguet</a:t>
            </a:r>
            <a:r>
              <a:rPr sz="6314" i="0" dirty="0"/>
              <a:t> </a:t>
            </a:r>
            <a:br>
              <a:rPr sz="6314" i="0" dirty="0"/>
            </a:br>
            <a:endParaRPr sz="1540" i="0" dirty="0"/>
          </a:p>
          <a:p>
            <a:pPr defTabSz="635634">
              <a:defRPr sz="4774">
                <a:solidFill>
                  <a:srgbClr val="5C5C5C"/>
                </a:solidFill>
              </a:defRPr>
            </a:pPr>
            <a:r>
              <a:rPr i="0" dirty="0"/>
              <a:t>Environmental Health Division</a:t>
            </a:r>
            <a:endParaRPr b="1" i="0" dirty="0"/>
          </a:p>
          <a:p>
            <a:pPr defTabSz="635634">
              <a:defRPr sz="5390">
                <a:solidFill>
                  <a:srgbClr val="5C5C5C"/>
                </a:solidFill>
              </a:defRPr>
            </a:pPr>
            <a:endParaRPr b="1" i="0" dirty="0"/>
          </a:p>
          <a:p>
            <a:pPr defTabSz="635634">
              <a:defRPr sz="5390">
                <a:solidFill>
                  <a:srgbClr val="5C5C5C"/>
                </a:solidFill>
              </a:defRPr>
            </a:pPr>
            <a:r>
              <a:rPr b="1" i="0" dirty="0"/>
              <a:t>WSLH Virology conference</a:t>
            </a:r>
            <a:br>
              <a:rPr dirty="0"/>
            </a:br>
            <a:br>
              <a:rPr dirty="0"/>
            </a:br>
            <a:endParaRPr dirty="0"/>
          </a:p>
          <a:p>
            <a:pPr defTabSz="635634">
              <a:defRPr sz="4466">
                <a:solidFill>
                  <a:srgbClr val="5C5C5C"/>
                </a:solidFill>
              </a:defRPr>
            </a:pPr>
            <a:r>
              <a:rPr i="0" dirty="0"/>
              <a:t>6/8/2023</a:t>
            </a:r>
          </a:p>
        </p:txBody>
      </p:sp>
      <p:pic>
        <p:nvPicPr>
          <p:cNvPr id="141" name="Hygiene_color-flush.png" descr="Hygiene_color-flush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747" y="-30461"/>
            <a:ext cx="9445409" cy="31531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Chevron"/>
          <p:cNvSpPr/>
          <p:nvPr/>
        </p:nvSpPr>
        <p:spPr>
          <a:xfrm>
            <a:off x="664785" y="2628907"/>
            <a:ext cx="3794552" cy="3611333"/>
          </a:xfrm>
          <a:prstGeom prst="chevron">
            <a:avLst>
              <a:gd name="adj" fmla="val 25308"/>
            </a:avLst>
          </a:prstGeom>
          <a:solidFill>
            <a:srgbClr val="57687C">
              <a:alpha val="52879"/>
            </a:srgbClr>
          </a:solidFill>
          <a:ln w="12700">
            <a:miter lim="400000"/>
          </a:ln>
        </p:spPr>
        <p:txBody>
          <a:bodyPr lIns="64293" tIns="64293" rIns="64293" bIns="64293" anchor="ctr"/>
          <a:lstStyle/>
          <a:p>
            <a:pPr algn="ctr" defTabSz="1285875">
              <a:spcBef>
                <a:spcPts val="0"/>
              </a:spcBef>
              <a:defRPr sz="2200" b="1" i="0" spc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56" name="Chevron 45"/>
          <p:cNvSpPr/>
          <p:nvPr/>
        </p:nvSpPr>
        <p:spPr>
          <a:xfrm>
            <a:off x="4776438" y="2628907"/>
            <a:ext cx="838204" cy="3611333"/>
          </a:xfrm>
          <a:prstGeom prst="chevron">
            <a:avLst>
              <a:gd name="adj" fmla="val 215421"/>
            </a:avLst>
          </a:prstGeom>
          <a:solidFill>
            <a:srgbClr val="D9D9D9">
              <a:alpha val="52879"/>
            </a:srgbClr>
          </a:solidFill>
          <a:ln w="12700">
            <a:miter lim="400000"/>
          </a:ln>
        </p:spPr>
        <p:txBody>
          <a:bodyPr lIns="64293" tIns="64293" rIns="64293" bIns="64293" anchor="ctr"/>
          <a:lstStyle/>
          <a:p>
            <a:pPr algn="ctr" defTabSz="1285875">
              <a:spcBef>
                <a:spcPts val="0"/>
              </a:spcBef>
              <a:defRPr sz="3600" i="0" spc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57" name="Chevron 46"/>
          <p:cNvSpPr/>
          <p:nvPr/>
        </p:nvSpPr>
        <p:spPr>
          <a:xfrm>
            <a:off x="8357820" y="2628907"/>
            <a:ext cx="838204" cy="3611333"/>
          </a:xfrm>
          <a:prstGeom prst="chevron">
            <a:avLst>
              <a:gd name="adj" fmla="val 215421"/>
            </a:avLst>
          </a:prstGeom>
          <a:solidFill>
            <a:srgbClr val="D9D9D9">
              <a:alpha val="52879"/>
            </a:srgbClr>
          </a:solidFill>
          <a:ln w="12700">
            <a:miter lim="400000"/>
          </a:ln>
        </p:spPr>
        <p:txBody>
          <a:bodyPr lIns="64293" tIns="64293" rIns="64293" bIns="64293" anchor="ctr"/>
          <a:lstStyle/>
          <a:p>
            <a:pPr algn="ctr" defTabSz="1285875">
              <a:spcBef>
                <a:spcPts val="0"/>
              </a:spcBef>
              <a:defRPr sz="3600" i="0" spc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58" name="Chevron 47"/>
          <p:cNvSpPr/>
          <p:nvPr/>
        </p:nvSpPr>
        <p:spPr>
          <a:xfrm>
            <a:off x="10681395" y="2628907"/>
            <a:ext cx="838204" cy="3611333"/>
          </a:xfrm>
          <a:prstGeom prst="chevron">
            <a:avLst>
              <a:gd name="adj" fmla="val 215421"/>
            </a:avLst>
          </a:prstGeom>
          <a:solidFill>
            <a:srgbClr val="D9D9D9">
              <a:alpha val="52879"/>
            </a:srgbClr>
          </a:solidFill>
          <a:ln w="12700">
            <a:miter lim="400000"/>
          </a:ln>
        </p:spPr>
        <p:txBody>
          <a:bodyPr lIns="64293" tIns="64293" rIns="64293" bIns="64293" anchor="ctr"/>
          <a:lstStyle/>
          <a:p>
            <a:pPr algn="ctr" defTabSz="1285875">
              <a:spcBef>
                <a:spcPts val="0"/>
              </a:spcBef>
              <a:defRPr sz="3600" i="0" spc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59" name="Chevron 48"/>
          <p:cNvSpPr/>
          <p:nvPr/>
        </p:nvSpPr>
        <p:spPr>
          <a:xfrm>
            <a:off x="13633876" y="2628907"/>
            <a:ext cx="838204" cy="3611333"/>
          </a:xfrm>
          <a:prstGeom prst="chevron">
            <a:avLst>
              <a:gd name="adj" fmla="val 215421"/>
            </a:avLst>
          </a:prstGeom>
          <a:solidFill>
            <a:srgbClr val="D9D9D9">
              <a:alpha val="52879"/>
            </a:srgbClr>
          </a:solidFill>
          <a:ln w="12700">
            <a:miter lim="400000"/>
          </a:ln>
        </p:spPr>
        <p:txBody>
          <a:bodyPr lIns="64293" tIns="64293" rIns="64293" bIns="64293" anchor="ctr"/>
          <a:lstStyle/>
          <a:p>
            <a:pPr algn="ctr" defTabSz="1285875">
              <a:spcBef>
                <a:spcPts val="0"/>
              </a:spcBef>
              <a:defRPr sz="3600" i="0" spc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60" name="Chevron 48"/>
          <p:cNvSpPr/>
          <p:nvPr/>
        </p:nvSpPr>
        <p:spPr>
          <a:xfrm>
            <a:off x="19777586" y="2677108"/>
            <a:ext cx="838204" cy="3611333"/>
          </a:xfrm>
          <a:prstGeom prst="chevron">
            <a:avLst>
              <a:gd name="adj" fmla="val 215421"/>
            </a:avLst>
          </a:prstGeom>
          <a:solidFill>
            <a:srgbClr val="D9D9D9">
              <a:alpha val="52879"/>
            </a:srgbClr>
          </a:solidFill>
          <a:ln w="12700">
            <a:miter lim="400000"/>
          </a:ln>
        </p:spPr>
        <p:txBody>
          <a:bodyPr lIns="64293" tIns="64293" rIns="64293" bIns="64293" anchor="ctr"/>
          <a:lstStyle/>
          <a:p>
            <a:pPr algn="ctr" defTabSz="1285875">
              <a:spcBef>
                <a:spcPts val="0"/>
              </a:spcBef>
              <a:defRPr sz="3600" i="0" spc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61" name="Chevron"/>
          <p:cNvSpPr/>
          <p:nvPr/>
        </p:nvSpPr>
        <p:spPr>
          <a:xfrm>
            <a:off x="3622519" y="2628907"/>
            <a:ext cx="1372459" cy="3611333"/>
          </a:xfrm>
          <a:prstGeom prst="chevron">
            <a:avLst>
              <a:gd name="adj" fmla="val 66592"/>
            </a:avLst>
          </a:prstGeom>
          <a:solidFill>
            <a:srgbClr val="DCDEE0">
              <a:alpha val="52879"/>
            </a:srgbClr>
          </a:solidFill>
          <a:ln w="12700">
            <a:miter lim="400000"/>
          </a:ln>
        </p:spPr>
        <p:txBody>
          <a:bodyPr lIns="64293" tIns="64293" rIns="64293" bIns="64293" anchor="ctr"/>
          <a:lstStyle/>
          <a:p>
            <a:pPr algn="ctr" defTabSz="1285875">
              <a:spcBef>
                <a:spcPts val="0"/>
              </a:spcBef>
              <a:defRPr sz="2200" b="1" i="0" spc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62" name="Chevron"/>
          <p:cNvSpPr/>
          <p:nvPr/>
        </p:nvSpPr>
        <p:spPr>
          <a:xfrm>
            <a:off x="4158158" y="2628907"/>
            <a:ext cx="3794552" cy="3611333"/>
          </a:xfrm>
          <a:prstGeom prst="chevron">
            <a:avLst>
              <a:gd name="adj" fmla="val 25308"/>
            </a:avLst>
          </a:prstGeom>
          <a:solidFill>
            <a:srgbClr val="0780C3">
              <a:alpha val="52879"/>
            </a:srgbClr>
          </a:solidFill>
          <a:ln w="12700">
            <a:miter lim="400000"/>
          </a:ln>
        </p:spPr>
        <p:txBody>
          <a:bodyPr lIns="64293" tIns="64293" rIns="64293" bIns="64293" anchor="ctr"/>
          <a:lstStyle/>
          <a:p>
            <a:pPr algn="ctr" defTabSz="1285875">
              <a:spcBef>
                <a:spcPts val="0"/>
              </a:spcBef>
              <a:defRPr sz="2200" b="1" i="0" spc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63" name="Chevron"/>
          <p:cNvSpPr/>
          <p:nvPr/>
        </p:nvSpPr>
        <p:spPr>
          <a:xfrm>
            <a:off x="7149330" y="2628907"/>
            <a:ext cx="3794552" cy="3611333"/>
          </a:xfrm>
          <a:prstGeom prst="chevron">
            <a:avLst>
              <a:gd name="adj" fmla="val 25308"/>
            </a:avLst>
          </a:prstGeom>
          <a:solidFill>
            <a:srgbClr val="08A398">
              <a:alpha val="52879"/>
            </a:srgbClr>
          </a:solidFill>
          <a:ln w="12700">
            <a:miter lim="400000"/>
          </a:ln>
        </p:spPr>
        <p:txBody>
          <a:bodyPr lIns="64293" tIns="64293" rIns="64293" bIns="64293" anchor="ctr"/>
          <a:lstStyle/>
          <a:p>
            <a:pPr algn="ctr" defTabSz="1285875">
              <a:spcBef>
                <a:spcPts val="0"/>
              </a:spcBef>
              <a:defRPr sz="2200" b="1" i="0" spc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64" name="Chevron"/>
          <p:cNvSpPr/>
          <p:nvPr/>
        </p:nvSpPr>
        <p:spPr>
          <a:xfrm>
            <a:off x="10139300" y="2628907"/>
            <a:ext cx="3794552" cy="3611333"/>
          </a:xfrm>
          <a:prstGeom prst="chevron">
            <a:avLst>
              <a:gd name="adj" fmla="val 25308"/>
            </a:avLst>
          </a:prstGeom>
          <a:solidFill>
            <a:srgbClr val="90C222">
              <a:alpha val="52879"/>
            </a:srgbClr>
          </a:solidFill>
          <a:ln w="12700">
            <a:miter lim="400000"/>
          </a:ln>
        </p:spPr>
        <p:txBody>
          <a:bodyPr lIns="64293" tIns="64293" rIns="64293" bIns="64293" anchor="ctr"/>
          <a:lstStyle/>
          <a:p>
            <a:pPr algn="ctr" defTabSz="1285875">
              <a:spcBef>
                <a:spcPts val="0"/>
              </a:spcBef>
              <a:defRPr sz="2200" b="1" i="0" spc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65" name="Chevron"/>
          <p:cNvSpPr/>
          <p:nvPr/>
        </p:nvSpPr>
        <p:spPr>
          <a:xfrm>
            <a:off x="16085796" y="2628907"/>
            <a:ext cx="1372459" cy="3611333"/>
          </a:xfrm>
          <a:prstGeom prst="chevron">
            <a:avLst>
              <a:gd name="adj" fmla="val 66592"/>
            </a:avLst>
          </a:prstGeom>
          <a:solidFill>
            <a:srgbClr val="DCDEE0">
              <a:alpha val="52879"/>
            </a:srgbClr>
          </a:solidFill>
          <a:ln w="12700">
            <a:miter lim="400000"/>
          </a:ln>
        </p:spPr>
        <p:txBody>
          <a:bodyPr lIns="64293" tIns="64293" rIns="64293" bIns="64293" anchor="ctr"/>
          <a:lstStyle/>
          <a:p>
            <a:pPr algn="ctr" defTabSz="1285875">
              <a:spcBef>
                <a:spcPts val="0"/>
              </a:spcBef>
              <a:defRPr sz="2200" b="1" i="0" spc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66" name="Chevron"/>
          <p:cNvSpPr/>
          <p:nvPr/>
        </p:nvSpPr>
        <p:spPr>
          <a:xfrm>
            <a:off x="16630284" y="2628907"/>
            <a:ext cx="3794552" cy="3611333"/>
          </a:xfrm>
          <a:prstGeom prst="chevron">
            <a:avLst>
              <a:gd name="adj" fmla="val 25308"/>
            </a:avLst>
          </a:prstGeom>
          <a:solidFill>
            <a:srgbClr val="FBA201">
              <a:alpha val="52879"/>
            </a:srgbClr>
          </a:solidFill>
          <a:ln w="12700">
            <a:miter lim="400000"/>
          </a:ln>
        </p:spPr>
        <p:txBody>
          <a:bodyPr lIns="64293" tIns="64293" rIns="64293" bIns="64293" anchor="ctr"/>
          <a:lstStyle/>
          <a:p>
            <a:pPr algn="ctr" defTabSz="1285875">
              <a:spcBef>
                <a:spcPts val="0"/>
              </a:spcBef>
              <a:defRPr sz="2200" b="1" i="0" spc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67" name="Chevron"/>
          <p:cNvSpPr/>
          <p:nvPr/>
        </p:nvSpPr>
        <p:spPr>
          <a:xfrm>
            <a:off x="20176323" y="2628907"/>
            <a:ext cx="3794552" cy="3611333"/>
          </a:xfrm>
          <a:prstGeom prst="chevron">
            <a:avLst>
              <a:gd name="adj" fmla="val 25308"/>
            </a:avLst>
          </a:prstGeom>
          <a:solidFill>
            <a:srgbClr val="E62601">
              <a:alpha val="52879"/>
            </a:srgbClr>
          </a:solidFill>
          <a:ln w="12700">
            <a:miter lim="400000"/>
          </a:ln>
        </p:spPr>
        <p:txBody>
          <a:bodyPr lIns="64293" tIns="64293" rIns="64293" bIns="64293" anchor="ctr"/>
          <a:lstStyle/>
          <a:p>
            <a:pPr algn="ctr" defTabSz="1285875">
              <a:spcBef>
                <a:spcPts val="0"/>
              </a:spcBef>
              <a:defRPr sz="2200" b="1" i="0" spc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68" name="Chevron"/>
          <p:cNvSpPr/>
          <p:nvPr/>
        </p:nvSpPr>
        <p:spPr>
          <a:xfrm>
            <a:off x="19612697" y="2628907"/>
            <a:ext cx="1372459" cy="3611333"/>
          </a:xfrm>
          <a:prstGeom prst="chevron">
            <a:avLst>
              <a:gd name="adj" fmla="val 66592"/>
            </a:avLst>
          </a:prstGeom>
          <a:solidFill>
            <a:srgbClr val="DCDEE0">
              <a:alpha val="52879"/>
            </a:srgbClr>
          </a:solidFill>
          <a:ln w="12700">
            <a:miter lim="400000"/>
          </a:ln>
        </p:spPr>
        <p:txBody>
          <a:bodyPr lIns="64293" tIns="64293" rIns="64293" bIns="64293" anchor="ctr"/>
          <a:lstStyle/>
          <a:p>
            <a:pPr algn="ctr" defTabSz="1285875">
              <a:spcBef>
                <a:spcPts val="0"/>
              </a:spcBef>
              <a:defRPr sz="2200" b="1" i="0" spc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69" name="WWTFs"/>
          <p:cNvSpPr txBox="1"/>
          <p:nvPr/>
        </p:nvSpPr>
        <p:spPr>
          <a:xfrm>
            <a:off x="386545" y="1976676"/>
            <a:ext cx="2446695" cy="816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/>
          <a:lstStyle>
            <a:lvl1pPr algn="ctr" defTabSz="821531">
              <a:spcBef>
                <a:spcPts val="0"/>
              </a:spcBef>
              <a:defRPr i="0" spc="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WWTFs</a:t>
            </a:r>
          </a:p>
        </p:txBody>
      </p:sp>
      <p:sp>
        <p:nvSpPr>
          <p:cNvPr id="470" name="DHS"/>
          <p:cNvSpPr txBox="1"/>
          <p:nvPr/>
        </p:nvSpPr>
        <p:spPr>
          <a:xfrm>
            <a:off x="17246006" y="1976676"/>
            <a:ext cx="2158986" cy="816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/>
          <a:lstStyle>
            <a:lvl1pPr algn="ctr" defTabSz="821531">
              <a:spcBef>
                <a:spcPts val="0"/>
              </a:spcBef>
              <a:defRPr i="0" spc="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DHS</a:t>
            </a:r>
          </a:p>
        </p:txBody>
      </p:sp>
      <p:pic>
        <p:nvPicPr>
          <p:cNvPr id="471" name="DHS-LOGO.png" descr="DHS-LOGO.png"/>
          <p:cNvPicPr>
            <a:picLocks noChangeAspect="1"/>
          </p:cNvPicPr>
          <p:nvPr/>
        </p:nvPicPr>
        <p:blipFill>
          <a:blip r:embed="rId2"/>
          <a:srcRect r="79171"/>
          <a:stretch>
            <a:fillRect/>
          </a:stretch>
        </p:blipFill>
        <p:spPr>
          <a:xfrm>
            <a:off x="16466897" y="2036844"/>
            <a:ext cx="1316203" cy="1229947"/>
          </a:xfrm>
          <a:prstGeom prst="rect">
            <a:avLst/>
          </a:prstGeom>
          <a:ln w="12700">
            <a:miter lim="400000"/>
          </a:ln>
        </p:spPr>
      </p:pic>
      <p:pic>
        <p:nvPicPr>
          <p:cNvPr id="472" name="cdc-logo.png" descr="cdc-logo.png"/>
          <p:cNvPicPr>
            <a:picLocks noChangeAspect="1"/>
          </p:cNvPicPr>
          <p:nvPr/>
        </p:nvPicPr>
        <p:blipFill>
          <a:blip r:embed="rId3"/>
          <a:srcRect l="57527" t="36979" r="8572" b="26041"/>
          <a:stretch>
            <a:fillRect/>
          </a:stretch>
        </p:blipFill>
        <p:spPr>
          <a:xfrm>
            <a:off x="20151030" y="2116352"/>
            <a:ext cx="1316436" cy="7961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0800"/>
                </a:lnTo>
                <a:lnTo>
                  <a:pt x="0" y="21600"/>
                </a:lnTo>
                <a:lnTo>
                  <a:pt x="10797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0"/>
                </a:lnTo>
                <a:lnTo>
                  <a:pt x="10797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473" name="Concentration"/>
          <p:cNvSpPr txBox="1"/>
          <p:nvPr/>
        </p:nvSpPr>
        <p:spPr>
          <a:xfrm>
            <a:off x="4476864" y="4065553"/>
            <a:ext cx="3939366" cy="73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/>
          <a:lstStyle>
            <a:lvl1pPr algn="ctr" defTabSz="821531">
              <a:spcBef>
                <a:spcPts val="0"/>
              </a:spcBef>
              <a:defRPr sz="3300" i="0" spc="0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>
              <a:defRPr>
                <a:latin typeface="Avenir Book"/>
                <a:ea typeface="Avenir Book"/>
                <a:cs typeface="Avenir Book"/>
                <a:sym typeface="Avenir Book"/>
              </a:defRPr>
            </a:pP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Concentration</a:t>
            </a:r>
          </a:p>
        </p:txBody>
      </p:sp>
      <p:sp>
        <p:nvSpPr>
          <p:cNvPr id="474" name="RNA…"/>
          <p:cNvSpPr txBox="1"/>
          <p:nvPr/>
        </p:nvSpPr>
        <p:spPr>
          <a:xfrm>
            <a:off x="7402468" y="3503236"/>
            <a:ext cx="3939366" cy="18626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700" i="0" spc="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RNA</a:t>
            </a:r>
          </a:p>
          <a:p>
            <a:pPr algn="ctr" defTabSz="821531">
              <a:spcBef>
                <a:spcPts val="0"/>
              </a:spcBef>
              <a:defRPr sz="3700" i="0" spc="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extraction</a:t>
            </a:r>
          </a:p>
        </p:txBody>
      </p:sp>
      <p:sp>
        <p:nvSpPr>
          <p:cNvPr id="475" name="Quantification"/>
          <p:cNvSpPr txBox="1"/>
          <p:nvPr/>
        </p:nvSpPr>
        <p:spPr>
          <a:xfrm>
            <a:off x="10509643" y="4065553"/>
            <a:ext cx="3939366" cy="73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/>
          <a:lstStyle>
            <a:lvl1pPr algn="ctr" defTabSz="821531">
              <a:spcBef>
                <a:spcPts val="0"/>
              </a:spcBef>
              <a:defRPr sz="3300" i="0" spc="0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>
              <a:defRPr>
                <a:latin typeface="Avenir Book"/>
                <a:ea typeface="Avenir Book"/>
                <a:cs typeface="Avenir Book"/>
                <a:sym typeface="Avenir Book"/>
              </a:defRPr>
            </a:pP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Quantification</a:t>
            </a:r>
          </a:p>
        </p:txBody>
      </p:sp>
      <p:sp>
        <p:nvSpPr>
          <p:cNvPr id="476" name="WI…"/>
          <p:cNvSpPr txBox="1"/>
          <p:nvPr/>
        </p:nvSpPr>
        <p:spPr>
          <a:xfrm>
            <a:off x="16754217" y="3706295"/>
            <a:ext cx="3939366" cy="14565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700" i="0" spc="0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WI </a:t>
            </a:r>
          </a:p>
          <a:p>
            <a:pPr algn="ctr" defTabSz="821531">
              <a:spcBef>
                <a:spcPts val="0"/>
              </a:spcBef>
              <a:defRPr sz="3700" i="0" spc="0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dashboard</a:t>
            </a:r>
          </a:p>
        </p:txBody>
      </p:sp>
      <p:sp>
        <p:nvSpPr>
          <p:cNvPr id="477" name="National dashboard"/>
          <p:cNvSpPr txBox="1"/>
          <p:nvPr/>
        </p:nvSpPr>
        <p:spPr>
          <a:xfrm>
            <a:off x="20334307" y="3706295"/>
            <a:ext cx="3939366" cy="14565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/>
          <a:lstStyle>
            <a:lvl1pPr algn="ctr" defTabSz="821531">
              <a:spcBef>
                <a:spcPts val="0"/>
              </a:spcBef>
              <a:defRPr sz="3700" i="0" spc="0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National dashboard</a:t>
            </a:r>
          </a:p>
        </p:txBody>
      </p:sp>
      <p:sp>
        <p:nvSpPr>
          <p:cNvPr id="478" name="Chevron"/>
          <p:cNvSpPr/>
          <p:nvPr/>
        </p:nvSpPr>
        <p:spPr>
          <a:xfrm>
            <a:off x="13129660" y="2628907"/>
            <a:ext cx="3794552" cy="3611333"/>
          </a:xfrm>
          <a:prstGeom prst="chevron">
            <a:avLst>
              <a:gd name="adj" fmla="val 25308"/>
            </a:avLst>
          </a:prstGeom>
          <a:solidFill>
            <a:srgbClr val="A2E160">
              <a:alpha val="52879"/>
            </a:srgbClr>
          </a:solidFill>
          <a:ln w="12700">
            <a:miter lim="400000"/>
          </a:ln>
        </p:spPr>
        <p:txBody>
          <a:bodyPr lIns="64293" tIns="64293" rIns="64293" bIns="64293" anchor="ctr"/>
          <a:lstStyle/>
          <a:p>
            <a:pPr algn="ctr" defTabSz="1285875">
              <a:spcBef>
                <a:spcPts val="0"/>
              </a:spcBef>
              <a:defRPr sz="2200" b="1" i="0" spc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79" name="Data…"/>
          <p:cNvSpPr txBox="1"/>
          <p:nvPr/>
        </p:nvSpPr>
        <p:spPr>
          <a:xfrm>
            <a:off x="14115760" y="3032330"/>
            <a:ext cx="2064358" cy="3080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300" i="0" spc="0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Data </a:t>
            </a:r>
          </a:p>
          <a:p>
            <a:pPr algn="ctr" defTabSz="821531">
              <a:spcBef>
                <a:spcPts val="0"/>
              </a:spcBef>
              <a:defRPr sz="3300" i="0" spc="0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analysis &amp;</a:t>
            </a:r>
          </a:p>
          <a:p>
            <a:pPr algn="ctr" defTabSz="821531">
              <a:spcBef>
                <a:spcPts val="0"/>
              </a:spcBef>
              <a:defRPr sz="3300" i="0" spc="0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Quality </a:t>
            </a:r>
          </a:p>
          <a:p>
            <a:pPr algn="ctr" defTabSz="821531">
              <a:spcBef>
                <a:spcPts val="0"/>
              </a:spcBef>
              <a:defRPr sz="3300" i="0" spc="0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control</a:t>
            </a:r>
          </a:p>
        </p:txBody>
      </p:sp>
      <p:sp>
        <p:nvSpPr>
          <p:cNvPr id="480" name="WSLH/UWM"/>
          <p:cNvSpPr txBox="1"/>
          <p:nvPr/>
        </p:nvSpPr>
        <p:spPr>
          <a:xfrm>
            <a:off x="3861326" y="1976676"/>
            <a:ext cx="3500295" cy="816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/>
          <a:lstStyle>
            <a:lvl1pPr algn="ctr" defTabSz="821531">
              <a:spcBef>
                <a:spcPts val="0"/>
              </a:spcBef>
              <a:defRPr i="0" spc="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WSLH/UWM</a:t>
            </a:r>
          </a:p>
        </p:txBody>
      </p:sp>
      <p:sp>
        <p:nvSpPr>
          <p:cNvPr id="481" name="Ligne"/>
          <p:cNvSpPr/>
          <p:nvPr/>
        </p:nvSpPr>
        <p:spPr>
          <a:xfrm>
            <a:off x="7095576" y="2434237"/>
            <a:ext cx="8777594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482" name="Collection…"/>
          <p:cNvSpPr txBox="1"/>
          <p:nvPr/>
        </p:nvSpPr>
        <p:spPr>
          <a:xfrm>
            <a:off x="688297" y="3114080"/>
            <a:ext cx="3939366" cy="2737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700" i="0" spc="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Collection</a:t>
            </a:r>
            <a:r>
              <a:t> </a:t>
            </a:r>
          </a:p>
          <a:p>
            <a:pPr algn="ctr" defTabSz="821531">
              <a:spcBef>
                <a:spcPts val="0"/>
              </a:spcBef>
              <a:defRPr sz="3700" i="0" spc="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24h </a:t>
            </a:r>
          </a:p>
          <a:p>
            <a:pPr algn="ctr" defTabSz="821531">
              <a:spcBef>
                <a:spcPts val="0"/>
              </a:spcBef>
              <a:defRPr sz="3700" i="0" spc="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composite samples</a:t>
            </a:r>
          </a:p>
        </p:txBody>
      </p:sp>
      <p:sp>
        <p:nvSpPr>
          <p:cNvPr id="483" name="Sample processing workflow"/>
          <p:cNvSpPr txBox="1">
            <a:spLocks noGrp="1"/>
          </p:cNvSpPr>
          <p:nvPr>
            <p:ph type="title"/>
          </p:nvPr>
        </p:nvSpPr>
        <p:spPr>
          <a:xfrm>
            <a:off x="0" y="0"/>
            <a:ext cx="22352000" cy="2019300"/>
          </a:xfrm>
          <a:prstGeom prst="rect">
            <a:avLst/>
          </a:prstGeom>
        </p:spPr>
        <p:txBody>
          <a:bodyPr lIns="50800" tIns="50800" rIns="50800" bIns="50800"/>
          <a:lstStyle>
            <a:lvl1pPr algn="l" defTabSz="528319">
              <a:lnSpc>
                <a:spcPct val="80000"/>
              </a:lnSpc>
              <a:defRPr sz="10943">
                <a:solidFill>
                  <a:srgbClr val="5C5C5C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r>
              <a:t>Sample processing workflow</a:t>
            </a:r>
          </a:p>
        </p:txBody>
      </p:sp>
      <p:grpSp>
        <p:nvGrpSpPr>
          <p:cNvPr id="492" name="Grouper"/>
          <p:cNvGrpSpPr/>
          <p:nvPr/>
        </p:nvGrpSpPr>
        <p:grpSpPr>
          <a:xfrm>
            <a:off x="946999" y="7350745"/>
            <a:ext cx="22490002" cy="5875829"/>
            <a:chOff x="-88899" y="-50799"/>
            <a:chExt cx="22490000" cy="5875829"/>
          </a:xfrm>
        </p:grpSpPr>
        <p:sp>
          <p:nvSpPr>
            <p:cNvPr id="484" name="Centers for Disease Control and Prevention (CDC) dashboard"/>
            <p:cNvSpPr txBox="1"/>
            <p:nvPr/>
          </p:nvSpPr>
          <p:spPr>
            <a:xfrm>
              <a:off x="13153806" y="3795690"/>
              <a:ext cx="8444800" cy="20293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lnSpc>
                  <a:spcPct val="90000"/>
                </a:lnSpc>
                <a:spcBef>
                  <a:spcPts val="0"/>
                </a:spcBef>
                <a:defRPr sz="2800" i="0" spc="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br>
                <a:rPr b="1">
                  <a:latin typeface="Helvetica"/>
                  <a:ea typeface="Helvetica"/>
                  <a:cs typeface="Helvetica"/>
                  <a:sym typeface="Helvetica"/>
                </a:rPr>
              </a:br>
              <a:r>
                <a:t>Centers for Disease Control and Prevention (</a:t>
              </a:r>
              <a:r>
                <a:rPr b="1">
                  <a:latin typeface="Helvetica"/>
                  <a:ea typeface="Helvetica"/>
                  <a:cs typeface="Helvetica"/>
                  <a:sym typeface="Helvetica"/>
                </a:rPr>
                <a:t>CDC)</a:t>
              </a:r>
              <a:r>
                <a:t> dashboard </a:t>
              </a:r>
            </a:p>
          </p:txBody>
        </p:sp>
        <p:grpSp>
          <p:nvGrpSpPr>
            <p:cNvPr id="487" name="Image"/>
            <p:cNvGrpSpPr/>
            <p:nvPr/>
          </p:nvGrpSpPr>
          <p:grpSpPr>
            <a:xfrm>
              <a:off x="11294025" y="-3676"/>
              <a:ext cx="11107076" cy="4507728"/>
              <a:chOff x="0" y="0"/>
              <a:chExt cx="11107074" cy="4507727"/>
            </a:xfrm>
          </p:grpSpPr>
          <p:pic>
            <p:nvPicPr>
              <p:cNvPr id="486" name="Image" descr="Image"/>
              <p:cNvPicPr>
                <a:picLocks noChangeAspect="1"/>
              </p:cNvPicPr>
              <p:nvPr/>
            </p:nvPicPr>
            <p:blipFill>
              <a:blip r:embed="rId4"/>
              <a:srcRect t="7694" r="1426" b="12951"/>
              <a:stretch>
                <a:fillRect/>
              </a:stretch>
            </p:blipFill>
            <p:spPr>
              <a:xfrm>
                <a:off x="244794" y="50800"/>
                <a:ext cx="10773381" cy="4279128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485" name="Image" descr="Image"/>
              <p:cNvPicPr>
                <a:picLocks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0" y="0"/>
                <a:ext cx="11107075" cy="4507728"/>
              </a:xfrm>
              <a:prstGeom prst="rect">
                <a:avLst/>
              </a:prstGeom>
              <a:effectLst/>
            </p:spPr>
          </p:pic>
        </p:grpSp>
        <p:grpSp>
          <p:nvGrpSpPr>
            <p:cNvPr id="490" name="Image"/>
            <p:cNvGrpSpPr/>
            <p:nvPr/>
          </p:nvGrpSpPr>
          <p:grpSpPr>
            <a:xfrm>
              <a:off x="-88900" y="-50800"/>
              <a:ext cx="11002614" cy="4601976"/>
              <a:chOff x="0" y="0"/>
              <a:chExt cx="11002612" cy="4601975"/>
            </a:xfrm>
          </p:grpSpPr>
          <p:pic>
            <p:nvPicPr>
              <p:cNvPr id="489" name="Image" descr="Image"/>
              <p:cNvPicPr>
                <a:picLocks noChangeAspect="1"/>
              </p:cNvPicPr>
              <p:nvPr/>
            </p:nvPicPr>
            <p:blipFill>
              <a:blip r:embed="rId6"/>
              <a:srcRect l="351" b="390"/>
              <a:stretch>
                <a:fillRect/>
              </a:stretch>
            </p:blipFill>
            <p:spPr>
              <a:xfrm>
                <a:off x="88900" y="314068"/>
                <a:ext cx="10786713" cy="4110108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488" name="Image" descr="Image"/>
              <p:cNvPicPr>
                <a:picLocks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0" y="0"/>
                <a:ext cx="11002614" cy="4601976"/>
              </a:xfrm>
              <a:prstGeom prst="rect">
                <a:avLst/>
              </a:prstGeom>
              <a:effectLst/>
            </p:spPr>
          </p:pic>
        </p:grpSp>
        <p:sp>
          <p:nvSpPr>
            <p:cNvPr id="491" name="WI Department of Health Services (DHS) dashboard"/>
            <p:cNvSpPr txBox="1"/>
            <p:nvPr/>
          </p:nvSpPr>
          <p:spPr>
            <a:xfrm>
              <a:off x="172488" y="4092583"/>
              <a:ext cx="10479837" cy="14355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lnSpc>
                  <a:spcPct val="90000"/>
                </a:lnSpc>
                <a:spcBef>
                  <a:spcPts val="0"/>
                </a:spcBef>
                <a:defRPr sz="2800" i="0" spc="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r>
                <a:t>WI Department of Health Services (</a:t>
              </a:r>
              <a:r>
                <a:rPr b="1">
                  <a:latin typeface="Helvetica"/>
                  <a:ea typeface="Helvetica"/>
                  <a:cs typeface="Helvetica"/>
                  <a:sym typeface="Helvetica"/>
                </a:rPr>
                <a:t>DHS) </a:t>
              </a:r>
              <a:r>
                <a:t>dashboard</a:t>
              </a:r>
            </a:p>
          </p:txBody>
        </p:sp>
      </p:grpSp>
      <p:sp>
        <p:nvSpPr>
          <p:cNvPr id="493" name="https://covid.cdc.gov/covid-data-tracker/#wastewater-surveillance"/>
          <p:cNvSpPr txBox="1"/>
          <p:nvPr/>
        </p:nvSpPr>
        <p:spPr>
          <a:xfrm>
            <a:off x="14180520" y="12946933"/>
            <a:ext cx="7793237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 i="0" spc="19"/>
            </a:lvl1pPr>
          </a:lstStyle>
          <a:p>
            <a:r>
              <a:t>https://covid.cdc.gov/covid-data-tracker/#wastewater-surveillance</a:t>
            </a:r>
          </a:p>
        </p:txBody>
      </p:sp>
      <p:sp>
        <p:nvSpPr>
          <p:cNvPr id="494" name="https://dhs.wisconsin.gov/covid-19/wastewater.htm"/>
          <p:cNvSpPr txBox="1"/>
          <p:nvPr/>
        </p:nvSpPr>
        <p:spPr>
          <a:xfrm>
            <a:off x="2833241" y="12946933"/>
            <a:ext cx="6189157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 i="0" spc="19"/>
            </a:lvl1pPr>
          </a:lstStyle>
          <a:p>
            <a:r>
              <a:t>https://dhs.wisconsin.gov/covid-19/wastewater.htm</a:t>
            </a:r>
          </a:p>
        </p:txBody>
      </p:sp>
      <p:sp>
        <p:nvSpPr>
          <p:cNvPr id="495" name="Numéro de diapositive"/>
          <p:cNvSpPr txBox="1">
            <a:spLocks noGrp="1"/>
          </p:cNvSpPr>
          <p:nvPr>
            <p:ph type="sldNum" sz="quarter" idx="4294967295"/>
          </p:nvPr>
        </p:nvSpPr>
        <p:spPr>
          <a:xfrm>
            <a:off x="23136936" y="12922250"/>
            <a:ext cx="453239" cy="4699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algn="ctr" defTabSz="821531"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10</a:t>
            </a:fld>
            <a:endParaRPr/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Numéro de diapositive"/>
          <p:cNvSpPr txBox="1">
            <a:spLocks noGrp="1"/>
          </p:cNvSpPr>
          <p:nvPr>
            <p:ph type="sldNum" sz="quarter" idx="4294967295"/>
          </p:nvPr>
        </p:nvSpPr>
        <p:spPr>
          <a:xfrm>
            <a:off x="22944467" y="12922250"/>
            <a:ext cx="419089" cy="4699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sp>
        <p:nvSpPr>
          <p:cNvPr id="498" name="Wisconsin wastewater surveillance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22352000" cy="2019300"/>
          </a:xfrm>
          <a:prstGeom prst="rect">
            <a:avLst/>
          </a:prstGeom>
        </p:spPr>
        <p:txBody>
          <a:bodyPr/>
          <a:lstStyle>
            <a:lvl1pPr algn="l" defTabSz="528319">
              <a:defRPr sz="10943" cap="none"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r>
              <a:t> Wisconsin wastewater surveillance</a:t>
            </a:r>
          </a:p>
        </p:txBody>
      </p:sp>
      <p:pic>
        <p:nvPicPr>
          <p:cNvPr id="49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7683" y="3458327"/>
            <a:ext cx="18488634" cy="6799346"/>
          </a:xfrm>
          <a:prstGeom prst="rect">
            <a:avLst/>
          </a:prstGeom>
          <a:ln w="12700">
            <a:miter lim="400000"/>
          </a:ln>
        </p:spPr>
      </p:pic>
      <p:sp>
        <p:nvSpPr>
          <p:cNvPr id="500" name="Symptom onset date"/>
          <p:cNvSpPr txBox="1"/>
          <p:nvPr/>
        </p:nvSpPr>
        <p:spPr>
          <a:xfrm>
            <a:off x="5679872" y="6809098"/>
            <a:ext cx="3421241" cy="484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 b="1" i="0" spc="26">
                <a:solidFill>
                  <a:srgbClr val="7B848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Symptom onset date</a:t>
            </a:r>
          </a:p>
        </p:txBody>
      </p:sp>
      <p:sp>
        <p:nvSpPr>
          <p:cNvPr id="501" name="Wastewater concentrations correlate with clinical case rate (stronger for large sewersheds) Serve as an early warning (−2 to +3 days lag ww vs specimen collection date) (Feng et al. 2021)"/>
          <p:cNvSpPr txBox="1"/>
          <p:nvPr/>
        </p:nvSpPr>
        <p:spPr>
          <a:xfrm>
            <a:off x="1199814" y="10958511"/>
            <a:ext cx="22406919" cy="1473201"/>
          </a:xfrm>
          <a:prstGeom prst="rect">
            <a:avLst/>
          </a:prstGeom>
          <a:solidFill>
            <a:srgbClr val="FAFAFA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i="0"/>
            </a:pPr>
            <a:r>
              <a:t>Wastewater concentrations correlate with clinical case rate (stronger for large sewersheds)</a:t>
            </a:r>
            <a:br/>
            <a:r>
              <a:t>Serve as an early warning (−2 to +3 days lag ww vs specimen collection date) (Feng et al. 2021)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406;p20"/>
          <p:cNvSpPr txBox="1"/>
          <p:nvPr/>
        </p:nvSpPr>
        <p:spPr>
          <a:xfrm>
            <a:off x="6711428" y="3359695"/>
            <a:ext cx="16781421" cy="573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50" tIns="68550" rIns="68550" bIns="68550">
            <a:spAutoFit/>
          </a:bodyPr>
          <a:lstStyle/>
          <a:p>
            <a:pPr defTabSz="1828800">
              <a:spcBef>
                <a:spcPts val="0"/>
              </a:spcBef>
              <a:defRPr sz="4600" i="0" spc="0">
                <a:solidFill>
                  <a:srgbClr val="000000"/>
                </a:solidFill>
              </a:defRPr>
            </a:pPr>
            <a:r>
              <a:rPr b="1"/>
              <a:t>Early warning</a:t>
            </a:r>
            <a:r>
              <a:t> that may inform decisions in hospital preparedness </a:t>
            </a:r>
          </a:p>
          <a:p>
            <a:pPr defTabSz="1828800">
              <a:spcBef>
                <a:spcPts val="0"/>
              </a:spcBef>
              <a:defRPr sz="4600" i="0" spc="0">
                <a:solidFill>
                  <a:srgbClr val="000000"/>
                </a:solidFill>
              </a:defRPr>
            </a:pPr>
            <a:endParaRPr/>
          </a:p>
          <a:p>
            <a:pPr defTabSz="1828800">
              <a:spcBef>
                <a:spcPts val="0"/>
              </a:spcBef>
              <a:defRPr sz="4600" i="0" spc="0">
                <a:solidFill>
                  <a:srgbClr val="000000"/>
                </a:solidFill>
              </a:defRPr>
            </a:pPr>
            <a:r>
              <a:t>Wastewater data can be supportive of clinical case-based surveillance</a:t>
            </a:r>
          </a:p>
          <a:p>
            <a:pPr defTabSz="1828800">
              <a:spcBef>
                <a:spcPts val="0"/>
              </a:spcBef>
              <a:defRPr sz="4600" i="0" spc="0">
                <a:solidFill>
                  <a:srgbClr val="000000"/>
                </a:solidFill>
              </a:defRPr>
            </a:pPr>
            <a:endParaRPr/>
          </a:p>
          <a:p>
            <a:pPr defTabSz="1828800">
              <a:spcBef>
                <a:spcPts val="0"/>
              </a:spcBef>
              <a:defRPr sz="4600" i="0" spc="0">
                <a:solidFill>
                  <a:srgbClr val="000000"/>
                </a:solidFill>
              </a:defRPr>
            </a:pPr>
            <a:r>
              <a:t>Fill in the gaps of case-based surveillance </a:t>
            </a:r>
          </a:p>
        </p:txBody>
      </p:sp>
      <p:pic>
        <p:nvPicPr>
          <p:cNvPr id="504" name="SARS-CoV-2_without_background.png" descr="SARS-CoV-2_without_background.png"/>
          <p:cNvPicPr>
            <a:picLocks noChangeAspect="1"/>
          </p:cNvPicPr>
          <p:nvPr/>
        </p:nvPicPr>
        <p:blipFill>
          <a:blip r:embed="rId2">
            <a:alphaModFix amt="62540"/>
          </a:blip>
          <a:stretch>
            <a:fillRect/>
          </a:stretch>
        </p:blipFill>
        <p:spPr>
          <a:xfrm>
            <a:off x="-8286985" y="1317109"/>
            <a:ext cx="13658757" cy="13716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08" name="Grouper"/>
          <p:cNvGrpSpPr/>
          <p:nvPr/>
        </p:nvGrpSpPr>
        <p:grpSpPr>
          <a:xfrm>
            <a:off x="7038376" y="10555435"/>
            <a:ext cx="13801081" cy="3355584"/>
            <a:chOff x="0" y="0"/>
            <a:chExt cx="13801080" cy="3355582"/>
          </a:xfrm>
        </p:grpSpPr>
        <p:sp>
          <p:nvSpPr>
            <p:cNvPr id="505" name="Google Shape;406;p20"/>
            <p:cNvSpPr/>
            <p:nvPr/>
          </p:nvSpPr>
          <p:spPr>
            <a:xfrm>
              <a:off x="0" y="0"/>
              <a:ext cx="13801081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8550" tIns="68550" rIns="68550" bIns="68550" numCol="1" anchor="t">
              <a:spAutoFit/>
            </a:bodyPr>
            <a:lstStyle>
              <a:lvl1pPr algn="ctr" defTabSz="1828800">
                <a:spcBef>
                  <a:spcPts val="0"/>
                </a:spcBef>
                <a:defRPr sz="4600" spc="0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One of the limitations: Does not inform about circulating variants</a:t>
              </a:r>
            </a:p>
          </p:txBody>
        </p:sp>
        <p:sp>
          <p:nvSpPr>
            <p:cNvPr id="506" name="🧐"/>
            <p:cNvSpPr/>
            <p:nvPr/>
          </p:nvSpPr>
          <p:spPr>
            <a:xfrm>
              <a:off x="10833203" y="1452238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algn="ctr" defTabSz="821531">
                <a:spcBef>
                  <a:spcPts val="0"/>
                </a:spcBef>
                <a:defRPr sz="8400" i="0" spc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r>
                <a:t>🧐</a:t>
              </a:r>
            </a:p>
          </p:txBody>
        </p:sp>
        <p:sp>
          <p:nvSpPr>
            <p:cNvPr id="507" name="Alpha, Delta, Omicron?"/>
            <p:cNvSpPr/>
            <p:nvPr/>
          </p:nvSpPr>
          <p:spPr>
            <a:xfrm>
              <a:off x="6900540" y="2085582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algn="ctr" defTabSz="1828800">
                <a:spcBef>
                  <a:spcPts val="0"/>
                </a:spcBef>
                <a:defRPr sz="4200" spc="0">
                  <a:solidFill>
                    <a:srgbClr val="1497FC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Alpha, Delta, Omicron? </a:t>
              </a:r>
            </a:p>
          </p:txBody>
        </p:sp>
      </p:grpSp>
      <p:sp>
        <p:nvSpPr>
          <p:cNvPr id="509" name="How can wastewater surveillance data be used?"/>
          <p:cNvSpPr txBox="1">
            <a:spLocks noGrp="1"/>
          </p:cNvSpPr>
          <p:nvPr>
            <p:ph type="title"/>
          </p:nvPr>
        </p:nvSpPr>
        <p:spPr>
          <a:xfrm>
            <a:off x="169786" y="-117545"/>
            <a:ext cx="22352001" cy="2019301"/>
          </a:xfrm>
          <a:prstGeom prst="rect">
            <a:avLst/>
          </a:prstGeom>
        </p:spPr>
        <p:txBody>
          <a:bodyPr lIns="50800" tIns="50800" rIns="50800" bIns="50800"/>
          <a:lstStyle>
            <a:lvl1pPr algn="l" defTabSz="379729">
              <a:lnSpc>
                <a:spcPct val="80000"/>
              </a:lnSpc>
              <a:defRPr sz="7866">
                <a:solidFill>
                  <a:srgbClr val="5C5C5C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r>
              <a:t> How can wastewater surveillance data be used?</a:t>
            </a:r>
          </a:p>
        </p:txBody>
      </p:sp>
      <p:sp>
        <p:nvSpPr>
          <p:cNvPr id="510" name="Numéro de diapositive"/>
          <p:cNvSpPr txBox="1">
            <a:spLocks noGrp="1"/>
          </p:cNvSpPr>
          <p:nvPr>
            <p:ph type="sldNum" sz="quarter" idx="4294967295"/>
          </p:nvPr>
        </p:nvSpPr>
        <p:spPr>
          <a:xfrm>
            <a:off x="23136936" y="12922250"/>
            <a:ext cx="453239" cy="4699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algn="ctr" defTabSz="821531"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12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8" grpId="1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Numéro de diapositive"/>
          <p:cNvSpPr txBox="1">
            <a:spLocks noGrp="1"/>
          </p:cNvSpPr>
          <p:nvPr>
            <p:ph type="sldNum" sz="quarter" idx="4294967295"/>
          </p:nvPr>
        </p:nvSpPr>
        <p:spPr>
          <a:xfrm>
            <a:off x="23481315" y="12968033"/>
            <a:ext cx="494514" cy="5207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/>
          <a:lstStyle>
            <a:lvl1pPr algn="ctr" defTabSz="821531"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13</a:t>
            </a:fld>
            <a:endParaRPr/>
          </a:p>
        </p:txBody>
      </p:sp>
      <p:sp>
        <p:nvSpPr>
          <p:cNvPr id="513" name="Rectangle"/>
          <p:cNvSpPr/>
          <p:nvPr/>
        </p:nvSpPr>
        <p:spPr>
          <a:xfrm>
            <a:off x="-233164" y="-106774"/>
            <a:ext cx="25427337" cy="14555305"/>
          </a:xfrm>
          <a:prstGeom prst="rect">
            <a:avLst/>
          </a:prstGeom>
          <a:gradFill>
            <a:gsLst>
              <a:gs pos="0">
                <a:srgbClr val="00A6AC">
                  <a:alpha val="32578"/>
                </a:srgbClr>
              </a:gs>
              <a:gs pos="100000">
                <a:srgbClr val="005C5F">
                  <a:alpha val="32578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514" name="2"/>
          <p:cNvSpPr txBox="1"/>
          <p:nvPr/>
        </p:nvSpPr>
        <p:spPr>
          <a:xfrm>
            <a:off x="-4110383" y="1037922"/>
            <a:ext cx="14052018" cy="15141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spcBef>
                <a:spcPts val="0"/>
              </a:spcBef>
              <a:defRPr sz="98400" i="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2  </a:t>
            </a:r>
          </a:p>
        </p:txBody>
      </p:sp>
      <p:sp>
        <p:nvSpPr>
          <p:cNvPr id="515" name="Monitoring"/>
          <p:cNvSpPr txBox="1"/>
          <p:nvPr/>
        </p:nvSpPr>
        <p:spPr>
          <a:xfrm>
            <a:off x="6102014" y="4517924"/>
            <a:ext cx="18310432" cy="2832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1285875">
              <a:lnSpc>
                <a:spcPct val="90000"/>
              </a:lnSpc>
              <a:spcBef>
                <a:spcPts val="0"/>
              </a:spcBef>
              <a:defRPr sz="9800" i="0" spc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Monitoring </a:t>
            </a:r>
          </a:p>
        </p:txBody>
      </p:sp>
      <p:sp>
        <p:nvSpPr>
          <p:cNvPr id="516" name="SARS-CoV-2 levels…"/>
          <p:cNvSpPr txBox="1"/>
          <p:nvPr/>
        </p:nvSpPr>
        <p:spPr>
          <a:xfrm>
            <a:off x="6963140" y="6681563"/>
            <a:ext cx="12633226" cy="55631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1285875">
              <a:lnSpc>
                <a:spcPct val="70000"/>
              </a:lnSpc>
              <a:spcBef>
                <a:spcPts val="0"/>
              </a:spcBef>
              <a:defRPr sz="9800" i="0" spc="0">
                <a:solidFill>
                  <a:srgbClr val="A9A9A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SARS-CoV-2 levels</a:t>
            </a:r>
          </a:p>
          <a:p>
            <a:pPr defTabSz="1285875">
              <a:lnSpc>
                <a:spcPct val="70000"/>
              </a:lnSpc>
              <a:spcBef>
                <a:spcPts val="0"/>
              </a:spcBef>
              <a:defRPr sz="9800" i="0" spc="0">
                <a:solidFill>
                  <a:srgbClr val="A9A9A9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defTabSz="1285875">
              <a:lnSpc>
                <a:spcPct val="70000"/>
              </a:lnSpc>
              <a:spcBef>
                <a:spcPts val="0"/>
              </a:spcBef>
              <a:defRPr sz="9800" i="0" spc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/>
              <a:t>SARS-CoV-2 variants</a:t>
            </a:r>
          </a:p>
          <a:p>
            <a:pPr defTabSz="1285875">
              <a:lnSpc>
                <a:spcPct val="70000"/>
              </a:lnSpc>
              <a:spcBef>
                <a:spcPts val="0"/>
              </a:spcBef>
              <a:defRPr sz="9800" i="0" spc="0">
                <a:solidFill>
                  <a:srgbClr val="A9A9A9"/>
                </a:solidFill>
                <a:latin typeface="Arial"/>
                <a:ea typeface="Arial"/>
                <a:cs typeface="Arial"/>
                <a:sym typeface="Arial"/>
              </a:defRPr>
            </a:pPr>
            <a:endParaRPr b="1"/>
          </a:p>
          <a:p>
            <a:pPr defTabSz="1285875">
              <a:lnSpc>
                <a:spcPct val="70000"/>
              </a:lnSpc>
              <a:spcBef>
                <a:spcPts val="0"/>
              </a:spcBef>
              <a:defRPr sz="9800" i="0" spc="0">
                <a:solidFill>
                  <a:srgbClr val="A9A9A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Beyond SARS-CoV-2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8" name="Google Shape;425;p22" descr="Google Shape;425;p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84562" y="5792344"/>
            <a:ext cx="12852077" cy="5353269"/>
          </a:xfrm>
          <a:prstGeom prst="rect">
            <a:avLst/>
          </a:prstGeom>
          <a:ln w="12700">
            <a:miter lim="400000"/>
          </a:ln>
        </p:spPr>
      </p:pic>
      <p:pic>
        <p:nvPicPr>
          <p:cNvPr id="519" name="Google Shape;432;p22" descr="Google Shape;432;p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58507" y="308269"/>
            <a:ext cx="5681147" cy="1679334"/>
          </a:xfrm>
          <a:prstGeom prst="rect">
            <a:avLst/>
          </a:prstGeom>
          <a:ln w="12700">
            <a:miter lim="400000"/>
          </a:ln>
        </p:spPr>
      </p:pic>
      <p:sp>
        <p:nvSpPr>
          <p:cNvPr id="520" name="Google Shape;434;p22"/>
          <p:cNvSpPr txBox="1"/>
          <p:nvPr/>
        </p:nvSpPr>
        <p:spPr>
          <a:xfrm>
            <a:off x="2115600" y="15541852"/>
            <a:ext cx="12852078" cy="47346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6200" tIns="76200" rIns="76200" bIns="76200" anchor="ctr">
            <a:spAutoFit/>
          </a:bodyPr>
          <a:lstStyle>
            <a:lvl1pPr defTabSz="1828800">
              <a:spcBef>
                <a:spcPts val="0"/>
              </a:spcBef>
              <a:defRPr sz="2200" i="0" spc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Analysis performed by: Melissa Schussman (UW-Milwaukee)</a:t>
            </a:r>
          </a:p>
        </p:txBody>
      </p:sp>
      <p:pic>
        <p:nvPicPr>
          <p:cNvPr id="521" name="Picture 8" descr="Picture 8"/>
          <p:cNvPicPr>
            <a:picLocks noChangeAspect="1"/>
          </p:cNvPicPr>
          <p:nvPr/>
        </p:nvPicPr>
        <p:blipFill>
          <a:blip r:embed="rId4"/>
          <a:srcRect t="8759" b="31752"/>
          <a:stretch>
            <a:fillRect/>
          </a:stretch>
        </p:blipFill>
        <p:spPr>
          <a:xfrm>
            <a:off x="12761444" y="3874520"/>
            <a:ext cx="10406871" cy="1241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522" name="Picture 5" descr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57177" y="4132224"/>
            <a:ext cx="2083806" cy="2082801"/>
          </a:xfrm>
          <a:prstGeom prst="rect">
            <a:avLst/>
          </a:prstGeom>
          <a:ln w="12700">
            <a:miter lim="400000"/>
          </a:ln>
        </p:spPr>
      </p:pic>
      <p:sp>
        <p:nvSpPr>
          <p:cNvPr id="523" name="Tracking SARS-CoV-2 variants"/>
          <p:cNvSpPr txBox="1"/>
          <p:nvPr/>
        </p:nvSpPr>
        <p:spPr>
          <a:xfrm>
            <a:off x="0" y="0"/>
            <a:ext cx="22352000" cy="2019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10000" i="0" spc="0"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r>
              <a:t> Tracking SARS-CoV-2 variants</a:t>
            </a:r>
          </a:p>
        </p:txBody>
      </p:sp>
      <p:sp>
        <p:nvSpPr>
          <p:cNvPr id="524" name="Numéro de diapositive"/>
          <p:cNvSpPr txBox="1">
            <a:spLocks noGrp="1"/>
          </p:cNvSpPr>
          <p:nvPr>
            <p:ph type="sldNum" sz="quarter" idx="4294967295"/>
          </p:nvPr>
        </p:nvSpPr>
        <p:spPr>
          <a:xfrm>
            <a:off x="23136936" y="12922250"/>
            <a:ext cx="453239" cy="4699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algn="ctr" defTabSz="821531"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14</a:t>
            </a:fld>
            <a:endParaRPr/>
          </a:p>
        </p:txBody>
      </p:sp>
      <p:sp>
        <p:nvSpPr>
          <p:cNvPr id="525" name="Advantages…"/>
          <p:cNvSpPr txBox="1"/>
          <p:nvPr/>
        </p:nvSpPr>
        <p:spPr>
          <a:xfrm>
            <a:off x="1549912" y="5649091"/>
            <a:ext cx="10406857" cy="5151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1828800">
              <a:lnSpc>
                <a:spcPct val="90000"/>
              </a:lnSpc>
              <a:defRPr sz="3700" b="1" i="0" spc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Advantages</a:t>
            </a:r>
          </a:p>
          <a:p>
            <a:pPr marL="535781" lvl="7" indent="-535781" defTabSz="1828800">
              <a:lnSpc>
                <a:spcPct val="90000"/>
              </a:lnSpc>
              <a:buClr>
                <a:srgbClr val="000000"/>
              </a:buClr>
              <a:buSzPts val="3700"/>
              <a:buFont typeface="Courier New"/>
              <a:buChar char="•"/>
              <a:defRPr sz="3700" i="0" spc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Quantitative (incl. mutation / non-mutation ratio)</a:t>
            </a:r>
          </a:p>
          <a:p>
            <a:pPr marL="535781" lvl="7" indent="-535781" defTabSz="1828800">
              <a:lnSpc>
                <a:spcPct val="90000"/>
              </a:lnSpc>
              <a:buClr>
                <a:srgbClr val="000000"/>
              </a:buClr>
              <a:buSzPts val="3700"/>
              <a:buFont typeface="Courier New"/>
              <a:buChar char="•"/>
              <a:defRPr sz="3700" i="0" spc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Sensitive and specific</a:t>
            </a:r>
          </a:p>
          <a:p>
            <a:pPr marL="535781" lvl="7" indent="-535781" defTabSz="1828800">
              <a:lnSpc>
                <a:spcPct val="90000"/>
              </a:lnSpc>
              <a:buClr>
                <a:srgbClr val="000000"/>
              </a:buClr>
              <a:buSzPts val="3700"/>
              <a:buFont typeface="Courier New"/>
              <a:buChar char="•"/>
              <a:defRPr sz="3700" i="0" spc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Low cost</a:t>
            </a:r>
          </a:p>
          <a:p>
            <a:pPr defTabSz="1828800">
              <a:spcBef>
                <a:spcPts val="0"/>
              </a:spcBef>
              <a:defRPr sz="3700" i="0" spc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defTabSz="1828800">
              <a:spcBef>
                <a:spcPts val="0"/>
              </a:spcBef>
              <a:defRPr sz="3700" i="0" spc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           </a:t>
            </a:r>
          </a:p>
        </p:txBody>
      </p:sp>
      <p:sp>
        <p:nvSpPr>
          <p:cNvPr id="526" name="Quantitative PCR assays targeting variant-specific SNPs/InDels"/>
          <p:cNvSpPr txBox="1"/>
          <p:nvPr/>
        </p:nvSpPr>
        <p:spPr>
          <a:xfrm>
            <a:off x="1274296" y="2399284"/>
            <a:ext cx="22185986" cy="2390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  <a:defRPr sz="8000" i="0" spc="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b="1"/>
              <a:t>Quantitative PCR assays </a:t>
            </a:r>
            <a:r>
              <a:rPr sz="6800"/>
              <a:t>targeting variant-specific SNPs/InDels</a:t>
            </a:r>
            <a:r>
              <a:rPr sz="100">
                <a:latin typeface="Times Roman"/>
                <a:ea typeface="Times Roman"/>
                <a:cs typeface="Times Roman"/>
                <a:sym typeface="Times Roman"/>
              </a:rPr>
              <a:t> </a:t>
            </a:r>
          </a:p>
        </p:txBody>
      </p:sp>
      <p:sp>
        <p:nvSpPr>
          <p:cNvPr id="527" name="Limitations…"/>
          <p:cNvSpPr txBox="1"/>
          <p:nvPr/>
        </p:nvSpPr>
        <p:spPr>
          <a:xfrm>
            <a:off x="1460750" y="10255251"/>
            <a:ext cx="7937204" cy="2194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1828800">
              <a:spcBef>
                <a:spcPts val="0"/>
              </a:spcBef>
              <a:defRPr sz="3700" b="1" i="0" spc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Limitations</a:t>
            </a:r>
          </a:p>
          <a:p>
            <a:pPr marL="535781" indent="-535781" defTabSz="1828800">
              <a:buClr>
                <a:srgbClr val="000000"/>
              </a:buClr>
              <a:buSzPts val="3700"/>
              <a:buFont typeface="Arial"/>
              <a:buChar char="•"/>
              <a:defRPr sz="3700" i="0" spc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Screen for one </a:t>
            </a:r>
            <a:r>
              <a:rPr b="1"/>
              <a:t>specific </a:t>
            </a:r>
            <a:r>
              <a:t>SNP/InDel</a:t>
            </a:r>
            <a:endParaRPr i="1"/>
          </a:p>
          <a:p>
            <a:pPr marL="535781" indent="-535781" defTabSz="1828800">
              <a:lnSpc>
                <a:spcPct val="90000"/>
              </a:lnSpc>
              <a:buClr>
                <a:srgbClr val="000000"/>
              </a:buClr>
              <a:buSzPts val="3700"/>
              <a:buFont typeface="Arial"/>
              <a:buChar char="•"/>
              <a:defRPr sz="3700" i="0" spc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Not proactive screening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5" grpId="1" animBg="1" advAuto="0"/>
      <p:bldP spid="527" grpId="2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434;p22"/>
          <p:cNvSpPr txBox="1"/>
          <p:nvPr/>
        </p:nvSpPr>
        <p:spPr>
          <a:xfrm>
            <a:off x="2115600" y="15541852"/>
            <a:ext cx="12852078" cy="47346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6200" tIns="76200" rIns="76200" bIns="76200" anchor="ctr">
            <a:spAutoFit/>
          </a:bodyPr>
          <a:lstStyle>
            <a:lvl1pPr defTabSz="1828800">
              <a:spcBef>
                <a:spcPts val="0"/>
              </a:spcBef>
              <a:defRPr sz="2200" i="0" spc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Analysis performed by: Melissa Schussman (UW-Milwaukee)</a:t>
            </a:r>
          </a:p>
        </p:txBody>
      </p:sp>
      <p:sp>
        <p:nvSpPr>
          <p:cNvPr id="530" name="Tracking SARS-CoV-2 variants"/>
          <p:cNvSpPr txBox="1"/>
          <p:nvPr/>
        </p:nvSpPr>
        <p:spPr>
          <a:xfrm>
            <a:off x="0" y="0"/>
            <a:ext cx="22352000" cy="2019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10000" i="0" spc="0"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r>
              <a:t> Tracking SARS-CoV-2 variants</a:t>
            </a:r>
          </a:p>
        </p:txBody>
      </p:sp>
      <p:sp>
        <p:nvSpPr>
          <p:cNvPr id="531" name="Numéro de diapositive"/>
          <p:cNvSpPr txBox="1">
            <a:spLocks noGrp="1"/>
          </p:cNvSpPr>
          <p:nvPr>
            <p:ph type="sldNum" sz="quarter" idx="4294967295"/>
          </p:nvPr>
        </p:nvSpPr>
        <p:spPr>
          <a:xfrm>
            <a:off x="23136936" y="12922250"/>
            <a:ext cx="453239" cy="4699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algn="ctr" defTabSz="821531"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15</a:t>
            </a:fld>
            <a:endParaRPr/>
          </a:p>
        </p:txBody>
      </p:sp>
      <p:sp>
        <p:nvSpPr>
          <p:cNvPr id="532" name="Advantages…"/>
          <p:cNvSpPr txBox="1"/>
          <p:nvPr/>
        </p:nvSpPr>
        <p:spPr>
          <a:xfrm>
            <a:off x="1448227" y="6585568"/>
            <a:ext cx="10406858" cy="39344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1828800">
              <a:lnSpc>
                <a:spcPct val="90000"/>
              </a:lnSpc>
              <a:defRPr sz="3700" b="1" i="0" spc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Advantages</a:t>
            </a:r>
          </a:p>
          <a:p>
            <a:pPr marL="535781" lvl="7" indent="-535781" defTabSz="1828800">
              <a:lnSpc>
                <a:spcPct val="90000"/>
              </a:lnSpc>
              <a:buClr>
                <a:srgbClr val="000000"/>
              </a:buClr>
              <a:buSzPts val="3700"/>
              <a:buFont typeface="Courier New"/>
              <a:buChar char="•"/>
              <a:defRPr sz="3700" i="0" spc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Screen multiple SNP/InDel</a:t>
            </a:r>
          </a:p>
          <a:p>
            <a:pPr marL="535781" lvl="7" indent="-535781" defTabSz="1828800">
              <a:lnSpc>
                <a:spcPct val="90000"/>
              </a:lnSpc>
              <a:buClr>
                <a:srgbClr val="000000"/>
              </a:buClr>
              <a:buSzPts val="3700"/>
              <a:buFont typeface="Courier New"/>
              <a:buChar char="•"/>
              <a:defRPr sz="3700" i="0" spc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Proactive screening</a:t>
            </a:r>
          </a:p>
          <a:p>
            <a:pPr defTabSz="1828800">
              <a:spcBef>
                <a:spcPts val="0"/>
              </a:spcBef>
              <a:defRPr sz="3700" i="0" spc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defTabSz="1828800">
              <a:spcBef>
                <a:spcPts val="0"/>
              </a:spcBef>
              <a:defRPr sz="3700" i="0" spc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           </a:t>
            </a:r>
          </a:p>
        </p:txBody>
      </p:sp>
      <p:sp>
        <p:nvSpPr>
          <p:cNvPr id="533" name="Quantitative PCR assays"/>
          <p:cNvSpPr txBox="1"/>
          <p:nvPr/>
        </p:nvSpPr>
        <p:spPr>
          <a:xfrm>
            <a:off x="1274296" y="2394204"/>
            <a:ext cx="11995405" cy="148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8000" b="1" i="0" spc="0"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>
              <a:defRPr b="0"/>
            </a:pPr>
            <a:r>
              <a:rPr b="1"/>
              <a:t>Quantitative PCR assays</a:t>
            </a:r>
          </a:p>
        </p:txBody>
      </p:sp>
      <p:sp>
        <p:nvSpPr>
          <p:cNvPr id="534" name="Limitations…"/>
          <p:cNvSpPr txBox="1"/>
          <p:nvPr/>
        </p:nvSpPr>
        <p:spPr>
          <a:xfrm>
            <a:off x="1399739" y="9508525"/>
            <a:ext cx="8485344" cy="3769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1828800">
              <a:spcBef>
                <a:spcPts val="0"/>
              </a:spcBef>
              <a:defRPr sz="3700" b="1" i="0" spc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Limitations</a:t>
            </a:r>
          </a:p>
          <a:p>
            <a:pPr marL="535781" indent="-535781" defTabSz="1828800">
              <a:buClr>
                <a:srgbClr val="000000"/>
              </a:buClr>
              <a:buSzPts val="3700"/>
              <a:buFont typeface="Arial"/>
              <a:buChar char="•"/>
              <a:defRPr sz="3700" i="0" spc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Semi-quantitative (</a:t>
            </a:r>
            <a:r>
              <a:rPr i="1"/>
              <a:t>relative proportion</a:t>
            </a:r>
            <a:r>
              <a:t>)</a:t>
            </a:r>
          </a:p>
          <a:p>
            <a:pPr marL="535781" indent="-535781" defTabSz="1828800">
              <a:buClr>
                <a:srgbClr val="000000"/>
              </a:buClr>
              <a:buSzPts val="3700"/>
              <a:buFont typeface="Arial"/>
              <a:buChar char="•"/>
              <a:defRPr sz="3700" i="0" spc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Not sensitive</a:t>
            </a:r>
          </a:p>
          <a:p>
            <a:pPr marL="535781" indent="-535781" defTabSz="1828800">
              <a:buClr>
                <a:srgbClr val="000000"/>
              </a:buClr>
              <a:buSzPts val="3700"/>
              <a:buFont typeface="Arial"/>
              <a:buChar char="•"/>
              <a:defRPr sz="3700" i="0" spc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More expensive than dPCR</a:t>
            </a:r>
            <a:endParaRPr i="1"/>
          </a:p>
        </p:txBody>
      </p:sp>
      <p:sp>
        <p:nvSpPr>
          <p:cNvPr id="535" name="Sequencing"/>
          <p:cNvSpPr txBox="1"/>
          <p:nvPr/>
        </p:nvSpPr>
        <p:spPr>
          <a:xfrm>
            <a:off x="1213285" y="4406746"/>
            <a:ext cx="5949189" cy="148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8000" b="1" i="0" spc="0"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>
              <a:defRPr b="0"/>
            </a:pPr>
            <a:r>
              <a:rPr b="1"/>
              <a:t>Sequencing</a:t>
            </a:r>
          </a:p>
        </p:txBody>
      </p:sp>
      <p:pic>
        <p:nvPicPr>
          <p:cNvPr id="536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55796" y="57434"/>
            <a:ext cx="5481320" cy="1485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" grpId="1" animBg="1" advAuto="0"/>
      <p:bldP spid="534" grpId="2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Figure"/>
          <p:cNvSpPr/>
          <p:nvPr/>
        </p:nvSpPr>
        <p:spPr>
          <a:xfrm rot="10800000" flipH="1">
            <a:off x="16579994" y="8303371"/>
            <a:ext cx="3593218" cy="1654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4883" y="21566"/>
                </a:lnTo>
                <a:lnTo>
                  <a:pt x="21600" y="21600"/>
                </a:lnTo>
                <a:lnTo>
                  <a:pt x="16712" y="25"/>
                </a:lnTo>
                <a:lnTo>
                  <a:pt x="0" y="0"/>
                </a:lnTo>
                <a:close/>
              </a:path>
            </a:pathLst>
          </a:custGeom>
          <a:solidFill>
            <a:srgbClr val="FBA201">
              <a:alpha val="52999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500" i="0" spc="0"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539" name="Chevron 48"/>
          <p:cNvSpPr/>
          <p:nvPr/>
        </p:nvSpPr>
        <p:spPr>
          <a:xfrm>
            <a:off x="19595374" y="6529778"/>
            <a:ext cx="810958" cy="3493949"/>
          </a:xfrm>
          <a:prstGeom prst="chevron">
            <a:avLst>
              <a:gd name="adj" fmla="val 215421"/>
            </a:avLst>
          </a:prstGeom>
          <a:solidFill>
            <a:srgbClr val="D9D9D9">
              <a:alpha val="10000"/>
            </a:srgbClr>
          </a:solidFill>
          <a:ln w="12700">
            <a:miter lim="400000"/>
          </a:ln>
        </p:spPr>
        <p:txBody>
          <a:bodyPr lIns="64293" tIns="64293" rIns="64293" bIns="64293" anchor="ctr"/>
          <a:lstStyle/>
          <a:p>
            <a:pPr algn="ctr" defTabSz="1285875">
              <a:spcBef>
                <a:spcPts val="0"/>
              </a:spcBef>
              <a:defRPr sz="3600" i="0" spc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0" name="Chevron"/>
          <p:cNvSpPr/>
          <p:nvPr/>
        </p:nvSpPr>
        <p:spPr>
          <a:xfrm>
            <a:off x="16023583" y="6483144"/>
            <a:ext cx="1327848" cy="3493949"/>
          </a:xfrm>
          <a:prstGeom prst="chevron">
            <a:avLst>
              <a:gd name="adj" fmla="val 66592"/>
            </a:avLst>
          </a:prstGeom>
          <a:solidFill>
            <a:srgbClr val="DCDEE0">
              <a:alpha val="10000"/>
            </a:srgbClr>
          </a:solidFill>
          <a:ln w="12700">
            <a:miter lim="400000"/>
          </a:ln>
        </p:spPr>
        <p:txBody>
          <a:bodyPr lIns="64293" tIns="64293" rIns="64293" bIns="64293" anchor="ctr"/>
          <a:lstStyle/>
          <a:p>
            <a:pPr algn="ctr" defTabSz="1285875">
              <a:spcBef>
                <a:spcPts val="0"/>
              </a:spcBef>
              <a:defRPr sz="2200" b="1" i="0" spc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1" name="Chevron"/>
          <p:cNvSpPr/>
          <p:nvPr/>
        </p:nvSpPr>
        <p:spPr>
          <a:xfrm>
            <a:off x="19956575" y="6483144"/>
            <a:ext cx="3671212" cy="3493949"/>
          </a:xfrm>
          <a:prstGeom prst="chevron">
            <a:avLst>
              <a:gd name="adj" fmla="val 25308"/>
            </a:avLst>
          </a:prstGeom>
          <a:solidFill>
            <a:srgbClr val="E62601">
              <a:alpha val="52999"/>
            </a:srgbClr>
          </a:solidFill>
          <a:ln w="12700">
            <a:miter lim="400000"/>
          </a:ln>
        </p:spPr>
        <p:txBody>
          <a:bodyPr lIns="64293" tIns="64293" rIns="64293" bIns="64293" anchor="ctr"/>
          <a:lstStyle/>
          <a:p>
            <a:pPr algn="ctr" defTabSz="1285875">
              <a:spcBef>
                <a:spcPts val="0"/>
              </a:spcBef>
              <a:defRPr sz="2200" b="1" i="0" spc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2" name="Chevron"/>
          <p:cNvSpPr/>
          <p:nvPr/>
        </p:nvSpPr>
        <p:spPr>
          <a:xfrm>
            <a:off x="19435843" y="6483144"/>
            <a:ext cx="1327847" cy="3493949"/>
          </a:xfrm>
          <a:prstGeom prst="chevron">
            <a:avLst>
              <a:gd name="adj" fmla="val 66592"/>
            </a:avLst>
          </a:prstGeom>
          <a:solidFill>
            <a:srgbClr val="DCDEE0">
              <a:alpha val="10000"/>
            </a:srgbClr>
          </a:solidFill>
          <a:ln w="12700">
            <a:miter lim="400000"/>
          </a:ln>
        </p:spPr>
        <p:txBody>
          <a:bodyPr lIns="64293" tIns="64293" rIns="64293" bIns="64293" anchor="ctr"/>
          <a:lstStyle/>
          <a:p>
            <a:pPr algn="ctr" defTabSz="1285875">
              <a:spcBef>
                <a:spcPts val="0"/>
              </a:spcBef>
              <a:defRPr sz="2200" b="1" i="0" spc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3" name="Chevron"/>
          <p:cNvSpPr/>
          <p:nvPr/>
        </p:nvSpPr>
        <p:spPr>
          <a:xfrm>
            <a:off x="13163536" y="6483144"/>
            <a:ext cx="3671212" cy="3493949"/>
          </a:xfrm>
          <a:prstGeom prst="chevron">
            <a:avLst>
              <a:gd name="adj" fmla="val 25308"/>
            </a:avLst>
          </a:prstGeom>
          <a:solidFill>
            <a:srgbClr val="A2E160"/>
          </a:solidFill>
          <a:ln w="12700">
            <a:miter lim="400000"/>
          </a:ln>
        </p:spPr>
        <p:txBody>
          <a:bodyPr lIns="64293" tIns="64293" rIns="64293" bIns="64293" anchor="ctr"/>
          <a:lstStyle/>
          <a:p>
            <a:pPr algn="ctr" defTabSz="1285875">
              <a:spcBef>
                <a:spcPts val="0"/>
              </a:spcBef>
              <a:defRPr sz="2200" b="1" i="0" spc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4" name="Chevron"/>
          <p:cNvSpPr/>
          <p:nvPr/>
        </p:nvSpPr>
        <p:spPr>
          <a:xfrm>
            <a:off x="10189988" y="6475548"/>
            <a:ext cx="3737739" cy="3493949"/>
          </a:xfrm>
          <a:prstGeom prst="chevron">
            <a:avLst>
              <a:gd name="adj" fmla="val 25308"/>
            </a:avLst>
          </a:prstGeom>
          <a:solidFill>
            <a:srgbClr val="90C222"/>
          </a:solidFill>
          <a:ln w="12700">
            <a:miter lim="400000"/>
          </a:ln>
        </p:spPr>
        <p:txBody>
          <a:bodyPr lIns="64293" tIns="64293" rIns="64293" bIns="64293" anchor="ctr"/>
          <a:lstStyle/>
          <a:p>
            <a:pPr algn="ctr" defTabSz="1285875">
              <a:spcBef>
                <a:spcPts val="0"/>
              </a:spcBef>
              <a:defRPr sz="2200" b="1" i="0" spc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5" name="Whole…"/>
          <p:cNvSpPr txBox="1"/>
          <p:nvPr/>
        </p:nvSpPr>
        <p:spPr>
          <a:xfrm>
            <a:off x="10140294" y="7137770"/>
            <a:ext cx="4229205" cy="19472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/>
          <a:lstStyle/>
          <a:p>
            <a:pPr algn="ctr" defTabSz="821531">
              <a:lnSpc>
                <a:spcPct val="90000"/>
              </a:lnSpc>
              <a:spcBef>
                <a:spcPts val="0"/>
              </a:spcBef>
              <a:defRPr sz="3100" i="0" spc="0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Whole </a:t>
            </a:r>
          </a:p>
          <a:p>
            <a:pPr algn="ctr" defTabSz="821531">
              <a:lnSpc>
                <a:spcPct val="90000"/>
              </a:lnSpc>
              <a:spcBef>
                <a:spcPts val="0"/>
              </a:spcBef>
              <a:defRPr sz="3100" i="0" spc="0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genome </a:t>
            </a:r>
          </a:p>
          <a:p>
            <a:pPr algn="ctr" defTabSz="821531">
              <a:lnSpc>
                <a:spcPct val="90000"/>
              </a:lnSpc>
              <a:spcBef>
                <a:spcPts val="0"/>
              </a:spcBef>
              <a:defRPr sz="3100" i="0" spc="0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sequencing</a:t>
            </a:r>
          </a:p>
        </p:txBody>
      </p:sp>
      <p:sp>
        <p:nvSpPr>
          <p:cNvPr id="546" name="WSLH  genomic…"/>
          <p:cNvSpPr txBox="1"/>
          <p:nvPr/>
        </p:nvSpPr>
        <p:spPr>
          <a:xfrm>
            <a:off x="16419839" y="8116126"/>
            <a:ext cx="3811319" cy="20288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000" i="0" spc="0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WSLH </a:t>
            </a:r>
            <a:br/>
            <a:r>
              <a:t>genomic </a:t>
            </a:r>
          </a:p>
          <a:p>
            <a:pPr algn="ctr" defTabSz="821531">
              <a:spcBef>
                <a:spcPts val="0"/>
              </a:spcBef>
              <a:defRPr sz="3000" i="0" spc="0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dashboard</a:t>
            </a:r>
          </a:p>
        </p:txBody>
      </p:sp>
      <p:sp>
        <p:nvSpPr>
          <p:cNvPr id="547" name="Sequencing workflow"/>
          <p:cNvSpPr txBox="1">
            <a:spLocks noGrp="1"/>
          </p:cNvSpPr>
          <p:nvPr>
            <p:ph type="title"/>
          </p:nvPr>
        </p:nvSpPr>
        <p:spPr>
          <a:xfrm>
            <a:off x="0" y="0"/>
            <a:ext cx="22352000" cy="2019300"/>
          </a:xfrm>
          <a:prstGeom prst="rect">
            <a:avLst/>
          </a:prstGeom>
        </p:spPr>
        <p:txBody>
          <a:bodyPr lIns="50800" tIns="50800" rIns="50800" bIns="50800"/>
          <a:lstStyle>
            <a:lvl1pPr algn="l" defTabSz="528319">
              <a:lnSpc>
                <a:spcPct val="80000"/>
              </a:lnSpc>
              <a:defRPr sz="10943">
                <a:solidFill>
                  <a:srgbClr val="5C5C5C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r>
              <a:t>Sequencing workflow</a:t>
            </a:r>
          </a:p>
        </p:txBody>
      </p:sp>
      <p:sp>
        <p:nvSpPr>
          <p:cNvPr id="548" name="Numéro de diapositive"/>
          <p:cNvSpPr txBox="1">
            <a:spLocks noGrp="1"/>
          </p:cNvSpPr>
          <p:nvPr>
            <p:ph type="sldNum" sz="quarter" idx="4294967295"/>
          </p:nvPr>
        </p:nvSpPr>
        <p:spPr>
          <a:xfrm>
            <a:off x="23136936" y="12922250"/>
            <a:ext cx="453239" cy="4699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algn="ctr" defTabSz="821531"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16</a:t>
            </a:fld>
            <a:endParaRPr/>
          </a:p>
        </p:txBody>
      </p:sp>
      <p:sp>
        <p:nvSpPr>
          <p:cNvPr id="549" name="Chevron"/>
          <p:cNvSpPr/>
          <p:nvPr/>
        </p:nvSpPr>
        <p:spPr>
          <a:xfrm>
            <a:off x="664785" y="2628907"/>
            <a:ext cx="3794552" cy="3611333"/>
          </a:xfrm>
          <a:prstGeom prst="chevron">
            <a:avLst>
              <a:gd name="adj" fmla="val 25308"/>
            </a:avLst>
          </a:prstGeom>
          <a:solidFill>
            <a:srgbClr val="57687C">
              <a:alpha val="52879"/>
            </a:srgbClr>
          </a:solidFill>
          <a:ln w="12700">
            <a:miter lim="400000"/>
          </a:ln>
        </p:spPr>
        <p:txBody>
          <a:bodyPr lIns="64293" tIns="64293" rIns="64293" bIns="64293" anchor="ctr"/>
          <a:lstStyle/>
          <a:p>
            <a:pPr algn="ctr" defTabSz="1285875">
              <a:spcBef>
                <a:spcPts val="0"/>
              </a:spcBef>
              <a:defRPr sz="2200" b="1" i="0" spc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50" name="Chevron 45"/>
          <p:cNvSpPr/>
          <p:nvPr/>
        </p:nvSpPr>
        <p:spPr>
          <a:xfrm>
            <a:off x="4776438" y="2628907"/>
            <a:ext cx="838204" cy="3611333"/>
          </a:xfrm>
          <a:prstGeom prst="chevron">
            <a:avLst>
              <a:gd name="adj" fmla="val 215421"/>
            </a:avLst>
          </a:prstGeom>
          <a:solidFill>
            <a:srgbClr val="D9D9D9">
              <a:alpha val="52879"/>
            </a:srgbClr>
          </a:solidFill>
          <a:ln w="12700">
            <a:miter lim="400000"/>
          </a:ln>
        </p:spPr>
        <p:txBody>
          <a:bodyPr lIns="64293" tIns="64293" rIns="64293" bIns="64293" anchor="ctr"/>
          <a:lstStyle/>
          <a:p>
            <a:pPr algn="ctr" defTabSz="1285875">
              <a:spcBef>
                <a:spcPts val="0"/>
              </a:spcBef>
              <a:defRPr sz="3600" i="0" spc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51" name="Chevron 46"/>
          <p:cNvSpPr/>
          <p:nvPr/>
        </p:nvSpPr>
        <p:spPr>
          <a:xfrm>
            <a:off x="8357820" y="2628907"/>
            <a:ext cx="838204" cy="3611333"/>
          </a:xfrm>
          <a:prstGeom prst="chevron">
            <a:avLst>
              <a:gd name="adj" fmla="val 215421"/>
            </a:avLst>
          </a:prstGeom>
          <a:solidFill>
            <a:srgbClr val="D9D9D9">
              <a:alpha val="52879"/>
            </a:srgbClr>
          </a:solidFill>
          <a:ln w="12700">
            <a:miter lim="400000"/>
          </a:ln>
        </p:spPr>
        <p:txBody>
          <a:bodyPr lIns="64293" tIns="64293" rIns="64293" bIns="64293" anchor="ctr"/>
          <a:lstStyle/>
          <a:p>
            <a:pPr algn="ctr" defTabSz="1285875">
              <a:spcBef>
                <a:spcPts val="0"/>
              </a:spcBef>
              <a:defRPr sz="3600" i="0" spc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52" name="Chevron 47"/>
          <p:cNvSpPr/>
          <p:nvPr/>
        </p:nvSpPr>
        <p:spPr>
          <a:xfrm>
            <a:off x="10681395" y="2628907"/>
            <a:ext cx="838204" cy="3611333"/>
          </a:xfrm>
          <a:prstGeom prst="chevron">
            <a:avLst>
              <a:gd name="adj" fmla="val 215421"/>
            </a:avLst>
          </a:prstGeom>
          <a:solidFill>
            <a:srgbClr val="D9D9D9">
              <a:alpha val="52879"/>
            </a:srgbClr>
          </a:solidFill>
          <a:ln w="12700">
            <a:miter lim="400000"/>
          </a:ln>
        </p:spPr>
        <p:txBody>
          <a:bodyPr lIns="64293" tIns="64293" rIns="64293" bIns="64293" anchor="ctr"/>
          <a:lstStyle/>
          <a:p>
            <a:pPr algn="ctr" defTabSz="1285875">
              <a:spcBef>
                <a:spcPts val="0"/>
              </a:spcBef>
              <a:defRPr sz="3600" i="0" spc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53" name="Chevron 48"/>
          <p:cNvSpPr/>
          <p:nvPr/>
        </p:nvSpPr>
        <p:spPr>
          <a:xfrm>
            <a:off x="13633876" y="2628907"/>
            <a:ext cx="838204" cy="3611333"/>
          </a:xfrm>
          <a:prstGeom prst="chevron">
            <a:avLst>
              <a:gd name="adj" fmla="val 215421"/>
            </a:avLst>
          </a:prstGeom>
          <a:solidFill>
            <a:srgbClr val="D9D9D9">
              <a:alpha val="52879"/>
            </a:srgbClr>
          </a:solidFill>
          <a:ln w="12700">
            <a:miter lim="400000"/>
          </a:ln>
        </p:spPr>
        <p:txBody>
          <a:bodyPr lIns="64293" tIns="64293" rIns="64293" bIns="64293" anchor="ctr"/>
          <a:lstStyle/>
          <a:p>
            <a:pPr algn="ctr" defTabSz="1285875">
              <a:spcBef>
                <a:spcPts val="0"/>
              </a:spcBef>
              <a:defRPr sz="3600" i="0" spc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54" name="Chevron 48"/>
          <p:cNvSpPr/>
          <p:nvPr/>
        </p:nvSpPr>
        <p:spPr>
          <a:xfrm>
            <a:off x="19777586" y="2677108"/>
            <a:ext cx="838204" cy="3611333"/>
          </a:xfrm>
          <a:prstGeom prst="chevron">
            <a:avLst>
              <a:gd name="adj" fmla="val 215421"/>
            </a:avLst>
          </a:prstGeom>
          <a:solidFill>
            <a:srgbClr val="D9D9D9">
              <a:alpha val="52879"/>
            </a:srgbClr>
          </a:solidFill>
          <a:ln w="12700">
            <a:miter lim="400000"/>
          </a:ln>
        </p:spPr>
        <p:txBody>
          <a:bodyPr lIns="64293" tIns="64293" rIns="64293" bIns="64293" anchor="ctr"/>
          <a:lstStyle/>
          <a:p>
            <a:pPr algn="ctr" defTabSz="1285875">
              <a:spcBef>
                <a:spcPts val="0"/>
              </a:spcBef>
              <a:defRPr sz="3600" i="0" spc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55" name="Chevron"/>
          <p:cNvSpPr/>
          <p:nvPr/>
        </p:nvSpPr>
        <p:spPr>
          <a:xfrm>
            <a:off x="3622519" y="2628907"/>
            <a:ext cx="1372459" cy="3611333"/>
          </a:xfrm>
          <a:prstGeom prst="chevron">
            <a:avLst>
              <a:gd name="adj" fmla="val 66592"/>
            </a:avLst>
          </a:prstGeom>
          <a:solidFill>
            <a:srgbClr val="DCDEE0">
              <a:alpha val="52879"/>
            </a:srgbClr>
          </a:solidFill>
          <a:ln w="12700">
            <a:miter lim="400000"/>
          </a:ln>
        </p:spPr>
        <p:txBody>
          <a:bodyPr lIns="64293" tIns="64293" rIns="64293" bIns="64293" anchor="ctr"/>
          <a:lstStyle/>
          <a:p>
            <a:pPr algn="ctr" defTabSz="1285875">
              <a:spcBef>
                <a:spcPts val="0"/>
              </a:spcBef>
              <a:defRPr sz="2200" b="1" i="0" spc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56" name="Chevron"/>
          <p:cNvSpPr/>
          <p:nvPr/>
        </p:nvSpPr>
        <p:spPr>
          <a:xfrm>
            <a:off x="4158158" y="2628907"/>
            <a:ext cx="3794552" cy="3611333"/>
          </a:xfrm>
          <a:prstGeom prst="chevron">
            <a:avLst>
              <a:gd name="adj" fmla="val 25308"/>
            </a:avLst>
          </a:prstGeom>
          <a:solidFill>
            <a:srgbClr val="0780C3">
              <a:alpha val="52879"/>
            </a:srgbClr>
          </a:solidFill>
          <a:ln w="12700">
            <a:miter lim="400000"/>
          </a:ln>
        </p:spPr>
        <p:txBody>
          <a:bodyPr lIns="64293" tIns="64293" rIns="64293" bIns="64293" anchor="ctr"/>
          <a:lstStyle/>
          <a:p>
            <a:pPr algn="ctr" defTabSz="1285875">
              <a:spcBef>
                <a:spcPts val="0"/>
              </a:spcBef>
              <a:defRPr sz="2200" b="1" i="0" spc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57" name="Chevron"/>
          <p:cNvSpPr/>
          <p:nvPr/>
        </p:nvSpPr>
        <p:spPr>
          <a:xfrm>
            <a:off x="7149330" y="2628907"/>
            <a:ext cx="3794552" cy="3611333"/>
          </a:xfrm>
          <a:prstGeom prst="chevron">
            <a:avLst>
              <a:gd name="adj" fmla="val 25308"/>
            </a:avLst>
          </a:prstGeom>
          <a:solidFill>
            <a:srgbClr val="08A398">
              <a:alpha val="52879"/>
            </a:srgbClr>
          </a:solidFill>
          <a:ln w="12700">
            <a:miter lim="400000"/>
          </a:ln>
        </p:spPr>
        <p:txBody>
          <a:bodyPr lIns="64293" tIns="64293" rIns="64293" bIns="64293" anchor="ctr"/>
          <a:lstStyle/>
          <a:p>
            <a:pPr algn="ctr" defTabSz="1285875">
              <a:spcBef>
                <a:spcPts val="0"/>
              </a:spcBef>
              <a:defRPr sz="2200" b="1" i="0" spc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58" name="Chevron"/>
          <p:cNvSpPr/>
          <p:nvPr/>
        </p:nvSpPr>
        <p:spPr>
          <a:xfrm>
            <a:off x="10139300" y="2628907"/>
            <a:ext cx="3794552" cy="3611333"/>
          </a:xfrm>
          <a:prstGeom prst="chevron">
            <a:avLst>
              <a:gd name="adj" fmla="val 25308"/>
            </a:avLst>
          </a:prstGeom>
          <a:solidFill>
            <a:srgbClr val="90C222">
              <a:alpha val="52879"/>
            </a:srgbClr>
          </a:solidFill>
          <a:ln w="12700">
            <a:miter lim="400000"/>
          </a:ln>
        </p:spPr>
        <p:txBody>
          <a:bodyPr lIns="64293" tIns="64293" rIns="64293" bIns="64293" anchor="ctr"/>
          <a:lstStyle/>
          <a:p>
            <a:pPr algn="ctr" defTabSz="1285875">
              <a:spcBef>
                <a:spcPts val="0"/>
              </a:spcBef>
              <a:defRPr sz="2200" b="1" i="0" spc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59" name="Chevron"/>
          <p:cNvSpPr/>
          <p:nvPr/>
        </p:nvSpPr>
        <p:spPr>
          <a:xfrm>
            <a:off x="16085796" y="2628907"/>
            <a:ext cx="1372459" cy="3611333"/>
          </a:xfrm>
          <a:prstGeom prst="chevron">
            <a:avLst>
              <a:gd name="adj" fmla="val 66592"/>
            </a:avLst>
          </a:prstGeom>
          <a:solidFill>
            <a:srgbClr val="DCDEE0">
              <a:alpha val="52879"/>
            </a:srgbClr>
          </a:solidFill>
          <a:ln w="12700">
            <a:miter lim="400000"/>
          </a:ln>
        </p:spPr>
        <p:txBody>
          <a:bodyPr lIns="64293" tIns="64293" rIns="64293" bIns="64293" anchor="ctr"/>
          <a:lstStyle/>
          <a:p>
            <a:pPr algn="ctr" defTabSz="1285875">
              <a:spcBef>
                <a:spcPts val="0"/>
              </a:spcBef>
              <a:defRPr sz="2200" b="1" i="0" spc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60" name="Chevron"/>
          <p:cNvSpPr/>
          <p:nvPr/>
        </p:nvSpPr>
        <p:spPr>
          <a:xfrm>
            <a:off x="16630284" y="2628907"/>
            <a:ext cx="3794552" cy="3611333"/>
          </a:xfrm>
          <a:prstGeom prst="chevron">
            <a:avLst>
              <a:gd name="adj" fmla="val 25308"/>
            </a:avLst>
          </a:prstGeom>
          <a:solidFill>
            <a:srgbClr val="FBA201">
              <a:alpha val="52879"/>
            </a:srgbClr>
          </a:solidFill>
          <a:ln w="12700">
            <a:miter lim="400000"/>
          </a:ln>
        </p:spPr>
        <p:txBody>
          <a:bodyPr lIns="64293" tIns="64293" rIns="64293" bIns="64293" anchor="ctr"/>
          <a:lstStyle/>
          <a:p>
            <a:pPr algn="ctr" defTabSz="1285875">
              <a:spcBef>
                <a:spcPts val="0"/>
              </a:spcBef>
              <a:defRPr sz="2200" b="1" i="0" spc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61" name="Chevron"/>
          <p:cNvSpPr/>
          <p:nvPr/>
        </p:nvSpPr>
        <p:spPr>
          <a:xfrm>
            <a:off x="20176323" y="2628907"/>
            <a:ext cx="3794552" cy="3611333"/>
          </a:xfrm>
          <a:prstGeom prst="chevron">
            <a:avLst>
              <a:gd name="adj" fmla="val 25308"/>
            </a:avLst>
          </a:prstGeom>
          <a:solidFill>
            <a:srgbClr val="E62601">
              <a:alpha val="52879"/>
            </a:srgbClr>
          </a:solidFill>
          <a:ln w="12700">
            <a:miter lim="400000"/>
          </a:ln>
        </p:spPr>
        <p:txBody>
          <a:bodyPr lIns="64293" tIns="64293" rIns="64293" bIns="64293" anchor="ctr"/>
          <a:lstStyle/>
          <a:p>
            <a:pPr algn="ctr" defTabSz="1285875">
              <a:spcBef>
                <a:spcPts val="0"/>
              </a:spcBef>
              <a:defRPr sz="2200" b="1" i="0" spc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62" name="Chevron"/>
          <p:cNvSpPr/>
          <p:nvPr/>
        </p:nvSpPr>
        <p:spPr>
          <a:xfrm>
            <a:off x="19612697" y="2628907"/>
            <a:ext cx="1372459" cy="3611333"/>
          </a:xfrm>
          <a:prstGeom prst="chevron">
            <a:avLst>
              <a:gd name="adj" fmla="val 66592"/>
            </a:avLst>
          </a:prstGeom>
          <a:solidFill>
            <a:srgbClr val="DCDEE0">
              <a:alpha val="52879"/>
            </a:srgbClr>
          </a:solidFill>
          <a:ln w="12700">
            <a:miter lim="400000"/>
          </a:ln>
        </p:spPr>
        <p:txBody>
          <a:bodyPr lIns="64293" tIns="64293" rIns="64293" bIns="64293" anchor="ctr"/>
          <a:lstStyle/>
          <a:p>
            <a:pPr algn="ctr" defTabSz="1285875">
              <a:spcBef>
                <a:spcPts val="0"/>
              </a:spcBef>
              <a:defRPr sz="2200" b="1" i="0" spc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63" name="WWTFs"/>
          <p:cNvSpPr txBox="1"/>
          <p:nvPr/>
        </p:nvSpPr>
        <p:spPr>
          <a:xfrm>
            <a:off x="386545" y="1976676"/>
            <a:ext cx="2446695" cy="816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/>
          <a:lstStyle>
            <a:lvl1pPr algn="ctr" defTabSz="821531">
              <a:spcBef>
                <a:spcPts val="0"/>
              </a:spcBef>
              <a:defRPr i="0" spc="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WWTFs</a:t>
            </a:r>
          </a:p>
        </p:txBody>
      </p:sp>
      <p:sp>
        <p:nvSpPr>
          <p:cNvPr id="564" name="DHS"/>
          <p:cNvSpPr txBox="1"/>
          <p:nvPr/>
        </p:nvSpPr>
        <p:spPr>
          <a:xfrm>
            <a:off x="17246006" y="1976676"/>
            <a:ext cx="2158986" cy="816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/>
          <a:lstStyle>
            <a:lvl1pPr algn="ctr" defTabSz="821531">
              <a:spcBef>
                <a:spcPts val="0"/>
              </a:spcBef>
              <a:defRPr i="0" spc="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DHS</a:t>
            </a:r>
          </a:p>
        </p:txBody>
      </p:sp>
      <p:pic>
        <p:nvPicPr>
          <p:cNvPr id="565" name="DHS-LOGO.png" descr="DHS-LOGO.png"/>
          <p:cNvPicPr>
            <a:picLocks noChangeAspect="1"/>
          </p:cNvPicPr>
          <p:nvPr/>
        </p:nvPicPr>
        <p:blipFill>
          <a:blip r:embed="rId2"/>
          <a:srcRect r="79171"/>
          <a:stretch>
            <a:fillRect/>
          </a:stretch>
        </p:blipFill>
        <p:spPr>
          <a:xfrm>
            <a:off x="16466897" y="2036844"/>
            <a:ext cx="1316203" cy="1229947"/>
          </a:xfrm>
          <a:prstGeom prst="rect">
            <a:avLst/>
          </a:prstGeom>
          <a:ln w="12700">
            <a:miter lim="400000"/>
          </a:ln>
        </p:spPr>
      </p:pic>
      <p:pic>
        <p:nvPicPr>
          <p:cNvPr id="566" name="cdc-logo.png" descr="cdc-logo.png"/>
          <p:cNvPicPr>
            <a:picLocks noChangeAspect="1"/>
          </p:cNvPicPr>
          <p:nvPr/>
        </p:nvPicPr>
        <p:blipFill>
          <a:blip r:embed="rId3"/>
          <a:srcRect l="57527" t="36979" r="8572" b="26041"/>
          <a:stretch>
            <a:fillRect/>
          </a:stretch>
        </p:blipFill>
        <p:spPr>
          <a:xfrm>
            <a:off x="20151030" y="2116352"/>
            <a:ext cx="1316436" cy="7961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0800"/>
                </a:lnTo>
                <a:lnTo>
                  <a:pt x="0" y="21600"/>
                </a:lnTo>
                <a:lnTo>
                  <a:pt x="10797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0"/>
                </a:lnTo>
                <a:lnTo>
                  <a:pt x="10797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567" name="Concentration"/>
          <p:cNvSpPr txBox="1"/>
          <p:nvPr/>
        </p:nvSpPr>
        <p:spPr>
          <a:xfrm>
            <a:off x="4476864" y="4065553"/>
            <a:ext cx="3939366" cy="73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/>
          <a:lstStyle>
            <a:lvl1pPr algn="ctr" defTabSz="821531">
              <a:spcBef>
                <a:spcPts val="0"/>
              </a:spcBef>
              <a:defRPr sz="3300" i="0" spc="0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>
              <a:defRPr>
                <a:latin typeface="Avenir Book"/>
                <a:ea typeface="Avenir Book"/>
                <a:cs typeface="Avenir Book"/>
                <a:sym typeface="Avenir Book"/>
              </a:defRPr>
            </a:pP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Concentration</a:t>
            </a:r>
          </a:p>
        </p:txBody>
      </p:sp>
      <p:sp>
        <p:nvSpPr>
          <p:cNvPr id="568" name="RNA…"/>
          <p:cNvSpPr txBox="1"/>
          <p:nvPr/>
        </p:nvSpPr>
        <p:spPr>
          <a:xfrm>
            <a:off x="7402468" y="3503236"/>
            <a:ext cx="3939366" cy="18626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700" i="0" spc="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RNA</a:t>
            </a:r>
          </a:p>
          <a:p>
            <a:pPr algn="ctr" defTabSz="821531">
              <a:spcBef>
                <a:spcPts val="0"/>
              </a:spcBef>
              <a:defRPr sz="3700" i="0" spc="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extraction</a:t>
            </a:r>
          </a:p>
        </p:txBody>
      </p:sp>
      <p:sp>
        <p:nvSpPr>
          <p:cNvPr id="569" name="Quantification"/>
          <p:cNvSpPr txBox="1"/>
          <p:nvPr/>
        </p:nvSpPr>
        <p:spPr>
          <a:xfrm>
            <a:off x="10509643" y="4065553"/>
            <a:ext cx="3939366" cy="73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/>
          <a:lstStyle>
            <a:lvl1pPr algn="ctr" defTabSz="821531">
              <a:spcBef>
                <a:spcPts val="0"/>
              </a:spcBef>
              <a:defRPr sz="3300" i="0" spc="0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>
              <a:defRPr>
                <a:latin typeface="Avenir Book"/>
                <a:ea typeface="Avenir Book"/>
                <a:cs typeface="Avenir Book"/>
                <a:sym typeface="Avenir Book"/>
              </a:defRPr>
            </a:pP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Quantification</a:t>
            </a:r>
          </a:p>
        </p:txBody>
      </p:sp>
      <p:sp>
        <p:nvSpPr>
          <p:cNvPr id="570" name="WI…"/>
          <p:cNvSpPr txBox="1"/>
          <p:nvPr/>
        </p:nvSpPr>
        <p:spPr>
          <a:xfrm>
            <a:off x="16754217" y="3706295"/>
            <a:ext cx="3939366" cy="14565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700" i="0" spc="0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WI </a:t>
            </a:r>
          </a:p>
          <a:p>
            <a:pPr algn="ctr" defTabSz="821531">
              <a:spcBef>
                <a:spcPts val="0"/>
              </a:spcBef>
              <a:defRPr sz="3700" i="0" spc="0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dashboard</a:t>
            </a:r>
          </a:p>
        </p:txBody>
      </p:sp>
      <p:sp>
        <p:nvSpPr>
          <p:cNvPr id="571" name="National dashboard…"/>
          <p:cNvSpPr txBox="1"/>
          <p:nvPr/>
        </p:nvSpPr>
        <p:spPr>
          <a:xfrm>
            <a:off x="20394490" y="3419737"/>
            <a:ext cx="3939365" cy="20296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700" i="0" spc="0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National dashboard</a:t>
            </a:r>
          </a:p>
          <a:p>
            <a:pPr algn="ctr" defTabSz="821531">
              <a:spcBef>
                <a:spcPts val="0"/>
              </a:spcBef>
              <a:defRPr sz="3700" i="0" spc="0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DCIPHER          </a:t>
            </a:r>
          </a:p>
        </p:txBody>
      </p:sp>
      <p:sp>
        <p:nvSpPr>
          <p:cNvPr id="572" name="Chevron"/>
          <p:cNvSpPr/>
          <p:nvPr/>
        </p:nvSpPr>
        <p:spPr>
          <a:xfrm>
            <a:off x="13129660" y="2628907"/>
            <a:ext cx="3794552" cy="3611333"/>
          </a:xfrm>
          <a:prstGeom prst="chevron">
            <a:avLst>
              <a:gd name="adj" fmla="val 25308"/>
            </a:avLst>
          </a:prstGeom>
          <a:solidFill>
            <a:srgbClr val="A2E160">
              <a:alpha val="52879"/>
            </a:srgbClr>
          </a:solidFill>
          <a:ln w="12700">
            <a:miter lim="400000"/>
          </a:ln>
        </p:spPr>
        <p:txBody>
          <a:bodyPr lIns="64293" tIns="64293" rIns="64293" bIns="64293" anchor="ctr"/>
          <a:lstStyle/>
          <a:p>
            <a:pPr algn="ctr" defTabSz="1285875">
              <a:spcBef>
                <a:spcPts val="0"/>
              </a:spcBef>
              <a:defRPr sz="2200" b="1" i="0" spc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73" name="Data…"/>
          <p:cNvSpPr txBox="1"/>
          <p:nvPr/>
        </p:nvSpPr>
        <p:spPr>
          <a:xfrm>
            <a:off x="14115760" y="3032330"/>
            <a:ext cx="2064358" cy="3080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300" i="0" spc="0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Data </a:t>
            </a:r>
          </a:p>
          <a:p>
            <a:pPr algn="ctr" defTabSz="821531">
              <a:spcBef>
                <a:spcPts val="0"/>
              </a:spcBef>
              <a:defRPr sz="3300" i="0" spc="0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analysis &amp;</a:t>
            </a:r>
          </a:p>
          <a:p>
            <a:pPr algn="ctr" defTabSz="821531">
              <a:spcBef>
                <a:spcPts val="0"/>
              </a:spcBef>
              <a:defRPr sz="3300" i="0" spc="0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Quality </a:t>
            </a:r>
          </a:p>
          <a:p>
            <a:pPr algn="ctr" defTabSz="821531">
              <a:spcBef>
                <a:spcPts val="0"/>
              </a:spcBef>
              <a:defRPr sz="3300" i="0" spc="0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control</a:t>
            </a:r>
          </a:p>
        </p:txBody>
      </p:sp>
      <p:sp>
        <p:nvSpPr>
          <p:cNvPr id="574" name="WSLH/UWM"/>
          <p:cNvSpPr txBox="1"/>
          <p:nvPr/>
        </p:nvSpPr>
        <p:spPr>
          <a:xfrm>
            <a:off x="3861326" y="1976676"/>
            <a:ext cx="3500295" cy="816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/>
          <a:lstStyle>
            <a:lvl1pPr algn="ctr" defTabSz="821531">
              <a:spcBef>
                <a:spcPts val="0"/>
              </a:spcBef>
              <a:defRPr i="0" spc="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WSLH/UWM</a:t>
            </a:r>
          </a:p>
        </p:txBody>
      </p:sp>
      <p:sp>
        <p:nvSpPr>
          <p:cNvPr id="575" name="Ligne"/>
          <p:cNvSpPr/>
          <p:nvPr/>
        </p:nvSpPr>
        <p:spPr>
          <a:xfrm>
            <a:off x="7095576" y="2434237"/>
            <a:ext cx="8777594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576" name="Collection…"/>
          <p:cNvSpPr txBox="1"/>
          <p:nvPr/>
        </p:nvSpPr>
        <p:spPr>
          <a:xfrm>
            <a:off x="688297" y="3114080"/>
            <a:ext cx="3939366" cy="2737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700" i="0" spc="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Collection</a:t>
            </a:r>
            <a:r>
              <a:t> </a:t>
            </a:r>
          </a:p>
          <a:p>
            <a:pPr algn="ctr" defTabSz="821531">
              <a:spcBef>
                <a:spcPts val="0"/>
              </a:spcBef>
              <a:defRPr sz="3700" i="0" spc="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24h </a:t>
            </a:r>
          </a:p>
          <a:p>
            <a:pPr algn="ctr" defTabSz="821531">
              <a:spcBef>
                <a:spcPts val="0"/>
              </a:spcBef>
              <a:defRPr sz="3700" i="0" spc="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composite samples</a:t>
            </a:r>
          </a:p>
        </p:txBody>
      </p:sp>
      <p:sp>
        <p:nvSpPr>
          <p:cNvPr id="577" name="Data…"/>
          <p:cNvSpPr txBox="1"/>
          <p:nvPr/>
        </p:nvSpPr>
        <p:spPr>
          <a:xfrm>
            <a:off x="14240422" y="7103669"/>
            <a:ext cx="1997257" cy="2346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2600" i="0" spc="0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Data </a:t>
            </a:r>
          </a:p>
          <a:p>
            <a:pPr algn="ctr" defTabSz="821531">
              <a:spcBef>
                <a:spcPts val="0"/>
              </a:spcBef>
              <a:defRPr sz="2600" i="0" spc="0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analysis &amp;</a:t>
            </a:r>
          </a:p>
          <a:p>
            <a:pPr algn="ctr" defTabSz="821531">
              <a:spcBef>
                <a:spcPts val="0"/>
              </a:spcBef>
              <a:defRPr sz="2600" i="0" spc="0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Quality </a:t>
            </a:r>
          </a:p>
          <a:p>
            <a:pPr algn="ctr" defTabSz="821531">
              <a:spcBef>
                <a:spcPts val="0"/>
              </a:spcBef>
              <a:defRPr sz="2600" i="0" spc="0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control</a:t>
            </a:r>
          </a:p>
        </p:txBody>
      </p:sp>
      <p:pic>
        <p:nvPicPr>
          <p:cNvPr id="578" name="cdc-logo.png" descr="cdc-logo.png"/>
          <p:cNvPicPr>
            <a:picLocks noChangeAspect="1"/>
          </p:cNvPicPr>
          <p:nvPr/>
        </p:nvPicPr>
        <p:blipFill>
          <a:blip r:embed="rId3"/>
          <a:srcRect l="57527" t="36979" r="8572" b="26041"/>
          <a:stretch>
            <a:fillRect/>
          </a:stretch>
        </p:blipFill>
        <p:spPr>
          <a:xfrm>
            <a:off x="19917725" y="6329910"/>
            <a:ext cx="1316436" cy="7961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0800"/>
                </a:lnTo>
                <a:lnTo>
                  <a:pt x="0" y="21600"/>
                </a:lnTo>
                <a:lnTo>
                  <a:pt x="10797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0"/>
                </a:lnTo>
                <a:lnTo>
                  <a:pt x="10797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579" name="National dashboard…"/>
          <p:cNvSpPr txBox="1"/>
          <p:nvPr/>
        </p:nvSpPr>
        <p:spPr>
          <a:xfrm>
            <a:off x="20103917" y="7114491"/>
            <a:ext cx="3939366" cy="223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700" i="0" spc="0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National dashboard</a:t>
            </a:r>
          </a:p>
          <a:p>
            <a:pPr algn="ctr" defTabSz="821531">
              <a:spcBef>
                <a:spcPts val="0"/>
              </a:spcBef>
              <a:defRPr sz="3700" i="0" spc="0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DCIPHER</a:t>
            </a:r>
          </a:p>
        </p:txBody>
      </p:sp>
      <p:sp>
        <p:nvSpPr>
          <p:cNvPr id="580" name="Figure"/>
          <p:cNvSpPr/>
          <p:nvPr/>
        </p:nvSpPr>
        <p:spPr>
          <a:xfrm>
            <a:off x="16580160" y="6492348"/>
            <a:ext cx="3593337" cy="16602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4883" y="21489"/>
                </a:lnTo>
                <a:lnTo>
                  <a:pt x="21600" y="21600"/>
                </a:lnTo>
                <a:lnTo>
                  <a:pt x="16712" y="25"/>
                </a:lnTo>
                <a:lnTo>
                  <a:pt x="0" y="0"/>
                </a:lnTo>
                <a:close/>
              </a:path>
            </a:pathLst>
          </a:custGeom>
          <a:solidFill>
            <a:srgbClr val="FBA201">
              <a:alpha val="52999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500" i="0" spc="0"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581" name="SRA"/>
          <p:cNvSpPr txBox="1"/>
          <p:nvPr/>
        </p:nvSpPr>
        <p:spPr>
          <a:xfrm>
            <a:off x="16470943" y="6373948"/>
            <a:ext cx="3811319" cy="20288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/>
          <a:lstStyle>
            <a:lvl1pPr algn="ctr" defTabSz="821531">
              <a:spcBef>
                <a:spcPts val="0"/>
              </a:spcBef>
              <a:defRPr sz="3000" i="0" spc="0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SRA</a:t>
            </a:r>
          </a:p>
        </p:txBody>
      </p:sp>
      <p:pic>
        <p:nvPicPr>
          <p:cNvPr id="582" name="US-NLM-NCBI-Logo.svg.png" descr="US-NLM-NCBI-Logo.sv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41967" y="6418530"/>
            <a:ext cx="989481" cy="1222230"/>
          </a:xfrm>
          <a:prstGeom prst="rect">
            <a:avLst/>
          </a:prstGeom>
          <a:ln w="12700">
            <a:miter lim="400000"/>
          </a:ln>
        </p:spPr>
      </p:pic>
      <p:sp>
        <p:nvSpPr>
          <p:cNvPr id="583" name="Virage 65"/>
          <p:cNvSpPr/>
          <p:nvPr/>
        </p:nvSpPr>
        <p:spPr>
          <a:xfrm rot="10800000" flipH="1">
            <a:off x="8971796" y="5178460"/>
            <a:ext cx="1455170" cy="37023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8610"/>
                </a:lnTo>
                <a:cubicBezTo>
                  <a:pt x="0" y="4912"/>
                  <a:pt x="4231" y="1913"/>
                  <a:pt x="9450" y="1913"/>
                </a:cubicBezTo>
                <a:lnTo>
                  <a:pt x="16200" y="1913"/>
                </a:lnTo>
                <a:lnTo>
                  <a:pt x="16200" y="0"/>
                </a:lnTo>
                <a:lnTo>
                  <a:pt x="21600" y="3827"/>
                </a:lnTo>
                <a:lnTo>
                  <a:pt x="16200" y="7654"/>
                </a:lnTo>
                <a:lnTo>
                  <a:pt x="16200" y="5740"/>
                </a:lnTo>
                <a:lnTo>
                  <a:pt x="9450" y="5740"/>
                </a:lnTo>
                <a:cubicBezTo>
                  <a:pt x="7213" y="5740"/>
                  <a:pt x="5400" y="7025"/>
                  <a:pt x="5400" y="8610"/>
                </a:cubicBezTo>
                <a:lnTo>
                  <a:pt x="5400" y="21600"/>
                </a:lnTo>
                <a:close/>
              </a:path>
            </a:pathLst>
          </a:custGeom>
          <a:solidFill>
            <a:srgbClr val="2A4D4D"/>
          </a:solidFill>
          <a:ln w="25400">
            <a:solidFill>
              <a:srgbClr val="1C3333"/>
            </a:solidFill>
          </a:ln>
        </p:spPr>
        <p:txBody>
          <a:bodyPr lIns="68580" tIns="68580" rIns="68580" bIns="68580" anchor="ctr"/>
          <a:lstStyle/>
          <a:p>
            <a:pPr algn="ctr" defTabSz="1828800">
              <a:spcBef>
                <a:spcPts val="0"/>
              </a:spcBef>
              <a:defRPr sz="2400" i="0" spc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84" name="Figure"/>
          <p:cNvSpPr/>
          <p:nvPr/>
        </p:nvSpPr>
        <p:spPr>
          <a:xfrm>
            <a:off x="10027329" y="1272170"/>
            <a:ext cx="14186037" cy="50928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168"/>
                </a:lnTo>
                <a:lnTo>
                  <a:pt x="21246" y="602"/>
                </a:lnTo>
                <a:lnTo>
                  <a:pt x="9653" y="0"/>
                </a:lnTo>
                <a:lnTo>
                  <a:pt x="9255" y="5484"/>
                </a:lnTo>
                <a:lnTo>
                  <a:pt x="21" y="5261"/>
                </a:lnTo>
                <a:lnTo>
                  <a:pt x="1487" y="1342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>
              <a:alpha val="85433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500" i="0" spc="0"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grpSp>
        <p:nvGrpSpPr>
          <p:cNvPr id="590" name="Group 36"/>
          <p:cNvGrpSpPr/>
          <p:nvPr/>
        </p:nvGrpSpPr>
        <p:grpSpPr>
          <a:xfrm>
            <a:off x="8254923" y="11189356"/>
            <a:ext cx="10784528" cy="1922490"/>
            <a:chOff x="0" y="0"/>
            <a:chExt cx="10784526" cy="1922489"/>
          </a:xfrm>
        </p:grpSpPr>
        <p:pic>
          <p:nvPicPr>
            <p:cNvPr id="585" name="Picture 8" descr="Picture 8"/>
            <p:cNvPicPr>
              <a:picLocks noChangeAspect="1"/>
            </p:cNvPicPr>
            <p:nvPr/>
          </p:nvPicPr>
          <p:blipFill>
            <a:blip r:embed="rId5"/>
            <a:srcRect r="60991" b="416"/>
            <a:stretch>
              <a:fillRect/>
            </a:stretch>
          </p:blipFill>
          <p:spPr>
            <a:xfrm>
              <a:off x="0" y="0"/>
              <a:ext cx="5591412" cy="19216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86" name="Oval 30"/>
            <p:cNvSpPr/>
            <p:nvPr/>
          </p:nvSpPr>
          <p:spPr>
            <a:xfrm>
              <a:off x="3872720" y="380189"/>
              <a:ext cx="1322917" cy="1416918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68580" tIns="68580" rIns="68580" bIns="68580" numCol="1" anchor="ctr">
              <a:noAutofit/>
            </a:bodyPr>
            <a:lstStyle/>
            <a:p>
              <a:pPr algn="ctr" defTabSz="1828800">
                <a:spcBef>
                  <a:spcPts val="0"/>
                </a:spcBef>
                <a:defRPr sz="2400" i="0" spc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87" name="TextBox 29"/>
            <p:cNvSpPr txBox="1"/>
            <p:nvPr/>
          </p:nvSpPr>
          <p:spPr>
            <a:xfrm>
              <a:off x="4018775" y="928494"/>
              <a:ext cx="1755330" cy="4804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8580" tIns="68580" rIns="68580" bIns="68580" numCol="1" anchor="t">
              <a:noAutofit/>
            </a:bodyPr>
            <a:lstStyle>
              <a:lvl1pPr defTabSz="1828800">
                <a:spcBef>
                  <a:spcPts val="0"/>
                </a:spcBef>
                <a:defRPr sz="1600" i="0" spc="0">
                  <a:solidFill>
                    <a:srgbClr val="80808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Enrichment</a:t>
              </a:r>
            </a:p>
          </p:txBody>
        </p:sp>
        <p:pic>
          <p:nvPicPr>
            <p:cNvPr id="588" name="Picture 8" descr="Picture 8"/>
            <p:cNvPicPr>
              <a:picLocks noChangeAspect="1"/>
            </p:cNvPicPr>
            <p:nvPr/>
          </p:nvPicPr>
          <p:blipFill>
            <a:blip r:embed="rId5"/>
            <a:srcRect l="51364" r="36083" b="801"/>
            <a:stretch>
              <a:fillRect/>
            </a:stretch>
          </p:blipFill>
          <p:spPr>
            <a:xfrm>
              <a:off x="5590023" y="6192"/>
              <a:ext cx="1799108" cy="1914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89" name="Picture 8" descr="Picture 8"/>
            <p:cNvPicPr>
              <a:picLocks noChangeAspect="1"/>
            </p:cNvPicPr>
            <p:nvPr/>
          </p:nvPicPr>
          <p:blipFill>
            <a:blip r:embed="rId5"/>
            <a:srcRect l="76572" b="696"/>
            <a:stretch>
              <a:fillRect/>
            </a:stretch>
          </p:blipFill>
          <p:spPr>
            <a:xfrm>
              <a:off x="7426435" y="6193"/>
              <a:ext cx="3358092" cy="19162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91" name="Picture 7" descr="Picture 7"/>
          <p:cNvPicPr>
            <a:picLocks noChangeAspect="1"/>
          </p:cNvPicPr>
          <p:nvPr/>
        </p:nvPicPr>
        <p:blipFill>
          <a:blip r:embed="rId6"/>
          <a:srcRect l="5506" t="30870" r="5757" b="31171"/>
          <a:stretch>
            <a:fillRect/>
          </a:stretch>
        </p:blipFill>
        <p:spPr>
          <a:xfrm>
            <a:off x="19199034" y="11757234"/>
            <a:ext cx="2106168" cy="4910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17" h="21314" extrusionOk="0">
                <a:moveTo>
                  <a:pt x="1629" y="0"/>
                </a:moveTo>
                <a:lnTo>
                  <a:pt x="1629" y="10387"/>
                </a:lnTo>
                <a:lnTo>
                  <a:pt x="1629" y="20791"/>
                </a:lnTo>
                <a:lnTo>
                  <a:pt x="1863" y="20791"/>
                </a:lnTo>
                <a:lnTo>
                  <a:pt x="2097" y="20791"/>
                </a:lnTo>
                <a:lnTo>
                  <a:pt x="2097" y="10387"/>
                </a:lnTo>
                <a:lnTo>
                  <a:pt x="2097" y="0"/>
                </a:lnTo>
                <a:lnTo>
                  <a:pt x="1863" y="0"/>
                </a:lnTo>
                <a:lnTo>
                  <a:pt x="1629" y="0"/>
                </a:lnTo>
                <a:close/>
                <a:moveTo>
                  <a:pt x="3187" y="0"/>
                </a:moveTo>
                <a:lnTo>
                  <a:pt x="3187" y="10387"/>
                </a:lnTo>
                <a:lnTo>
                  <a:pt x="3187" y="20791"/>
                </a:lnTo>
                <a:lnTo>
                  <a:pt x="3421" y="20791"/>
                </a:lnTo>
                <a:lnTo>
                  <a:pt x="3655" y="20791"/>
                </a:lnTo>
                <a:lnTo>
                  <a:pt x="3655" y="10387"/>
                </a:lnTo>
                <a:lnTo>
                  <a:pt x="3655" y="0"/>
                </a:lnTo>
                <a:lnTo>
                  <a:pt x="3421" y="0"/>
                </a:lnTo>
                <a:lnTo>
                  <a:pt x="3187" y="0"/>
                </a:lnTo>
                <a:close/>
                <a:moveTo>
                  <a:pt x="318" y="1757"/>
                </a:moveTo>
                <a:cubicBezTo>
                  <a:pt x="215" y="1807"/>
                  <a:pt x="121" y="2020"/>
                  <a:pt x="75" y="2394"/>
                </a:cubicBezTo>
                <a:cubicBezTo>
                  <a:pt x="-34" y="3305"/>
                  <a:pt x="-28" y="3668"/>
                  <a:pt x="116" y="4306"/>
                </a:cubicBezTo>
                <a:cubicBezTo>
                  <a:pt x="259" y="4945"/>
                  <a:pt x="339" y="4983"/>
                  <a:pt x="544" y="4496"/>
                </a:cubicBezTo>
                <a:cubicBezTo>
                  <a:pt x="712" y="4095"/>
                  <a:pt x="747" y="2773"/>
                  <a:pt x="604" y="2136"/>
                </a:cubicBezTo>
                <a:cubicBezTo>
                  <a:pt x="533" y="1818"/>
                  <a:pt x="420" y="1707"/>
                  <a:pt x="318" y="1757"/>
                </a:cubicBezTo>
                <a:close/>
                <a:moveTo>
                  <a:pt x="21077" y="5650"/>
                </a:moveTo>
                <a:cubicBezTo>
                  <a:pt x="21033" y="5629"/>
                  <a:pt x="20985" y="5650"/>
                  <a:pt x="20936" y="5719"/>
                </a:cubicBezTo>
                <a:cubicBezTo>
                  <a:pt x="20654" y="6117"/>
                  <a:pt x="20646" y="8442"/>
                  <a:pt x="20924" y="8768"/>
                </a:cubicBezTo>
                <a:cubicBezTo>
                  <a:pt x="20997" y="8853"/>
                  <a:pt x="21064" y="8935"/>
                  <a:pt x="21077" y="8957"/>
                </a:cubicBezTo>
                <a:cubicBezTo>
                  <a:pt x="21091" y="8979"/>
                  <a:pt x="21172" y="8844"/>
                  <a:pt x="21255" y="8647"/>
                </a:cubicBezTo>
                <a:cubicBezTo>
                  <a:pt x="21566" y="7906"/>
                  <a:pt x="21386" y="5799"/>
                  <a:pt x="21077" y="5650"/>
                </a:cubicBezTo>
                <a:close/>
                <a:moveTo>
                  <a:pt x="11404" y="7769"/>
                </a:moveTo>
                <a:cubicBezTo>
                  <a:pt x="11090" y="7680"/>
                  <a:pt x="10767" y="8149"/>
                  <a:pt x="10548" y="9198"/>
                </a:cubicBezTo>
                <a:lnTo>
                  <a:pt x="10375" y="10042"/>
                </a:lnTo>
                <a:lnTo>
                  <a:pt x="10193" y="9164"/>
                </a:lnTo>
                <a:cubicBezTo>
                  <a:pt x="9818" y="7385"/>
                  <a:pt x="9025" y="7293"/>
                  <a:pt x="8680" y="8992"/>
                </a:cubicBezTo>
                <a:cubicBezTo>
                  <a:pt x="8521" y="9773"/>
                  <a:pt x="8401" y="9636"/>
                  <a:pt x="8401" y="8647"/>
                </a:cubicBezTo>
                <a:cubicBezTo>
                  <a:pt x="8401" y="8131"/>
                  <a:pt x="8350" y="7975"/>
                  <a:pt x="8171" y="7975"/>
                </a:cubicBezTo>
                <a:lnTo>
                  <a:pt x="7937" y="7975"/>
                </a:lnTo>
                <a:lnTo>
                  <a:pt x="7937" y="14555"/>
                </a:lnTo>
                <a:lnTo>
                  <a:pt x="7937" y="21136"/>
                </a:lnTo>
                <a:lnTo>
                  <a:pt x="8207" y="21136"/>
                </a:lnTo>
                <a:lnTo>
                  <a:pt x="8482" y="21136"/>
                </a:lnTo>
                <a:lnTo>
                  <a:pt x="8482" y="16605"/>
                </a:lnTo>
                <a:lnTo>
                  <a:pt x="8482" y="12058"/>
                </a:lnTo>
                <a:lnTo>
                  <a:pt x="8744" y="10886"/>
                </a:lnTo>
                <a:cubicBezTo>
                  <a:pt x="9082" y="9382"/>
                  <a:pt x="9453" y="9267"/>
                  <a:pt x="9733" y="10594"/>
                </a:cubicBezTo>
                <a:cubicBezTo>
                  <a:pt x="9911" y="11436"/>
                  <a:pt x="9923" y="11760"/>
                  <a:pt x="9947" y="16312"/>
                </a:cubicBezTo>
                <a:lnTo>
                  <a:pt x="9971" y="21136"/>
                </a:lnTo>
                <a:lnTo>
                  <a:pt x="10193" y="21136"/>
                </a:lnTo>
                <a:lnTo>
                  <a:pt x="10415" y="21136"/>
                </a:lnTo>
                <a:lnTo>
                  <a:pt x="10443" y="16433"/>
                </a:lnTo>
                <a:lnTo>
                  <a:pt x="10467" y="11730"/>
                </a:lnTo>
                <a:lnTo>
                  <a:pt x="10722" y="10714"/>
                </a:lnTo>
                <a:cubicBezTo>
                  <a:pt x="11051" y="9405"/>
                  <a:pt x="11442" y="9346"/>
                  <a:pt x="11714" y="10559"/>
                </a:cubicBezTo>
                <a:cubicBezTo>
                  <a:pt x="11899" y="11382"/>
                  <a:pt x="11908" y="11571"/>
                  <a:pt x="11908" y="16278"/>
                </a:cubicBezTo>
                <a:lnTo>
                  <a:pt x="11908" y="21136"/>
                </a:lnTo>
                <a:lnTo>
                  <a:pt x="12138" y="21136"/>
                </a:lnTo>
                <a:lnTo>
                  <a:pt x="12372" y="21136"/>
                </a:lnTo>
                <a:lnTo>
                  <a:pt x="12372" y="16002"/>
                </a:lnTo>
                <a:cubicBezTo>
                  <a:pt x="12372" y="11219"/>
                  <a:pt x="12360" y="10758"/>
                  <a:pt x="12195" y="9663"/>
                </a:cubicBezTo>
                <a:cubicBezTo>
                  <a:pt x="12020" y="8503"/>
                  <a:pt x="11718" y="7857"/>
                  <a:pt x="11404" y="7769"/>
                </a:cubicBezTo>
                <a:close/>
                <a:moveTo>
                  <a:pt x="16327" y="7769"/>
                </a:moveTo>
                <a:cubicBezTo>
                  <a:pt x="16033" y="7659"/>
                  <a:pt x="15721" y="8012"/>
                  <a:pt x="15492" y="8871"/>
                </a:cubicBezTo>
                <a:cubicBezTo>
                  <a:pt x="15263" y="9729"/>
                  <a:pt x="15177" y="9662"/>
                  <a:pt x="15177" y="8613"/>
                </a:cubicBezTo>
                <a:cubicBezTo>
                  <a:pt x="15177" y="8138"/>
                  <a:pt x="15118" y="7975"/>
                  <a:pt x="14943" y="7975"/>
                </a:cubicBezTo>
                <a:lnTo>
                  <a:pt x="14709" y="7975"/>
                </a:lnTo>
                <a:lnTo>
                  <a:pt x="14709" y="14555"/>
                </a:lnTo>
                <a:lnTo>
                  <a:pt x="14709" y="21136"/>
                </a:lnTo>
                <a:lnTo>
                  <a:pt x="14943" y="21136"/>
                </a:lnTo>
                <a:lnTo>
                  <a:pt x="15177" y="21136"/>
                </a:lnTo>
                <a:lnTo>
                  <a:pt x="15177" y="16898"/>
                </a:lnTo>
                <a:cubicBezTo>
                  <a:pt x="15177" y="13266"/>
                  <a:pt x="15197" y="12478"/>
                  <a:pt x="15330" y="11507"/>
                </a:cubicBezTo>
                <a:cubicBezTo>
                  <a:pt x="15681" y="8945"/>
                  <a:pt x="16519" y="9151"/>
                  <a:pt x="16731" y="11851"/>
                </a:cubicBezTo>
                <a:cubicBezTo>
                  <a:pt x="16777" y="12439"/>
                  <a:pt x="16812" y="14777"/>
                  <a:pt x="16812" y="17036"/>
                </a:cubicBezTo>
                <a:lnTo>
                  <a:pt x="16812" y="21136"/>
                </a:lnTo>
                <a:lnTo>
                  <a:pt x="17054" y="21136"/>
                </a:lnTo>
                <a:lnTo>
                  <a:pt x="17292" y="21136"/>
                </a:lnTo>
                <a:lnTo>
                  <a:pt x="17268" y="15847"/>
                </a:lnTo>
                <a:cubicBezTo>
                  <a:pt x="17243" y="10989"/>
                  <a:pt x="17222" y="10484"/>
                  <a:pt x="17058" y="9457"/>
                </a:cubicBezTo>
                <a:cubicBezTo>
                  <a:pt x="16897" y="8453"/>
                  <a:pt x="16622" y="7878"/>
                  <a:pt x="16327" y="7769"/>
                </a:cubicBezTo>
                <a:close/>
                <a:moveTo>
                  <a:pt x="19407" y="7786"/>
                </a:moveTo>
                <a:cubicBezTo>
                  <a:pt x="19187" y="7711"/>
                  <a:pt x="18961" y="7818"/>
                  <a:pt x="18733" y="8113"/>
                </a:cubicBezTo>
                <a:cubicBezTo>
                  <a:pt x="18226" y="8769"/>
                  <a:pt x="18096" y="9317"/>
                  <a:pt x="18240" y="10197"/>
                </a:cubicBezTo>
                <a:cubicBezTo>
                  <a:pt x="18337" y="10786"/>
                  <a:pt x="18357" y="10792"/>
                  <a:pt x="18664" y="10094"/>
                </a:cubicBezTo>
                <a:cubicBezTo>
                  <a:pt x="19133" y="9028"/>
                  <a:pt x="19496" y="9114"/>
                  <a:pt x="19782" y="10387"/>
                </a:cubicBezTo>
                <a:cubicBezTo>
                  <a:pt x="19933" y="11060"/>
                  <a:pt x="20004" y="11705"/>
                  <a:pt x="19988" y="12213"/>
                </a:cubicBezTo>
                <a:cubicBezTo>
                  <a:pt x="19965" y="12929"/>
                  <a:pt x="19913" y="13005"/>
                  <a:pt x="19342" y="13195"/>
                </a:cubicBezTo>
                <a:cubicBezTo>
                  <a:pt x="18370" y="13517"/>
                  <a:pt x="17978" y="14765"/>
                  <a:pt x="17978" y="17553"/>
                </a:cubicBezTo>
                <a:cubicBezTo>
                  <a:pt x="17978" y="19366"/>
                  <a:pt x="18219" y="20742"/>
                  <a:pt x="18603" y="21118"/>
                </a:cubicBezTo>
                <a:cubicBezTo>
                  <a:pt x="19096" y="21600"/>
                  <a:pt x="19694" y="20839"/>
                  <a:pt x="19871" y="19516"/>
                </a:cubicBezTo>
                <a:cubicBezTo>
                  <a:pt x="19960" y="18847"/>
                  <a:pt x="20080" y="19290"/>
                  <a:pt x="20080" y="20291"/>
                </a:cubicBezTo>
                <a:cubicBezTo>
                  <a:pt x="20080" y="20963"/>
                  <a:pt x="20120" y="21136"/>
                  <a:pt x="20274" y="21136"/>
                </a:cubicBezTo>
                <a:lnTo>
                  <a:pt x="20472" y="21136"/>
                </a:lnTo>
                <a:lnTo>
                  <a:pt x="20472" y="16278"/>
                </a:lnTo>
                <a:cubicBezTo>
                  <a:pt x="20472" y="10822"/>
                  <a:pt x="20391" y="9378"/>
                  <a:pt x="20032" y="8561"/>
                </a:cubicBezTo>
                <a:cubicBezTo>
                  <a:pt x="19840" y="8123"/>
                  <a:pt x="19626" y="7861"/>
                  <a:pt x="19407" y="7786"/>
                </a:cubicBezTo>
                <a:close/>
                <a:moveTo>
                  <a:pt x="152" y="7975"/>
                </a:moveTo>
                <a:lnTo>
                  <a:pt x="152" y="14555"/>
                </a:lnTo>
                <a:lnTo>
                  <a:pt x="152" y="21136"/>
                </a:lnTo>
                <a:lnTo>
                  <a:pt x="382" y="21136"/>
                </a:lnTo>
                <a:lnTo>
                  <a:pt x="616" y="21136"/>
                </a:lnTo>
                <a:lnTo>
                  <a:pt x="616" y="14555"/>
                </a:lnTo>
                <a:lnTo>
                  <a:pt x="616" y="7975"/>
                </a:lnTo>
                <a:lnTo>
                  <a:pt x="382" y="7975"/>
                </a:lnTo>
                <a:lnTo>
                  <a:pt x="152" y="7975"/>
                </a:lnTo>
                <a:close/>
                <a:moveTo>
                  <a:pt x="4575" y="7975"/>
                </a:moveTo>
                <a:lnTo>
                  <a:pt x="4604" y="13315"/>
                </a:lnTo>
                <a:cubicBezTo>
                  <a:pt x="4632" y="19425"/>
                  <a:pt x="4702" y="20269"/>
                  <a:pt x="5257" y="21015"/>
                </a:cubicBezTo>
                <a:cubicBezTo>
                  <a:pt x="5424" y="21239"/>
                  <a:pt x="5608" y="21371"/>
                  <a:pt x="5665" y="21291"/>
                </a:cubicBezTo>
                <a:cubicBezTo>
                  <a:pt x="5722" y="21210"/>
                  <a:pt x="5831" y="21136"/>
                  <a:pt x="5907" y="21136"/>
                </a:cubicBezTo>
                <a:cubicBezTo>
                  <a:pt x="5983" y="21136"/>
                  <a:pt x="6170" y="20769"/>
                  <a:pt x="6323" y="20309"/>
                </a:cubicBezTo>
                <a:cubicBezTo>
                  <a:pt x="6615" y="19427"/>
                  <a:pt x="6690" y="19457"/>
                  <a:pt x="6690" y="20498"/>
                </a:cubicBezTo>
                <a:cubicBezTo>
                  <a:pt x="6690" y="20973"/>
                  <a:pt x="6750" y="21136"/>
                  <a:pt x="6924" y="21136"/>
                </a:cubicBezTo>
                <a:lnTo>
                  <a:pt x="7158" y="21136"/>
                </a:lnTo>
                <a:lnTo>
                  <a:pt x="7158" y="14555"/>
                </a:lnTo>
                <a:lnTo>
                  <a:pt x="7158" y="7975"/>
                </a:lnTo>
                <a:lnTo>
                  <a:pt x="6924" y="7975"/>
                </a:lnTo>
                <a:lnTo>
                  <a:pt x="6690" y="7975"/>
                </a:lnTo>
                <a:lnTo>
                  <a:pt x="6690" y="11799"/>
                </a:lnTo>
                <a:cubicBezTo>
                  <a:pt x="6690" y="16078"/>
                  <a:pt x="6604" y="17462"/>
                  <a:pt x="6254" y="18690"/>
                </a:cubicBezTo>
                <a:cubicBezTo>
                  <a:pt x="5981" y="19649"/>
                  <a:pt x="5509" y="19517"/>
                  <a:pt x="5257" y="18397"/>
                </a:cubicBezTo>
                <a:cubicBezTo>
                  <a:pt x="5109" y="17739"/>
                  <a:pt x="5095" y="17193"/>
                  <a:pt x="5072" y="12816"/>
                </a:cubicBezTo>
                <a:lnTo>
                  <a:pt x="5043" y="7975"/>
                </a:lnTo>
                <a:lnTo>
                  <a:pt x="4809" y="7975"/>
                </a:lnTo>
                <a:lnTo>
                  <a:pt x="4575" y="7975"/>
                </a:lnTo>
                <a:close/>
                <a:moveTo>
                  <a:pt x="13309" y="7975"/>
                </a:moveTo>
                <a:lnTo>
                  <a:pt x="13309" y="14555"/>
                </a:lnTo>
                <a:lnTo>
                  <a:pt x="13309" y="21136"/>
                </a:lnTo>
                <a:lnTo>
                  <a:pt x="13543" y="21136"/>
                </a:lnTo>
                <a:lnTo>
                  <a:pt x="13777" y="21136"/>
                </a:lnTo>
                <a:lnTo>
                  <a:pt x="13777" y="14555"/>
                </a:lnTo>
                <a:lnTo>
                  <a:pt x="13777" y="7975"/>
                </a:lnTo>
                <a:lnTo>
                  <a:pt x="13543" y="7975"/>
                </a:lnTo>
                <a:lnTo>
                  <a:pt x="13309" y="7975"/>
                </a:lnTo>
                <a:close/>
                <a:moveTo>
                  <a:pt x="19435" y="14762"/>
                </a:moveTo>
                <a:cubicBezTo>
                  <a:pt x="19952" y="14735"/>
                  <a:pt x="19964" y="14747"/>
                  <a:pt x="19988" y="15658"/>
                </a:cubicBezTo>
                <a:cubicBezTo>
                  <a:pt x="20021" y="16938"/>
                  <a:pt x="19814" y="18593"/>
                  <a:pt x="19540" y="19223"/>
                </a:cubicBezTo>
                <a:cubicBezTo>
                  <a:pt x="19027" y="20405"/>
                  <a:pt x="18416" y="19270"/>
                  <a:pt x="18462" y="17225"/>
                </a:cubicBezTo>
                <a:cubicBezTo>
                  <a:pt x="18500" y="15557"/>
                  <a:pt x="18803" y="14796"/>
                  <a:pt x="19435" y="14762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592" name="TextBox 24"/>
          <p:cNvSpPr txBox="1"/>
          <p:nvPr/>
        </p:nvSpPr>
        <p:spPr>
          <a:xfrm>
            <a:off x="12608342" y="13081505"/>
            <a:ext cx="2966451" cy="6545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4293" tIns="64293" rIns="64293" bIns="64293">
            <a:spAutoFit/>
          </a:bodyPr>
          <a:lstStyle>
            <a:lvl1pPr algn="r" defTabSz="1285875">
              <a:spcBef>
                <a:spcPts val="0"/>
              </a:spcBef>
              <a:defRPr sz="1800" i="0" spc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Amplify 420+ regions to cover the whole genome</a:t>
            </a:r>
          </a:p>
        </p:txBody>
      </p:sp>
      <p:sp>
        <p:nvSpPr>
          <p:cNvPr id="593" name="TextBox 24"/>
          <p:cNvSpPr txBox="1"/>
          <p:nvPr/>
        </p:nvSpPr>
        <p:spPr>
          <a:xfrm>
            <a:off x="19161473" y="12261515"/>
            <a:ext cx="2966452" cy="6545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4293" tIns="64293" rIns="64293" bIns="64293">
            <a:spAutoFit/>
          </a:bodyPr>
          <a:lstStyle/>
          <a:p>
            <a:pPr defTabSz="1285875">
              <a:spcBef>
                <a:spcPts val="0"/>
              </a:spcBef>
              <a:defRPr sz="1800" i="0" spc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MiSeq </a:t>
            </a:r>
          </a:p>
          <a:p>
            <a:pPr defTabSz="1285875">
              <a:spcBef>
                <a:spcPts val="0"/>
              </a:spcBef>
              <a:defRPr sz="1800" i="0" spc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(2x 150pb)</a:t>
            </a:r>
          </a:p>
        </p:txBody>
      </p:sp>
      <p:sp>
        <p:nvSpPr>
          <p:cNvPr id="594" name="Amplicon-based whole genome sequencing"/>
          <p:cNvSpPr txBox="1"/>
          <p:nvPr/>
        </p:nvSpPr>
        <p:spPr>
          <a:xfrm>
            <a:off x="8499967" y="10684155"/>
            <a:ext cx="11183202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4300" i="0" spc="0"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>
              <a:defRPr sz="5900"/>
            </a:pPr>
            <a:r>
              <a:rPr sz="4300"/>
              <a:t>Amplicon-based whole genome sequencing</a:t>
            </a:r>
          </a:p>
        </p:txBody>
      </p:sp>
      <p:pic>
        <p:nvPicPr>
          <p:cNvPr id="595" name="2_15.jpg" descr="2_15.jpg"/>
          <p:cNvPicPr>
            <a:picLocks/>
          </p:cNvPicPr>
          <p:nvPr/>
        </p:nvPicPr>
        <p:blipFill>
          <a:blip r:embed="rId7"/>
          <a:srcRect l="29571" t="10058" r="29573" b="19308"/>
          <a:stretch>
            <a:fillRect/>
          </a:stretch>
        </p:blipFill>
        <p:spPr>
          <a:xfrm>
            <a:off x="1728595" y="8296859"/>
            <a:ext cx="3554408" cy="35537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40" y="0"/>
                </a:moveTo>
                <a:cubicBezTo>
                  <a:pt x="7322" y="0"/>
                  <a:pt x="4802" y="1004"/>
                  <a:pt x="2881" y="3015"/>
                </a:cubicBezTo>
                <a:cubicBezTo>
                  <a:pt x="-961" y="7037"/>
                  <a:pt x="-961" y="13557"/>
                  <a:pt x="2881" y="17579"/>
                </a:cubicBezTo>
                <a:cubicBezTo>
                  <a:pt x="6724" y="21600"/>
                  <a:pt x="12954" y="21600"/>
                  <a:pt x="16797" y="17579"/>
                </a:cubicBezTo>
                <a:cubicBezTo>
                  <a:pt x="20639" y="13557"/>
                  <a:pt x="20639" y="7037"/>
                  <a:pt x="16797" y="3015"/>
                </a:cubicBezTo>
                <a:cubicBezTo>
                  <a:pt x="14876" y="1004"/>
                  <a:pt x="12358" y="0"/>
                  <a:pt x="9840" y="0"/>
                </a:cubicBezTo>
                <a:close/>
              </a:path>
            </a:pathLst>
          </a:custGeom>
          <a:ln w="12700">
            <a:miter lim="400000"/>
          </a:ln>
          <a:effectLst>
            <a:outerShdw blurRad="63500" dist="50800" dir="2700000" rotWithShape="0">
              <a:srgbClr val="000000"/>
            </a:outerShdw>
          </a:effectLst>
        </p:spPr>
      </p:pic>
      <p:sp>
        <p:nvSpPr>
          <p:cNvPr id="596" name="QIAseq SARS-CoV-2  Enhancer (Qiagen)"/>
          <p:cNvSpPr txBox="1"/>
          <p:nvPr/>
        </p:nvSpPr>
        <p:spPr>
          <a:xfrm>
            <a:off x="2050260" y="11976762"/>
            <a:ext cx="2911079" cy="752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spcBef>
                <a:spcPts val="0"/>
              </a:spcBef>
              <a:defRPr sz="2000" b="1" i="0" spc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QIAseq SARS-CoV-2  Enhancer (Qiagen)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0" name="Grouper"/>
          <p:cNvGrpSpPr/>
          <p:nvPr/>
        </p:nvGrpSpPr>
        <p:grpSpPr>
          <a:xfrm>
            <a:off x="5309299" y="3700131"/>
            <a:ext cx="12161534" cy="1"/>
            <a:chOff x="0" y="441877"/>
            <a:chExt cx="12161532" cy="0"/>
          </a:xfrm>
        </p:grpSpPr>
        <p:sp>
          <p:nvSpPr>
            <p:cNvPr id="598" name="Unknown strain"/>
            <p:cNvSpPr/>
            <p:nvPr/>
          </p:nvSpPr>
          <p:spPr>
            <a:xfrm>
              <a:off x="0" y="441877"/>
              <a:ext cx="2385423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3578" tIns="53578" rIns="53578" bIns="53578" numCol="1" anchor="ctr">
              <a:spAutoFit/>
            </a:bodyPr>
            <a:lstStyle/>
            <a:p>
              <a:pPr algn="r" defTabSz="1828800">
                <a:spcBef>
                  <a:spcPts val="0"/>
                </a:spcBef>
                <a:defRPr sz="2600" i="0" spc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Unknown</a:t>
              </a:r>
              <a:br/>
              <a:r>
                <a:t>strain</a:t>
              </a:r>
            </a:p>
          </p:txBody>
        </p:sp>
        <p:sp>
          <p:nvSpPr>
            <p:cNvPr id="599" name="Ligne"/>
            <p:cNvSpPr/>
            <p:nvPr/>
          </p:nvSpPr>
          <p:spPr>
            <a:xfrm>
              <a:off x="2459976" y="441877"/>
              <a:ext cx="9701557" cy="1"/>
            </a:xfrm>
            <a:prstGeom prst="line">
              <a:avLst/>
            </a:prstGeom>
            <a:noFill/>
            <a:ln w="1016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68580" tIns="68580" rIns="68580" bIns="68580" numCol="1" anchor="t">
              <a:noAutofit/>
            </a:bodyPr>
            <a:lstStyle/>
            <a:p>
              <a:pPr defTabSz="1828800">
                <a:spcBef>
                  <a:spcPts val="0"/>
                </a:spcBef>
                <a:defRPr sz="2400" i="0" spc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601" name="Principle"/>
          <p:cNvSpPr txBox="1"/>
          <p:nvPr/>
        </p:nvSpPr>
        <p:spPr>
          <a:xfrm>
            <a:off x="285008" y="38424"/>
            <a:ext cx="22352001" cy="201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10000" i="0" spc="0"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r>
              <a:t>Principle</a:t>
            </a:r>
          </a:p>
        </p:txBody>
      </p:sp>
      <p:sp>
        <p:nvSpPr>
          <p:cNvPr id="602" name="Numéro de diapositive"/>
          <p:cNvSpPr txBox="1">
            <a:spLocks noGrp="1"/>
          </p:cNvSpPr>
          <p:nvPr>
            <p:ph type="sldNum" sz="quarter" idx="4294967295"/>
          </p:nvPr>
        </p:nvSpPr>
        <p:spPr>
          <a:xfrm>
            <a:off x="23136936" y="12922250"/>
            <a:ext cx="453239" cy="4699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algn="ctr" defTabSz="821531"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17</a:t>
            </a:fld>
            <a:endParaRPr/>
          </a:p>
        </p:txBody>
      </p:sp>
      <p:sp>
        <p:nvSpPr>
          <p:cNvPr id="603" name="Mutations"/>
          <p:cNvSpPr txBox="1"/>
          <p:nvPr/>
        </p:nvSpPr>
        <p:spPr>
          <a:xfrm>
            <a:off x="6154503" y="4717655"/>
            <a:ext cx="2432387" cy="6993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3578" tIns="53578" rIns="53578" bIns="53578" anchor="ctr">
            <a:spAutoFit/>
          </a:bodyPr>
          <a:lstStyle>
            <a:lvl1pPr defTabSz="1828800">
              <a:spcBef>
                <a:spcPts val="0"/>
              </a:spcBef>
              <a:defRPr sz="4200" i="0" spc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Mutations</a:t>
            </a:r>
          </a:p>
        </p:txBody>
      </p:sp>
      <p:sp>
        <p:nvSpPr>
          <p:cNvPr id="604" name="Ligne"/>
          <p:cNvSpPr/>
          <p:nvPr/>
        </p:nvSpPr>
        <p:spPr>
          <a:xfrm>
            <a:off x="13589675" y="6135785"/>
            <a:ext cx="977604" cy="2"/>
          </a:xfrm>
          <a:prstGeom prst="line">
            <a:avLst/>
          </a:prstGeom>
          <a:ln w="101600">
            <a:solidFill>
              <a:srgbClr val="FF2600"/>
            </a:solidFill>
            <a:miter lim="400000"/>
          </a:ln>
        </p:spPr>
        <p:txBody>
          <a:bodyPr lIns="68580" tIns="68580" rIns="68580" bIns="68580"/>
          <a:lstStyle/>
          <a:p>
            <a:pPr defTabSz="1828800">
              <a:spcBef>
                <a:spcPts val="0"/>
              </a:spcBef>
              <a:defRPr sz="2400" i="0" spc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05" name="Ligne"/>
          <p:cNvSpPr/>
          <p:nvPr/>
        </p:nvSpPr>
        <p:spPr>
          <a:xfrm>
            <a:off x="12062127" y="5385689"/>
            <a:ext cx="977603" cy="3"/>
          </a:xfrm>
          <a:prstGeom prst="line">
            <a:avLst/>
          </a:prstGeom>
          <a:ln w="101600">
            <a:solidFill>
              <a:srgbClr val="FF2600"/>
            </a:solidFill>
            <a:miter lim="400000"/>
          </a:ln>
        </p:spPr>
        <p:txBody>
          <a:bodyPr lIns="68580" tIns="68580" rIns="68580" bIns="68580"/>
          <a:lstStyle/>
          <a:p>
            <a:pPr defTabSz="1828800">
              <a:spcBef>
                <a:spcPts val="0"/>
              </a:spcBef>
              <a:defRPr sz="2400" i="0" spc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06" name="Ligne"/>
          <p:cNvSpPr/>
          <p:nvPr/>
        </p:nvSpPr>
        <p:spPr>
          <a:xfrm>
            <a:off x="11862371" y="6513876"/>
            <a:ext cx="977603" cy="2"/>
          </a:xfrm>
          <a:prstGeom prst="line">
            <a:avLst/>
          </a:prstGeom>
          <a:ln w="101600">
            <a:solidFill>
              <a:srgbClr val="FF2600"/>
            </a:solidFill>
            <a:miter lim="400000"/>
          </a:ln>
        </p:spPr>
        <p:txBody>
          <a:bodyPr lIns="68580" tIns="68580" rIns="68580" bIns="68580"/>
          <a:lstStyle/>
          <a:p>
            <a:pPr defTabSz="1828800">
              <a:spcBef>
                <a:spcPts val="0"/>
              </a:spcBef>
              <a:defRPr sz="2400" i="0" spc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07" name="Ligne"/>
          <p:cNvSpPr/>
          <p:nvPr/>
        </p:nvSpPr>
        <p:spPr>
          <a:xfrm>
            <a:off x="11493896" y="7135810"/>
            <a:ext cx="977603" cy="2"/>
          </a:xfrm>
          <a:prstGeom prst="line">
            <a:avLst/>
          </a:prstGeom>
          <a:ln w="101600">
            <a:solidFill>
              <a:srgbClr val="FF2600"/>
            </a:solidFill>
            <a:miter lim="400000"/>
          </a:ln>
        </p:spPr>
        <p:txBody>
          <a:bodyPr lIns="68580" tIns="68580" rIns="68580" bIns="68580"/>
          <a:lstStyle/>
          <a:p>
            <a:pPr defTabSz="1828800">
              <a:spcBef>
                <a:spcPts val="0"/>
              </a:spcBef>
              <a:defRPr sz="2400" i="0" spc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610" name="Grouper"/>
          <p:cNvGrpSpPr/>
          <p:nvPr/>
        </p:nvGrpSpPr>
        <p:grpSpPr>
          <a:xfrm>
            <a:off x="9476145" y="6483583"/>
            <a:ext cx="977602" cy="473460"/>
            <a:chOff x="0" y="0"/>
            <a:chExt cx="977600" cy="473459"/>
          </a:xfrm>
        </p:grpSpPr>
        <p:sp>
          <p:nvSpPr>
            <p:cNvPr id="608" name="Ligne"/>
            <p:cNvSpPr/>
            <p:nvPr/>
          </p:nvSpPr>
          <p:spPr>
            <a:xfrm>
              <a:off x="0" y="236729"/>
              <a:ext cx="977602" cy="1"/>
            </a:xfrm>
            <a:prstGeom prst="line">
              <a:avLst/>
            </a:prstGeom>
            <a:noFill/>
            <a:ln w="1016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68580" tIns="68580" rIns="68580" bIns="68580" numCol="1" anchor="t">
              <a:noAutofit/>
            </a:bodyPr>
            <a:lstStyle/>
            <a:p>
              <a:pPr defTabSz="1828800">
                <a:spcBef>
                  <a:spcPts val="0"/>
                </a:spcBef>
                <a:defRPr sz="2400" i="0" spc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09" name="Radioactif"/>
            <p:cNvSpPr/>
            <p:nvPr/>
          </p:nvSpPr>
          <p:spPr>
            <a:xfrm>
              <a:off x="424622" y="0"/>
              <a:ext cx="473460" cy="473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3" y="0"/>
                    <a:pt x="0" y="4833"/>
                    <a:pt x="0" y="10800"/>
                  </a:cubicBezTo>
                  <a:cubicBezTo>
                    <a:pt x="0" y="16767"/>
                    <a:pt x="4833" y="21600"/>
                    <a:pt x="10800" y="21600"/>
                  </a:cubicBezTo>
                  <a:cubicBezTo>
                    <a:pt x="16767" y="21600"/>
                    <a:pt x="21600" y="16767"/>
                    <a:pt x="21600" y="10800"/>
                  </a:cubicBezTo>
                  <a:cubicBezTo>
                    <a:pt x="21600" y="4833"/>
                    <a:pt x="16762" y="0"/>
                    <a:pt x="10800" y="0"/>
                  </a:cubicBezTo>
                  <a:close/>
                  <a:moveTo>
                    <a:pt x="10800" y="1188"/>
                  </a:moveTo>
                  <a:cubicBezTo>
                    <a:pt x="16108" y="1188"/>
                    <a:pt x="20412" y="5492"/>
                    <a:pt x="20412" y="10800"/>
                  </a:cubicBezTo>
                  <a:cubicBezTo>
                    <a:pt x="20412" y="16108"/>
                    <a:pt x="16103" y="20412"/>
                    <a:pt x="10800" y="20412"/>
                  </a:cubicBezTo>
                  <a:cubicBezTo>
                    <a:pt x="5492" y="20412"/>
                    <a:pt x="1188" y="16108"/>
                    <a:pt x="1188" y="10800"/>
                  </a:cubicBezTo>
                  <a:cubicBezTo>
                    <a:pt x="1188" y="5492"/>
                    <a:pt x="5492" y="1188"/>
                    <a:pt x="10800" y="1188"/>
                  </a:cubicBezTo>
                  <a:close/>
                  <a:moveTo>
                    <a:pt x="6635" y="3704"/>
                  </a:moveTo>
                  <a:cubicBezTo>
                    <a:pt x="6635" y="3704"/>
                    <a:pt x="2472" y="5287"/>
                    <a:pt x="2472" y="10849"/>
                  </a:cubicBezTo>
                  <a:lnTo>
                    <a:pt x="7769" y="10849"/>
                  </a:lnTo>
                  <a:cubicBezTo>
                    <a:pt x="7769" y="10838"/>
                    <a:pt x="7769" y="10822"/>
                    <a:pt x="7769" y="10800"/>
                  </a:cubicBezTo>
                  <a:cubicBezTo>
                    <a:pt x="7769" y="9693"/>
                    <a:pt x="8364" y="8727"/>
                    <a:pt x="9249" y="8198"/>
                  </a:cubicBezTo>
                  <a:lnTo>
                    <a:pt x="6635" y="3704"/>
                  </a:lnTo>
                  <a:close/>
                  <a:moveTo>
                    <a:pt x="14958" y="3709"/>
                  </a:moveTo>
                  <a:lnTo>
                    <a:pt x="12344" y="8203"/>
                  </a:lnTo>
                  <a:cubicBezTo>
                    <a:pt x="13230" y="8732"/>
                    <a:pt x="13824" y="9698"/>
                    <a:pt x="13824" y="10805"/>
                  </a:cubicBezTo>
                  <a:cubicBezTo>
                    <a:pt x="13824" y="10821"/>
                    <a:pt x="13824" y="10843"/>
                    <a:pt x="13824" y="10859"/>
                  </a:cubicBezTo>
                  <a:lnTo>
                    <a:pt x="19121" y="10859"/>
                  </a:lnTo>
                  <a:cubicBezTo>
                    <a:pt x="19121" y="5292"/>
                    <a:pt x="14958" y="3709"/>
                    <a:pt x="14958" y="3709"/>
                  </a:cubicBezTo>
                  <a:close/>
                  <a:moveTo>
                    <a:pt x="10800" y="8758"/>
                  </a:moveTo>
                  <a:cubicBezTo>
                    <a:pt x="10278" y="8758"/>
                    <a:pt x="9754" y="8959"/>
                    <a:pt x="9356" y="9357"/>
                  </a:cubicBezTo>
                  <a:cubicBezTo>
                    <a:pt x="8558" y="10154"/>
                    <a:pt x="8558" y="11446"/>
                    <a:pt x="9356" y="12243"/>
                  </a:cubicBezTo>
                  <a:cubicBezTo>
                    <a:pt x="10153" y="13040"/>
                    <a:pt x="11446" y="13040"/>
                    <a:pt x="12243" y="12243"/>
                  </a:cubicBezTo>
                  <a:cubicBezTo>
                    <a:pt x="13040" y="11446"/>
                    <a:pt x="13040" y="10154"/>
                    <a:pt x="12243" y="9357"/>
                  </a:cubicBezTo>
                  <a:cubicBezTo>
                    <a:pt x="11844" y="8959"/>
                    <a:pt x="11322" y="8758"/>
                    <a:pt x="10800" y="8758"/>
                  </a:cubicBezTo>
                  <a:close/>
                  <a:moveTo>
                    <a:pt x="9293" y="13424"/>
                  </a:moveTo>
                  <a:lnTo>
                    <a:pt x="6684" y="17977"/>
                  </a:lnTo>
                  <a:cubicBezTo>
                    <a:pt x="6684" y="17977"/>
                    <a:pt x="8315" y="19218"/>
                    <a:pt x="10810" y="19202"/>
                  </a:cubicBezTo>
                  <a:cubicBezTo>
                    <a:pt x="13305" y="19218"/>
                    <a:pt x="14936" y="17977"/>
                    <a:pt x="14936" y="17977"/>
                  </a:cubicBezTo>
                  <a:lnTo>
                    <a:pt x="12327" y="13424"/>
                  </a:lnTo>
                  <a:cubicBezTo>
                    <a:pt x="11879" y="13683"/>
                    <a:pt x="11361" y="13829"/>
                    <a:pt x="10810" y="13824"/>
                  </a:cubicBezTo>
                  <a:cubicBezTo>
                    <a:pt x="10259" y="13824"/>
                    <a:pt x="9741" y="13678"/>
                    <a:pt x="9293" y="13424"/>
                  </a:cubicBezTo>
                  <a:close/>
                </a:path>
              </a:pathLst>
            </a:custGeom>
            <a:solidFill>
              <a:schemeClr val="accent5">
                <a:satOff val="7361"/>
                <a:lumOff val="753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500" i="0" spc="0">
                  <a:solidFill>
                    <a:schemeClr val="accent5">
                      <a:satOff val="7361"/>
                      <a:lumOff val="7535"/>
                    </a:schemeClr>
                  </a:solidFill>
                  <a:latin typeface="DIN Alternate Bold"/>
                  <a:ea typeface="DIN Alternate Bold"/>
                  <a:cs typeface="DIN Alternate Bold"/>
                  <a:sym typeface="DIN Alternate Bold"/>
                </a:defRPr>
              </a:pPr>
              <a:endParaRPr/>
            </a:p>
          </p:txBody>
        </p:sp>
      </p:grpSp>
      <p:grpSp>
        <p:nvGrpSpPr>
          <p:cNvPr id="613" name="Grouper"/>
          <p:cNvGrpSpPr/>
          <p:nvPr/>
        </p:nvGrpSpPr>
        <p:grpSpPr>
          <a:xfrm>
            <a:off x="10653783" y="5564075"/>
            <a:ext cx="1003981" cy="473461"/>
            <a:chOff x="0" y="0"/>
            <a:chExt cx="1003980" cy="473459"/>
          </a:xfrm>
        </p:grpSpPr>
        <p:sp>
          <p:nvSpPr>
            <p:cNvPr id="611" name="Ligne"/>
            <p:cNvSpPr/>
            <p:nvPr/>
          </p:nvSpPr>
          <p:spPr>
            <a:xfrm>
              <a:off x="0" y="236729"/>
              <a:ext cx="977603" cy="1"/>
            </a:xfrm>
            <a:prstGeom prst="line">
              <a:avLst/>
            </a:prstGeom>
            <a:noFill/>
            <a:ln w="1016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68580" tIns="68580" rIns="68580" bIns="68580" numCol="1" anchor="t">
              <a:noAutofit/>
            </a:bodyPr>
            <a:lstStyle/>
            <a:p>
              <a:pPr defTabSz="1828800">
                <a:spcBef>
                  <a:spcPts val="0"/>
                </a:spcBef>
                <a:defRPr sz="2400" i="0" spc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12" name="Radioactif"/>
            <p:cNvSpPr/>
            <p:nvPr/>
          </p:nvSpPr>
          <p:spPr>
            <a:xfrm>
              <a:off x="530521" y="0"/>
              <a:ext cx="473460" cy="473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3" y="0"/>
                    <a:pt x="0" y="4833"/>
                    <a:pt x="0" y="10800"/>
                  </a:cubicBezTo>
                  <a:cubicBezTo>
                    <a:pt x="0" y="16767"/>
                    <a:pt x="4833" y="21600"/>
                    <a:pt x="10800" y="21600"/>
                  </a:cubicBezTo>
                  <a:cubicBezTo>
                    <a:pt x="16767" y="21600"/>
                    <a:pt x="21600" y="16767"/>
                    <a:pt x="21600" y="10800"/>
                  </a:cubicBezTo>
                  <a:cubicBezTo>
                    <a:pt x="21600" y="4833"/>
                    <a:pt x="16762" y="0"/>
                    <a:pt x="10800" y="0"/>
                  </a:cubicBezTo>
                  <a:close/>
                  <a:moveTo>
                    <a:pt x="10800" y="1188"/>
                  </a:moveTo>
                  <a:cubicBezTo>
                    <a:pt x="16108" y="1188"/>
                    <a:pt x="20412" y="5492"/>
                    <a:pt x="20412" y="10800"/>
                  </a:cubicBezTo>
                  <a:cubicBezTo>
                    <a:pt x="20412" y="16108"/>
                    <a:pt x="16103" y="20412"/>
                    <a:pt x="10800" y="20412"/>
                  </a:cubicBezTo>
                  <a:cubicBezTo>
                    <a:pt x="5492" y="20412"/>
                    <a:pt x="1188" y="16108"/>
                    <a:pt x="1188" y="10800"/>
                  </a:cubicBezTo>
                  <a:cubicBezTo>
                    <a:pt x="1188" y="5492"/>
                    <a:pt x="5492" y="1188"/>
                    <a:pt x="10800" y="1188"/>
                  </a:cubicBezTo>
                  <a:close/>
                  <a:moveTo>
                    <a:pt x="6635" y="3704"/>
                  </a:moveTo>
                  <a:cubicBezTo>
                    <a:pt x="6635" y="3704"/>
                    <a:pt x="2472" y="5287"/>
                    <a:pt x="2472" y="10849"/>
                  </a:cubicBezTo>
                  <a:lnTo>
                    <a:pt x="7769" y="10849"/>
                  </a:lnTo>
                  <a:cubicBezTo>
                    <a:pt x="7769" y="10838"/>
                    <a:pt x="7769" y="10822"/>
                    <a:pt x="7769" y="10800"/>
                  </a:cubicBezTo>
                  <a:cubicBezTo>
                    <a:pt x="7769" y="9693"/>
                    <a:pt x="8364" y="8727"/>
                    <a:pt x="9249" y="8198"/>
                  </a:cubicBezTo>
                  <a:lnTo>
                    <a:pt x="6635" y="3704"/>
                  </a:lnTo>
                  <a:close/>
                  <a:moveTo>
                    <a:pt x="14958" y="3709"/>
                  </a:moveTo>
                  <a:lnTo>
                    <a:pt x="12344" y="8203"/>
                  </a:lnTo>
                  <a:cubicBezTo>
                    <a:pt x="13230" y="8732"/>
                    <a:pt x="13824" y="9698"/>
                    <a:pt x="13824" y="10805"/>
                  </a:cubicBezTo>
                  <a:cubicBezTo>
                    <a:pt x="13824" y="10821"/>
                    <a:pt x="13824" y="10843"/>
                    <a:pt x="13824" y="10859"/>
                  </a:cubicBezTo>
                  <a:lnTo>
                    <a:pt x="19121" y="10859"/>
                  </a:lnTo>
                  <a:cubicBezTo>
                    <a:pt x="19121" y="5292"/>
                    <a:pt x="14958" y="3709"/>
                    <a:pt x="14958" y="3709"/>
                  </a:cubicBezTo>
                  <a:close/>
                  <a:moveTo>
                    <a:pt x="10800" y="8758"/>
                  </a:moveTo>
                  <a:cubicBezTo>
                    <a:pt x="10278" y="8758"/>
                    <a:pt x="9754" y="8959"/>
                    <a:pt x="9356" y="9357"/>
                  </a:cubicBezTo>
                  <a:cubicBezTo>
                    <a:pt x="8558" y="10154"/>
                    <a:pt x="8558" y="11446"/>
                    <a:pt x="9356" y="12243"/>
                  </a:cubicBezTo>
                  <a:cubicBezTo>
                    <a:pt x="10153" y="13040"/>
                    <a:pt x="11446" y="13040"/>
                    <a:pt x="12243" y="12243"/>
                  </a:cubicBezTo>
                  <a:cubicBezTo>
                    <a:pt x="13040" y="11446"/>
                    <a:pt x="13040" y="10154"/>
                    <a:pt x="12243" y="9357"/>
                  </a:cubicBezTo>
                  <a:cubicBezTo>
                    <a:pt x="11844" y="8959"/>
                    <a:pt x="11322" y="8758"/>
                    <a:pt x="10800" y="8758"/>
                  </a:cubicBezTo>
                  <a:close/>
                  <a:moveTo>
                    <a:pt x="9293" y="13424"/>
                  </a:moveTo>
                  <a:lnTo>
                    <a:pt x="6684" y="17977"/>
                  </a:lnTo>
                  <a:cubicBezTo>
                    <a:pt x="6684" y="17977"/>
                    <a:pt x="8315" y="19218"/>
                    <a:pt x="10810" y="19202"/>
                  </a:cubicBezTo>
                  <a:cubicBezTo>
                    <a:pt x="13305" y="19218"/>
                    <a:pt x="14936" y="17977"/>
                    <a:pt x="14936" y="17977"/>
                  </a:cubicBezTo>
                  <a:lnTo>
                    <a:pt x="12327" y="13424"/>
                  </a:lnTo>
                  <a:cubicBezTo>
                    <a:pt x="11879" y="13683"/>
                    <a:pt x="11361" y="13829"/>
                    <a:pt x="10810" y="13824"/>
                  </a:cubicBezTo>
                  <a:cubicBezTo>
                    <a:pt x="10259" y="13824"/>
                    <a:pt x="9741" y="13678"/>
                    <a:pt x="9293" y="13424"/>
                  </a:cubicBezTo>
                  <a:close/>
                </a:path>
              </a:pathLst>
            </a:custGeom>
            <a:solidFill>
              <a:schemeClr val="accent5">
                <a:satOff val="7361"/>
                <a:lumOff val="753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500" i="0" spc="0">
                  <a:solidFill>
                    <a:schemeClr val="accent5">
                      <a:satOff val="7361"/>
                      <a:lumOff val="7535"/>
                    </a:schemeClr>
                  </a:solidFill>
                  <a:latin typeface="DIN Alternate Bold"/>
                  <a:ea typeface="DIN Alternate Bold"/>
                  <a:cs typeface="DIN Alternate Bold"/>
                  <a:sym typeface="DIN Alternate Bold"/>
                </a:defRPr>
              </a:pPr>
              <a:endParaRPr/>
            </a:p>
          </p:txBody>
        </p:sp>
      </p:grpSp>
      <p:grpSp>
        <p:nvGrpSpPr>
          <p:cNvPr id="617" name="Grouper"/>
          <p:cNvGrpSpPr/>
          <p:nvPr/>
        </p:nvGrpSpPr>
        <p:grpSpPr>
          <a:xfrm>
            <a:off x="14635314" y="4830196"/>
            <a:ext cx="1129306" cy="473461"/>
            <a:chOff x="0" y="0"/>
            <a:chExt cx="1129305" cy="473459"/>
          </a:xfrm>
        </p:grpSpPr>
        <p:sp>
          <p:nvSpPr>
            <p:cNvPr id="614" name="Ligne"/>
            <p:cNvSpPr/>
            <p:nvPr/>
          </p:nvSpPr>
          <p:spPr>
            <a:xfrm>
              <a:off x="0" y="236729"/>
              <a:ext cx="977603" cy="1"/>
            </a:xfrm>
            <a:prstGeom prst="line">
              <a:avLst/>
            </a:prstGeom>
            <a:noFill/>
            <a:ln w="1016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68580" tIns="68580" rIns="68580" bIns="68580" numCol="1" anchor="t">
              <a:noAutofit/>
            </a:bodyPr>
            <a:lstStyle/>
            <a:p>
              <a:pPr defTabSz="1828800">
                <a:spcBef>
                  <a:spcPts val="0"/>
                </a:spcBef>
                <a:defRPr sz="2400" i="0" spc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15" name="Radioactif"/>
            <p:cNvSpPr/>
            <p:nvPr/>
          </p:nvSpPr>
          <p:spPr>
            <a:xfrm>
              <a:off x="655845" y="0"/>
              <a:ext cx="473461" cy="473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3" y="0"/>
                    <a:pt x="0" y="4833"/>
                    <a:pt x="0" y="10800"/>
                  </a:cubicBezTo>
                  <a:cubicBezTo>
                    <a:pt x="0" y="16767"/>
                    <a:pt x="4833" y="21600"/>
                    <a:pt x="10800" y="21600"/>
                  </a:cubicBezTo>
                  <a:cubicBezTo>
                    <a:pt x="16767" y="21600"/>
                    <a:pt x="21600" y="16767"/>
                    <a:pt x="21600" y="10800"/>
                  </a:cubicBezTo>
                  <a:cubicBezTo>
                    <a:pt x="21600" y="4833"/>
                    <a:pt x="16762" y="0"/>
                    <a:pt x="10800" y="0"/>
                  </a:cubicBezTo>
                  <a:close/>
                  <a:moveTo>
                    <a:pt x="10800" y="1188"/>
                  </a:moveTo>
                  <a:cubicBezTo>
                    <a:pt x="16108" y="1188"/>
                    <a:pt x="20412" y="5492"/>
                    <a:pt x="20412" y="10800"/>
                  </a:cubicBezTo>
                  <a:cubicBezTo>
                    <a:pt x="20412" y="16108"/>
                    <a:pt x="16103" y="20412"/>
                    <a:pt x="10800" y="20412"/>
                  </a:cubicBezTo>
                  <a:cubicBezTo>
                    <a:pt x="5492" y="20412"/>
                    <a:pt x="1188" y="16108"/>
                    <a:pt x="1188" y="10800"/>
                  </a:cubicBezTo>
                  <a:cubicBezTo>
                    <a:pt x="1188" y="5492"/>
                    <a:pt x="5492" y="1188"/>
                    <a:pt x="10800" y="1188"/>
                  </a:cubicBezTo>
                  <a:close/>
                  <a:moveTo>
                    <a:pt x="6635" y="3704"/>
                  </a:moveTo>
                  <a:cubicBezTo>
                    <a:pt x="6635" y="3704"/>
                    <a:pt x="2472" y="5287"/>
                    <a:pt x="2472" y="10849"/>
                  </a:cubicBezTo>
                  <a:lnTo>
                    <a:pt x="7769" y="10849"/>
                  </a:lnTo>
                  <a:cubicBezTo>
                    <a:pt x="7769" y="10838"/>
                    <a:pt x="7769" y="10822"/>
                    <a:pt x="7769" y="10800"/>
                  </a:cubicBezTo>
                  <a:cubicBezTo>
                    <a:pt x="7769" y="9693"/>
                    <a:pt x="8364" y="8727"/>
                    <a:pt x="9249" y="8198"/>
                  </a:cubicBezTo>
                  <a:lnTo>
                    <a:pt x="6635" y="3704"/>
                  </a:lnTo>
                  <a:close/>
                  <a:moveTo>
                    <a:pt x="14958" y="3709"/>
                  </a:moveTo>
                  <a:lnTo>
                    <a:pt x="12344" y="8203"/>
                  </a:lnTo>
                  <a:cubicBezTo>
                    <a:pt x="13230" y="8732"/>
                    <a:pt x="13824" y="9698"/>
                    <a:pt x="13824" y="10805"/>
                  </a:cubicBezTo>
                  <a:cubicBezTo>
                    <a:pt x="13824" y="10821"/>
                    <a:pt x="13824" y="10843"/>
                    <a:pt x="13824" y="10859"/>
                  </a:cubicBezTo>
                  <a:lnTo>
                    <a:pt x="19121" y="10859"/>
                  </a:lnTo>
                  <a:cubicBezTo>
                    <a:pt x="19121" y="5292"/>
                    <a:pt x="14958" y="3709"/>
                    <a:pt x="14958" y="3709"/>
                  </a:cubicBezTo>
                  <a:close/>
                  <a:moveTo>
                    <a:pt x="10800" y="8758"/>
                  </a:moveTo>
                  <a:cubicBezTo>
                    <a:pt x="10278" y="8758"/>
                    <a:pt x="9754" y="8959"/>
                    <a:pt x="9356" y="9357"/>
                  </a:cubicBezTo>
                  <a:cubicBezTo>
                    <a:pt x="8558" y="10154"/>
                    <a:pt x="8558" y="11446"/>
                    <a:pt x="9356" y="12243"/>
                  </a:cubicBezTo>
                  <a:cubicBezTo>
                    <a:pt x="10153" y="13040"/>
                    <a:pt x="11446" y="13040"/>
                    <a:pt x="12243" y="12243"/>
                  </a:cubicBezTo>
                  <a:cubicBezTo>
                    <a:pt x="13040" y="11446"/>
                    <a:pt x="13040" y="10154"/>
                    <a:pt x="12243" y="9357"/>
                  </a:cubicBezTo>
                  <a:cubicBezTo>
                    <a:pt x="11844" y="8959"/>
                    <a:pt x="11322" y="8758"/>
                    <a:pt x="10800" y="8758"/>
                  </a:cubicBezTo>
                  <a:close/>
                  <a:moveTo>
                    <a:pt x="9293" y="13424"/>
                  </a:moveTo>
                  <a:lnTo>
                    <a:pt x="6684" y="17977"/>
                  </a:lnTo>
                  <a:cubicBezTo>
                    <a:pt x="6684" y="17977"/>
                    <a:pt x="8315" y="19218"/>
                    <a:pt x="10810" y="19202"/>
                  </a:cubicBezTo>
                  <a:cubicBezTo>
                    <a:pt x="13305" y="19218"/>
                    <a:pt x="14936" y="17977"/>
                    <a:pt x="14936" y="17977"/>
                  </a:cubicBezTo>
                  <a:lnTo>
                    <a:pt x="12327" y="13424"/>
                  </a:lnTo>
                  <a:cubicBezTo>
                    <a:pt x="11879" y="13683"/>
                    <a:pt x="11361" y="13829"/>
                    <a:pt x="10810" y="13824"/>
                  </a:cubicBezTo>
                  <a:cubicBezTo>
                    <a:pt x="10259" y="13824"/>
                    <a:pt x="9741" y="13678"/>
                    <a:pt x="9293" y="13424"/>
                  </a:cubicBezTo>
                  <a:close/>
                </a:path>
              </a:pathLst>
            </a:custGeom>
            <a:solidFill>
              <a:schemeClr val="accent5">
                <a:satOff val="7361"/>
                <a:lumOff val="753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500" i="0" spc="0">
                  <a:solidFill>
                    <a:schemeClr val="accent5">
                      <a:satOff val="7361"/>
                      <a:lumOff val="7535"/>
                    </a:schemeClr>
                  </a:solidFill>
                  <a:latin typeface="DIN Alternate Bold"/>
                  <a:ea typeface="DIN Alternate Bold"/>
                  <a:cs typeface="DIN Alternate Bold"/>
                  <a:sym typeface="DIN Alternate Bold"/>
                </a:defRPr>
              </a:pPr>
              <a:endParaRPr/>
            </a:p>
          </p:txBody>
        </p:sp>
        <p:sp>
          <p:nvSpPr>
            <p:cNvPr id="616" name="Radioactif"/>
            <p:cNvSpPr/>
            <p:nvPr/>
          </p:nvSpPr>
          <p:spPr>
            <a:xfrm>
              <a:off x="381574" y="0"/>
              <a:ext cx="473461" cy="473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3" y="0"/>
                    <a:pt x="0" y="4833"/>
                    <a:pt x="0" y="10800"/>
                  </a:cubicBezTo>
                  <a:cubicBezTo>
                    <a:pt x="0" y="16767"/>
                    <a:pt x="4833" y="21600"/>
                    <a:pt x="10800" y="21600"/>
                  </a:cubicBezTo>
                  <a:cubicBezTo>
                    <a:pt x="16767" y="21600"/>
                    <a:pt x="21600" y="16767"/>
                    <a:pt x="21600" y="10800"/>
                  </a:cubicBezTo>
                  <a:cubicBezTo>
                    <a:pt x="21600" y="4833"/>
                    <a:pt x="16762" y="0"/>
                    <a:pt x="10800" y="0"/>
                  </a:cubicBezTo>
                  <a:close/>
                  <a:moveTo>
                    <a:pt x="10800" y="1188"/>
                  </a:moveTo>
                  <a:cubicBezTo>
                    <a:pt x="16108" y="1188"/>
                    <a:pt x="20412" y="5492"/>
                    <a:pt x="20412" y="10800"/>
                  </a:cubicBezTo>
                  <a:cubicBezTo>
                    <a:pt x="20412" y="16108"/>
                    <a:pt x="16103" y="20412"/>
                    <a:pt x="10800" y="20412"/>
                  </a:cubicBezTo>
                  <a:cubicBezTo>
                    <a:pt x="5492" y="20412"/>
                    <a:pt x="1188" y="16108"/>
                    <a:pt x="1188" y="10800"/>
                  </a:cubicBezTo>
                  <a:cubicBezTo>
                    <a:pt x="1188" y="5492"/>
                    <a:pt x="5492" y="1188"/>
                    <a:pt x="10800" y="1188"/>
                  </a:cubicBezTo>
                  <a:close/>
                  <a:moveTo>
                    <a:pt x="6635" y="3704"/>
                  </a:moveTo>
                  <a:cubicBezTo>
                    <a:pt x="6635" y="3704"/>
                    <a:pt x="2472" y="5287"/>
                    <a:pt x="2472" y="10849"/>
                  </a:cubicBezTo>
                  <a:lnTo>
                    <a:pt x="7769" y="10849"/>
                  </a:lnTo>
                  <a:cubicBezTo>
                    <a:pt x="7769" y="10838"/>
                    <a:pt x="7769" y="10822"/>
                    <a:pt x="7769" y="10800"/>
                  </a:cubicBezTo>
                  <a:cubicBezTo>
                    <a:pt x="7769" y="9693"/>
                    <a:pt x="8364" y="8727"/>
                    <a:pt x="9249" y="8198"/>
                  </a:cubicBezTo>
                  <a:lnTo>
                    <a:pt x="6635" y="3704"/>
                  </a:lnTo>
                  <a:close/>
                  <a:moveTo>
                    <a:pt x="14958" y="3709"/>
                  </a:moveTo>
                  <a:lnTo>
                    <a:pt x="12344" y="8203"/>
                  </a:lnTo>
                  <a:cubicBezTo>
                    <a:pt x="13230" y="8732"/>
                    <a:pt x="13824" y="9698"/>
                    <a:pt x="13824" y="10805"/>
                  </a:cubicBezTo>
                  <a:cubicBezTo>
                    <a:pt x="13824" y="10821"/>
                    <a:pt x="13824" y="10843"/>
                    <a:pt x="13824" y="10859"/>
                  </a:cubicBezTo>
                  <a:lnTo>
                    <a:pt x="19121" y="10859"/>
                  </a:lnTo>
                  <a:cubicBezTo>
                    <a:pt x="19121" y="5292"/>
                    <a:pt x="14958" y="3709"/>
                    <a:pt x="14958" y="3709"/>
                  </a:cubicBezTo>
                  <a:close/>
                  <a:moveTo>
                    <a:pt x="10800" y="8758"/>
                  </a:moveTo>
                  <a:cubicBezTo>
                    <a:pt x="10278" y="8758"/>
                    <a:pt x="9754" y="8959"/>
                    <a:pt x="9356" y="9357"/>
                  </a:cubicBezTo>
                  <a:cubicBezTo>
                    <a:pt x="8558" y="10154"/>
                    <a:pt x="8558" y="11446"/>
                    <a:pt x="9356" y="12243"/>
                  </a:cubicBezTo>
                  <a:cubicBezTo>
                    <a:pt x="10153" y="13040"/>
                    <a:pt x="11446" y="13040"/>
                    <a:pt x="12243" y="12243"/>
                  </a:cubicBezTo>
                  <a:cubicBezTo>
                    <a:pt x="13040" y="11446"/>
                    <a:pt x="13040" y="10154"/>
                    <a:pt x="12243" y="9357"/>
                  </a:cubicBezTo>
                  <a:cubicBezTo>
                    <a:pt x="11844" y="8959"/>
                    <a:pt x="11322" y="8758"/>
                    <a:pt x="10800" y="8758"/>
                  </a:cubicBezTo>
                  <a:close/>
                  <a:moveTo>
                    <a:pt x="9293" y="13424"/>
                  </a:moveTo>
                  <a:lnTo>
                    <a:pt x="6684" y="17977"/>
                  </a:lnTo>
                  <a:cubicBezTo>
                    <a:pt x="6684" y="17977"/>
                    <a:pt x="8315" y="19218"/>
                    <a:pt x="10810" y="19202"/>
                  </a:cubicBezTo>
                  <a:cubicBezTo>
                    <a:pt x="13305" y="19218"/>
                    <a:pt x="14936" y="17977"/>
                    <a:pt x="14936" y="17977"/>
                  </a:cubicBezTo>
                  <a:lnTo>
                    <a:pt x="12327" y="13424"/>
                  </a:lnTo>
                  <a:cubicBezTo>
                    <a:pt x="11879" y="13683"/>
                    <a:pt x="11361" y="13829"/>
                    <a:pt x="10810" y="13824"/>
                  </a:cubicBezTo>
                  <a:cubicBezTo>
                    <a:pt x="10259" y="13824"/>
                    <a:pt x="9741" y="13678"/>
                    <a:pt x="9293" y="13424"/>
                  </a:cubicBezTo>
                  <a:close/>
                </a:path>
              </a:pathLst>
            </a:custGeom>
            <a:solidFill>
              <a:schemeClr val="accent5">
                <a:satOff val="7361"/>
                <a:lumOff val="753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500" i="0" spc="0">
                  <a:solidFill>
                    <a:schemeClr val="accent5">
                      <a:satOff val="7361"/>
                      <a:lumOff val="7535"/>
                    </a:schemeClr>
                  </a:solidFill>
                  <a:latin typeface="DIN Alternate Bold"/>
                  <a:ea typeface="DIN Alternate Bold"/>
                  <a:cs typeface="DIN Alternate Bold"/>
                  <a:sym typeface="DIN Alternate Bold"/>
                </a:defRPr>
              </a:pPr>
              <a:endParaRPr/>
            </a:p>
          </p:txBody>
        </p:sp>
      </p:grpSp>
      <p:grpSp>
        <p:nvGrpSpPr>
          <p:cNvPr id="620" name="Grouper"/>
          <p:cNvGrpSpPr/>
          <p:nvPr/>
        </p:nvGrpSpPr>
        <p:grpSpPr>
          <a:xfrm>
            <a:off x="15739257" y="6496977"/>
            <a:ext cx="977602" cy="473461"/>
            <a:chOff x="0" y="0"/>
            <a:chExt cx="977600" cy="473459"/>
          </a:xfrm>
        </p:grpSpPr>
        <p:sp>
          <p:nvSpPr>
            <p:cNvPr id="618" name="Ligne"/>
            <p:cNvSpPr/>
            <p:nvPr/>
          </p:nvSpPr>
          <p:spPr>
            <a:xfrm>
              <a:off x="0" y="236729"/>
              <a:ext cx="977602" cy="1"/>
            </a:xfrm>
            <a:prstGeom prst="line">
              <a:avLst/>
            </a:prstGeom>
            <a:noFill/>
            <a:ln w="1016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68580" tIns="68580" rIns="68580" bIns="68580" numCol="1" anchor="t">
              <a:noAutofit/>
            </a:bodyPr>
            <a:lstStyle/>
            <a:p>
              <a:pPr defTabSz="1828800">
                <a:spcBef>
                  <a:spcPts val="0"/>
                </a:spcBef>
                <a:defRPr sz="2400" i="0" spc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19" name="Radioactif"/>
            <p:cNvSpPr/>
            <p:nvPr/>
          </p:nvSpPr>
          <p:spPr>
            <a:xfrm>
              <a:off x="5414" y="0"/>
              <a:ext cx="473461" cy="473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3" y="0"/>
                    <a:pt x="0" y="4833"/>
                    <a:pt x="0" y="10800"/>
                  </a:cubicBezTo>
                  <a:cubicBezTo>
                    <a:pt x="0" y="16767"/>
                    <a:pt x="4833" y="21600"/>
                    <a:pt x="10800" y="21600"/>
                  </a:cubicBezTo>
                  <a:cubicBezTo>
                    <a:pt x="16767" y="21600"/>
                    <a:pt x="21600" y="16767"/>
                    <a:pt x="21600" y="10800"/>
                  </a:cubicBezTo>
                  <a:cubicBezTo>
                    <a:pt x="21600" y="4833"/>
                    <a:pt x="16762" y="0"/>
                    <a:pt x="10800" y="0"/>
                  </a:cubicBezTo>
                  <a:close/>
                  <a:moveTo>
                    <a:pt x="10800" y="1188"/>
                  </a:moveTo>
                  <a:cubicBezTo>
                    <a:pt x="16108" y="1188"/>
                    <a:pt x="20412" y="5492"/>
                    <a:pt x="20412" y="10800"/>
                  </a:cubicBezTo>
                  <a:cubicBezTo>
                    <a:pt x="20412" y="16108"/>
                    <a:pt x="16103" y="20412"/>
                    <a:pt x="10800" y="20412"/>
                  </a:cubicBezTo>
                  <a:cubicBezTo>
                    <a:pt x="5492" y="20412"/>
                    <a:pt x="1188" y="16108"/>
                    <a:pt x="1188" y="10800"/>
                  </a:cubicBezTo>
                  <a:cubicBezTo>
                    <a:pt x="1188" y="5492"/>
                    <a:pt x="5492" y="1188"/>
                    <a:pt x="10800" y="1188"/>
                  </a:cubicBezTo>
                  <a:close/>
                  <a:moveTo>
                    <a:pt x="6635" y="3704"/>
                  </a:moveTo>
                  <a:cubicBezTo>
                    <a:pt x="6635" y="3704"/>
                    <a:pt x="2472" y="5287"/>
                    <a:pt x="2472" y="10849"/>
                  </a:cubicBezTo>
                  <a:lnTo>
                    <a:pt x="7769" y="10849"/>
                  </a:lnTo>
                  <a:cubicBezTo>
                    <a:pt x="7769" y="10838"/>
                    <a:pt x="7769" y="10822"/>
                    <a:pt x="7769" y="10800"/>
                  </a:cubicBezTo>
                  <a:cubicBezTo>
                    <a:pt x="7769" y="9693"/>
                    <a:pt x="8364" y="8727"/>
                    <a:pt x="9249" y="8198"/>
                  </a:cubicBezTo>
                  <a:lnTo>
                    <a:pt x="6635" y="3704"/>
                  </a:lnTo>
                  <a:close/>
                  <a:moveTo>
                    <a:pt x="14958" y="3709"/>
                  </a:moveTo>
                  <a:lnTo>
                    <a:pt x="12344" y="8203"/>
                  </a:lnTo>
                  <a:cubicBezTo>
                    <a:pt x="13230" y="8732"/>
                    <a:pt x="13824" y="9698"/>
                    <a:pt x="13824" y="10805"/>
                  </a:cubicBezTo>
                  <a:cubicBezTo>
                    <a:pt x="13824" y="10821"/>
                    <a:pt x="13824" y="10843"/>
                    <a:pt x="13824" y="10859"/>
                  </a:cubicBezTo>
                  <a:lnTo>
                    <a:pt x="19121" y="10859"/>
                  </a:lnTo>
                  <a:cubicBezTo>
                    <a:pt x="19121" y="5292"/>
                    <a:pt x="14958" y="3709"/>
                    <a:pt x="14958" y="3709"/>
                  </a:cubicBezTo>
                  <a:close/>
                  <a:moveTo>
                    <a:pt x="10800" y="8758"/>
                  </a:moveTo>
                  <a:cubicBezTo>
                    <a:pt x="10278" y="8758"/>
                    <a:pt x="9754" y="8959"/>
                    <a:pt x="9356" y="9357"/>
                  </a:cubicBezTo>
                  <a:cubicBezTo>
                    <a:pt x="8558" y="10154"/>
                    <a:pt x="8558" y="11446"/>
                    <a:pt x="9356" y="12243"/>
                  </a:cubicBezTo>
                  <a:cubicBezTo>
                    <a:pt x="10153" y="13040"/>
                    <a:pt x="11446" y="13040"/>
                    <a:pt x="12243" y="12243"/>
                  </a:cubicBezTo>
                  <a:cubicBezTo>
                    <a:pt x="13040" y="11446"/>
                    <a:pt x="13040" y="10154"/>
                    <a:pt x="12243" y="9357"/>
                  </a:cubicBezTo>
                  <a:cubicBezTo>
                    <a:pt x="11844" y="8959"/>
                    <a:pt x="11322" y="8758"/>
                    <a:pt x="10800" y="8758"/>
                  </a:cubicBezTo>
                  <a:close/>
                  <a:moveTo>
                    <a:pt x="9293" y="13424"/>
                  </a:moveTo>
                  <a:lnTo>
                    <a:pt x="6684" y="17977"/>
                  </a:lnTo>
                  <a:cubicBezTo>
                    <a:pt x="6684" y="17977"/>
                    <a:pt x="8315" y="19218"/>
                    <a:pt x="10810" y="19202"/>
                  </a:cubicBezTo>
                  <a:cubicBezTo>
                    <a:pt x="13305" y="19218"/>
                    <a:pt x="14936" y="17977"/>
                    <a:pt x="14936" y="17977"/>
                  </a:cubicBezTo>
                  <a:lnTo>
                    <a:pt x="12327" y="13424"/>
                  </a:lnTo>
                  <a:cubicBezTo>
                    <a:pt x="11879" y="13683"/>
                    <a:pt x="11361" y="13829"/>
                    <a:pt x="10810" y="13824"/>
                  </a:cubicBezTo>
                  <a:cubicBezTo>
                    <a:pt x="10259" y="13824"/>
                    <a:pt x="9741" y="13678"/>
                    <a:pt x="9293" y="13424"/>
                  </a:cubicBezTo>
                  <a:close/>
                </a:path>
              </a:pathLst>
            </a:custGeom>
            <a:solidFill>
              <a:schemeClr val="accent5">
                <a:satOff val="7361"/>
                <a:lumOff val="753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500" i="0" spc="0">
                  <a:solidFill>
                    <a:schemeClr val="accent5">
                      <a:satOff val="7361"/>
                      <a:lumOff val="7535"/>
                    </a:schemeClr>
                  </a:solidFill>
                  <a:latin typeface="DIN Alternate Bold"/>
                  <a:ea typeface="DIN Alternate Bold"/>
                  <a:cs typeface="DIN Alternate Bold"/>
                  <a:sym typeface="DIN Alternate Bold"/>
                </a:defRPr>
              </a:pPr>
              <a:endParaRPr/>
            </a:p>
          </p:txBody>
        </p:sp>
      </p:grpSp>
      <p:grpSp>
        <p:nvGrpSpPr>
          <p:cNvPr id="623" name="Grouper"/>
          <p:cNvGrpSpPr/>
          <p:nvPr/>
        </p:nvGrpSpPr>
        <p:grpSpPr>
          <a:xfrm>
            <a:off x="14020683" y="6672736"/>
            <a:ext cx="1040291" cy="473461"/>
            <a:chOff x="0" y="0"/>
            <a:chExt cx="1040290" cy="473459"/>
          </a:xfrm>
        </p:grpSpPr>
        <p:sp>
          <p:nvSpPr>
            <p:cNvPr id="621" name="Ligne"/>
            <p:cNvSpPr/>
            <p:nvPr/>
          </p:nvSpPr>
          <p:spPr>
            <a:xfrm>
              <a:off x="62687" y="236729"/>
              <a:ext cx="977604" cy="1"/>
            </a:xfrm>
            <a:prstGeom prst="line">
              <a:avLst/>
            </a:prstGeom>
            <a:noFill/>
            <a:ln w="1016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68580" tIns="68580" rIns="68580" bIns="68580" numCol="1" anchor="t">
              <a:noAutofit/>
            </a:bodyPr>
            <a:lstStyle/>
            <a:p>
              <a:pPr defTabSz="1828800">
                <a:spcBef>
                  <a:spcPts val="0"/>
                </a:spcBef>
                <a:defRPr sz="2400" i="0" spc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22" name="Radioactif"/>
            <p:cNvSpPr/>
            <p:nvPr/>
          </p:nvSpPr>
          <p:spPr>
            <a:xfrm>
              <a:off x="0" y="0"/>
              <a:ext cx="473460" cy="473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3" y="0"/>
                    <a:pt x="0" y="4833"/>
                    <a:pt x="0" y="10800"/>
                  </a:cubicBezTo>
                  <a:cubicBezTo>
                    <a:pt x="0" y="16767"/>
                    <a:pt x="4833" y="21600"/>
                    <a:pt x="10800" y="21600"/>
                  </a:cubicBezTo>
                  <a:cubicBezTo>
                    <a:pt x="16767" y="21600"/>
                    <a:pt x="21600" y="16767"/>
                    <a:pt x="21600" y="10800"/>
                  </a:cubicBezTo>
                  <a:cubicBezTo>
                    <a:pt x="21600" y="4833"/>
                    <a:pt x="16762" y="0"/>
                    <a:pt x="10800" y="0"/>
                  </a:cubicBezTo>
                  <a:close/>
                  <a:moveTo>
                    <a:pt x="10800" y="1188"/>
                  </a:moveTo>
                  <a:cubicBezTo>
                    <a:pt x="16108" y="1188"/>
                    <a:pt x="20412" y="5492"/>
                    <a:pt x="20412" y="10800"/>
                  </a:cubicBezTo>
                  <a:cubicBezTo>
                    <a:pt x="20412" y="16108"/>
                    <a:pt x="16103" y="20412"/>
                    <a:pt x="10800" y="20412"/>
                  </a:cubicBezTo>
                  <a:cubicBezTo>
                    <a:pt x="5492" y="20412"/>
                    <a:pt x="1188" y="16108"/>
                    <a:pt x="1188" y="10800"/>
                  </a:cubicBezTo>
                  <a:cubicBezTo>
                    <a:pt x="1188" y="5492"/>
                    <a:pt x="5492" y="1188"/>
                    <a:pt x="10800" y="1188"/>
                  </a:cubicBezTo>
                  <a:close/>
                  <a:moveTo>
                    <a:pt x="6635" y="3704"/>
                  </a:moveTo>
                  <a:cubicBezTo>
                    <a:pt x="6635" y="3704"/>
                    <a:pt x="2472" y="5287"/>
                    <a:pt x="2472" y="10849"/>
                  </a:cubicBezTo>
                  <a:lnTo>
                    <a:pt x="7769" y="10849"/>
                  </a:lnTo>
                  <a:cubicBezTo>
                    <a:pt x="7769" y="10838"/>
                    <a:pt x="7769" y="10822"/>
                    <a:pt x="7769" y="10800"/>
                  </a:cubicBezTo>
                  <a:cubicBezTo>
                    <a:pt x="7769" y="9693"/>
                    <a:pt x="8364" y="8727"/>
                    <a:pt x="9249" y="8198"/>
                  </a:cubicBezTo>
                  <a:lnTo>
                    <a:pt x="6635" y="3704"/>
                  </a:lnTo>
                  <a:close/>
                  <a:moveTo>
                    <a:pt x="14958" y="3709"/>
                  </a:moveTo>
                  <a:lnTo>
                    <a:pt x="12344" y="8203"/>
                  </a:lnTo>
                  <a:cubicBezTo>
                    <a:pt x="13230" y="8732"/>
                    <a:pt x="13824" y="9698"/>
                    <a:pt x="13824" y="10805"/>
                  </a:cubicBezTo>
                  <a:cubicBezTo>
                    <a:pt x="13824" y="10821"/>
                    <a:pt x="13824" y="10843"/>
                    <a:pt x="13824" y="10859"/>
                  </a:cubicBezTo>
                  <a:lnTo>
                    <a:pt x="19121" y="10859"/>
                  </a:lnTo>
                  <a:cubicBezTo>
                    <a:pt x="19121" y="5292"/>
                    <a:pt x="14958" y="3709"/>
                    <a:pt x="14958" y="3709"/>
                  </a:cubicBezTo>
                  <a:close/>
                  <a:moveTo>
                    <a:pt x="10800" y="8758"/>
                  </a:moveTo>
                  <a:cubicBezTo>
                    <a:pt x="10278" y="8758"/>
                    <a:pt x="9754" y="8959"/>
                    <a:pt x="9356" y="9357"/>
                  </a:cubicBezTo>
                  <a:cubicBezTo>
                    <a:pt x="8558" y="10154"/>
                    <a:pt x="8558" y="11446"/>
                    <a:pt x="9356" y="12243"/>
                  </a:cubicBezTo>
                  <a:cubicBezTo>
                    <a:pt x="10153" y="13040"/>
                    <a:pt x="11446" y="13040"/>
                    <a:pt x="12243" y="12243"/>
                  </a:cubicBezTo>
                  <a:cubicBezTo>
                    <a:pt x="13040" y="11446"/>
                    <a:pt x="13040" y="10154"/>
                    <a:pt x="12243" y="9357"/>
                  </a:cubicBezTo>
                  <a:cubicBezTo>
                    <a:pt x="11844" y="8959"/>
                    <a:pt x="11322" y="8758"/>
                    <a:pt x="10800" y="8758"/>
                  </a:cubicBezTo>
                  <a:close/>
                  <a:moveTo>
                    <a:pt x="9293" y="13424"/>
                  </a:moveTo>
                  <a:lnTo>
                    <a:pt x="6684" y="17977"/>
                  </a:lnTo>
                  <a:cubicBezTo>
                    <a:pt x="6684" y="17977"/>
                    <a:pt x="8315" y="19218"/>
                    <a:pt x="10810" y="19202"/>
                  </a:cubicBezTo>
                  <a:cubicBezTo>
                    <a:pt x="13305" y="19218"/>
                    <a:pt x="14936" y="17977"/>
                    <a:pt x="14936" y="17977"/>
                  </a:cubicBezTo>
                  <a:lnTo>
                    <a:pt x="12327" y="13424"/>
                  </a:lnTo>
                  <a:cubicBezTo>
                    <a:pt x="11879" y="13683"/>
                    <a:pt x="11361" y="13829"/>
                    <a:pt x="10810" y="13824"/>
                  </a:cubicBezTo>
                  <a:cubicBezTo>
                    <a:pt x="10259" y="13824"/>
                    <a:pt x="9741" y="13678"/>
                    <a:pt x="9293" y="13424"/>
                  </a:cubicBezTo>
                  <a:close/>
                </a:path>
              </a:pathLst>
            </a:custGeom>
            <a:solidFill>
              <a:schemeClr val="accent5">
                <a:satOff val="7361"/>
                <a:lumOff val="753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500" i="0" spc="0">
                  <a:solidFill>
                    <a:schemeClr val="accent5">
                      <a:satOff val="7361"/>
                      <a:lumOff val="7535"/>
                    </a:schemeClr>
                  </a:solidFill>
                  <a:latin typeface="DIN Alternate Bold"/>
                  <a:ea typeface="DIN Alternate Bold"/>
                  <a:cs typeface="DIN Alternate Bold"/>
                  <a:sym typeface="DIN Alternate Bold"/>
                </a:defRPr>
              </a:pPr>
              <a:endParaRPr/>
            </a:p>
          </p:txBody>
        </p:sp>
      </p:grpSp>
      <p:sp>
        <p:nvSpPr>
          <p:cNvPr id="624" name="Rectangle"/>
          <p:cNvSpPr/>
          <p:nvPr/>
        </p:nvSpPr>
        <p:spPr>
          <a:xfrm>
            <a:off x="8732416" y="4726129"/>
            <a:ext cx="8754357" cy="386707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8580" tIns="68580" rIns="68580" bIns="68580" anchor="ctr"/>
          <a:lstStyle/>
          <a:p>
            <a:pPr defTabSz="1828800">
              <a:spcBef>
                <a:spcPts val="0"/>
              </a:spcBef>
              <a:defRPr sz="3000" i="0" spc="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3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631" name="Groupe 5"/>
          <p:cNvGrpSpPr/>
          <p:nvPr/>
        </p:nvGrpSpPr>
        <p:grpSpPr>
          <a:xfrm>
            <a:off x="7089623" y="7647416"/>
            <a:ext cx="10514998" cy="3402722"/>
            <a:chOff x="1481434" y="68774"/>
            <a:chExt cx="10514996" cy="3402720"/>
          </a:xfrm>
        </p:grpSpPr>
        <p:grpSp>
          <p:nvGrpSpPr>
            <p:cNvPr id="627" name="Grouper"/>
            <p:cNvGrpSpPr/>
            <p:nvPr/>
          </p:nvGrpSpPr>
          <p:grpSpPr>
            <a:xfrm>
              <a:off x="6677258" y="68774"/>
              <a:ext cx="3637990" cy="1074707"/>
              <a:chOff x="0" y="68774"/>
              <a:chExt cx="3637988" cy="1074706"/>
            </a:xfrm>
          </p:grpSpPr>
          <p:sp>
            <p:nvSpPr>
              <p:cNvPr id="625" name="Flèche"/>
              <p:cNvSpPr/>
              <p:nvPr/>
            </p:nvSpPr>
            <p:spPr>
              <a:xfrm rot="5400000">
                <a:off x="-162742" y="231515"/>
                <a:ext cx="1074708" cy="749225"/>
              </a:xfrm>
              <a:prstGeom prst="rightArrow">
                <a:avLst>
                  <a:gd name="adj1" fmla="val 32000"/>
                  <a:gd name="adj2" fmla="val 91803"/>
                </a:avLst>
              </a:prstGeom>
              <a:solidFill>
                <a:srgbClr val="34421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68580" tIns="68580" rIns="68580" bIns="68580" numCol="1" anchor="ctr">
                <a:noAutofit/>
              </a:bodyPr>
              <a:lstStyle/>
              <a:p>
                <a:pPr defTabSz="1828800">
                  <a:spcBef>
                    <a:spcPts val="0"/>
                  </a:spcBef>
                  <a:defRPr sz="3000" i="0" spc="0">
                    <a:solidFill>
                      <a:srgbClr val="FFFFFF"/>
                    </a:solidFill>
                    <a:effectLst>
                      <a:outerShdw blurRad="25400" dist="23998" dir="2700000" rotWithShape="0">
                        <a:srgbClr val="000000">
                          <a:alpha val="31033"/>
                        </a:srgbClr>
                      </a:outerShdw>
                    </a:effectLst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626" name="alignment to a reference"/>
              <p:cNvSpPr/>
              <p:nvPr/>
            </p:nvSpPr>
            <p:spPr>
              <a:xfrm>
                <a:off x="876048" y="516830"/>
                <a:ext cx="2761941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3578" tIns="53578" rIns="53578" bIns="53578" numCol="1" anchor="ctr">
                <a:spAutoFit/>
              </a:bodyPr>
              <a:lstStyle>
                <a:lvl1pPr defTabSz="1828800">
                  <a:spcBef>
                    <a:spcPts val="0"/>
                  </a:spcBef>
                  <a:defRPr sz="3200" i="0" spc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Alignment to a reference</a:t>
                </a:r>
              </a:p>
            </p:txBody>
          </p:sp>
        </p:grpSp>
        <p:grpSp>
          <p:nvGrpSpPr>
            <p:cNvPr id="630" name="Groupe 4"/>
            <p:cNvGrpSpPr/>
            <p:nvPr/>
          </p:nvGrpSpPr>
          <p:grpSpPr>
            <a:xfrm>
              <a:off x="1481434" y="2057230"/>
              <a:ext cx="10514998" cy="1414265"/>
              <a:chOff x="1481434" y="278770"/>
              <a:chExt cx="10514996" cy="1414264"/>
            </a:xfrm>
          </p:grpSpPr>
          <p:sp>
            <p:nvSpPr>
              <p:cNvPr id="628" name="Reference Wuhan-1"/>
              <p:cNvSpPr/>
              <p:nvPr/>
            </p:nvSpPr>
            <p:spPr>
              <a:xfrm>
                <a:off x="1655267" y="423035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3578" tIns="53578" rIns="53578" bIns="53578" numCol="1" anchor="ctr">
                <a:spAutoFit/>
              </a:bodyPr>
              <a:lstStyle/>
              <a:p>
                <a:pPr algn="r" defTabSz="1828800">
                  <a:spcBef>
                    <a:spcPts val="0"/>
                  </a:spcBef>
                  <a:defRPr sz="2500" b="1" i="0" spc="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t>Reference</a:t>
                </a:r>
                <a:br/>
                <a:r>
                  <a:rPr b="0">
                    <a:latin typeface="Arial"/>
                    <a:ea typeface="Arial"/>
                    <a:cs typeface="Arial"/>
                    <a:sym typeface="Arial"/>
                  </a:rPr>
                  <a:t>Wuhan-1</a:t>
                </a:r>
              </a:p>
            </p:txBody>
          </p:sp>
          <p:pic>
            <p:nvPicPr>
              <p:cNvPr id="629" name="Picture 11" descr="Picture 11"/>
              <p:cNvPicPr>
                <a:picLocks noChangeAspect="1"/>
              </p:cNvPicPr>
              <p:nvPr/>
            </p:nvPicPr>
            <p:blipFill>
              <a:blip r:embed="rId2"/>
              <a:srcRect t="49565" b="33188"/>
              <a:stretch>
                <a:fillRect/>
              </a:stretch>
            </p:blipFill>
            <p:spPr>
              <a:xfrm>
                <a:off x="1481434" y="278770"/>
                <a:ext cx="10514998" cy="28835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634" name="Groupe 6"/>
          <p:cNvGrpSpPr/>
          <p:nvPr/>
        </p:nvGrpSpPr>
        <p:grpSpPr>
          <a:xfrm>
            <a:off x="9251934" y="10222004"/>
            <a:ext cx="3782739" cy="2476482"/>
            <a:chOff x="0" y="0"/>
            <a:chExt cx="3782738" cy="2476480"/>
          </a:xfrm>
        </p:grpSpPr>
        <p:sp>
          <p:nvSpPr>
            <p:cNvPr id="632" name="Grouper"/>
            <p:cNvSpPr/>
            <p:nvPr/>
          </p:nvSpPr>
          <p:spPr>
            <a:xfrm rot="5400000">
              <a:off x="2870773" y="162741"/>
              <a:ext cx="1074707" cy="749225"/>
            </a:xfrm>
            <a:prstGeom prst="rightArrow">
              <a:avLst>
                <a:gd name="adj1" fmla="val 32000"/>
                <a:gd name="adj2" fmla="val 91803"/>
              </a:avLst>
            </a:prstGeom>
            <a:solidFill>
              <a:srgbClr val="34421F"/>
            </a:solidFill>
            <a:ln w="12700" cap="flat">
              <a:noFill/>
              <a:miter lim="400000"/>
            </a:ln>
            <a:effectLst/>
          </p:spPr>
          <p:txBody>
            <a:bodyPr wrap="square" lIns="68580" tIns="68580" rIns="68580" bIns="68580" numCol="1" anchor="ctr">
              <a:noAutofit/>
            </a:bodyPr>
            <a:lstStyle/>
            <a:p>
              <a:pPr defTabSz="1828800">
                <a:spcBef>
                  <a:spcPts val="0"/>
                </a:spcBef>
                <a:defRPr sz="3000" i="0" spc="0">
                  <a:solidFill>
                    <a:srgbClr val="FFFFFF"/>
                  </a:solidFill>
                  <a:effectLst>
                    <a:outerShdw blurRad="25400" dist="23998" dir="2700000" rotWithShape="0">
                      <a:srgbClr val="000000">
                        <a:alpha val="31033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33" name="Rectangle 3"/>
            <p:cNvSpPr/>
            <p:nvPr/>
          </p:nvSpPr>
          <p:spPr>
            <a:xfrm>
              <a:off x="0" y="1206480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8580" tIns="68580" rIns="68580" bIns="68580" numCol="1" anchor="t">
              <a:spAutoFit/>
            </a:bodyPr>
            <a:lstStyle>
              <a:lvl1pPr defTabSz="1828800">
                <a:spcBef>
                  <a:spcPts val="0"/>
                </a:spcBef>
                <a:defRPr sz="3800" b="1" i="0" spc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Data analysis/Visualizations</a:t>
              </a:r>
            </a:p>
          </p:txBody>
        </p:sp>
      </p:grpSp>
      <p:sp>
        <p:nvSpPr>
          <p:cNvPr id="635" name="Radioactif"/>
          <p:cNvSpPr/>
          <p:nvPr/>
        </p:nvSpPr>
        <p:spPr>
          <a:xfrm>
            <a:off x="8049416" y="3463402"/>
            <a:ext cx="473460" cy="4734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3" y="0"/>
                  <a:pt x="0" y="4833"/>
                  <a:pt x="0" y="10800"/>
                </a:cubicBezTo>
                <a:cubicBezTo>
                  <a:pt x="0" y="16767"/>
                  <a:pt x="4833" y="21600"/>
                  <a:pt x="10800" y="21600"/>
                </a:cubicBezTo>
                <a:cubicBezTo>
                  <a:pt x="16767" y="21600"/>
                  <a:pt x="21600" y="16767"/>
                  <a:pt x="21600" y="10800"/>
                </a:cubicBezTo>
                <a:cubicBezTo>
                  <a:pt x="21600" y="4833"/>
                  <a:pt x="16762" y="0"/>
                  <a:pt x="10800" y="0"/>
                </a:cubicBezTo>
                <a:close/>
                <a:moveTo>
                  <a:pt x="10800" y="1188"/>
                </a:moveTo>
                <a:cubicBezTo>
                  <a:pt x="16108" y="1188"/>
                  <a:pt x="20412" y="5492"/>
                  <a:pt x="20412" y="10800"/>
                </a:cubicBezTo>
                <a:cubicBezTo>
                  <a:pt x="20412" y="16108"/>
                  <a:pt x="16103" y="20412"/>
                  <a:pt x="10800" y="20412"/>
                </a:cubicBezTo>
                <a:cubicBezTo>
                  <a:pt x="5492" y="20412"/>
                  <a:pt x="1188" y="16108"/>
                  <a:pt x="1188" y="10800"/>
                </a:cubicBezTo>
                <a:cubicBezTo>
                  <a:pt x="1188" y="5492"/>
                  <a:pt x="5492" y="1188"/>
                  <a:pt x="10800" y="1188"/>
                </a:cubicBezTo>
                <a:close/>
                <a:moveTo>
                  <a:pt x="6635" y="3704"/>
                </a:moveTo>
                <a:cubicBezTo>
                  <a:pt x="6635" y="3704"/>
                  <a:pt x="2472" y="5287"/>
                  <a:pt x="2472" y="10849"/>
                </a:cubicBezTo>
                <a:lnTo>
                  <a:pt x="7769" y="10849"/>
                </a:lnTo>
                <a:cubicBezTo>
                  <a:pt x="7769" y="10838"/>
                  <a:pt x="7769" y="10822"/>
                  <a:pt x="7769" y="10800"/>
                </a:cubicBezTo>
                <a:cubicBezTo>
                  <a:pt x="7769" y="9693"/>
                  <a:pt x="8364" y="8727"/>
                  <a:pt x="9249" y="8198"/>
                </a:cubicBezTo>
                <a:lnTo>
                  <a:pt x="6635" y="3704"/>
                </a:lnTo>
                <a:close/>
                <a:moveTo>
                  <a:pt x="14958" y="3709"/>
                </a:moveTo>
                <a:lnTo>
                  <a:pt x="12344" y="8203"/>
                </a:lnTo>
                <a:cubicBezTo>
                  <a:pt x="13230" y="8732"/>
                  <a:pt x="13824" y="9698"/>
                  <a:pt x="13824" y="10805"/>
                </a:cubicBezTo>
                <a:cubicBezTo>
                  <a:pt x="13824" y="10821"/>
                  <a:pt x="13824" y="10843"/>
                  <a:pt x="13824" y="10859"/>
                </a:cubicBezTo>
                <a:lnTo>
                  <a:pt x="19121" y="10859"/>
                </a:lnTo>
                <a:cubicBezTo>
                  <a:pt x="19121" y="5292"/>
                  <a:pt x="14958" y="3709"/>
                  <a:pt x="14958" y="3709"/>
                </a:cubicBezTo>
                <a:close/>
                <a:moveTo>
                  <a:pt x="10800" y="8758"/>
                </a:moveTo>
                <a:cubicBezTo>
                  <a:pt x="10278" y="8758"/>
                  <a:pt x="9754" y="8959"/>
                  <a:pt x="9356" y="9357"/>
                </a:cubicBezTo>
                <a:cubicBezTo>
                  <a:pt x="8558" y="10154"/>
                  <a:pt x="8558" y="11446"/>
                  <a:pt x="9356" y="12243"/>
                </a:cubicBezTo>
                <a:cubicBezTo>
                  <a:pt x="10153" y="13040"/>
                  <a:pt x="11446" y="13040"/>
                  <a:pt x="12243" y="12243"/>
                </a:cubicBezTo>
                <a:cubicBezTo>
                  <a:pt x="13040" y="11446"/>
                  <a:pt x="13040" y="10154"/>
                  <a:pt x="12243" y="9357"/>
                </a:cubicBezTo>
                <a:cubicBezTo>
                  <a:pt x="11844" y="8959"/>
                  <a:pt x="11322" y="8758"/>
                  <a:pt x="10800" y="8758"/>
                </a:cubicBezTo>
                <a:close/>
                <a:moveTo>
                  <a:pt x="9293" y="13424"/>
                </a:moveTo>
                <a:lnTo>
                  <a:pt x="6684" y="17977"/>
                </a:lnTo>
                <a:cubicBezTo>
                  <a:pt x="6684" y="17977"/>
                  <a:pt x="8315" y="19218"/>
                  <a:pt x="10810" y="19202"/>
                </a:cubicBezTo>
                <a:cubicBezTo>
                  <a:pt x="13305" y="19218"/>
                  <a:pt x="14936" y="17977"/>
                  <a:pt x="14936" y="17977"/>
                </a:cubicBezTo>
                <a:lnTo>
                  <a:pt x="12327" y="13424"/>
                </a:lnTo>
                <a:cubicBezTo>
                  <a:pt x="11879" y="13683"/>
                  <a:pt x="11361" y="13829"/>
                  <a:pt x="10810" y="13824"/>
                </a:cubicBezTo>
                <a:cubicBezTo>
                  <a:pt x="10259" y="13824"/>
                  <a:pt x="9741" y="13678"/>
                  <a:pt x="9293" y="13424"/>
                </a:cubicBezTo>
                <a:close/>
              </a:path>
            </a:pathLst>
          </a:custGeom>
          <a:solidFill>
            <a:schemeClr val="accent5">
              <a:satOff val="7361"/>
              <a:lumOff val="753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500" i="0" spc="0">
                <a:solidFill>
                  <a:schemeClr val="accent5">
                    <a:satOff val="7361"/>
                    <a:lumOff val="7535"/>
                  </a:schemeClr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636" name="Radioactif"/>
          <p:cNvSpPr/>
          <p:nvPr/>
        </p:nvSpPr>
        <p:spPr>
          <a:xfrm>
            <a:off x="9430226" y="3474821"/>
            <a:ext cx="473461" cy="4734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3" y="0"/>
                  <a:pt x="0" y="4833"/>
                  <a:pt x="0" y="10800"/>
                </a:cubicBezTo>
                <a:cubicBezTo>
                  <a:pt x="0" y="16767"/>
                  <a:pt x="4833" y="21600"/>
                  <a:pt x="10800" y="21600"/>
                </a:cubicBezTo>
                <a:cubicBezTo>
                  <a:pt x="16767" y="21600"/>
                  <a:pt x="21600" y="16767"/>
                  <a:pt x="21600" y="10800"/>
                </a:cubicBezTo>
                <a:cubicBezTo>
                  <a:pt x="21600" y="4833"/>
                  <a:pt x="16762" y="0"/>
                  <a:pt x="10800" y="0"/>
                </a:cubicBezTo>
                <a:close/>
                <a:moveTo>
                  <a:pt x="10800" y="1188"/>
                </a:moveTo>
                <a:cubicBezTo>
                  <a:pt x="16108" y="1188"/>
                  <a:pt x="20412" y="5492"/>
                  <a:pt x="20412" y="10800"/>
                </a:cubicBezTo>
                <a:cubicBezTo>
                  <a:pt x="20412" y="16108"/>
                  <a:pt x="16103" y="20412"/>
                  <a:pt x="10800" y="20412"/>
                </a:cubicBezTo>
                <a:cubicBezTo>
                  <a:pt x="5492" y="20412"/>
                  <a:pt x="1188" y="16108"/>
                  <a:pt x="1188" y="10800"/>
                </a:cubicBezTo>
                <a:cubicBezTo>
                  <a:pt x="1188" y="5492"/>
                  <a:pt x="5492" y="1188"/>
                  <a:pt x="10800" y="1188"/>
                </a:cubicBezTo>
                <a:close/>
                <a:moveTo>
                  <a:pt x="6635" y="3704"/>
                </a:moveTo>
                <a:cubicBezTo>
                  <a:pt x="6635" y="3704"/>
                  <a:pt x="2472" y="5287"/>
                  <a:pt x="2472" y="10849"/>
                </a:cubicBezTo>
                <a:lnTo>
                  <a:pt x="7769" y="10849"/>
                </a:lnTo>
                <a:cubicBezTo>
                  <a:pt x="7769" y="10838"/>
                  <a:pt x="7769" y="10822"/>
                  <a:pt x="7769" y="10800"/>
                </a:cubicBezTo>
                <a:cubicBezTo>
                  <a:pt x="7769" y="9693"/>
                  <a:pt x="8364" y="8727"/>
                  <a:pt x="9249" y="8198"/>
                </a:cubicBezTo>
                <a:lnTo>
                  <a:pt x="6635" y="3704"/>
                </a:lnTo>
                <a:close/>
                <a:moveTo>
                  <a:pt x="14958" y="3709"/>
                </a:moveTo>
                <a:lnTo>
                  <a:pt x="12344" y="8203"/>
                </a:lnTo>
                <a:cubicBezTo>
                  <a:pt x="13230" y="8732"/>
                  <a:pt x="13824" y="9698"/>
                  <a:pt x="13824" y="10805"/>
                </a:cubicBezTo>
                <a:cubicBezTo>
                  <a:pt x="13824" y="10821"/>
                  <a:pt x="13824" y="10843"/>
                  <a:pt x="13824" y="10859"/>
                </a:cubicBezTo>
                <a:lnTo>
                  <a:pt x="19121" y="10859"/>
                </a:lnTo>
                <a:cubicBezTo>
                  <a:pt x="19121" y="5292"/>
                  <a:pt x="14958" y="3709"/>
                  <a:pt x="14958" y="3709"/>
                </a:cubicBezTo>
                <a:close/>
                <a:moveTo>
                  <a:pt x="10800" y="8758"/>
                </a:moveTo>
                <a:cubicBezTo>
                  <a:pt x="10278" y="8758"/>
                  <a:pt x="9754" y="8959"/>
                  <a:pt x="9356" y="9357"/>
                </a:cubicBezTo>
                <a:cubicBezTo>
                  <a:pt x="8558" y="10154"/>
                  <a:pt x="8558" y="11446"/>
                  <a:pt x="9356" y="12243"/>
                </a:cubicBezTo>
                <a:cubicBezTo>
                  <a:pt x="10153" y="13040"/>
                  <a:pt x="11446" y="13040"/>
                  <a:pt x="12243" y="12243"/>
                </a:cubicBezTo>
                <a:cubicBezTo>
                  <a:pt x="13040" y="11446"/>
                  <a:pt x="13040" y="10154"/>
                  <a:pt x="12243" y="9357"/>
                </a:cubicBezTo>
                <a:cubicBezTo>
                  <a:pt x="11844" y="8959"/>
                  <a:pt x="11322" y="8758"/>
                  <a:pt x="10800" y="8758"/>
                </a:cubicBezTo>
                <a:close/>
                <a:moveTo>
                  <a:pt x="9293" y="13424"/>
                </a:moveTo>
                <a:lnTo>
                  <a:pt x="6684" y="17977"/>
                </a:lnTo>
                <a:cubicBezTo>
                  <a:pt x="6684" y="17977"/>
                  <a:pt x="8315" y="19218"/>
                  <a:pt x="10810" y="19202"/>
                </a:cubicBezTo>
                <a:cubicBezTo>
                  <a:pt x="13305" y="19218"/>
                  <a:pt x="14936" y="17977"/>
                  <a:pt x="14936" y="17977"/>
                </a:cubicBezTo>
                <a:lnTo>
                  <a:pt x="12327" y="13424"/>
                </a:lnTo>
                <a:cubicBezTo>
                  <a:pt x="11879" y="13683"/>
                  <a:pt x="11361" y="13829"/>
                  <a:pt x="10810" y="13824"/>
                </a:cubicBezTo>
                <a:cubicBezTo>
                  <a:pt x="10259" y="13824"/>
                  <a:pt x="9741" y="13678"/>
                  <a:pt x="9293" y="13424"/>
                </a:cubicBezTo>
                <a:close/>
              </a:path>
            </a:pathLst>
          </a:custGeom>
          <a:solidFill>
            <a:schemeClr val="accent5">
              <a:satOff val="7361"/>
              <a:lumOff val="753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500" i="0" spc="0">
                <a:solidFill>
                  <a:schemeClr val="accent5">
                    <a:satOff val="7361"/>
                    <a:lumOff val="7535"/>
                  </a:schemeClr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637" name="Radioactif"/>
          <p:cNvSpPr/>
          <p:nvPr/>
        </p:nvSpPr>
        <p:spPr>
          <a:xfrm>
            <a:off x="14729193" y="3463402"/>
            <a:ext cx="473461" cy="4734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3" y="0"/>
                  <a:pt x="0" y="4833"/>
                  <a:pt x="0" y="10800"/>
                </a:cubicBezTo>
                <a:cubicBezTo>
                  <a:pt x="0" y="16767"/>
                  <a:pt x="4833" y="21600"/>
                  <a:pt x="10800" y="21600"/>
                </a:cubicBezTo>
                <a:cubicBezTo>
                  <a:pt x="16767" y="21600"/>
                  <a:pt x="21600" y="16767"/>
                  <a:pt x="21600" y="10800"/>
                </a:cubicBezTo>
                <a:cubicBezTo>
                  <a:pt x="21600" y="4833"/>
                  <a:pt x="16762" y="0"/>
                  <a:pt x="10800" y="0"/>
                </a:cubicBezTo>
                <a:close/>
                <a:moveTo>
                  <a:pt x="10800" y="1188"/>
                </a:moveTo>
                <a:cubicBezTo>
                  <a:pt x="16108" y="1188"/>
                  <a:pt x="20412" y="5492"/>
                  <a:pt x="20412" y="10800"/>
                </a:cubicBezTo>
                <a:cubicBezTo>
                  <a:pt x="20412" y="16108"/>
                  <a:pt x="16103" y="20412"/>
                  <a:pt x="10800" y="20412"/>
                </a:cubicBezTo>
                <a:cubicBezTo>
                  <a:pt x="5492" y="20412"/>
                  <a:pt x="1188" y="16108"/>
                  <a:pt x="1188" y="10800"/>
                </a:cubicBezTo>
                <a:cubicBezTo>
                  <a:pt x="1188" y="5492"/>
                  <a:pt x="5492" y="1188"/>
                  <a:pt x="10800" y="1188"/>
                </a:cubicBezTo>
                <a:close/>
                <a:moveTo>
                  <a:pt x="6635" y="3704"/>
                </a:moveTo>
                <a:cubicBezTo>
                  <a:pt x="6635" y="3704"/>
                  <a:pt x="2472" y="5287"/>
                  <a:pt x="2472" y="10849"/>
                </a:cubicBezTo>
                <a:lnTo>
                  <a:pt x="7769" y="10849"/>
                </a:lnTo>
                <a:cubicBezTo>
                  <a:pt x="7769" y="10838"/>
                  <a:pt x="7769" y="10822"/>
                  <a:pt x="7769" y="10800"/>
                </a:cubicBezTo>
                <a:cubicBezTo>
                  <a:pt x="7769" y="9693"/>
                  <a:pt x="8364" y="8727"/>
                  <a:pt x="9249" y="8198"/>
                </a:cubicBezTo>
                <a:lnTo>
                  <a:pt x="6635" y="3704"/>
                </a:lnTo>
                <a:close/>
                <a:moveTo>
                  <a:pt x="14958" y="3709"/>
                </a:moveTo>
                <a:lnTo>
                  <a:pt x="12344" y="8203"/>
                </a:lnTo>
                <a:cubicBezTo>
                  <a:pt x="13230" y="8732"/>
                  <a:pt x="13824" y="9698"/>
                  <a:pt x="13824" y="10805"/>
                </a:cubicBezTo>
                <a:cubicBezTo>
                  <a:pt x="13824" y="10821"/>
                  <a:pt x="13824" y="10843"/>
                  <a:pt x="13824" y="10859"/>
                </a:cubicBezTo>
                <a:lnTo>
                  <a:pt x="19121" y="10859"/>
                </a:lnTo>
                <a:cubicBezTo>
                  <a:pt x="19121" y="5292"/>
                  <a:pt x="14958" y="3709"/>
                  <a:pt x="14958" y="3709"/>
                </a:cubicBezTo>
                <a:close/>
                <a:moveTo>
                  <a:pt x="10800" y="8758"/>
                </a:moveTo>
                <a:cubicBezTo>
                  <a:pt x="10278" y="8758"/>
                  <a:pt x="9754" y="8959"/>
                  <a:pt x="9356" y="9357"/>
                </a:cubicBezTo>
                <a:cubicBezTo>
                  <a:pt x="8558" y="10154"/>
                  <a:pt x="8558" y="11446"/>
                  <a:pt x="9356" y="12243"/>
                </a:cubicBezTo>
                <a:cubicBezTo>
                  <a:pt x="10153" y="13040"/>
                  <a:pt x="11446" y="13040"/>
                  <a:pt x="12243" y="12243"/>
                </a:cubicBezTo>
                <a:cubicBezTo>
                  <a:pt x="13040" y="11446"/>
                  <a:pt x="13040" y="10154"/>
                  <a:pt x="12243" y="9357"/>
                </a:cubicBezTo>
                <a:cubicBezTo>
                  <a:pt x="11844" y="8959"/>
                  <a:pt x="11322" y="8758"/>
                  <a:pt x="10800" y="8758"/>
                </a:cubicBezTo>
                <a:close/>
                <a:moveTo>
                  <a:pt x="9293" y="13424"/>
                </a:moveTo>
                <a:lnTo>
                  <a:pt x="6684" y="17977"/>
                </a:lnTo>
                <a:cubicBezTo>
                  <a:pt x="6684" y="17977"/>
                  <a:pt x="8315" y="19218"/>
                  <a:pt x="10810" y="19202"/>
                </a:cubicBezTo>
                <a:cubicBezTo>
                  <a:pt x="13305" y="19218"/>
                  <a:pt x="14936" y="17977"/>
                  <a:pt x="14936" y="17977"/>
                </a:cubicBezTo>
                <a:lnTo>
                  <a:pt x="12327" y="13424"/>
                </a:lnTo>
                <a:cubicBezTo>
                  <a:pt x="11879" y="13683"/>
                  <a:pt x="11361" y="13829"/>
                  <a:pt x="10810" y="13824"/>
                </a:cubicBezTo>
                <a:cubicBezTo>
                  <a:pt x="10259" y="13824"/>
                  <a:pt x="9741" y="13678"/>
                  <a:pt x="9293" y="13424"/>
                </a:cubicBezTo>
                <a:close/>
              </a:path>
            </a:pathLst>
          </a:custGeom>
          <a:solidFill>
            <a:schemeClr val="accent5">
              <a:satOff val="7361"/>
              <a:lumOff val="753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500" i="0" spc="0">
                <a:solidFill>
                  <a:schemeClr val="accent5">
                    <a:satOff val="7361"/>
                    <a:lumOff val="7535"/>
                  </a:schemeClr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638" name="Radioactif"/>
          <p:cNvSpPr/>
          <p:nvPr/>
        </p:nvSpPr>
        <p:spPr>
          <a:xfrm>
            <a:off x="15052102" y="3463402"/>
            <a:ext cx="473461" cy="4734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3" y="0"/>
                  <a:pt x="0" y="4833"/>
                  <a:pt x="0" y="10800"/>
                </a:cubicBezTo>
                <a:cubicBezTo>
                  <a:pt x="0" y="16767"/>
                  <a:pt x="4833" y="21600"/>
                  <a:pt x="10800" y="21600"/>
                </a:cubicBezTo>
                <a:cubicBezTo>
                  <a:pt x="16767" y="21600"/>
                  <a:pt x="21600" y="16767"/>
                  <a:pt x="21600" y="10800"/>
                </a:cubicBezTo>
                <a:cubicBezTo>
                  <a:pt x="21600" y="4833"/>
                  <a:pt x="16762" y="0"/>
                  <a:pt x="10800" y="0"/>
                </a:cubicBezTo>
                <a:close/>
                <a:moveTo>
                  <a:pt x="10800" y="1188"/>
                </a:moveTo>
                <a:cubicBezTo>
                  <a:pt x="16108" y="1188"/>
                  <a:pt x="20412" y="5492"/>
                  <a:pt x="20412" y="10800"/>
                </a:cubicBezTo>
                <a:cubicBezTo>
                  <a:pt x="20412" y="16108"/>
                  <a:pt x="16103" y="20412"/>
                  <a:pt x="10800" y="20412"/>
                </a:cubicBezTo>
                <a:cubicBezTo>
                  <a:pt x="5492" y="20412"/>
                  <a:pt x="1188" y="16108"/>
                  <a:pt x="1188" y="10800"/>
                </a:cubicBezTo>
                <a:cubicBezTo>
                  <a:pt x="1188" y="5492"/>
                  <a:pt x="5492" y="1188"/>
                  <a:pt x="10800" y="1188"/>
                </a:cubicBezTo>
                <a:close/>
                <a:moveTo>
                  <a:pt x="6635" y="3704"/>
                </a:moveTo>
                <a:cubicBezTo>
                  <a:pt x="6635" y="3704"/>
                  <a:pt x="2472" y="5287"/>
                  <a:pt x="2472" y="10849"/>
                </a:cubicBezTo>
                <a:lnTo>
                  <a:pt x="7769" y="10849"/>
                </a:lnTo>
                <a:cubicBezTo>
                  <a:pt x="7769" y="10838"/>
                  <a:pt x="7769" y="10822"/>
                  <a:pt x="7769" y="10800"/>
                </a:cubicBezTo>
                <a:cubicBezTo>
                  <a:pt x="7769" y="9693"/>
                  <a:pt x="8364" y="8727"/>
                  <a:pt x="9249" y="8198"/>
                </a:cubicBezTo>
                <a:lnTo>
                  <a:pt x="6635" y="3704"/>
                </a:lnTo>
                <a:close/>
                <a:moveTo>
                  <a:pt x="14958" y="3709"/>
                </a:moveTo>
                <a:lnTo>
                  <a:pt x="12344" y="8203"/>
                </a:lnTo>
                <a:cubicBezTo>
                  <a:pt x="13230" y="8732"/>
                  <a:pt x="13824" y="9698"/>
                  <a:pt x="13824" y="10805"/>
                </a:cubicBezTo>
                <a:cubicBezTo>
                  <a:pt x="13824" y="10821"/>
                  <a:pt x="13824" y="10843"/>
                  <a:pt x="13824" y="10859"/>
                </a:cubicBezTo>
                <a:lnTo>
                  <a:pt x="19121" y="10859"/>
                </a:lnTo>
                <a:cubicBezTo>
                  <a:pt x="19121" y="5292"/>
                  <a:pt x="14958" y="3709"/>
                  <a:pt x="14958" y="3709"/>
                </a:cubicBezTo>
                <a:close/>
                <a:moveTo>
                  <a:pt x="10800" y="8758"/>
                </a:moveTo>
                <a:cubicBezTo>
                  <a:pt x="10278" y="8758"/>
                  <a:pt x="9754" y="8959"/>
                  <a:pt x="9356" y="9357"/>
                </a:cubicBezTo>
                <a:cubicBezTo>
                  <a:pt x="8558" y="10154"/>
                  <a:pt x="8558" y="11446"/>
                  <a:pt x="9356" y="12243"/>
                </a:cubicBezTo>
                <a:cubicBezTo>
                  <a:pt x="10153" y="13040"/>
                  <a:pt x="11446" y="13040"/>
                  <a:pt x="12243" y="12243"/>
                </a:cubicBezTo>
                <a:cubicBezTo>
                  <a:pt x="13040" y="11446"/>
                  <a:pt x="13040" y="10154"/>
                  <a:pt x="12243" y="9357"/>
                </a:cubicBezTo>
                <a:cubicBezTo>
                  <a:pt x="11844" y="8959"/>
                  <a:pt x="11322" y="8758"/>
                  <a:pt x="10800" y="8758"/>
                </a:cubicBezTo>
                <a:close/>
                <a:moveTo>
                  <a:pt x="9293" y="13424"/>
                </a:moveTo>
                <a:lnTo>
                  <a:pt x="6684" y="17977"/>
                </a:lnTo>
                <a:cubicBezTo>
                  <a:pt x="6684" y="17977"/>
                  <a:pt x="8315" y="19218"/>
                  <a:pt x="10810" y="19202"/>
                </a:cubicBezTo>
                <a:cubicBezTo>
                  <a:pt x="13305" y="19218"/>
                  <a:pt x="14936" y="17977"/>
                  <a:pt x="14936" y="17977"/>
                </a:cubicBezTo>
                <a:lnTo>
                  <a:pt x="12327" y="13424"/>
                </a:lnTo>
                <a:cubicBezTo>
                  <a:pt x="11879" y="13683"/>
                  <a:pt x="11361" y="13829"/>
                  <a:pt x="10810" y="13824"/>
                </a:cubicBezTo>
                <a:cubicBezTo>
                  <a:pt x="10259" y="13824"/>
                  <a:pt x="9741" y="13678"/>
                  <a:pt x="9293" y="13424"/>
                </a:cubicBezTo>
                <a:close/>
              </a:path>
            </a:pathLst>
          </a:custGeom>
          <a:solidFill>
            <a:schemeClr val="accent5">
              <a:satOff val="7361"/>
              <a:lumOff val="753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500" i="0" spc="0">
                <a:solidFill>
                  <a:schemeClr val="accent5">
                    <a:satOff val="7361"/>
                    <a:lumOff val="7535"/>
                  </a:schemeClr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639" name="Radioactif"/>
          <p:cNvSpPr/>
          <p:nvPr/>
        </p:nvSpPr>
        <p:spPr>
          <a:xfrm>
            <a:off x="15401131" y="3463402"/>
            <a:ext cx="473460" cy="4734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3" y="0"/>
                  <a:pt x="0" y="4833"/>
                  <a:pt x="0" y="10800"/>
                </a:cubicBezTo>
                <a:cubicBezTo>
                  <a:pt x="0" y="16767"/>
                  <a:pt x="4833" y="21600"/>
                  <a:pt x="10800" y="21600"/>
                </a:cubicBezTo>
                <a:cubicBezTo>
                  <a:pt x="16767" y="21600"/>
                  <a:pt x="21600" y="16767"/>
                  <a:pt x="21600" y="10800"/>
                </a:cubicBezTo>
                <a:cubicBezTo>
                  <a:pt x="21600" y="4833"/>
                  <a:pt x="16762" y="0"/>
                  <a:pt x="10800" y="0"/>
                </a:cubicBezTo>
                <a:close/>
                <a:moveTo>
                  <a:pt x="10800" y="1188"/>
                </a:moveTo>
                <a:cubicBezTo>
                  <a:pt x="16108" y="1188"/>
                  <a:pt x="20412" y="5492"/>
                  <a:pt x="20412" y="10800"/>
                </a:cubicBezTo>
                <a:cubicBezTo>
                  <a:pt x="20412" y="16108"/>
                  <a:pt x="16103" y="20412"/>
                  <a:pt x="10800" y="20412"/>
                </a:cubicBezTo>
                <a:cubicBezTo>
                  <a:pt x="5492" y="20412"/>
                  <a:pt x="1188" y="16108"/>
                  <a:pt x="1188" y="10800"/>
                </a:cubicBezTo>
                <a:cubicBezTo>
                  <a:pt x="1188" y="5492"/>
                  <a:pt x="5492" y="1188"/>
                  <a:pt x="10800" y="1188"/>
                </a:cubicBezTo>
                <a:close/>
                <a:moveTo>
                  <a:pt x="6635" y="3704"/>
                </a:moveTo>
                <a:cubicBezTo>
                  <a:pt x="6635" y="3704"/>
                  <a:pt x="2472" y="5287"/>
                  <a:pt x="2472" y="10849"/>
                </a:cubicBezTo>
                <a:lnTo>
                  <a:pt x="7769" y="10849"/>
                </a:lnTo>
                <a:cubicBezTo>
                  <a:pt x="7769" y="10838"/>
                  <a:pt x="7769" y="10822"/>
                  <a:pt x="7769" y="10800"/>
                </a:cubicBezTo>
                <a:cubicBezTo>
                  <a:pt x="7769" y="9693"/>
                  <a:pt x="8364" y="8727"/>
                  <a:pt x="9249" y="8198"/>
                </a:cubicBezTo>
                <a:lnTo>
                  <a:pt x="6635" y="3704"/>
                </a:lnTo>
                <a:close/>
                <a:moveTo>
                  <a:pt x="14958" y="3709"/>
                </a:moveTo>
                <a:lnTo>
                  <a:pt x="12344" y="8203"/>
                </a:lnTo>
                <a:cubicBezTo>
                  <a:pt x="13230" y="8732"/>
                  <a:pt x="13824" y="9698"/>
                  <a:pt x="13824" y="10805"/>
                </a:cubicBezTo>
                <a:cubicBezTo>
                  <a:pt x="13824" y="10821"/>
                  <a:pt x="13824" y="10843"/>
                  <a:pt x="13824" y="10859"/>
                </a:cubicBezTo>
                <a:lnTo>
                  <a:pt x="19121" y="10859"/>
                </a:lnTo>
                <a:cubicBezTo>
                  <a:pt x="19121" y="5292"/>
                  <a:pt x="14958" y="3709"/>
                  <a:pt x="14958" y="3709"/>
                </a:cubicBezTo>
                <a:close/>
                <a:moveTo>
                  <a:pt x="10800" y="8758"/>
                </a:moveTo>
                <a:cubicBezTo>
                  <a:pt x="10278" y="8758"/>
                  <a:pt x="9754" y="8959"/>
                  <a:pt x="9356" y="9357"/>
                </a:cubicBezTo>
                <a:cubicBezTo>
                  <a:pt x="8558" y="10154"/>
                  <a:pt x="8558" y="11446"/>
                  <a:pt x="9356" y="12243"/>
                </a:cubicBezTo>
                <a:cubicBezTo>
                  <a:pt x="10153" y="13040"/>
                  <a:pt x="11446" y="13040"/>
                  <a:pt x="12243" y="12243"/>
                </a:cubicBezTo>
                <a:cubicBezTo>
                  <a:pt x="13040" y="11446"/>
                  <a:pt x="13040" y="10154"/>
                  <a:pt x="12243" y="9357"/>
                </a:cubicBezTo>
                <a:cubicBezTo>
                  <a:pt x="11844" y="8959"/>
                  <a:pt x="11322" y="8758"/>
                  <a:pt x="10800" y="8758"/>
                </a:cubicBezTo>
                <a:close/>
                <a:moveTo>
                  <a:pt x="9293" y="13424"/>
                </a:moveTo>
                <a:lnTo>
                  <a:pt x="6684" y="17977"/>
                </a:lnTo>
                <a:cubicBezTo>
                  <a:pt x="6684" y="17977"/>
                  <a:pt x="8315" y="19218"/>
                  <a:pt x="10810" y="19202"/>
                </a:cubicBezTo>
                <a:cubicBezTo>
                  <a:pt x="13305" y="19218"/>
                  <a:pt x="14936" y="17977"/>
                  <a:pt x="14936" y="17977"/>
                </a:cubicBezTo>
                <a:lnTo>
                  <a:pt x="12327" y="13424"/>
                </a:lnTo>
                <a:cubicBezTo>
                  <a:pt x="11879" y="13683"/>
                  <a:pt x="11361" y="13829"/>
                  <a:pt x="10810" y="13824"/>
                </a:cubicBezTo>
                <a:cubicBezTo>
                  <a:pt x="10259" y="13824"/>
                  <a:pt x="9741" y="13678"/>
                  <a:pt x="9293" y="13424"/>
                </a:cubicBezTo>
                <a:close/>
              </a:path>
            </a:pathLst>
          </a:custGeom>
          <a:solidFill>
            <a:schemeClr val="accent5">
              <a:satOff val="7361"/>
              <a:lumOff val="753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500" i="0" spc="0">
                <a:solidFill>
                  <a:schemeClr val="accent5">
                    <a:satOff val="7361"/>
                    <a:lumOff val="7535"/>
                  </a:schemeClr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640" name="Radioactif"/>
          <p:cNvSpPr/>
          <p:nvPr/>
        </p:nvSpPr>
        <p:spPr>
          <a:xfrm>
            <a:off x="16470211" y="3474821"/>
            <a:ext cx="473461" cy="4734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3" y="0"/>
                  <a:pt x="0" y="4833"/>
                  <a:pt x="0" y="10800"/>
                </a:cubicBezTo>
                <a:cubicBezTo>
                  <a:pt x="0" y="16767"/>
                  <a:pt x="4833" y="21600"/>
                  <a:pt x="10800" y="21600"/>
                </a:cubicBezTo>
                <a:cubicBezTo>
                  <a:pt x="16767" y="21600"/>
                  <a:pt x="21600" y="16767"/>
                  <a:pt x="21600" y="10800"/>
                </a:cubicBezTo>
                <a:cubicBezTo>
                  <a:pt x="21600" y="4833"/>
                  <a:pt x="16762" y="0"/>
                  <a:pt x="10800" y="0"/>
                </a:cubicBezTo>
                <a:close/>
                <a:moveTo>
                  <a:pt x="10800" y="1188"/>
                </a:moveTo>
                <a:cubicBezTo>
                  <a:pt x="16108" y="1188"/>
                  <a:pt x="20412" y="5492"/>
                  <a:pt x="20412" y="10800"/>
                </a:cubicBezTo>
                <a:cubicBezTo>
                  <a:pt x="20412" y="16108"/>
                  <a:pt x="16103" y="20412"/>
                  <a:pt x="10800" y="20412"/>
                </a:cubicBezTo>
                <a:cubicBezTo>
                  <a:pt x="5492" y="20412"/>
                  <a:pt x="1188" y="16108"/>
                  <a:pt x="1188" y="10800"/>
                </a:cubicBezTo>
                <a:cubicBezTo>
                  <a:pt x="1188" y="5492"/>
                  <a:pt x="5492" y="1188"/>
                  <a:pt x="10800" y="1188"/>
                </a:cubicBezTo>
                <a:close/>
                <a:moveTo>
                  <a:pt x="6635" y="3704"/>
                </a:moveTo>
                <a:cubicBezTo>
                  <a:pt x="6635" y="3704"/>
                  <a:pt x="2472" y="5287"/>
                  <a:pt x="2472" y="10849"/>
                </a:cubicBezTo>
                <a:lnTo>
                  <a:pt x="7769" y="10849"/>
                </a:lnTo>
                <a:cubicBezTo>
                  <a:pt x="7769" y="10838"/>
                  <a:pt x="7769" y="10822"/>
                  <a:pt x="7769" y="10800"/>
                </a:cubicBezTo>
                <a:cubicBezTo>
                  <a:pt x="7769" y="9693"/>
                  <a:pt x="8364" y="8727"/>
                  <a:pt x="9249" y="8198"/>
                </a:cubicBezTo>
                <a:lnTo>
                  <a:pt x="6635" y="3704"/>
                </a:lnTo>
                <a:close/>
                <a:moveTo>
                  <a:pt x="14958" y="3709"/>
                </a:moveTo>
                <a:lnTo>
                  <a:pt x="12344" y="8203"/>
                </a:lnTo>
                <a:cubicBezTo>
                  <a:pt x="13230" y="8732"/>
                  <a:pt x="13824" y="9698"/>
                  <a:pt x="13824" y="10805"/>
                </a:cubicBezTo>
                <a:cubicBezTo>
                  <a:pt x="13824" y="10821"/>
                  <a:pt x="13824" y="10843"/>
                  <a:pt x="13824" y="10859"/>
                </a:cubicBezTo>
                <a:lnTo>
                  <a:pt x="19121" y="10859"/>
                </a:lnTo>
                <a:cubicBezTo>
                  <a:pt x="19121" y="5292"/>
                  <a:pt x="14958" y="3709"/>
                  <a:pt x="14958" y="3709"/>
                </a:cubicBezTo>
                <a:close/>
                <a:moveTo>
                  <a:pt x="10800" y="8758"/>
                </a:moveTo>
                <a:cubicBezTo>
                  <a:pt x="10278" y="8758"/>
                  <a:pt x="9754" y="8959"/>
                  <a:pt x="9356" y="9357"/>
                </a:cubicBezTo>
                <a:cubicBezTo>
                  <a:pt x="8558" y="10154"/>
                  <a:pt x="8558" y="11446"/>
                  <a:pt x="9356" y="12243"/>
                </a:cubicBezTo>
                <a:cubicBezTo>
                  <a:pt x="10153" y="13040"/>
                  <a:pt x="11446" y="13040"/>
                  <a:pt x="12243" y="12243"/>
                </a:cubicBezTo>
                <a:cubicBezTo>
                  <a:pt x="13040" y="11446"/>
                  <a:pt x="13040" y="10154"/>
                  <a:pt x="12243" y="9357"/>
                </a:cubicBezTo>
                <a:cubicBezTo>
                  <a:pt x="11844" y="8959"/>
                  <a:pt x="11322" y="8758"/>
                  <a:pt x="10800" y="8758"/>
                </a:cubicBezTo>
                <a:close/>
                <a:moveTo>
                  <a:pt x="9293" y="13424"/>
                </a:moveTo>
                <a:lnTo>
                  <a:pt x="6684" y="17977"/>
                </a:lnTo>
                <a:cubicBezTo>
                  <a:pt x="6684" y="17977"/>
                  <a:pt x="8315" y="19218"/>
                  <a:pt x="10810" y="19202"/>
                </a:cubicBezTo>
                <a:cubicBezTo>
                  <a:pt x="13305" y="19218"/>
                  <a:pt x="14936" y="17977"/>
                  <a:pt x="14936" y="17977"/>
                </a:cubicBezTo>
                <a:lnTo>
                  <a:pt x="12327" y="13424"/>
                </a:lnTo>
                <a:cubicBezTo>
                  <a:pt x="11879" y="13683"/>
                  <a:pt x="11361" y="13829"/>
                  <a:pt x="10810" y="13824"/>
                </a:cubicBezTo>
                <a:cubicBezTo>
                  <a:pt x="10259" y="13824"/>
                  <a:pt x="9741" y="13678"/>
                  <a:pt x="9293" y="13424"/>
                </a:cubicBezTo>
                <a:close/>
              </a:path>
            </a:pathLst>
          </a:custGeom>
          <a:solidFill>
            <a:schemeClr val="accent5">
              <a:satOff val="7361"/>
              <a:lumOff val="753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500" i="0" spc="0">
                <a:solidFill>
                  <a:schemeClr val="accent5">
                    <a:satOff val="7361"/>
                    <a:lumOff val="7535"/>
                  </a:schemeClr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641" name="Radioactif"/>
          <p:cNvSpPr/>
          <p:nvPr/>
        </p:nvSpPr>
        <p:spPr>
          <a:xfrm>
            <a:off x="5642674" y="4830579"/>
            <a:ext cx="473460" cy="4734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3" y="0"/>
                  <a:pt x="0" y="4833"/>
                  <a:pt x="0" y="10800"/>
                </a:cubicBezTo>
                <a:cubicBezTo>
                  <a:pt x="0" y="16767"/>
                  <a:pt x="4833" y="21600"/>
                  <a:pt x="10800" y="21600"/>
                </a:cubicBezTo>
                <a:cubicBezTo>
                  <a:pt x="16767" y="21600"/>
                  <a:pt x="21600" y="16767"/>
                  <a:pt x="21600" y="10800"/>
                </a:cubicBezTo>
                <a:cubicBezTo>
                  <a:pt x="21600" y="4833"/>
                  <a:pt x="16762" y="0"/>
                  <a:pt x="10800" y="0"/>
                </a:cubicBezTo>
                <a:close/>
                <a:moveTo>
                  <a:pt x="10800" y="1188"/>
                </a:moveTo>
                <a:cubicBezTo>
                  <a:pt x="16108" y="1188"/>
                  <a:pt x="20412" y="5492"/>
                  <a:pt x="20412" y="10800"/>
                </a:cubicBezTo>
                <a:cubicBezTo>
                  <a:pt x="20412" y="16108"/>
                  <a:pt x="16103" y="20412"/>
                  <a:pt x="10800" y="20412"/>
                </a:cubicBezTo>
                <a:cubicBezTo>
                  <a:pt x="5492" y="20412"/>
                  <a:pt x="1188" y="16108"/>
                  <a:pt x="1188" y="10800"/>
                </a:cubicBezTo>
                <a:cubicBezTo>
                  <a:pt x="1188" y="5492"/>
                  <a:pt x="5492" y="1188"/>
                  <a:pt x="10800" y="1188"/>
                </a:cubicBezTo>
                <a:close/>
                <a:moveTo>
                  <a:pt x="6635" y="3704"/>
                </a:moveTo>
                <a:cubicBezTo>
                  <a:pt x="6635" y="3704"/>
                  <a:pt x="2472" y="5287"/>
                  <a:pt x="2472" y="10849"/>
                </a:cubicBezTo>
                <a:lnTo>
                  <a:pt x="7769" y="10849"/>
                </a:lnTo>
                <a:cubicBezTo>
                  <a:pt x="7769" y="10838"/>
                  <a:pt x="7769" y="10822"/>
                  <a:pt x="7769" y="10800"/>
                </a:cubicBezTo>
                <a:cubicBezTo>
                  <a:pt x="7769" y="9693"/>
                  <a:pt x="8364" y="8727"/>
                  <a:pt x="9249" y="8198"/>
                </a:cubicBezTo>
                <a:lnTo>
                  <a:pt x="6635" y="3704"/>
                </a:lnTo>
                <a:close/>
                <a:moveTo>
                  <a:pt x="14958" y="3709"/>
                </a:moveTo>
                <a:lnTo>
                  <a:pt x="12344" y="8203"/>
                </a:lnTo>
                <a:cubicBezTo>
                  <a:pt x="13230" y="8732"/>
                  <a:pt x="13824" y="9698"/>
                  <a:pt x="13824" y="10805"/>
                </a:cubicBezTo>
                <a:cubicBezTo>
                  <a:pt x="13824" y="10821"/>
                  <a:pt x="13824" y="10843"/>
                  <a:pt x="13824" y="10859"/>
                </a:cubicBezTo>
                <a:lnTo>
                  <a:pt x="19121" y="10859"/>
                </a:lnTo>
                <a:cubicBezTo>
                  <a:pt x="19121" y="5292"/>
                  <a:pt x="14958" y="3709"/>
                  <a:pt x="14958" y="3709"/>
                </a:cubicBezTo>
                <a:close/>
                <a:moveTo>
                  <a:pt x="10800" y="8758"/>
                </a:moveTo>
                <a:cubicBezTo>
                  <a:pt x="10278" y="8758"/>
                  <a:pt x="9754" y="8959"/>
                  <a:pt x="9356" y="9357"/>
                </a:cubicBezTo>
                <a:cubicBezTo>
                  <a:pt x="8558" y="10154"/>
                  <a:pt x="8558" y="11446"/>
                  <a:pt x="9356" y="12243"/>
                </a:cubicBezTo>
                <a:cubicBezTo>
                  <a:pt x="10153" y="13040"/>
                  <a:pt x="11446" y="13040"/>
                  <a:pt x="12243" y="12243"/>
                </a:cubicBezTo>
                <a:cubicBezTo>
                  <a:pt x="13040" y="11446"/>
                  <a:pt x="13040" y="10154"/>
                  <a:pt x="12243" y="9357"/>
                </a:cubicBezTo>
                <a:cubicBezTo>
                  <a:pt x="11844" y="8959"/>
                  <a:pt x="11322" y="8758"/>
                  <a:pt x="10800" y="8758"/>
                </a:cubicBezTo>
                <a:close/>
                <a:moveTo>
                  <a:pt x="9293" y="13424"/>
                </a:moveTo>
                <a:lnTo>
                  <a:pt x="6684" y="17977"/>
                </a:lnTo>
                <a:cubicBezTo>
                  <a:pt x="6684" y="17977"/>
                  <a:pt x="8315" y="19218"/>
                  <a:pt x="10810" y="19202"/>
                </a:cubicBezTo>
                <a:cubicBezTo>
                  <a:pt x="13305" y="19218"/>
                  <a:pt x="14936" y="17977"/>
                  <a:pt x="14936" y="17977"/>
                </a:cubicBezTo>
                <a:lnTo>
                  <a:pt x="12327" y="13424"/>
                </a:lnTo>
                <a:cubicBezTo>
                  <a:pt x="11879" y="13683"/>
                  <a:pt x="11361" y="13829"/>
                  <a:pt x="10810" y="13824"/>
                </a:cubicBezTo>
                <a:cubicBezTo>
                  <a:pt x="10259" y="13824"/>
                  <a:pt x="9741" y="13678"/>
                  <a:pt x="9293" y="13424"/>
                </a:cubicBezTo>
                <a:close/>
              </a:path>
            </a:pathLst>
          </a:custGeom>
          <a:solidFill>
            <a:schemeClr val="accent5">
              <a:satOff val="7361"/>
              <a:lumOff val="753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500" i="0" spc="0">
                <a:solidFill>
                  <a:schemeClr val="accent5">
                    <a:satOff val="7361"/>
                    <a:lumOff val="7535"/>
                  </a:schemeClr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grpSp>
        <p:nvGrpSpPr>
          <p:cNvPr id="644" name="Grouper"/>
          <p:cNvGrpSpPr/>
          <p:nvPr/>
        </p:nvGrpSpPr>
        <p:grpSpPr>
          <a:xfrm>
            <a:off x="12150490" y="3979396"/>
            <a:ext cx="2258689" cy="1789765"/>
            <a:chOff x="0" y="0"/>
            <a:chExt cx="2258688" cy="1789763"/>
          </a:xfrm>
        </p:grpSpPr>
        <p:sp>
          <p:nvSpPr>
            <p:cNvPr id="642" name="Flèche"/>
            <p:cNvSpPr/>
            <p:nvPr/>
          </p:nvSpPr>
          <p:spPr>
            <a:xfrm rot="5400000">
              <a:off x="-162742" y="162741"/>
              <a:ext cx="1074708" cy="749225"/>
            </a:xfrm>
            <a:prstGeom prst="rightArrow">
              <a:avLst>
                <a:gd name="adj1" fmla="val 32000"/>
                <a:gd name="adj2" fmla="val 91803"/>
              </a:avLst>
            </a:prstGeom>
            <a:solidFill>
              <a:srgbClr val="34421F"/>
            </a:solidFill>
            <a:ln w="12700" cap="flat">
              <a:noFill/>
              <a:miter lim="400000"/>
            </a:ln>
            <a:effectLst/>
          </p:spPr>
          <p:txBody>
            <a:bodyPr wrap="square" lIns="68580" tIns="68580" rIns="68580" bIns="68580" numCol="1" anchor="ctr">
              <a:noAutofit/>
            </a:bodyPr>
            <a:lstStyle/>
            <a:p>
              <a:pPr defTabSz="1828800">
                <a:spcBef>
                  <a:spcPts val="0"/>
                </a:spcBef>
                <a:defRPr sz="3000" i="0" spc="0">
                  <a:solidFill>
                    <a:srgbClr val="FFFFFF"/>
                  </a:solidFill>
                  <a:effectLst>
                    <a:outerShdw blurRad="25400" dist="23998" dir="2700000" rotWithShape="0">
                      <a:srgbClr val="000000">
                        <a:alpha val="31033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43" name="sequencing"/>
            <p:cNvSpPr/>
            <p:nvPr/>
          </p:nvSpPr>
          <p:spPr>
            <a:xfrm>
              <a:off x="988688" y="519763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3578" tIns="53578" rIns="53578" bIns="53578" numCol="1" anchor="ctr">
              <a:spAutoFit/>
            </a:bodyPr>
            <a:lstStyle>
              <a:lvl1pPr defTabSz="1828800">
                <a:spcBef>
                  <a:spcPts val="0"/>
                </a:spcBef>
                <a:defRPr sz="3200" i="0" spc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Sequencing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086235 0.185760" pathEditMode="relative">
                                      <p:cBhvr>
                                        <p:cTn id="13" dur="2000" fill="hold"/>
                                        <p:tgtEl>
                                          <p:spTgt spid="6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086422 0.248955" pathEditMode="relative">
                                      <p:cBhvr>
                                        <p:cTn id="19" dur="2000" fill="hold"/>
                                        <p:tgtEl>
                                          <p:spTgt spid="6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1763 0.284723" pathEditMode="relative">
                                      <p:cBhvr>
                                        <p:cTn id="22" dur="2000" fill="hold"/>
                                        <p:tgtEl>
                                          <p:spTgt spid="6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011228 0.306428" pathEditMode="relative">
                                      <p:cBhvr>
                                        <p:cTn id="25" dur="2000" fill="hold"/>
                                        <p:tgtEl>
                                          <p:spTgt spid="6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015039 0.185758" pathEditMode="relative">
                                      <p:cBhvr>
                                        <p:cTn id="28" dur="2000" fill="hold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96002 0.170479" pathEditMode="relative">
                                      <p:cBhvr>
                                        <p:cTn id="31" dur="2000" fill="hold"/>
                                        <p:tgtEl>
                                          <p:spTgt spid="6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084278 0.197400" pathEditMode="relative">
                                      <p:cBhvr>
                                        <p:cTn id="34" dur="2000" fill="hold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018945 0.155205" pathEditMode="relative">
                                      <p:cBhvr>
                                        <p:cTn id="37" dur="2000" fill="hold"/>
                                        <p:tgtEl>
                                          <p:spTgt spid="6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015533 0.228818" pathEditMode="relative">
                                      <p:cBhvr>
                                        <p:cTn id="40" dur="2000" fill="hold"/>
                                        <p:tgtEl>
                                          <p:spTgt spid="6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1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" grpId="2" animBg="1" advAuto="0"/>
      <p:bldP spid="631" grpId="4" animBg="1" advAuto="0"/>
      <p:bldP spid="634" grpId="13" animBg="1" advAuto="0"/>
      <p:bldP spid="644" grpId="1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Challenges"/>
          <p:cNvSpPr txBox="1"/>
          <p:nvPr/>
        </p:nvSpPr>
        <p:spPr>
          <a:xfrm>
            <a:off x="285008" y="38424"/>
            <a:ext cx="22352001" cy="201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10000" i="0" spc="0"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r>
              <a:t>Challenges</a:t>
            </a:r>
          </a:p>
        </p:txBody>
      </p:sp>
      <p:sp>
        <p:nvSpPr>
          <p:cNvPr id="647" name="Numéro de diapositive"/>
          <p:cNvSpPr txBox="1">
            <a:spLocks noGrp="1"/>
          </p:cNvSpPr>
          <p:nvPr>
            <p:ph type="sldNum" sz="quarter" idx="4294967295"/>
          </p:nvPr>
        </p:nvSpPr>
        <p:spPr>
          <a:xfrm>
            <a:off x="23136936" y="12922250"/>
            <a:ext cx="453239" cy="4699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algn="ctr" defTabSz="821531"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18</a:t>
            </a:fld>
            <a:endParaRPr/>
          </a:p>
        </p:txBody>
      </p:sp>
      <p:grpSp>
        <p:nvGrpSpPr>
          <p:cNvPr id="745" name="Grouper"/>
          <p:cNvGrpSpPr/>
          <p:nvPr/>
        </p:nvGrpSpPr>
        <p:grpSpPr>
          <a:xfrm>
            <a:off x="6708020" y="1293139"/>
            <a:ext cx="10633930" cy="4158533"/>
            <a:chOff x="0" y="0"/>
            <a:chExt cx="10633929" cy="4158531"/>
          </a:xfrm>
        </p:grpSpPr>
        <p:pic>
          <p:nvPicPr>
            <p:cNvPr id="648" name="Groupe 4" descr="Groupe 4"/>
            <p:cNvPicPr>
              <a:picLocks noChangeAspect="1"/>
            </p:cNvPicPr>
            <p:nvPr/>
          </p:nvPicPr>
          <p:blipFill>
            <a:blip r:embed="rId2"/>
            <a:srcRect t="49565" b="33188"/>
            <a:stretch>
              <a:fillRect/>
            </a:stretch>
          </p:blipFill>
          <p:spPr>
            <a:xfrm>
              <a:off x="1514409" y="3908449"/>
              <a:ext cx="9119521" cy="2500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49" name="Ligne"/>
            <p:cNvSpPr/>
            <p:nvPr/>
          </p:nvSpPr>
          <p:spPr>
            <a:xfrm>
              <a:off x="1812606" y="3711189"/>
              <a:ext cx="8398335" cy="1"/>
            </a:xfrm>
            <a:prstGeom prst="line">
              <a:avLst/>
            </a:prstGeom>
            <a:noFill/>
            <a:ln w="76200" cap="flat">
              <a:solidFill>
                <a:srgbClr val="747676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500" i="0" spc="0">
                  <a:latin typeface="DIN Alternate Bold"/>
                  <a:ea typeface="DIN Alternate Bold"/>
                  <a:cs typeface="DIN Alternate Bold"/>
                  <a:sym typeface="DIN Alternate Bold"/>
                </a:defRPr>
              </a:pPr>
              <a:endParaRPr/>
            </a:p>
          </p:txBody>
        </p:sp>
        <p:sp>
          <p:nvSpPr>
            <p:cNvPr id="650" name="Ligne"/>
            <p:cNvSpPr/>
            <p:nvPr/>
          </p:nvSpPr>
          <p:spPr>
            <a:xfrm>
              <a:off x="1812606" y="3492845"/>
              <a:ext cx="8398335" cy="1"/>
            </a:xfrm>
            <a:prstGeom prst="line">
              <a:avLst/>
            </a:prstGeom>
            <a:noFill/>
            <a:ln w="76200" cap="flat">
              <a:solidFill>
                <a:srgbClr val="747676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500" i="0" spc="0">
                  <a:latin typeface="DIN Alternate Bold"/>
                  <a:ea typeface="DIN Alternate Bold"/>
                  <a:cs typeface="DIN Alternate Bold"/>
                  <a:sym typeface="DIN Alternate Bold"/>
                </a:defRPr>
              </a:pPr>
              <a:endParaRPr/>
            </a:p>
          </p:txBody>
        </p:sp>
        <p:sp>
          <p:nvSpPr>
            <p:cNvPr id="651" name="Ligne"/>
            <p:cNvSpPr/>
            <p:nvPr/>
          </p:nvSpPr>
          <p:spPr>
            <a:xfrm>
              <a:off x="1812606" y="3274501"/>
              <a:ext cx="8398335" cy="1"/>
            </a:xfrm>
            <a:prstGeom prst="line">
              <a:avLst/>
            </a:prstGeom>
            <a:noFill/>
            <a:ln w="76200" cap="flat">
              <a:solidFill>
                <a:srgbClr val="747676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500" i="0" spc="0">
                  <a:latin typeface="DIN Alternate Bold"/>
                  <a:ea typeface="DIN Alternate Bold"/>
                  <a:cs typeface="DIN Alternate Bold"/>
                  <a:sym typeface="DIN Alternate Bold"/>
                </a:defRPr>
              </a:pPr>
              <a:endParaRPr/>
            </a:p>
          </p:txBody>
        </p:sp>
        <p:sp>
          <p:nvSpPr>
            <p:cNvPr id="652" name="Ligne"/>
            <p:cNvSpPr/>
            <p:nvPr/>
          </p:nvSpPr>
          <p:spPr>
            <a:xfrm>
              <a:off x="1812606" y="3056158"/>
              <a:ext cx="8398335" cy="1"/>
            </a:xfrm>
            <a:prstGeom prst="line">
              <a:avLst/>
            </a:prstGeom>
            <a:noFill/>
            <a:ln w="76200" cap="flat">
              <a:solidFill>
                <a:srgbClr val="747676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500" i="0" spc="0">
                  <a:latin typeface="DIN Alternate Bold"/>
                  <a:ea typeface="DIN Alternate Bold"/>
                  <a:cs typeface="DIN Alternate Bold"/>
                  <a:sym typeface="DIN Alternate Bold"/>
                </a:defRPr>
              </a:pPr>
              <a:endParaRPr/>
            </a:p>
          </p:txBody>
        </p:sp>
        <p:sp>
          <p:nvSpPr>
            <p:cNvPr id="653" name="Ligne"/>
            <p:cNvSpPr/>
            <p:nvPr/>
          </p:nvSpPr>
          <p:spPr>
            <a:xfrm>
              <a:off x="1812606" y="2835908"/>
              <a:ext cx="8398335" cy="1"/>
            </a:xfrm>
            <a:prstGeom prst="line">
              <a:avLst/>
            </a:prstGeom>
            <a:noFill/>
            <a:ln w="76200" cap="flat">
              <a:solidFill>
                <a:srgbClr val="747676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500" i="0" spc="0">
                  <a:latin typeface="DIN Alternate Bold"/>
                  <a:ea typeface="DIN Alternate Bold"/>
                  <a:cs typeface="DIN Alternate Bold"/>
                  <a:sym typeface="DIN Alternate Bold"/>
                </a:defRPr>
              </a:pPr>
              <a:endParaRPr/>
            </a:p>
          </p:txBody>
        </p:sp>
        <p:sp>
          <p:nvSpPr>
            <p:cNvPr id="654" name="Ligne"/>
            <p:cNvSpPr/>
            <p:nvPr/>
          </p:nvSpPr>
          <p:spPr>
            <a:xfrm>
              <a:off x="1812606" y="2617564"/>
              <a:ext cx="8398335" cy="1"/>
            </a:xfrm>
            <a:prstGeom prst="line">
              <a:avLst/>
            </a:prstGeom>
            <a:noFill/>
            <a:ln w="76200" cap="flat">
              <a:solidFill>
                <a:srgbClr val="747676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500" i="0" spc="0">
                  <a:latin typeface="DIN Alternate Bold"/>
                  <a:ea typeface="DIN Alternate Bold"/>
                  <a:cs typeface="DIN Alternate Bold"/>
                  <a:sym typeface="DIN Alternate Bold"/>
                </a:defRPr>
              </a:pPr>
              <a:endParaRPr/>
            </a:p>
          </p:txBody>
        </p:sp>
        <p:sp>
          <p:nvSpPr>
            <p:cNvPr id="655" name="Ligne"/>
            <p:cNvSpPr/>
            <p:nvPr/>
          </p:nvSpPr>
          <p:spPr>
            <a:xfrm>
              <a:off x="1812606" y="2397314"/>
              <a:ext cx="8398335" cy="1"/>
            </a:xfrm>
            <a:prstGeom prst="line">
              <a:avLst/>
            </a:prstGeom>
            <a:noFill/>
            <a:ln w="76200" cap="flat">
              <a:solidFill>
                <a:srgbClr val="747676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500" i="0" spc="0">
                  <a:latin typeface="DIN Alternate Bold"/>
                  <a:ea typeface="DIN Alternate Bold"/>
                  <a:cs typeface="DIN Alternate Bold"/>
                  <a:sym typeface="DIN Alternate Bold"/>
                </a:defRPr>
              </a:pPr>
              <a:endParaRPr/>
            </a:p>
          </p:txBody>
        </p:sp>
        <p:sp>
          <p:nvSpPr>
            <p:cNvPr id="656" name="Ligne"/>
            <p:cNvSpPr/>
            <p:nvPr/>
          </p:nvSpPr>
          <p:spPr>
            <a:xfrm>
              <a:off x="1812606" y="2178970"/>
              <a:ext cx="8398335" cy="1"/>
            </a:xfrm>
            <a:prstGeom prst="line">
              <a:avLst/>
            </a:prstGeom>
            <a:noFill/>
            <a:ln w="76200" cap="flat">
              <a:solidFill>
                <a:srgbClr val="747676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500" i="0" spc="0">
                  <a:latin typeface="DIN Alternate Bold"/>
                  <a:ea typeface="DIN Alternate Bold"/>
                  <a:cs typeface="DIN Alternate Bold"/>
                  <a:sym typeface="DIN Alternate Bold"/>
                </a:defRPr>
              </a:pPr>
              <a:endParaRPr/>
            </a:p>
          </p:txBody>
        </p:sp>
        <p:sp>
          <p:nvSpPr>
            <p:cNvPr id="657" name="Ligne"/>
            <p:cNvSpPr/>
            <p:nvPr/>
          </p:nvSpPr>
          <p:spPr>
            <a:xfrm>
              <a:off x="1812606" y="1958719"/>
              <a:ext cx="8398335" cy="1"/>
            </a:xfrm>
            <a:prstGeom prst="line">
              <a:avLst/>
            </a:prstGeom>
            <a:noFill/>
            <a:ln w="76200" cap="flat">
              <a:solidFill>
                <a:srgbClr val="747676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500" i="0" spc="0">
                  <a:latin typeface="DIN Alternate Bold"/>
                  <a:ea typeface="DIN Alternate Bold"/>
                  <a:cs typeface="DIN Alternate Bold"/>
                  <a:sym typeface="DIN Alternate Bold"/>
                </a:defRPr>
              </a:pPr>
              <a:endParaRPr/>
            </a:p>
          </p:txBody>
        </p:sp>
        <p:sp>
          <p:nvSpPr>
            <p:cNvPr id="658" name="Ligne"/>
            <p:cNvSpPr/>
            <p:nvPr/>
          </p:nvSpPr>
          <p:spPr>
            <a:xfrm>
              <a:off x="1812606" y="1740375"/>
              <a:ext cx="8398335" cy="1"/>
            </a:xfrm>
            <a:prstGeom prst="line">
              <a:avLst/>
            </a:prstGeom>
            <a:noFill/>
            <a:ln w="76200" cap="flat">
              <a:solidFill>
                <a:srgbClr val="747676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500" i="0" spc="0">
                  <a:latin typeface="DIN Alternate Bold"/>
                  <a:ea typeface="DIN Alternate Bold"/>
                  <a:cs typeface="DIN Alternate Bold"/>
                  <a:sym typeface="DIN Alternate Bold"/>
                </a:defRPr>
              </a:pPr>
              <a:endParaRPr/>
            </a:p>
          </p:txBody>
        </p:sp>
        <p:sp>
          <p:nvSpPr>
            <p:cNvPr id="659" name="Ligne"/>
            <p:cNvSpPr/>
            <p:nvPr/>
          </p:nvSpPr>
          <p:spPr>
            <a:xfrm>
              <a:off x="1812606" y="1520125"/>
              <a:ext cx="8398335" cy="1"/>
            </a:xfrm>
            <a:prstGeom prst="line">
              <a:avLst/>
            </a:prstGeom>
            <a:noFill/>
            <a:ln w="76200" cap="flat">
              <a:solidFill>
                <a:srgbClr val="747676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500" i="0" spc="0">
                  <a:latin typeface="DIN Alternate Bold"/>
                  <a:ea typeface="DIN Alternate Bold"/>
                  <a:cs typeface="DIN Alternate Bold"/>
                  <a:sym typeface="DIN Alternate Bold"/>
                </a:defRPr>
              </a:pPr>
              <a:endParaRPr/>
            </a:p>
          </p:txBody>
        </p:sp>
        <p:sp>
          <p:nvSpPr>
            <p:cNvPr id="660" name="Ligne"/>
            <p:cNvSpPr/>
            <p:nvPr/>
          </p:nvSpPr>
          <p:spPr>
            <a:xfrm>
              <a:off x="1812606" y="1301781"/>
              <a:ext cx="8398335" cy="1"/>
            </a:xfrm>
            <a:prstGeom prst="line">
              <a:avLst/>
            </a:prstGeom>
            <a:noFill/>
            <a:ln w="76200" cap="flat">
              <a:solidFill>
                <a:srgbClr val="747676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500" i="0" spc="0">
                  <a:latin typeface="DIN Alternate Bold"/>
                  <a:ea typeface="DIN Alternate Bold"/>
                  <a:cs typeface="DIN Alternate Bold"/>
                  <a:sym typeface="DIN Alternate Bold"/>
                </a:defRPr>
              </a:pPr>
              <a:endParaRPr/>
            </a:p>
          </p:txBody>
        </p:sp>
        <p:sp>
          <p:nvSpPr>
            <p:cNvPr id="661" name="Ligne"/>
            <p:cNvSpPr/>
            <p:nvPr/>
          </p:nvSpPr>
          <p:spPr>
            <a:xfrm flipH="1">
              <a:off x="2636367" y="1208037"/>
              <a:ext cx="1" cy="2602958"/>
            </a:xfrm>
            <a:prstGeom prst="line">
              <a:avLst/>
            </a:prstGeom>
            <a:noFill/>
            <a:ln w="1905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500" i="0" spc="0">
                  <a:latin typeface="DIN Alternate Bold"/>
                  <a:ea typeface="DIN Alternate Bold"/>
                  <a:cs typeface="DIN Alternate Bold"/>
                  <a:sym typeface="DIN Alternate Bold"/>
                </a:defRPr>
              </a:pPr>
              <a:endParaRPr/>
            </a:p>
          </p:txBody>
        </p:sp>
        <p:sp>
          <p:nvSpPr>
            <p:cNvPr id="662" name="Ligne"/>
            <p:cNvSpPr/>
            <p:nvPr/>
          </p:nvSpPr>
          <p:spPr>
            <a:xfrm flipH="1">
              <a:off x="3562073" y="1208037"/>
              <a:ext cx="1" cy="2602958"/>
            </a:xfrm>
            <a:prstGeom prst="line">
              <a:avLst/>
            </a:prstGeom>
            <a:noFill/>
            <a:ln w="1905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500" i="0" spc="0">
                  <a:latin typeface="DIN Alternate Bold"/>
                  <a:ea typeface="DIN Alternate Bold"/>
                  <a:cs typeface="DIN Alternate Bold"/>
                  <a:sym typeface="DIN Alternate Bold"/>
                </a:defRPr>
              </a:pPr>
              <a:endParaRPr/>
            </a:p>
          </p:txBody>
        </p:sp>
        <p:sp>
          <p:nvSpPr>
            <p:cNvPr id="663" name="Ligne"/>
            <p:cNvSpPr/>
            <p:nvPr/>
          </p:nvSpPr>
          <p:spPr>
            <a:xfrm flipH="1">
              <a:off x="4487779" y="1208037"/>
              <a:ext cx="1" cy="2602958"/>
            </a:xfrm>
            <a:prstGeom prst="line">
              <a:avLst/>
            </a:prstGeom>
            <a:noFill/>
            <a:ln w="1905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500" i="0" spc="0">
                  <a:latin typeface="DIN Alternate Bold"/>
                  <a:ea typeface="DIN Alternate Bold"/>
                  <a:cs typeface="DIN Alternate Bold"/>
                  <a:sym typeface="DIN Alternate Bold"/>
                </a:defRPr>
              </a:pPr>
              <a:endParaRPr/>
            </a:p>
          </p:txBody>
        </p:sp>
        <p:sp>
          <p:nvSpPr>
            <p:cNvPr id="664" name="Ligne"/>
            <p:cNvSpPr/>
            <p:nvPr/>
          </p:nvSpPr>
          <p:spPr>
            <a:xfrm flipH="1">
              <a:off x="5413484" y="1208037"/>
              <a:ext cx="1" cy="2602958"/>
            </a:xfrm>
            <a:prstGeom prst="line">
              <a:avLst/>
            </a:prstGeom>
            <a:noFill/>
            <a:ln w="1905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500" i="0" spc="0">
                  <a:latin typeface="DIN Alternate Bold"/>
                  <a:ea typeface="DIN Alternate Bold"/>
                  <a:cs typeface="DIN Alternate Bold"/>
                  <a:sym typeface="DIN Alternate Bold"/>
                </a:defRPr>
              </a:pPr>
              <a:endParaRPr/>
            </a:p>
          </p:txBody>
        </p:sp>
        <p:sp>
          <p:nvSpPr>
            <p:cNvPr id="665" name="Ligne"/>
            <p:cNvSpPr/>
            <p:nvPr/>
          </p:nvSpPr>
          <p:spPr>
            <a:xfrm flipH="1">
              <a:off x="6339189" y="1208037"/>
              <a:ext cx="1" cy="2602958"/>
            </a:xfrm>
            <a:prstGeom prst="line">
              <a:avLst/>
            </a:prstGeom>
            <a:noFill/>
            <a:ln w="1905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500" i="0" spc="0">
                  <a:latin typeface="DIN Alternate Bold"/>
                  <a:ea typeface="DIN Alternate Bold"/>
                  <a:cs typeface="DIN Alternate Bold"/>
                  <a:sym typeface="DIN Alternate Bold"/>
                </a:defRPr>
              </a:pPr>
              <a:endParaRPr/>
            </a:p>
          </p:txBody>
        </p:sp>
        <p:sp>
          <p:nvSpPr>
            <p:cNvPr id="666" name="Ligne"/>
            <p:cNvSpPr/>
            <p:nvPr/>
          </p:nvSpPr>
          <p:spPr>
            <a:xfrm>
              <a:off x="7264895" y="1208037"/>
              <a:ext cx="1" cy="2602958"/>
            </a:xfrm>
            <a:prstGeom prst="line">
              <a:avLst/>
            </a:prstGeom>
            <a:noFill/>
            <a:ln w="1905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500" i="0" spc="0">
                  <a:latin typeface="DIN Alternate Bold"/>
                  <a:ea typeface="DIN Alternate Bold"/>
                  <a:cs typeface="DIN Alternate Bold"/>
                  <a:sym typeface="DIN Alternate Bold"/>
                </a:defRPr>
              </a:pPr>
              <a:endParaRPr/>
            </a:p>
          </p:txBody>
        </p:sp>
        <p:sp>
          <p:nvSpPr>
            <p:cNvPr id="667" name="Ligne"/>
            <p:cNvSpPr/>
            <p:nvPr/>
          </p:nvSpPr>
          <p:spPr>
            <a:xfrm>
              <a:off x="8264228" y="1208037"/>
              <a:ext cx="1" cy="2602958"/>
            </a:xfrm>
            <a:prstGeom prst="line">
              <a:avLst/>
            </a:prstGeom>
            <a:noFill/>
            <a:ln w="1905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500" i="0" spc="0">
                  <a:latin typeface="DIN Alternate Bold"/>
                  <a:ea typeface="DIN Alternate Bold"/>
                  <a:cs typeface="DIN Alternate Bold"/>
                  <a:sym typeface="DIN Alternate Bold"/>
                </a:defRPr>
              </a:pPr>
              <a:endParaRPr/>
            </a:p>
          </p:txBody>
        </p:sp>
        <p:sp>
          <p:nvSpPr>
            <p:cNvPr id="668" name="Ligne"/>
            <p:cNvSpPr/>
            <p:nvPr/>
          </p:nvSpPr>
          <p:spPr>
            <a:xfrm>
              <a:off x="9263561" y="1208037"/>
              <a:ext cx="1" cy="2602958"/>
            </a:xfrm>
            <a:prstGeom prst="line">
              <a:avLst/>
            </a:prstGeom>
            <a:noFill/>
            <a:ln w="1905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500" i="0" spc="0">
                  <a:latin typeface="DIN Alternate Bold"/>
                  <a:ea typeface="DIN Alternate Bold"/>
                  <a:cs typeface="DIN Alternate Bold"/>
                  <a:sym typeface="DIN Alternate Bold"/>
                </a:defRPr>
              </a:pPr>
              <a:endParaRPr/>
            </a:p>
          </p:txBody>
        </p:sp>
        <p:sp>
          <p:nvSpPr>
            <p:cNvPr id="669" name="Radioactif"/>
            <p:cNvSpPr/>
            <p:nvPr/>
          </p:nvSpPr>
          <p:spPr>
            <a:xfrm>
              <a:off x="3728855" y="1165869"/>
              <a:ext cx="271825" cy="271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3" y="0"/>
                    <a:pt x="0" y="4833"/>
                    <a:pt x="0" y="10800"/>
                  </a:cubicBezTo>
                  <a:cubicBezTo>
                    <a:pt x="0" y="16767"/>
                    <a:pt x="4833" y="21600"/>
                    <a:pt x="10800" y="21600"/>
                  </a:cubicBezTo>
                  <a:cubicBezTo>
                    <a:pt x="16767" y="21600"/>
                    <a:pt x="21600" y="16767"/>
                    <a:pt x="21600" y="10800"/>
                  </a:cubicBezTo>
                  <a:cubicBezTo>
                    <a:pt x="21600" y="4833"/>
                    <a:pt x="16762" y="0"/>
                    <a:pt x="10800" y="0"/>
                  </a:cubicBezTo>
                  <a:close/>
                  <a:moveTo>
                    <a:pt x="10800" y="1188"/>
                  </a:moveTo>
                  <a:cubicBezTo>
                    <a:pt x="16108" y="1188"/>
                    <a:pt x="20412" y="5492"/>
                    <a:pt x="20412" y="10800"/>
                  </a:cubicBezTo>
                  <a:cubicBezTo>
                    <a:pt x="20412" y="16108"/>
                    <a:pt x="16103" y="20412"/>
                    <a:pt x="10800" y="20412"/>
                  </a:cubicBezTo>
                  <a:cubicBezTo>
                    <a:pt x="5492" y="20412"/>
                    <a:pt x="1188" y="16108"/>
                    <a:pt x="1188" y="10800"/>
                  </a:cubicBezTo>
                  <a:cubicBezTo>
                    <a:pt x="1188" y="5492"/>
                    <a:pt x="5492" y="1188"/>
                    <a:pt x="10800" y="1188"/>
                  </a:cubicBezTo>
                  <a:close/>
                  <a:moveTo>
                    <a:pt x="6635" y="3704"/>
                  </a:moveTo>
                  <a:cubicBezTo>
                    <a:pt x="6635" y="3704"/>
                    <a:pt x="2472" y="5287"/>
                    <a:pt x="2472" y="10849"/>
                  </a:cubicBezTo>
                  <a:lnTo>
                    <a:pt x="7769" y="10849"/>
                  </a:lnTo>
                  <a:cubicBezTo>
                    <a:pt x="7769" y="10838"/>
                    <a:pt x="7769" y="10822"/>
                    <a:pt x="7769" y="10800"/>
                  </a:cubicBezTo>
                  <a:cubicBezTo>
                    <a:pt x="7769" y="9693"/>
                    <a:pt x="8364" y="8727"/>
                    <a:pt x="9249" y="8198"/>
                  </a:cubicBezTo>
                  <a:lnTo>
                    <a:pt x="6635" y="3704"/>
                  </a:lnTo>
                  <a:close/>
                  <a:moveTo>
                    <a:pt x="14958" y="3709"/>
                  </a:moveTo>
                  <a:lnTo>
                    <a:pt x="12344" y="8203"/>
                  </a:lnTo>
                  <a:cubicBezTo>
                    <a:pt x="13230" y="8732"/>
                    <a:pt x="13824" y="9698"/>
                    <a:pt x="13824" y="10805"/>
                  </a:cubicBezTo>
                  <a:cubicBezTo>
                    <a:pt x="13824" y="10821"/>
                    <a:pt x="13824" y="10843"/>
                    <a:pt x="13824" y="10859"/>
                  </a:cubicBezTo>
                  <a:lnTo>
                    <a:pt x="19121" y="10859"/>
                  </a:lnTo>
                  <a:cubicBezTo>
                    <a:pt x="19121" y="5292"/>
                    <a:pt x="14958" y="3709"/>
                    <a:pt x="14958" y="3709"/>
                  </a:cubicBezTo>
                  <a:close/>
                  <a:moveTo>
                    <a:pt x="10800" y="8758"/>
                  </a:moveTo>
                  <a:cubicBezTo>
                    <a:pt x="10278" y="8758"/>
                    <a:pt x="9754" y="8959"/>
                    <a:pt x="9356" y="9357"/>
                  </a:cubicBezTo>
                  <a:cubicBezTo>
                    <a:pt x="8558" y="10154"/>
                    <a:pt x="8558" y="11446"/>
                    <a:pt x="9356" y="12243"/>
                  </a:cubicBezTo>
                  <a:cubicBezTo>
                    <a:pt x="10153" y="13040"/>
                    <a:pt x="11446" y="13040"/>
                    <a:pt x="12243" y="12243"/>
                  </a:cubicBezTo>
                  <a:cubicBezTo>
                    <a:pt x="13040" y="11446"/>
                    <a:pt x="13040" y="10154"/>
                    <a:pt x="12243" y="9357"/>
                  </a:cubicBezTo>
                  <a:cubicBezTo>
                    <a:pt x="11844" y="8959"/>
                    <a:pt x="11322" y="8758"/>
                    <a:pt x="10800" y="8758"/>
                  </a:cubicBezTo>
                  <a:close/>
                  <a:moveTo>
                    <a:pt x="9293" y="13424"/>
                  </a:moveTo>
                  <a:lnTo>
                    <a:pt x="6684" y="17977"/>
                  </a:lnTo>
                  <a:cubicBezTo>
                    <a:pt x="6684" y="17977"/>
                    <a:pt x="8315" y="19218"/>
                    <a:pt x="10810" y="19202"/>
                  </a:cubicBezTo>
                  <a:cubicBezTo>
                    <a:pt x="13305" y="19218"/>
                    <a:pt x="14936" y="17977"/>
                    <a:pt x="14936" y="17977"/>
                  </a:cubicBezTo>
                  <a:lnTo>
                    <a:pt x="12327" y="13424"/>
                  </a:lnTo>
                  <a:cubicBezTo>
                    <a:pt x="11879" y="13683"/>
                    <a:pt x="11361" y="13829"/>
                    <a:pt x="10810" y="13824"/>
                  </a:cubicBezTo>
                  <a:cubicBezTo>
                    <a:pt x="10259" y="13824"/>
                    <a:pt x="9741" y="13678"/>
                    <a:pt x="9293" y="13424"/>
                  </a:cubicBezTo>
                  <a:close/>
                </a:path>
              </a:pathLst>
            </a:custGeom>
            <a:solidFill>
              <a:schemeClr val="accent5">
                <a:satOff val="7361"/>
                <a:lumOff val="753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500" i="0" spc="0">
                  <a:solidFill>
                    <a:schemeClr val="accent5">
                      <a:satOff val="7361"/>
                      <a:lumOff val="7535"/>
                    </a:schemeClr>
                  </a:solidFill>
                  <a:latin typeface="DIN Alternate Bold"/>
                  <a:ea typeface="DIN Alternate Bold"/>
                  <a:cs typeface="DIN Alternate Bold"/>
                  <a:sym typeface="DIN Alternate Bold"/>
                </a:defRPr>
              </a:pPr>
              <a:endParaRPr/>
            </a:p>
          </p:txBody>
        </p:sp>
        <p:sp>
          <p:nvSpPr>
            <p:cNvPr id="670" name="Radioactif"/>
            <p:cNvSpPr/>
            <p:nvPr/>
          </p:nvSpPr>
          <p:spPr>
            <a:xfrm>
              <a:off x="3728855" y="1386120"/>
              <a:ext cx="271825" cy="271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3" y="0"/>
                    <a:pt x="0" y="4833"/>
                    <a:pt x="0" y="10800"/>
                  </a:cubicBezTo>
                  <a:cubicBezTo>
                    <a:pt x="0" y="16767"/>
                    <a:pt x="4833" y="21600"/>
                    <a:pt x="10800" y="21600"/>
                  </a:cubicBezTo>
                  <a:cubicBezTo>
                    <a:pt x="16767" y="21600"/>
                    <a:pt x="21600" y="16767"/>
                    <a:pt x="21600" y="10800"/>
                  </a:cubicBezTo>
                  <a:cubicBezTo>
                    <a:pt x="21600" y="4833"/>
                    <a:pt x="16762" y="0"/>
                    <a:pt x="10800" y="0"/>
                  </a:cubicBezTo>
                  <a:close/>
                  <a:moveTo>
                    <a:pt x="10800" y="1188"/>
                  </a:moveTo>
                  <a:cubicBezTo>
                    <a:pt x="16108" y="1188"/>
                    <a:pt x="20412" y="5492"/>
                    <a:pt x="20412" y="10800"/>
                  </a:cubicBezTo>
                  <a:cubicBezTo>
                    <a:pt x="20412" y="16108"/>
                    <a:pt x="16103" y="20412"/>
                    <a:pt x="10800" y="20412"/>
                  </a:cubicBezTo>
                  <a:cubicBezTo>
                    <a:pt x="5492" y="20412"/>
                    <a:pt x="1188" y="16108"/>
                    <a:pt x="1188" y="10800"/>
                  </a:cubicBezTo>
                  <a:cubicBezTo>
                    <a:pt x="1188" y="5492"/>
                    <a:pt x="5492" y="1188"/>
                    <a:pt x="10800" y="1188"/>
                  </a:cubicBezTo>
                  <a:close/>
                  <a:moveTo>
                    <a:pt x="6635" y="3704"/>
                  </a:moveTo>
                  <a:cubicBezTo>
                    <a:pt x="6635" y="3704"/>
                    <a:pt x="2472" y="5287"/>
                    <a:pt x="2472" y="10849"/>
                  </a:cubicBezTo>
                  <a:lnTo>
                    <a:pt x="7769" y="10849"/>
                  </a:lnTo>
                  <a:cubicBezTo>
                    <a:pt x="7769" y="10838"/>
                    <a:pt x="7769" y="10822"/>
                    <a:pt x="7769" y="10800"/>
                  </a:cubicBezTo>
                  <a:cubicBezTo>
                    <a:pt x="7769" y="9693"/>
                    <a:pt x="8364" y="8727"/>
                    <a:pt x="9249" y="8198"/>
                  </a:cubicBezTo>
                  <a:lnTo>
                    <a:pt x="6635" y="3704"/>
                  </a:lnTo>
                  <a:close/>
                  <a:moveTo>
                    <a:pt x="14958" y="3709"/>
                  </a:moveTo>
                  <a:lnTo>
                    <a:pt x="12344" y="8203"/>
                  </a:lnTo>
                  <a:cubicBezTo>
                    <a:pt x="13230" y="8732"/>
                    <a:pt x="13824" y="9698"/>
                    <a:pt x="13824" y="10805"/>
                  </a:cubicBezTo>
                  <a:cubicBezTo>
                    <a:pt x="13824" y="10821"/>
                    <a:pt x="13824" y="10843"/>
                    <a:pt x="13824" y="10859"/>
                  </a:cubicBezTo>
                  <a:lnTo>
                    <a:pt x="19121" y="10859"/>
                  </a:lnTo>
                  <a:cubicBezTo>
                    <a:pt x="19121" y="5292"/>
                    <a:pt x="14958" y="3709"/>
                    <a:pt x="14958" y="3709"/>
                  </a:cubicBezTo>
                  <a:close/>
                  <a:moveTo>
                    <a:pt x="10800" y="8758"/>
                  </a:moveTo>
                  <a:cubicBezTo>
                    <a:pt x="10278" y="8758"/>
                    <a:pt x="9754" y="8959"/>
                    <a:pt x="9356" y="9357"/>
                  </a:cubicBezTo>
                  <a:cubicBezTo>
                    <a:pt x="8558" y="10154"/>
                    <a:pt x="8558" y="11446"/>
                    <a:pt x="9356" y="12243"/>
                  </a:cubicBezTo>
                  <a:cubicBezTo>
                    <a:pt x="10153" y="13040"/>
                    <a:pt x="11446" y="13040"/>
                    <a:pt x="12243" y="12243"/>
                  </a:cubicBezTo>
                  <a:cubicBezTo>
                    <a:pt x="13040" y="11446"/>
                    <a:pt x="13040" y="10154"/>
                    <a:pt x="12243" y="9357"/>
                  </a:cubicBezTo>
                  <a:cubicBezTo>
                    <a:pt x="11844" y="8959"/>
                    <a:pt x="11322" y="8758"/>
                    <a:pt x="10800" y="8758"/>
                  </a:cubicBezTo>
                  <a:close/>
                  <a:moveTo>
                    <a:pt x="9293" y="13424"/>
                  </a:moveTo>
                  <a:lnTo>
                    <a:pt x="6684" y="17977"/>
                  </a:lnTo>
                  <a:cubicBezTo>
                    <a:pt x="6684" y="17977"/>
                    <a:pt x="8315" y="19218"/>
                    <a:pt x="10810" y="19202"/>
                  </a:cubicBezTo>
                  <a:cubicBezTo>
                    <a:pt x="13305" y="19218"/>
                    <a:pt x="14936" y="17977"/>
                    <a:pt x="14936" y="17977"/>
                  </a:cubicBezTo>
                  <a:lnTo>
                    <a:pt x="12327" y="13424"/>
                  </a:lnTo>
                  <a:cubicBezTo>
                    <a:pt x="11879" y="13683"/>
                    <a:pt x="11361" y="13829"/>
                    <a:pt x="10810" y="13824"/>
                  </a:cubicBezTo>
                  <a:cubicBezTo>
                    <a:pt x="10259" y="13824"/>
                    <a:pt x="9741" y="13678"/>
                    <a:pt x="9293" y="13424"/>
                  </a:cubicBezTo>
                  <a:close/>
                </a:path>
              </a:pathLst>
            </a:custGeom>
            <a:solidFill>
              <a:schemeClr val="accent5">
                <a:satOff val="7361"/>
                <a:lumOff val="753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500" i="0" spc="0">
                  <a:solidFill>
                    <a:schemeClr val="accent5">
                      <a:satOff val="7361"/>
                      <a:lumOff val="7535"/>
                    </a:schemeClr>
                  </a:solidFill>
                  <a:latin typeface="DIN Alternate Bold"/>
                  <a:ea typeface="DIN Alternate Bold"/>
                  <a:cs typeface="DIN Alternate Bold"/>
                  <a:sym typeface="DIN Alternate Bold"/>
                </a:defRPr>
              </a:pPr>
              <a:endParaRPr/>
            </a:p>
          </p:txBody>
        </p:sp>
        <p:sp>
          <p:nvSpPr>
            <p:cNvPr id="671" name="Radioactif"/>
            <p:cNvSpPr/>
            <p:nvPr/>
          </p:nvSpPr>
          <p:spPr>
            <a:xfrm>
              <a:off x="3728855" y="1602557"/>
              <a:ext cx="271825" cy="271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3" y="0"/>
                    <a:pt x="0" y="4833"/>
                    <a:pt x="0" y="10800"/>
                  </a:cubicBezTo>
                  <a:cubicBezTo>
                    <a:pt x="0" y="16767"/>
                    <a:pt x="4833" y="21600"/>
                    <a:pt x="10800" y="21600"/>
                  </a:cubicBezTo>
                  <a:cubicBezTo>
                    <a:pt x="16767" y="21600"/>
                    <a:pt x="21600" y="16767"/>
                    <a:pt x="21600" y="10800"/>
                  </a:cubicBezTo>
                  <a:cubicBezTo>
                    <a:pt x="21600" y="4833"/>
                    <a:pt x="16762" y="0"/>
                    <a:pt x="10800" y="0"/>
                  </a:cubicBezTo>
                  <a:close/>
                  <a:moveTo>
                    <a:pt x="10800" y="1188"/>
                  </a:moveTo>
                  <a:cubicBezTo>
                    <a:pt x="16108" y="1188"/>
                    <a:pt x="20412" y="5492"/>
                    <a:pt x="20412" y="10800"/>
                  </a:cubicBezTo>
                  <a:cubicBezTo>
                    <a:pt x="20412" y="16108"/>
                    <a:pt x="16103" y="20412"/>
                    <a:pt x="10800" y="20412"/>
                  </a:cubicBezTo>
                  <a:cubicBezTo>
                    <a:pt x="5492" y="20412"/>
                    <a:pt x="1188" y="16108"/>
                    <a:pt x="1188" y="10800"/>
                  </a:cubicBezTo>
                  <a:cubicBezTo>
                    <a:pt x="1188" y="5492"/>
                    <a:pt x="5492" y="1188"/>
                    <a:pt x="10800" y="1188"/>
                  </a:cubicBezTo>
                  <a:close/>
                  <a:moveTo>
                    <a:pt x="6635" y="3704"/>
                  </a:moveTo>
                  <a:cubicBezTo>
                    <a:pt x="6635" y="3704"/>
                    <a:pt x="2472" y="5287"/>
                    <a:pt x="2472" y="10849"/>
                  </a:cubicBezTo>
                  <a:lnTo>
                    <a:pt x="7769" y="10849"/>
                  </a:lnTo>
                  <a:cubicBezTo>
                    <a:pt x="7769" y="10838"/>
                    <a:pt x="7769" y="10822"/>
                    <a:pt x="7769" y="10800"/>
                  </a:cubicBezTo>
                  <a:cubicBezTo>
                    <a:pt x="7769" y="9693"/>
                    <a:pt x="8364" y="8727"/>
                    <a:pt x="9249" y="8198"/>
                  </a:cubicBezTo>
                  <a:lnTo>
                    <a:pt x="6635" y="3704"/>
                  </a:lnTo>
                  <a:close/>
                  <a:moveTo>
                    <a:pt x="14958" y="3709"/>
                  </a:moveTo>
                  <a:lnTo>
                    <a:pt x="12344" y="8203"/>
                  </a:lnTo>
                  <a:cubicBezTo>
                    <a:pt x="13230" y="8732"/>
                    <a:pt x="13824" y="9698"/>
                    <a:pt x="13824" y="10805"/>
                  </a:cubicBezTo>
                  <a:cubicBezTo>
                    <a:pt x="13824" y="10821"/>
                    <a:pt x="13824" y="10843"/>
                    <a:pt x="13824" y="10859"/>
                  </a:cubicBezTo>
                  <a:lnTo>
                    <a:pt x="19121" y="10859"/>
                  </a:lnTo>
                  <a:cubicBezTo>
                    <a:pt x="19121" y="5292"/>
                    <a:pt x="14958" y="3709"/>
                    <a:pt x="14958" y="3709"/>
                  </a:cubicBezTo>
                  <a:close/>
                  <a:moveTo>
                    <a:pt x="10800" y="8758"/>
                  </a:moveTo>
                  <a:cubicBezTo>
                    <a:pt x="10278" y="8758"/>
                    <a:pt x="9754" y="8959"/>
                    <a:pt x="9356" y="9357"/>
                  </a:cubicBezTo>
                  <a:cubicBezTo>
                    <a:pt x="8558" y="10154"/>
                    <a:pt x="8558" y="11446"/>
                    <a:pt x="9356" y="12243"/>
                  </a:cubicBezTo>
                  <a:cubicBezTo>
                    <a:pt x="10153" y="13040"/>
                    <a:pt x="11446" y="13040"/>
                    <a:pt x="12243" y="12243"/>
                  </a:cubicBezTo>
                  <a:cubicBezTo>
                    <a:pt x="13040" y="11446"/>
                    <a:pt x="13040" y="10154"/>
                    <a:pt x="12243" y="9357"/>
                  </a:cubicBezTo>
                  <a:cubicBezTo>
                    <a:pt x="11844" y="8959"/>
                    <a:pt x="11322" y="8758"/>
                    <a:pt x="10800" y="8758"/>
                  </a:cubicBezTo>
                  <a:close/>
                  <a:moveTo>
                    <a:pt x="9293" y="13424"/>
                  </a:moveTo>
                  <a:lnTo>
                    <a:pt x="6684" y="17977"/>
                  </a:lnTo>
                  <a:cubicBezTo>
                    <a:pt x="6684" y="17977"/>
                    <a:pt x="8315" y="19218"/>
                    <a:pt x="10810" y="19202"/>
                  </a:cubicBezTo>
                  <a:cubicBezTo>
                    <a:pt x="13305" y="19218"/>
                    <a:pt x="14936" y="17977"/>
                    <a:pt x="14936" y="17977"/>
                  </a:cubicBezTo>
                  <a:lnTo>
                    <a:pt x="12327" y="13424"/>
                  </a:lnTo>
                  <a:cubicBezTo>
                    <a:pt x="11879" y="13683"/>
                    <a:pt x="11361" y="13829"/>
                    <a:pt x="10810" y="13824"/>
                  </a:cubicBezTo>
                  <a:cubicBezTo>
                    <a:pt x="10259" y="13824"/>
                    <a:pt x="9741" y="13678"/>
                    <a:pt x="9293" y="13424"/>
                  </a:cubicBezTo>
                  <a:close/>
                </a:path>
              </a:pathLst>
            </a:custGeom>
            <a:solidFill>
              <a:schemeClr val="accent5">
                <a:satOff val="7361"/>
                <a:lumOff val="753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500" i="0" spc="0">
                  <a:solidFill>
                    <a:schemeClr val="accent5">
                      <a:satOff val="7361"/>
                      <a:lumOff val="7535"/>
                    </a:schemeClr>
                  </a:solidFill>
                  <a:latin typeface="DIN Alternate Bold"/>
                  <a:ea typeface="DIN Alternate Bold"/>
                  <a:cs typeface="DIN Alternate Bold"/>
                  <a:sym typeface="DIN Alternate Bold"/>
                </a:defRPr>
              </a:pPr>
              <a:endParaRPr/>
            </a:p>
          </p:txBody>
        </p:sp>
        <p:sp>
          <p:nvSpPr>
            <p:cNvPr id="672" name="Radioactif"/>
            <p:cNvSpPr/>
            <p:nvPr/>
          </p:nvSpPr>
          <p:spPr>
            <a:xfrm>
              <a:off x="3728855" y="1820901"/>
              <a:ext cx="271825" cy="271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3" y="0"/>
                    <a:pt x="0" y="4833"/>
                    <a:pt x="0" y="10800"/>
                  </a:cubicBezTo>
                  <a:cubicBezTo>
                    <a:pt x="0" y="16767"/>
                    <a:pt x="4833" y="21600"/>
                    <a:pt x="10800" y="21600"/>
                  </a:cubicBezTo>
                  <a:cubicBezTo>
                    <a:pt x="16767" y="21600"/>
                    <a:pt x="21600" y="16767"/>
                    <a:pt x="21600" y="10800"/>
                  </a:cubicBezTo>
                  <a:cubicBezTo>
                    <a:pt x="21600" y="4833"/>
                    <a:pt x="16762" y="0"/>
                    <a:pt x="10800" y="0"/>
                  </a:cubicBezTo>
                  <a:close/>
                  <a:moveTo>
                    <a:pt x="10800" y="1188"/>
                  </a:moveTo>
                  <a:cubicBezTo>
                    <a:pt x="16108" y="1188"/>
                    <a:pt x="20412" y="5492"/>
                    <a:pt x="20412" y="10800"/>
                  </a:cubicBezTo>
                  <a:cubicBezTo>
                    <a:pt x="20412" y="16108"/>
                    <a:pt x="16103" y="20412"/>
                    <a:pt x="10800" y="20412"/>
                  </a:cubicBezTo>
                  <a:cubicBezTo>
                    <a:pt x="5492" y="20412"/>
                    <a:pt x="1188" y="16108"/>
                    <a:pt x="1188" y="10800"/>
                  </a:cubicBezTo>
                  <a:cubicBezTo>
                    <a:pt x="1188" y="5492"/>
                    <a:pt x="5492" y="1188"/>
                    <a:pt x="10800" y="1188"/>
                  </a:cubicBezTo>
                  <a:close/>
                  <a:moveTo>
                    <a:pt x="6635" y="3704"/>
                  </a:moveTo>
                  <a:cubicBezTo>
                    <a:pt x="6635" y="3704"/>
                    <a:pt x="2472" y="5287"/>
                    <a:pt x="2472" y="10849"/>
                  </a:cubicBezTo>
                  <a:lnTo>
                    <a:pt x="7769" y="10849"/>
                  </a:lnTo>
                  <a:cubicBezTo>
                    <a:pt x="7769" y="10838"/>
                    <a:pt x="7769" y="10822"/>
                    <a:pt x="7769" y="10800"/>
                  </a:cubicBezTo>
                  <a:cubicBezTo>
                    <a:pt x="7769" y="9693"/>
                    <a:pt x="8364" y="8727"/>
                    <a:pt x="9249" y="8198"/>
                  </a:cubicBezTo>
                  <a:lnTo>
                    <a:pt x="6635" y="3704"/>
                  </a:lnTo>
                  <a:close/>
                  <a:moveTo>
                    <a:pt x="14958" y="3709"/>
                  </a:moveTo>
                  <a:lnTo>
                    <a:pt x="12344" y="8203"/>
                  </a:lnTo>
                  <a:cubicBezTo>
                    <a:pt x="13230" y="8732"/>
                    <a:pt x="13824" y="9698"/>
                    <a:pt x="13824" y="10805"/>
                  </a:cubicBezTo>
                  <a:cubicBezTo>
                    <a:pt x="13824" y="10821"/>
                    <a:pt x="13824" y="10843"/>
                    <a:pt x="13824" y="10859"/>
                  </a:cubicBezTo>
                  <a:lnTo>
                    <a:pt x="19121" y="10859"/>
                  </a:lnTo>
                  <a:cubicBezTo>
                    <a:pt x="19121" y="5292"/>
                    <a:pt x="14958" y="3709"/>
                    <a:pt x="14958" y="3709"/>
                  </a:cubicBezTo>
                  <a:close/>
                  <a:moveTo>
                    <a:pt x="10800" y="8758"/>
                  </a:moveTo>
                  <a:cubicBezTo>
                    <a:pt x="10278" y="8758"/>
                    <a:pt x="9754" y="8959"/>
                    <a:pt x="9356" y="9357"/>
                  </a:cubicBezTo>
                  <a:cubicBezTo>
                    <a:pt x="8558" y="10154"/>
                    <a:pt x="8558" y="11446"/>
                    <a:pt x="9356" y="12243"/>
                  </a:cubicBezTo>
                  <a:cubicBezTo>
                    <a:pt x="10153" y="13040"/>
                    <a:pt x="11446" y="13040"/>
                    <a:pt x="12243" y="12243"/>
                  </a:cubicBezTo>
                  <a:cubicBezTo>
                    <a:pt x="13040" y="11446"/>
                    <a:pt x="13040" y="10154"/>
                    <a:pt x="12243" y="9357"/>
                  </a:cubicBezTo>
                  <a:cubicBezTo>
                    <a:pt x="11844" y="8959"/>
                    <a:pt x="11322" y="8758"/>
                    <a:pt x="10800" y="8758"/>
                  </a:cubicBezTo>
                  <a:close/>
                  <a:moveTo>
                    <a:pt x="9293" y="13424"/>
                  </a:moveTo>
                  <a:lnTo>
                    <a:pt x="6684" y="17977"/>
                  </a:lnTo>
                  <a:cubicBezTo>
                    <a:pt x="6684" y="17977"/>
                    <a:pt x="8315" y="19218"/>
                    <a:pt x="10810" y="19202"/>
                  </a:cubicBezTo>
                  <a:cubicBezTo>
                    <a:pt x="13305" y="19218"/>
                    <a:pt x="14936" y="17977"/>
                    <a:pt x="14936" y="17977"/>
                  </a:cubicBezTo>
                  <a:lnTo>
                    <a:pt x="12327" y="13424"/>
                  </a:lnTo>
                  <a:cubicBezTo>
                    <a:pt x="11879" y="13683"/>
                    <a:pt x="11361" y="13829"/>
                    <a:pt x="10810" y="13824"/>
                  </a:cubicBezTo>
                  <a:cubicBezTo>
                    <a:pt x="10259" y="13824"/>
                    <a:pt x="9741" y="13678"/>
                    <a:pt x="9293" y="13424"/>
                  </a:cubicBezTo>
                  <a:close/>
                </a:path>
              </a:pathLst>
            </a:custGeom>
            <a:solidFill>
              <a:schemeClr val="accent5">
                <a:satOff val="7361"/>
                <a:lumOff val="753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500" i="0" spc="0">
                  <a:solidFill>
                    <a:schemeClr val="accent5">
                      <a:satOff val="7361"/>
                      <a:lumOff val="7535"/>
                    </a:schemeClr>
                  </a:solidFill>
                  <a:latin typeface="DIN Alternate Bold"/>
                  <a:ea typeface="DIN Alternate Bold"/>
                  <a:cs typeface="DIN Alternate Bold"/>
                  <a:sym typeface="DIN Alternate Bold"/>
                </a:defRPr>
              </a:pPr>
              <a:endParaRPr/>
            </a:p>
          </p:txBody>
        </p:sp>
        <p:sp>
          <p:nvSpPr>
            <p:cNvPr id="673" name="Radioactif"/>
            <p:cNvSpPr/>
            <p:nvPr/>
          </p:nvSpPr>
          <p:spPr>
            <a:xfrm>
              <a:off x="3728855" y="2039245"/>
              <a:ext cx="271825" cy="271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3" y="0"/>
                    <a:pt x="0" y="4833"/>
                    <a:pt x="0" y="10800"/>
                  </a:cubicBezTo>
                  <a:cubicBezTo>
                    <a:pt x="0" y="16767"/>
                    <a:pt x="4833" y="21600"/>
                    <a:pt x="10800" y="21600"/>
                  </a:cubicBezTo>
                  <a:cubicBezTo>
                    <a:pt x="16767" y="21600"/>
                    <a:pt x="21600" y="16767"/>
                    <a:pt x="21600" y="10800"/>
                  </a:cubicBezTo>
                  <a:cubicBezTo>
                    <a:pt x="21600" y="4833"/>
                    <a:pt x="16762" y="0"/>
                    <a:pt x="10800" y="0"/>
                  </a:cubicBezTo>
                  <a:close/>
                  <a:moveTo>
                    <a:pt x="10800" y="1188"/>
                  </a:moveTo>
                  <a:cubicBezTo>
                    <a:pt x="16108" y="1188"/>
                    <a:pt x="20412" y="5492"/>
                    <a:pt x="20412" y="10800"/>
                  </a:cubicBezTo>
                  <a:cubicBezTo>
                    <a:pt x="20412" y="16108"/>
                    <a:pt x="16103" y="20412"/>
                    <a:pt x="10800" y="20412"/>
                  </a:cubicBezTo>
                  <a:cubicBezTo>
                    <a:pt x="5492" y="20412"/>
                    <a:pt x="1188" y="16108"/>
                    <a:pt x="1188" y="10800"/>
                  </a:cubicBezTo>
                  <a:cubicBezTo>
                    <a:pt x="1188" y="5492"/>
                    <a:pt x="5492" y="1188"/>
                    <a:pt x="10800" y="1188"/>
                  </a:cubicBezTo>
                  <a:close/>
                  <a:moveTo>
                    <a:pt x="6635" y="3704"/>
                  </a:moveTo>
                  <a:cubicBezTo>
                    <a:pt x="6635" y="3704"/>
                    <a:pt x="2472" y="5287"/>
                    <a:pt x="2472" y="10849"/>
                  </a:cubicBezTo>
                  <a:lnTo>
                    <a:pt x="7769" y="10849"/>
                  </a:lnTo>
                  <a:cubicBezTo>
                    <a:pt x="7769" y="10838"/>
                    <a:pt x="7769" y="10822"/>
                    <a:pt x="7769" y="10800"/>
                  </a:cubicBezTo>
                  <a:cubicBezTo>
                    <a:pt x="7769" y="9693"/>
                    <a:pt x="8364" y="8727"/>
                    <a:pt x="9249" y="8198"/>
                  </a:cubicBezTo>
                  <a:lnTo>
                    <a:pt x="6635" y="3704"/>
                  </a:lnTo>
                  <a:close/>
                  <a:moveTo>
                    <a:pt x="14958" y="3709"/>
                  </a:moveTo>
                  <a:lnTo>
                    <a:pt x="12344" y="8203"/>
                  </a:lnTo>
                  <a:cubicBezTo>
                    <a:pt x="13230" y="8732"/>
                    <a:pt x="13824" y="9698"/>
                    <a:pt x="13824" y="10805"/>
                  </a:cubicBezTo>
                  <a:cubicBezTo>
                    <a:pt x="13824" y="10821"/>
                    <a:pt x="13824" y="10843"/>
                    <a:pt x="13824" y="10859"/>
                  </a:cubicBezTo>
                  <a:lnTo>
                    <a:pt x="19121" y="10859"/>
                  </a:lnTo>
                  <a:cubicBezTo>
                    <a:pt x="19121" y="5292"/>
                    <a:pt x="14958" y="3709"/>
                    <a:pt x="14958" y="3709"/>
                  </a:cubicBezTo>
                  <a:close/>
                  <a:moveTo>
                    <a:pt x="10800" y="8758"/>
                  </a:moveTo>
                  <a:cubicBezTo>
                    <a:pt x="10278" y="8758"/>
                    <a:pt x="9754" y="8959"/>
                    <a:pt x="9356" y="9357"/>
                  </a:cubicBezTo>
                  <a:cubicBezTo>
                    <a:pt x="8558" y="10154"/>
                    <a:pt x="8558" y="11446"/>
                    <a:pt x="9356" y="12243"/>
                  </a:cubicBezTo>
                  <a:cubicBezTo>
                    <a:pt x="10153" y="13040"/>
                    <a:pt x="11446" y="13040"/>
                    <a:pt x="12243" y="12243"/>
                  </a:cubicBezTo>
                  <a:cubicBezTo>
                    <a:pt x="13040" y="11446"/>
                    <a:pt x="13040" y="10154"/>
                    <a:pt x="12243" y="9357"/>
                  </a:cubicBezTo>
                  <a:cubicBezTo>
                    <a:pt x="11844" y="8959"/>
                    <a:pt x="11322" y="8758"/>
                    <a:pt x="10800" y="8758"/>
                  </a:cubicBezTo>
                  <a:close/>
                  <a:moveTo>
                    <a:pt x="9293" y="13424"/>
                  </a:moveTo>
                  <a:lnTo>
                    <a:pt x="6684" y="17977"/>
                  </a:lnTo>
                  <a:cubicBezTo>
                    <a:pt x="6684" y="17977"/>
                    <a:pt x="8315" y="19218"/>
                    <a:pt x="10810" y="19202"/>
                  </a:cubicBezTo>
                  <a:cubicBezTo>
                    <a:pt x="13305" y="19218"/>
                    <a:pt x="14936" y="17977"/>
                    <a:pt x="14936" y="17977"/>
                  </a:cubicBezTo>
                  <a:lnTo>
                    <a:pt x="12327" y="13424"/>
                  </a:lnTo>
                  <a:cubicBezTo>
                    <a:pt x="11879" y="13683"/>
                    <a:pt x="11361" y="13829"/>
                    <a:pt x="10810" y="13824"/>
                  </a:cubicBezTo>
                  <a:cubicBezTo>
                    <a:pt x="10259" y="13824"/>
                    <a:pt x="9741" y="13678"/>
                    <a:pt x="9293" y="13424"/>
                  </a:cubicBezTo>
                  <a:close/>
                </a:path>
              </a:pathLst>
            </a:custGeom>
            <a:solidFill>
              <a:schemeClr val="accent5">
                <a:satOff val="7361"/>
                <a:lumOff val="753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500" i="0" spc="0">
                  <a:solidFill>
                    <a:schemeClr val="accent5">
                      <a:satOff val="7361"/>
                      <a:lumOff val="7535"/>
                    </a:schemeClr>
                  </a:solidFill>
                  <a:latin typeface="DIN Alternate Bold"/>
                  <a:ea typeface="DIN Alternate Bold"/>
                  <a:cs typeface="DIN Alternate Bold"/>
                  <a:sym typeface="DIN Alternate Bold"/>
                </a:defRPr>
              </a:pPr>
              <a:endParaRPr/>
            </a:p>
          </p:txBody>
        </p:sp>
        <p:sp>
          <p:nvSpPr>
            <p:cNvPr id="674" name="Radioactif"/>
            <p:cNvSpPr/>
            <p:nvPr/>
          </p:nvSpPr>
          <p:spPr>
            <a:xfrm>
              <a:off x="3728855" y="2259496"/>
              <a:ext cx="271825" cy="271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3" y="0"/>
                    <a:pt x="0" y="4833"/>
                    <a:pt x="0" y="10800"/>
                  </a:cubicBezTo>
                  <a:cubicBezTo>
                    <a:pt x="0" y="16767"/>
                    <a:pt x="4833" y="21600"/>
                    <a:pt x="10800" y="21600"/>
                  </a:cubicBezTo>
                  <a:cubicBezTo>
                    <a:pt x="16767" y="21600"/>
                    <a:pt x="21600" y="16767"/>
                    <a:pt x="21600" y="10800"/>
                  </a:cubicBezTo>
                  <a:cubicBezTo>
                    <a:pt x="21600" y="4833"/>
                    <a:pt x="16762" y="0"/>
                    <a:pt x="10800" y="0"/>
                  </a:cubicBezTo>
                  <a:close/>
                  <a:moveTo>
                    <a:pt x="10800" y="1188"/>
                  </a:moveTo>
                  <a:cubicBezTo>
                    <a:pt x="16108" y="1188"/>
                    <a:pt x="20412" y="5492"/>
                    <a:pt x="20412" y="10800"/>
                  </a:cubicBezTo>
                  <a:cubicBezTo>
                    <a:pt x="20412" y="16108"/>
                    <a:pt x="16103" y="20412"/>
                    <a:pt x="10800" y="20412"/>
                  </a:cubicBezTo>
                  <a:cubicBezTo>
                    <a:pt x="5492" y="20412"/>
                    <a:pt x="1188" y="16108"/>
                    <a:pt x="1188" y="10800"/>
                  </a:cubicBezTo>
                  <a:cubicBezTo>
                    <a:pt x="1188" y="5492"/>
                    <a:pt x="5492" y="1188"/>
                    <a:pt x="10800" y="1188"/>
                  </a:cubicBezTo>
                  <a:close/>
                  <a:moveTo>
                    <a:pt x="6635" y="3704"/>
                  </a:moveTo>
                  <a:cubicBezTo>
                    <a:pt x="6635" y="3704"/>
                    <a:pt x="2472" y="5287"/>
                    <a:pt x="2472" y="10849"/>
                  </a:cubicBezTo>
                  <a:lnTo>
                    <a:pt x="7769" y="10849"/>
                  </a:lnTo>
                  <a:cubicBezTo>
                    <a:pt x="7769" y="10838"/>
                    <a:pt x="7769" y="10822"/>
                    <a:pt x="7769" y="10800"/>
                  </a:cubicBezTo>
                  <a:cubicBezTo>
                    <a:pt x="7769" y="9693"/>
                    <a:pt x="8364" y="8727"/>
                    <a:pt x="9249" y="8198"/>
                  </a:cubicBezTo>
                  <a:lnTo>
                    <a:pt x="6635" y="3704"/>
                  </a:lnTo>
                  <a:close/>
                  <a:moveTo>
                    <a:pt x="14958" y="3709"/>
                  </a:moveTo>
                  <a:lnTo>
                    <a:pt x="12344" y="8203"/>
                  </a:lnTo>
                  <a:cubicBezTo>
                    <a:pt x="13230" y="8732"/>
                    <a:pt x="13824" y="9698"/>
                    <a:pt x="13824" y="10805"/>
                  </a:cubicBezTo>
                  <a:cubicBezTo>
                    <a:pt x="13824" y="10821"/>
                    <a:pt x="13824" y="10843"/>
                    <a:pt x="13824" y="10859"/>
                  </a:cubicBezTo>
                  <a:lnTo>
                    <a:pt x="19121" y="10859"/>
                  </a:lnTo>
                  <a:cubicBezTo>
                    <a:pt x="19121" y="5292"/>
                    <a:pt x="14958" y="3709"/>
                    <a:pt x="14958" y="3709"/>
                  </a:cubicBezTo>
                  <a:close/>
                  <a:moveTo>
                    <a:pt x="10800" y="8758"/>
                  </a:moveTo>
                  <a:cubicBezTo>
                    <a:pt x="10278" y="8758"/>
                    <a:pt x="9754" y="8959"/>
                    <a:pt x="9356" y="9357"/>
                  </a:cubicBezTo>
                  <a:cubicBezTo>
                    <a:pt x="8558" y="10154"/>
                    <a:pt x="8558" y="11446"/>
                    <a:pt x="9356" y="12243"/>
                  </a:cubicBezTo>
                  <a:cubicBezTo>
                    <a:pt x="10153" y="13040"/>
                    <a:pt x="11446" y="13040"/>
                    <a:pt x="12243" y="12243"/>
                  </a:cubicBezTo>
                  <a:cubicBezTo>
                    <a:pt x="13040" y="11446"/>
                    <a:pt x="13040" y="10154"/>
                    <a:pt x="12243" y="9357"/>
                  </a:cubicBezTo>
                  <a:cubicBezTo>
                    <a:pt x="11844" y="8959"/>
                    <a:pt x="11322" y="8758"/>
                    <a:pt x="10800" y="8758"/>
                  </a:cubicBezTo>
                  <a:close/>
                  <a:moveTo>
                    <a:pt x="9293" y="13424"/>
                  </a:moveTo>
                  <a:lnTo>
                    <a:pt x="6684" y="17977"/>
                  </a:lnTo>
                  <a:cubicBezTo>
                    <a:pt x="6684" y="17977"/>
                    <a:pt x="8315" y="19218"/>
                    <a:pt x="10810" y="19202"/>
                  </a:cubicBezTo>
                  <a:cubicBezTo>
                    <a:pt x="13305" y="19218"/>
                    <a:pt x="14936" y="17977"/>
                    <a:pt x="14936" y="17977"/>
                  </a:cubicBezTo>
                  <a:lnTo>
                    <a:pt x="12327" y="13424"/>
                  </a:lnTo>
                  <a:cubicBezTo>
                    <a:pt x="11879" y="13683"/>
                    <a:pt x="11361" y="13829"/>
                    <a:pt x="10810" y="13824"/>
                  </a:cubicBezTo>
                  <a:cubicBezTo>
                    <a:pt x="10259" y="13824"/>
                    <a:pt x="9741" y="13678"/>
                    <a:pt x="9293" y="13424"/>
                  </a:cubicBezTo>
                  <a:close/>
                </a:path>
              </a:pathLst>
            </a:custGeom>
            <a:solidFill>
              <a:schemeClr val="accent5">
                <a:satOff val="7361"/>
                <a:lumOff val="753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500" i="0" spc="0">
                  <a:solidFill>
                    <a:schemeClr val="accent5">
                      <a:satOff val="7361"/>
                      <a:lumOff val="7535"/>
                    </a:schemeClr>
                  </a:solidFill>
                  <a:latin typeface="DIN Alternate Bold"/>
                  <a:ea typeface="DIN Alternate Bold"/>
                  <a:cs typeface="DIN Alternate Bold"/>
                  <a:sym typeface="DIN Alternate Bold"/>
                </a:defRPr>
              </a:pPr>
              <a:endParaRPr/>
            </a:p>
          </p:txBody>
        </p:sp>
        <p:sp>
          <p:nvSpPr>
            <p:cNvPr id="675" name="Radioactif"/>
            <p:cNvSpPr/>
            <p:nvPr/>
          </p:nvSpPr>
          <p:spPr>
            <a:xfrm>
              <a:off x="3728855" y="2471258"/>
              <a:ext cx="271825" cy="271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3" y="0"/>
                    <a:pt x="0" y="4833"/>
                    <a:pt x="0" y="10800"/>
                  </a:cubicBezTo>
                  <a:cubicBezTo>
                    <a:pt x="0" y="16767"/>
                    <a:pt x="4833" y="21600"/>
                    <a:pt x="10800" y="21600"/>
                  </a:cubicBezTo>
                  <a:cubicBezTo>
                    <a:pt x="16767" y="21600"/>
                    <a:pt x="21600" y="16767"/>
                    <a:pt x="21600" y="10800"/>
                  </a:cubicBezTo>
                  <a:cubicBezTo>
                    <a:pt x="21600" y="4833"/>
                    <a:pt x="16762" y="0"/>
                    <a:pt x="10800" y="0"/>
                  </a:cubicBezTo>
                  <a:close/>
                  <a:moveTo>
                    <a:pt x="10800" y="1188"/>
                  </a:moveTo>
                  <a:cubicBezTo>
                    <a:pt x="16108" y="1188"/>
                    <a:pt x="20412" y="5492"/>
                    <a:pt x="20412" y="10800"/>
                  </a:cubicBezTo>
                  <a:cubicBezTo>
                    <a:pt x="20412" y="16108"/>
                    <a:pt x="16103" y="20412"/>
                    <a:pt x="10800" y="20412"/>
                  </a:cubicBezTo>
                  <a:cubicBezTo>
                    <a:pt x="5492" y="20412"/>
                    <a:pt x="1188" y="16108"/>
                    <a:pt x="1188" y="10800"/>
                  </a:cubicBezTo>
                  <a:cubicBezTo>
                    <a:pt x="1188" y="5492"/>
                    <a:pt x="5492" y="1188"/>
                    <a:pt x="10800" y="1188"/>
                  </a:cubicBezTo>
                  <a:close/>
                  <a:moveTo>
                    <a:pt x="6635" y="3704"/>
                  </a:moveTo>
                  <a:cubicBezTo>
                    <a:pt x="6635" y="3704"/>
                    <a:pt x="2472" y="5287"/>
                    <a:pt x="2472" y="10849"/>
                  </a:cubicBezTo>
                  <a:lnTo>
                    <a:pt x="7769" y="10849"/>
                  </a:lnTo>
                  <a:cubicBezTo>
                    <a:pt x="7769" y="10838"/>
                    <a:pt x="7769" y="10822"/>
                    <a:pt x="7769" y="10800"/>
                  </a:cubicBezTo>
                  <a:cubicBezTo>
                    <a:pt x="7769" y="9693"/>
                    <a:pt x="8364" y="8727"/>
                    <a:pt x="9249" y="8198"/>
                  </a:cubicBezTo>
                  <a:lnTo>
                    <a:pt x="6635" y="3704"/>
                  </a:lnTo>
                  <a:close/>
                  <a:moveTo>
                    <a:pt x="14958" y="3709"/>
                  </a:moveTo>
                  <a:lnTo>
                    <a:pt x="12344" y="8203"/>
                  </a:lnTo>
                  <a:cubicBezTo>
                    <a:pt x="13230" y="8732"/>
                    <a:pt x="13824" y="9698"/>
                    <a:pt x="13824" y="10805"/>
                  </a:cubicBezTo>
                  <a:cubicBezTo>
                    <a:pt x="13824" y="10821"/>
                    <a:pt x="13824" y="10843"/>
                    <a:pt x="13824" y="10859"/>
                  </a:cubicBezTo>
                  <a:lnTo>
                    <a:pt x="19121" y="10859"/>
                  </a:lnTo>
                  <a:cubicBezTo>
                    <a:pt x="19121" y="5292"/>
                    <a:pt x="14958" y="3709"/>
                    <a:pt x="14958" y="3709"/>
                  </a:cubicBezTo>
                  <a:close/>
                  <a:moveTo>
                    <a:pt x="10800" y="8758"/>
                  </a:moveTo>
                  <a:cubicBezTo>
                    <a:pt x="10278" y="8758"/>
                    <a:pt x="9754" y="8959"/>
                    <a:pt x="9356" y="9357"/>
                  </a:cubicBezTo>
                  <a:cubicBezTo>
                    <a:pt x="8558" y="10154"/>
                    <a:pt x="8558" y="11446"/>
                    <a:pt x="9356" y="12243"/>
                  </a:cubicBezTo>
                  <a:cubicBezTo>
                    <a:pt x="10153" y="13040"/>
                    <a:pt x="11446" y="13040"/>
                    <a:pt x="12243" y="12243"/>
                  </a:cubicBezTo>
                  <a:cubicBezTo>
                    <a:pt x="13040" y="11446"/>
                    <a:pt x="13040" y="10154"/>
                    <a:pt x="12243" y="9357"/>
                  </a:cubicBezTo>
                  <a:cubicBezTo>
                    <a:pt x="11844" y="8959"/>
                    <a:pt x="11322" y="8758"/>
                    <a:pt x="10800" y="8758"/>
                  </a:cubicBezTo>
                  <a:close/>
                  <a:moveTo>
                    <a:pt x="9293" y="13424"/>
                  </a:moveTo>
                  <a:lnTo>
                    <a:pt x="6684" y="17977"/>
                  </a:lnTo>
                  <a:cubicBezTo>
                    <a:pt x="6684" y="17977"/>
                    <a:pt x="8315" y="19218"/>
                    <a:pt x="10810" y="19202"/>
                  </a:cubicBezTo>
                  <a:cubicBezTo>
                    <a:pt x="13305" y="19218"/>
                    <a:pt x="14936" y="17977"/>
                    <a:pt x="14936" y="17977"/>
                  </a:cubicBezTo>
                  <a:lnTo>
                    <a:pt x="12327" y="13424"/>
                  </a:lnTo>
                  <a:cubicBezTo>
                    <a:pt x="11879" y="13683"/>
                    <a:pt x="11361" y="13829"/>
                    <a:pt x="10810" y="13824"/>
                  </a:cubicBezTo>
                  <a:cubicBezTo>
                    <a:pt x="10259" y="13824"/>
                    <a:pt x="9741" y="13678"/>
                    <a:pt x="9293" y="13424"/>
                  </a:cubicBezTo>
                  <a:close/>
                </a:path>
              </a:pathLst>
            </a:custGeom>
            <a:solidFill>
              <a:schemeClr val="accent5">
                <a:satOff val="7361"/>
                <a:lumOff val="753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500" i="0" spc="0">
                  <a:solidFill>
                    <a:schemeClr val="accent5">
                      <a:satOff val="7361"/>
                      <a:lumOff val="7535"/>
                    </a:schemeClr>
                  </a:solidFill>
                  <a:latin typeface="DIN Alternate Bold"/>
                  <a:ea typeface="DIN Alternate Bold"/>
                  <a:cs typeface="DIN Alternate Bold"/>
                  <a:sym typeface="DIN Alternate Bold"/>
                </a:defRPr>
              </a:pPr>
              <a:endParaRPr/>
            </a:p>
          </p:txBody>
        </p:sp>
        <p:sp>
          <p:nvSpPr>
            <p:cNvPr id="676" name="Radioactif"/>
            <p:cNvSpPr/>
            <p:nvPr/>
          </p:nvSpPr>
          <p:spPr>
            <a:xfrm>
              <a:off x="3728855" y="2692370"/>
              <a:ext cx="271825" cy="271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3" y="0"/>
                    <a:pt x="0" y="4833"/>
                    <a:pt x="0" y="10800"/>
                  </a:cubicBezTo>
                  <a:cubicBezTo>
                    <a:pt x="0" y="16767"/>
                    <a:pt x="4833" y="21600"/>
                    <a:pt x="10800" y="21600"/>
                  </a:cubicBezTo>
                  <a:cubicBezTo>
                    <a:pt x="16767" y="21600"/>
                    <a:pt x="21600" y="16767"/>
                    <a:pt x="21600" y="10800"/>
                  </a:cubicBezTo>
                  <a:cubicBezTo>
                    <a:pt x="21600" y="4833"/>
                    <a:pt x="16762" y="0"/>
                    <a:pt x="10800" y="0"/>
                  </a:cubicBezTo>
                  <a:close/>
                  <a:moveTo>
                    <a:pt x="10800" y="1188"/>
                  </a:moveTo>
                  <a:cubicBezTo>
                    <a:pt x="16108" y="1188"/>
                    <a:pt x="20412" y="5492"/>
                    <a:pt x="20412" y="10800"/>
                  </a:cubicBezTo>
                  <a:cubicBezTo>
                    <a:pt x="20412" y="16108"/>
                    <a:pt x="16103" y="20412"/>
                    <a:pt x="10800" y="20412"/>
                  </a:cubicBezTo>
                  <a:cubicBezTo>
                    <a:pt x="5492" y="20412"/>
                    <a:pt x="1188" y="16108"/>
                    <a:pt x="1188" y="10800"/>
                  </a:cubicBezTo>
                  <a:cubicBezTo>
                    <a:pt x="1188" y="5492"/>
                    <a:pt x="5492" y="1188"/>
                    <a:pt x="10800" y="1188"/>
                  </a:cubicBezTo>
                  <a:close/>
                  <a:moveTo>
                    <a:pt x="6635" y="3704"/>
                  </a:moveTo>
                  <a:cubicBezTo>
                    <a:pt x="6635" y="3704"/>
                    <a:pt x="2472" y="5287"/>
                    <a:pt x="2472" y="10849"/>
                  </a:cubicBezTo>
                  <a:lnTo>
                    <a:pt x="7769" y="10849"/>
                  </a:lnTo>
                  <a:cubicBezTo>
                    <a:pt x="7769" y="10838"/>
                    <a:pt x="7769" y="10822"/>
                    <a:pt x="7769" y="10800"/>
                  </a:cubicBezTo>
                  <a:cubicBezTo>
                    <a:pt x="7769" y="9693"/>
                    <a:pt x="8364" y="8727"/>
                    <a:pt x="9249" y="8198"/>
                  </a:cubicBezTo>
                  <a:lnTo>
                    <a:pt x="6635" y="3704"/>
                  </a:lnTo>
                  <a:close/>
                  <a:moveTo>
                    <a:pt x="14958" y="3709"/>
                  </a:moveTo>
                  <a:lnTo>
                    <a:pt x="12344" y="8203"/>
                  </a:lnTo>
                  <a:cubicBezTo>
                    <a:pt x="13230" y="8732"/>
                    <a:pt x="13824" y="9698"/>
                    <a:pt x="13824" y="10805"/>
                  </a:cubicBezTo>
                  <a:cubicBezTo>
                    <a:pt x="13824" y="10821"/>
                    <a:pt x="13824" y="10843"/>
                    <a:pt x="13824" y="10859"/>
                  </a:cubicBezTo>
                  <a:lnTo>
                    <a:pt x="19121" y="10859"/>
                  </a:lnTo>
                  <a:cubicBezTo>
                    <a:pt x="19121" y="5292"/>
                    <a:pt x="14958" y="3709"/>
                    <a:pt x="14958" y="3709"/>
                  </a:cubicBezTo>
                  <a:close/>
                  <a:moveTo>
                    <a:pt x="10800" y="8758"/>
                  </a:moveTo>
                  <a:cubicBezTo>
                    <a:pt x="10278" y="8758"/>
                    <a:pt x="9754" y="8959"/>
                    <a:pt x="9356" y="9357"/>
                  </a:cubicBezTo>
                  <a:cubicBezTo>
                    <a:pt x="8558" y="10154"/>
                    <a:pt x="8558" y="11446"/>
                    <a:pt x="9356" y="12243"/>
                  </a:cubicBezTo>
                  <a:cubicBezTo>
                    <a:pt x="10153" y="13040"/>
                    <a:pt x="11446" y="13040"/>
                    <a:pt x="12243" y="12243"/>
                  </a:cubicBezTo>
                  <a:cubicBezTo>
                    <a:pt x="13040" y="11446"/>
                    <a:pt x="13040" y="10154"/>
                    <a:pt x="12243" y="9357"/>
                  </a:cubicBezTo>
                  <a:cubicBezTo>
                    <a:pt x="11844" y="8959"/>
                    <a:pt x="11322" y="8758"/>
                    <a:pt x="10800" y="8758"/>
                  </a:cubicBezTo>
                  <a:close/>
                  <a:moveTo>
                    <a:pt x="9293" y="13424"/>
                  </a:moveTo>
                  <a:lnTo>
                    <a:pt x="6684" y="17977"/>
                  </a:lnTo>
                  <a:cubicBezTo>
                    <a:pt x="6684" y="17977"/>
                    <a:pt x="8315" y="19218"/>
                    <a:pt x="10810" y="19202"/>
                  </a:cubicBezTo>
                  <a:cubicBezTo>
                    <a:pt x="13305" y="19218"/>
                    <a:pt x="14936" y="17977"/>
                    <a:pt x="14936" y="17977"/>
                  </a:cubicBezTo>
                  <a:lnTo>
                    <a:pt x="12327" y="13424"/>
                  </a:lnTo>
                  <a:cubicBezTo>
                    <a:pt x="11879" y="13683"/>
                    <a:pt x="11361" y="13829"/>
                    <a:pt x="10810" y="13824"/>
                  </a:cubicBezTo>
                  <a:cubicBezTo>
                    <a:pt x="10259" y="13824"/>
                    <a:pt x="9741" y="13678"/>
                    <a:pt x="9293" y="13424"/>
                  </a:cubicBezTo>
                  <a:close/>
                </a:path>
              </a:pathLst>
            </a:custGeom>
            <a:solidFill>
              <a:schemeClr val="accent5">
                <a:satOff val="7361"/>
                <a:lumOff val="753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500" i="0" spc="0">
                  <a:solidFill>
                    <a:schemeClr val="accent5">
                      <a:satOff val="7361"/>
                      <a:lumOff val="7535"/>
                    </a:schemeClr>
                  </a:solidFill>
                  <a:latin typeface="DIN Alternate Bold"/>
                  <a:ea typeface="DIN Alternate Bold"/>
                  <a:cs typeface="DIN Alternate Bold"/>
                  <a:sym typeface="DIN Alternate Bold"/>
                </a:defRPr>
              </a:pPr>
              <a:endParaRPr/>
            </a:p>
          </p:txBody>
        </p:sp>
        <p:sp>
          <p:nvSpPr>
            <p:cNvPr id="677" name="Radioactif"/>
            <p:cNvSpPr/>
            <p:nvPr/>
          </p:nvSpPr>
          <p:spPr>
            <a:xfrm>
              <a:off x="3728855" y="2907946"/>
              <a:ext cx="271825" cy="271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3" y="0"/>
                    <a:pt x="0" y="4833"/>
                    <a:pt x="0" y="10800"/>
                  </a:cubicBezTo>
                  <a:cubicBezTo>
                    <a:pt x="0" y="16767"/>
                    <a:pt x="4833" y="21600"/>
                    <a:pt x="10800" y="21600"/>
                  </a:cubicBezTo>
                  <a:cubicBezTo>
                    <a:pt x="16767" y="21600"/>
                    <a:pt x="21600" y="16767"/>
                    <a:pt x="21600" y="10800"/>
                  </a:cubicBezTo>
                  <a:cubicBezTo>
                    <a:pt x="21600" y="4833"/>
                    <a:pt x="16762" y="0"/>
                    <a:pt x="10800" y="0"/>
                  </a:cubicBezTo>
                  <a:close/>
                  <a:moveTo>
                    <a:pt x="10800" y="1188"/>
                  </a:moveTo>
                  <a:cubicBezTo>
                    <a:pt x="16108" y="1188"/>
                    <a:pt x="20412" y="5492"/>
                    <a:pt x="20412" y="10800"/>
                  </a:cubicBezTo>
                  <a:cubicBezTo>
                    <a:pt x="20412" y="16108"/>
                    <a:pt x="16103" y="20412"/>
                    <a:pt x="10800" y="20412"/>
                  </a:cubicBezTo>
                  <a:cubicBezTo>
                    <a:pt x="5492" y="20412"/>
                    <a:pt x="1188" y="16108"/>
                    <a:pt x="1188" y="10800"/>
                  </a:cubicBezTo>
                  <a:cubicBezTo>
                    <a:pt x="1188" y="5492"/>
                    <a:pt x="5492" y="1188"/>
                    <a:pt x="10800" y="1188"/>
                  </a:cubicBezTo>
                  <a:close/>
                  <a:moveTo>
                    <a:pt x="6635" y="3704"/>
                  </a:moveTo>
                  <a:cubicBezTo>
                    <a:pt x="6635" y="3704"/>
                    <a:pt x="2472" y="5287"/>
                    <a:pt x="2472" y="10849"/>
                  </a:cubicBezTo>
                  <a:lnTo>
                    <a:pt x="7769" y="10849"/>
                  </a:lnTo>
                  <a:cubicBezTo>
                    <a:pt x="7769" y="10838"/>
                    <a:pt x="7769" y="10822"/>
                    <a:pt x="7769" y="10800"/>
                  </a:cubicBezTo>
                  <a:cubicBezTo>
                    <a:pt x="7769" y="9693"/>
                    <a:pt x="8364" y="8727"/>
                    <a:pt x="9249" y="8198"/>
                  </a:cubicBezTo>
                  <a:lnTo>
                    <a:pt x="6635" y="3704"/>
                  </a:lnTo>
                  <a:close/>
                  <a:moveTo>
                    <a:pt x="14958" y="3709"/>
                  </a:moveTo>
                  <a:lnTo>
                    <a:pt x="12344" y="8203"/>
                  </a:lnTo>
                  <a:cubicBezTo>
                    <a:pt x="13230" y="8732"/>
                    <a:pt x="13824" y="9698"/>
                    <a:pt x="13824" y="10805"/>
                  </a:cubicBezTo>
                  <a:cubicBezTo>
                    <a:pt x="13824" y="10821"/>
                    <a:pt x="13824" y="10843"/>
                    <a:pt x="13824" y="10859"/>
                  </a:cubicBezTo>
                  <a:lnTo>
                    <a:pt x="19121" y="10859"/>
                  </a:lnTo>
                  <a:cubicBezTo>
                    <a:pt x="19121" y="5292"/>
                    <a:pt x="14958" y="3709"/>
                    <a:pt x="14958" y="3709"/>
                  </a:cubicBezTo>
                  <a:close/>
                  <a:moveTo>
                    <a:pt x="10800" y="8758"/>
                  </a:moveTo>
                  <a:cubicBezTo>
                    <a:pt x="10278" y="8758"/>
                    <a:pt x="9754" y="8959"/>
                    <a:pt x="9356" y="9357"/>
                  </a:cubicBezTo>
                  <a:cubicBezTo>
                    <a:pt x="8558" y="10154"/>
                    <a:pt x="8558" y="11446"/>
                    <a:pt x="9356" y="12243"/>
                  </a:cubicBezTo>
                  <a:cubicBezTo>
                    <a:pt x="10153" y="13040"/>
                    <a:pt x="11446" y="13040"/>
                    <a:pt x="12243" y="12243"/>
                  </a:cubicBezTo>
                  <a:cubicBezTo>
                    <a:pt x="13040" y="11446"/>
                    <a:pt x="13040" y="10154"/>
                    <a:pt x="12243" y="9357"/>
                  </a:cubicBezTo>
                  <a:cubicBezTo>
                    <a:pt x="11844" y="8959"/>
                    <a:pt x="11322" y="8758"/>
                    <a:pt x="10800" y="8758"/>
                  </a:cubicBezTo>
                  <a:close/>
                  <a:moveTo>
                    <a:pt x="9293" y="13424"/>
                  </a:moveTo>
                  <a:lnTo>
                    <a:pt x="6684" y="17977"/>
                  </a:lnTo>
                  <a:cubicBezTo>
                    <a:pt x="6684" y="17977"/>
                    <a:pt x="8315" y="19218"/>
                    <a:pt x="10810" y="19202"/>
                  </a:cubicBezTo>
                  <a:cubicBezTo>
                    <a:pt x="13305" y="19218"/>
                    <a:pt x="14936" y="17977"/>
                    <a:pt x="14936" y="17977"/>
                  </a:cubicBezTo>
                  <a:lnTo>
                    <a:pt x="12327" y="13424"/>
                  </a:lnTo>
                  <a:cubicBezTo>
                    <a:pt x="11879" y="13683"/>
                    <a:pt x="11361" y="13829"/>
                    <a:pt x="10810" y="13824"/>
                  </a:cubicBezTo>
                  <a:cubicBezTo>
                    <a:pt x="10259" y="13824"/>
                    <a:pt x="9741" y="13678"/>
                    <a:pt x="9293" y="13424"/>
                  </a:cubicBezTo>
                  <a:close/>
                </a:path>
              </a:pathLst>
            </a:custGeom>
            <a:solidFill>
              <a:schemeClr val="accent5">
                <a:satOff val="7361"/>
                <a:lumOff val="753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500" i="0" spc="0">
                  <a:solidFill>
                    <a:schemeClr val="accent5">
                      <a:satOff val="7361"/>
                      <a:lumOff val="7535"/>
                    </a:schemeClr>
                  </a:solidFill>
                  <a:latin typeface="DIN Alternate Bold"/>
                  <a:ea typeface="DIN Alternate Bold"/>
                  <a:cs typeface="DIN Alternate Bold"/>
                  <a:sym typeface="DIN Alternate Bold"/>
                </a:defRPr>
              </a:pPr>
              <a:endParaRPr/>
            </a:p>
          </p:txBody>
        </p:sp>
        <p:sp>
          <p:nvSpPr>
            <p:cNvPr id="678" name="Radioactif"/>
            <p:cNvSpPr/>
            <p:nvPr/>
          </p:nvSpPr>
          <p:spPr>
            <a:xfrm>
              <a:off x="3728855" y="3112943"/>
              <a:ext cx="271825" cy="271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3" y="0"/>
                    <a:pt x="0" y="4833"/>
                    <a:pt x="0" y="10800"/>
                  </a:cubicBezTo>
                  <a:cubicBezTo>
                    <a:pt x="0" y="16767"/>
                    <a:pt x="4833" y="21600"/>
                    <a:pt x="10800" y="21600"/>
                  </a:cubicBezTo>
                  <a:cubicBezTo>
                    <a:pt x="16767" y="21600"/>
                    <a:pt x="21600" y="16767"/>
                    <a:pt x="21600" y="10800"/>
                  </a:cubicBezTo>
                  <a:cubicBezTo>
                    <a:pt x="21600" y="4833"/>
                    <a:pt x="16762" y="0"/>
                    <a:pt x="10800" y="0"/>
                  </a:cubicBezTo>
                  <a:close/>
                  <a:moveTo>
                    <a:pt x="10800" y="1188"/>
                  </a:moveTo>
                  <a:cubicBezTo>
                    <a:pt x="16108" y="1188"/>
                    <a:pt x="20412" y="5492"/>
                    <a:pt x="20412" y="10800"/>
                  </a:cubicBezTo>
                  <a:cubicBezTo>
                    <a:pt x="20412" y="16108"/>
                    <a:pt x="16103" y="20412"/>
                    <a:pt x="10800" y="20412"/>
                  </a:cubicBezTo>
                  <a:cubicBezTo>
                    <a:pt x="5492" y="20412"/>
                    <a:pt x="1188" y="16108"/>
                    <a:pt x="1188" y="10800"/>
                  </a:cubicBezTo>
                  <a:cubicBezTo>
                    <a:pt x="1188" y="5492"/>
                    <a:pt x="5492" y="1188"/>
                    <a:pt x="10800" y="1188"/>
                  </a:cubicBezTo>
                  <a:close/>
                  <a:moveTo>
                    <a:pt x="6635" y="3704"/>
                  </a:moveTo>
                  <a:cubicBezTo>
                    <a:pt x="6635" y="3704"/>
                    <a:pt x="2472" y="5287"/>
                    <a:pt x="2472" y="10849"/>
                  </a:cubicBezTo>
                  <a:lnTo>
                    <a:pt x="7769" y="10849"/>
                  </a:lnTo>
                  <a:cubicBezTo>
                    <a:pt x="7769" y="10838"/>
                    <a:pt x="7769" y="10822"/>
                    <a:pt x="7769" y="10800"/>
                  </a:cubicBezTo>
                  <a:cubicBezTo>
                    <a:pt x="7769" y="9693"/>
                    <a:pt x="8364" y="8727"/>
                    <a:pt x="9249" y="8198"/>
                  </a:cubicBezTo>
                  <a:lnTo>
                    <a:pt x="6635" y="3704"/>
                  </a:lnTo>
                  <a:close/>
                  <a:moveTo>
                    <a:pt x="14958" y="3709"/>
                  </a:moveTo>
                  <a:lnTo>
                    <a:pt x="12344" y="8203"/>
                  </a:lnTo>
                  <a:cubicBezTo>
                    <a:pt x="13230" y="8732"/>
                    <a:pt x="13824" y="9698"/>
                    <a:pt x="13824" y="10805"/>
                  </a:cubicBezTo>
                  <a:cubicBezTo>
                    <a:pt x="13824" y="10821"/>
                    <a:pt x="13824" y="10843"/>
                    <a:pt x="13824" y="10859"/>
                  </a:cubicBezTo>
                  <a:lnTo>
                    <a:pt x="19121" y="10859"/>
                  </a:lnTo>
                  <a:cubicBezTo>
                    <a:pt x="19121" y="5292"/>
                    <a:pt x="14958" y="3709"/>
                    <a:pt x="14958" y="3709"/>
                  </a:cubicBezTo>
                  <a:close/>
                  <a:moveTo>
                    <a:pt x="10800" y="8758"/>
                  </a:moveTo>
                  <a:cubicBezTo>
                    <a:pt x="10278" y="8758"/>
                    <a:pt x="9754" y="8959"/>
                    <a:pt x="9356" y="9357"/>
                  </a:cubicBezTo>
                  <a:cubicBezTo>
                    <a:pt x="8558" y="10154"/>
                    <a:pt x="8558" y="11446"/>
                    <a:pt x="9356" y="12243"/>
                  </a:cubicBezTo>
                  <a:cubicBezTo>
                    <a:pt x="10153" y="13040"/>
                    <a:pt x="11446" y="13040"/>
                    <a:pt x="12243" y="12243"/>
                  </a:cubicBezTo>
                  <a:cubicBezTo>
                    <a:pt x="13040" y="11446"/>
                    <a:pt x="13040" y="10154"/>
                    <a:pt x="12243" y="9357"/>
                  </a:cubicBezTo>
                  <a:cubicBezTo>
                    <a:pt x="11844" y="8959"/>
                    <a:pt x="11322" y="8758"/>
                    <a:pt x="10800" y="8758"/>
                  </a:cubicBezTo>
                  <a:close/>
                  <a:moveTo>
                    <a:pt x="9293" y="13424"/>
                  </a:moveTo>
                  <a:lnTo>
                    <a:pt x="6684" y="17977"/>
                  </a:lnTo>
                  <a:cubicBezTo>
                    <a:pt x="6684" y="17977"/>
                    <a:pt x="8315" y="19218"/>
                    <a:pt x="10810" y="19202"/>
                  </a:cubicBezTo>
                  <a:cubicBezTo>
                    <a:pt x="13305" y="19218"/>
                    <a:pt x="14936" y="17977"/>
                    <a:pt x="14936" y="17977"/>
                  </a:cubicBezTo>
                  <a:lnTo>
                    <a:pt x="12327" y="13424"/>
                  </a:lnTo>
                  <a:cubicBezTo>
                    <a:pt x="11879" y="13683"/>
                    <a:pt x="11361" y="13829"/>
                    <a:pt x="10810" y="13824"/>
                  </a:cubicBezTo>
                  <a:cubicBezTo>
                    <a:pt x="10259" y="13824"/>
                    <a:pt x="9741" y="13678"/>
                    <a:pt x="9293" y="13424"/>
                  </a:cubicBezTo>
                  <a:close/>
                </a:path>
              </a:pathLst>
            </a:custGeom>
            <a:solidFill>
              <a:schemeClr val="accent5">
                <a:satOff val="7361"/>
                <a:lumOff val="753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500" i="0" spc="0">
                  <a:solidFill>
                    <a:schemeClr val="accent5">
                      <a:satOff val="7361"/>
                      <a:lumOff val="7535"/>
                    </a:schemeClr>
                  </a:solidFill>
                  <a:latin typeface="DIN Alternate Bold"/>
                  <a:ea typeface="DIN Alternate Bold"/>
                  <a:cs typeface="DIN Alternate Bold"/>
                  <a:sym typeface="DIN Alternate Bold"/>
                </a:defRPr>
              </a:pPr>
              <a:endParaRPr/>
            </a:p>
          </p:txBody>
        </p:sp>
        <p:sp>
          <p:nvSpPr>
            <p:cNvPr id="679" name="Radioactif"/>
            <p:cNvSpPr/>
            <p:nvPr/>
          </p:nvSpPr>
          <p:spPr>
            <a:xfrm>
              <a:off x="3717527" y="3342726"/>
              <a:ext cx="271825" cy="271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3" y="0"/>
                    <a:pt x="0" y="4833"/>
                    <a:pt x="0" y="10800"/>
                  </a:cubicBezTo>
                  <a:cubicBezTo>
                    <a:pt x="0" y="16767"/>
                    <a:pt x="4833" y="21600"/>
                    <a:pt x="10800" y="21600"/>
                  </a:cubicBezTo>
                  <a:cubicBezTo>
                    <a:pt x="16767" y="21600"/>
                    <a:pt x="21600" y="16767"/>
                    <a:pt x="21600" y="10800"/>
                  </a:cubicBezTo>
                  <a:cubicBezTo>
                    <a:pt x="21600" y="4833"/>
                    <a:pt x="16762" y="0"/>
                    <a:pt x="10800" y="0"/>
                  </a:cubicBezTo>
                  <a:close/>
                  <a:moveTo>
                    <a:pt x="10800" y="1188"/>
                  </a:moveTo>
                  <a:cubicBezTo>
                    <a:pt x="16108" y="1188"/>
                    <a:pt x="20412" y="5492"/>
                    <a:pt x="20412" y="10800"/>
                  </a:cubicBezTo>
                  <a:cubicBezTo>
                    <a:pt x="20412" y="16108"/>
                    <a:pt x="16103" y="20412"/>
                    <a:pt x="10800" y="20412"/>
                  </a:cubicBezTo>
                  <a:cubicBezTo>
                    <a:pt x="5492" y="20412"/>
                    <a:pt x="1188" y="16108"/>
                    <a:pt x="1188" y="10800"/>
                  </a:cubicBezTo>
                  <a:cubicBezTo>
                    <a:pt x="1188" y="5492"/>
                    <a:pt x="5492" y="1188"/>
                    <a:pt x="10800" y="1188"/>
                  </a:cubicBezTo>
                  <a:close/>
                  <a:moveTo>
                    <a:pt x="6635" y="3704"/>
                  </a:moveTo>
                  <a:cubicBezTo>
                    <a:pt x="6635" y="3704"/>
                    <a:pt x="2472" y="5287"/>
                    <a:pt x="2472" y="10849"/>
                  </a:cubicBezTo>
                  <a:lnTo>
                    <a:pt x="7769" y="10849"/>
                  </a:lnTo>
                  <a:cubicBezTo>
                    <a:pt x="7769" y="10838"/>
                    <a:pt x="7769" y="10822"/>
                    <a:pt x="7769" y="10800"/>
                  </a:cubicBezTo>
                  <a:cubicBezTo>
                    <a:pt x="7769" y="9693"/>
                    <a:pt x="8364" y="8727"/>
                    <a:pt x="9249" y="8198"/>
                  </a:cubicBezTo>
                  <a:lnTo>
                    <a:pt x="6635" y="3704"/>
                  </a:lnTo>
                  <a:close/>
                  <a:moveTo>
                    <a:pt x="14958" y="3709"/>
                  </a:moveTo>
                  <a:lnTo>
                    <a:pt x="12344" y="8203"/>
                  </a:lnTo>
                  <a:cubicBezTo>
                    <a:pt x="13230" y="8732"/>
                    <a:pt x="13824" y="9698"/>
                    <a:pt x="13824" y="10805"/>
                  </a:cubicBezTo>
                  <a:cubicBezTo>
                    <a:pt x="13824" y="10821"/>
                    <a:pt x="13824" y="10843"/>
                    <a:pt x="13824" y="10859"/>
                  </a:cubicBezTo>
                  <a:lnTo>
                    <a:pt x="19121" y="10859"/>
                  </a:lnTo>
                  <a:cubicBezTo>
                    <a:pt x="19121" y="5292"/>
                    <a:pt x="14958" y="3709"/>
                    <a:pt x="14958" y="3709"/>
                  </a:cubicBezTo>
                  <a:close/>
                  <a:moveTo>
                    <a:pt x="10800" y="8758"/>
                  </a:moveTo>
                  <a:cubicBezTo>
                    <a:pt x="10278" y="8758"/>
                    <a:pt x="9754" y="8959"/>
                    <a:pt x="9356" y="9357"/>
                  </a:cubicBezTo>
                  <a:cubicBezTo>
                    <a:pt x="8558" y="10154"/>
                    <a:pt x="8558" y="11446"/>
                    <a:pt x="9356" y="12243"/>
                  </a:cubicBezTo>
                  <a:cubicBezTo>
                    <a:pt x="10153" y="13040"/>
                    <a:pt x="11446" y="13040"/>
                    <a:pt x="12243" y="12243"/>
                  </a:cubicBezTo>
                  <a:cubicBezTo>
                    <a:pt x="13040" y="11446"/>
                    <a:pt x="13040" y="10154"/>
                    <a:pt x="12243" y="9357"/>
                  </a:cubicBezTo>
                  <a:cubicBezTo>
                    <a:pt x="11844" y="8959"/>
                    <a:pt x="11322" y="8758"/>
                    <a:pt x="10800" y="8758"/>
                  </a:cubicBezTo>
                  <a:close/>
                  <a:moveTo>
                    <a:pt x="9293" y="13424"/>
                  </a:moveTo>
                  <a:lnTo>
                    <a:pt x="6684" y="17977"/>
                  </a:lnTo>
                  <a:cubicBezTo>
                    <a:pt x="6684" y="17977"/>
                    <a:pt x="8315" y="19218"/>
                    <a:pt x="10810" y="19202"/>
                  </a:cubicBezTo>
                  <a:cubicBezTo>
                    <a:pt x="13305" y="19218"/>
                    <a:pt x="14936" y="17977"/>
                    <a:pt x="14936" y="17977"/>
                  </a:cubicBezTo>
                  <a:lnTo>
                    <a:pt x="12327" y="13424"/>
                  </a:lnTo>
                  <a:cubicBezTo>
                    <a:pt x="11879" y="13683"/>
                    <a:pt x="11361" y="13829"/>
                    <a:pt x="10810" y="13824"/>
                  </a:cubicBezTo>
                  <a:cubicBezTo>
                    <a:pt x="10259" y="13824"/>
                    <a:pt x="9741" y="13678"/>
                    <a:pt x="9293" y="13424"/>
                  </a:cubicBezTo>
                  <a:close/>
                </a:path>
              </a:pathLst>
            </a:custGeom>
            <a:solidFill>
              <a:schemeClr val="accent5">
                <a:satOff val="7361"/>
                <a:lumOff val="753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500" i="0" spc="0">
                  <a:solidFill>
                    <a:schemeClr val="accent5">
                      <a:satOff val="7361"/>
                      <a:lumOff val="7535"/>
                    </a:schemeClr>
                  </a:solidFill>
                  <a:latin typeface="DIN Alternate Bold"/>
                  <a:ea typeface="DIN Alternate Bold"/>
                  <a:cs typeface="DIN Alternate Bold"/>
                  <a:sym typeface="DIN Alternate Bold"/>
                </a:defRPr>
              </a:pPr>
              <a:endParaRPr/>
            </a:p>
          </p:txBody>
        </p:sp>
        <p:sp>
          <p:nvSpPr>
            <p:cNvPr id="680" name="Radioactif"/>
            <p:cNvSpPr/>
            <p:nvPr/>
          </p:nvSpPr>
          <p:spPr>
            <a:xfrm>
              <a:off x="3728855" y="3539183"/>
              <a:ext cx="271825" cy="271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3" y="0"/>
                    <a:pt x="0" y="4833"/>
                    <a:pt x="0" y="10800"/>
                  </a:cubicBezTo>
                  <a:cubicBezTo>
                    <a:pt x="0" y="16767"/>
                    <a:pt x="4833" y="21600"/>
                    <a:pt x="10800" y="21600"/>
                  </a:cubicBezTo>
                  <a:cubicBezTo>
                    <a:pt x="16767" y="21600"/>
                    <a:pt x="21600" y="16767"/>
                    <a:pt x="21600" y="10800"/>
                  </a:cubicBezTo>
                  <a:cubicBezTo>
                    <a:pt x="21600" y="4833"/>
                    <a:pt x="16762" y="0"/>
                    <a:pt x="10800" y="0"/>
                  </a:cubicBezTo>
                  <a:close/>
                  <a:moveTo>
                    <a:pt x="10800" y="1188"/>
                  </a:moveTo>
                  <a:cubicBezTo>
                    <a:pt x="16108" y="1188"/>
                    <a:pt x="20412" y="5492"/>
                    <a:pt x="20412" y="10800"/>
                  </a:cubicBezTo>
                  <a:cubicBezTo>
                    <a:pt x="20412" y="16108"/>
                    <a:pt x="16103" y="20412"/>
                    <a:pt x="10800" y="20412"/>
                  </a:cubicBezTo>
                  <a:cubicBezTo>
                    <a:pt x="5492" y="20412"/>
                    <a:pt x="1188" y="16108"/>
                    <a:pt x="1188" y="10800"/>
                  </a:cubicBezTo>
                  <a:cubicBezTo>
                    <a:pt x="1188" y="5492"/>
                    <a:pt x="5492" y="1188"/>
                    <a:pt x="10800" y="1188"/>
                  </a:cubicBezTo>
                  <a:close/>
                  <a:moveTo>
                    <a:pt x="6635" y="3704"/>
                  </a:moveTo>
                  <a:cubicBezTo>
                    <a:pt x="6635" y="3704"/>
                    <a:pt x="2472" y="5287"/>
                    <a:pt x="2472" y="10849"/>
                  </a:cubicBezTo>
                  <a:lnTo>
                    <a:pt x="7769" y="10849"/>
                  </a:lnTo>
                  <a:cubicBezTo>
                    <a:pt x="7769" y="10838"/>
                    <a:pt x="7769" y="10822"/>
                    <a:pt x="7769" y="10800"/>
                  </a:cubicBezTo>
                  <a:cubicBezTo>
                    <a:pt x="7769" y="9693"/>
                    <a:pt x="8364" y="8727"/>
                    <a:pt x="9249" y="8198"/>
                  </a:cubicBezTo>
                  <a:lnTo>
                    <a:pt x="6635" y="3704"/>
                  </a:lnTo>
                  <a:close/>
                  <a:moveTo>
                    <a:pt x="14958" y="3709"/>
                  </a:moveTo>
                  <a:lnTo>
                    <a:pt x="12344" y="8203"/>
                  </a:lnTo>
                  <a:cubicBezTo>
                    <a:pt x="13230" y="8732"/>
                    <a:pt x="13824" y="9698"/>
                    <a:pt x="13824" y="10805"/>
                  </a:cubicBezTo>
                  <a:cubicBezTo>
                    <a:pt x="13824" y="10821"/>
                    <a:pt x="13824" y="10843"/>
                    <a:pt x="13824" y="10859"/>
                  </a:cubicBezTo>
                  <a:lnTo>
                    <a:pt x="19121" y="10859"/>
                  </a:lnTo>
                  <a:cubicBezTo>
                    <a:pt x="19121" y="5292"/>
                    <a:pt x="14958" y="3709"/>
                    <a:pt x="14958" y="3709"/>
                  </a:cubicBezTo>
                  <a:close/>
                  <a:moveTo>
                    <a:pt x="10800" y="8758"/>
                  </a:moveTo>
                  <a:cubicBezTo>
                    <a:pt x="10278" y="8758"/>
                    <a:pt x="9754" y="8959"/>
                    <a:pt x="9356" y="9357"/>
                  </a:cubicBezTo>
                  <a:cubicBezTo>
                    <a:pt x="8558" y="10154"/>
                    <a:pt x="8558" y="11446"/>
                    <a:pt x="9356" y="12243"/>
                  </a:cubicBezTo>
                  <a:cubicBezTo>
                    <a:pt x="10153" y="13040"/>
                    <a:pt x="11446" y="13040"/>
                    <a:pt x="12243" y="12243"/>
                  </a:cubicBezTo>
                  <a:cubicBezTo>
                    <a:pt x="13040" y="11446"/>
                    <a:pt x="13040" y="10154"/>
                    <a:pt x="12243" y="9357"/>
                  </a:cubicBezTo>
                  <a:cubicBezTo>
                    <a:pt x="11844" y="8959"/>
                    <a:pt x="11322" y="8758"/>
                    <a:pt x="10800" y="8758"/>
                  </a:cubicBezTo>
                  <a:close/>
                  <a:moveTo>
                    <a:pt x="9293" y="13424"/>
                  </a:moveTo>
                  <a:lnTo>
                    <a:pt x="6684" y="17977"/>
                  </a:lnTo>
                  <a:cubicBezTo>
                    <a:pt x="6684" y="17977"/>
                    <a:pt x="8315" y="19218"/>
                    <a:pt x="10810" y="19202"/>
                  </a:cubicBezTo>
                  <a:cubicBezTo>
                    <a:pt x="13305" y="19218"/>
                    <a:pt x="14936" y="17977"/>
                    <a:pt x="14936" y="17977"/>
                  </a:cubicBezTo>
                  <a:lnTo>
                    <a:pt x="12327" y="13424"/>
                  </a:lnTo>
                  <a:cubicBezTo>
                    <a:pt x="11879" y="13683"/>
                    <a:pt x="11361" y="13829"/>
                    <a:pt x="10810" y="13824"/>
                  </a:cubicBezTo>
                  <a:cubicBezTo>
                    <a:pt x="10259" y="13824"/>
                    <a:pt x="9741" y="13678"/>
                    <a:pt x="9293" y="13424"/>
                  </a:cubicBezTo>
                  <a:close/>
                </a:path>
              </a:pathLst>
            </a:custGeom>
            <a:solidFill>
              <a:schemeClr val="accent5">
                <a:satOff val="7361"/>
                <a:lumOff val="753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500" i="0" spc="0">
                  <a:solidFill>
                    <a:schemeClr val="accent5">
                      <a:satOff val="7361"/>
                      <a:lumOff val="7535"/>
                    </a:schemeClr>
                  </a:solidFill>
                  <a:latin typeface="DIN Alternate Bold"/>
                  <a:ea typeface="DIN Alternate Bold"/>
                  <a:cs typeface="DIN Alternate Bold"/>
                  <a:sym typeface="DIN Alternate Bold"/>
                </a:defRPr>
              </a:pPr>
              <a:endParaRPr/>
            </a:p>
          </p:txBody>
        </p:sp>
        <p:sp>
          <p:nvSpPr>
            <p:cNvPr id="681" name="Radioactif"/>
            <p:cNvSpPr/>
            <p:nvPr/>
          </p:nvSpPr>
          <p:spPr>
            <a:xfrm>
              <a:off x="7775888" y="1165869"/>
              <a:ext cx="271825" cy="271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3" y="0"/>
                    <a:pt x="0" y="4833"/>
                    <a:pt x="0" y="10800"/>
                  </a:cubicBezTo>
                  <a:cubicBezTo>
                    <a:pt x="0" y="16767"/>
                    <a:pt x="4833" y="21600"/>
                    <a:pt x="10800" y="21600"/>
                  </a:cubicBezTo>
                  <a:cubicBezTo>
                    <a:pt x="16767" y="21600"/>
                    <a:pt x="21600" y="16767"/>
                    <a:pt x="21600" y="10800"/>
                  </a:cubicBezTo>
                  <a:cubicBezTo>
                    <a:pt x="21600" y="4833"/>
                    <a:pt x="16762" y="0"/>
                    <a:pt x="10800" y="0"/>
                  </a:cubicBezTo>
                  <a:close/>
                  <a:moveTo>
                    <a:pt x="10800" y="1188"/>
                  </a:moveTo>
                  <a:cubicBezTo>
                    <a:pt x="16108" y="1188"/>
                    <a:pt x="20412" y="5492"/>
                    <a:pt x="20412" y="10800"/>
                  </a:cubicBezTo>
                  <a:cubicBezTo>
                    <a:pt x="20412" y="16108"/>
                    <a:pt x="16103" y="20412"/>
                    <a:pt x="10800" y="20412"/>
                  </a:cubicBezTo>
                  <a:cubicBezTo>
                    <a:pt x="5492" y="20412"/>
                    <a:pt x="1188" y="16108"/>
                    <a:pt x="1188" y="10800"/>
                  </a:cubicBezTo>
                  <a:cubicBezTo>
                    <a:pt x="1188" y="5492"/>
                    <a:pt x="5492" y="1188"/>
                    <a:pt x="10800" y="1188"/>
                  </a:cubicBezTo>
                  <a:close/>
                  <a:moveTo>
                    <a:pt x="6635" y="3704"/>
                  </a:moveTo>
                  <a:cubicBezTo>
                    <a:pt x="6635" y="3704"/>
                    <a:pt x="2472" y="5287"/>
                    <a:pt x="2472" y="10849"/>
                  </a:cubicBezTo>
                  <a:lnTo>
                    <a:pt x="7769" y="10849"/>
                  </a:lnTo>
                  <a:cubicBezTo>
                    <a:pt x="7769" y="10838"/>
                    <a:pt x="7769" y="10822"/>
                    <a:pt x="7769" y="10800"/>
                  </a:cubicBezTo>
                  <a:cubicBezTo>
                    <a:pt x="7769" y="9693"/>
                    <a:pt x="8364" y="8727"/>
                    <a:pt x="9249" y="8198"/>
                  </a:cubicBezTo>
                  <a:lnTo>
                    <a:pt x="6635" y="3704"/>
                  </a:lnTo>
                  <a:close/>
                  <a:moveTo>
                    <a:pt x="14958" y="3709"/>
                  </a:moveTo>
                  <a:lnTo>
                    <a:pt x="12344" y="8203"/>
                  </a:lnTo>
                  <a:cubicBezTo>
                    <a:pt x="13230" y="8732"/>
                    <a:pt x="13824" y="9698"/>
                    <a:pt x="13824" y="10805"/>
                  </a:cubicBezTo>
                  <a:cubicBezTo>
                    <a:pt x="13824" y="10821"/>
                    <a:pt x="13824" y="10843"/>
                    <a:pt x="13824" y="10859"/>
                  </a:cubicBezTo>
                  <a:lnTo>
                    <a:pt x="19121" y="10859"/>
                  </a:lnTo>
                  <a:cubicBezTo>
                    <a:pt x="19121" y="5292"/>
                    <a:pt x="14958" y="3709"/>
                    <a:pt x="14958" y="3709"/>
                  </a:cubicBezTo>
                  <a:close/>
                  <a:moveTo>
                    <a:pt x="10800" y="8758"/>
                  </a:moveTo>
                  <a:cubicBezTo>
                    <a:pt x="10278" y="8758"/>
                    <a:pt x="9754" y="8959"/>
                    <a:pt x="9356" y="9357"/>
                  </a:cubicBezTo>
                  <a:cubicBezTo>
                    <a:pt x="8558" y="10154"/>
                    <a:pt x="8558" y="11446"/>
                    <a:pt x="9356" y="12243"/>
                  </a:cubicBezTo>
                  <a:cubicBezTo>
                    <a:pt x="10153" y="13040"/>
                    <a:pt x="11446" y="13040"/>
                    <a:pt x="12243" y="12243"/>
                  </a:cubicBezTo>
                  <a:cubicBezTo>
                    <a:pt x="13040" y="11446"/>
                    <a:pt x="13040" y="10154"/>
                    <a:pt x="12243" y="9357"/>
                  </a:cubicBezTo>
                  <a:cubicBezTo>
                    <a:pt x="11844" y="8959"/>
                    <a:pt x="11322" y="8758"/>
                    <a:pt x="10800" y="8758"/>
                  </a:cubicBezTo>
                  <a:close/>
                  <a:moveTo>
                    <a:pt x="9293" y="13424"/>
                  </a:moveTo>
                  <a:lnTo>
                    <a:pt x="6684" y="17977"/>
                  </a:lnTo>
                  <a:cubicBezTo>
                    <a:pt x="6684" y="17977"/>
                    <a:pt x="8315" y="19218"/>
                    <a:pt x="10810" y="19202"/>
                  </a:cubicBezTo>
                  <a:cubicBezTo>
                    <a:pt x="13305" y="19218"/>
                    <a:pt x="14936" y="17977"/>
                    <a:pt x="14936" y="17977"/>
                  </a:cubicBezTo>
                  <a:lnTo>
                    <a:pt x="12327" y="13424"/>
                  </a:lnTo>
                  <a:cubicBezTo>
                    <a:pt x="11879" y="13683"/>
                    <a:pt x="11361" y="13829"/>
                    <a:pt x="10810" y="13824"/>
                  </a:cubicBezTo>
                  <a:cubicBezTo>
                    <a:pt x="10259" y="13824"/>
                    <a:pt x="9741" y="13678"/>
                    <a:pt x="9293" y="13424"/>
                  </a:cubicBezTo>
                  <a:close/>
                </a:path>
              </a:pathLst>
            </a:custGeom>
            <a:solidFill>
              <a:schemeClr val="accent5">
                <a:satOff val="7361"/>
                <a:lumOff val="753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500" i="0" spc="0">
                  <a:solidFill>
                    <a:schemeClr val="accent5">
                      <a:satOff val="7361"/>
                      <a:lumOff val="7535"/>
                    </a:schemeClr>
                  </a:solidFill>
                  <a:latin typeface="DIN Alternate Bold"/>
                  <a:ea typeface="DIN Alternate Bold"/>
                  <a:cs typeface="DIN Alternate Bold"/>
                  <a:sym typeface="DIN Alternate Bold"/>
                </a:defRPr>
              </a:pPr>
              <a:endParaRPr/>
            </a:p>
          </p:txBody>
        </p:sp>
        <p:sp>
          <p:nvSpPr>
            <p:cNvPr id="682" name="Radioactif"/>
            <p:cNvSpPr/>
            <p:nvPr/>
          </p:nvSpPr>
          <p:spPr>
            <a:xfrm>
              <a:off x="7775888" y="1386120"/>
              <a:ext cx="271825" cy="271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3" y="0"/>
                    <a:pt x="0" y="4833"/>
                    <a:pt x="0" y="10800"/>
                  </a:cubicBezTo>
                  <a:cubicBezTo>
                    <a:pt x="0" y="16767"/>
                    <a:pt x="4833" y="21600"/>
                    <a:pt x="10800" y="21600"/>
                  </a:cubicBezTo>
                  <a:cubicBezTo>
                    <a:pt x="16767" y="21600"/>
                    <a:pt x="21600" y="16767"/>
                    <a:pt x="21600" y="10800"/>
                  </a:cubicBezTo>
                  <a:cubicBezTo>
                    <a:pt x="21600" y="4833"/>
                    <a:pt x="16762" y="0"/>
                    <a:pt x="10800" y="0"/>
                  </a:cubicBezTo>
                  <a:close/>
                  <a:moveTo>
                    <a:pt x="10800" y="1188"/>
                  </a:moveTo>
                  <a:cubicBezTo>
                    <a:pt x="16108" y="1188"/>
                    <a:pt x="20412" y="5492"/>
                    <a:pt x="20412" y="10800"/>
                  </a:cubicBezTo>
                  <a:cubicBezTo>
                    <a:pt x="20412" y="16108"/>
                    <a:pt x="16103" y="20412"/>
                    <a:pt x="10800" y="20412"/>
                  </a:cubicBezTo>
                  <a:cubicBezTo>
                    <a:pt x="5492" y="20412"/>
                    <a:pt x="1188" y="16108"/>
                    <a:pt x="1188" y="10800"/>
                  </a:cubicBezTo>
                  <a:cubicBezTo>
                    <a:pt x="1188" y="5492"/>
                    <a:pt x="5492" y="1188"/>
                    <a:pt x="10800" y="1188"/>
                  </a:cubicBezTo>
                  <a:close/>
                  <a:moveTo>
                    <a:pt x="6635" y="3704"/>
                  </a:moveTo>
                  <a:cubicBezTo>
                    <a:pt x="6635" y="3704"/>
                    <a:pt x="2472" y="5287"/>
                    <a:pt x="2472" y="10849"/>
                  </a:cubicBezTo>
                  <a:lnTo>
                    <a:pt x="7769" y="10849"/>
                  </a:lnTo>
                  <a:cubicBezTo>
                    <a:pt x="7769" y="10838"/>
                    <a:pt x="7769" y="10822"/>
                    <a:pt x="7769" y="10800"/>
                  </a:cubicBezTo>
                  <a:cubicBezTo>
                    <a:pt x="7769" y="9693"/>
                    <a:pt x="8364" y="8727"/>
                    <a:pt x="9249" y="8198"/>
                  </a:cubicBezTo>
                  <a:lnTo>
                    <a:pt x="6635" y="3704"/>
                  </a:lnTo>
                  <a:close/>
                  <a:moveTo>
                    <a:pt x="14958" y="3709"/>
                  </a:moveTo>
                  <a:lnTo>
                    <a:pt x="12344" y="8203"/>
                  </a:lnTo>
                  <a:cubicBezTo>
                    <a:pt x="13230" y="8732"/>
                    <a:pt x="13824" y="9698"/>
                    <a:pt x="13824" y="10805"/>
                  </a:cubicBezTo>
                  <a:cubicBezTo>
                    <a:pt x="13824" y="10821"/>
                    <a:pt x="13824" y="10843"/>
                    <a:pt x="13824" y="10859"/>
                  </a:cubicBezTo>
                  <a:lnTo>
                    <a:pt x="19121" y="10859"/>
                  </a:lnTo>
                  <a:cubicBezTo>
                    <a:pt x="19121" y="5292"/>
                    <a:pt x="14958" y="3709"/>
                    <a:pt x="14958" y="3709"/>
                  </a:cubicBezTo>
                  <a:close/>
                  <a:moveTo>
                    <a:pt x="10800" y="8758"/>
                  </a:moveTo>
                  <a:cubicBezTo>
                    <a:pt x="10278" y="8758"/>
                    <a:pt x="9754" y="8959"/>
                    <a:pt x="9356" y="9357"/>
                  </a:cubicBezTo>
                  <a:cubicBezTo>
                    <a:pt x="8558" y="10154"/>
                    <a:pt x="8558" y="11446"/>
                    <a:pt x="9356" y="12243"/>
                  </a:cubicBezTo>
                  <a:cubicBezTo>
                    <a:pt x="10153" y="13040"/>
                    <a:pt x="11446" y="13040"/>
                    <a:pt x="12243" y="12243"/>
                  </a:cubicBezTo>
                  <a:cubicBezTo>
                    <a:pt x="13040" y="11446"/>
                    <a:pt x="13040" y="10154"/>
                    <a:pt x="12243" y="9357"/>
                  </a:cubicBezTo>
                  <a:cubicBezTo>
                    <a:pt x="11844" y="8959"/>
                    <a:pt x="11322" y="8758"/>
                    <a:pt x="10800" y="8758"/>
                  </a:cubicBezTo>
                  <a:close/>
                  <a:moveTo>
                    <a:pt x="9293" y="13424"/>
                  </a:moveTo>
                  <a:lnTo>
                    <a:pt x="6684" y="17977"/>
                  </a:lnTo>
                  <a:cubicBezTo>
                    <a:pt x="6684" y="17977"/>
                    <a:pt x="8315" y="19218"/>
                    <a:pt x="10810" y="19202"/>
                  </a:cubicBezTo>
                  <a:cubicBezTo>
                    <a:pt x="13305" y="19218"/>
                    <a:pt x="14936" y="17977"/>
                    <a:pt x="14936" y="17977"/>
                  </a:cubicBezTo>
                  <a:lnTo>
                    <a:pt x="12327" y="13424"/>
                  </a:lnTo>
                  <a:cubicBezTo>
                    <a:pt x="11879" y="13683"/>
                    <a:pt x="11361" y="13829"/>
                    <a:pt x="10810" y="13824"/>
                  </a:cubicBezTo>
                  <a:cubicBezTo>
                    <a:pt x="10259" y="13824"/>
                    <a:pt x="9741" y="13678"/>
                    <a:pt x="9293" y="13424"/>
                  </a:cubicBezTo>
                  <a:close/>
                </a:path>
              </a:pathLst>
            </a:custGeom>
            <a:solidFill>
              <a:schemeClr val="accent5">
                <a:satOff val="7361"/>
                <a:lumOff val="753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500" i="0" spc="0">
                  <a:solidFill>
                    <a:schemeClr val="accent5">
                      <a:satOff val="7361"/>
                      <a:lumOff val="7535"/>
                    </a:schemeClr>
                  </a:solidFill>
                  <a:latin typeface="DIN Alternate Bold"/>
                  <a:ea typeface="DIN Alternate Bold"/>
                  <a:cs typeface="DIN Alternate Bold"/>
                  <a:sym typeface="DIN Alternate Bold"/>
                </a:defRPr>
              </a:pPr>
              <a:endParaRPr/>
            </a:p>
          </p:txBody>
        </p:sp>
        <p:sp>
          <p:nvSpPr>
            <p:cNvPr id="683" name="Radioactif"/>
            <p:cNvSpPr/>
            <p:nvPr/>
          </p:nvSpPr>
          <p:spPr>
            <a:xfrm>
              <a:off x="7775888" y="1602557"/>
              <a:ext cx="271825" cy="271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3" y="0"/>
                    <a:pt x="0" y="4833"/>
                    <a:pt x="0" y="10800"/>
                  </a:cubicBezTo>
                  <a:cubicBezTo>
                    <a:pt x="0" y="16767"/>
                    <a:pt x="4833" y="21600"/>
                    <a:pt x="10800" y="21600"/>
                  </a:cubicBezTo>
                  <a:cubicBezTo>
                    <a:pt x="16767" y="21600"/>
                    <a:pt x="21600" y="16767"/>
                    <a:pt x="21600" y="10800"/>
                  </a:cubicBezTo>
                  <a:cubicBezTo>
                    <a:pt x="21600" y="4833"/>
                    <a:pt x="16762" y="0"/>
                    <a:pt x="10800" y="0"/>
                  </a:cubicBezTo>
                  <a:close/>
                  <a:moveTo>
                    <a:pt x="10800" y="1188"/>
                  </a:moveTo>
                  <a:cubicBezTo>
                    <a:pt x="16108" y="1188"/>
                    <a:pt x="20412" y="5492"/>
                    <a:pt x="20412" y="10800"/>
                  </a:cubicBezTo>
                  <a:cubicBezTo>
                    <a:pt x="20412" y="16108"/>
                    <a:pt x="16103" y="20412"/>
                    <a:pt x="10800" y="20412"/>
                  </a:cubicBezTo>
                  <a:cubicBezTo>
                    <a:pt x="5492" y="20412"/>
                    <a:pt x="1188" y="16108"/>
                    <a:pt x="1188" y="10800"/>
                  </a:cubicBezTo>
                  <a:cubicBezTo>
                    <a:pt x="1188" y="5492"/>
                    <a:pt x="5492" y="1188"/>
                    <a:pt x="10800" y="1188"/>
                  </a:cubicBezTo>
                  <a:close/>
                  <a:moveTo>
                    <a:pt x="6635" y="3704"/>
                  </a:moveTo>
                  <a:cubicBezTo>
                    <a:pt x="6635" y="3704"/>
                    <a:pt x="2472" y="5287"/>
                    <a:pt x="2472" y="10849"/>
                  </a:cubicBezTo>
                  <a:lnTo>
                    <a:pt x="7769" y="10849"/>
                  </a:lnTo>
                  <a:cubicBezTo>
                    <a:pt x="7769" y="10838"/>
                    <a:pt x="7769" y="10822"/>
                    <a:pt x="7769" y="10800"/>
                  </a:cubicBezTo>
                  <a:cubicBezTo>
                    <a:pt x="7769" y="9693"/>
                    <a:pt x="8364" y="8727"/>
                    <a:pt x="9249" y="8198"/>
                  </a:cubicBezTo>
                  <a:lnTo>
                    <a:pt x="6635" y="3704"/>
                  </a:lnTo>
                  <a:close/>
                  <a:moveTo>
                    <a:pt x="14958" y="3709"/>
                  </a:moveTo>
                  <a:lnTo>
                    <a:pt x="12344" y="8203"/>
                  </a:lnTo>
                  <a:cubicBezTo>
                    <a:pt x="13230" y="8732"/>
                    <a:pt x="13824" y="9698"/>
                    <a:pt x="13824" y="10805"/>
                  </a:cubicBezTo>
                  <a:cubicBezTo>
                    <a:pt x="13824" y="10821"/>
                    <a:pt x="13824" y="10843"/>
                    <a:pt x="13824" y="10859"/>
                  </a:cubicBezTo>
                  <a:lnTo>
                    <a:pt x="19121" y="10859"/>
                  </a:lnTo>
                  <a:cubicBezTo>
                    <a:pt x="19121" y="5292"/>
                    <a:pt x="14958" y="3709"/>
                    <a:pt x="14958" y="3709"/>
                  </a:cubicBezTo>
                  <a:close/>
                  <a:moveTo>
                    <a:pt x="10800" y="8758"/>
                  </a:moveTo>
                  <a:cubicBezTo>
                    <a:pt x="10278" y="8758"/>
                    <a:pt x="9754" y="8959"/>
                    <a:pt x="9356" y="9357"/>
                  </a:cubicBezTo>
                  <a:cubicBezTo>
                    <a:pt x="8558" y="10154"/>
                    <a:pt x="8558" y="11446"/>
                    <a:pt x="9356" y="12243"/>
                  </a:cubicBezTo>
                  <a:cubicBezTo>
                    <a:pt x="10153" y="13040"/>
                    <a:pt x="11446" y="13040"/>
                    <a:pt x="12243" y="12243"/>
                  </a:cubicBezTo>
                  <a:cubicBezTo>
                    <a:pt x="13040" y="11446"/>
                    <a:pt x="13040" y="10154"/>
                    <a:pt x="12243" y="9357"/>
                  </a:cubicBezTo>
                  <a:cubicBezTo>
                    <a:pt x="11844" y="8959"/>
                    <a:pt x="11322" y="8758"/>
                    <a:pt x="10800" y="8758"/>
                  </a:cubicBezTo>
                  <a:close/>
                  <a:moveTo>
                    <a:pt x="9293" y="13424"/>
                  </a:moveTo>
                  <a:lnTo>
                    <a:pt x="6684" y="17977"/>
                  </a:lnTo>
                  <a:cubicBezTo>
                    <a:pt x="6684" y="17977"/>
                    <a:pt x="8315" y="19218"/>
                    <a:pt x="10810" y="19202"/>
                  </a:cubicBezTo>
                  <a:cubicBezTo>
                    <a:pt x="13305" y="19218"/>
                    <a:pt x="14936" y="17977"/>
                    <a:pt x="14936" y="17977"/>
                  </a:cubicBezTo>
                  <a:lnTo>
                    <a:pt x="12327" y="13424"/>
                  </a:lnTo>
                  <a:cubicBezTo>
                    <a:pt x="11879" y="13683"/>
                    <a:pt x="11361" y="13829"/>
                    <a:pt x="10810" y="13824"/>
                  </a:cubicBezTo>
                  <a:cubicBezTo>
                    <a:pt x="10259" y="13824"/>
                    <a:pt x="9741" y="13678"/>
                    <a:pt x="9293" y="13424"/>
                  </a:cubicBezTo>
                  <a:close/>
                </a:path>
              </a:pathLst>
            </a:custGeom>
            <a:solidFill>
              <a:schemeClr val="accent5">
                <a:satOff val="7361"/>
                <a:lumOff val="753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500" i="0" spc="0">
                  <a:solidFill>
                    <a:schemeClr val="accent5">
                      <a:satOff val="7361"/>
                      <a:lumOff val="7535"/>
                    </a:schemeClr>
                  </a:solidFill>
                  <a:latin typeface="DIN Alternate Bold"/>
                  <a:ea typeface="DIN Alternate Bold"/>
                  <a:cs typeface="DIN Alternate Bold"/>
                  <a:sym typeface="DIN Alternate Bold"/>
                </a:defRPr>
              </a:pPr>
              <a:endParaRPr/>
            </a:p>
          </p:txBody>
        </p:sp>
        <p:sp>
          <p:nvSpPr>
            <p:cNvPr id="684" name="Radioactif"/>
            <p:cNvSpPr/>
            <p:nvPr/>
          </p:nvSpPr>
          <p:spPr>
            <a:xfrm>
              <a:off x="7775888" y="1820901"/>
              <a:ext cx="271825" cy="271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3" y="0"/>
                    <a:pt x="0" y="4833"/>
                    <a:pt x="0" y="10800"/>
                  </a:cubicBezTo>
                  <a:cubicBezTo>
                    <a:pt x="0" y="16767"/>
                    <a:pt x="4833" y="21600"/>
                    <a:pt x="10800" y="21600"/>
                  </a:cubicBezTo>
                  <a:cubicBezTo>
                    <a:pt x="16767" y="21600"/>
                    <a:pt x="21600" y="16767"/>
                    <a:pt x="21600" y="10800"/>
                  </a:cubicBezTo>
                  <a:cubicBezTo>
                    <a:pt x="21600" y="4833"/>
                    <a:pt x="16762" y="0"/>
                    <a:pt x="10800" y="0"/>
                  </a:cubicBezTo>
                  <a:close/>
                  <a:moveTo>
                    <a:pt x="10800" y="1188"/>
                  </a:moveTo>
                  <a:cubicBezTo>
                    <a:pt x="16108" y="1188"/>
                    <a:pt x="20412" y="5492"/>
                    <a:pt x="20412" y="10800"/>
                  </a:cubicBezTo>
                  <a:cubicBezTo>
                    <a:pt x="20412" y="16108"/>
                    <a:pt x="16103" y="20412"/>
                    <a:pt x="10800" y="20412"/>
                  </a:cubicBezTo>
                  <a:cubicBezTo>
                    <a:pt x="5492" y="20412"/>
                    <a:pt x="1188" y="16108"/>
                    <a:pt x="1188" y="10800"/>
                  </a:cubicBezTo>
                  <a:cubicBezTo>
                    <a:pt x="1188" y="5492"/>
                    <a:pt x="5492" y="1188"/>
                    <a:pt x="10800" y="1188"/>
                  </a:cubicBezTo>
                  <a:close/>
                  <a:moveTo>
                    <a:pt x="6635" y="3704"/>
                  </a:moveTo>
                  <a:cubicBezTo>
                    <a:pt x="6635" y="3704"/>
                    <a:pt x="2472" y="5287"/>
                    <a:pt x="2472" y="10849"/>
                  </a:cubicBezTo>
                  <a:lnTo>
                    <a:pt x="7769" y="10849"/>
                  </a:lnTo>
                  <a:cubicBezTo>
                    <a:pt x="7769" y="10838"/>
                    <a:pt x="7769" y="10822"/>
                    <a:pt x="7769" y="10800"/>
                  </a:cubicBezTo>
                  <a:cubicBezTo>
                    <a:pt x="7769" y="9693"/>
                    <a:pt x="8364" y="8727"/>
                    <a:pt x="9249" y="8198"/>
                  </a:cubicBezTo>
                  <a:lnTo>
                    <a:pt x="6635" y="3704"/>
                  </a:lnTo>
                  <a:close/>
                  <a:moveTo>
                    <a:pt x="14958" y="3709"/>
                  </a:moveTo>
                  <a:lnTo>
                    <a:pt x="12344" y="8203"/>
                  </a:lnTo>
                  <a:cubicBezTo>
                    <a:pt x="13230" y="8732"/>
                    <a:pt x="13824" y="9698"/>
                    <a:pt x="13824" y="10805"/>
                  </a:cubicBezTo>
                  <a:cubicBezTo>
                    <a:pt x="13824" y="10821"/>
                    <a:pt x="13824" y="10843"/>
                    <a:pt x="13824" y="10859"/>
                  </a:cubicBezTo>
                  <a:lnTo>
                    <a:pt x="19121" y="10859"/>
                  </a:lnTo>
                  <a:cubicBezTo>
                    <a:pt x="19121" y="5292"/>
                    <a:pt x="14958" y="3709"/>
                    <a:pt x="14958" y="3709"/>
                  </a:cubicBezTo>
                  <a:close/>
                  <a:moveTo>
                    <a:pt x="10800" y="8758"/>
                  </a:moveTo>
                  <a:cubicBezTo>
                    <a:pt x="10278" y="8758"/>
                    <a:pt x="9754" y="8959"/>
                    <a:pt x="9356" y="9357"/>
                  </a:cubicBezTo>
                  <a:cubicBezTo>
                    <a:pt x="8558" y="10154"/>
                    <a:pt x="8558" y="11446"/>
                    <a:pt x="9356" y="12243"/>
                  </a:cubicBezTo>
                  <a:cubicBezTo>
                    <a:pt x="10153" y="13040"/>
                    <a:pt x="11446" y="13040"/>
                    <a:pt x="12243" y="12243"/>
                  </a:cubicBezTo>
                  <a:cubicBezTo>
                    <a:pt x="13040" y="11446"/>
                    <a:pt x="13040" y="10154"/>
                    <a:pt x="12243" y="9357"/>
                  </a:cubicBezTo>
                  <a:cubicBezTo>
                    <a:pt x="11844" y="8959"/>
                    <a:pt x="11322" y="8758"/>
                    <a:pt x="10800" y="8758"/>
                  </a:cubicBezTo>
                  <a:close/>
                  <a:moveTo>
                    <a:pt x="9293" y="13424"/>
                  </a:moveTo>
                  <a:lnTo>
                    <a:pt x="6684" y="17977"/>
                  </a:lnTo>
                  <a:cubicBezTo>
                    <a:pt x="6684" y="17977"/>
                    <a:pt x="8315" y="19218"/>
                    <a:pt x="10810" y="19202"/>
                  </a:cubicBezTo>
                  <a:cubicBezTo>
                    <a:pt x="13305" y="19218"/>
                    <a:pt x="14936" y="17977"/>
                    <a:pt x="14936" y="17977"/>
                  </a:cubicBezTo>
                  <a:lnTo>
                    <a:pt x="12327" y="13424"/>
                  </a:lnTo>
                  <a:cubicBezTo>
                    <a:pt x="11879" y="13683"/>
                    <a:pt x="11361" y="13829"/>
                    <a:pt x="10810" y="13824"/>
                  </a:cubicBezTo>
                  <a:cubicBezTo>
                    <a:pt x="10259" y="13824"/>
                    <a:pt x="9741" y="13678"/>
                    <a:pt x="9293" y="13424"/>
                  </a:cubicBezTo>
                  <a:close/>
                </a:path>
              </a:pathLst>
            </a:custGeom>
            <a:solidFill>
              <a:schemeClr val="accent5">
                <a:satOff val="7361"/>
                <a:lumOff val="753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500" i="0" spc="0">
                  <a:solidFill>
                    <a:schemeClr val="accent5">
                      <a:satOff val="7361"/>
                      <a:lumOff val="7535"/>
                    </a:schemeClr>
                  </a:solidFill>
                  <a:latin typeface="DIN Alternate Bold"/>
                  <a:ea typeface="DIN Alternate Bold"/>
                  <a:cs typeface="DIN Alternate Bold"/>
                  <a:sym typeface="DIN Alternate Bold"/>
                </a:defRPr>
              </a:pPr>
              <a:endParaRPr/>
            </a:p>
          </p:txBody>
        </p:sp>
        <p:sp>
          <p:nvSpPr>
            <p:cNvPr id="685" name="Radioactif"/>
            <p:cNvSpPr/>
            <p:nvPr/>
          </p:nvSpPr>
          <p:spPr>
            <a:xfrm>
              <a:off x="7775888" y="2039245"/>
              <a:ext cx="271825" cy="271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3" y="0"/>
                    <a:pt x="0" y="4833"/>
                    <a:pt x="0" y="10800"/>
                  </a:cubicBezTo>
                  <a:cubicBezTo>
                    <a:pt x="0" y="16767"/>
                    <a:pt x="4833" y="21600"/>
                    <a:pt x="10800" y="21600"/>
                  </a:cubicBezTo>
                  <a:cubicBezTo>
                    <a:pt x="16767" y="21600"/>
                    <a:pt x="21600" y="16767"/>
                    <a:pt x="21600" y="10800"/>
                  </a:cubicBezTo>
                  <a:cubicBezTo>
                    <a:pt x="21600" y="4833"/>
                    <a:pt x="16762" y="0"/>
                    <a:pt x="10800" y="0"/>
                  </a:cubicBezTo>
                  <a:close/>
                  <a:moveTo>
                    <a:pt x="10800" y="1188"/>
                  </a:moveTo>
                  <a:cubicBezTo>
                    <a:pt x="16108" y="1188"/>
                    <a:pt x="20412" y="5492"/>
                    <a:pt x="20412" y="10800"/>
                  </a:cubicBezTo>
                  <a:cubicBezTo>
                    <a:pt x="20412" y="16108"/>
                    <a:pt x="16103" y="20412"/>
                    <a:pt x="10800" y="20412"/>
                  </a:cubicBezTo>
                  <a:cubicBezTo>
                    <a:pt x="5492" y="20412"/>
                    <a:pt x="1188" y="16108"/>
                    <a:pt x="1188" y="10800"/>
                  </a:cubicBezTo>
                  <a:cubicBezTo>
                    <a:pt x="1188" y="5492"/>
                    <a:pt x="5492" y="1188"/>
                    <a:pt x="10800" y="1188"/>
                  </a:cubicBezTo>
                  <a:close/>
                  <a:moveTo>
                    <a:pt x="6635" y="3704"/>
                  </a:moveTo>
                  <a:cubicBezTo>
                    <a:pt x="6635" y="3704"/>
                    <a:pt x="2472" y="5287"/>
                    <a:pt x="2472" y="10849"/>
                  </a:cubicBezTo>
                  <a:lnTo>
                    <a:pt x="7769" y="10849"/>
                  </a:lnTo>
                  <a:cubicBezTo>
                    <a:pt x="7769" y="10838"/>
                    <a:pt x="7769" y="10822"/>
                    <a:pt x="7769" y="10800"/>
                  </a:cubicBezTo>
                  <a:cubicBezTo>
                    <a:pt x="7769" y="9693"/>
                    <a:pt x="8364" y="8727"/>
                    <a:pt x="9249" y="8198"/>
                  </a:cubicBezTo>
                  <a:lnTo>
                    <a:pt x="6635" y="3704"/>
                  </a:lnTo>
                  <a:close/>
                  <a:moveTo>
                    <a:pt x="14958" y="3709"/>
                  </a:moveTo>
                  <a:lnTo>
                    <a:pt x="12344" y="8203"/>
                  </a:lnTo>
                  <a:cubicBezTo>
                    <a:pt x="13230" y="8732"/>
                    <a:pt x="13824" y="9698"/>
                    <a:pt x="13824" y="10805"/>
                  </a:cubicBezTo>
                  <a:cubicBezTo>
                    <a:pt x="13824" y="10821"/>
                    <a:pt x="13824" y="10843"/>
                    <a:pt x="13824" y="10859"/>
                  </a:cubicBezTo>
                  <a:lnTo>
                    <a:pt x="19121" y="10859"/>
                  </a:lnTo>
                  <a:cubicBezTo>
                    <a:pt x="19121" y="5292"/>
                    <a:pt x="14958" y="3709"/>
                    <a:pt x="14958" y="3709"/>
                  </a:cubicBezTo>
                  <a:close/>
                  <a:moveTo>
                    <a:pt x="10800" y="8758"/>
                  </a:moveTo>
                  <a:cubicBezTo>
                    <a:pt x="10278" y="8758"/>
                    <a:pt x="9754" y="8959"/>
                    <a:pt x="9356" y="9357"/>
                  </a:cubicBezTo>
                  <a:cubicBezTo>
                    <a:pt x="8558" y="10154"/>
                    <a:pt x="8558" y="11446"/>
                    <a:pt x="9356" y="12243"/>
                  </a:cubicBezTo>
                  <a:cubicBezTo>
                    <a:pt x="10153" y="13040"/>
                    <a:pt x="11446" y="13040"/>
                    <a:pt x="12243" y="12243"/>
                  </a:cubicBezTo>
                  <a:cubicBezTo>
                    <a:pt x="13040" y="11446"/>
                    <a:pt x="13040" y="10154"/>
                    <a:pt x="12243" y="9357"/>
                  </a:cubicBezTo>
                  <a:cubicBezTo>
                    <a:pt x="11844" y="8959"/>
                    <a:pt x="11322" y="8758"/>
                    <a:pt x="10800" y="8758"/>
                  </a:cubicBezTo>
                  <a:close/>
                  <a:moveTo>
                    <a:pt x="9293" y="13424"/>
                  </a:moveTo>
                  <a:lnTo>
                    <a:pt x="6684" y="17977"/>
                  </a:lnTo>
                  <a:cubicBezTo>
                    <a:pt x="6684" y="17977"/>
                    <a:pt x="8315" y="19218"/>
                    <a:pt x="10810" y="19202"/>
                  </a:cubicBezTo>
                  <a:cubicBezTo>
                    <a:pt x="13305" y="19218"/>
                    <a:pt x="14936" y="17977"/>
                    <a:pt x="14936" y="17977"/>
                  </a:cubicBezTo>
                  <a:lnTo>
                    <a:pt x="12327" y="13424"/>
                  </a:lnTo>
                  <a:cubicBezTo>
                    <a:pt x="11879" y="13683"/>
                    <a:pt x="11361" y="13829"/>
                    <a:pt x="10810" y="13824"/>
                  </a:cubicBezTo>
                  <a:cubicBezTo>
                    <a:pt x="10259" y="13824"/>
                    <a:pt x="9741" y="13678"/>
                    <a:pt x="9293" y="13424"/>
                  </a:cubicBezTo>
                  <a:close/>
                </a:path>
              </a:pathLst>
            </a:custGeom>
            <a:solidFill>
              <a:schemeClr val="accent5">
                <a:satOff val="7361"/>
                <a:lumOff val="753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500" i="0" spc="0">
                  <a:solidFill>
                    <a:schemeClr val="accent5">
                      <a:satOff val="7361"/>
                      <a:lumOff val="7535"/>
                    </a:schemeClr>
                  </a:solidFill>
                  <a:latin typeface="DIN Alternate Bold"/>
                  <a:ea typeface="DIN Alternate Bold"/>
                  <a:cs typeface="DIN Alternate Bold"/>
                  <a:sym typeface="DIN Alternate Bold"/>
                </a:defRPr>
              </a:pPr>
              <a:endParaRPr/>
            </a:p>
          </p:txBody>
        </p:sp>
        <p:sp>
          <p:nvSpPr>
            <p:cNvPr id="686" name="Radioactif"/>
            <p:cNvSpPr/>
            <p:nvPr/>
          </p:nvSpPr>
          <p:spPr>
            <a:xfrm>
              <a:off x="7775888" y="2259496"/>
              <a:ext cx="271825" cy="271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3" y="0"/>
                    <a:pt x="0" y="4833"/>
                    <a:pt x="0" y="10800"/>
                  </a:cubicBezTo>
                  <a:cubicBezTo>
                    <a:pt x="0" y="16767"/>
                    <a:pt x="4833" y="21600"/>
                    <a:pt x="10800" y="21600"/>
                  </a:cubicBezTo>
                  <a:cubicBezTo>
                    <a:pt x="16767" y="21600"/>
                    <a:pt x="21600" y="16767"/>
                    <a:pt x="21600" y="10800"/>
                  </a:cubicBezTo>
                  <a:cubicBezTo>
                    <a:pt x="21600" y="4833"/>
                    <a:pt x="16762" y="0"/>
                    <a:pt x="10800" y="0"/>
                  </a:cubicBezTo>
                  <a:close/>
                  <a:moveTo>
                    <a:pt x="10800" y="1188"/>
                  </a:moveTo>
                  <a:cubicBezTo>
                    <a:pt x="16108" y="1188"/>
                    <a:pt x="20412" y="5492"/>
                    <a:pt x="20412" y="10800"/>
                  </a:cubicBezTo>
                  <a:cubicBezTo>
                    <a:pt x="20412" y="16108"/>
                    <a:pt x="16103" y="20412"/>
                    <a:pt x="10800" y="20412"/>
                  </a:cubicBezTo>
                  <a:cubicBezTo>
                    <a:pt x="5492" y="20412"/>
                    <a:pt x="1188" y="16108"/>
                    <a:pt x="1188" y="10800"/>
                  </a:cubicBezTo>
                  <a:cubicBezTo>
                    <a:pt x="1188" y="5492"/>
                    <a:pt x="5492" y="1188"/>
                    <a:pt x="10800" y="1188"/>
                  </a:cubicBezTo>
                  <a:close/>
                  <a:moveTo>
                    <a:pt x="6635" y="3704"/>
                  </a:moveTo>
                  <a:cubicBezTo>
                    <a:pt x="6635" y="3704"/>
                    <a:pt x="2472" y="5287"/>
                    <a:pt x="2472" y="10849"/>
                  </a:cubicBezTo>
                  <a:lnTo>
                    <a:pt x="7769" y="10849"/>
                  </a:lnTo>
                  <a:cubicBezTo>
                    <a:pt x="7769" y="10838"/>
                    <a:pt x="7769" y="10822"/>
                    <a:pt x="7769" y="10800"/>
                  </a:cubicBezTo>
                  <a:cubicBezTo>
                    <a:pt x="7769" y="9693"/>
                    <a:pt x="8364" y="8727"/>
                    <a:pt x="9249" y="8198"/>
                  </a:cubicBezTo>
                  <a:lnTo>
                    <a:pt x="6635" y="3704"/>
                  </a:lnTo>
                  <a:close/>
                  <a:moveTo>
                    <a:pt x="14958" y="3709"/>
                  </a:moveTo>
                  <a:lnTo>
                    <a:pt x="12344" y="8203"/>
                  </a:lnTo>
                  <a:cubicBezTo>
                    <a:pt x="13230" y="8732"/>
                    <a:pt x="13824" y="9698"/>
                    <a:pt x="13824" y="10805"/>
                  </a:cubicBezTo>
                  <a:cubicBezTo>
                    <a:pt x="13824" y="10821"/>
                    <a:pt x="13824" y="10843"/>
                    <a:pt x="13824" y="10859"/>
                  </a:cubicBezTo>
                  <a:lnTo>
                    <a:pt x="19121" y="10859"/>
                  </a:lnTo>
                  <a:cubicBezTo>
                    <a:pt x="19121" y="5292"/>
                    <a:pt x="14958" y="3709"/>
                    <a:pt x="14958" y="3709"/>
                  </a:cubicBezTo>
                  <a:close/>
                  <a:moveTo>
                    <a:pt x="10800" y="8758"/>
                  </a:moveTo>
                  <a:cubicBezTo>
                    <a:pt x="10278" y="8758"/>
                    <a:pt x="9754" y="8959"/>
                    <a:pt x="9356" y="9357"/>
                  </a:cubicBezTo>
                  <a:cubicBezTo>
                    <a:pt x="8558" y="10154"/>
                    <a:pt x="8558" y="11446"/>
                    <a:pt x="9356" y="12243"/>
                  </a:cubicBezTo>
                  <a:cubicBezTo>
                    <a:pt x="10153" y="13040"/>
                    <a:pt x="11446" y="13040"/>
                    <a:pt x="12243" y="12243"/>
                  </a:cubicBezTo>
                  <a:cubicBezTo>
                    <a:pt x="13040" y="11446"/>
                    <a:pt x="13040" y="10154"/>
                    <a:pt x="12243" y="9357"/>
                  </a:cubicBezTo>
                  <a:cubicBezTo>
                    <a:pt x="11844" y="8959"/>
                    <a:pt x="11322" y="8758"/>
                    <a:pt x="10800" y="8758"/>
                  </a:cubicBezTo>
                  <a:close/>
                  <a:moveTo>
                    <a:pt x="9293" y="13424"/>
                  </a:moveTo>
                  <a:lnTo>
                    <a:pt x="6684" y="17977"/>
                  </a:lnTo>
                  <a:cubicBezTo>
                    <a:pt x="6684" y="17977"/>
                    <a:pt x="8315" y="19218"/>
                    <a:pt x="10810" y="19202"/>
                  </a:cubicBezTo>
                  <a:cubicBezTo>
                    <a:pt x="13305" y="19218"/>
                    <a:pt x="14936" y="17977"/>
                    <a:pt x="14936" y="17977"/>
                  </a:cubicBezTo>
                  <a:lnTo>
                    <a:pt x="12327" y="13424"/>
                  </a:lnTo>
                  <a:cubicBezTo>
                    <a:pt x="11879" y="13683"/>
                    <a:pt x="11361" y="13829"/>
                    <a:pt x="10810" y="13824"/>
                  </a:cubicBezTo>
                  <a:cubicBezTo>
                    <a:pt x="10259" y="13824"/>
                    <a:pt x="9741" y="13678"/>
                    <a:pt x="9293" y="13424"/>
                  </a:cubicBezTo>
                  <a:close/>
                </a:path>
              </a:pathLst>
            </a:custGeom>
            <a:solidFill>
              <a:schemeClr val="accent5">
                <a:satOff val="7361"/>
                <a:lumOff val="753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500" i="0" spc="0">
                  <a:solidFill>
                    <a:schemeClr val="accent5">
                      <a:satOff val="7361"/>
                      <a:lumOff val="7535"/>
                    </a:schemeClr>
                  </a:solidFill>
                  <a:latin typeface="DIN Alternate Bold"/>
                  <a:ea typeface="DIN Alternate Bold"/>
                  <a:cs typeface="DIN Alternate Bold"/>
                  <a:sym typeface="DIN Alternate Bold"/>
                </a:defRPr>
              </a:pPr>
              <a:endParaRPr/>
            </a:p>
          </p:txBody>
        </p:sp>
        <p:sp>
          <p:nvSpPr>
            <p:cNvPr id="687" name="Radioactif"/>
            <p:cNvSpPr/>
            <p:nvPr/>
          </p:nvSpPr>
          <p:spPr>
            <a:xfrm>
              <a:off x="7775888" y="2471258"/>
              <a:ext cx="271825" cy="271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3" y="0"/>
                    <a:pt x="0" y="4833"/>
                    <a:pt x="0" y="10800"/>
                  </a:cubicBezTo>
                  <a:cubicBezTo>
                    <a:pt x="0" y="16767"/>
                    <a:pt x="4833" y="21600"/>
                    <a:pt x="10800" y="21600"/>
                  </a:cubicBezTo>
                  <a:cubicBezTo>
                    <a:pt x="16767" y="21600"/>
                    <a:pt x="21600" y="16767"/>
                    <a:pt x="21600" y="10800"/>
                  </a:cubicBezTo>
                  <a:cubicBezTo>
                    <a:pt x="21600" y="4833"/>
                    <a:pt x="16762" y="0"/>
                    <a:pt x="10800" y="0"/>
                  </a:cubicBezTo>
                  <a:close/>
                  <a:moveTo>
                    <a:pt x="10800" y="1188"/>
                  </a:moveTo>
                  <a:cubicBezTo>
                    <a:pt x="16108" y="1188"/>
                    <a:pt x="20412" y="5492"/>
                    <a:pt x="20412" y="10800"/>
                  </a:cubicBezTo>
                  <a:cubicBezTo>
                    <a:pt x="20412" y="16108"/>
                    <a:pt x="16103" y="20412"/>
                    <a:pt x="10800" y="20412"/>
                  </a:cubicBezTo>
                  <a:cubicBezTo>
                    <a:pt x="5492" y="20412"/>
                    <a:pt x="1188" y="16108"/>
                    <a:pt x="1188" y="10800"/>
                  </a:cubicBezTo>
                  <a:cubicBezTo>
                    <a:pt x="1188" y="5492"/>
                    <a:pt x="5492" y="1188"/>
                    <a:pt x="10800" y="1188"/>
                  </a:cubicBezTo>
                  <a:close/>
                  <a:moveTo>
                    <a:pt x="6635" y="3704"/>
                  </a:moveTo>
                  <a:cubicBezTo>
                    <a:pt x="6635" y="3704"/>
                    <a:pt x="2472" y="5287"/>
                    <a:pt x="2472" y="10849"/>
                  </a:cubicBezTo>
                  <a:lnTo>
                    <a:pt x="7769" y="10849"/>
                  </a:lnTo>
                  <a:cubicBezTo>
                    <a:pt x="7769" y="10838"/>
                    <a:pt x="7769" y="10822"/>
                    <a:pt x="7769" y="10800"/>
                  </a:cubicBezTo>
                  <a:cubicBezTo>
                    <a:pt x="7769" y="9693"/>
                    <a:pt x="8364" y="8727"/>
                    <a:pt x="9249" y="8198"/>
                  </a:cubicBezTo>
                  <a:lnTo>
                    <a:pt x="6635" y="3704"/>
                  </a:lnTo>
                  <a:close/>
                  <a:moveTo>
                    <a:pt x="14958" y="3709"/>
                  </a:moveTo>
                  <a:lnTo>
                    <a:pt x="12344" y="8203"/>
                  </a:lnTo>
                  <a:cubicBezTo>
                    <a:pt x="13230" y="8732"/>
                    <a:pt x="13824" y="9698"/>
                    <a:pt x="13824" y="10805"/>
                  </a:cubicBezTo>
                  <a:cubicBezTo>
                    <a:pt x="13824" y="10821"/>
                    <a:pt x="13824" y="10843"/>
                    <a:pt x="13824" y="10859"/>
                  </a:cubicBezTo>
                  <a:lnTo>
                    <a:pt x="19121" y="10859"/>
                  </a:lnTo>
                  <a:cubicBezTo>
                    <a:pt x="19121" y="5292"/>
                    <a:pt x="14958" y="3709"/>
                    <a:pt x="14958" y="3709"/>
                  </a:cubicBezTo>
                  <a:close/>
                  <a:moveTo>
                    <a:pt x="10800" y="8758"/>
                  </a:moveTo>
                  <a:cubicBezTo>
                    <a:pt x="10278" y="8758"/>
                    <a:pt x="9754" y="8959"/>
                    <a:pt x="9356" y="9357"/>
                  </a:cubicBezTo>
                  <a:cubicBezTo>
                    <a:pt x="8558" y="10154"/>
                    <a:pt x="8558" y="11446"/>
                    <a:pt x="9356" y="12243"/>
                  </a:cubicBezTo>
                  <a:cubicBezTo>
                    <a:pt x="10153" y="13040"/>
                    <a:pt x="11446" y="13040"/>
                    <a:pt x="12243" y="12243"/>
                  </a:cubicBezTo>
                  <a:cubicBezTo>
                    <a:pt x="13040" y="11446"/>
                    <a:pt x="13040" y="10154"/>
                    <a:pt x="12243" y="9357"/>
                  </a:cubicBezTo>
                  <a:cubicBezTo>
                    <a:pt x="11844" y="8959"/>
                    <a:pt x="11322" y="8758"/>
                    <a:pt x="10800" y="8758"/>
                  </a:cubicBezTo>
                  <a:close/>
                  <a:moveTo>
                    <a:pt x="9293" y="13424"/>
                  </a:moveTo>
                  <a:lnTo>
                    <a:pt x="6684" y="17977"/>
                  </a:lnTo>
                  <a:cubicBezTo>
                    <a:pt x="6684" y="17977"/>
                    <a:pt x="8315" y="19218"/>
                    <a:pt x="10810" y="19202"/>
                  </a:cubicBezTo>
                  <a:cubicBezTo>
                    <a:pt x="13305" y="19218"/>
                    <a:pt x="14936" y="17977"/>
                    <a:pt x="14936" y="17977"/>
                  </a:cubicBezTo>
                  <a:lnTo>
                    <a:pt x="12327" y="13424"/>
                  </a:lnTo>
                  <a:cubicBezTo>
                    <a:pt x="11879" y="13683"/>
                    <a:pt x="11361" y="13829"/>
                    <a:pt x="10810" y="13824"/>
                  </a:cubicBezTo>
                  <a:cubicBezTo>
                    <a:pt x="10259" y="13824"/>
                    <a:pt x="9741" y="13678"/>
                    <a:pt x="9293" y="13424"/>
                  </a:cubicBezTo>
                  <a:close/>
                </a:path>
              </a:pathLst>
            </a:custGeom>
            <a:solidFill>
              <a:schemeClr val="accent5">
                <a:satOff val="7361"/>
                <a:lumOff val="753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500" i="0" spc="0">
                  <a:solidFill>
                    <a:schemeClr val="accent5">
                      <a:satOff val="7361"/>
                      <a:lumOff val="7535"/>
                    </a:schemeClr>
                  </a:solidFill>
                  <a:latin typeface="DIN Alternate Bold"/>
                  <a:ea typeface="DIN Alternate Bold"/>
                  <a:cs typeface="DIN Alternate Bold"/>
                  <a:sym typeface="DIN Alternate Bold"/>
                </a:defRPr>
              </a:pPr>
              <a:endParaRPr/>
            </a:p>
          </p:txBody>
        </p:sp>
        <p:sp>
          <p:nvSpPr>
            <p:cNvPr id="688" name="Radioactif"/>
            <p:cNvSpPr/>
            <p:nvPr/>
          </p:nvSpPr>
          <p:spPr>
            <a:xfrm>
              <a:off x="7775888" y="2692370"/>
              <a:ext cx="271825" cy="271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3" y="0"/>
                    <a:pt x="0" y="4833"/>
                    <a:pt x="0" y="10800"/>
                  </a:cubicBezTo>
                  <a:cubicBezTo>
                    <a:pt x="0" y="16767"/>
                    <a:pt x="4833" y="21600"/>
                    <a:pt x="10800" y="21600"/>
                  </a:cubicBezTo>
                  <a:cubicBezTo>
                    <a:pt x="16767" y="21600"/>
                    <a:pt x="21600" y="16767"/>
                    <a:pt x="21600" y="10800"/>
                  </a:cubicBezTo>
                  <a:cubicBezTo>
                    <a:pt x="21600" y="4833"/>
                    <a:pt x="16762" y="0"/>
                    <a:pt x="10800" y="0"/>
                  </a:cubicBezTo>
                  <a:close/>
                  <a:moveTo>
                    <a:pt x="10800" y="1188"/>
                  </a:moveTo>
                  <a:cubicBezTo>
                    <a:pt x="16108" y="1188"/>
                    <a:pt x="20412" y="5492"/>
                    <a:pt x="20412" y="10800"/>
                  </a:cubicBezTo>
                  <a:cubicBezTo>
                    <a:pt x="20412" y="16108"/>
                    <a:pt x="16103" y="20412"/>
                    <a:pt x="10800" y="20412"/>
                  </a:cubicBezTo>
                  <a:cubicBezTo>
                    <a:pt x="5492" y="20412"/>
                    <a:pt x="1188" y="16108"/>
                    <a:pt x="1188" y="10800"/>
                  </a:cubicBezTo>
                  <a:cubicBezTo>
                    <a:pt x="1188" y="5492"/>
                    <a:pt x="5492" y="1188"/>
                    <a:pt x="10800" y="1188"/>
                  </a:cubicBezTo>
                  <a:close/>
                  <a:moveTo>
                    <a:pt x="6635" y="3704"/>
                  </a:moveTo>
                  <a:cubicBezTo>
                    <a:pt x="6635" y="3704"/>
                    <a:pt x="2472" y="5287"/>
                    <a:pt x="2472" y="10849"/>
                  </a:cubicBezTo>
                  <a:lnTo>
                    <a:pt x="7769" y="10849"/>
                  </a:lnTo>
                  <a:cubicBezTo>
                    <a:pt x="7769" y="10838"/>
                    <a:pt x="7769" y="10822"/>
                    <a:pt x="7769" y="10800"/>
                  </a:cubicBezTo>
                  <a:cubicBezTo>
                    <a:pt x="7769" y="9693"/>
                    <a:pt x="8364" y="8727"/>
                    <a:pt x="9249" y="8198"/>
                  </a:cubicBezTo>
                  <a:lnTo>
                    <a:pt x="6635" y="3704"/>
                  </a:lnTo>
                  <a:close/>
                  <a:moveTo>
                    <a:pt x="14958" y="3709"/>
                  </a:moveTo>
                  <a:lnTo>
                    <a:pt x="12344" y="8203"/>
                  </a:lnTo>
                  <a:cubicBezTo>
                    <a:pt x="13230" y="8732"/>
                    <a:pt x="13824" y="9698"/>
                    <a:pt x="13824" y="10805"/>
                  </a:cubicBezTo>
                  <a:cubicBezTo>
                    <a:pt x="13824" y="10821"/>
                    <a:pt x="13824" y="10843"/>
                    <a:pt x="13824" y="10859"/>
                  </a:cubicBezTo>
                  <a:lnTo>
                    <a:pt x="19121" y="10859"/>
                  </a:lnTo>
                  <a:cubicBezTo>
                    <a:pt x="19121" y="5292"/>
                    <a:pt x="14958" y="3709"/>
                    <a:pt x="14958" y="3709"/>
                  </a:cubicBezTo>
                  <a:close/>
                  <a:moveTo>
                    <a:pt x="10800" y="8758"/>
                  </a:moveTo>
                  <a:cubicBezTo>
                    <a:pt x="10278" y="8758"/>
                    <a:pt x="9754" y="8959"/>
                    <a:pt x="9356" y="9357"/>
                  </a:cubicBezTo>
                  <a:cubicBezTo>
                    <a:pt x="8558" y="10154"/>
                    <a:pt x="8558" y="11446"/>
                    <a:pt x="9356" y="12243"/>
                  </a:cubicBezTo>
                  <a:cubicBezTo>
                    <a:pt x="10153" y="13040"/>
                    <a:pt x="11446" y="13040"/>
                    <a:pt x="12243" y="12243"/>
                  </a:cubicBezTo>
                  <a:cubicBezTo>
                    <a:pt x="13040" y="11446"/>
                    <a:pt x="13040" y="10154"/>
                    <a:pt x="12243" y="9357"/>
                  </a:cubicBezTo>
                  <a:cubicBezTo>
                    <a:pt x="11844" y="8959"/>
                    <a:pt x="11322" y="8758"/>
                    <a:pt x="10800" y="8758"/>
                  </a:cubicBezTo>
                  <a:close/>
                  <a:moveTo>
                    <a:pt x="9293" y="13424"/>
                  </a:moveTo>
                  <a:lnTo>
                    <a:pt x="6684" y="17977"/>
                  </a:lnTo>
                  <a:cubicBezTo>
                    <a:pt x="6684" y="17977"/>
                    <a:pt x="8315" y="19218"/>
                    <a:pt x="10810" y="19202"/>
                  </a:cubicBezTo>
                  <a:cubicBezTo>
                    <a:pt x="13305" y="19218"/>
                    <a:pt x="14936" y="17977"/>
                    <a:pt x="14936" y="17977"/>
                  </a:cubicBezTo>
                  <a:lnTo>
                    <a:pt x="12327" y="13424"/>
                  </a:lnTo>
                  <a:cubicBezTo>
                    <a:pt x="11879" y="13683"/>
                    <a:pt x="11361" y="13829"/>
                    <a:pt x="10810" y="13824"/>
                  </a:cubicBezTo>
                  <a:cubicBezTo>
                    <a:pt x="10259" y="13824"/>
                    <a:pt x="9741" y="13678"/>
                    <a:pt x="9293" y="13424"/>
                  </a:cubicBezTo>
                  <a:close/>
                </a:path>
              </a:pathLst>
            </a:custGeom>
            <a:solidFill>
              <a:schemeClr val="accent5">
                <a:satOff val="7361"/>
                <a:lumOff val="753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500" i="0" spc="0">
                  <a:solidFill>
                    <a:schemeClr val="accent5">
                      <a:satOff val="7361"/>
                      <a:lumOff val="7535"/>
                    </a:schemeClr>
                  </a:solidFill>
                  <a:latin typeface="DIN Alternate Bold"/>
                  <a:ea typeface="DIN Alternate Bold"/>
                  <a:cs typeface="DIN Alternate Bold"/>
                  <a:sym typeface="DIN Alternate Bold"/>
                </a:defRPr>
              </a:pPr>
              <a:endParaRPr/>
            </a:p>
          </p:txBody>
        </p:sp>
        <p:sp>
          <p:nvSpPr>
            <p:cNvPr id="689" name="Radioactif"/>
            <p:cNvSpPr/>
            <p:nvPr/>
          </p:nvSpPr>
          <p:spPr>
            <a:xfrm>
              <a:off x="7775888" y="2907946"/>
              <a:ext cx="271825" cy="271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3" y="0"/>
                    <a:pt x="0" y="4833"/>
                    <a:pt x="0" y="10800"/>
                  </a:cubicBezTo>
                  <a:cubicBezTo>
                    <a:pt x="0" y="16767"/>
                    <a:pt x="4833" y="21600"/>
                    <a:pt x="10800" y="21600"/>
                  </a:cubicBezTo>
                  <a:cubicBezTo>
                    <a:pt x="16767" y="21600"/>
                    <a:pt x="21600" y="16767"/>
                    <a:pt x="21600" y="10800"/>
                  </a:cubicBezTo>
                  <a:cubicBezTo>
                    <a:pt x="21600" y="4833"/>
                    <a:pt x="16762" y="0"/>
                    <a:pt x="10800" y="0"/>
                  </a:cubicBezTo>
                  <a:close/>
                  <a:moveTo>
                    <a:pt x="10800" y="1188"/>
                  </a:moveTo>
                  <a:cubicBezTo>
                    <a:pt x="16108" y="1188"/>
                    <a:pt x="20412" y="5492"/>
                    <a:pt x="20412" y="10800"/>
                  </a:cubicBezTo>
                  <a:cubicBezTo>
                    <a:pt x="20412" y="16108"/>
                    <a:pt x="16103" y="20412"/>
                    <a:pt x="10800" y="20412"/>
                  </a:cubicBezTo>
                  <a:cubicBezTo>
                    <a:pt x="5492" y="20412"/>
                    <a:pt x="1188" y="16108"/>
                    <a:pt x="1188" y="10800"/>
                  </a:cubicBezTo>
                  <a:cubicBezTo>
                    <a:pt x="1188" y="5492"/>
                    <a:pt x="5492" y="1188"/>
                    <a:pt x="10800" y="1188"/>
                  </a:cubicBezTo>
                  <a:close/>
                  <a:moveTo>
                    <a:pt x="6635" y="3704"/>
                  </a:moveTo>
                  <a:cubicBezTo>
                    <a:pt x="6635" y="3704"/>
                    <a:pt x="2472" y="5287"/>
                    <a:pt x="2472" y="10849"/>
                  </a:cubicBezTo>
                  <a:lnTo>
                    <a:pt x="7769" y="10849"/>
                  </a:lnTo>
                  <a:cubicBezTo>
                    <a:pt x="7769" y="10838"/>
                    <a:pt x="7769" y="10822"/>
                    <a:pt x="7769" y="10800"/>
                  </a:cubicBezTo>
                  <a:cubicBezTo>
                    <a:pt x="7769" y="9693"/>
                    <a:pt x="8364" y="8727"/>
                    <a:pt x="9249" y="8198"/>
                  </a:cubicBezTo>
                  <a:lnTo>
                    <a:pt x="6635" y="3704"/>
                  </a:lnTo>
                  <a:close/>
                  <a:moveTo>
                    <a:pt x="14958" y="3709"/>
                  </a:moveTo>
                  <a:lnTo>
                    <a:pt x="12344" y="8203"/>
                  </a:lnTo>
                  <a:cubicBezTo>
                    <a:pt x="13230" y="8732"/>
                    <a:pt x="13824" y="9698"/>
                    <a:pt x="13824" y="10805"/>
                  </a:cubicBezTo>
                  <a:cubicBezTo>
                    <a:pt x="13824" y="10821"/>
                    <a:pt x="13824" y="10843"/>
                    <a:pt x="13824" y="10859"/>
                  </a:cubicBezTo>
                  <a:lnTo>
                    <a:pt x="19121" y="10859"/>
                  </a:lnTo>
                  <a:cubicBezTo>
                    <a:pt x="19121" y="5292"/>
                    <a:pt x="14958" y="3709"/>
                    <a:pt x="14958" y="3709"/>
                  </a:cubicBezTo>
                  <a:close/>
                  <a:moveTo>
                    <a:pt x="10800" y="8758"/>
                  </a:moveTo>
                  <a:cubicBezTo>
                    <a:pt x="10278" y="8758"/>
                    <a:pt x="9754" y="8959"/>
                    <a:pt x="9356" y="9357"/>
                  </a:cubicBezTo>
                  <a:cubicBezTo>
                    <a:pt x="8558" y="10154"/>
                    <a:pt x="8558" y="11446"/>
                    <a:pt x="9356" y="12243"/>
                  </a:cubicBezTo>
                  <a:cubicBezTo>
                    <a:pt x="10153" y="13040"/>
                    <a:pt x="11446" y="13040"/>
                    <a:pt x="12243" y="12243"/>
                  </a:cubicBezTo>
                  <a:cubicBezTo>
                    <a:pt x="13040" y="11446"/>
                    <a:pt x="13040" y="10154"/>
                    <a:pt x="12243" y="9357"/>
                  </a:cubicBezTo>
                  <a:cubicBezTo>
                    <a:pt x="11844" y="8959"/>
                    <a:pt x="11322" y="8758"/>
                    <a:pt x="10800" y="8758"/>
                  </a:cubicBezTo>
                  <a:close/>
                  <a:moveTo>
                    <a:pt x="9293" y="13424"/>
                  </a:moveTo>
                  <a:lnTo>
                    <a:pt x="6684" y="17977"/>
                  </a:lnTo>
                  <a:cubicBezTo>
                    <a:pt x="6684" y="17977"/>
                    <a:pt x="8315" y="19218"/>
                    <a:pt x="10810" y="19202"/>
                  </a:cubicBezTo>
                  <a:cubicBezTo>
                    <a:pt x="13305" y="19218"/>
                    <a:pt x="14936" y="17977"/>
                    <a:pt x="14936" y="17977"/>
                  </a:cubicBezTo>
                  <a:lnTo>
                    <a:pt x="12327" y="13424"/>
                  </a:lnTo>
                  <a:cubicBezTo>
                    <a:pt x="11879" y="13683"/>
                    <a:pt x="11361" y="13829"/>
                    <a:pt x="10810" y="13824"/>
                  </a:cubicBezTo>
                  <a:cubicBezTo>
                    <a:pt x="10259" y="13824"/>
                    <a:pt x="9741" y="13678"/>
                    <a:pt x="9293" y="13424"/>
                  </a:cubicBezTo>
                  <a:close/>
                </a:path>
              </a:pathLst>
            </a:custGeom>
            <a:solidFill>
              <a:schemeClr val="accent5">
                <a:satOff val="7361"/>
                <a:lumOff val="753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500" i="0" spc="0">
                  <a:solidFill>
                    <a:schemeClr val="accent5">
                      <a:satOff val="7361"/>
                      <a:lumOff val="7535"/>
                    </a:schemeClr>
                  </a:solidFill>
                  <a:latin typeface="DIN Alternate Bold"/>
                  <a:ea typeface="DIN Alternate Bold"/>
                  <a:cs typeface="DIN Alternate Bold"/>
                  <a:sym typeface="DIN Alternate Bold"/>
                </a:defRPr>
              </a:pPr>
              <a:endParaRPr/>
            </a:p>
          </p:txBody>
        </p:sp>
        <p:sp>
          <p:nvSpPr>
            <p:cNvPr id="690" name="Radioactif"/>
            <p:cNvSpPr/>
            <p:nvPr/>
          </p:nvSpPr>
          <p:spPr>
            <a:xfrm>
              <a:off x="7764562" y="3342727"/>
              <a:ext cx="271825" cy="271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3" y="0"/>
                    <a:pt x="0" y="4833"/>
                    <a:pt x="0" y="10800"/>
                  </a:cubicBezTo>
                  <a:cubicBezTo>
                    <a:pt x="0" y="16767"/>
                    <a:pt x="4833" y="21600"/>
                    <a:pt x="10800" y="21600"/>
                  </a:cubicBezTo>
                  <a:cubicBezTo>
                    <a:pt x="16767" y="21600"/>
                    <a:pt x="21600" y="16767"/>
                    <a:pt x="21600" y="10800"/>
                  </a:cubicBezTo>
                  <a:cubicBezTo>
                    <a:pt x="21600" y="4833"/>
                    <a:pt x="16762" y="0"/>
                    <a:pt x="10800" y="0"/>
                  </a:cubicBezTo>
                  <a:close/>
                  <a:moveTo>
                    <a:pt x="10800" y="1188"/>
                  </a:moveTo>
                  <a:cubicBezTo>
                    <a:pt x="16108" y="1188"/>
                    <a:pt x="20412" y="5492"/>
                    <a:pt x="20412" y="10800"/>
                  </a:cubicBezTo>
                  <a:cubicBezTo>
                    <a:pt x="20412" y="16108"/>
                    <a:pt x="16103" y="20412"/>
                    <a:pt x="10800" y="20412"/>
                  </a:cubicBezTo>
                  <a:cubicBezTo>
                    <a:pt x="5492" y="20412"/>
                    <a:pt x="1188" y="16108"/>
                    <a:pt x="1188" y="10800"/>
                  </a:cubicBezTo>
                  <a:cubicBezTo>
                    <a:pt x="1188" y="5492"/>
                    <a:pt x="5492" y="1188"/>
                    <a:pt x="10800" y="1188"/>
                  </a:cubicBezTo>
                  <a:close/>
                  <a:moveTo>
                    <a:pt x="6635" y="3704"/>
                  </a:moveTo>
                  <a:cubicBezTo>
                    <a:pt x="6635" y="3704"/>
                    <a:pt x="2472" y="5287"/>
                    <a:pt x="2472" y="10849"/>
                  </a:cubicBezTo>
                  <a:lnTo>
                    <a:pt x="7769" y="10849"/>
                  </a:lnTo>
                  <a:cubicBezTo>
                    <a:pt x="7769" y="10838"/>
                    <a:pt x="7769" y="10822"/>
                    <a:pt x="7769" y="10800"/>
                  </a:cubicBezTo>
                  <a:cubicBezTo>
                    <a:pt x="7769" y="9693"/>
                    <a:pt x="8364" y="8727"/>
                    <a:pt x="9249" y="8198"/>
                  </a:cubicBezTo>
                  <a:lnTo>
                    <a:pt x="6635" y="3704"/>
                  </a:lnTo>
                  <a:close/>
                  <a:moveTo>
                    <a:pt x="14958" y="3709"/>
                  </a:moveTo>
                  <a:lnTo>
                    <a:pt x="12344" y="8203"/>
                  </a:lnTo>
                  <a:cubicBezTo>
                    <a:pt x="13230" y="8732"/>
                    <a:pt x="13824" y="9698"/>
                    <a:pt x="13824" y="10805"/>
                  </a:cubicBezTo>
                  <a:cubicBezTo>
                    <a:pt x="13824" y="10821"/>
                    <a:pt x="13824" y="10843"/>
                    <a:pt x="13824" y="10859"/>
                  </a:cubicBezTo>
                  <a:lnTo>
                    <a:pt x="19121" y="10859"/>
                  </a:lnTo>
                  <a:cubicBezTo>
                    <a:pt x="19121" y="5292"/>
                    <a:pt x="14958" y="3709"/>
                    <a:pt x="14958" y="3709"/>
                  </a:cubicBezTo>
                  <a:close/>
                  <a:moveTo>
                    <a:pt x="10800" y="8758"/>
                  </a:moveTo>
                  <a:cubicBezTo>
                    <a:pt x="10278" y="8758"/>
                    <a:pt x="9754" y="8959"/>
                    <a:pt x="9356" y="9357"/>
                  </a:cubicBezTo>
                  <a:cubicBezTo>
                    <a:pt x="8558" y="10154"/>
                    <a:pt x="8558" y="11446"/>
                    <a:pt x="9356" y="12243"/>
                  </a:cubicBezTo>
                  <a:cubicBezTo>
                    <a:pt x="10153" y="13040"/>
                    <a:pt x="11446" y="13040"/>
                    <a:pt x="12243" y="12243"/>
                  </a:cubicBezTo>
                  <a:cubicBezTo>
                    <a:pt x="13040" y="11446"/>
                    <a:pt x="13040" y="10154"/>
                    <a:pt x="12243" y="9357"/>
                  </a:cubicBezTo>
                  <a:cubicBezTo>
                    <a:pt x="11844" y="8959"/>
                    <a:pt x="11322" y="8758"/>
                    <a:pt x="10800" y="8758"/>
                  </a:cubicBezTo>
                  <a:close/>
                  <a:moveTo>
                    <a:pt x="9293" y="13424"/>
                  </a:moveTo>
                  <a:lnTo>
                    <a:pt x="6684" y="17977"/>
                  </a:lnTo>
                  <a:cubicBezTo>
                    <a:pt x="6684" y="17977"/>
                    <a:pt x="8315" y="19218"/>
                    <a:pt x="10810" y="19202"/>
                  </a:cubicBezTo>
                  <a:cubicBezTo>
                    <a:pt x="13305" y="19218"/>
                    <a:pt x="14936" y="17977"/>
                    <a:pt x="14936" y="17977"/>
                  </a:cubicBezTo>
                  <a:lnTo>
                    <a:pt x="12327" y="13424"/>
                  </a:lnTo>
                  <a:cubicBezTo>
                    <a:pt x="11879" y="13683"/>
                    <a:pt x="11361" y="13829"/>
                    <a:pt x="10810" y="13824"/>
                  </a:cubicBezTo>
                  <a:cubicBezTo>
                    <a:pt x="10259" y="13824"/>
                    <a:pt x="9741" y="13678"/>
                    <a:pt x="9293" y="13424"/>
                  </a:cubicBezTo>
                  <a:close/>
                </a:path>
              </a:pathLst>
            </a:custGeom>
            <a:solidFill>
              <a:schemeClr val="accent5">
                <a:satOff val="7361"/>
                <a:lumOff val="753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500" i="0" spc="0">
                  <a:solidFill>
                    <a:schemeClr val="accent5">
                      <a:satOff val="7361"/>
                      <a:lumOff val="7535"/>
                    </a:schemeClr>
                  </a:solidFill>
                  <a:latin typeface="DIN Alternate Bold"/>
                  <a:ea typeface="DIN Alternate Bold"/>
                  <a:cs typeface="DIN Alternate Bold"/>
                  <a:sym typeface="DIN Alternate Bold"/>
                </a:defRPr>
              </a:pPr>
              <a:endParaRPr/>
            </a:p>
          </p:txBody>
        </p:sp>
        <p:sp>
          <p:nvSpPr>
            <p:cNvPr id="691" name="Radioactif"/>
            <p:cNvSpPr/>
            <p:nvPr/>
          </p:nvSpPr>
          <p:spPr>
            <a:xfrm>
              <a:off x="7775888" y="3539183"/>
              <a:ext cx="271825" cy="271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3" y="0"/>
                    <a:pt x="0" y="4833"/>
                    <a:pt x="0" y="10800"/>
                  </a:cubicBezTo>
                  <a:cubicBezTo>
                    <a:pt x="0" y="16767"/>
                    <a:pt x="4833" y="21600"/>
                    <a:pt x="10800" y="21600"/>
                  </a:cubicBezTo>
                  <a:cubicBezTo>
                    <a:pt x="16767" y="21600"/>
                    <a:pt x="21600" y="16767"/>
                    <a:pt x="21600" y="10800"/>
                  </a:cubicBezTo>
                  <a:cubicBezTo>
                    <a:pt x="21600" y="4833"/>
                    <a:pt x="16762" y="0"/>
                    <a:pt x="10800" y="0"/>
                  </a:cubicBezTo>
                  <a:close/>
                  <a:moveTo>
                    <a:pt x="10800" y="1188"/>
                  </a:moveTo>
                  <a:cubicBezTo>
                    <a:pt x="16108" y="1188"/>
                    <a:pt x="20412" y="5492"/>
                    <a:pt x="20412" y="10800"/>
                  </a:cubicBezTo>
                  <a:cubicBezTo>
                    <a:pt x="20412" y="16108"/>
                    <a:pt x="16103" y="20412"/>
                    <a:pt x="10800" y="20412"/>
                  </a:cubicBezTo>
                  <a:cubicBezTo>
                    <a:pt x="5492" y="20412"/>
                    <a:pt x="1188" y="16108"/>
                    <a:pt x="1188" y="10800"/>
                  </a:cubicBezTo>
                  <a:cubicBezTo>
                    <a:pt x="1188" y="5492"/>
                    <a:pt x="5492" y="1188"/>
                    <a:pt x="10800" y="1188"/>
                  </a:cubicBezTo>
                  <a:close/>
                  <a:moveTo>
                    <a:pt x="6635" y="3704"/>
                  </a:moveTo>
                  <a:cubicBezTo>
                    <a:pt x="6635" y="3704"/>
                    <a:pt x="2472" y="5287"/>
                    <a:pt x="2472" y="10849"/>
                  </a:cubicBezTo>
                  <a:lnTo>
                    <a:pt x="7769" y="10849"/>
                  </a:lnTo>
                  <a:cubicBezTo>
                    <a:pt x="7769" y="10838"/>
                    <a:pt x="7769" y="10822"/>
                    <a:pt x="7769" y="10800"/>
                  </a:cubicBezTo>
                  <a:cubicBezTo>
                    <a:pt x="7769" y="9693"/>
                    <a:pt x="8364" y="8727"/>
                    <a:pt x="9249" y="8198"/>
                  </a:cubicBezTo>
                  <a:lnTo>
                    <a:pt x="6635" y="3704"/>
                  </a:lnTo>
                  <a:close/>
                  <a:moveTo>
                    <a:pt x="14958" y="3709"/>
                  </a:moveTo>
                  <a:lnTo>
                    <a:pt x="12344" y="8203"/>
                  </a:lnTo>
                  <a:cubicBezTo>
                    <a:pt x="13230" y="8732"/>
                    <a:pt x="13824" y="9698"/>
                    <a:pt x="13824" y="10805"/>
                  </a:cubicBezTo>
                  <a:cubicBezTo>
                    <a:pt x="13824" y="10821"/>
                    <a:pt x="13824" y="10843"/>
                    <a:pt x="13824" y="10859"/>
                  </a:cubicBezTo>
                  <a:lnTo>
                    <a:pt x="19121" y="10859"/>
                  </a:lnTo>
                  <a:cubicBezTo>
                    <a:pt x="19121" y="5292"/>
                    <a:pt x="14958" y="3709"/>
                    <a:pt x="14958" y="3709"/>
                  </a:cubicBezTo>
                  <a:close/>
                  <a:moveTo>
                    <a:pt x="10800" y="8758"/>
                  </a:moveTo>
                  <a:cubicBezTo>
                    <a:pt x="10278" y="8758"/>
                    <a:pt x="9754" y="8959"/>
                    <a:pt x="9356" y="9357"/>
                  </a:cubicBezTo>
                  <a:cubicBezTo>
                    <a:pt x="8558" y="10154"/>
                    <a:pt x="8558" y="11446"/>
                    <a:pt x="9356" y="12243"/>
                  </a:cubicBezTo>
                  <a:cubicBezTo>
                    <a:pt x="10153" y="13040"/>
                    <a:pt x="11446" y="13040"/>
                    <a:pt x="12243" y="12243"/>
                  </a:cubicBezTo>
                  <a:cubicBezTo>
                    <a:pt x="13040" y="11446"/>
                    <a:pt x="13040" y="10154"/>
                    <a:pt x="12243" y="9357"/>
                  </a:cubicBezTo>
                  <a:cubicBezTo>
                    <a:pt x="11844" y="8959"/>
                    <a:pt x="11322" y="8758"/>
                    <a:pt x="10800" y="8758"/>
                  </a:cubicBezTo>
                  <a:close/>
                  <a:moveTo>
                    <a:pt x="9293" y="13424"/>
                  </a:moveTo>
                  <a:lnTo>
                    <a:pt x="6684" y="17977"/>
                  </a:lnTo>
                  <a:cubicBezTo>
                    <a:pt x="6684" y="17977"/>
                    <a:pt x="8315" y="19218"/>
                    <a:pt x="10810" y="19202"/>
                  </a:cubicBezTo>
                  <a:cubicBezTo>
                    <a:pt x="13305" y="19218"/>
                    <a:pt x="14936" y="17977"/>
                    <a:pt x="14936" y="17977"/>
                  </a:cubicBezTo>
                  <a:lnTo>
                    <a:pt x="12327" y="13424"/>
                  </a:lnTo>
                  <a:cubicBezTo>
                    <a:pt x="11879" y="13683"/>
                    <a:pt x="11361" y="13829"/>
                    <a:pt x="10810" y="13824"/>
                  </a:cubicBezTo>
                  <a:cubicBezTo>
                    <a:pt x="10259" y="13824"/>
                    <a:pt x="9741" y="13678"/>
                    <a:pt x="9293" y="13424"/>
                  </a:cubicBezTo>
                  <a:close/>
                </a:path>
              </a:pathLst>
            </a:custGeom>
            <a:solidFill>
              <a:schemeClr val="accent5">
                <a:satOff val="7361"/>
                <a:lumOff val="753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500" i="0" spc="0">
                  <a:solidFill>
                    <a:schemeClr val="accent5">
                      <a:satOff val="7361"/>
                      <a:lumOff val="7535"/>
                    </a:schemeClr>
                  </a:solidFill>
                  <a:latin typeface="DIN Alternate Bold"/>
                  <a:ea typeface="DIN Alternate Bold"/>
                  <a:cs typeface="DIN Alternate Bold"/>
                  <a:sym typeface="DIN Alternate Bold"/>
                </a:defRPr>
              </a:pPr>
              <a:endParaRPr/>
            </a:p>
          </p:txBody>
        </p:sp>
        <p:sp>
          <p:nvSpPr>
            <p:cNvPr id="692" name="Radioactif"/>
            <p:cNvSpPr/>
            <p:nvPr/>
          </p:nvSpPr>
          <p:spPr>
            <a:xfrm>
              <a:off x="9451994" y="1165869"/>
              <a:ext cx="271825" cy="271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3" y="0"/>
                    <a:pt x="0" y="4833"/>
                    <a:pt x="0" y="10800"/>
                  </a:cubicBezTo>
                  <a:cubicBezTo>
                    <a:pt x="0" y="16767"/>
                    <a:pt x="4833" y="21600"/>
                    <a:pt x="10800" y="21600"/>
                  </a:cubicBezTo>
                  <a:cubicBezTo>
                    <a:pt x="16767" y="21600"/>
                    <a:pt x="21600" y="16767"/>
                    <a:pt x="21600" y="10800"/>
                  </a:cubicBezTo>
                  <a:cubicBezTo>
                    <a:pt x="21600" y="4833"/>
                    <a:pt x="16762" y="0"/>
                    <a:pt x="10800" y="0"/>
                  </a:cubicBezTo>
                  <a:close/>
                  <a:moveTo>
                    <a:pt x="10800" y="1188"/>
                  </a:moveTo>
                  <a:cubicBezTo>
                    <a:pt x="16108" y="1188"/>
                    <a:pt x="20412" y="5492"/>
                    <a:pt x="20412" y="10800"/>
                  </a:cubicBezTo>
                  <a:cubicBezTo>
                    <a:pt x="20412" y="16108"/>
                    <a:pt x="16103" y="20412"/>
                    <a:pt x="10800" y="20412"/>
                  </a:cubicBezTo>
                  <a:cubicBezTo>
                    <a:pt x="5492" y="20412"/>
                    <a:pt x="1188" y="16108"/>
                    <a:pt x="1188" y="10800"/>
                  </a:cubicBezTo>
                  <a:cubicBezTo>
                    <a:pt x="1188" y="5492"/>
                    <a:pt x="5492" y="1188"/>
                    <a:pt x="10800" y="1188"/>
                  </a:cubicBezTo>
                  <a:close/>
                  <a:moveTo>
                    <a:pt x="6635" y="3704"/>
                  </a:moveTo>
                  <a:cubicBezTo>
                    <a:pt x="6635" y="3704"/>
                    <a:pt x="2472" y="5287"/>
                    <a:pt x="2472" y="10849"/>
                  </a:cubicBezTo>
                  <a:lnTo>
                    <a:pt x="7769" y="10849"/>
                  </a:lnTo>
                  <a:cubicBezTo>
                    <a:pt x="7769" y="10838"/>
                    <a:pt x="7769" y="10822"/>
                    <a:pt x="7769" y="10800"/>
                  </a:cubicBezTo>
                  <a:cubicBezTo>
                    <a:pt x="7769" y="9693"/>
                    <a:pt x="8364" y="8727"/>
                    <a:pt x="9249" y="8198"/>
                  </a:cubicBezTo>
                  <a:lnTo>
                    <a:pt x="6635" y="3704"/>
                  </a:lnTo>
                  <a:close/>
                  <a:moveTo>
                    <a:pt x="14958" y="3709"/>
                  </a:moveTo>
                  <a:lnTo>
                    <a:pt x="12344" y="8203"/>
                  </a:lnTo>
                  <a:cubicBezTo>
                    <a:pt x="13230" y="8732"/>
                    <a:pt x="13824" y="9698"/>
                    <a:pt x="13824" y="10805"/>
                  </a:cubicBezTo>
                  <a:cubicBezTo>
                    <a:pt x="13824" y="10821"/>
                    <a:pt x="13824" y="10843"/>
                    <a:pt x="13824" y="10859"/>
                  </a:cubicBezTo>
                  <a:lnTo>
                    <a:pt x="19121" y="10859"/>
                  </a:lnTo>
                  <a:cubicBezTo>
                    <a:pt x="19121" y="5292"/>
                    <a:pt x="14958" y="3709"/>
                    <a:pt x="14958" y="3709"/>
                  </a:cubicBezTo>
                  <a:close/>
                  <a:moveTo>
                    <a:pt x="10800" y="8758"/>
                  </a:moveTo>
                  <a:cubicBezTo>
                    <a:pt x="10278" y="8758"/>
                    <a:pt x="9754" y="8959"/>
                    <a:pt x="9356" y="9357"/>
                  </a:cubicBezTo>
                  <a:cubicBezTo>
                    <a:pt x="8558" y="10154"/>
                    <a:pt x="8558" y="11446"/>
                    <a:pt x="9356" y="12243"/>
                  </a:cubicBezTo>
                  <a:cubicBezTo>
                    <a:pt x="10153" y="13040"/>
                    <a:pt x="11446" y="13040"/>
                    <a:pt x="12243" y="12243"/>
                  </a:cubicBezTo>
                  <a:cubicBezTo>
                    <a:pt x="13040" y="11446"/>
                    <a:pt x="13040" y="10154"/>
                    <a:pt x="12243" y="9357"/>
                  </a:cubicBezTo>
                  <a:cubicBezTo>
                    <a:pt x="11844" y="8959"/>
                    <a:pt x="11322" y="8758"/>
                    <a:pt x="10800" y="8758"/>
                  </a:cubicBezTo>
                  <a:close/>
                  <a:moveTo>
                    <a:pt x="9293" y="13424"/>
                  </a:moveTo>
                  <a:lnTo>
                    <a:pt x="6684" y="17977"/>
                  </a:lnTo>
                  <a:cubicBezTo>
                    <a:pt x="6684" y="17977"/>
                    <a:pt x="8315" y="19218"/>
                    <a:pt x="10810" y="19202"/>
                  </a:cubicBezTo>
                  <a:cubicBezTo>
                    <a:pt x="13305" y="19218"/>
                    <a:pt x="14936" y="17977"/>
                    <a:pt x="14936" y="17977"/>
                  </a:cubicBezTo>
                  <a:lnTo>
                    <a:pt x="12327" y="13424"/>
                  </a:lnTo>
                  <a:cubicBezTo>
                    <a:pt x="11879" y="13683"/>
                    <a:pt x="11361" y="13829"/>
                    <a:pt x="10810" y="13824"/>
                  </a:cubicBezTo>
                  <a:cubicBezTo>
                    <a:pt x="10259" y="13824"/>
                    <a:pt x="9741" y="13678"/>
                    <a:pt x="9293" y="13424"/>
                  </a:cubicBezTo>
                  <a:close/>
                </a:path>
              </a:pathLst>
            </a:custGeom>
            <a:solidFill>
              <a:schemeClr val="accent5">
                <a:satOff val="7361"/>
                <a:lumOff val="753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500" i="0" spc="0">
                  <a:solidFill>
                    <a:schemeClr val="accent5">
                      <a:satOff val="7361"/>
                      <a:lumOff val="7535"/>
                    </a:schemeClr>
                  </a:solidFill>
                  <a:latin typeface="DIN Alternate Bold"/>
                  <a:ea typeface="DIN Alternate Bold"/>
                  <a:cs typeface="DIN Alternate Bold"/>
                  <a:sym typeface="DIN Alternate Bold"/>
                </a:defRPr>
              </a:pPr>
              <a:endParaRPr/>
            </a:p>
          </p:txBody>
        </p:sp>
        <p:sp>
          <p:nvSpPr>
            <p:cNvPr id="693" name="Radioactif"/>
            <p:cNvSpPr/>
            <p:nvPr/>
          </p:nvSpPr>
          <p:spPr>
            <a:xfrm>
              <a:off x="9451994" y="2039245"/>
              <a:ext cx="271825" cy="271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3" y="0"/>
                    <a:pt x="0" y="4833"/>
                    <a:pt x="0" y="10800"/>
                  </a:cubicBezTo>
                  <a:cubicBezTo>
                    <a:pt x="0" y="16767"/>
                    <a:pt x="4833" y="21600"/>
                    <a:pt x="10800" y="21600"/>
                  </a:cubicBezTo>
                  <a:cubicBezTo>
                    <a:pt x="16767" y="21600"/>
                    <a:pt x="21600" y="16767"/>
                    <a:pt x="21600" y="10800"/>
                  </a:cubicBezTo>
                  <a:cubicBezTo>
                    <a:pt x="21600" y="4833"/>
                    <a:pt x="16762" y="0"/>
                    <a:pt x="10800" y="0"/>
                  </a:cubicBezTo>
                  <a:close/>
                  <a:moveTo>
                    <a:pt x="10800" y="1188"/>
                  </a:moveTo>
                  <a:cubicBezTo>
                    <a:pt x="16108" y="1188"/>
                    <a:pt x="20412" y="5492"/>
                    <a:pt x="20412" y="10800"/>
                  </a:cubicBezTo>
                  <a:cubicBezTo>
                    <a:pt x="20412" y="16108"/>
                    <a:pt x="16103" y="20412"/>
                    <a:pt x="10800" y="20412"/>
                  </a:cubicBezTo>
                  <a:cubicBezTo>
                    <a:pt x="5492" y="20412"/>
                    <a:pt x="1188" y="16108"/>
                    <a:pt x="1188" y="10800"/>
                  </a:cubicBezTo>
                  <a:cubicBezTo>
                    <a:pt x="1188" y="5492"/>
                    <a:pt x="5492" y="1188"/>
                    <a:pt x="10800" y="1188"/>
                  </a:cubicBezTo>
                  <a:close/>
                  <a:moveTo>
                    <a:pt x="6635" y="3704"/>
                  </a:moveTo>
                  <a:cubicBezTo>
                    <a:pt x="6635" y="3704"/>
                    <a:pt x="2472" y="5287"/>
                    <a:pt x="2472" y="10849"/>
                  </a:cubicBezTo>
                  <a:lnTo>
                    <a:pt x="7769" y="10849"/>
                  </a:lnTo>
                  <a:cubicBezTo>
                    <a:pt x="7769" y="10838"/>
                    <a:pt x="7769" y="10822"/>
                    <a:pt x="7769" y="10800"/>
                  </a:cubicBezTo>
                  <a:cubicBezTo>
                    <a:pt x="7769" y="9693"/>
                    <a:pt x="8364" y="8727"/>
                    <a:pt x="9249" y="8198"/>
                  </a:cubicBezTo>
                  <a:lnTo>
                    <a:pt x="6635" y="3704"/>
                  </a:lnTo>
                  <a:close/>
                  <a:moveTo>
                    <a:pt x="14958" y="3709"/>
                  </a:moveTo>
                  <a:lnTo>
                    <a:pt x="12344" y="8203"/>
                  </a:lnTo>
                  <a:cubicBezTo>
                    <a:pt x="13230" y="8732"/>
                    <a:pt x="13824" y="9698"/>
                    <a:pt x="13824" y="10805"/>
                  </a:cubicBezTo>
                  <a:cubicBezTo>
                    <a:pt x="13824" y="10821"/>
                    <a:pt x="13824" y="10843"/>
                    <a:pt x="13824" y="10859"/>
                  </a:cubicBezTo>
                  <a:lnTo>
                    <a:pt x="19121" y="10859"/>
                  </a:lnTo>
                  <a:cubicBezTo>
                    <a:pt x="19121" y="5292"/>
                    <a:pt x="14958" y="3709"/>
                    <a:pt x="14958" y="3709"/>
                  </a:cubicBezTo>
                  <a:close/>
                  <a:moveTo>
                    <a:pt x="10800" y="8758"/>
                  </a:moveTo>
                  <a:cubicBezTo>
                    <a:pt x="10278" y="8758"/>
                    <a:pt x="9754" y="8959"/>
                    <a:pt x="9356" y="9357"/>
                  </a:cubicBezTo>
                  <a:cubicBezTo>
                    <a:pt x="8558" y="10154"/>
                    <a:pt x="8558" y="11446"/>
                    <a:pt x="9356" y="12243"/>
                  </a:cubicBezTo>
                  <a:cubicBezTo>
                    <a:pt x="10153" y="13040"/>
                    <a:pt x="11446" y="13040"/>
                    <a:pt x="12243" y="12243"/>
                  </a:cubicBezTo>
                  <a:cubicBezTo>
                    <a:pt x="13040" y="11446"/>
                    <a:pt x="13040" y="10154"/>
                    <a:pt x="12243" y="9357"/>
                  </a:cubicBezTo>
                  <a:cubicBezTo>
                    <a:pt x="11844" y="8959"/>
                    <a:pt x="11322" y="8758"/>
                    <a:pt x="10800" y="8758"/>
                  </a:cubicBezTo>
                  <a:close/>
                  <a:moveTo>
                    <a:pt x="9293" y="13424"/>
                  </a:moveTo>
                  <a:lnTo>
                    <a:pt x="6684" y="17977"/>
                  </a:lnTo>
                  <a:cubicBezTo>
                    <a:pt x="6684" y="17977"/>
                    <a:pt x="8315" y="19218"/>
                    <a:pt x="10810" y="19202"/>
                  </a:cubicBezTo>
                  <a:cubicBezTo>
                    <a:pt x="13305" y="19218"/>
                    <a:pt x="14936" y="17977"/>
                    <a:pt x="14936" y="17977"/>
                  </a:cubicBezTo>
                  <a:lnTo>
                    <a:pt x="12327" y="13424"/>
                  </a:lnTo>
                  <a:cubicBezTo>
                    <a:pt x="11879" y="13683"/>
                    <a:pt x="11361" y="13829"/>
                    <a:pt x="10810" y="13824"/>
                  </a:cubicBezTo>
                  <a:cubicBezTo>
                    <a:pt x="10259" y="13824"/>
                    <a:pt x="9741" y="13678"/>
                    <a:pt x="9293" y="13424"/>
                  </a:cubicBezTo>
                  <a:close/>
                </a:path>
              </a:pathLst>
            </a:custGeom>
            <a:solidFill>
              <a:schemeClr val="accent5">
                <a:satOff val="7361"/>
                <a:lumOff val="753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500" i="0" spc="0">
                  <a:solidFill>
                    <a:schemeClr val="accent5">
                      <a:satOff val="7361"/>
                      <a:lumOff val="7535"/>
                    </a:schemeClr>
                  </a:solidFill>
                  <a:latin typeface="DIN Alternate Bold"/>
                  <a:ea typeface="DIN Alternate Bold"/>
                  <a:cs typeface="DIN Alternate Bold"/>
                  <a:sym typeface="DIN Alternate Bold"/>
                </a:defRPr>
              </a:pPr>
              <a:endParaRPr/>
            </a:p>
          </p:txBody>
        </p:sp>
        <p:sp>
          <p:nvSpPr>
            <p:cNvPr id="694" name="Radioactif"/>
            <p:cNvSpPr/>
            <p:nvPr/>
          </p:nvSpPr>
          <p:spPr>
            <a:xfrm>
              <a:off x="9451994" y="2259496"/>
              <a:ext cx="271825" cy="271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3" y="0"/>
                    <a:pt x="0" y="4833"/>
                    <a:pt x="0" y="10800"/>
                  </a:cubicBezTo>
                  <a:cubicBezTo>
                    <a:pt x="0" y="16767"/>
                    <a:pt x="4833" y="21600"/>
                    <a:pt x="10800" y="21600"/>
                  </a:cubicBezTo>
                  <a:cubicBezTo>
                    <a:pt x="16767" y="21600"/>
                    <a:pt x="21600" y="16767"/>
                    <a:pt x="21600" y="10800"/>
                  </a:cubicBezTo>
                  <a:cubicBezTo>
                    <a:pt x="21600" y="4833"/>
                    <a:pt x="16762" y="0"/>
                    <a:pt x="10800" y="0"/>
                  </a:cubicBezTo>
                  <a:close/>
                  <a:moveTo>
                    <a:pt x="10800" y="1188"/>
                  </a:moveTo>
                  <a:cubicBezTo>
                    <a:pt x="16108" y="1188"/>
                    <a:pt x="20412" y="5492"/>
                    <a:pt x="20412" y="10800"/>
                  </a:cubicBezTo>
                  <a:cubicBezTo>
                    <a:pt x="20412" y="16108"/>
                    <a:pt x="16103" y="20412"/>
                    <a:pt x="10800" y="20412"/>
                  </a:cubicBezTo>
                  <a:cubicBezTo>
                    <a:pt x="5492" y="20412"/>
                    <a:pt x="1188" y="16108"/>
                    <a:pt x="1188" y="10800"/>
                  </a:cubicBezTo>
                  <a:cubicBezTo>
                    <a:pt x="1188" y="5492"/>
                    <a:pt x="5492" y="1188"/>
                    <a:pt x="10800" y="1188"/>
                  </a:cubicBezTo>
                  <a:close/>
                  <a:moveTo>
                    <a:pt x="6635" y="3704"/>
                  </a:moveTo>
                  <a:cubicBezTo>
                    <a:pt x="6635" y="3704"/>
                    <a:pt x="2472" y="5287"/>
                    <a:pt x="2472" y="10849"/>
                  </a:cubicBezTo>
                  <a:lnTo>
                    <a:pt x="7769" y="10849"/>
                  </a:lnTo>
                  <a:cubicBezTo>
                    <a:pt x="7769" y="10838"/>
                    <a:pt x="7769" y="10822"/>
                    <a:pt x="7769" y="10800"/>
                  </a:cubicBezTo>
                  <a:cubicBezTo>
                    <a:pt x="7769" y="9693"/>
                    <a:pt x="8364" y="8727"/>
                    <a:pt x="9249" y="8198"/>
                  </a:cubicBezTo>
                  <a:lnTo>
                    <a:pt x="6635" y="3704"/>
                  </a:lnTo>
                  <a:close/>
                  <a:moveTo>
                    <a:pt x="14958" y="3709"/>
                  </a:moveTo>
                  <a:lnTo>
                    <a:pt x="12344" y="8203"/>
                  </a:lnTo>
                  <a:cubicBezTo>
                    <a:pt x="13230" y="8732"/>
                    <a:pt x="13824" y="9698"/>
                    <a:pt x="13824" y="10805"/>
                  </a:cubicBezTo>
                  <a:cubicBezTo>
                    <a:pt x="13824" y="10821"/>
                    <a:pt x="13824" y="10843"/>
                    <a:pt x="13824" y="10859"/>
                  </a:cubicBezTo>
                  <a:lnTo>
                    <a:pt x="19121" y="10859"/>
                  </a:lnTo>
                  <a:cubicBezTo>
                    <a:pt x="19121" y="5292"/>
                    <a:pt x="14958" y="3709"/>
                    <a:pt x="14958" y="3709"/>
                  </a:cubicBezTo>
                  <a:close/>
                  <a:moveTo>
                    <a:pt x="10800" y="8758"/>
                  </a:moveTo>
                  <a:cubicBezTo>
                    <a:pt x="10278" y="8758"/>
                    <a:pt x="9754" y="8959"/>
                    <a:pt x="9356" y="9357"/>
                  </a:cubicBezTo>
                  <a:cubicBezTo>
                    <a:pt x="8558" y="10154"/>
                    <a:pt x="8558" y="11446"/>
                    <a:pt x="9356" y="12243"/>
                  </a:cubicBezTo>
                  <a:cubicBezTo>
                    <a:pt x="10153" y="13040"/>
                    <a:pt x="11446" y="13040"/>
                    <a:pt x="12243" y="12243"/>
                  </a:cubicBezTo>
                  <a:cubicBezTo>
                    <a:pt x="13040" y="11446"/>
                    <a:pt x="13040" y="10154"/>
                    <a:pt x="12243" y="9357"/>
                  </a:cubicBezTo>
                  <a:cubicBezTo>
                    <a:pt x="11844" y="8959"/>
                    <a:pt x="11322" y="8758"/>
                    <a:pt x="10800" y="8758"/>
                  </a:cubicBezTo>
                  <a:close/>
                  <a:moveTo>
                    <a:pt x="9293" y="13424"/>
                  </a:moveTo>
                  <a:lnTo>
                    <a:pt x="6684" y="17977"/>
                  </a:lnTo>
                  <a:cubicBezTo>
                    <a:pt x="6684" y="17977"/>
                    <a:pt x="8315" y="19218"/>
                    <a:pt x="10810" y="19202"/>
                  </a:cubicBezTo>
                  <a:cubicBezTo>
                    <a:pt x="13305" y="19218"/>
                    <a:pt x="14936" y="17977"/>
                    <a:pt x="14936" y="17977"/>
                  </a:cubicBezTo>
                  <a:lnTo>
                    <a:pt x="12327" y="13424"/>
                  </a:lnTo>
                  <a:cubicBezTo>
                    <a:pt x="11879" y="13683"/>
                    <a:pt x="11361" y="13829"/>
                    <a:pt x="10810" y="13824"/>
                  </a:cubicBezTo>
                  <a:cubicBezTo>
                    <a:pt x="10259" y="13824"/>
                    <a:pt x="9741" y="13678"/>
                    <a:pt x="9293" y="13424"/>
                  </a:cubicBezTo>
                  <a:close/>
                </a:path>
              </a:pathLst>
            </a:custGeom>
            <a:solidFill>
              <a:schemeClr val="accent5">
                <a:satOff val="7361"/>
                <a:lumOff val="753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500" i="0" spc="0">
                  <a:solidFill>
                    <a:schemeClr val="accent5">
                      <a:satOff val="7361"/>
                      <a:lumOff val="7535"/>
                    </a:schemeClr>
                  </a:solidFill>
                  <a:latin typeface="DIN Alternate Bold"/>
                  <a:ea typeface="DIN Alternate Bold"/>
                  <a:cs typeface="DIN Alternate Bold"/>
                  <a:sym typeface="DIN Alternate Bold"/>
                </a:defRPr>
              </a:pPr>
              <a:endParaRPr/>
            </a:p>
          </p:txBody>
        </p:sp>
        <p:sp>
          <p:nvSpPr>
            <p:cNvPr id="695" name="Radioactif"/>
            <p:cNvSpPr/>
            <p:nvPr/>
          </p:nvSpPr>
          <p:spPr>
            <a:xfrm>
              <a:off x="9451994" y="2471258"/>
              <a:ext cx="271825" cy="271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3" y="0"/>
                    <a:pt x="0" y="4833"/>
                    <a:pt x="0" y="10800"/>
                  </a:cubicBezTo>
                  <a:cubicBezTo>
                    <a:pt x="0" y="16767"/>
                    <a:pt x="4833" y="21600"/>
                    <a:pt x="10800" y="21600"/>
                  </a:cubicBezTo>
                  <a:cubicBezTo>
                    <a:pt x="16767" y="21600"/>
                    <a:pt x="21600" y="16767"/>
                    <a:pt x="21600" y="10800"/>
                  </a:cubicBezTo>
                  <a:cubicBezTo>
                    <a:pt x="21600" y="4833"/>
                    <a:pt x="16762" y="0"/>
                    <a:pt x="10800" y="0"/>
                  </a:cubicBezTo>
                  <a:close/>
                  <a:moveTo>
                    <a:pt x="10800" y="1188"/>
                  </a:moveTo>
                  <a:cubicBezTo>
                    <a:pt x="16108" y="1188"/>
                    <a:pt x="20412" y="5492"/>
                    <a:pt x="20412" y="10800"/>
                  </a:cubicBezTo>
                  <a:cubicBezTo>
                    <a:pt x="20412" y="16108"/>
                    <a:pt x="16103" y="20412"/>
                    <a:pt x="10800" y="20412"/>
                  </a:cubicBezTo>
                  <a:cubicBezTo>
                    <a:pt x="5492" y="20412"/>
                    <a:pt x="1188" y="16108"/>
                    <a:pt x="1188" y="10800"/>
                  </a:cubicBezTo>
                  <a:cubicBezTo>
                    <a:pt x="1188" y="5492"/>
                    <a:pt x="5492" y="1188"/>
                    <a:pt x="10800" y="1188"/>
                  </a:cubicBezTo>
                  <a:close/>
                  <a:moveTo>
                    <a:pt x="6635" y="3704"/>
                  </a:moveTo>
                  <a:cubicBezTo>
                    <a:pt x="6635" y="3704"/>
                    <a:pt x="2472" y="5287"/>
                    <a:pt x="2472" y="10849"/>
                  </a:cubicBezTo>
                  <a:lnTo>
                    <a:pt x="7769" y="10849"/>
                  </a:lnTo>
                  <a:cubicBezTo>
                    <a:pt x="7769" y="10838"/>
                    <a:pt x="7769" y="10822"/>
                    <a:pt x="7769" y="10800"/>
                  </a:cubicBezTo>
                  <a:cubicBezTo>
                    <a:pt x="7769" y="9693"/>
                    <a:pt x="8364" y="8727"/>
                    <a:pt x="9249" y="8198"/>
                  </a:cubicBezTo>
                  <a:lnTo>
                    <a:pt x="6635" y="3704"/>
                  </a:lnTo>
                  <a:close/>
                  <a:moveTo>
                    <a:pt x="14958" y="3709"/>
                  </a:moveTo>
                  <a:lnTo>
                    <a:pt x="12344" y="8203"/>
                  </a:lnTo>
                  <a:cubicBezTo>
                    <a:pt x="13230" y="8732"/>
                    <a:pt x="13824" y="9698"/>
                    <a:pt x="13824" y="10805"/>
                  </a:cubicBezTo>
                  <a:cubicBezTo>
                    <a:pt x="13824" y="10821"/>
                    <a:pt x="13824" y="10843"/>
                    <a:pt x="13824" y="10859"/>
                  </a:cubicBezTo>
                  <a:lnTo>
                    <a:pt x="19121" y="10859"/>
                  </a:lnTo>
                  <a:cubicBezTo>
                    <a:pt x="19121" y="5292"/>
                    <a:pt x="14958" y="3709"/>
                    <a:pt x="14958" y="3709"/>
                  </a:cubicBezTo>
                  <a:close/>
                  <a:moveTo>
                    <a:pt x="10800" y="8758"/>
                  </a:moveTo>
                  <a:cubicBezTo>
                    <a:pt x="10278" y="8758"/>
                    <a:pt x="9754" y="8959"/>
                    <a:pt x="9356" y="9357"/>
                  </a:cubicBezTo>
                  <a:cubicBezTo>
                    <a:pt x="8558" y="10154"/>
                    <a:pt x="8558" y="11446"/>
                    <a:pt x="9356" y="12243"/>
                  </a:cubicBezTo>
                  <a:cubicBezTo>
                    <a:pt x="10153" y="13040"/>
                    <a:pt x="11446" y="13040"/>
                    <a:pt x="12243" y="12243"/>
                  </a:cubicBezTo>
                  <a:cubicBezTo>
                    <a:pt x="13040" y="11446"/>
                    <a:pt x="13040" y="10154"/>
                    <a:pt x="12243" y="9357"/>
                  </a:cubicBezTo>
                  <a:cubicBezTo>
                    <a:pt x="11844" y="8959"/>
                    <a:pt x="11322" y="8758"/>
                    <a:pt x="10800" y="8758"/>
                  </a:cubicBezTo>
                  <a:close/>
                  <a:moveTo>
                    <a:pt x="9293" y="13424"/>
                  </a:moveTo>
                  <a:lnTo>
                    <a:pt x="6684" y="17977"/>
                  </a:lnTo>
                  <a:cubicBezTo>
                    <a:pt x="6684" y="17977"/>
                    <a:pt x="8315" y="19218"/>
                    <a:pt x="10810" y="19202"/>
                  </a:cubicBezTo>
                  <a:cubicBezTo>
                    <a:pt x="13305" y="19218"/>
                    <a:pt x="14936" y="17977"/>
                    <a:pt x="14936" y="17977"/>
                  </a:cubicBezTo>
                  <a:lnTo>
                    <a:pt x="12327" y="13424"/>
                  </a:lnTo>
                  <a:cubicBezTo>
                    <a:pt x="11879" y="13683"/>
                    <a:pt x="11361" y="13829"/>
                    <a:pt x="10810" y="13824"/>
                  </a:cubicBezTo>
                  <a:cubicBezTo>
                    <a:pt x="10259" y="13824"/>
                    <a:pt x="9741" y="13678"/>
                    <a:pt x="9293" y="13424"/>
                  </a:cubicBezTo>
                  <a:close/>
                </a:path>
              </a:pathLst>
            </a:custGeom>
            <a:solidFill>
              <a:schemeClr val="accent5">
                <a:satOff val="7361"/>
                <a:lumOff val="753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500" i="0" spc="0">
                  <a:solidFill>
                    <a:schemeClr val="accent5">
                      <a:satOff val="7361"/>
                      <a:lumOff val="7535"/>
                    </a:schemeClr>
                  </a:solidFill>
                  <a:latin typeface="DIN Alternate Bold"/>
                  <a:ea typeface="DIN Alternate Bold"/>
                  <a:cs typeface="DIN Alternate Bold"/>
                  <a:sym typeface="DIN Alternate Bold"/>
                </a:defRPr>
              </a:pPr>
              <a:endParaRPr/>
            </a:p>
          </p:txBody>
        </p:sp>
        <p:sp>
          <p:nvSpPr>
            <p:cNvPr id="696" name="Radioactif"/>
            <p:cNvSpPr/>
            <p:nvPr/>
          </p:nvSpPr>
          <p:spPr>
            <a:xfrm>
              <a:off x="9451994" y="2692370"/>
              <a:ext cx="271825" cy="271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3" y="0"/>
                    <a:pt x="0" y="4833"/>
                    <a:pt x="0" y="10800"/>
                  </a:cubicBezTo>
                  <a:cubicBezTo>
                    <a:pt x="0" y="16767"/>
                    <a:pt x="4833" y="21600"/>
                    <a:pt x="10800" y="21600"/>
                  </a:cubicBezTo>
                  <a:cubicBezTo>
                    <a:pt x="16767" y="21600"/>
                    <a:pt x="21600" y="16767"/>
                    <a:pt x="21600" y="10800"/>
                  </a:cubicBezTo>
                  <a:cubicBezTo>
                    <a:pt x="21600" y="4833"/>
                    <a:pt x="16762" y="0"/>
                    <a:pt x="10800" y="0"/>
                  </a:cubicBezTo>
                  <a:close/>
                  <a:moveTo>
                    <a:pt x="10800" y="1188"/>
                  </a:moveTo>
                  <a:cubicBezTo>
                    <a:pt x="16108" y="1188"/>
                    <a:pt x="20412" y="5492"/>
                    <a:pt x="20412" y="10800"/>
                  </a:cubicBezTo>
                  <a:cubicBezTo>
                    <a:pt x="20412" y="16108"/>
                    <a:pt x="16103" y="20412"/>
                    <a:pt x="10800" y="20412"/>
                  </a:cubicBezTo>
                  <a:cubicBezTo>
                    <a:pt x="5492" y="20412"/>
                    <a:pt x="1188" y="16108"/>
                    <a:pt x="1188" y="10800"/>
                  </a:cubicBezTo>
                  <a:cubicBezTo>
                    <a:pt x="1188" y="5492"/>
                    <a:pt x="5492" y="1188"/>
                    <a:pt x="10800" y="1188"/>
                  </a:cubicBezTo>
                  <a:close/>
                  <a:moveTo>
                    <a:pt x="6635" y="3704"/>
                  </a:moveTo>
                  <a:cubicBezTo>
                    <a:pt x="6635" y="3704"/>
                    <a:pt x="2472" y="5287"/>
                    <a:pt x="2472" y="10849"/>
                  </a:cubicBezTo>
                  <a:lnTo>
                    <a:pt x="7769" y="10849"/>
                  </a:lnTo>
                  <a:cubicBezTo>
                    <a:pt x="7769" y="10838"/>
                    <a:pt x="7769" y="10822"/>
                    <a:pt x="7769" y="10800"/>
                  </a:cubicBezTo>
                  <a:cubicBezTo>
                    <a:pt x="7769" y="9693"/>
                    <a:pt x="8364" y="8727"/>
                    <a:pt x="9249" y="8198"/>
                  </a:cubicBezTo>
                  <a:lnTo>
                    <a:pt x="6635" y="3704"/>
                  </a:lnTo>
                  <a:close/>
                  <a:moveTo>
                    <a:pt x="14958" y="3709"/>
                  </a:moveTo>
                  <a:lnTo>
                    <a:pt x="12344" y="8203"/>
                  </a:lnTo>
                  <a:cubicBezTo>
                    <a:pt x="13230" y="8732"/>
                    <a:pt x="13824" y="9698"/>
                    <a:pt x="13824" y="10805"/>
                  </a:cubicBezTo>
                  <a:cubicBezTo>
                    <a:pt x="13824" y="10821"/>
                    <a:pt x="13824" y="10843"/>
                    <a:pt x="13824" y="10859"/>
                  </a:cubicBezTo>
                  <a:lnTo>
                    <a:pt x="19121" y="10859"/>
                  </a:lnTo>
                  <a:cubicBezTo>
                    <a:pt x="19121" y="5292"/>
                    <a:pt x="14958" y="3709"/>
                    <a:pt x="14958" y="3709"/>
                  </a:cubicBezTo>
                  <a:close/>
                  <a:moveTo>
                    <a:pt x="10800" y="8758"/>
                  </a:moveTo>
                  <a:cubicBezTo>
                    <a:pt x="10278" y="8758"/>
                    <a:pt x="9754" y="8959"/>
                    <a:pt x="9356" y="9357"/>
                  </a:cubicBezTo>
                  <a:cubicBezTo>
                    <a:pt x="8558" y="10154"/>
                    <a:pt x="8558" y="11446"/>
                    <a:pt x="9356" y="12243"/>
                  </a:cubicBezTo>
                  <a:cubicBezTo>
                    <a:pt x="10153" y="13040"/>
                    <a:pt x="11446" y="13040"/>
                    <a:pt x="12243" y="12243"/>
                  </a:cubicBezTo>
                  <a:cubicBezTo>
                    <a:pt x="13040" y="11446"/>
                    <a:pt x="13040" y="10154"/>
                    <a:pt x="12243" y="9357"/>
                  </a:cubicBezTo>
                  <a:cubicBezTo>
                    <a:pt x="11844" y="8959"/>
                    <a:pt x="11322" y="8758"/>
                    <a:pt x="10800" y="8758"/>
                  </a:cubicBezTo>
                  <a:close/>
                  <a:moveTo>
                    <a:pt x="9293" y="13424"/>
                  </a:moveTo>
                  <a:lnTo>
                    <a:pt x="6684" y="17977"/>
                  </a:lnTo>
                  <a:cubicBezTo>
                    <a:pt x="6684" y="17977"/>
                    <a:pt x="8315" y="19218"/>
                    <a:pt x="10810" y="19202"/>
                  </a:cubicBezTo>
                  <a:cubicBezTo>
                    <a:pt x="13305" y="19218"/>
                    <a:pt x="14936" y="17977"/>
                    <a:pt x="14936" y="17977"/>
                  </a:cubicBezTo>
                  <a:lnTo>
                    <a:pt x="12327" y="13424"/>
                  </a:lnTo>
                  <a:cubicBezTo>
                    <a:pt x="11879" y="13683"/>
                    <a:pt x="11361" y="13829"/>
                    <a:pt x="10810" y="13824"/>
                  </a:cubicBezTo>
                  <a:cubicBezTo>
                    <a:pt x="10259" y="13824"/>
                    <a:pt x="9741" y="13678"/>
                    <a:pt x="9293" y="13424"/>
                  </a:cubicBezTo>
                  <a:close/>
                </a:path>
              </a:pathLst>
            </a:custGeom>
            <a:solidFill>
              <a:schemeClr val="accent5">
                <a:satOff val="7361"/>
                <a:lumOff val="753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500" i="0" spc="0">
                  <a:solidFill>
                    <a:schemeClr val="accent5">
                      <a:satOff val="7361"/>
                      <a:lumOff val="7535"/>
                    </a:schemeClr>
                  </a:solidFill>
                  <a:latin typeface="DIN Alternate Bold"/>
                  <a:ea typeface="DIN Alternate Bold"/>
                  <a:cs typeface="DIN Alternate Bold"/>
                  <a:sym typeface="DIN Alternate Bold"/>
                </a:defRPr>
              </a:pPr>
              <a:endParaRPr/>
            </a:p>
          </p:txBody>
        </p:sp>
        <p:sp>
          <p:nvSpPr>
            <p:cNvPr id="697" name="Radioactif"/>
            <p:cNvSpPr/>
            <p:nvPr/>
          </p:nvSpPr>
          <p:spPr>
            <a:xfrm>
              <a:off x="9451994" y="2907946"/>
              <a:ext cx="271825" cy="271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3" y="0"/>
                    <a:pt x="0" y="4833"/>
                    <a:pt x="0" y="10800"/>
                  </a:cubicBezTo>
                  <a:cubicBezTo>
                    <a:pt x="0" y="16767"/>
                    <a:pt x="4833" y="21600"/>
                    <a:pt x="10800" y="21600"/>
                  </a:cubicBezTo>
                  <a:cubicBezTo>
                    <a:pt x="16767" y="21600"/>
                    <a:pt x="21600" y="16767"/>
                    <a:pt x="21600" y="10800"/>
                  </a:cubicBezTo>
                  <a:cubicBezTo>
                    <a:pt x="21600" y="4833"/>
                    <a:pt x="16762" y="0"/>
                    <a:pt x="10800" y="0"/>
                  </a:cubicBezTo>
                  <a:close/>
                  <a:moveTo>
                    <a:pt x="10800" y="1188"/>
                  </a:moveTo>
                  <a:cubicBezTo>
                    <a:pt x="16108" y="1188"/>
                    <a:pt x="20412" y="5492"/>
                    <a:pt x="20412" y="10800"/>
                  </a:cubicBezTo>
                  <a:cubicBezTo>
                    <a:pt x="20412" y="16108"/>
                    <a:pt x="16103" y="20412"/>
                    <a:pt x="10800" y="20412"/>
                  </a:cubicBezTo>
                  <a:cubicBezTo>
                    <a:pt x="5492" y="20412"/>
                    <a:pt x="1188" y="16108"/>
                    <a:pt x="1188" y="10800"/>
                  </a:cubicBezTo>
                  <a:cubicBezTo>
                    <a:pt x="1188" y="5492"/>
                    <a:pt x="5492" y="1188"/>
                    <a:pt x="10800" y="1188"/>
                  </a:cubicBezTo>
                  <a:close/>
                  <a:moveTo>
                    <a:pt x="6635" y="3704"/>
                  </a:moveTo>
                  <a:cubicBezTo>
                    <a:pt x="6635" y="3704"/>
                    <a:pt x="2472" y="5287"/>
                    <a:pt x="2472" y="10849"/>
                  </a:cubicBezTo>
                  <a:lnTo>
                    <a:pt x="7769" y="10849"/>
                  </a:lnTo>
                  <a:cubicBezTo>
                    <a:pt x="7769" y="10838"/>
                    <a:pt x="7769" y="10822"/>
                    <a:pt x="7769" y="10800"/>
                  </a:cubicBezTo>
                  <a:cubicBezTo>
                    <a:pt x="7769" y="9693"/>
                    <a:pt x="8364" y="8727"/>
                    <a:pt x="9249" y="8198"/>
                  </a:cubicBezTo>
                  <a:lnTo>
                    <a:pt x="6635" y="3704"/>
                  </a:lnTo>
                  <a:close/>
                  <a:moveTo>
                    <a:pt x="14958" y="3709"/>
                  </a:moveTo>
                  <a:lnTo>
                    <a:pt x="12344" y="8203"/>
                  </a:lnTo>
                  <a:cubicBezTo>
                    <a:pt x="13230" y="8732"/>
                    <a:pt x="13824" y="9698"/>
                    <a:pt x="13824" y="10805"/>
                  </a:cubicBezTo>
                  <a:cubicBezTo>
                    <a:pt x="13824" y="10821"/>
                    <a:pt x="13824" y="10843"/>
                    <a:pt x="13824" y="10859"/>
                  </a:cubicBezTo>
                  <a:lnTo>
                    <a:pt x="19121" y="10859"/>
                  </a:lnTo>
                  <a:cubicBezTo>
                    <a:pt x="19121" y="5292"/>
                    <a:pt x="14958" y="3709"/>
                    <a:pt x="14958" y="3709"/>
                  </a:cubicBezTo>
                  <a:close/>
                  <a:moveTo>
                    <a:pt x="10800" y="8758"/>
                  </a:moveTo>
                  <a:cubicBezTo>
                    <a:pt x="10278" y="8758"/>
                    <a:pt x="9754" y="8959"/>
                    <a:pt x="9356" y="9357"/>
                  </a:cubicBezTo>
                  <a:cubicBezTo>
                    <a:pt x="8558" y="10154"/>
                    <a:pt x="8558" y="11446"/>
                    <a:pt x="9356" y="12243"/>
                  </a:cubicBezTo>
                  <a:cubicBezTo>
                    <a:pt x="10153" y="13040"/>
                    <a:pt x="11446" y="13040"/>
                    <a:pt x="12243" y="12243"/>
                  </a:cubicBezTo>
                  <a:cubicBezTo>
                    <a:pt x="13040" y="11446"/>
                    <a:pt x="13040" y="10154"/>
                    <a:pt x="12243" y="9357"/>
                  </a:cubicBezTo>
                  <a:cubicBezTo>
                    <a:pt x="11844" y="8959"/>
                    <a:pt x="11322" y="8758"/>
                    <a:pt x="10800" y="8758"/>
                  </a:cubicBezTo>
                  <a:close/>
                  <a:moveTo>
                    <a:pt x="9293" y="13424"/>
                  </a:moveTo>
                  <a:lnTo>
                    <a:pt x="6684" y="17977"/>
                  </a:lnTo>
                  <a:cubicBezTo>
                    <a:pt x="6684" y="17977"/>
                    <a:pt x="8315" y="19218"/>
                    <a:pt x="10810" y="19202"/>
                  </a:cubicBezTo>
                  <a:cubicBezTo>
                    <a:pt x="13305" y="19218"/>
                    <a:pt x="14936" y="17977"/>
                    <a:pt x="14936" y="17977"/>
                  </a:cubicBezTo>
                  <a:lnTo>
                    <a:pt x="12327" y="13424"/>
                  </a:lnTo>
                  <a:cubicBezTo>
                    <a:pt x="11879" y="13683"/>
                    <a:pt x="11361" y="13829"/>
                    <a:pt x="10810" y="13824"/>
                  </a:cubicBezTo>
                  <a:cubicBezTo>
                    <a:pt x="10259" y="13824"/>
                    <a:pt x="9741" y="13678"/>
                    <a:pt x="9293" y="13424"/>
                  </a:cubicBezTo>
                  <a:close/>
                </a:path>
              </a:pathLst>
            </a:custGeom>
            <a:solidFill>
              <a:schemeClr val="accent5">
                <a:satOff val="7361"/>
                <a:lumOff val="753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500" i="0" spc="0">
                  <a:solidFill>
                    <a:schemeClr val="accent5">
                      <a:satOff val="7361"/>
                      <a:lumOff val="7535"/>
                    </a:schemeClr>
                  </a:solidFill>
                  <a:latin typeface="DIN Alternate Bold"/>
                  <a:ea typeface="DIN Alternate Bold"/>
                  <a:cs typeface="DIN Alternate Bold"/>
                  <a:sym typeface="DIN Alternate Bold"/>
                </a:defRPr>
              </a:pPr>
              <a:endParaRPr/>
            </a:p>
          </p:txBody>
        </p:sp>
        <p:sp>
          <p:nvSpPr>
            <p:cNvPr id="698" name="Radioactif"/>
            <p:cNvSpPr/>
            <p:nvPr/>
          </p:nvSpPr>
          <p:spPr>
            <a:xfrm>
              <a:off x="9451994" y="3112943"/>
              <a:ext cx="271825" cy="271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3" y="0"/>
                    <a:pt x="0" y="4833"/>
                    <a:pt x="0" y="10800"/>
                  </a:cubicBezTo>
                  <a:cubicBezTo>
                    <a:pt x="0" y="16767"/>
                    <a:pt x="4833" y="21600"/>
                    <a:pt x="10800" y="21600"/>
                  </a:cubicBezTo>
                  <a:cubicBezTo>
                    <a:pt x="16767" y="21600"/>
                    <a:pt x="21600" y="16767"/>
                    <a:pt x="21600" y="10800"/>
                  </a:cubicBezTo>
                  <a:cubicBezTo>
                    <a:pt x="21600" y="4833"/>
                    <a:pt x="16762" y="0"/>
                    <a:pt x="10800" y="0"/>
                  </a:cubicBezTo>
                  <a:close/>
                  <a:moveTo>
                    <a:pt x="10800" y="1188"/>
                  </a:moveTo>
                  <a:cubicBezTo>
                    <a:pt x="16108" y="1188"/>
                    <a:pt x="20412" y="5492"/>
                    <a:pt x="20412" y="10800"/>
                  </a:cubicBezTo>
                  <a:cubicBezTo>
                    <a:pt x="20412" y="16108"/>
                    <a:pt x="16103" y="20412"/>
                    <a:pt x="10800" y="20412"/>
                  </a:cubicBezTo>
                  <a:cubicBezTo>
                    <a:pt x="5492" y="20412"/>
                    <a:pt x="1188" y="16108"/>
                    <a:pt x="1188" y="10800"/>
                  </a:cubicBezTo>
                  <a:cubicBezTo>
                    <a:pt x="1188" y="5492"/>
                    <a:pt x="5492" y="1188"/>
                    <a:pt x="10800" y="1188"/>
                  </a:cubicBezTo>
                  <a:close/>
                  <a:moveTo>
                    <a:pt x="6635" y="3704"/>
                  </a:moveTo>
                  <a:cubicBezTo>
                    <a:pt x="6635" y="3704"/>
                    <a:pt x="2472" y="5287"/>
                    <a:pt x="2472" y="10849"/>
                  </a:cubicBezTo>
                  <a:lnTo>
                    <a:pt x="7769" y="10849"/>
                  </a:lnTo>
                  <a:cubicBezTo>
                    <a:pt x="7769" y="10838"/>
                    <a:pt x="7769" y="10822"/>
                    <a:pt x="7769" y="10800"/>
                  </a:cubicBezTo>
                  <a:cubicBezTo>
                    <a:pt x="7769" y="9693"/>
                    <a:pt x="8364" y="8727"/>
                    <a:pt x="9249" y="8198"/>
                  </a:cubicBezTo>
                  <a:lnTo>
                    <a:pt x="6635" y="3704"/>
                  </a:lnTo>
                  <a:close/>
                  <a:moveTo>
                    <a:pt x="14958" y="3709"/>
                  </a:moveTo>
                  <a:lnTo>
                    <a:pt x="12344" y="8203"/>
                  </a:lnTo>
                  <a:cubicBezTo>
                    <a:pt x="13230" y="8732"/>
                    <a:pt x="13824" y="9698"/>
                    <a:pt x="13824" y="10805"/>
                  </a:cubicBezTo>
                  <a:cubicBezTo>
                    <a:pt x="13824" y="10821"/>
                    <a:pt x="13824" y="10843"/>
                    <a:pt x="13824" y="10859"/>
                  </a:cubicBezTo>
                  <a:lnTo>
                    <a:pt x="19121" y="10859"/>
                  </a:lnTo>
                  <a:cubicBezTo>
                    <a:pt x="19121" y="5292"/>
                    <a:pt x="14958" y="3709"/>
                    <a:pt x="14958" y="3709"/>
                  </a:cubicBezTo>
                  <a:close/>
                  <a:moveTo>
                    <a:pt x="10800" y="8758"/>
                  </a:moveTo>
                  <a:cubicBezTo>
                    <a:pt x="10278" y="8758"/>
                    <a:pt x="9754" y="8959"/>
                    <a:pt x="9356" y="9357"/>
                  </a:cubicBezTo>
                  <a:cubicBezTo>
                    <a:pt x="8558" y="10154"/>
                    <a:pt x="8558" y="11446"/>
                    <a:pt x="9356" y="12243"/>
                  </a:cubicBezTo>
                  <a:cubicBezTo>
                    <a:pt x="10153" y="13040"/>
                    <a:pt x="11446" y="13040"/>
                    <a:pt x="12243" y="12243"/>
                  </a:cubicBezTo>
                  <a:cubicBezTo>
                    <a:pt x="13040" y="11446"/>
                    <a:pt x="13040" y="10154"/>
                    <a:pt x="12243" y="9357"/>
                  </a:cubicBezTo>
                  <a:cubicBezTo>
                    <a:pt x="11844" y="8959"/>
                    <a:pt x="11322" y="8758"/>
                    <a:pt x="10800" y="8758"/>
                  </a:cubicBezTo>
                  <a:close/>
                  <a:moveTo>
                    <a:pt x="9293" y="13424"/>
                  </a:moveTo>
                  <a:lnTo>
                    <a:pt x="6684" y="17977"/>
                  </a:lnTo>
                  <a:cubicBezTo>
                    <a:pt x="6684" y="17977"/>
                    <a:pt x="8315" y="19218"/>
                    <a:pt x="10810" y="19202"/>
                  </a:cubicBezTo>
                  <a:cubicBezTo>
                    <a:pt x="13305" y="19218"/>
                    <a:pt x="14936" y="17977"/>
                    <a:pt x="14936" y="17977"/>
                  </a:cubicBezTo>
                  <a:lnTo>
                    <a:pt x="12327" y="13424"/>
                  </a:lnTo>
                  <a:cubicBezTo>
                    <a:pt x="11879" y="13683"/>
                    <a:pt x="11361" y="13829"/>
                    <a:pt x="10810" y="13824"/>
                  </a:cubicBezTo>
                  <a:cubicBezTo>
                    <a:pt x="10259" y="13824"/>
                    <a:pt x="9741" y="13678"/>
                    <a:pt x="9293" y="13424"/>
                  </a:cubicBezTo>
                  <a:close/>
                </a:path>
              </a:pathLst>
            </a:custGeom>
            <a:solidFill>
              <a:schemeClr val="accent5">
                <a:satOff val="7361"/>
                <a:lumOff val="753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500" i="0" spc="0">
                  <a:solidFill>
                    <a:schemeClr val="accent5">
                      <a:satOff val="7361"/>
                      <a:lumOff val="7535"/>
                    </a:schemeClr>
                  </a:solidFill>
                  <a:latin typeface="DIN Alternate Bold"/>
                  <a:ea typeface="DIN Alternate Bold"/>
                  <a:cs typeface="DIN Alternate Bold"/>
                  <a:sym typeface="DIN Alternate Bold"/>
                </a:defRPr>
              </a:pPr>
              <a:endParaRPr/>
            </a:p>
          </p:txBody>
        </p:sp>
        <p:sp>
          <p:nvSpPr>
            <p:cNvPr id="699" name="Radioactif"/>
            <p:cNvSpPr/>
            <p:nvPr/>
          </p:nvSpPr>
          <p:spPr>
            <a:xfrm>
              <a:off x="9440667" y="3342727"/>
              <a:ext cx="271825" cy="271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3" y="0"/>
                    <a:pt x="0" y="4833"/>
                    <a:pt x="0" y="10800"/>
                  </a:cubicBezTo>
                  <a:cubicBezTo>
                    <a:pt x="0" y="16767"/>
                    <a:pt x="4833" y="21600"/>
                    <a:pt x="10800" y="21600"/>
                  </a:cubicBezTo>
                  <a:cubicBezTo>
                    <a:pt x="16767" y="21600"/>
                    <a:pt x="21600" y="16767"/>
                    <a:pt x="21600" y="10800"/>
                  </a:cubicBezTo>
                  <a:cubicBezTo>
                    <a:pt x="21600" y="4833"/>
                    <a:pt x="16762" y="0"/>
                    <a:pt x="10800" y="0"/>
                  </a:cubicBezTo>
                  <a:close/>
                  <a:moveTo>
                    <a:pt x="10800" y="1188"/>
                  </a:moveTo>
                  <a:cubicBezTo>
                    <a:pt x="16108" y="1188"/>
                    <a:pt x="20412" y="5492"/>
                    <a:pt x="20412" y="10800"/>
                  </a:cubicBezTo>
                  <a:cubicBezTo>
                    <a:pt x="20412" y="16108"/>
                    <a:pt x="16103" y="20412"/>
                    <a:pt x="10800" y="20412"/>
                  </a:cubicBezTo>
                  <a:cubicBezTo>
                    <a:pt x="5492" y="20412"/>
                    <a:pt x="1188" y="16108"/>
                    <a:pt x="1188" y="10800"/>
                  </a:cubicBezTo>
                  <a:cubicBezTo>
                    <a:pt x="1188" y="5492"/>
                    <a:pt x="5492" y="1188"/>
                    <a:pt x="10800" y="1188"/>
                  </a:cubicBezTo>
                  <a:close/>
                  <a:moveTo>
                    <a:pt x="6635" y="3704"/>
                  </a:moveTo>
                  <a:cubicBezTo>
                    <a:pt x="6635" y="3704"/>
                    <a:pt x="2472" y="5287"/>
                    <a:pt x="2472" y="10849"/>
                  </a:cubicBezTo>
                  <a:lnTo>
                    <a:pt x="7769" y="10849"/>
                  </a:lnTo>
                  <a:cubicBezTo>
                    <a:pt x="7769" y="10838"/>
                    <a:pt x="7769" y="10822"/>
                    <a:pt x="7769" y="10800"/>
                  </a:cubicBezTo>
                  <a:cubicBezTo>
                    <a:pt x="7769" y="9693"/>
                    <a:pt x="8364" y="8727"/>
                    <a:pt x="9249" y="8198"/>
                  </a:cubicBezTo>
                  <a:lnTo>
                    <a:pt x="6635" y="3704"/>
                  </a:lnTo>
                  <a:close/>
                  <a:moveTo>
                    <a:pt x="14958" y="3709"/>
                  </a:moveTo>
                  <a:lnTo>
                    <a:pt x="12344" y="8203"/>
                  </a:lnTo>
                  <a:cubicBezTo>
                    <a:pt x="13230" y="8732"/>
                    <a:pt x="13824" y="9698"/>
                    <a:pt x="13824" y="10805"/>
                  </a:cubicBezTo>
                  <a:cubicBezTo>
                    <a:pt x="13824" y="10821"/>
                    <a:pt x="13824" y="10843"/>
                    <a:pt x="13824" y="10859"/>
                  </a:cubicBezTo>
                  <a:lnTo>
                    <a:pt x="19121" y="10859"/>
                  </a:lnTo>
                  <a:cubicBezTo>
                    <a:pt x="19121" y="5292"/>
                    <a:pt x="14958" y="3709"/>
                    <a:pt x="14958" y="3709"/>
                  </a:cubicBezTo>
                  <a:close/>
                  <a:moveTo>
                    <a:pt x="10800" y="8758"/>
                  </a:moveTo>
                  <a:cubicBezTo>
                    <a:pt x="10278" y="8758"/>
                    <a:pt x="9754" y="8959"/>
                    <a:pt x="9356" y="9357"/>
                  </a:cubicBezTo>
                  <a:cubicBezTo>
                    <a:pt x="8558" y="10154"/>
                    <a:pt x="8558" y="11446"/>
                    <a:pt x="9356" y="12243"/>
                  </a:cubicBezTo>
                  <a:cubicBezTo>
                    <a:pt x="10153" y="13040"/>
                    <a:pt x="11446" y="13040"/>
                    <a:pt x="12243" y="12243"/>
                  </a:cubicBezTo>
                  <a:cubicBezTo>
                    <a:pt x="13040" y="11446"/>
                    <a:pt x="13040" y="10154"/>
                    <a:pt x="12243" y="9357"/>
                  </a:cubicBezTo>
                  <a:cubicBezTo>
                    <a:pt x="11844" y="8959"/>
                    <a:pt x="11322" y="8758"/>
                    <a:pt x="10800" y="8758"/>
                  </a:cubicBezTo>
                  <a:close/>
                  <a:moveTo>
                    <a:pt x="9293" y="13424"/>
                  </a:moveTo>
                  <a:lnTo>
                    <a:pt x="6684" y="17977"/>
                  </a:lnTo>
                  <a:cubicBezTo>
                    <a:pt x="6684" y="17977"/>
                    <a:pt x="8315" y="19218"/>
                    <a:pt x="10810" y="19202"/>
                  </a:cubicBezTo>
                  <a:cubicBezTo>
                    <a:pt x="13305" y="19218"/>
                    <a:pt x="14936" y="17977"/>
                    <a:pt x="14936" y="17977"/>
                  </a:cubicBezTo>
                  <a:lnTo>
                    <a:pt x="12327" y="13424"/>
                  </a:lnTo>
                  <a:cubicBezTo>
                    <a:pt x="11879" y="13683"/>
                    <a:pt x="11361" y="13829"/>
                    <a:pt x="10810" y="13824"/>
                  </a:cubicBezTo>
                  <a:cubicBezTo>
                    <a:pt x="10259" y="13824"/>
                    <a:pt x="9741" y="13678"/>
                    <a:pt x="9293" y="13424"/>
                  </a:cubicBezTo>
                  <a:close/>
                </a:path>
              </a:pathLst>
            </a:custGeom>
            <a:solidFill>
              <a:schemeClr val="accent5">
                <a:satOff val="7361"/>
                <a:lumOff val="753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500" i="0" spc="0">
                  <a:solidFill>
                    <a:schemeClr val="accent5">
                      <a:satOff val="7361"/>
                      <a:lumOff val="7535"/>
                    </a:schemeClr>
                  </a:solidFill>
                  <a:latin typeface="DIN Alternate Bold"/>
                  <a:ea typeface="DIN Alternate Bold"/>
                  <a:cs typeface="DIN Alternate Bold"/>
                  <a:sym typeface="DIN Alternate Bold"/>
                </a:defRPr>
              </a:pPr>
              <a:endParaRPr/>
            </a:p>
          </p:txBody>
        </p:sp>
        <p:sp>
          <p:nvSpPr>
            <p:cNvPr id="700" name="Radioactif"/>
            <p:cNvSpPr/>
            <p:nvPr/>
          </p:nvSpPr>
          <p:spPr>
            <a:xfrm>
              <a:off x="9451994" y="3539183"/>
              <a:ext cx="271825" cy="271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3" y="0"/>
                    <a:pt x="0" y="4833"/>
                    <a:pt x="0" y="10800"/>
                  </a:cubicBezTo>
                  <a:cubicBezTo>
                    <a:pt x="0" y="16767"/>
                    <a:pt x="4833" y="21600"/>
                    <a:pt x="10800" y="21600"/>
                  </a:cubicBezTo>
                  <a:cubicBezTo>
                    <a:pt x="16767" y="21600"/>
                    <a:pt x="21600" y="16767"/>
                    <a:pt x="21600" y="10800"/>
                  </a:cubicBezTo>
                  <a:cubicBezTo>
                    <a:pt x="21600" y="4833"/>
                    <a:pt x="16762" y="0"/>
                    <a:pt x="10800" y="0"/>
                  </a:cubicBezTo>
                  <a:close/>
                  <a:moveTo>
                    <a:pt x="10800" y="1188"/>
                  </a:moveTo>
                  <a:cubicBezTo>
                    <a:pt x="16108" y="1188"/>
                    <a:pt x="20412" y="5492"/>
                    <a:pt x="20412" y="10800"/>
                  </a:cubicBezTo>
                  <a:cubicBezTo>
                    <a:pt x="20412" y="16108"/>
                    <a:pt x="16103" y="20412"/>
                    <a:pt x="10800" y="20412"/>
                  </a:cubicBezTo>
                  <a:cubicBezTo>
                    <a:pt x="5492" y="20412"/>
                    <a:pt x="1188" y="16108"/>
                    <a:pt x="1188" y="10800"/>
                  </a:cubicBezTo>
                  <a:cubicBezTo>
                    <a:pt x="1188" y="5492"/>
                    <a:pt x="5492" y="1188"/>
                    <a:pt x="10800" y="1188"/>
                  </a:cubicBezTo>
                  <a:close/>
                  <a:moveTo>
                    <a:pt x="6635" y="3704"/>
                  </a:moveTo>
                  <a:cubicBezTo>
                    <a:pt x="6635" y="3704"/>
                    <a:pt x="2472" y="5287"/>
                    <a:pt x="2472" y="10849"/>
                  </a:cubicBezTo>
                  <a:lnTo>
                    <a:pt x="7769" y="10849"/>
                  </a:lnTo>
                  <a:cubicBezTo>
                    <a:pt x="7769" y="10838"/>
                    <a:pt x="7769" y="10822"/>
                    <a:pt x="7769" y="10800"/>
                  </a:cubicBezTo>
                  <a:cubicBezTo>
                    <a:pt x="7769" y="9693"/>
                    <a:pt x="8364" y="8727"/>
                    <a:pt x="9249" y="8198"/>
                  </a:cubicBezTo>
                  <a:lnTo>
                    <a:pt x="6635" y="3704"/>
                  </a:lnTo>
                  <a:close/>
                  <a:moveTo>
                    <a:pt x="14958" y="3709"/>
                  </a:moveTo>
                  <a:lnTo>
                    <a:pt x="12344" y="8203"/>
                  </a:lnTo>
                  <a:cubicBezTo>
                    <a:pt x="13230" y="8732"/>
                    <a:pt x="13824" y="9698"/>
                    <a:pt x="13824" y="10805"/>
                  </a:cubicBezTo>
                  <a:cubicBezTo>
                    <a:pt x="13824" y="10821"/>
                    <a:pt x="13824" y="10843"/>
                    <a:pt x="13824" y="10859"/>
                  </a:cubicBezTo>
                  <a:lnTo>
                    <a:pt x="19121" y="10859"/>
                  </a:lnTo>
                  <a:cubicBezTo>
                    <a:pt x="19121" y="5292"/>
                    <a:pt x="14958" y="3709"/>
                    <a:pt x="14958" y="3709"/>
                  </a:cubicBezTo>
                  <a:close/>
                  <a:moveTo>
                    <a:pt x="10800" y="8758"/>
                  </a:moveTo>
                  <a:cubicBezTo>
                    <a:pt x="10278" y="8758"/>
                    <a:pt x="9754" y="8959"/>
                    <a:pt x="9356" y="9357"/>
                  </a:cubicBezTo>
                  <a:cubicBezTo>
                    <a:pt x="8558" y="10154"/>
                    <a:pt x="8558" y="11446"/>
                    <a:pt x="9356" y="12243"/>
                  </a:cubicBezTo>
                  <a:cubicBezTo>
                    <a:pt x="10153" y="13040"/>
                    <a:pt x="11446" y="13040"/>
                    <a:pt x="12243" y="12243"/>
                  </a:cubicBezTo>
                  <a:cubicBezTo>
                    <a:pt x="13040" y="11446"/>
                    <a:pt x="13040" y="10154"/>
                    <a:pt x="12243" y="9357"/>
                  </a:cubicBezTo>
                  <a:cubicBezTo>
                    <a:pt x="11844" y="8959"/>
                    <a:pt x="11322" y="8758"/>
                    <a:pt x="10800" y="8758"/>
                  </a:cubicBezTo>
                  <a:close/>
                  <a:moveTo>
                    <a:pt x="9293" y="13424"/>
                  </a:moveTo>
                  <a:lnTo>
                    <a:pt x="6684" y="17977"/>
                  </a:lnTo>
                  <a:cubicBezTo>
                    <a:pt x="6684" y="17977"/>
                    <a:pt x="8315" y="19218"/>
                    <a:pt x="10810" y="19202"/>
                  </a:cubicBezTo>
                  <a:cubicBezTo>
                    <a:pt x="13305" y="19218"/>
                    <a:pt x="14936" y="17977"/>
                    <a:pt x="14936" y="17977"/>
                  </a:cubicBezTo>
                  <a:lnTo>
                    <a:pt x="12327" y="13424"/>
                  </a:lnTo>
                  <a:cubicBezTo>
                    <a:pt x="11879" y="13683"/>
                    <a:pt x="11361" y="13829"/>
                    <a:pt x="10810" y="13824"/>
                  </a:cubicBezTo>
                  <a:cubicBezTo>
                    <a:pt x="10259" y="13824"/>
                    <a:pt x="9741" y="13678"/>
                    <a:pt x="9293" y="13424"/>
                  </a:cubicBezTo>
                  <a:close/>
                </a:path>
              </a:pathLst>
            </a:custGeom>
            <a:solidFill>
              <a:schemeClr val="accent5">
                <a:satOff val="7361"/>
                <a:lumOff val="753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500" i="0" spc="0">
                  <a:solidFill>
                    <a:schemeClr val="accent5">
                      <a:satOff val="7361"/>
                      <a:lumOff val="7535"/>
                    </a:schemeClr>
                  </a:solidFill>
                  <a:latin typeface="DIN Alternate Bold"/>
                  <a:ea typeface="DIN Alternate Bold"/>
                  <a:cs typeface="DIN Alternate Bold"/>
                  <a:sym typeface="DIN Alternate Bold"/>
                </a:defRPr>
              </a:pPr>
              <a:endParaRPr/>
            </a:p>
          </p:txBody>
        </p:sp>
        <p:sp>
          <p:nvSpPr>
            <p:cNvPr id="701" name="Radioactif"/>
            <p:cNvSpPr/>
            <p:nvPr/>
          </p:nvSpPr>
          <p:spPr>
            <a:xfrm>
              <a:off x="2230779" y="1186947"/>
              <a:ext cx="271825" cy="271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3" y="0"/>
                    <a:pt x="0" y="4833"/>
                    <a:pt x="0" y="10800"/>
                  </a:cubicBezTo>
                  <a:cubicBezTo>
                    <a:pt x="0" y="16767"/>
                    <a:pt x="4833" y="21600"/>
                    <a:pt x="10800" y="21600"/>
                  </a:cubicBezTo>
                  <a:cubicBezTo>
                    <a:pt x="16767" y="21600"/>
                    <a:pt x="21600" y="16767"/>
                    <a:pt x="21600" y="10800"/>
                  </a:cubicBezTo>
                  <a:cubicBezTo>
                    <a:pt x="21600" y="4833"/>
                    <a:pt x="16762" y="0"/>
                    <a:pt x="10800" y="0"/>
                  </a:cubicBezTo>
                  <a:close/>
                  <a:moveTo>
                    <a:pt x="10800" y="1188"/>
                  </a:moveTo>
                  <a:cubicBezTo>
                    <a:pt x="16108" y="1188"/>
                    <a:pt x="20412" y="5492"/>
                    <a:pt x="20412" y="10800"/>
                  </a:cubicBezTo>
                  <a:cubicBezTo>
                    <a:pt x="20412" y="16108"/>
                    <a:pt x="16103" y="20412"/>
                    <a:pt x="10800" y="20412"/>
                  </a:cubicBezTo>
                  <a:cubicBezTo>
                    <a:pt x="5492" y="20412"/>
                    <a:pt x="1188" y="16108"/>
                    <a:pt x="1188" y="10800"/>
                  </a:cubicBezTo>
                  <a:cubicBezTo>
                    <a:pt x="1188" y="5492"/>
                    <a:pt x="5492" y="1188"/>
                    <a:pt x="10800" y="1188"/>
                  </a:cubicBezTo>
                  <a:close/>
                  <a:moveTo>
                    <a:pt x="6635" y="3704"/>
                  </a:moveTo>
                  <a:cubicBezTo>
                    <a:pt x="6635" y="3704"/>
                    <a:pt x="2472" y="5287"/>
                    <a:pt x="2472" y="10849"/>
                  </a:cubicBezTo>
                  <a:lnTo>
                    <a:pt x="7769" y="10849"/>
                  </a:lnTo>
                  <a:cubicBezTo>
                    <a:pt x="7769" y="10838"/>
                    <a:pt x="7769" y="10822"/>
                    <a:pt x="7769" y="10800"/>
                  </a:cubicBezTo>
                  <a:cubicBezTo>
                    <a:pt x="7769" y="9693"/>
                    <a:pt x="8364" y="8727"/>
                    <a:pt x="9249" y="8198"/>
                  </a:cubicBezTo>
                  <a:lnTo>
                    <a:pt x="6635" y="3704"/>
                  </a:lnTo>
                  <a:close/>
                  <a:moveTo>
                    <a:pt x="14958" y="3709"/>
                  </a:moveTo>
                  <a:lnTo>
                    <a:pt x="12344" y="8203"/>
                  </a:lnTo>
                  <a:cubicBezTo>
                    <a:pt x="13230" y="8732"/>
                    <a:pt x="13824" y="9698"/>
                    <a:pt x="13824" y="10805"/>
                  </a:cubicBezTo>
                  <a:cubicBezTo>
                    <a:pt x="13824" y="10821"/>
                    <a:pt x="13824" y="10843"/>
                    <a:pt x="13824" y="10859"/>
                  </a:cubicBezTo>
                  <a:lnTo>
                    <a:pt x="19121" y="10859"/>
                  </a:lnTo>
                  <a:cubicBezTo>
                    <a:pt x="19121" y="5292"/>
                    <a:pt x="14958" y="3709"/>
                    <a:pt x="14958" y="3709"/>
                  </a:cubicBezTo>
                  <a:close/>
                  <a:moveTo>
                    <a:pt x="10800" y="8758"/>
                  </a:moveTo>
                  <a:cubicBezTo>
                    <a:pt x="10278" y="8758"/>
                    <a:pt x="9754" y="8959"/>
                    <a:pt x="9356" y="9357"/>
                  </a:cubicBezTo>
                  <a:cubicBezTo>
                    <a:pt x="8558" y="10154"/>
                    <a:pt x="8558" y="11446"/>
                    <a:pt x="9356" y="12243"/>
                  </a:cubicBezTo>
                  <a:cubicBezTo>
                    <a:pt x="10153" y="13040"/>
                    <a:pt x="11446" y="13040"/>
                    <a:pt x="12243" y="12243"/>
                  </a:cubicBezTo>
                  <a:cubicBezTo>
                    <a:pt x="13040" y="11446"/>
                    <a:pt x="13040" y="10154"/>
                    <a:pt x="12243" y="9357"/>
                  </a:cubicBezTo>
                  <a:cubicBezTo>
                    <a:pt x="11844" y="8959"/>
                    <a:pt x="11322" y="8758"/>
                    <a:pt x="10800" y="8758"/>
                  </a:cubicBezTo>
                  <a:close/>
                  <a:moveTo>
                    <a:pt x="9293" y="13424"/>
                  </a:moveTo>
                  <a:lnTo>
                    <a:pt x="6684" y="17977"/>
                  </a:lnTo>
                  <a:cubicBezTo>
                    <a:pt x="6684" y="17977"/>
                    <a:pt x="8315" y="19218"/>
                    <a:pt x="10810" y="19202"/>
                  </a:cubicBezTo>
                  <a:cubicBezTo>
                    <a:pt x="13305" y="19218"/>
                    <a:pt x="14936" y="17977"/>
                    <a:pt x="14936" y="17977"/>
                  </a:cubicBezTo>
                  <a:lnTo>
                    <a:pt x="12327" y="13424"/>
                  </a:lnTo>
                  <a:cubicBezTo>
                    <a:pt x="11879" y="13683"/>
                    <a:pt x="11361" y="13829"/>
                    <a:pt x="10810" y="13824"/>
                  </a:cubicBezTo>
                  <a:cubicBezTo>
                    <a:pt x="10259" y="13824"/>
                    <a:pt x="9741" y="13678"/>
                    <a:pt x="9293" y="13424"/>
                  </a:cubicBezTo>
                  <a:close/>
                </a:path>
              </a:pathLst>
            </a:custGeom>
            <a:solidFill>
              <a:schemeClr val="accent5">
                <a:satOff val="7361"/>
                <a:lumOff val="753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500" i="0" spc="0">
                  <a:solidFill>
                    <a:schemeClr val="accent5">
                      <a:satOff val="7361"/>
                      <a:lumOff val="7535"/>
                    </a:schemeClr>
                  </a:solidFill>
                  <a:latin typeface="DIN Alternate Bold"/>
                  <a:ea typeface="DIN Alternate Bold"/>
                  <a:cs typeface="DIN Alternate Bold"/>
                  <a:sym typeface="DIN Alternate Bold"/>
                </a:defRPr>
              </a:pPr>
              <a:endParaRPr/>
            </a:p>
          </p:txBody>
        </p:sp>
        <p:sp>
          <p:nvSpPr>
            <p:cNvPr id="702" name="Radioactif"/>
            <p:cNvSpPr/>
            <p:nvPr/>
          </p:nvSpPr>
          <p:spPr>
            <a:xfrm>
              <a:off x="2230779" y="1407197"/>
              <a:ext cx="271825" cy="271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3" y="0"/>
                    <a:pt x="0" y="4833"/>
                    <a:pt x="0" y="10800"/>
                  </a:cubicBezTo>
                  <a:cubicBezTo>
                    <a:pt x="0" y="16767"/>
                    <a:pt x="4833" y="21600"/>
                    <a:pt x="10800" y="21600"/>
                  </a:cubicBezTo>
                  <a:cubicBezTo>
                    <a:pt x="16767" y="21600"/>
                    <a:pt x="21600" y="16767"/>
                    <a:pt x="21600" y="10800"/>
                  </a:cubicBezTo>
                  <a:cubicBezTo>
                    <a:pt x="21600" y="4833"/>
                    <a:pt x="16762" y="0"/>
                    <a:pt x="10800" y="0"/>
                  </a:cubicBezTo>
                  <a:close/>
                  <a:moveTo>
                    <a:pt x="10800" y="1188"/>
                  </a:moveTo>
                  <a:cubicBezTo>
                    <a:pt x="16108" y="1188"/>
                    <a:pt x="20412" y="5492"/>
                    <a:pt x="20412" y="10800"/>
                  </a:cubicBezTo>
                  <a:cubicBezTo>
                    <a:pt x="20412" y="16108"/>
                    <a:pt x="16103" y="20412"/>
                    <a:pt x="10800" y="20412"/>
                  </a:cubicBezTo>
                  <a:cubicBezTo>
                    <a:pt x="5492" y="20412"/>
                    <a:pt x="1188" y="16108"/>
                    <a:pt x="1188" y="10800"/>
                  </a:cubicBezTo>
                  <a:cubicBezTo>
                    <a:pt x="1188" y="5492"/>
                    <a:pt x="5492" y="1188"/>
                    <a:pt x="10800" y="1188"/>
                  </a:cubicBezTo>
                  <a:close/>
                  <a:moveTo>
                    <a:pt x="6635" y="3704"/>
                  </a:moveTo>
                  <a:cubicBezTo>
                    <a:pt x="6635" y="3704"/>
                    <a:pt x="2472" y="5287"/>
                    <a:pt x="2472" y="10849"/>
                  </a:cubicBezTo>
                  <a:lnTo>
                    <a:pt x="7769" y="10849"/>
                  </a:lnTo>
                  <a:cubicBezTo>
                    <a:pt x="7769" y="10838"/>
                    <a:pt x="7769" y="10822"/>
                    <a:pt x="7769" y="10800"/>
                  </a:cubicBezTo>
                  <a:cubicBezTo>
                    <a:pt x="7769" y="9693"/>
                    <a:pt x="8364" y="8727"/>
                    <a:pt x="9249" y="8198"/>
                  </a:cubicBezTo>
                  <a:lnTo>
                    <a:pt x="6635" y="3704"/>
                  </a:lnTo>
                  <a:close/>
                  <a:moveTo>
                    <a:pt x="14958" y="3709"/>
                  </a:moveTo>
                  <a:lnTo>
                    <a:pt x="12344" y="8203"/>
                  </a:lnTo>
                  <a:cubicBezTo>
                    <a:pt x="13230" y="8732"/>
                    <a:pt x="13824" y="9698"/>
                    <a:pt x="13824" y="10805"/>
                  </a:cubicBezTo>
                  <a:cubicBezTo>
                    <a:pt x="13824" y="10821"/>
                    <a:pt x="13824" y="10843"/>
                    <a:pt x="13824" y="10859"/>
                  </a:cubicBezTo>
                  <a:lnTo>
                    <a:pt x="19121" y="10859"/>
                  </a:lnTo>
                  <a:cubicBezTo>
                    <a:pt x="19121" y="5292"/>
                    <a:pt x="14958" y="3709"/>
                    <a:pt x="14958" y="3709"/>
                  </a:cubicBezTo>
                  <a:close/>
                  <a:moveTo>
                    <a:pt x="10800" y="8758"/>
                  </a:moveTo>
                  <a:cubicBezTo>
                    <a:pt x="10278" y="8758"/>
                    <a:pt x="9754" y="8959"/>
                    <a:pt x="9356" y="9357"/>
                  </a:cubicBezTo>
                  <a:cubicBezTo>
                    <a:pt x="8558" y="10154"/>
                    <a:pt x="8558" y="11446"/>
                    <a:pt x="9356" y="12243"/>
                  </a:cubicBezTo>
                  <a:cubicBezTo>
                    <a:pt x="10153" y="13040"/>
                    <a:pt x="11446" y="13040"/>
                    <a:pt x="12243" y="12243"/>
                  </a:cubicBezTo>
                  <a:cubicBezTo>
                    <a:pt x="13040" y="11446"/>
                    <a:pt x="13040" y="10154"/>
                    <a:pt x="12243" y="9357"/>
                  </a:cubicBezTo>
                  <a:cubicBezTo>
                    <a:pt x="11844" y="8959"/>
                    <a:pt x="11322" y="8758"/>
                    <a:pt x="10800" y="8758"/>
                  </a:cubicBezTo>
                  <a:close/>
                  <a:moveTo>
                    <a:pt x="9293" y="13424"/>
                  </a:moveTo>
                  <a:lnTo>
                    <a:pt x="6684" y="17977"/>
                  </a:lnTo>
                  <a:cubicBezTo>
                    <a:pt x="6684" y="17977"/>
                    <a:pt x="8315" y="19218"/>
                    <a:pt x="10810" y="19202"/>
                  </a:cubicBezTo>
                  <a:cubicBezTo>
                    <a:pt x="13305" y="19218"/>
                    <a:pt x="14936" y="17977"/>
                    <a:pt x="14936" y="17977"/>
                  </a:cubicBezTo>
                  <a:lnTo>
                    <a:pt x="12327" y="13424"/>
                  </a:lnTo>
                  <a:cubicBezTo>
                    <a:pt x="11879" y="13683"/>
                    <a:pt x="11361" y="13829"/>
                    <a:pt x="10810" y="13824"/>
                  </a:cubicBezTo>
                  <a:cubicBezTo>
                    <a:pt x="10259" y="13824"/>
                    <a:pt x="9741" y="13678"/>
                    <a:pt x="9293" y="13424"/>
                  </a:cubicBezTo>
                  <a:close/>
                </a:path>
              </a:pathLst>
            </a:custGeom>
            <a:solidFill>
              <a:schemeClr val="accent5">
                <a:satOff val="7361"/>
                <a:lumOff val="753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500" i="0" spc="0">
                  <a:solidFill>
                    <a:schemeClr val="accent5">
                      <a:satOff val="7361"/>
                      <a:lumOff val="7535"/>
                    </a:schemeClr>
                  </a:solidFill>
                  <a:latin typeface="DIN Alternate Bold"/>
                  <a:ea typeface="DIN Alternate Bold"/>
                  <a:cs typeface="DIN Alternate Bold"/>
                  <a:sym typeface="DIN Alternate Bold"/>
                </a:defRPr>
              </a:pPr>
              <a:endParaRPr/>
            </a:p>
          </p:txBody>
        </p:sp>
        <p:sp>
          <p:nvSpPr>
            <p:cNvPr id="703" name="Radioactif"/>
            <p:cNvSpPr/>
            <p:nvPr/>
          </p:nvSpPr>
          <p:spPr>
            <a:xfrm>
              <a:off x="2230779" y="1623635"/>
              <a:ext cx="271825" cy="271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3" y="0"/>
                    <a:pt x="0" y="4833"/>
                    <a:pt x="0" y="10800"/>
                  </a:cubicBezTo>
                  <a:cubicBezTo>
                    <a:pt x="0" y="16767"/>
                    <a:pt x="4833" y="21600"/>
                    <a:pt x="10800" y="21600"/>
                  </a:cubicBezTo>
                  <a:cubicBezTo>
                    <a:pt x="16767" y="21600"/>
                    <a:pt x="21600" y="16767"/>
                    <a:pt x="21600" y="10800"/>
                  </a:cubicBezTo>
                  <a:cubicBezTo>
                    <a:pt x="21600" y="4833"/>
                    <a:pt x="16762" y="0"/>
                    <a:pt x="10800" y="0"/>
                  </a:cubicBezTo>
                  <a:close/>
                  <a:moveTo>
                    <a:pt x="10800" y="1188"/>
                  </a:moveTo>
                  <a:cubicBezTo>
                    <a:pt x="16108" y="1188"/>
                    <a:pt x="20412" y="5492"/>
                    <a:pt x="20412" y="10800"/>
                  </a:cubicBezTo>
                  <a:cubicBezTo>
                    <a:pt x="20412" y="16108"/>
                    <a:pt x="16103" y="20412"/>
                    <a:pt x="10800" y="20412"/>
                  </a:cubicBezTo>
                  <a:cubicBezTo>
                    <a:pt x="5492" y="20412"/>
                    <a:pt x="1188" y="16108"/>
                    <a:pt x="1188" y="10800"/>
                  </a:cubicBezTo>
                  <a:cubicBezTo>
                    <a:pt x="1188" y="5492"/>
                    <a:pt x="5492" y="1188"/>
                    <a:pt x="10800" y="1188"/>
                  </a:cubicBezTo>
                  <a:close/>
                  <a:moveTo>
                    <a:pt x="6635" y="3704"/>
                  </a:moveTo>
                  <a:cubicBezTo>
                    <a:pt x="6635" y="3704"/>
                    <a:pt x="2472" y="5287"/>
                    <a:pt x="2472" y="10849"/>
                  </a:cubicBezTo>
                  <a:lnTo>
                    <a:pt x="7769" y="10849"/>
                  </a:lnTo>
                  <a:cubicBezTo>
                    <a:pt x="7769" y="10838"/>
                    <a:pt x="7769" y="10822"/>
                    <a:pt x="7769" y="10800"/>
                  </a:cubicBezTo>
                  <a:cubicBezTo>
                    <a:pt x="7769" y="9693"/>
                    <a:pt x="8364" y="8727"/>
                    <a:pt x="9249" y="8198"/>
                  </a:cubicBezTo>
                  <a:lnTo>
                    <a:pt x="6635" y="3704"/>
                  </a:lnTo>
                  <a:close/>
                  <a:moveTo>
                    <a:pt x="14958" y="3709"/>
                  </a:moveTo>
                  <a:lnTo>
                    <a:pt x="12344" y="8203"/>
                  </a:lnTo>
                  <a:cubicBezTo>
                    <a:pt x="13230" y="8732"/>
                    <a:pt x="13824" y="9698"/>
                    <a:pt x="13824" y="10805"/>
                  </a:cubicBezTo>
                  <a:cubicBezTo>
                    <a:pt x="13824" y="10821"/>
                    <a:pt x="13824" y="10843"/>
                    <a:pt x="13824" y="10859"/>
                  </a:cubicBezTo>
                  <a:lnTo>
                    <a:pt x="19121" y="10859"/>
                  </a:lnTo>
                  <a:cubicBezTo>
                    <a:pt x="19121" y="5292"/>
                    <a:pt x="14958" y="3709"/>
                    <a:pt x="14958" y="3709"/>
                  </a:cubicBezTo>
                  <a:close/>
                  <a:moveTo>
                    <a:pt x="10800" y="8758"/>
                  </a:moveTo>
                  <a:cubicBezTo>
                    <a:pt x="10278" y="8758"/>
                    <a:pt x="9754" y="8959"/>
                    <a:pt x="9356" y="9357"/>
                  </a:cubicBezTo>
                  <a:cubicBezTo>
                    <a:pt x="8558" y="10154"/>
                    <a:pt x="8558" y="11446"/>
                    <a:pt x="9356" y="12243"/>
                  </a:cubicBezTo>
                  <a:cubicBezTo>
                    <a:pt x="10153" y="13040"/>
                    <a:pt x="11446" y="13040"/>
                    <a:pt x="12243" y="12243"/>
                  </a:cubicBezTo>
                  <a:cubicBezTo>
                    <a:pt x="13040" y="11446"/>
                    <a:pt x="13040" y="10154"/>
                    <a:pt x="12243" y="9357"/>
                  </a:cubicBezTo>
                  <a:cubicBezTo>
                    <a:pt x="11844" y="8959"/>
                    <a:pt x="11322" y="8758"/>
                    <a:pt x="10800" y="8758"/>
                  </a:cubicBezTo>
                  <a:close/>
                  <a:moveTo>
                    <a:pt x="9293" y="13424"/>
                  </a:moveTo>
                  <a:lnTo>
                    <a:pt x="6684" y="17977"/>
                  </a:lnTo>
                  <a:cubicBezTo>
                    <a:pt x="6684" y="17977"/>
                    <a:pt x="8315" y="19218"/>
                    <a:pt x="10810" y="19202"/>
                  </a:cubicBezTo>
                  <a:cubicBezTo>
                    <a:pt x="13305" y="19218"/>
                    <a:pt x="14936" y="17977"/>
                    <a:pt x="14936" y="17977"/>
                  </a:cubicBezTo>
                  <a:lnTo>
                    <a:pt x="12327" y="13424"/>
                  </a:lnTo>
                  <a:cubicBezTo>
                    <a:pt x="11879" y="13683"/>
                    <a:pt x="11361" y="13829"/>
                    <a:pt x="10810" y="13824"/>
                  </a:cubicBezTo>
                  <a:cubicBezTo>
                    <a:pt x="10259" y="13824"/>
                    <a:pt x="9741" y="13678"/>
                    <a:pt x="9293" y="13424"/>
                  </a:cubicBezTo>
                  <a:close/>
                </a:path>
              </a:pathLst>
            </a:custGeom>
            <a:solidFill>
              <a:schemeClr val="accent5">
                <a:satOff val="7361"/>
                <a:lumOff val="753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500" i="0" spc="0">
                  <a:solidFill>
                    <a:schemeClr val="accent5">
                      <a:satOff val="7361"/>
                      <a:lumOff val="7535"/>
                    </a:schemeClr>
                  </a:solidFill>
                  <a:latin typeface="DIN Alternate Bold"/>
                  <a:ea typeface="DIN Alternate Bold"/>
                  <a:cs typeface="DIN Alternate Bold"/>
                  <a:sym typeface="DIN Alternate Bold"/>
                </a:defRPr>
              </a:pPr>
              <a:endParaRPr/>
            </a:p>
          </p:txBody>
        </p:sp>
        <p:sp>
          <p:nvSpPr>
            <p:cNvPr id="704" name="Radioactif"/>
            <p:cNvSpPr/>
            <p:nvPr/>
          </p:nvSpPr>
          <p:spPr>
            <a:xfrm>
              <a:off x="2230779" y="1841979"/>
              <a:ext cx="271825" cy="271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3" y="0"/>
                    <a:pt x="0" y="4833"/>
                    <a:pt x="0" y="10800"/>
                  </a:cubicBezTo>
                  <a:cubicBezTo>
                    <a:pt x="0" y="16767"/>
                    <a:pt x="4833" y="21600"/>
                    <a:pt x="10800" y="21600"/>
                  </a:cubicBezTo>
                  <a:cubicBezTo>
                    <a:pt x="16767" y="21600"/>
                    <a:pt x="21600" y="16767"/>
                    <a:pt x="21600" y="10800"/>
                  </a:cubicBezTo>
                  <a:cubicBezTo>
                    <a:pt x="21600" y="4833"/>
                    <a:pt x="16762" y="0"/>
                    <a:pt x="10800" y="0"/>
                  </a:cubicBezTo>
                  <a:close/>
                  <a:moveTo>
                    <a:pt x="10800" y="1188"/>
                  </a:moveTo>
                  <a:cubicBezTo>
                    <a:pt x="16108" y="1188"/>
                    <a:pt x="20412" y="5492"/>
                    <a:pt x="20412" y="10800"/>
                  </a:cubicBezTo>
                  <a:cubicBezTo>
                    <a:pt x="20412" y="16108"/>
                    <a:pt x="16103" y="20412"/>
                    <a:pt x="10800" y="20412"/>
                  </a:cubicBezTo>
                  <a:cubicBezTo>
                    <a:pt x="5492" y="20412"/>
                    <a:pt x="1188" y="16108"/>
                    <a:pt x="1188" y="10800"/>
                  </a:cubicBezTo>
                  <a:cubicBezTo>
                    <a:pt x="1188" y="5492"/>
                    <a:pt x="5492" y="1188"/>
                    <a:pt x="10800" y="1188"/>
                  </a:cubicBezTo>
                  <a:close/>
                  <a:moveTo>
                    <a:pt x="6635" y="3704"/>
                  </a:moveTo>
                  <a:cubicBezTo>
                    <a:pt x="6635" y="3704"/>
                    <a:pt x="2472" y="5287"/>
                    <a:pt x="2472" y="10849"/>
                  </a:cubicBezTo>
                  <a:lnTo>
                    <a:pt x="7769" y="10849"/>
                  </a:lnTo>
                  <a:cubicBezTo>
                    <a:pt x="7769" y="10838"/>
                    <a:pt x="7769" y="10822"/>
                    <a:pt x="7769" y="10800"/>
                  </a:cubicBezTo>
                  <a:cubicBezTo>
                    <a:pt x="7769" y="9693"/>
                    <a:pt x="8364" y="8727"/>
                    <a:pt x="9249" y="8198"/>
                  </a:cubicBezTo>
                  <a:lnTo>
                    <a:pt x="6635" y="3704"/>
                  </a:lnTo>
                  <a:close/>
                  <a:moveTo>
                    <a:pt x="14958" y="3709"/>
                  </a:moveTo>
                  <a:lnTo>
                    <a:pt x="12344" y="8203"/>
                  </a:lnTo>
                  <a:cubicBezTo>
                    <a:pt x="13230" y="8732"/>
                    <a:pt x="13824" y="9698"/>
                    <a:pt x="13824" y="10805"/>
                  </a:cubicBezTo>
                  <a:cubicBezTo>
                    <a:pt x="13824" y="10821"/>
                    <a:pt x="13824" y="10843"/>
                    <a:pt x="13824" y="10859"/>
                  </a:cubicBezTo>
                  <a:lnTo>
                    <a:pt x="19121" y="10859"/>
                  </a:lnTo>
                  <a:cubicBezTo>
                    <a:pt x="19121" y="5292"/>
                    <a:pt x="14958" y="3709"/>
                    <a:pt x="14958" y="3709"/>
                  </a:cubicBezTo>
                  <a:close/>
                  <a:moveTo>
                    <a:pt x="10800" y="8758"/>
                  </a:moveTo>
                  <a:cubicBezTo>
                    <a:pt x="10278" y="8758"/>
                    <a:pt x="9754" y="8959"/>
                    <a:pt x="9356" y="9357"/>
                  </a:cubicBezTo>
                  <a:cubicBezTo>
                    <a:pt x="8558" y="10154"/>
                    <a:pt x="8558" y="11446"/>
                    <a:pt x="9356" y="12243"/>
                  </a:cubicBezTo>
                  <a:cubicBezTo>
                    <a:pt x="10153" y="13040"/>
                    <a:pt x="11446" y="13040"/>
                    <a:pt x="12243" y="12243"/>
                  </a:cubicBezTo>
                  <a:cubicBezTo>
                    <a:pt x="13040" y="11446"/>
                    <a:pt x="13040" y="10154"/>
                    <a:pt x="12243" y="9357"/>
                  </a:cubicBezTo>
                  <a:cubicBezTo>
                    <a:pt x="11844" y="8959"/>
                    <a:pt x="11322" y="8758"/>
                    <a:pt x="10800" y="8758"/>
                  </a:cubicBezTo>
                  <a:close/>
                  <a:moveTo>
                    <a:pt x="9293" y="13424"/>
                  </a:moveTo>
                  <a:lnTo>
                    <a:pt x="6684" y="17977"/>
                  </a:lnTo>
                  <a:cubicBezTo>
                    <a:pt x="6684" y="17977"/>
                    <a:pt x="8315" y="19218"/>
                    <a:pt x="10810" y="19202"/>
                  </a:cubicBezTo>
                  <a:cubicBezTo>
                    <a:pt x="13305" y="19218"/>
                    <a:pt x="14936" y="17977"/>
                    <a:pt x="14936" y="17977"/>
                  </a:cubicBezTo>
                  <a:lnTo>
                    <a:pt x="12327" y="13424"/>
                  </a:lnTo>
                  <a:cubicBezTo>
                    <a:pt x="11879" y="13683"/>
                    <a:pt x="11361" y="13829"/>
                    <a:pt x="10810" y="13824"/>
                  </a:cubicBezTo>
                  <a:cubicBezTo>
                    <a:pt x="10259" y="13824"/>
                    <a:pt x="9741" y="13678"/>
                    <a:pt x="9293" y="13424"/>
                  </a:cubicBezTo>
                  <a:close/>
                </a:path>
              </a:pathLst>
            </a:custGeom>
            <a:solidFill>
              <a:schemeClr val="accent5">
                <a:satOff val="7361"/>
                <a:lumOff val="753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500" i="0" spc="0">
                  <a:solidFill>
                    <a:schemeClr val="accent5">
                      <a:satOff val="7361"/>
                      <a:lumOff val="7535"/>
                    </a:schemeClr>
                  </a:solidFill>
                  <a:latin typeface="DIN Alternate Bold"/>
                  <a:ea typeface="DIN Alternate Bold"/>
                  <a:cs typeface="DIN Alternate Bold"/>
                  <a:sym typeface="DIN Alternate Bold"/>
                </a:defRPr>
              </a:pPr>
              <a:endParaRPr/>
            </a:p>
          </p:txBody>
        </p:sp>
        <p:sp>
          <p:nvSpPr>
            <p:cNvPr id="705" name="Radioactif"/>
            <p:cNvSpPr/>
            <p:nvPr/>
          </p:nvSpPr>
          <p:spPr>
            <a:xfrm>
              <a:off x="2230779" y="2060322"/>
              <a:ext cx="271825" cy="271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3" y="0"/>
                    <a:pt x="0" y="4833"/>
                    <a:pt x="0" y="10800"/>
                  </a:cubicBezTo>
                  <a:cubicBezTo>
                    <a:pt x="0" y="16767"/>
                    <a:pt x="4833" y="21600"/>
                    <a:pt x="10800" y="21600"/>
                  </a:cubicBezTo>
                  <a:cubicBezTo>
                    <a:pt x="16767" y="21600"/>
                    <a:pt x="21600" y="16767"/>
                    <a:pt x="21600" y="10800"/>
                  </a:cubicBezTo>
                  <a:cubicBezTo>
                    <a:pt x="21600" y="4833"/>
                    <a:pt x="16762" y="0"/>
                    <a:pt x="10800" y="0"/>
                  </a:cubicBezTo>
                  <a:close/>
                  <a:moveTo>
                    <a:pt x="10800" y="1188"/>
                  </a:moveTo>
                  <a:cubicBezTo>
                    <a:pt x="16108" y="1188"/>
                    <a:pt x="20412" y="5492"/>
                    <a:pt x="20412" y="10800"/>
                  </a:cubicBezTo>
                  <a:cubicBezTo>
                    <a:pt x="20412" y="16108"/>
                    <a:pt x="16103" y="20412"/>
                    <a:pt x="10800" y="20412"/>
                  </a:cubicBezTo>
                  <a:cubicBezTo>
                    <a:pt x="5492" y="20412"/>
                    <a:pt x="1188" y="16108"/>
                    <a:pt x="1188" y="10800"/>
                  </a:cubicBezTo>
                  <a:cubicBezTo>
                    <a:pt x="1188" y="5492"/>
                    <a:pt x="5492" y="1188"/>
                    <a:pt x="10800" y="1188"/>
                  </a:cubicBezTo>
                  <a:close/>
                  <a:moveTo>
                    <a:pt x="6635" y="3704"/>
                  </a:moveTo>
                  <a:cubicBezTo>
                    <a:pt x="6635" y="3704"/>
                    <a:pt x="2472" y="5287"/>
                    <a:pt x="2472" y="10849"/>
                  </a:cubicBezTo>
                  <a:lnTo>
                    <a:pt x="7769" y="10849"/>
                  </a:lnTo>
                  <a:cubicBezTo>
                    <a:pt x="7769" y="10838"/>
                    <a:pt x="7769" y="10822"/>
                    <a:pt x="7769" y="10800"/>
                  </a:cubicBezTo>
                  <a:cubicBezTo>
                    <a:pt x="7769" y="9693"/>
                    <a:pt x="8364" y="8727"/>
                    <a:pt x="9249" y="8198"/>
                  </a:cubicBezTo>
                  <a:lnTo>
                    <a:pt x="6635" y="3704"/>
                  </a:lnTo>
                  <a:close/>
                  <a:moveTo>
                    <a:pt x="14958" y="3709"/>
                  </a:moveTo>
                  <a:lnTo>
                    <a:pt x="12344" y="8203"/>
                  </a:lnTo>
                  <a:cubicBezTo>
                    <a:pt x="13230" y="8732"/>
                    <a:pt x="13824" y="9698"/>
                    <a:pt x="13824" y="10805"/>
                  </a:cubicBezTo>
                  <a:cubicBezTo>
                    <a:pt x="13824" y="10821"/>
                    <a:pt x="13824" y="10843"/>
                    <a:pt x="13824" y="10859"/>
                  </a:cubicBezTo>
                  <a:lnTo>
                    <a:pt x="19121" y="10859"/>
                  </a:lnTo>
                  <a:cubicBezTo>
                    <a:pt x="19121" y="5292"/>
                    <a:pt x="14958" y="3709"/>
                    <a:pt x="14958" y="3709"/>
                  </a:cubicBezTo>
                  <a:close/>
                  <a:moveTo>
                    <a:pt x="10800" y="8758"/>
                  </a:moveTo>
                  <a:cubicBezTo>
                    <a:pt x="10278" y="8758"/>
                    <a:pt x="9754" y="8959"/>
                    <a:pt x="9356" y="9357"/>
                  </a:cubicBezTo>
                  <a:cubicBezTo>
                    <a:pt x="8558" y="10154"/>
                    <a:pt x="8558" y="11446"/>
                    <a:pt x="9356" y="12243"/>
                  </a:cubicBezTo>
                  <a:cubicBezTo>
                    <a:pt x="10153" y="13040"/>
                    <a:pt x="11446" y="13040"/>
                    <a:pt x="12243" y="12243"/>
                  </a:cubicBezTo>
                  <a:cubicBezTo>
                    <a:pt x="13040" y="11446"/>
                    <a:pt x="13040" y="10154"/>
                    <a:pt x="12243" y="9357"/>
                  </a:cubicBezTo>
                  <a:cubicBezTo>
                    <a:pt x="11844" y="8959"/>
                    <a:pt x="11322" y="8758"/>
                    <a:pt x="10800" y="8758"/>
                  </a:cubicBezTo>
                  <a:close/>
                  <a:moveTo>
                    <a:pt x="9293" y="13424"/>
                  </a:moveTo>
                  <a:lnTo>
                    <a:pt x="6684" y="17977"/>
                  </a:lnTo>
                  <a:cubicBezTo>
                    <a:pt x="6684" y="17977"/>
                    <a:pt x="8315" y="19218"/>
                    <a:pt x="10810" y="19202"/>
                  </a:cubicBezTo>
                  <a:cubicBezTo>
                    <a:pt x="13305" y="19218"/>
                    <a:pt x="14936" y="17977"/>
                    <a:pt x="14936" y="17977"/>
                  </a:cubicBezTo>
                  <a:lnTo>
                    <a:pt x="12327" y="13424"/>
                  </a:lnTo>
                  <a:cubicBezTo>
                    <a:pt x="11879" y="13683"/>
                    <a:pt x="11361" y="13829"/>
                    <a:pt x="10810" y="13824"/>
                  </a:cubicBezTo>
                  <a:cubicBezTo>
                    <a:pt x="10259" y="13824"/>
                    <a:pt x="9741" y="13678"/>
                    <a:pt x="9293" y="13424"/>
                  </a:cubicBezTo>
                  <a:close/>
                </a:path>
              </a:pathLst>
            </a:custGeom>
            <a:solidFill>
              <a:schemeClr val="accent5">
                <a:satOff val="7361"/>
                <a:lumOff val="753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500" i="0" spc="0">
                  <a:solidFill>
                    <a:schemeClr val="accent5">
                      <a:satOff val="7361"/>
                      <a:lumOff val="7535"/>
                    </a:schemeClr>
                  </a:solidFill>
                  <a:latin typeface="DIN Alternate Bold"/>
                  <a:ea typeface="DIN Alternate Bold"/>
                  <a:cs typeface="DIN Alternate Bold"/>
                  <a:sym typeface="DIN Alternate Bold"/>
                </a:defRPr>
              </a:pPr>
              <a:endParaRPr/>
            </a:p>
          </p:txBody>
        </p:sp>
        <p:sp>
          <p:nvSpPr>
            <p:cNvPr id="706" name="Radioactif"/>
            <p:cNvSpPr/>
            <p:nvPr/>
          </p:nvSpPr>
          <p:spPr>
            <a:xfrm>
              <a:off x="2230779" y="2280573"/>
              <a:ext cx="271825" cy="271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3" y="0"/>
                    <a:pt x="0" y="4833"/>
                    <a:pt x="0" y="10800"/>
                  </a:cubicBezTo>
                  <a:cubicBezTo>
                    <a:pt x="0" y="16767"/>
                    <a:pt x="4833" y="21600"/>
                    <a:pt x="10800" y="21600"/>
                  </a:cubicBezTo>
                  <a:cubicBezTo>
                    <a:pt x="16767" y="21600"/>
                    <a:pt x="21600" y="16767"/>
                    <a:pt x="21600" y="10800"/>
                  </a:cubicBezTo>
                  <a:cubicBezTo>
                    <a:pt x="21600" y="4833"/>
                    <a:pt x="16762" y="0"/>
                    <a:pt x="10800" y="0"/>
                  </a:cubicBezTo>
                  <a:close/>
                  <a:moveTo>
                    <a:pt x="10800" y="1188"/>
                  </a:moveTo>
                  <a:cubicBezTo>
                    <a:pt x="16108" y="1188"/>
                    <a:pt x="20412" y="5492"/>
                    <a:pt x="20412" y="10800"/>
                  </a:cubicBezTo>
                  <a:cubicBezTo>
                    <a:pt x="20412" y="16108"/>
                    <a:pt x="16103" y="20412"/>
                    <a:pt x="10800" y="20412"/>
                  </a:cubicBezTo>
                  <a:cubicBezTo>
                    <a:pt x="5492" y="20412"/>
                    <a:pt x="1188" y="16108"/>
                    <a:pt x="1188" y="10800"/>
                  </a:cubicBezTo>
                  <a:cubicBezTo>
                    <a:pt x="1188" y="5492"/>
                    <a:pt x="5492" y="1188"/>
                    <a:pt x="10800" y="1188"/>
                  </a:cubicBezTo>
                  <a:close/>
                  <a:moveTo>
                    <a:pt x="6635" y="3704"/>
                  </a:moveTo>
                  <a:cubicBezTo>
                    <a:pt x="6635" y="3704"/>
                    <a:pt x="2472" y="5287"/>
                    <a:pt x="2472" y="10849"/>
                  </a:cubicBezTo>
                  <a:lnTo>
                    <a:pt x="7769" y="10849"/>
                  </a:lnTo>
                  <a:cubicBezTo>
                    <a:pt x="7769" y="10838"/>
                    <a:pt x="7769" y="10822"/>
                    <a:pt x="7769" y="10800"/>
                  </a:cubicBezTo>
                  <a:cubicBezTo>
                    <a:pt x="7769" y="9693"/>
                    <a:pt x="8364" y="8727"/>
                    <a:pt x="9249" y="8198"/>
                  </a:cubicBezTo>
                  <a:lnTo>
                    <a:pt x="6635" y="3704"/>
                  </a:lnTo>
                  <a:close/>
                  <a:moveTo>
                    <a:pt x="14958" y="3709"/>
                  </a:moveTo>
                  <a:lnTo>
                    <a:pt x="12344" y="8203"/>
                  </a:lnTo>
                  <a:cubicBezTo>
                    <a:pt x="13230" y="8732"/>
                    <a:pt x="13824" y="9698"/>
                    <a:pt x="13824" y="10805"/>
                  </a:cubicBezTo>
                  <a:cubicBezTo>
                    <a:pt x="13824" y="10821"/>
                    <a:pt x="13824" y="10843"/>
                    <a:pt x="13824" y="10859"/>
                  </a:cubicBezTo>
                  <a:lnTo>
                    <a:pt x="19121" y="10859"/>
                  </a:lnTo>
                  <a:cubicBezTo>
                    <a:pt x="19121" y="5292"/>
                    <a:pt x="14958" y="3709"/>
                    <a:pt x="14958" y="3709"/>
                  </a:cubicBezTo>
                  <a:close/>
                  <a:moveTo>
                    <a:pt x="10800" y="8758"/>
                  </a:moveTo>
                  <a:cubicBezTo>
                    <a:pt x="10278" y="8758"/>
                    <a:pt x="9754" y="8959"/>
                    <a:pt x="9356" y="9357"/>
                  </a:cubicBezTo>
                  <a:cubicBezTo>
                    <a:pt x="8558" y="10154"/>
                    <a:pt x="8558" y="11446"/>
                    <a:pt x="9356" y="12243"/>
                  </a:cubicBezTo>
                  <a:cubicBezTo>
                    <a:pt x="10153" y="13040"/>
                    <a:pt x="11446" y="13040"/>
                    <a:pt x="12243" y="12243"/>
                  </a:cubicBezTo>
                  <a:cubicBezTo>
                    <a:pt x="13040" y="11446"/>
                    <a:pt x="13040" y="10154"/>
                    <a:pt x="12243" y="9357"/>
                  </a:cubicBezTo>
                  <a:cubicBezTo>
                    <a:pt x="11844" y="8959"/>
                    <a:pt x="11322" y="8758"/>
                    <a:pt x="10800" y="8758"/>
                  </a:cubicBezTo>
                  <a:close/>
                  <a:moveTo>
                    <a:pt x="9293" y="13424"/>
                  </a:moveTo>
                  <a:lnTo>
                    <a:pt x="6684" y="17977"/>
                  </a:lnTo>
                  <a:cubicBezTo>
                    <a:pt x="6684" y="17977"/>
                    <a:pt x="8315" y="19218"/>
                    <a:pt x="10810" y="19202"/>
                  </a:cubicBezTo>
                  <a:cubicBezTo>
                    <a:pt x="13305" y="19218"/>
                    <a:pt x="14936" y="17977"/>
                    <a:pt x="14936" y="17977"/>
                  </a:cubicBezTo>
                  <a:lnTo>
                    <a:pt x="12327" y="13424"/>
                  </a:lnTo>
                  <a:cubicBezTo>
                    <a:pt x="11879" y="13683"/>
                    <a:pt x="11361" y="13829"/>
                    <a:pt x="10810" y="13824"/>
                  </a:cubicBezTo>
                  <a:cubicBezTo>
                    <a:pt x="10259" y="13824"/>
                    <a:pt x="9741" y="13678"/>
                    <a:pt x="9293" y="13424"/>
                  </a:cubicBezTo>
                  <a:close/>
                </a:path>
              </a:pathLst>
            </a:custGeom>
            <a:solidFill>
              <a:schemeClr val="accent5">
                <a:satOff val="7361"/>
                <a:lumOff val="753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500" i="0" spc="0">
                  <a:solidFill>
                    <a:schemeClr val="accent5">
                      <a:satOff val="7361"/>
                      <a:lumOff val="7535"/>
                    </a:schemeClr>
                  </a:solidFill>
                  <a:latin typeface="DIN Alternate Bold"/>
                  <a:ea typeface="DIN Alternate Bold"/>
                  <a:cs typeface="DIN Alternate Bold"/>
                  <a:sym typeface="DIN Alternate Bold"/>
                </a:defRPr>
              </a:pPr>
              <a:endParaRPr/>
            </a:p>
          </p:txBody>
        </p:sp>
        <p:sp>
          <p:nvSpPr>
            <p:cNvPr id="707" name="Radioactif"/>
            <p:cNvSpPr/>
            <p:nvPr/>
          </p:nvSpPr>
          <p:spPr>
            <a:xfrm>
              <a:off x="2230779" y="2492335"/>
              <a:ext cx="271825" cy="271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3" y="0"/>
                    <a:pt x="0" y="4833"/>
                    <a:pt x="0" y="10800"/>
                  </a:cubicBezTo>
                  <a:cubicBezTo>
                    <a:pt x="0" y="16767"/>
                    <a:pt x="4833" y="21600"/>
                    <a:pt x="10800" y="21600"/>
                  </a:cubicBezTo>
                  <a:cubicBezTo>
                    <a:pt x="16767" y="21600"/>
                    <a:pt x="21600" y="16767"/>
                    <a:pt x="21600" y="10800"/>
                  </a:cubicBezTo>
                  <a:cubicBezTo>
                    <a:pt x="21600" y="4833"/>
                    <a:pt x="16762" y="0"/>
                    <a:pt x="10800" y="0"/>
                  </a:cubicBezTo>
                  <a:close/>
                  <a:moveTo>
                    <a:pt x="10800" y="1188"/>
                  </a:moveTo>
                  <a:cubicBezTo>
                    <a:pt x="16108" y="1188"/>
                    <a:pt x="20412" y="5492"/>
                    <a:pt x="20412" y="10800"/>
                  </a:cubicBezTo>
                  <a:cubicBezTo>
                    <a:pt x="20412" y="16108"/>
                    <a:pt x="16103" y="20412"/>
                    <a:pt x="10800" y="20412"/>
                  </a:cubicBezTo>
                  <a:cubicBezTo>
                    <a:pt x="5492" y="20412"/>
                    <a:pt x="1188" y="16108"/>
                    <a:pt x="1188" y="10800"/>
                  </a:cubicBezTo>
                  <a:cubicBezTo>
                    <a:pt x="1188" y="5492"/>
                    <a:pt x="5492" y="1188"/>
                    <a:pt x="10800" y="1188"/>
                  </a:cubicBezTo>
                  <a:close/>
                  <a:moveTo>
                    <a:pt x="6635" y="3704"/>
                  </a:moveTo>
                  <a:cubicBezTo>
                    <a:pt x="6635" y="3704"/>
                    <a:pt x="2472" y="5287"/>
                    <a:pt x="2472" y="10849"/>
                  </a:cubicBezTo>
                  <a:lnTo>
                    <a:pt x="7769" y="10849"/>
                  </a:lnTo>
                  <a:cubicBezTo>
                    <a:pt x="7769" y="10838"/>
                    <a:pt x="7769" y="10822"/>
                    <a:pt x="7769" y="10800"/>
                  </a:cubicBezTo>
                  <a:cubicBezTo>
                    <a:pt x="7769" y="9693"/>
                    <a:pt x="8364" y="8727"/>
                    <a:pt x="9249" y="8198"/>
                  </a:cubicBezTo>
                  <a:lnTo>
                    <a:pt x="6635" y="3704"/>
                  </a:lnTo>
                  <a:close/>
                  <a:moveTo>
                    <a:pt x="14958" y="3709"/>
                  </a:moveTo>
                  <a:lnTo>
                    <a:pt x="12344" y="8203"/>
                  </a:lnTo>
                  <a:cubicBezTo>
                    <a:pt x="13230" y="8732"/>
                    <a:pt x="13824" y="9698"/>
                    <a:pt x="13824" y="10805"/>
                  </a:cubicBezTo>
                  <a:cubicBezTo>
                    <a:pt x="13824" y="10821"/>
                    <a:pt x="13824" y="10843"/>
                    <a:pt x="13824" y="10859"/>
                  </a:cubicBezTo>
                  <a:lnTo>
                    <a:pt x="19121" y="10859"/>
                  </a:lnTo>
                  <a:cubicBezTo>
                    <a:pt x="19121" y="5292"/>
                    <a:pt x="14958" y="3709"/>
                    <a:pt x="14958" y="3709"/>
                  </a:cubicBezTo>
                  <a:close/>
                  <a:moveTo>
                    <a:pt x="10800" y="8758"/>
                  </a:moveTo>
                  <a:cubicBezTo>
                    <a:pt x="10278" y="8758"/>
                    <a:pt x="9754" y="8959"/>
                    <a:pt x="9356" y="9357"/>
                  </a:cubicBezTo>
                  <a:cubicBezTo>
                    <a:pt x="8558" y="10154"/>
                    <a:pt x="8558" y="11446"/>
                    <a:pt x="9356" y="12243"/>
                  </a:cubicBezTo>
                  <a:cubicBezTo>
                    <a:pt x="10153" y="13040"/>
                    <a:pt x="11446" y="13040"/>
                    <a:pt x="12243" y="12243"/>
                  </a:cubicBezTo>
                  <a:cubicBezTo>
                    <a:pt x="13040" y="11446"/>
                    <a:pt x="13040" y="10154"/>
                    <a:pt x="12243" y="9357"/>
                  </a:cubicBezTo>
                  <a:cubicBezTo>
                    <a:pt x="11844" y="8959"/>
                    <a:pt x="11322" y="8758"/>
                    <a:pt x="10800" y="8758"/>
                  </a:cubicBezTo>
                  <a:close/>
                  <a:moveTo>
                    <a:pt x="9293" y="13424"/>
                  </a:moveTo>
                  <a:lnTo>
                    <a:pt x="6684" y="17977"/>
                  </a:lnTo>
                  <a:cubicBezTo>
                    <a:pt x="6684" y="17977"/>
                    <a:pt x="8315" y="19218"/>
                    <a:pt x="10810" y="19202"/>
                  </a:cubicBezTo>
                  <a:cubicBezTo>
                    <a:pt x="13305" y="19218"/>
                    <a:pt x="14936" y="17977"/>
                    <a:pt x="14936" y="17977"/>
                  </a:cubicBezTo>
                  <a:lnTo>
                    <a:pt x="12327" y="13424"/>
                  </a:lnTo>
                  <a:cubicBezTo>
                    <a:pt x="11879" y="13683"/>
                    <a:pt x="11361" y="13829"/>
                    <a:pt x="10810" y="13824"/>
                  </a:cubicBezTo>
                  <a:cubicBezTo>
                    <a:pt x="10259" y="13824"/>
                    <a:pt x="9741" y="13678"/>
                    <a:pt x="9293" y="13424"/>
                  </a:cubicBezTo>
                  <a:close/>
                </a:path>
              </a:pathLst>
            </a:custGeom>
            <a:solidFill>
              <a:schemeClr val="accent5">
                <a:satOff val="7361"/>
                <a:lumOff val="753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500" i="0" spc="0">
                  <a:solidFill>
                    <a:schemeClr val="accent5">
                      <a:satOff val="7361"/>
                      <a:lumOff val="7535"/>
                    </a:schemeClr>
                  </a:solidFill>
                  <a:latin typeface="DIN Alternate Bold"/>
                  <a:ea typeface="DIN Alternate Bold"/>
                  <a:cs typeface="DIN Alternate Bold"/>
                  <a:sym typeface="DIN Alternate Bold"/>
                </a:defRPr>
              </a:pPr>
              <a:endParaRPr/>
            </a:p>
          </p:txBody>
        </p:sp>
        <p:sp>
          <p:nvSpPr>
            <p:cNvPr id="708" name="Radioactif"/>
            <p:cNvSpPr/>
            <p:nvPr/>
          </p:nvSpPr>
          <p:spPr>
            <a:xfrm>
              <a:off x="2230779" y="2713447"/>
              <a:ext cx="271825" cy="271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3" y="0"/>
                    <a:pt x="0" y="4833"/>
                    <a:pt x="0" y="10800"/>
                  </a:cubicBezTo>
                  <a:cubicBezTo>
                    <a:pt x="0" y="16767"/>
                    <a:pt x="4833" y="21600"/>
                    <a:pt x="10800" y="21600"/>
                  </a:cubicBezTo>
                  <a:cubicBezTo>
                    <a:pt x="16767" y="21600"/>
                    <a:pt x="21600" y="16767"/>
                    <a:pt x="21600" y="10800"/>
                  </a:cubicBezTo>
                  <a:cubicBezTo>
                    <a:pt x="21600" y="4833"/>
                    <a:pt x="16762" y="0"/>
                    <a:pt x="10800" y="0"/>
                  </a:cubicBezTo>
                  <a:close/>
                  <a:moveTo>
                    <a:pt x="10800" y="1188"/>
                  </a:moveTo>
                  <a:cubicBezTo>
                    <a:pt x="16108" y="1188"/>
                    <a:pt x="20412" y="5492"/>
                    <a:pt x="20412" y="10800"/>
                  </a:cubicBezTo>
                  <a:cubicBezTo>
                    <a:pt x="20412" y="16108"/>
                    <a:pt x="16103" y="20412"/>
                    <a:pt x="10800" y="20412"/>
                  </a:cubicBezTo>
                  <a:cubicBezTo>
                    <a:pt x="5492" y="20412"/>
                    <a:pt x="1188" y="16108"/>
                    <a:pt x="1188" y="10800"/>
                  </a:cubicBezTo>
                  <a:cubicBezTo>
                    <a:pt x="1188" y="5492"/>
                    <a:pt x="5492" y="1188"/>
                    <a:pt x="10800" y="1188"/>
                  </a:cubicBezTo>
                  <a:close/>
                  <a:moveTo>
                    <a:pt x="6635" y="3704"/>
                  </a:moveTo>
                  <a:cubicBezTo>
                    <a:pt x="6635" y="3704"/>
                    <a:pt x="2472" y="5287"/>
                    <a:pt x="2472" y="10849"/>
                  </a:cubicBezTo>
                  <a:lnTo>
                    <a:pt x="7769" y="10849"/>
                  </a:lnTo>
                  <a:cubicBezTo>
                    <a:pt x="7769" y="10838"/>
                    <a:pt x="7769" y="10822"/>
                    <a:pt x="7769" y="10800"/>
                  </a:cubicBezTo>
                  <a:cubicBezTo>
                    <a:pt x="7769" y="9693"/>
                    <a:pt x="8364" y="8727"/>
                    <a:pt x="9249" y="8198"/>
                  </a:cubicBezTo>
                  <a:lnTo>
                    <a:pt x="6635" y="3704"/>
                  </a:lnTo>
                  <a:close/>
                  <a:moveTo>
                    <a:pt x="14958" y="3709"/>
                  </a:moveTo>
                  <a:lnTo>
                    <a:pt x="12344" y="8203"/>
                  </a:lnTo>
                  <a:cubicBezTo>
                    <a:pt x="13230" y="8732"/>
                    <a:pt x="13824" y="9698"/>
                    <a:pt x="13824" y="10805"/>
                  </a:cubicBezTo>
                  <a:cubicBezTo>
                    <a:pt x="13824" y="10821"/>
                    <a:pt x="13824" y="10843"/>
                    <a:pt x="13824" y="10859"/>
                  </a:cubicBezTo>
                  <a:lnTo>
                    <a:pt x="19121" y="10859"/>
                  </a:lnTo>
                  <a:cubicBezTo>
                    <a:pt x="19121" y="5292"/>
                    <a:pt x="14958" y="3709"/>
                    <a:pt x="14958" y="3709"/>
                  </a:cubicBezTo>
                  <a:close/>
                  <a:moveTo>
                    <a:pt x="10800" y="8758"/>
                  </a:moveTo>
                  <a:cubicBezTo>
                    <a:pt x="10278" y="8758"/>
                    <a:pt x="9754" y="8959"/>
                    <a:pt x="9356" y="9357"/>
                  </a:cubicBezTo>
                  <a:cubicBezTo>
                    <a:pt x="8558" y="10154"/>
                    <a:pt x="8558" y="11446"/>
                    <a:pt x="9356" y="12243"/>
                  </a:cubicBezTo>
                  <a:cubicBezTo>
                    <a:pt x="10153" y="13040"/>
                    <a:pt x="11446" y="13040"/>
                    <a:pt x="12243" y="12243"/>
                  </a:cubicBezTo>
                  <a:cubicBezTo>
                    <a:pt x="13040" y="11446"/>
                    <a:pt x="13040" y="10154"/>
                    <a:pt x="12243" y="9357"/>
                  </a:cubicBezTo>
                  <a:cubicBezTo>
                    <a:pt x="11844" y="8959"/>
                    <a:pt x="11322" y="8758"/>
                    <a:pt x="10800" y="8758"/>
                  </a:cubicBezTo>
                  <a:close/>
                  <a:moveTo>
                    <a:pt x="9293" y="13424"/>
                  </a:moveTo>
                  <a:lnTo>
                    <a:pt x="6684" y="17977"/>
                  </a:lnTo>
                  <a:cubicBezTo>
                    <a:pt x="6684" y="17977"/>
                    <a:pt x="8315" y="19218"/>
                    <a:pt x="10810" y="19202"/>
                  </a:cubicBezTo>
                  <a:cubicBezTo>
                    <a:pt x="13305" y="19218"/>
                    <a:pt x="14936" y="17977"/>
                    <a:pt x="14936" y="17977"/>
                  </a:cubicBezTo>
                  <a:lnTo>
                    <a:pt x="12327" y="13424"/>
                  </a:lnTo>
                  <a:cubicBezTo>
                    <a:pt x="11879" y="13683"/>
                    <a:pt x="11361" y="13829"/>
                    <a:pt x="10810" y="13824"/>
                  </a:cubicBezTo>
                  <a:cubicBezTo>
                    <a:pt x="10259" y="13824"/>
                    <a:pt x="9741" y="13678"/>
                    <a:pt x="9293" y="13424"/>
                  </a:cubicBezTo>
                  <a:close/>
                </a:path>
              </a:pathLst>
            </a:custGeom>
            <a:solidFill>
              <a:schemeClr val="accent5">
                <a:satOff val="7361"/>
                <a:lumOff val="753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500" i="0" spc="0">
                  <a:solidFill>
                    <a:schemeClr val="accent5">
                      <a:satOff val="7361"/>
                      <a:lumOff val="7535"/>
                    </a:schemeClr>
                  </a:solidFill>
                  <a:latin typeface="DIN Alternate Bold"/>
                  <a:ea typeface="DIN Alternate Bold"/>
                  <a:cs typeface="DIN Alternate Bold"/>
                  <a:sym typeface="DIN Alternate Bold"/>
                </a:defRPr>
              </a:pPr>
              <a:endParaRPr/>
            </a:p>
          </p:txBody>
        </p:sp>
        <p:sp>
          <p:nvSpPr>
            <p:cNvPr id="709" name="Radioactif"/>
            <p:cNvSpPr/>
            <p:nvPr/>
          </p:nvSpPr>
          <p:spPr>
            <a:xfrm>
              <a:off x="2230779" y="2929023"/>
              <a:ext cx="271825" cy="271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3" y="0"/>
                    <a:pt x="0" y="4833"/>
                    <a:pt x="0" y="10800"/>
                  </a:cubicBezTo>
                  <a:cubicBezTo>
                    <a:pt x="0" y="16767"/>
                    <a:pt x="4833" y="21600"/>
                    <a:pt x="10800" y="21600"/>
                  </a:cubicBezTo>
                  <a:cubicBezTo>
                    <a:pt x="16767" y="21600"/>
                    <a:pt x="21600" y="16767"/>
                    <a:pt x="21600" y="10800"/>
                  </a:cubicBezTo>
                  <a:cubicBezTo>
                    <a:pt x="21600" y="4833"/>
                    <a:pt x="16762" y="0"/>
                    <a:pt x="10800" y="0"/>
                  </a:cubicBezTo>
                  <a:close/>
                  <a:moveTo>
                    <a:pt x="10800" y="1188"/>
                  </a:moveTo>
                  <a:cubicBezTo>
                    <a:pt x="16108" y="1188"/>
                    <a:pt x="20412" y="5492"/>
                    <a:pt x="20412" y="10800"/>
                  </a:cubicBezTo>
                  <a:cubicBezTo>
                    <a:pt x="20412" y="16108"/>
                    <a:pt x="16103" y="20412"/>
                    <a:pt x="10800" y="20412"/>
                  </a:cubicBezTo>
                  <a:cubicBezTo>
                    <a:pt x="5492" y="20412"/>
                    <a:pt x="1188" y="16108"/>
                    <a:pt x="1188" y="10800"/>
                  </a:cubicBezTo>
                  <a:cubicBezTo>
                    <a:pt x="1188" y="5492"/>
                    <a:pt x="5492" y="1188"/>
                    <a:pt x="10800" y="1188"/>
                  </a:cubicBezTo>
                  <a:close/>
                  <a:moveTo>
                    <a:pt x="6635" y="3704"/>
                  </a:moveTo>
                  <a:cubicBezTo>
                    <a:pt x="6635" y="3704"/>
                    <a:pt x="2472" y="5287"/>
                    <a:pt x="2472" y="10849"/>
                  </a:cubicBezTo>
                  <a:lnTo>
                    <a:pt x="7769" y="10849"/>
                  </a:lnTo>
                  <a:cubicBezTo>
                    <a:pt x="7769" y="10838"/>
                    <a:pt x="7769" y="10822"/>
                    <a:pt x="7769" y="10800"/>
                  </a:cubicBezTo>
                  <a:cubicBezTo>
                    <a:pt x="7769" y="9693"/>
                    <a:pt x="8364" y="8727"/>
                    <a:pt x="9249" y="8198"/>
                  </a:cubicBezTo>
                  <a:lnTo>
                    <a:pt x="6635" y="3704"/>
                  </a:lnTo>
                  <a:close/>
                  <a:moveTo>
                    <a:pt x="14958" y="3709"/>
                  </a:moveTo>
                  <a:lnTo>
                    <a:pt x="12344" y="8203"/>
                  </a:lnTo>
                  <a:cubicBezTo>
                    <a:pt x="13230" y="8732"/>
                    <a:pt x="13824" y="9698"/>
                    <a:pt x="13824" y="10805"/>
                  </a:cubicBezTo>
                  <a:cubicBezTo>
                    <a:pt x="13824" y="10821"/>
                    <a:pt x="13824" y="10843"/>
                    <a:pt x="13824" y="10859"/>
                  </a:cubicBezTo>
                  <a:lnTo>
                    <a:pt x="19121" y="10859"/>
                  </a:lnTo>
                  <a:cubicBezTo>
                    <a:pt x="19121" y="5292"/>
                    <a:pt x="14958" y="3709"/>
                    <a:pt x="14958" y="3709"/>
                  </a:cubicBezTo>
                  <a:close/>
                  <a:moveTo>
                    <a:pt x="10800" y="8758"/>
                  </a:moveTo>
                  <a:cubicBezTo>
                    <a:pt x="10278" y="8758"/>
                    <a:pt x="9754" y="8959"/>
                    <a:pt x="9356" y="9357"/>
                  </a:cubicBezTo>
                  <a:cubicBezTo>
                    <a:pt x="8558" y="10154"/>
                    <a:pt x="8558" y="11446"/>
                    <a:pt x="9356" y="12243"/>
                  </a:cubicBezTo>
                  <a:cubicBezTo>
                    <a:pt x="10153" y="13040"/>
                    <a:pt x="11446" y="13040"/>
                    <a:pt x="12243" y="12243"/>
                  </a:cubicBezTo>
                  <a:cubicBezTo>
                    <a:pt x="13040" y="11446"/>
                    <a:pt x="13040" y="10154"/>
                    <a:pt x="12243" y="9357"/>
                  </a:cubicBezTo>
                  <a:cubicBezTo>
                    <a:pt x="11844" y="8959"/>
                    <a:pt x="11322" y="8758"/>
                    <a:pt x="10800" y="8758"/>
                  </a:cubicBezTo>
                  <a:close/>
                  <a:moveTo>
                    <a:pt x="9293" y="13424"/>
                  </a:moveTo>
                  <a:lnTo>
                    <a:pt x="6684" y="17977"/>
                  </a:lnTo>
                  <a:cubicBezTo>
                    <a:pt x="6684" y="17977"/>
                    <a:pt x="8315" y="19218"/>
                    <a:pt x="10810" y="19202"/>
                  </a:cubicBezTo>
                  <a:cubicBezTo>
                    <a:pt x="13305" y="19218"/>
                    <a:pt x="14936" y="17977"/>
                    <a:pt x="14936" y="17977"/>
                  </a:cubicBezTo>
                  <a:lnTo>
                    <a:pt x="12327" y="13424"/>
                  </a:lnTo>
                  <a:cubicBezTo>
                    <a:pt x="11879" y="13683"/>
                    <a:pt x="11361" y="13829"/>
                    <a:pt x="10810" y="13824"/>
                  </a:cubicBezTo>
                  <a:cubicBezTo>
                    <a:pt x="10259" y="13824"/>
                    <a:pt x="9741" y="13678"/>
                    <a:pt x="9293" y="13424"/>
                  </a:cubicBezTo>
                  <a:close/>
                </a:path>
              </a:pathLst>
            </a:custGeom>
            <a:solidFill>
              <a:schemeClr val="accent5">
                <a:satOff val="7361"/>
                <a:lumOff val="753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500" i="0" spc="0">
                  <a:solidFill>
                    <a:schemeClr val="accent5">
                      <a:satOff val="7361"/>
                      <a:lumOff val="7535"/>
                    </a:schemeClr>
                  </a:solidFill>
                  <a:latin typeface="DIN Alternate Bold"/>
                  <a:ea typeface="DIN Alternate Bold"/>
                  <a:cs typeface="DIN Alternate Bold"/>
                  <a:sym typeface="DIN Alternate Bold"/>
                </a:defRPr>
              </a:pPr>
              <a:endParaRPr/>
            </a:p>
          </p:txBody>
        </p:sp>
        <p:sp>
          <p:nvSpPr>
            <p:cNvPr id="710" name="Radioactif"/>
            <p:cNvSpPr/>
            <p:nvPr/>
          </p:nvSpPr>
          <p:spPr>
            <a:xfrm>
              <a:off x="2230779" y="3134020"/>
              <a:ext cx="271825" cy="271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3" y="0"/>
                    <a:pt x="0" y="4833"/>
                    <a:pt x="0" y="10800"/>
                  </a:cubicBezTo>
                  <a:cubicBezTo>
                    <a:pt x="0" y="16767"/>
                    <a:pt x="4833" y="21600"/>
                    <a:pt x="10800" y="21600"/>
                  </a:cubicBezTo>
                  <a:cubicBezTo>
                    <a:pt x="16767" y="21600"/>
                    <a:pt x="21600" y="16767"/>
                    <a:pt x="21600" y="10800"/>
                  </a:cubicBezTo>
                  <a:cubicBezTo>
                    <a:pt x="21600" y="4833"/>
                    <a:pt x="16762" y="0"/>
                    <a:pt x="10800" y="0"/>
                  </a:cubicBezTo>
                  <a:close/>
                  <a:moveTo>
                    <a:pt x="10800" y="1188"/>
                  </a:moveTo>
                  <a:cubicBezTo>
                    <a:pt x="16108" y="1188"/>
                    <a:pt x="20412" y="5492"/>
                    <a:pt x="20412" y="10800"/>
                  </a:cubicBezTo>
                  <a:cubicBezTo>
                    <a:pt x="20412" y="16108"/>
                    <a:pt x="16103" y="20412"/>
                    <a:pt x="10800" y="20412"/>
                  </a:cubicBezTo>
                  <a:cubicBezTo>
                    <a:pt x="5492" y="20412"/>
                    <a:pt x="1188" y="16108"/>
                    <a:pt x="1188" y="10800"/>
                  </a:cubicBezTo>
                  <a:cubicBezTo>
                    <a:pt x="1188" y="5492"/>
                    <a:pt x="5492" y="1188"/>
                    <a:pt x="10800" y="1188"/>
                  </a:cubicBezTo>
                  <a:close/>
                  <a:moveTo>
                    <a:pt x="6635" y="3704"/>
                  </a:moveTo>
                  <a:cubicBezTo>
                    <a:pt x="6635" y="3704"/>
                    <a:pt x="2472" y="5287"/>
                    <a:pt x="2472" y="10849"/>
                  </a:cubicBezTo>
                  <a:lnTo>
                    <a:pt x="7769" y="10849"/>
                  </a:lnTo>
                  <a:cubicBezTo>
                    <a:pt x="7769" y="10838"/>
                    <a:pt x="7769" y="10822"/>
                    <a:pt x="7769" y="10800"/>
                  </a:cubicBezTo>
                  <a:cubicBezTo>
                    <a:pt x="7769" y="9693"/>
                    <a:pt x="8364" y="8727"/>
                    <a:pt x="9249" y="8198"/>
                  </a:cubicBezTo>
                  <a:lnTo>
                    <a:pt x="6635" y="3704"/>
                  </a:lnTo>
                  <a:close/>
                  <a:moveTo>
                    <a:pt x="14958" y="3709"/>
                  </a:moveTo>
                  <a:lnTo>
                    <a:pt x="12344" y="8203"/>
                  </a:lnTo>
                  <a:cubicBezTo>
                    <a:pt x="13230" y="8732"/>
                    <a:pt x="13824" y="9698"/>
                    <a:pt x="13824" y="10805"/>
                  </a:cubicBezTo>
                  <a:cubicBezTo>
                    <a:pt x="13824" y="10821"/>
                    <a:pt x="13824" y="10843"/>
                    <a:pt x="13824" y="10859"/>
                  </a:cubicBezTo>
                  <a:lnTo>
                    <a:pt x="19121" y="10859"/>
                  </a:lnTo>
                  <a:cubicBezTo>
                    <a:pt x="19121" y="5292"/>
                    <a:pt x="14958" y="3709"/>
                    <a:pt x="14958" y="3709"/>
                  </a:cubicBezTo>
                  <a:close/>
                  <a:moveTo>
                    <a:pt x="10800" y="8758"/>
                  </a:moveTo>
                  <a:cubicBezTo>
                    <a:pt x="10278" y="8758"/>
                    <a:pt x="9754" y="8959"/>
                    <a:pt x="9356" y="9357"/>
                  </a:cubicBezTo>
                  <a:cubicBezTo>
                    <a:pt x="8558" y="10154"/>
                    <a:pt x="8558" y="11446"/>
                    <a:pt x="9356" y="12243"/>
                  </a:cubicBezTo>
                  <a:cubicBezTo>
                    <a:pt x="10153" y="13040"/>
                    <a:pt x="11446" y="13040"/>
                    <a:pt x="12243" y="12243"/>
                  </a:cubicBezTo>
                  <a:cubicBezTo>
                    <a:pt x="13040" y="11446"/>
                    <a:pt x="13040" y="10154"/>
                    <a:pt x="12243" y="9357"/>
                  </a:cubicBezTo>
                  <a:cubicBezTo>
                    <a:pt x="11844" y="8959"/>
                    <a:pt x="11322" y="8758"/>
                    <a:pt x="10800" y="8758"/>
                  </a:cubicBezTo>
                  <a:close/>
                  <a:moveTo>
                    <a:pt x="9293" y="13424"/>
                  </a:moveTo>
                  <a:lnTo>
                    <a:pt x="6684" y="17977"/>
                  </a:lnTo>
                  <a:cubicBezTo>
                    <a:pt x="6684" y="17977"/>
                    <a:pt x="8315" y="19218"/>
                    <a:pt x="10810" y="19202"/>
                  </a:cubicBezTo>
                  <a:cubicBezTo>
                    <a:pt x="13305" y="19218"/>
                    <a:pt x="14936" y="17977"/>
                    <a:pt x="14936" y="17977"/>
                  </a:cubicBezTo>
                  <a:lnTo>
                    <a:pt x="12327" y="13424"/>
                  </a:lnTo>
                  <a:cubicBezTo>
                    <a:pt x="11879" y="13683"/>
                    <a:pt x="11361" y="13829"/>
                    <a:pt x="10810" y="13824"/>
                  </a:cubicBezTo>
                  <a:cubicBezTo>
                    <a:pt x="10259" y="13824"/>
                    <a:pt x="9741" y="13678"/>
                    <a:pt x="9293" y="13424"/>
                  </a:cubicBezTo>
                  <a:close/>
                </a:path>
              </a:pathLst>
            </a:custGeom>
            <a:solidFill>
              <a:schemeClr val="accent5">
                <a:satOff val="7361"/>
                <a:lumOff val="753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500" i="0" spc="0">
                  <a:solidFill>
                    <a:schemeClr val="accent5">
                      <a:satOff val="7361"/>
                      <a:lumOff val="7535"/>
                    </a:schemeClr>
                  </a:solidFill>
                  <a:latin typeface="DIN Alternate Bold"/>
                  <a:ea typeface="DIN Alternate Bold"/>
                  <a:cs typeface="DIN Alternate Bold"/>
                  <a:sym typeface="DIN Alternate Bold"/>
                </a:defRPr>
              </a:pPr>
              <a:endParaRPr/>
            </a:p>
          </p:txBody>
        </p:sp>
        <p:sp>
          <p:nvSpPr>
            <p:cNvPr id="711" name="Radioactif"/>
            <p:cNvSpPr/>
            <p:nvPr/>
          </p:nvSpPr>
          <p:spPr>
            <a:xfrm>
              <a:off x="2219451" y="3363803"/>
              <a:ext cx="271825" cy="271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3" y="0"/>
                    <a:pt x="0" y="4833"/>
                    <a:pt x="0" y="10800"/>
                  </a:cubicBezTo>
                  <a:cubicBezTo>
                    <a:pt x="0" y="16767"/>
                    <a:pt x="4833" y="21600"/>
                    <a:pt x="10800" y="21600"/>
                  </a:cubicBezTo>
                  <a:cubicBezTo>
                    <a:pt x="16767" y="21600"/>
                    <a:pt x="21600" y="16767"/>
                    <a:pt x="21600" y="10800"/>
                  </a:cubicBezTo>
                  <a:cubicBezTo>
                    <a:pt x="21600" y="4833"/>
                    <a:pt x="16762" y="0"/>
                    <a:pt x="10800" y="0"/>
                  </a:cubicBezTo>
                  <a:close/>
                  <a:moveTo>
                    <a:pt x="10800" y="1188"/>
                  </a:moveTo>
                  <a:cubicBezTo>
                    <a:pt x="16108" y="1188"/>
                    <a:pt x="20412" y="5492"/>
                    <a:pt x="20412" y="10800"/>
                  </a:cubicBezTo>
                  <a:cubicBezTo>
                    <a:pt x="20412" y="16108"/>
                    <a:pt x="16103" y="20412"/>
                    <a:pt x="10800" y="20412"/>
                  </a:cubicBezTo>
                  <a:cubicBezTo>
                    <a:pt x="5492" y="20412"/>
                    <a:pt x="1188" y="16108"/>
                    <a:pt x="1188" y="10800"/>
                  </a:cubicBezTo>
                  <a:cubicBezTo>
                    <a:pt x="1188" y="5492"/>
                    <a:pt x="5492" y="1188"/>
                    <a:pt x="10800" y="1188"/>
                  </a:cubicBezTo>
                  <a:close/>
                  <a:moveTo>
                    <a:pt x="6635" y="3704"/>
                  </a:moveTo>
                  <a:cubicBezTo>
                    <a:pt x="6635" y="3704"/>
                    <a:pt x="2472" y="5287"/>
                    <a:pt x="2472" y="10849"/>
                  </a:cubicBezTo>
                  <a:lnTo>
                    <a:pt x="7769" y="10849"/>
                  </a:lnTo>
                  <a:cubicBezTo>
                    <a:pt x="7769" y="10838"/>
                    <a:pt x="7769" y="10822"/>
                    <a:pt x="7769" y="10800"/>
                  </a:cubicBezTo>
                  <a:cubicBezTo>
                    <a:pt x="7769" y="9693"/>
                    <a:pt x="8364" y="8727"/>
                    <a:pt x="9249" y="8198"/>
                  </a:cubicBezTo>
                  <a:lnTo>
                    <a:pt x="6635" y="3704"/>
                  </a:lnTo>
                  <a:close/>
                  <a:moveTo>
                    <a:pt x="14958" y="3709"/>
                  </a:moveTo>
                  <a:lnTo>
                    <a:pt x="12344" y="8203"/>
                  </a:lnTo>
                  <a:cubicBezTo>
                    <a:pt x="13230" y="8732"/>
                    <a:pt x="13824" y="9698"/>
                    <a:pt x="13824" y="10805"/>
                  </a:cubicBezTo>
                  <a:cubicBezTo>
                    <a:pt x="13824" y="10821"/>
                    <a:pt x="13824" y="10843"/>
                    <a:pt x="13824" y="10859"/>
                  </a:cubicBezTo>
                  <a:lnTo>
                    <a:pt x="19121" y="10859"/>
                  </a:lnTo>
                  <a:cubicBezTo>
                    <a:pt x="19121" y="5292"/>
                    <a:pt x="14958" y="3709"/>
                    <a:pt x="14958" y="3709"/>
                  </a:cubicBezTo>
                  <a:close/>
                  <a:moveTo>
                    <a:pt x="10800" y="8758"/>
                  </a:moveTo>
                  <a:cubicBezTo>
                    <a:pt x="10278" y="8758"/>
                    <a:pt x="9754" y="8959"/>
                    <a:pt x="9356" y="9357"/>
                  </a:cubicBezTo>
                  <a:cubicBezTo>
                    <a:pt x="8558" y="10154"/>
                    <a:pt x="8558" y="11446"/>
                    <a:pt x="9356" y="12243"/>
                  </a:cubicBezTo>
                  <a:cubicBezTo>
                    <a:pt x="10153" y="13040"/>
                    <a:pt x="11446" y="13040"/>
                    <a:pt x="12243" y="12243"/>
                  </a:cubicBezTo>
                  <a:cubicBezTo>
                    <a:pt x="13040" y="11446"/>
                    <a:pt x="13040" y="10154"/>
                    <a:pt x="12243" y="9357"/>
                  </a:cubicBezTo>
                  <a:cubicBezTo>
                    <a:pt x="11844" y="8959"/>
                    <a:pt x="11322" y="8758"/>
                    <a:pt x="10800" y="8758"/>
                  </a:cubicBezTo>
                  <a:close/>
                  <a:moveTo>
                    <a:pt x="9293" y="13424"/>
                  </a:moveTo>
                  <a:lnTo>
                    <a:pt x="6684" y="17977"/>
                  </a:lnTo>
                  <a:cubicBezTo>
                    <a:pt x="6684" y="17977"/>
                    <a:pt x="8315" y="19218"/>
                    <a:pt x="10810" y="19202"/>
                  </a:cubicBezTo>
                  <a:cubicBezTo>
                    <a:pt x="13305" y="19218"/>
                    <a:pt x="14936" y="17977"/>
                    <a:pt x="14936" y="17977"/>
                  </a:cubicBezTo>
                  <a:lnTo>
                    <a:pt x="12327" y="13424"/>
                  </a:lnTo>
                  <a:cubicBezTo>
                    <a:pt x="11879" y="13683"/>
                    <a:pt x="11361" y="13829"/>
                    <a:pt x="10810" y="13824"/>
                  </a:cubicBezTo>
                  <a:cubicBezTo>
                    <a:pt x="10259" y="13824"/>
                    <a:pt x="9741" y="13678"/>
                    <a:pt x="9293" y="13424"/>
                  </a:cubicBezTo>
                  <a:close/>
                </a:path>
              </a:pathLst>
            </a:custGeom>
            <a:solidFill>
              <a:schemeClr val="accent5">
                <a:satOff val="7361"/>
                <a:lumOff val="753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500" i="0" spc="0">
                  <a:solidFill>
                    <a:schemeClr val="accent5">
                      <a:satOff val="7361"/>
                      <a:lumOff val="7535"/>
                    </a:schemeClr>
                  </a:solidFill>
                  <a:latin typeface="DIN Alternate Bold"/>
                  <a:ea typeface="DIN Alternate Bold"/>
                  <a:cs typeface="DIN Alternate Bold"/>
                  <a:sym typeface="DIN Alternate Bold"/>
                </a:defRPr>
              </a:pPr>
              <a:endParaRPr/>
            </a:p>
          </p:txBody>
        </p:sp>
        <p:sp>
          <p:nvSpPr>
            <p:cNvPr id="712" name="Radioactif"/>
            <p:cNvSpPr/>
            <p:nvPr/>
          </p:nvSpPr>
          <p:spPr>
            <a:xfrm>
              <a:off x="2230779" y="3560260"/>
              <a:ext cx="271825" cy="271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3" y="0"/>
                    <a:pt x="0" y="4833"/>
                    <a:pt x="0" y="10800"/>
                  </a:cubicBezTo>
                  <a:cubicBezTo>
                    <a:pt x="0" y="16767"/>
                    <a:pt x="4833" y="21600"/>
                    <a:pt x="10800" y="21600"/>
                  </a:cubicBezTo>
                  <a:cubicBezTo>
                    <a:pt x="16767" y="21600"/>
                    <a:pt x="21600" y="16767"/>
                    <a:pt x="21600" y="10800"/>
                  </a:cubicBezTo>
                  <a:cubicBezTo>
                    <a:pt x="21600" y="4833"/>
                    <a:pt x="16762" y="0"/>
                    <a:pt x="10800" y="0"/>
                  </a:cubicBezTo>
                  <a:close/>
                  <a:moveTo>
                    <a:pt x="10800" y="1188"/>
                  </a:moveTo>
                  <a:cubicBezTo>
                    <a:pt x="16108" y="1188"/>
                    <a:pt x="20412" y="5492"/>
                    <a:pt x="20412" y="10800"/>
                  </a:cubicBezTo>
                  <a:cubicBezTo>
                    <a:pt x="20412" y="16108"/>
                    <a:pt x="16103" y="20412"/>
                    <a:pt x="10800" y="20412"/>
                  </a:cubicBezTo>
                  <a:cubicBezTo>
                    <a:pt x="5492" y="20412"/>
                    <a:pt x="1188" y="16108"/>
                    <a:pt x="1188" y="10800"/>
                  </a:cubicBezTo>
                  <a:cubicBezTo>
                    <a:pt x="1188" y="5492"/>
                    <a:pt x="5492" y="1188"/>
                    <a:pt x="10800" y="1188"/>
                  </a:cubicBezTo>
                  <a:close/>
                  <a:moveTo>
                    <a:pt x="6635" y="3704"/>
                  </a:moveTo>
                  <a:cubicBezTo>
                    <a:pt x="6635" y="3704"/>
                    <a:pt x="2472" y="5287"/>
                    <a:pt x="2472" y="10849"/>
                  </a:cubicBezTo>
                  <a:lnTo>
                    <a:pt x="7769" y="10849"/>
                  </a:lnTo>
                  <a:cubicBezTo>
                    <a:pt x="7769" y="10838"/>
                    <a:pt x="7769" y="10822"/>
                    <a:pt x="7769" y="10800"/>
                  </a:cubicBezTo>
                  <a:cubicBezTo>
                    <a:pt x="7769" y="9693"/>
                    <a:pt x="8364" y="8727"/>
                    <a:pt x="9249" y="8198"/>
                  </a:cubicBezTo>
                  <a:lnTo>
                    <a:pt x="6635" y="3704"/>
                  </a:lnTo>
                  <a:close/>
                  <a:moveTo>
                    <a:pt x="14958" y="3709"/>
                  </a:moveTo>
                  <a:lnTo>
                    <a:pt x="12344" y="8203"/>
                  </a:lnTo>
                  <a:cubicBezTo>
                    <a:pt x="13230" y="8732"/>
                    <a:pt x="13824" y="9698"/>
                    <a:pt x="13824" y="10805"/>
                  </a:cubicBezTo>
                  <a:cubicBezTo>
                    <a:pt x="13824" y="10821"/>
                    <a:pt x="13824" y="10843"/>
                    <a:pt x="13824" y="10859"/>
                  </a:cubicBezTo>
                  <a:lnTo>
                    <a:pt x="19121" y="10859"/>
                  </a:lnTo>
                  <a:cubicBezTo>
                    <a:pt x="19121" y="5292"/>
                    <a:pt x="14958" y="3709"/>
                    <a:pt x="14958" y="3709"/>
                  </a:cubicBezTo>
                  <a:close/>
                  <a:moveTo>
                    <a:pt x="10800" y="8758"/>
                  </a:moveTo>
                  <a:cubicBezTo>
                    <a:pt x="10278" y="8758"/>
                    <a:pt x="9754" y="8959"/>
                    <a:pt x="9356" y="9357"/>
                  </a:cubicBezTo>
                  <a:cubicBezTo>
                    <a:pt x="8558" y="10154"/>
                    <a:pt x="8558" y="11446"/>
                    <a:pt x="9356" y="12243"/>
                  </a:cubicBezTo>
                  <a:cubicBezTo>
                    <a:pt x="10153" y="13040"/>
                    <a:pt x="11446" y="13040"/>
                    <a:pt x="12243" y="12243"/>
                  </a:cubicBezTo>
                  <a:cubicBezTo>
                    <a:pt x="13040" y="11446"/>
                    <a:pt x="13040" y="10154"/>
                    <a:pt x="12243" y="9357"/>
                  </a:cubicBezTo>
                  <a:cubicBezTo>
                    <a:pt x="11844" y="8959"/>
                    <a:pt x="11322" y="8758"/>
                    <a:pt x="10800" y="8758"/>
                  </a:cubicBezTo>
                  <a:close/>
                  <a:moveTo>
                    <a:pt x="9293" y="13424"/>
                  </a:moveTo>
                  <a:lnTo>
                    <a:pt x="6684" y="17977"/>
                  </a:lnTo>
                  <a:cubicBezTo>
                    <a:pt x="6684" y="17977"/>
                    <a:pt x="8315" y="19218"/>
                    <a:pt x="10810" y="19202"/>
                  </a:cubicBezTo>
                  <a:cubicBezTo>
                    <a:pt x="13305" y="19218"/>
                    <a:pt x="14936" y="17977"/>
                    <a:pt x="14936" y="17977"/>
                  </a:cubicBezTo>
                  <a:lnTo>
                    <a:pt x="12327" y="13424"/>
                  </a:lnTo>
                  <a:cubicBezTo>
                    <a:pt x="11879" y="13683"/>
                    <a:pt x="11361" y="13829"/>
                    <a:pt x="10810" y="13824"/>
                  </a:cubicBezTo>
                  <a:cubicBezTo>
                    <a:pt x="10259" y="13824"/>
                    <a:pt x="9741" y="13678"/>
                    <a:pt x="9293" y="13424"/>
                  </a:cubicBezTo>
                  <a:close/>
                </a:path>
              </a:pathLst>
            </a:custGeom>
            <a:solidFill>
              <a:schemeClr val="accent5">
                <a:satOff val="7361"/>
                <a:lumOff val="753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500" i="0" spc="0">
                  <a:solidFill>
                    <a:schemeClr val="accent5">
                      <a:satOff val="7361"/>
                      <a:lumOff val="7535"/>
                    </a:schemeClr>
                  </a:solidFill>
                  <a:latin typeface="DIN Alternate Bold"/>
                  <a:ea typeface="DIN Alternate Bold"/>
                  <a:cs typeface="DIN Alternate Bold"/>
                  <a:sym typeface="DIN Alternate Bold"/>
                </a:defRPr>
              </a:pPr>
              <a:endParaRPr/>
            </a:p>
          </p:txBody>
        </p:sp>
        <p:sp>
          <p:nvSpPr>
            <p:cNvPr id="713" name="Radioactif"/>
            <p:cNvSpPr/>
            <p:nvPr/>
          </p:nvSpPr>
          <p:spPr>
            <a:xfrm>
              <a:off x="8275821" y="1161463"/>
              <a:ext cx="271825" cy="271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3" y="0"/>
                    <a:pt x="0" y="4833"/>
                    <a:pt x="0" y="10800"/>
                  </a:cubicBezTo>
                  <a:cubicBezTo>
                    <a:pt x="0" y="16767"/>
                    <a:pt x="4833" y="21600"/>
                    <a:pt x="10800" y="21600"/>
                  </a:cubicBezTo>
                  <a:cubicBezTo>
                    <a:pt x="16767" y="21600"/>
                    <a:pt x="21600" y="16767"/>
                    <a:pt x="21600" y="10800"/>
                  </a:cubicBezTo>
                  <a:cubicBezTo>
                    <a:pt x="21600" y="4833"/>
                    <a:pt x="16762" y="0"/>
                    <a:pt x="10800" y="0"/>
                  </a:cubicBezTo>
                  <a:close/>
                  <a:moveTo>
                    <a:pt x="10800" y="1188"/>
                  </a:moveTo>
                  <a:cubicBezTo>
                    <a:pt x="16108" y="1188"/>
                    <a:pt x="20412" y="5492"/>
                    <a:pt x="20412" y="10800"/>
                  </a:cubicBezTo>
                  <a:cubicBezTo>
                    <a:pt x="20412" y="16108"/>
                    <a:pt x="16103" y="20412"/>
                    <a:pt x="10800" y="20412"/>
                  </a:cubicBezTo>
                  <a:cubicBezTo>
                    <a:pt x="5492" y="20412"/>
                    <a:pt x="1188" y="16108"/>
                    <a:pt x="1188" y="10800"/>
                  </a:cubicBezTo>
                  <a:cubicBezTo>
                    <a:pt x="1188" y="5492"/>
                    <a:pt x="5492" y="1188"/>
                    <a:pt x="10800" y="1188"/>
                  </a:cubicBezTo>
                  <a:close/>
                  <a:moveTo>
                    <a:pt x="6635" y="3704"/>
                  </a:moveTo>
                  <a:cubicBezTo>
                    <a:pt x="6635" y="3704"/>
                    <a:pt x="2472" y="5287"/>
                    <a:pt x="2472" y="10849"/>
                  </a:cubicBezTo>
                  <a:lnTo>
                    <a:pt x="7769" y="10849"/>
                  </a:lnTo>
                  <a:cubicBezTo>
                    <a:pt x="7769" y="10838"/>
                    <a:pt x="7769" y="10822"/>
                    <a:pt x="7769" y="10800"/>
                  </a:cubicBezTo>
                  <a:cubicBezTo>
                    <a:pt x="7769" y="9693"/>
                    <a:pt x="8364" y="8727"/>
                    <a:pt x="9249" y="8198"/>
                  </a:cubicBezTo>
                  <a:lnTo>
                    <a:pt x="6635" y="3704"/>
                  </a:lnTo>
                  <a:close/>
                  <a:moveTo>
                    <a:pt x="14958" y="3709"/>
                  </a:moveTo>
                  <a:lnTo>
                    <a:pt x="12344" y="8203"/>
                  </a:lnTo>
                  <a:cubicBezTo>
                    <a:pt x="13230" y="8732"/>
                    <a:pt x="13824" y="9698"/>
                    <a:pt x="13824" y="10805"/>
                  </a:cubicBezTo>
                  <a:cubicBezTo>
                    <a:pt x="13824" y="10821"/>
                    <a:pt x="13824" y="10843"/>
                    <a:pt x="13824" y="10859"/>
                  </a:cubicBezTo>
                  <a:lnTo>
                    <a:pt x="19121" y="10859"/>
                  </a:lnTo>
                  <a:cubicBezTo>
                    <a:pt x="19121" y="5292"/>
                    <a:pt x="14958" y="3709"/>
                    <a:pt x="14958" y="3709"/>
                  </a:cubicBezTo>
                  <a:close/>
                  <a:moveTo>
                    <a:pt x="10800" y="8758"/>
                  </a:moveTo>
                  <a:cubicBezTo>
                    <a:pt x="10278" y="8758"/>
                    <a:pt x="9754" y="8959"/>
                    <a:pt x="9356" y="9357"/>
                  </a:cubicBezTo>
                  <a:cubicBezTo>
                    <a:pt x="8558" y="10154"/>
                    <a:pt x="8558" y="11446"/>
                    <a:pt x="9356" y="12243"/>
                  </a:cubicBezTo>
                  <a:cubicBezTo>
                    <a:pt x="10153" y="13040"/>
                    <a:pt x="11446" y="13040"/>
                    <a:pt x="12243" y="12243"/>
                  </a:cubicBezTo>
                  <a:cubicBezTo>
                    <a:pt x="13040" y="11446"/>
                    <a:pt x="13040" y="10154"/>
                    <a:pt x="12243" y="9357"/>
                  </a:cubicBezTo>
                  <a:cubicBezTo>
                    <a:pt x="11844" y="8959"/>
                    <a:pt x="11322" y="8758"/>
                    <a:pt x="10800" y="8758"/>
                  </a:cubicBezTo>
                  <a:close/>
                  <a:moveTo>
                    <a:pt x="9293" y="13424"/>
                  </a:moveTo>
                  <a:lnTo>
                    <a:pt x="6684" y="17977"/>
                  </a:lnTo>
                  <a:cubicBezTo>
                    <a:pt x="6684" y="17977"/>
                    <a:pt x="8315" y="19218"/>
                    <a:pt x="10810" y="19202"/>
                  </a:cubicBezTo>
                  <a:cubicBezTo>
                    <a:pt x="13305" y="19218"/>
                    <a:pt x="14936" y="17977"/>
                    <a:pt x="14936" y="17977"/>
                  </a:cubicBezTo>
                  <a:lnTo>
                    <a:pt x="12327" y="13424"/>
                  </a:lnTo>
                  <a:cubicBezTo>
                    <a:pt x="11879" y="13683"/>
                    <a:pt x="11361" y="13829"/>
                    <a:pt x="10810" y="13824"/>
                  </a:cubicBezTo>
                  <a:cubicBezTo>
                    <a:pt x="10259" y="13824"/>
                    <a:pt x="9741" y="13678"/>
                    <a:pt x="9293" y="13424"/>
                  </a:cubicBezTo>
                  <a:close/>
                </a:path>
              </a:pathLst>
            </a:custGeom>
            <a:solidFill>
              <a:schemeClr val="accent5">
                <a:satOff val="7361"/>
                <a:lumOff val="753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500" i="0" spc="0">
                  <a:solidFill>
                    <a:schemeClr val="accent5">
                      <a:satOff val="7361"/>
                      <a:lumOff val="7535"/>
                    </a:schemeClr>
                  </a:solidFill>
                  <a:latin typeface="DIN Alternate Bold"/>
                  <a:ea typeface="DIN Alternate Bold"/>
                  <a:cs typeface="DIN Alternate Bold"/>
                  <a:sym typeface="DIN Alternate Bold"/>
                </a:defRPr>
              </a:pPr>
              <a:endParaRPr/>
            </a:p>
          </p:txBody>
        </p:sp>
        <p:sp>
          <p:nvSpPr>
            <p:cNvPr id="714" name="Radioactif"/>
            <p:cNvSpPr/>
            <p:nvPr/>
          </p:nvSpPr>
          <p:spPr>
            <a:xfrm>
              <a:off x="8275821" y="1381714"/>
              <a:ext cx="271825" cy="271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3" y="0"/>
                    <a:pt x="0" y="4833"/>
                    <a:pt x="0" y="10800"/>
                  </a:cubicBezTo>
                  <a:cubicBezTo>
                    <a:pt x="0" y="16767"/>
                    <a:pt x="4833" y="21600"/>
                    <a:pt x="10800" y="21600"/>
                  </a:cubicBezTo>
                  <a:cubicBezTo>
                    <a:pt x="16767" y="21600"/>
                    <a:pt x="21600" y="16767"/>
                    <a:pt x="21600" y="10800"/>
                  </a:cubicBezTo>
                  <a:cubicBezTo>
                    <a:pt x="21600" y="4833"/>
                    <a:pt x="16762" y="0"/>
                    <a:pt x="10800" y="0"/>
                  </a:cubicBezTo>
                  <a:close/>
                  <a:moveTo>
                    <a:pt x="10800" y="1188"/>
                  </a:moveTo>
                  <a:cubicBezTo>
                    <a:pt x="16108" y="1188"/>
                    <a:pt x="20412" y="5492"/>
                    <a:pt x="20412" y="10800"/>
                  </a:cubicBezTo>
                  <a:cubicBezTo>
                    <a:pt x="20412" y="16108"/>
                    <a:pt x="16103" y="20412"/>
                    <a:pt x="10800" y="20412"/>
                  </a:cubicBezTo>
                  <a:cubicBezTo>
                    <a:pt x="5492" y="20412"/>
                    <a:pt x="1188" y="16108"/>
                    <a:pt x="1188" y="10800"/>
                  </a:cubicBezTo>
                  <a:cubicBezTo>
                    <a:pt x="1188" y="5492"/>
                    <a:pt x="5492" y="1188"/>
                    <a:pt x="10800" y="1188"/>
                  </a:cubicBezTo>
                  <a:close/>
                  <a:moveTo>
                    <a:pt x="6635" y="3704"/>
                  </a:moveTo>
                  <a:cubicBezTo>
                    <a:pt x="6635" y="3704"/>
                    <a:pt x="2472" y="5287"/>
                    <a:pt x="2472" y="10849"/>
                  </a:cubicBezTo>
                  <a:lnTo>
                    <a:pt x="7769" y="10849"/>
                  </a:lnTo>
                  <a:cubicBezTo>
                    <a:pt x="7769" y="10838"/>
                    <a:pt x="7769" y="10822"/>
                    <a:pt x="7769" y="10800"/>
                  </a:cubicBezTo>
                  <a:cubicBezTo>
                    <a:pt x="7769" y="9693"/>
                    <a:pt x="8364" y="8727"/>
                    <a:pt x="9249" y="8198"/>
                  </a:cubicBezTo>
                  <a:lnTo>
                    <a:pt x="6635" y="3704"/>
                  </a:lnTo>
                  <a:close/>
                  <a:moveTo>
                    <a:pt x="14958" y="3709"/>
                  </a:moveTo>
                  <a:lnTo>
                    <a:pt x="12344" y="8203"/>
                  </a:lnTo>
                  <a:cubicBezTo>
                    <a:pt x="13230" y="8732"/>
                    <a:pt x="13824" y="9698"/>
                    <a:pt x="13824" y="10805"/>
                  </a:cubicBezTo>
                  <a:cubicBezTo>
                    <a:pt x="13824" y="10821"/>
                    <a:pt x="13824" y="10843"/>
                    <a:pt x="13824" y="10859"/>
                  </a:cubicBezTo>
                  <a:lnTo>
                    <a:pt x="19121" y="10859"/>
                  </a:lnTo>
                  <a:cubicBezTo>
                    <a:pt x="19121" y="5292"/>
                    <a:pt x="14958" y="3709"/>
                    <a:pt x="14958" y="3709"/>
                  </a:cubicBezTo>
                  <a:close/>
                  <a:moveTo>
                    <a:pt x="10800" y="8758"/>
                  </a:moveTo>
                  <a:cubicBezTo>
                    <a:pt x="10278" y="8758"/>
                    <a:pt x="9754" y="8959"/>
                    <a:pt x="9356" y="9357"/>
                  </a:cubicBezTo>
                  <a:cubicBezTo>
                    <a:pt x="8558" y="10154"/>
                    <a:pt x="8558" y="11446"/>
                    <a:pt x="9356" y="12243"/>
                  </a:cubicBezTo>
                  <a:cubicBezTo>
                    <a:pt x="10153" y="13040"/>
                    <a:pt x="11446" y="13040"/>
                    <a:pt x="12243" y="12243"/>
                  </a:cubicBezTo>
                  <a:cubicBezTo>
                    <a:pt x="13040" y="11446"/>
                    <a:pt x="13040" y="10154"/>
                    <a:pt x="12243" y="9357"/>
                  </a:cubicBezTo>
                  <a:cubicBezTo>
                    <a:pt x="11844" y="8959"/>
                    <a:pt x="11322" y="8758"/>
                    <a:pt x="10800" y="8758"/>
                  </a:cubicBezTo>
                  <a:close/>
                  <a:moveTo>
                    <a:pt x="9293" y="13424"/>
                  </a:moveTo>
                  <a:lnTo>
                    <a:pt x="6684" y="17977"/>
                  </a:lnTo>
                  <a:cubicBezTo>
                    <a:pt x="6684" y="17977"/>
                    <a:pt x="8315" y="19218"/>
                    <a:pt x="10810" y="19202"/>
                  </a:cubicBezTo>
                  <a:cubicBezTo>
                    <a:pt x="13305" y="19218"/>
                    <a:pt x="14936" y="17977"/>
                    <a:pt x="14936" y="17977"/>
                  </a:cubicBezTo>
                  <a:lnTo>
                    <a:pt x="12327" y="13424"/>
                  </a:lnTo>
                  <a:cubicBezTo>
                    <a:pt x="11879" y="13683"/>
                    <a:pt x="11361" y="13829"/>
                    <a:pt x="10810" y="13824"/>
                  </a:cubicBezTo>
                  <a:cubicBezTo>
                    <a:pt x="10259" y="13824"/>
                    <a:pt x="9741" y="13678"/>
                    <a:pt x="9293" y="13424"/>
                  </a:cubicBezTo>
                  <a:close/>
                </a:path>
              </a:pathLst>
            </a:custGeom>
            <a:solidFill>
              <a:schemeClr val="accent5">
                <a:satOff val="7361"/>
                <a:lumOff val="753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500" i="0" spc="0">
                  <a:solidFill>
                    <a:schemeClr val="accent5">
                      <a:satOff val="7361"/>
                      <a:lumOff val="7535"/>
                    </a:schemeClr>
                  </a:solidFill>
                  <a:latin typeface="DIN Alternate Bold"/>
                  <a:ea typeface="DIN Alternate Bold"/>
                  <a:cs typeface="DIN Alternate Bold"/>
                  <a:sym typeface="DIN Alternate Bold"/>
                </a:defRPr>
              </a:pPr>
              <a:endParaRPr/>
            </a:p>
          </p:txBody>
        </p:sp>
        <p:sp>
          <p:nvSpPr>
            <p:cNvPr id="715" name="Radioactif"/>
            <p:cNvSpPr/>
            <p:nvPr/>
          </p:nvSpPr>
          <p:spPr>
            <a:xfrm>
              <a:off x="8275821" y="1598151"/>
              <a:ext cx="271825" cy="271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3" y="0"/>
                    <a:pt x="0" y="4833"/>
                    <a:pt x="0" y="10800"/>
                  </a:cubicBezTo>
                  <a:cubicBezTo>
                    <a:pt x="0" y="16767"/>
                    <a:pt x="4833" y="21600"/>
                    <a:pt x="10800" y="21600"/>
                  </a:cubicBezTo>
                  <a:cubicBezTo>
                    <a:pt x="16767" y="21600"/>
                    <a:pt x="21600" y="16767"/>
                    <a:pt x="21600" y="10800"/>
                  </a:cubicBezTo>
                  <a:cubicBezTo>
                    <a:pt x="21600" y="4833"/>
                    <a:pt x="16762" y="0"/>
                    <a:pt x="10800" y="0"/>
                  </a:cubicBezTo>
                  <a:close/>
                  <a:moveTo>
                    <a:pt x="10800" y="1188"/>
                  </a:moveTo>
                  <a:cubicBezTo>
                    <a:pt x="16108" y="1188"/>
                    <a:pt x="20412" y="5492"/>
                    <a:pt x="20412" y="10800"/>
                  </a:cubicBezTo>
                  <a:cubicBezTo>
                    <a:pt x="20412" y="16108"/>
                    <a:pt x="16103" y="20412"/>
                    <a:pt x="10800" y="20412"/>
                  </a:cubicBezTo>
                  <a:cubicBezTo>
                    <a:pt x="5492" y="20412"/>
                    <a:pt x="1188" y="16108"/>
                    <a:pt x="1188" y="10800"/>
                  </a:cubicBezTo>
                  <a:cubicBezTo>
                    <a:pt x="1188" y="5492"/>
                    <a:pt x="5492" y="1188"/>
                    <a:pt x="10800" y="1188"/>
                  </a:cubicBezTo>
                  <a:close/>
                  <a:moveTo>
                    <a:pt x="6635" y="3704"/>
                  </a:moveTo>
                  <a:cubicBezTo>
                    <a:pt x="6635" y="3704"/>
                    <a:pt x="2472" y="5287"/>
                    <a:pt x="2472" y="10849"/>
                  </a:cubicBezTo>
                  <a:lnTo>
                    <a:pt x="7769" y="10849"/>
                  </a:lnTo>
                  <a:cubicBezTo>
                    <a:pt x="7769" y="10838"/>
                    <a:pt x="7769" y="10822"/>
                    <a:pt x="7769" y="10800"/>
                  </a:cubicBezTo>
                  <a:cubicBezTo>
                    <a:pt x="7769" y="9693"/>
                    <a:pt x="8364" y="8727"/>
                    <a:pt x="9249" y="8198"/>
                  </a:cubicBezTo>
                  <a:lnTo>
                    <a:pt x="6635" y="3704"/>
                  </a:lnTo>
                  <a:close/>
                  <a:moveTo>
                    <a:pt x="14958" y="3709"/>
                  </a:moveTo>
                  <a:lnTo>
                    <a:pt x="12344" y="8203"/>
                  </a:lnTo>
                  <a:cubicBezTo>
                    <a:pt x="13230" y="8732"/>
                    <a:pt x="13824" y="9698"/>
                    <a:pt x="13824" y="10805"/>
                  </a:cubicBezTo>
                  <a:cubicBezTo>
                    <a:pt x="13824" y="10821"/>
                    <a:pt x="13824" y="10843"/>
                    <a:pt x="13824" y="10859"/>
                  </a:cubicBezTo>
                  <a:lnTo>
                    <a:pt x="19121" y="10859"/>
                  </a:lnTo>
                  <a:cubicBezTo>
                    <a:pt x="19121" y="5292"/>
                    <a:pt x="14958" y="3709"/>
                    <a:pt x="14958" y="3709"/>
                  </a:cubicBezTo>
                  <a:close/>
                  <a:moveTo>
                    <a:pt x="10800" y="8758"/>
                  </a:moveTo>
                  <a:cubicBezTo>
                    <a:pt x="10278" y="8758"/>
                    <a:pt x="9754" y="8959"/>
                    <a:pt x="9356" y="9357"/>
                  </a:cubicBezTo>
                  <a:cubicBezTo>
                    <a:pt x="8558" y="10154"/>
                    <a:pt x="8558" y="11446"/>
                    <a:pt x="9356" y="12243"/>
                  </a:cubicBezTo>
                  <a:cubicBezTo>
                    <a:pt x="10153" y="13040"/>
                    <a:pt x="11446" y="13040"/>
                    <a:pt x="12243" y="12243"/>
                  </a:cubicBezTo>
                  <a:cubicBezTo>
                    <a:pt x="13040" y="11446"/>
                    <a:pt x="13040" y="10154"/>
                    <a:pt x="12243" y="9357"/>
                  </a:cubicBezTo>
                  <a:cubicBezTo>
                    <a:pt x="11844" y="8959"/>
                    <a:pt x="11322" y="8758"/>
                    <a:pt x="10800" y="8758"/>
                  </a:cubicBezTo>
                  <a:close/>
                  <a:moveTo>
                    <a:pt x="9293" y="13424"/>
                  </a:moveTo>
                  <a:lnTo>
                    <a:pt x="6684" y="17977"/>
                  </a:lnTo>
                  <a:cubicBezTo>
                    <a:pt x="6684" y="17977"/>
                    <a:pt x="8315" y="19218"/>
                    <a:pt x="10810" y="19202"/>
                  </a:cubicBezTo>
                  <a:cubicBezTo>
                    <a:pt x="13305" y="19218"/>
                    <a:pt x="14936" y="17977"/>
                    <a:pt x="14936" y="17977"/>
                  </a:cubicBezTo>
                  <a:lnTo>
                    <a:pt x="12327" y="13424"/>
                  </a:lnTo>
                  <a:cubicBezTo>
                    <a:pt x="11879" y="13683"/>
                    <a:pt x="11361" y="13829"/>
                    <a:pt x="10810" y="13824"/>
                  </a:cubicBezTo>
                  <a:cubicBezTo>
                    <a:pt x="10259" y="13824"/>
                    <a:pt x="9741" y="13678"/>
                    <a:pt x="9293" y="13424"/>
                  </a:cubicBezTo>
                  <a:close/>
                </a:path>
              </a:pathLst>
            </a:custGeom>
            <a:solidFill>
              <a:schemeClr val="accent5">
                <a:satOff val="7361"/>
                <a:lumOff val="753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500" i="0" spc="0">
                  <a:solidFill>
                    <a:schemeClr val="accent5">
                      <a:satOff val="7361"/>
                      <a:lumOff val="7535"/>
                    </a:schemeClr>
                  </a:solidFill>
                  <a:latin typeface="DIN Alternate Bold"/>
                  <a:ea typeface="DIN Alternate Bold"/>
                  <a:cs typeface="DIN Alternate Bold"/>
                  <a:sym typeface="DIN Alternate Bold"/>
                </a:defRPr>
              </a:pPr>
              <a:endParaRPr/>
            </a:p>
          </p:txBody>
        </p:sp>
        <p:sp>
          <p:nvSpPr>
            <p:cNvPr id="716" name="Radioactif"/>
            <p:cNvSpPr/>
            <p:nvPr/>
          </p:nvSpPr>
          <p:spPr>
            <a:xfrm>
              <a:off x="8275821" y="1816495"/>
              <a:ext cx="271825" cy="271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3" y="0"/>
                    <a:pt x="0" y="4833"/>
                    <a:pt x="0" y="10800"/>
                  </a:cubicBezTo>
                  <a:cubicBezTo>
                    <a:pt x="0" y="16767"/>
                    <a:pt x="4833" y="21600"/>
                    <a:pt x="10800" y="21600"/>
                  </a:cubicBezTo>
                  <a:cubicBezTo>
                    <a:pt x="16767" y="21600"/>
                    <a:pt x="21600" y="16767"/>
                    <a:pt x="21600" y="10800"/>
                  </a:cubicBezTo>
                  <a:cubicBezTo>
                    <a:pt x="21600" y="4833"/>
                    <a:pt x="16762" y="0"/>
                    <a:pt x="10800" y="0"/>
                  </a:cubicBezTo>
                  <a:close/>
                  <a:moveTo>
                    <a:pt x="10800" y="1188"/>
                  </a:moveTo>
                  <a:cubicBezTo>
                    <a:pt x="16108" y="1188"/>
                    <a:pt x="20412" y="5492"/>
                    <a:pt x="20412" y="10800"/>
                  </a:cubicBezTo>
                  <a:cubicBezTo>
                    <a:pt x="20412" y="16108"/>
                    <a:pt x="16103" y="20412"/>
                    <a:pt x="10800" y="20412"/>
                  </a:cubicBezTo>
                  <a:cubicBezTo>
                    <a:pt x="5492" y="20412"/>
                    <a:pt x="1188" y="16108"/>
                    <a:pt x="1188" y="10800"/>
                  </a:cubicBezTo>
                  <a:cubicBezTo>
                    <a:pt x="1188" y="5492"/>
                    <a:pt x="5492" y="1188"/>
                    <a:pt x="10800" y="1188"/>
                  </a:cubicBezTo>
                  <a:close/>
                  <a:moveTo>
                    <a:pt x="6635" y="3704"/>
                  </a:moveTo>
                  <a:cubicBezTo>
                    <a:pt x="6635" y="3704"/>
                    <a:pt x="2472" y="5287"/>
                    <a:pt x="2472" y="10849"/>
                  </a:cubicBezTo>
                  <a:lnTo>
                    <a:pt x="7769" y="10849"/>
                  </a:lnTo>
                  <a:cubicBezTo>
                    <a:pt x="7769" y="10838"/>
                    <a:pt x="7769" y="10822"/>
                    <a:pt x="7769" y="10800"/>
                  </a:cubicBezTo>
                  <a:cubicBezTo>
                    <a:pt x="7769" y="9693"/>
                    <a:pt x="8364" y="8727"/>
                    <a:pt x="9249" y="8198"/>
                  </a:cubicBezTo>
                  <a:lnTo>
                    <a:pt x="6635" y="3704"/>
                  </a:lnTo>
                  <a:close/>
                  <a:moveTo>
                    <a:pt x="14958" y="3709"/>
                  </a:moveTo>
                  <a:lnTo>
                    <a:pt x="12344" y="8203"/>
                  </a:lnTo>
                  <a:cubicBezTo>
                    <a:pt x="13230" y="8732"/>
                    <a:pt x="13824" y="9698"/>
                    <a:pt x="13824" y="10805"/>
                  </a:cubicBezTo>
                  <a:cubicBezTo>
                    <a:pt x="13824" y="10821"/>
                    <a:pt x="13824" y="10843"/>
                    <a:pt x="13824" y="10859"/>
                  </a:cubicBezTo>
                  <a:lnTo>
                    <a:pt x="19121" y="10859"/>
                  </a:lnTo>
                  <a:cubicBezTo>
                    <a:pt x="19121" y="5292"/>
                    <a:pt x="14958" y="3709"/>
                    <a:pt x="14958" y="3709"/>
                  </a:cubicBezTo>
                  <a:close/>
                  <a:moveTo>
                    <a:pt x="10800" y="8758"/>
                  </a:moveTo>
                  <a:cubicBezTo>
                    <a:pt x="10278" y="8758"/>
                    <a:pt x="9754" y="8959"/>
                    <a:pt x="9356" y="9357"/>
                  </a:cubicBezTo>
                  <a:cubicBezTo>
                    <a:pt x="8558" y="10154"/>
                    <a:pt x="8558" y="11446"/>
                    <a:pt x="9356" y="12243"/>
                  </a:cubicBezTo>
                  <a:cubicBezTo>
                    <a:pt x="10153" y="13040"/>
                    <a:pt x="11446" y="13040"/>
                    <a:pt x="12243" y="12243"/>
                  </a:cubicBezTo>
                  <a:cubicBezTo>
                    <a:pt x="13040" y="11446"/>
                    <a:pt x="13040" y="10154"/>
                    <a:pt x="12243" y="9357"/>
                  </a:cubicBezTo>
                  <a:cubicBezTo>
                    <a:pt x="11844" y="8959"/>
                    <a:pt x="11322" y="8758"/>
                    <a:pt x="10800" y="8758"/>
                  </a:cubicBezTo>
                  <a:close/>
                  <a:moveTo>
                    <a:pt x="9293" y="13424"/>
                  </a:moveTo>
                  <a:lnTo>
                    <a:pt x="6684" y="17977"/>
                  </a:lnTo>
                  <a:cubicBezTo>
                    <a:pt x="6684" y="17977"/>
                    <a:pt x="8315" y="19218"/>
                    <a:pt x="10810" y="19202"/>
                  </a:cubicBezTo>
                  <a:cubicBezTo>
                    <a:pt x="13305" y="19218"/>
                    <a:pt x="14936" y="17977"/>
                    <a:pt x="14936" y="17977"/>
                  </a:cubicBezTo>
                  <a:lnTo>
                    <a:pt x="12327" y="13424"/>
                  </a:lnTo>
                  <a:cubicBezTo>
                    <a:pt x="11879" y="13683"/>
                    <a:pt x="11361" y="13829"/>
                    <a:pt x="10810" y="13824"/>
                  </a:cubicBezTo>
                  <a:cubicBezTo>
                    <a:pt x="10259" y="13824"/>
                    <a:pt x="9741" y="13678"/>
                    <a:pt x="9293" y="13424"/>
                  </a:cubicBezTo>
                  <a:close/>
                </a:path>
              </a:pathLst>
            </a:custGeom>
            <a:solidFill>
              <a:schemeClr val="accent5">
                <a:satOff val="7361"/>
                <a:lumOff val="753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500" i="0" spc="0">
                  <a:solidFill>
                    <a:schemeClr val="accent5">
                      <a:satOff val="7361"/>
                      <a:lumOff val="7535"/>
                    </a:schemeClr>
                  </a:solidFill>
                  <a:latin typeface="DIN Alternate Bold"/>
                  <a:ea typeface="DIN Alternate Bold"/>
                  <a:cs typeface="DIN Alternate Bold"/>
                  <a:sym typeface="DIN Alternate Bold"/>
                </a:defRPr>
              </a:pPr>
              <a:endParaRPr/>
            </a:p>
          </p:txBody>
        </p:sp>
        <p:sp>
          <p:nvSpPr>
            <p:cNvPr id="717" name="Radioactif"/>
            <p:cNvSpPr/>
            <p:nvPr/>
          </p:nvSpPr>
          <p:spPr>
            <a:xfrm>
              <a:off x="8275821" y="2034839"/>
              <a:ext cx="271825" cy="271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3" y="0"/>
                    <a:pt x="0" y="4833"/>
                    <a:pt x="0" y="10800"/>
                  </a:cubicBezTo>
                  <a:cubicBezTo>
                    <a:pt x="0" y="16767"/>
                    <a:pt x="4833" y="21600"/>
                    <a:pt x="10800" y="21600"/>
                  </a:cubicBezTo>
                  <a:cubicBezTo>
                    <a:pt x="16767" y="21600"/>
                    <a:pt x="21600" y="16767"/>
                    <a:pt x="21600" y="10800"/>
                  </a:cubicBezTo>
                  <a:cubicBezTo>
                    <a:pt x="21600" y="4833"/>
                    <a:pt x="16762" y="0"/>
                    <a:pt x="10800" y="0"/>
                  </a:cubicBezTo>
                  <a:close/>
                  <a:moveTo>
                    <a:pt x="10800" y="1188"/>
                  </a:moveTo>
                  <a:cubicBezTo>
                    <a:pt x="16108" y="1188"/>
                    <a:pt x="20412" y="5492"/>
                    <a:pt x="20412" y="10800"/>
                  </a:cubicBezTo>
                  <a:cubicBezTo>
                    <a:pt x="20412" y="16108"/>
                    <a:pt x="16103" y="20412"/>
                    <a:pt x="10800" y="20412"/>
                  </a:cubicBezTo>
                  <a:cubicBezTo>
                    <a:pt x="5492" y="20412"/>
                    <a:pt x="1188" y="16108"/>
                    <a:pt x="1188" y="10800"/>
                  </a:cubicBezTo>
                  <a:cubicBezTo>
                    <a:pt x="1188" y="5492"/>
                    <a:pt x="5492" y="1188"/>
                    <a:pt x="10800" y="1188"/>
                  </a:cubicBezTo>
                  <a:close/>
                  <a:moveTo>
                    <a:pt x="6635" y="3704"/>
                  </a:moveTo>
                  <a:cubicBezTo>
                    <a:pt x="6635" y="3704"/>
                    <a:pt x="2472" y="5287"/>
                    <a:pt x="2472" y="10849"/>
                  </a:cubicBezTo>
                  <a:lnTo>
                    <a:pt x="7769" y="10849"/>
                  </a:lnTo>
                  <a:cubicBezTo>
                    <a:pt x="7769" y="10838"/>
                    <a:pt x="7769" y="10822"/>
                    <a:pt x="7769" y="10800"/>
                  </a:cubicBezTo>
                  <a:cubicBezTo>
                    <a:pt x="7769" y="9693"/>
                    <a:pt x="8364" y="8727"/>
                    <a:pt x="9249" y="8198"/>
                  </a:cubicBezTo>
                  <a:lnTo>
                    <a:pt x="6635" y="3704"/>
                  </a:lnTo>
                  <a:close/>
                  <a:moveTo>
                    <a:pt x="14958" y="3709"/>
                  </a:moveTo>
                  <a:lnTo>
                    <a:pt x="12344" y="8203"/>
                  </a:lnTo>
                  <a:cubicBezTo>
                    <a:pt x="13230" y="8732"/>
                    <a:pt x="13824" y="9698"/>
                    <a:pt x="13824" y="10805"/>
                  </a:cubicBezTo>
                  <a:cubicBezTo>
                    <a:pt x="13824" y="10821"/>
                    <a:pt x="13824" y="10843"/>
                    <a:pt x="13824" y="10859"/>
                  </a:cubicBezTo>
                  <a:lnTo>
                    <a:pt x="19121" y="10859"/>
                  </a:lnTo>
                  <a:cubicBezTo>
                    <a:pt x="19121" y="5292"/>
                    <a:pt x="14958" y="3709"/>
                    <a:pt x="14958" y="3709"/>
                  </a:cubicBezTo>
                  <a:close/>
                  <a:moveTo>
                    <a:pt x="10800" y="8758"/>
                  </a:moveTo>
                  <a:cubicBezTo>
                    <a:pt x="10278" y="8758"/>
                    <a:pt x="9754" y="8959"/>
                    <a:pt x="9356" y="9357"/>
                  </a:cubicBezTo>
                  <a:cubicBezTo>
                    <a:pt x="8558" y="10154"/>
                    <a:pt x="8558" y="11446"/>
                    <a:pt x="9356" y="12243"/>
                  </a:cubicBezTo>
                  <a:cubicBezTo>
                    <a:pt x="10153" y="13040"/>
                    <a:pt x="11446" y="13040"/>
                    <a:pt x="12243" y="12243"/>
                  </a:cubicBezTo>
                  <a:cubicBezTo>
                    <a:pt x="13040" y="11446"/>
                    <a:pt x="13040" y="10154"/>
                    <a:pt x="12243" y="9357"/>
                  </a:cubicBezTo>
                  <a:cubicBezTo>
                    <a:pt x="11844" y="8959"/>
                    <a:pt x="11322" y="8758"/>
                    <a:pt x="10800" y="8758"/>
                  </a:cubicBezTo>
                  <a:close/>
                  <a:moveTo>
                    <a:pt x="9293" y="13424"/>
                  </a:moveTo>
                  <a:lnTo>
                    <a:pt x="6684" y="17977"/>
                  </a:lnTo>
                  <a:cubicBezTo>
                    <a:pt x="6684" y="17977"/>
                    <a:pt x="8315" y="19218"/>
                    <a:pt x="10810" y="19202"/>
                  </a:cubicBezTo>
                  <a:cubicBezTo>
                    <a:pt x="13305" y="19218"/>
                    <a:pt x="14936" y="17977"/>
                    <a:pt x="14936" y="17977"/>
                  </a:cubicBezTo>
                  <a:lnTo>
                    <a:pt x="12327" y="13424"/>
                  </a:lnTo>
                  <a:cubicBezTo>
                    <a:pt x="11879" y="13683"/>
                    <a:pt x="11361" y="13829"/>
                    <a:pt x="10810" y="13824"/>
                  </a:cubicBezTo>
                  <a:cubicBezTo>
                    <a:pt x="10259" y="13824"/>
                    <a:pt x="9741" y="13678"/>
                    <a:pt x="9293" y="13424"/>
                  </a:cubicBezTo>
                  <a:close/>
                </a:path>
              </a:pathLst>
            </a:custGeom>
            <a:solidFill>
              <a:schemeClr val="accent5">
                <a:satOff val="7361"/>
                <a:lumOff val="753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500" i="0" spc="0">
                  <a:solidFill>
                    <a:schemeClr val="accent5">
                      <a:satOff val="7361"/>
                      <a:lumOff val="7535"/>
                    </a:schemeClr>
                  </a:solidFill>
                  <a:latin typeface="DIN Alternate Bold"/>
                  <a:ea typeface="DIN Alternate Bold"/>
                  <a:cs typeface="DIN Alternate Bold"/>
                  <a:sym typeface="DIN Alternate Bold"/>
                </a:defRPr>
              </a:pPr>
              <a:endParaRPr/>
            </a:p>
          </p:txBody>
        </p:sp>
        <p:sp>
          <p:nvSpPr>
            <p:cNvPr id="718" name="Radioactif"/>
            <p:cNvSpPr/>
            <p:nvPr/>
          </p:nvSpPr>
          <p:spPr>
            <a:xfrm>
              <a:off x="8275821" y="2255090"/>
              <a:ext cx="271825" cy="271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3" y="0"/>
                    <a:pt x="0" y="4833"/>
                    <a:pt x="0" y="10800"/>
                  </a:cubicBezTo>
                  <a:cubicBezTo>
                    <a:pt x="0" y="16767"/>
                    <a:pt x="4833" y="21600"/>
                    <a:pt x="10800" y="21600"/>
                  </a:cubicBezTo>
                  <a:cubicBezTo>
                    <a:pt x="16767" y="21600"/>
                    <a:pt x="21600" y="16767"/>
                    <a:pt x="21600" y="10800"/>
                  </a:cubicBezTo>
                  <a:cubicBezTo>
                    <a:pt x="21600" y="4833"/>
                    <a:pt x="16762" y="0"/>
                    <a:pt x="10800" y="0"/>
                  </a:cubicBezTo>
                  <a:close/>
                  <a:moveTo>
                    <a:pt x="10800" y="1188"/>
                  </a:moveTo>
                  <a:cubicBezTo>
                    <a:pt x="16108" y="1188"/>
                    <a:pt x="20412" y="5492"/>
                    <a:pt x="20412" y="10800"/>
                  </a:cubicBezTo>
                  <a:cubicBezTo>
                    <a:pt x="20412" y="16108"/>
                    <a:pt x="16103" y="20412"/>
                    <a:pt x="10800" y="20412"/>
                  </a:cubicBezTo>
                  <a:cubicBezTo>
                    <a:pt x="5492" y="20412"/>
                    <a:pt x="1188" y="16108"/>
                    <a:pt x="1188" y="10800"/>
                  </a:cubicBezTo>
                  <a:cubicBezTo>
                    <a:pt x="1188" y="5492"/>
                    <a:pt x="5492" y="1188"/>
                    <a:pt x="10800" y="1188"/>
                  </a:cubicBezTo>
                  <a:close/>
                  <a:moveTo>
                    <a:pt x="6635" y="3704"/>
                  </a:moveTo>
                  <a:cubicBezTo>
                    <a:pt x="6635" y="3704"/>
                    <a:pt x="2472" y="5287"/>
                    <a:pt x="2472" y="10849"/>
                  </a:cubicBezTo>
                  <a:lnTo>
                    <a:pt x="7769" y="10849"/>
                  </a:lnTo>
                  <a:cubicBezTo>
                    <a:pt x="7769" y="10838"/>
                    <a:pt x="7769" y="10822"/>
                    <a:pt x="7769" y="10800"/>
                  </a:cubicBezTo>
                  <a:cubicBezTo>
                    <a:pt x="7769" y="9693"/>
                    <a:pt x="8364" y="8727"/>
                    <a:pt x="9249" y="8198"/>
                  </a:cubicBezTo>
                  <a:lnTo>
                    <a:pt x="6635" y="3704"/>
                  </a:lnTo>
                  <a:close/>
                  <a:moveTo>
                    <a:pt x="14958" y="3709"/>
                  </a:moveTo>
                  <a:lnTo>
                    <a:pt x="12344" y="8203"/>
                  </a:lnTo>
                  <a:cubicBezTo>
                    <a:pt x="13230" y="8732"/>
                    <a:pt x="13824" y="9698"/>
                    <a:pt x="13824" y="10805"/>
                  </a:cubicBezTo>
                  <a:cubicBezTo>
                    <a:pt x="13824" y="10821"/>
                    <a:pt x="13824" y="10843"/>
                    <a:pt x="13824" y="10859"/>
                  </a:cubicBezTo>
                  <a:lnTo>
                    <a:pt x="19121" y="10859"/>
                  </a:lnTo>
                  <a:cubicBezTo>
                    <a:pt x="19121" y="5292"/>
                    <a:pt x="14958" y="3709"/>
                    <a:pt x="14958" y="3709"/>
                  </a:cubicBezTo>
                  <a:close/>
                  <a:moveTo>
                    <a:pt x="10800" y="8758"/>
                  </a:moveTo>
                  <a:cubicBezTo>
                    <a:pt x="10278" y="8758"/>
                    <a:pt x="9754" y="8959"/>
                    <a:pt x="9356" y="9357"/>
                  </a:cubicBezTo>
                  <a:cubicBezTo>
                    <a:pt x="8558" y="10154"/>
                    <a:pt x="8558" y="11446"/>
                    <a:pt x="9356" y="12243"/>
                  </a:cubicBezTo>
                  <a:cubicBezTo>
                    <a:pt x="10153" y="13040"/>
                    <a:pt x="11446" y="13040"/>
                    <a:pt x="12243" y="12243"/>
                  </a:cubicBezTo>
                  <a:cubicBezTo>
                    <a:pt x="13040" y="11446"/>
                    <a:pt x="13040" y="10154"/>
                    <a:pt x="12243" y="9357"/>
                  </a:cubicBezTo>
                  <a:cubicBezTo>
                    <a:pt x="11844" y="8959"/>
                    <a:pt x="11322" y="8758"/>
                    <a:pt x="10800" y="8758"/>
                  </a:cubicBezTo>
                  <a:close/>
                  <a:moveTo>
                    <a:pt x="9293" y="13424"/>
                  </a:moveTo>
                  <a:lnTo>
                    <a:pt x="6684" y="17977"/>
                  </a:lnTo>
                  <a:cubicBezTo>
                    <a:pt x="6684" y="17977"/>
                    <a:pt x="8315" y="19218"/>
                    <a:pt x="10810" y="19202"/>
                  </a:cubicBezTo>
                  <a:cubicBezTo>
                    <a:pt x="13305" y="19218"/>
                    <a:pt x="14936" y="17977"/>
                    <a:pt x="14936" y="17977"/>
                  </a:cubicBezTo>
                  <a:lnTo>
                    <a:pt x="12327" y="13424"/>
                  </a:lnTo>
                  <a:cubicBezTo>
                    <a:pt x="11879" y="13683"/>
                    <a:pt x="11361" y="13829"/>
                    <a:pt x="10810" y="13824"/>
                  </a:cubicBezTo>
                  <a:cubicBezTo>
                    <a:pt x="10259" y="13824"/>
                    <a:pt x="9741" y="13678"/>
                    <a:pt x="9293" y="13424"/>
                  </a:cubicBezTo>
                  <a:close/>
                </a:path>
              </a:pathLst>
            </a:custGeom>
            <a:solidFill>
              <a:schemeClr val="accent5">
                <a:satOff val="7361"/>
                <a:lumOff val="753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500" i="0" spc="0">
                  <a:solidFill>
                    <a:schemeClr val="accent5">
                      <a:satOff val="7361"/>
                      <a:lumOff val="7535"/>
                    </a:schemeClr>
                  </a:solidFill>
                  <a:latin typeface="DIN Alternate Bold"/>
                  <a:ea typeface="DIN Alternate Bold"/>
                  <a:cs typeface="DIN Alternate Bold"/>
                  <a:sym typeface="DIN Alternate Bold"/>
                </a:defRPr>
              </a:pPr>
              <a:endParaRPr/>
            </a:p>
          </p:txBody>
        </p:sp>
        <p:sp>
          <p:nvSpPr>
            <p:cNvPr id="719" name="Radioactif"/>
            <p:cNvSpPr/>
            <p:nvPr/>
          </p:nvSpPr>
          <p:spPr>
            <a:xfrm>
              <a:off x="8275821" y="2466852"/>
              <a:ext cx="271825" cy="271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3" y="0"/>
                    <a:pt x="0" y="4833"/>
                    <a:pt x="0" y="10800"/>
                  </a:cubicBezTo>
                  <a:cubicBezTo>
                    <a:pt x="0" y="16767"/>
                    <a:pt x="4833" y="21600"/>
                    <a:pt x="10800" y="21600"/>
                  </a:cubicBezTo>
                  <a:cubicBezTo>
                    <a:pt x="16767" y="21600"/>
                    <a:pt x="21600" y="16767"/>
                    <a:pt x="21600" y="10800"/>
                  </a:cubicBezTo>
                  <a:cubicBezTo>
                    <a:pt x="21600" y="4833"/>
                    <a:pt x="16762" y="0"/>
                    <a:pt x="10800" y="0"/>
                  </a:cubicBezTo>
                  <a:close/>
                  <a:moveTo>
                    <a:pt x="10800" y="1188"/>
                  </a:moveTo>
                  <a:cubicBezTo>
                    <a:pt x="16108" y="1188"/>
                    <a:pt x="20412" y="5492"/>
                    <a:pt x="20412" y="10800"/>
                  </a:cubicBezTo>
                  <a:cubicBezTo>
                    <a:pt x="20412" y="16108"/>
                    <a:pt x="16103" y="20412"/>
                    <a:pt x="10800" y="20412"/>
                  </a:cubicBezTo>
                  <a:cubicBezTo>
                    <a:pt x="5492" y="20412"/>
                    <a:pt x="1188" y="16108"/>
                    <a:pt x="1188" y="10800"/>
                  </a:cubicBezTo>
                  <a:cubicBezTo>
                    <a:pt x="1188" y="5492"/>
                    <a:pt x="5492" y="1188"/>
                    <a:pt x="10800" y="1188"/>
                  </a:cubicBezTo>
                  <a:close/>
                  <a:moveTo>
                    <a:pt x="6635" y="3704"/>
                  </a:moveTo>
                  <a:cubicBezTo>
                    <a:pt x="6635" y="3704"/>
                    <a:pt x="2472" y="5287"/>
                    <a:pt x="2472" y="10849"/>
                  </a:cubicBezTo>
                  <a:lnTo>
                    <a:pt x="7769" y="10849"/>
                  </a:lnTo>
                  <a:cubicBezTo>
                    <a:pt x="7769" y="10838"/>
                    <a:pt x="7769" y="10822"/>
                    <a:pt x="7769" y="10800"/>
                  </a:cubicBezTo>
                  <a:cubicBezTo>
                    <a:pt x="7769" y="9693"/>
                    <a:pt x="8364" y="8727"/>
                    <a:pt x="9249" y="8198"/>
                  </a:cubicBezTo>
                  <a:lnTo>
                    <a:pt x="6635" y="3704"/>
                  </a:lnTo>
                  <a:close/>
                  <a:moveTo>
                    <a:pt x="14958" y="3709"/>
                  </a:moveTo>
                  <a:lnTo>
                    <a:pt x="12344" y="8203"/>
                  </a:lnTo>
                  <a:cubicBezTo>
                    <a:pt x="13230" y="8732"/>
                    <a:pt x="13824" y="9698"/>
                    <a:pt x="13824" y="10805"/>
                  </a:cubicBezTo>
                  <a:cubicBezTo>
                    <a:pt x="13824" y="10821"/>
                    <a:pt x="13824" y="10843"/>
                    <a:pt x="13824" y="10859"/>
                  </a:cubicBezTo>
                  <a:lnTo>
                    <a:pt x="19121" y="10859"/>
                  </a:lnTo>
                  <a:cubicBezTo>
                    <a:pt x="19121" y="5292"/>
                    <a:pt x="14958" y="3709"/>
                    <a:pt x="14958" y="3709"/>
                  </a:cubicBezTo>
                  <a:close/>
                  <a:moveTo>
                    <a:pt x="10800" y="8758"/>
                  </a:moveTo>
                  <a:cubicBezTo>
                    <a:pt x="10278" y="8758"/>
                    <a:pt x="9754" y="8959"/>
                    <a:pt x="9356" y="9357"/>
                  </a:cubicBezTo>
                  <a:cubicBezTo>
                    <a:pt x="8558" y="10154"/>
                    <a:pt x="8558" y="11446"/>
                    <a:pt x="9356" y="12243"/>
                  </a:cubicBezTo>
                  <a:cubicBezTo>
                    <a:pt x="10153" y="13040"/>
                    <a:pt x="11446" y="13040"/>
                    <a:pt x="12243" y="12243"/>
                  </a:cubicBezTo>
                  <a:cubicBezTo>
                    <a:pt x="13040" y="11446"/>
                    <a:pt x="13040" y="10154"/>
                    <a:pt x="12243" y="9357"/>
                  </a:cubicBezTo>
                  <a:cubicBezTo>
                    <a:pt x="11844" y="8959"/>
                    <a:pt x="11322" y="8758"/>
                    <a:pt x="10800" y="8758"/>
                  </a:cubicBezTo>
                  <a:close/>
                  <a:moveTo>
                    <a:pt x="9293" y="13424"/>
                  </a:moveTo>
                  <a:lnTo>
                    <a:pt x="6684" y="17977"/>
                  </a:lnTo>
                  <a:cubicBezTo>
                    <a:pt x="6684" y="17977"/>
                    <a:pt x="8315" y="19218"/>
                    <a:pt x="10810" y="19202"/>
                  </a:cubicBezTo>
                  <a:cubicBezTo>
                    <a:pt x="13305" y="19218"/>
                    <a:pt x="14936" y="17977"/>
                    <a:pt x="14936" y="17977"/>
                  </a:cubicBezTo>
                  <a:lnTo>
                    <a:pt x="12327" y="13424"/>
                  </a:lnTo>
                  <a:cubicBezTo>
                    <a:pt x="11879" y="13683"/>
                    <a:pt x="11361" y="13829"/>
                    <a:pt x="10810" y="13824"/>
                  </a:cubicBezTo>
                  <a:cubicBezTo>
                    <a:pt x="10259" y="13824"/>
                    <a:pt x="9741" y="13678"/>
                    <a:pt x="9293" y="13424"/>
                  </a:cubicBezTo>
                  <a:close/>
                </a:path>
              </a:pathLst>
            </a:custGeom>
            <a:solidFill>
              <a:schemeClr val="accent5">
                <a:satOff val="7361"/>
                <a:lumOff val="753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500" i="0" spc="0">
                  <a:solidFill>
                    <a:schemeClr val="accent5">
                      <a:satOff val="7361"/>
                      <a:lumOff val="7535"/>
                    </a:schemeClr>
                  </a:solidFill>
                  <a:latin typeface="DIN Alternate Bold"/>
                  <a:ea typeface="DIN Alternate Bold"/>
                  <a:cs typeface="DIN Alternate Bold"/>
                  <a:sym typeface="DIN Alternate Bold"/>
                </a:defRPr>
              </a:pPr>
              <a:endParaRPr/>
            </a:p>
          </p:txBody>
        </p:sp>
        <p:sp>
          <p:nvSpPr>
            <p:cNvPr id="720" name="Radioactif"/>
            <p:cNvSpPr/>
            <p:nvPr/>
          </p:nvSpPr>
          <p:spPr>
            <a:xfrm>
              <a:off x="8275821" y="2687964"/>
              <a:ext cx="271825" cy="271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3" y="0"/>
                    <a:pt x="0" y="4833"/>
                    <a:pt x="0" y="10800"/>
                  </a:cubicBezTo>
                  <a:cubicBezTo>
                    <a:pt x="0" y="16767"/>
                    <a:pt x="4833" y="21600"/>
                    <a:pt x="10800" y="21600"/>
                  </a:cubicBezTo>
                  <a:cubicBezTo>
                    <a:pt x="16767" y="21600"/>
                    <a:pt x="21600" y="16767"/>
                    <a:pt x="21600" y="10800"/>
                  </a:cubicBezTo>
                  <a:cubicBezTo>
                    <a:pt x="21600" y="4833"/>
                    <a:pt x="16762" y="0"/>
                    <a:pt x="10800" y="0"/>
                  </a:cubicBezTo>
                  <a:close/>
                  <a:moveTo>
                    <a:pt x="10800" y="1188"/>
                  </a:moveTo>
                  <a:cubicBezTo>
                    <a:pt x="16108" y="1188"/>
                    <a:pt x="20412" y="5492"/>
                    <a:pt x="20412" y="10800"/>
                  </a:cubicBezTo>
                  <a:cubicBezTo>
                    <a:pt x="20412" y="16108"/>
                    <a:pt x="16103" y="20412"/>
                    <a:pt x="10800" y="20412"/>
                  </a:cubicBezTo>
                  <a:cubicBezTo>
                    <a:pt x="5492" y="20412"/>
                    <a:pt x="1188" y="16108"/>
                    <a:pt x="1188" y="10800"/>
                  </a:cubicBezTo>
                  <a:cubicBezTo>
                    <a:pt x="1188" y="5492"/>
                    <a:pt x="5492" y="1188"/>
                    <a:pt x="10800" y="1188"/>
                  </a:cubicBezTo>
                  <a:close/>
                  <a:moveTo>
                    <a:pt x="6635" y="3704"/>
                  </a:moveTo>
                  <a:cubicBezTo>
                    <a:pt x="6635" y="3704"/>
                    <a:pt x="2472" y="5287"/>
                    <a:pt x="2472" y="10849"/>
                  </a:cubicBezTo>
                  <a:lnTo>
                    <a:pt x="7769" y="10849"/>
                  </a:lnTo>
                  <a:cubicBezTo>
                    <a:pt x="7769" y="10838"/>
                    <a:pt x="7769" y="10822"/>
                    <a:pt x="7769" y="10800"/>
                  </a:cubicBezTo>
                  <a:cubicBezTo>
                    <a:pt x="7769" y="9693"/>
                    <a:pt x="8364" y="8727"/>
                    <a:pt x="9249" y="8198"/>
                  </a:cubicBezTo>
                  <a:lnTo>
                    <a:pt x="6635" y="3704"/>
                  </a:lnTo>
                  <a:close/>
                  <a:moveTo>
                    <a:pt x="14958" y="3709"/>
                  </a:moveTo>
                  <a:lnTo>
                    <a:pt x="12344" y="8203"/>
                  </a:lnTo>
                  <a:cubicBezTo>
                    <a:pt x="13230" y="8732"/>
                    <a:pt x="13824" y="9698"/>
                    <a:pt x="13824" y="10805"/>
                  </a:cubicBezTo>
                  <a:cubicBezTo>
                    <a:pt x="13824" y="10821"/>
                    <a:pt x="13824" y="10843"/>
                    <a:pt x="13824" y="10859"/>
                  </a:cubicBezTo>
                  <a:lnTo>
                    <a:pt x="19121" y="10859"/>
                  </a:lnTo>
                  <a:cubicBezTo>
                    <a:pt x="19121" y="5292"/>
                    <a:pt x="14958" y="3709"/>
                    <a:pt x="14958" y="3709"/>
                  </a:cubicBezTo>
                  <a:close/>
                  <a:moveTo>
                    <a:pt x="10800" y="8758"/>
                  </a:moveTo>
                  <a:cubicBezTo>
                    <a:pt x="10278" y="8758"/>
                    <a:pt x="9754" y="8959"/>
                    <a:pt x="9356" y="9357"/>
                  </a:cubicBezTo>
                  <a:cubicBezTo>
                    <a:pt x="8558" y="10154"/>
                    <a:pt x="8558" y="11446"/>
                    <a:pt x="9356" y="12243"/>
                  </a:cubicBezTo>
                  <a:cubicBezTo>
                    <a:pt x="10153" y="13040"/>
                    <a:pt x="11446" y="13040"/>
                    <a:pt x="12243" y="12243"/>
                  </a:cubicBezTo>
                  <a:cubicBezTo>
                    <a:pt x="13040" y="11446"/>
                    <a:pt x="13040" y="10154"/>
                    <a:pt x="12243" y="9357"/>
                  </a:cubicBezTo>
                  <a:cubicBezTo>
                    <a:pt x="11844" y="8959"/>
                    <a:pt x="11322" y="8758"/>
                    <a:pt x="10800" y="8758"/>
                  </a:cubicBezTo>
                  <a:close/>
                  <a:moveTo>
                    <a:pt x="9293" y="13424"/>
                  </a:moveTo>
                  <a:lnTo>
                    <a:pt x="6684" y="17977"/>
                  </a:lnTo>
                  <a:cubicBezTo>
                    <a:pt x="6684" y="17977"/>
                    <a:pt x="8315" y="19218"/>
                    <a:pt x="10810" y="19202"/>
                  </a:cubicBezTo>
                  <a:cubicBezTo>
                    <a:pt x="13305" y="19218"/>
                    <a:pt x="14936" y="17977"/>
                    <a:pt x="14936" y="17977"/>
                  </a:cubicBezTo>
                  <a:lnTo>
                    <a:pt x="12327" y="13424"/>
                  </a:lnTo>
                  <a:cubicBezTo>
                    <a:pt x="11879" y="13683"/>
                    <a:pt x="11361" y="13829"/>
                    <a:pt x="10810" y="13824"/>
                  </a:cubicBezTo>
                  <a:cubicBezTo>
                    <a:pt x="10259" y="13824"/>
                    <a:pt x="9741" y="13678"/>
                    <a:pt x="9293" y="13424"/>
                  </a:cubicBezTo>
                  <a:close/>
                </a:path>
              </a:pathLst>
            </a:custGeom>
            <a:solidFill>
              <a:schemeClr val="accent5">
                <a:satOff val="7361"/>
                <a:lumOff val="753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500" i="0" spc="0">
                  <a:solidFill>
                    <a:schemeClr val="accent5">
                      <a:satOff val="7361"/>
                      <a:lumOff val="7535"/>
                    </a:schemeClr>
                  </a:solidFill>
                  <a:latin typeface="DIN Alternate Bold"/>
                  <a:ea typeface="DIN Alternate Bold"/>
                  <a:cs typeface="DIN Alternate Bold"/>
                  <a:sym typeface="DIN Alternate Bold"/>
                </a:defRPr>
              </a:pPr>
              <a:endParaRPr/>
            </a:p>
          </p:txBody>
        </p:sp>
        <p:sp>
          <p:nvSpPr>
            <p:cNvPr id="721" name="Radioactif"/>
            <p:cNvSpPr/>
            <p:nvPr/>
          </p:nvSpPr>
          <p:spPr>
            <a:xfrm>
              <a:off x="8275821" y="2903540"/>
              <a:ext cx="271825" cy="271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3" y="0"/>
                    <a:pt x="0" y="4833"/>
                    <a:pt x="0" y="10800"/>
                  </a:cubicBezTo>
                  <a:cubicBezTo>
                    <a:pt x="0" y="16767"/>
                    <a:pt x="4833" y="21600"/>
                    <a:pt x="10800" y="21600"/>
                  </a:cubicBezTo>
                  <a:cubicBezTo>
                    <a:pt x="16767" y="21600"/>
                    <a:pt x="21600" y="16767"/>
                    <a:pt x="21600" y="10800"/>
                  </a:cubicBezTo>
                  <a:cubicBezTo>
                    <a:pt x="21600" y="4833"/>
                    <a:pt x="16762" y="0"/>
                    <a:pt x="10800" y="0"/>
                  </a:cubicBezTo>
                  <a:close/>
                  <a:moveTo>
                    <a:pt x="10800" y="1188"/>
                  </a:moveTo>
                  <a:cubicBezTo>
                    <a:pt x="16108" y="1188"/>
                    <a:pt x="20412" y="5492"/>
                    <a:pt x="20412" y="10800"/>
                  </a:cubicBezTo>
                  <a:cubicBezTo>
                    <a:pt x="20412" y="16108"/>
                    <a:pt x="16103" y="20412"/>
                    <a:pt x="10800" y="20412"/>
                  </a:cubicBezTo>
                  <a:cubicBezTo>
                    <a:pt x="5492" y="20412"/>
                    <a:pt x="1188" y="16108"/>
                    <a:pt x="1188" y="10800"/>
                  </a:cubicBezTo>
                  <a:cubicBezTo>
                    <a:pt x="1188" y="5492"/>
                    <a:pt x="5492" y="1188"/>
                    <a:pt x="10800" y="1188"/>
                  </a:cubicBezTo>
                  <a:close/>
                  <a:moveTo>
                    <a:pt x="6635" y="3704"/>
                  </a:moveTo>
                  <a:cubicBezTo>
                    <a:pt x="6635" y="3704"/>
                    <a:pt x="2472" y="5287"/>
                    <a:pt x="2472" y="10849"/>
                  </a:cubicBezTo>
                  <a:lnTo>
                    <a:pt x="7769" y="10849"/>
                  </a:lnTo>
                  <a:cubicBezTo>
                    <a:pt x="7769" y="10838"/>
                    <a:pt x="7769" y="10822"/>
                    <a:pt x="7769" y="10800"/>
                  </a:cubicBezTo>
                  <a:cubicBezTo>
                    <a:pt x="7769" y="9693"/>
                    <a:pt x="8364" y="8727"/>
                    <a:pt x="9249" y="8198"/>
                  </a:cubicBezTo>
                  <a:lnTo>
                    <a:pt x="6635" y="3704"/>
                  </a:lnTo>
                  <a:close/>
                  <a:moveTo>
                    <a:pt x="14958" y="3709"/>
                  </a:moveTo>
                  <a:lnTo>
                    <a:pt x="12344" y="8203"/>
                  </a:lnTo>
                  <a:cubicBezTo>
                    <a:pt x="13230" y="8732"/>
                    <a:pt x="13824" y="9698"/>
                    <a:pt x="13824" y="10805"/>
                  </a:cubicBezTo>
                  <a:cubicBezTo>
                    <a:pt x="13824" y="10821"/>
                    <a:pt x="13824" y="10843"/>
                    <a:pt x="13824" y="10859"/>
                  </a:cubicBezTo>
                  <a:lnTo>
                    <a:pt x="19121" y="10859"/>
                  </a:lnTo>
                  <a:cubicBezTo>
                    <a:pt x="19121" y="5292"/>
                    <a:pt x="14958" y="3709"/>
                    <a:pt x="14958" y="3709"/>
                  </a:cubicBezTo>
                  <a:close/>
                  <a:moveTo>
                    <a:pt x="10800" y="8758"/>
                  </a:moveTo>
                  <a:cubicBezTo>
                    <a:pt x="10278" y="8758"/>
                    <a:pt x="9754" y="8959"/>
                    <a:pt x="9356" y="9357"/>
                  </a:cubicBezTo>
                  <a:cubicBezTo>
                    <a:pt x="8558" y="10154"/>
                    <a:pt x="8558" y="11446"/>
                    <a:pt x="9356" y="12243"/>
                  </a:cubicBezTo>
                  <a:cubicBezTo>
                    <a:pt x="10153" y="13040"/>
                    <a:pt x="11446" y="13040"/>
                    <a:pt x="12243" y="12243"/>
                  </a:cubicBezTo>
                  <a:cubicBezTo>
                    <a:pt x="13040" y="11446"/>
                    <a:pt x="13040" y="10154"/>
                    <a:pt x="12243" y="9357"/>
                  </a:cubicBezTo>
                  <a:cubicBezTo>
                    <a:pt x="11844" y="8959"/>
                    <a:pt x="11322" y="8758"/>
                    <a:pt x="10800" y="8758"/>
                  </a:cubicBezTo>
                  <a:close/>
                  <a:moveTo>
                    <a:pt x="9293" y="13424"/>
                  </a:moveTo>
                  <a:lnTo>
                    <a:pt x="6684" y="17977"/>
                  </a:lnTo>
                  <a:cubicBezTo>
                    <a:pt x="6684" y="17977"/>
                    <a:pt x="8315" y="19218"/>
                    <a:pt x="10810" y="19202"/>
                  </a:cubicBezTo>
                  <a:cubicBezTo>
                    <a:pt x="13305" y="19218"/>
                    <a:pt x="14936" y="17977"/>
                    <a:pt x="14936" y="17977"/>
                  </a:cubicBezTo>
                  <a:lnTo>
                    <a:pt x="12327" y="13424"/>
                  </a:lnTo>
                  <a:cubicBezTo>
                    <a:pt x="11879" y="13683"/>
                    <a:pt x="11361" y="13829"/>
                    <a:pt x="10810" y="13824"/>
                  </a:cubicBezTo>
                  <a:cubicBezTo>
                    <a:pt x="10259" y="13824"/>
                    <a:pt x="9741" y="13678"/>
                    <a:pt x="9293" y="13424"/>
                  </a:cubicBezTo>
                  <a:close/>
                </a:path>
              </a:pathLst>
            </a:custGeom>
            <a:solidFill>
              <a:schemeClr val="accent5">
                <a:satOff val="7361"/>
                <a:lumOff val="753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500" i="0" spc="0">
                  <a:solidFill>
                    <a:schemeClr val="accent5">
                      <a:satOff val="7361"/>
                      <a:lumOff val="7535"/>
                    </a:schemeClr>
                  </a:solidFill>
                  <a:latin typeface="DIN Alternate Bold"/>
                  <a:ea typeface="DIN Alternate Bold"/>
                  <a:cs typeface="DIN Alternate Bold"/>
                  <a:sym typeface="DIN Alternate Bold"/>
                </a:defRPr>
              </a:pPr>
              <a:endParaRPr/>
            </a:p>
          </p:txBody>
        </p:sp>
        <p:sp>
          <p:nvSpPr>
            <p:cNvPr id="722" name="Radioactif"/>
            <p:cNvSpPr/>
            <p:nvPr/>
          </p:nvSpPr>
          <p:spPr>
            <a:xfrm>
              <a:off x="8275821" y="3108537"/>
              <a:ext cx="271825" cy="271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3" y="0"/>
                    <a:pt x="0" y="4833"/>
                    <a:pt x="0" y="10800"/>
                  </a:cubicBezTo>
                  <a:cubicBezTo>
                    <a:pt x="0" y="16767"/>
                    <a:pt x="4833" y="21600"/>
                    <a:pt x="10800" y="21600"/>
                  </a:cubicBezTo>
                  <a:cubicBezTo>
                    <a:pt x="16767" y="21600"/>
                    <a:pt x="21600" y="16767"/>
                    <a:pt x="21600" y="10800"/>
                  </a:cubicBezTo>
                  <a:cubicBezTo>
                    <a:pt x="21600" y="4833"/>
                    <a:pt x="16762" y="0"/>
                    <a:pt x="10800" y="0"/>
                  </a:cubicBezTo>
                  <a:close/>
                  <a:moveTo>
                    <a:pt x="10800" y="1188"/>
                  </a:moveTo>
                  <a:cubicBezTo>
                    <a:pt x="16108" y="1188"/>
                    <a:pt x="20412" y="5492"/>
                    <a:pt x="20412" y="10800"/>
                  </a:cubicBezTo>
                  <a:cubicBezTo>
                    <a:pt x="20412" y="16108"/>
                    <a:pt x="16103" y="20412"/>
                    <a:pt x="10800" y="20412"/>
                  </a:cubicBezTo>
                  <a:cubicBezTo>
                    <a:pt x="5492" y="20412"/>
                    <a:pt x="1188" y="16108"/>
                    <a:pt x="1188" y="10800"/>
                  </a:cubicBezTo>
                  <a:cubicBezTo>
                    <a:pt x="1188" y="5492"/>
                    <a:pt x="5492" y="1188"/>
                    <a:pt x="10800" y="1188"/>
                  </a:cubicBezTo>
                  <a:close/>
                  <a:moveTo>
                    <a:pt x="6635" y="3704"/>
                  </a:moveTo>
                  <a:cubicBezTo>
                    <a:pt x="6635" y="3704"/>
                    <a:pt x="2472" y="5287"/>
                    <a:pt x="2472" y="10849"/>
                  </a:cubicBezTo>
                  <a:lnTo>
                    <a:pt x="7769" y="10849"/>
                  </a:lnTo>
                  <a:cubicBezTo>
                    <a:pt x="7769" y="10838"/>
                    <a:pt x="7769" y="10822"/>
                    <a:pt x="7769" y="10800"/>
                  </a:cubicBezTo>
                  <a:cubicBezTo>
                    <a:pt x="7769" y="9693"/>
                    <a:pt x="8364" y="8727"/>
                    <a:pt x="9249" y="8198"/>
                  </a:cubicBezTo>
                  <a:lnTo>
                    <a:pt x="6635" y="3704"/>
                  </a:lnTo>
                  <a:close/>
                  <a:moveTo>
                    <a:pt x="14958" y="3709"/>
                  </a:moveTo>
                  <a:lnTo>
                    <a:pt x="12344" y="8203"/>
                  </a:lnTo>
                  <a:cubicBezTo>
                    <a:pt x="13230" y="8732"/>
                    <a:pt x="13824" y="9698"/>
                    <a:pt x="13824" y="10805"/>
                  </a:cubicBezTo>
                  <a:cubicBezTo>
                    <a:pt x="13824" y="10821"/>
                    <a:pt x="13824" y="10843"/>
                    <a:pt x="13824" y="10859"/>
                  </a:cubicBezTo>
                  <a:lnTo>
                    <a:pt x="19121" y="10859"/>
                  </a:lnTo>
                  <a:cubicBezTo>
                    <a:pt x="19121" y="5292"/>
                    <a:pt x="14958" y="3709"/>
                    <a:pt x="14958" y="3709"/>
                  </a:cubicBezTo>
                  <a:close/>
                  <a:moveTo>
                    <a:pt x="10800" y="8758"/>
                  </a:moveTo>
                  <a:cubicBezTo>
                    <a:pt x="10278" y="8758"/>
                    <a:pt x="9754" y="8959"/>
                    <a:pt x="9356" y="9357"/>
                  </a:cubicBezTo>
                  <a:cubicBezTo>
                    <a:pt x="8558" y="10154"/>
                    <a:pt x="8558" y="11446"/>
                    <a:pt x="9356" y="12243"/>
                  </a:cubicBezTo>
                  <a:cubicBezTo>
                    <a:pt x="10153" y="13040"/>
                    <a:pt x="11446" y="13040"/>
                    <a:pt x="12243" y="12243"/>
                  </a:cubicBezTo>
                  <a:cubicBezTo>
                    <a:pt x="13040" y="11446"/>
                    <a:pt x="13040" y="10154"/>
                    <a:pt x="12243" y="9357"/>
                  </a:cubicBezTo>
                  <a:cubicBezTo>
                    <a:pt x="11844" y="8959"/>
                    <a:pt x="11322" y="8758"/>
                    <a:pt x="10800" y="8758"/>
                  </a:cubicBezTo>
                  <a:close/>
                  <a:moveTo>
                    <a:pt x="9293" y="13424"/>
                  </a:moveTo>
                  <a:lnTo>
                    <a:pt x="6684" y="17977"/>
                  </a:lnTo>
                  <a:cubicBezTo>
                    <a:pt x="6684" y="17977"/>
                    <a:pt x="8315" y="19218"/>
                    <a:pt x="10810" y="19202"/>
                  </a:cubicBezTo>
                  <a:cubicBezTo>
                    <a:pt x="13305" y="19218"/>
                    <a:pt x="14936" y="17977"/>
                    <a:pt x="14936" y="17977"/>
                  </a:cubicBezTo>
                  <a:lnTo>
                    <a:pt x="12327" y="13424"/>
                  </a:lnTo>
                  <a:cubicBezTo>
                    <a:pt x="11879" y="13683"/>
                    <a:pt x="11361" y="13829"/>
                    <a:pt x="10810" y="13824"/>
                  </a:cubicBezTo>
                  <a:cubicBezTo>
                    <a:pt x="10259" y="13824"/>
                    <a:pt x="9741" y="13678"/>
                    <a:pt x="9293" y="13424"/>
                  </a:cubicBezTo>
                  <a:close/>
                </a:path>
              </a:pathLst>
            </a:custGeom>
            <a:solidFill>
              <a:schemeClr val="accent5">
                <a:satOff val="7361"/>
                <a:lumOff val="753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500" i="0" spc="0">
                  <a:solidFill>
                    <a:schemeClr val="accent5">
                      <a:satOff val="7361"/>
                      <a:lumOff val="7535"/>
                    </a:schemeClr>
                  </a:solidFill>
                  <a:latin typeface="DIN Alternate Bold"/>
                  <a:ea typeface="DIN Alternate Bold"/>
                  <a:cs typeface="DIN Alternate Bold"/>
                  <a:sym typeface="DIN Alternate Bold"/>
                </a:defRPr>
              </a:pPr>
              <a:endParaRPr/>
            </a:p>
          </p:txBody>
        </p:sp>
        <p:sp>
          <p:nvSpPr>
            <p:cNvPr id="723" name="Radioactif"/>
            <p:cNvSpPr/>
            <p:nvPr/>
          </p:nvSpPr>
          <p:spPr>
            <a:xfrm>
              <a:off x="8264493" y="3338321"/>
              <a:ext cx="271825" cy="271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3" y="0"/>
                    <a:pt x="0" y="4833"/>
                    <a:pt x="0" y="10800"/>
                  </a:cubicBezTo>
                  <a:cubicBezTo>
                    <a:pt x="0" y="16767"/>
                    <a:pt x="4833" y="21600"/>
                    <a:pt x="10800" y="21600"/>
                  </a:cubicBezTo>
                  <a:cubicBezTo>
                    <a:pt x="16767" y="21600"/>
                    <a:pt x="21600" y="16767"/>
                    <a:pt x="21600" y="10800"/>
                  </a:cubicBezTo>
                  <a:cubicBezTo>
                    <a:pt x="21600" y="4833"/>
                    <a:pt x="16762" y="0"/>
                    <a:pt x="10800" y="0"/>
                  </a:cubicBezTo>
                  <a:close/>
                  <a:moveTo>
                    <a:pt x="10800" y="1188"/>
                  </a:moveTo>
                  <a:cubicBezTo>
                    <a:pt x="16108" y="1188"/>
                    <a:pt x="20412" y="5492"/>
                    <a:pt x="20412" y="10800"/>
                  </a:cubicBezTo>
                  <a:cubicBezTo>
                    <a:pt x="20412" y="16108"/>
                    <a:pt x="16103" y="20412"/>
                    <a:pt x="10800" y="20412"/>
                  </a:cubicBezTo>
                  <a:cubicBezTo>
                    <a:pt x="5492" y="20412"/>
                    <a:pt x="1188" y="16108"/>
                    <a:pt x="1188" y="10800"/>
                  </a:cubicBezTo>
                  <a:cubicBezTo>
                    <a:pt x="1188" y="5492"/>
                    <a:pt x="5492" y="1188"/>
                    <a:pt x="10800" y="1188"/>
                  </a:cubicBezTo>
                  <a:close/>
                  <a:moveTo>
                    <a:pt x="6635" y="3704"/>
                  </a:moveTo>
                  <a:cubicBezTo>
                    <a:pt x="6635" y="3704"/>
                    <a:pt x="2472" y="5287"/>
                    <a:pt x="2472" y="10849"/>
                  </a:cubicBezTo>
                  <a:lnTo>
                    <a:pt x="7769" y="10849"/>
                  </a:lnTo>
                  <a:cubicBezTo>
                    <a:pt x="7769" y="10838"/>
                    <a:pt x="7769" y="10822"/>
                    <a:pt x="7769" y="10800"/>
                  </a:cubicBezTo>
                  <a:cubicBezTo>
                    <a:pt x="7769" y="9693"/>
                    <a:pt x="8364" y="8727"/>
                    <a:pt x="9249" y="8198"/>
                  </a:cubicBezTo>
                  <a:lnTo>
                    <a:pt x="6635" y="3704"/>
                  </a:lnTo>
                  <a:close/>
                  <a:moveTo>
                    <a:pt x="14958" y="3709"/>
                  </a:moveTo>
                  <a:lnTo>
                    <a:pt x="12344" y="8203"/>
                  </a:lnTo>
                  <a:cubicBezTo>
                    <a:pt x="13230" y="8732"/>
                    <a:pt x="13824" y="9698"/>
                    <a:pt x="13824" y="10805"/>
                  </a:cubicBezTo>
                  <a:cubicBezTo>
                    <a:pt x="13824" y="10821"/>
                    <a:pt x="13824" y="10843"/>
                    <a:pt x="13824" y="10859"/>
                  </a:cubicBezTo>
                  <a:lnTo>
                    <a:pt x="19121" y="10859"/>
                  </a:lnTo>
                  <a:cubicBezTo>
                    <a:pt x="19121" y="5292"/>
                    <a:pt x="14958" y="3709"/>
                    <a:pt x="14958" y="3709"/>
                  </a:cubicBezTo>
                  <a:close/>
                  <a:moveTo>
                    <a:pt x="10800" y="8758"/>
                  </a:moveTo>
                  <a:cubicBezTo>
                    <a:pt x="10278" y="8758"/>
                    <a:pt x="9754" y="8959"/>
                    <a:pt x="9356" y="9357"/>
                  </a:cubicBezTo>
                  <a:cubicBezTo>
                    <a:pt x="8558" y="10154"/>
                    <a:pt x="8558" y="11446"/>
                    <a:pt x="9356" y="12243"/>
                  </a:cubicBezTo>
                  <a:cubicBezTo>
                    <a:pt x="10153" y="13040"/>
                    <a:pt x="11446" y="13040"/>
                    <a:pt x="12243" y="12243"/>
                  </a:cubicBezTo>
                  <a:cubicBezTo>
                    <a:pt x="13040" y="11446"/>
                    <a:pt x="13040" y="10154"/>
                    <a:pt x="12243" y="9357"/>
                  </a:cubicBezTo>
                  <a:cubicBezTo>
                    <a:pt x="11844" y="8959"/>
                    <a:pt x="11322" y="8758"/>
                    <a:pt x="10800" y="8758"/>
                  </a:cubicBezTo>
                  <a:close/>
                  <a:moveTo>
                    <a:pt x="9293" y="13424"/>
                  </a:moveTo>
                  <a:lnTo>
                    <a:pt x="6684" y="17977"/>
                  </a:lnTo>
                  <a:cubicBezTo>
                    <a:pt x="6684" y="17977"/>
                    <a:pt x="8315" y="19218"/>
                    <a:pt x="10810" y="19202"/>
                  </a:cubicBezTo>
                  <a:cubicBezTo>
                    <a:pt x="13305" y="19218"/>
                    <a:pt x="14936" y="17977"/>
                    <a:pt x="14936" y="17977"/>
                  </a:cubicBezTo>
                  <a:lnTo>
                    <a:pt x="12327" y="13424"/>
                  </a:lnTo>
                  <a:cubicBezTo>
                    <a:pt x="11879" y="13683"/>
                    <a:pt x="11361" y="13829"/>
                    <a:pt x="10810" y="13824"/>
                  </a:cubicBezTo>
                  <a:cubicBezTo>
                    <a:pt x="10259" y="13824"/>
                    <a:pt x="9741" y="13678"/>
                    <a:pt x="9293" y="13424"/>
                  </a:cubicBezTo>
                  <a:close/>
                </a:path>
              </a:pathLst>
            </a:custGeom>
            <a:solidFill>
              <a:schemeClr val="accent5">
                <a:satOff val="7361"/>
                <a:lumOff val="753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500" i="0" spc="0">
                  <a:solidFill>
                    <a:schemeClr val="accent5">
                      <a:satOff val="7361"/>
                      <a:lumOff val="7535"/>
                    </a:schemeClr>
                  </a:solidFill>
                  <a:latin typeface="DIN Alternate Bold"/>
                  <a:ea typeface="DIN Alternate Bold"/>
                  <a:cs typeface="DIN Alternate Bold"/>
                  <a:sym typeface="DIN Alternate Bold"/>
                </a:defRPr>
              </a:pPr>
              <a:endParaRPr/>
            </a:p>
          </p:txBody>
        </p:sp>
        <p:sp>
          <p:nvSpPr>
            <p:cNvPr id="724" name="Radioactif"/>
            <p:cNvSpPr/>
            <p:nvPr/>
          </p:nvSpPr>
          <p:spPr>
            <a:xfrm>
              <a:off x="8275821" y="3534778"/>
              <a:ext cx="271825" cy="271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3" y="0"/>
                    <a:pt x="0" y="4833"/>
                    <a:pt x="0" y="10800"/>
                  </a:cubicBezTo>
                  <a:cubicBezTo>
                    <a:pt x="0" y="16767"/>
                    <a:pt x="4833" y="21600"/>
                    <a:pt x="10800" y="21600"/>
                  </a:cubicBezTo>
                  <a:cubicBezTo>
                    <a:pt x="16767" y="21600"/>
                    <a:pt x="21600" y="16767"/>
                    <a:pt x="21600" y="10800"/>
                  </a:cubicBezTo>
                  <a:cubicBezTo>
                    <a:pt x="21600" y="4833"/>
                    <a:pt x="16762" y="0"/>
                    <a:pt x="10800" y="0"/>
                  </a:cubicBezTo>
                  <a:close/>
                  <a:moveTo>
                    <a:pt x="10800" y="1188"/>
                  </a:moveTo>
                  <a:cubicBezTo>
                    <a:pt x="16108" y="1188"/>
                    <a:pt x="20412" y="5492"/>
                    <a:pt x="20412" y="10800"/>
                  </a:cubicBezTo>
                  <a:cubicBezTo>
                    <a:pt x="20412" y="16108"/>
                    <a:pt x="16103" y="20412"/>
                    <a:pt x="10800" y="20412"/>
                  </a:cubicBezTo>
                  <a:cubicBezTo>
                    <a:pt x="5492" y="20412"/>
                    <a:pt x="1188" y="16108"/>
                    <a:pt x="1188" y="10800"/>
                  </a:cubicBezTo>
                  <a:cubicBezTo>
                    <a:pt x="1188" y="5492"/>
                    <a:pt x="5492" y="1188"/>
                    <a:pt x="10800" y="1188"/>
                  </a:cubicBezTo>
                  <a:close/>
                  <a:moveTo>
                    <a:pt x="6635" y="3704"/>
                  </a:moveTo>
                  <a:cubicBezTo>
                    <a:pt x="6635" y="3704"/>
                    <a:pt x="2472" y="5287"/>
                    <a:pt x="2472" y="10849"/>
                  </a:cubicBezTo>
                  <a:lnTo>
                    <a:pt x="7769" y="10849"/>
                  </a:lnTo>
                  <a:cubicBezTo>
                    <a:pt x="7769" y="10838"/>
                    <a:pt x="7769" y="10822"/>
                    <a:pt x="7769" y="10800"/>
                  </a:cubicBezTo>
                  <a:cubicBezTo>
                    <a:pt x="7769" y="9693"/>
                    <a:pt x="8364" y="8727"/>
                    <a:pt x="9249" y="8198"/>
                  </a:cubicBezTo>
                  <a:lnTo>
                    <a:pt x="6635" y="3704"/>
                  </a:lnTo>
                  <a:close/>
                  <a:moveTo>
                    <a:pt x="14958" y="3709"/>
                  </a:moveTo>
                  <a:lnTo>
                    <a:pt x="12344" y="8203"/>
                  </a:lnTo>
                  <a:cubicBezTo>
                    <a:pt x="13230" y="8732"/>
                    <a:pt x="13824" y="9698"/>
                    <a:pt x="13824" y="10805"/>
                  </a:cubicBezTo>
                  <a:cubicBezTo>
                    <a:pt x="13824" y="10821"/>
                    <a:pt x="13824" y="10843"/>
                    <a:pt x="13824" y="10859"/>
                  </a:cubicBezTo>
                  <a:lnTo>
                    <a:pt x="19121" y="10859"/>
                  </a:lnTo>
                  <a:cubicBezTo>
                    <a:pt x="19121" y="5292"/>
                    <a:pt x="14958" y="3709"/>
                    <a:pt x="14958" y="3709"/>
                  </a:cubicBezTo>
                  <a:close/>
                  <a:moveTo>
                    <a:pt x="10800" y="8758"/>
                  </a:moveTo>
                  <a:cubicBezTo>
                    <a:pt x="10278" y="8758"/>
                    <a:pt x="9754" y="8959"/>
                    <a:pt x="9356" y="9357"/>
                  </a:cubicBezTo>
                  <a:cubicBezTo>
                    <a:pt x="8558" y="10154"/>
                    <a:pt x="8558" y="11446"/>
                    <a:pt x="9356" y="12243"/>
                  </a:cubicBezTo>
                  <a:cubicBezTo>
                    <a:pt x="10153" y="13040"/>
                    <a:pt x="11446" y="13040"/>
                    <a:pt x="12243" y="12243"/>
                  </a:cubicBezTo>
                  <a:cubicBezTo>
                    <a:pt x="13040" y="11446"/>
                    <a:pt x="13040" y="10154"/>
                    <a:pt x="12243" y="9357"/>
                  </a:cubicBezTo>
                  <a:cubicBezTo>
                    <a:pt x="11844" y="8959"/>
                    <a:pt x="11322" y="8758"/>
                    <a:pt x="10800" y="8758"/>
                  </a:cubicBezTo>
                  <a:close/>
                  <a:moveTo>
                    <a:pt x="9293" y="13424"/>
                  </a:moveTo>
                  <a:lnTo>
                    <a:pt x="6684" y="17977"/>
                  </a:lnTo>
                  <a:cubicBezTo>
                    <a:pt x="6684" y="17977"/>
                    <a:pt x="8315" y="19218"/>
                    <a:pt x="10810" y="19202"/>
                  </a:cubicBezTo>
                  <a:cubicBezTo>
                    <a:pt x="13305" y="19218"/>
                    <a:pt x="14936" y="17977"/>
                    <a:pt x="14936" y="17977"/>
                  </a:cubicBezTo>
                  <a:lnTo>
                    <a:pt x="12327" y="13424"/>
                  </a:lnTo>
                  <a:cubicBezTo>
                    <a:pt x="11879" y="13683"/>
                    <a:pt x="11361" y="13829"/>
                    <a:pt x="10810" y="13824"/>
                  </a:cubicBezTo>
                  <a:cubicBezTo>
                    <a:pt x="10259" y="13824"/>
                    <a:pt x="9741" y="13678"/>
                    <a:pt x="9293" y="13424"/>
                  </a:cubicBezTo>
                  <a:close/>
                </a:path>
              </a:pathLst>
            </a:custGeom>
            <a:solidFill>
              <a:schemeClr val="accent5">
                <a:satOff val="7361"/>
                <a:lumOff val="753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500" i="0" spc="0">
                  <a:solidFill>
                    <a:schemeClr val="accent5">
                      <a:satOff val="7361"/>
                      <a:lumOff val="7535"/>
                    </a:schemeClr>
                  </a:solidFill>
                  <a:latin typeface="DIN Alternate Bold"/>
                  <a:ea typeface="DIN Alternate Bold"/>
                  <a:cs typeface="DIN Alternate Bold"/>
                  <a:sym typeface="DIN Alternate Bold"/>
                </a:defRPr>
              </a:pPr>
              <a:endParaRPr/>
            </a:p>
          </p:txBody>
        </p:sp>
        <p:sp>
          <p:nvSpPr>
            <p:cNvPr id="725" name="Radioactif"/>
            <p:cNvSpPr/>
            <p:nvPr/>
          </p:nvSpPr>
          <p:spPr>
            <a:xfrm>
              <a:off x="7486029" y="1161463"/>
              <a:ext cx="271825" cy="271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3" y="0"/>
                    <a:pt x="0" y="4833"/>
                    <a:pt x="0" y="10800"/>
                  </a:cubicBezTo>
                  <a:cubicBezTo>
                    <a:pt x="0" y="16767"/>
                    <a:pt x="4833" y="21600"/>
                    <a:pt x="10800" y="21600"/>
                  </a:cubicBezTo>
                  <a:cubicBezTo>
                    <a:pt x="16767" y="21600"/>
                    <a:pt x="21600" y="16767"/>
                    <a:pt x="21600" y="10800"/>
                  </a:cubicBezTo>
                  <a:cubicBezTo>
                    <a:pt x="21600" y="4833"/>
                    <a:pt x="16762" y="0"/>
                    <a:pt x="10800" y="0"/>
                  </a:cubicBezTo>
                  <a:close/>
                  <a:moveTo>
                    <a:pt x="10800" y="1188"/>
                  </a:moveTo>
                  <a:cubicBezTo>
                    <a:pt x="16108" y="1188"/>
                    <a:pt x="20412" y="5492"/>
                    <a:pt x="20412" y="10800"/>
                  </a:cubicBezTo>
                  <a:cubicBezTo>
                    <a:pt x="20412" y="16108"/>
                    <a:pt x="16103" y="20412"/>
                    <a:pt x="10800" y="20412"/>
                  </a:cubicBezTo>
                  <a:cubicBezTo>
                    <a:pt x="5492" y="20412"/>
                    <a:pt x="1188" y="16108"/>
                    <a:pt x="1188" y="10800"/>
                  </a:cubicBezTo>
                  <a:cubicBezTo>
                    <a:pt x="1188" y="5492"/>
                    <a:pt x="5492" y="1188"/>
                    <a:pt x="10800" y="1188"/>
                  </a:cubicBezTo>
                  <a:close/>
                  <a:moveTo>
                    <a:pt x="6635" y="3704"/>
                  </a:moveTo>
                  <a:cubicBezTo>
                    <a:pt x="6635" y="3704"/>
                    <a:pt x="2472" y="5287"/>
                    <a:pt x="2472" y="10849"/>
                  </a:cubicBezTo>
                  <a:lnTo>
                    <a:pt x="7769" y="10849"/>
                  </a:lnTo>
                  <a:cubicBezTo>
                    <a:pt x="7769" y="10838"/>
                    <a:pt x="7769" y="10822"/>
                    <a:pt x="7769" y="10800"/>
                  </a:cubicBezTo>
                  <a:cubicBezTo>
                    <a:pt x="7769" y="9693"/>
                    <a:pt x="8364" y="8727"/>
                    <a:pt x="9249" y="8198"/>
                  </a:cubicBezTo>
                  <a:lnTo>
                    <a:pt x="6635" y="3704"/>
                  </a:lnTo>
                  <a:close/>
                  <a:moveTo>
                    <a:pt x="14958" y="3709"/>
                  </a:moveTo>
                  <a:lnTo>
                    <a:pt x="12344" y="8203"/>
                  </a:lnTo>
                  <a:cubicBezTo>
                    <a:pt x="13230" y="8732"/>
                    <a:pt x="13824" y="9698"/>
                    <a:pt x="13824" y="10805"/>
                  </a:cubicBezTo>
                  <a:cubicBezTo>
                    <a:pt x="13824" y="10821"/>
                    <a:pt x="13824" y="10843"/>
                    <a:pt x="13824" y="10859"/>
                  </a:cubicBezTo>
                  <a:lnTo>
                    <a:pt x="19121" y="10859"/>
                  </a:lnTo>
                  <a:cubicBezTo>
                    <a:pt x="19121" y="5292"/>
                    <a:pt x="14958" y="3709"/>
                    <a:pt x="14958" y="3709"/>
                  </a:cubicBezTo>
                  <a:close/>
                  <a:moveTo>
                    <a:pt x="10800" y="8758"/>
                  </a:moveTo>
                  <a:cubicBezTo>
                    <a:pt x="10278" y="8758"/>
                    <a:pt x="9754" y="8959"/>
                    <a:pt x="9356" y="9357"/>
                  </a:cubicBezTo>
                  <a:cubicBezTo>
                    <a:pt x="8558" y="10154"/>
                    <a:pt x="8558" y="11446"/>
                    <a:pt x="9356" y="12243"/>
                  </a:cubicBezTo>
                  <a:cubicBezTo>
                    <a:pt x="10153" y="13040"/>
                    <a:pt x="11446" y="13040"/>
                    <a:pt x="12243" y="12243"/>
                  </a:cubicBezTo>
                  <a:cubicBezTo>
                    <a:pt x="13040" y="11446"/>
                    <a:pt x="13040" y="10154"/>
                    <a:pt x="12243" y="9357"/>
                  </a:cubicBezTo>
                  <a:cubicBezTo>
                    <a:pt x="11844" y="8959"/>
                    <a:pt x="11322" y="8758"/>
                    <a:pt x="10800" y="8758"/>
                  </a:cubicBezTo>
                  <a:close/>
                  <a:moveTo>
                    <a:pt x="9293" y="13424"/>
                  </a:moveTo>
                  <a:lnTo>
                    <a:pt x="6684" y="17977"/>
                  </a:lnTo>
                  <a:cubicBezTo>
                    <a:pt x="6684" y="17977"/>
                    <a:pt x="8315" y="19218"/>
                    <a:pt x="10810" y="19202"/>
                  </a:cubicBezTo>
                  <a:cubicBezTo>
                    <a:pt x="13305" y="19218"/>
                    <a:pt x="14936" y="17977"/>
                    <a:pt x="14936" y="17977"/>
                  </a:cubicBezTo>
                  <a:lnTo>
                    <a:pt x="12327" y="13424"/>
                  </a:lnTo>
                  <a:cubicBezTo>
                    <a:pt x="11879" y="13683"/>
                    <a:pt x="11361" y="13829"/>
                    <a:pt x="10810" y="13824"/>
                  </a:cubicBezTo>
                  <a:cubicBezTo>
                    <a:pt x="10259" y="13824"/>
                    <a:pt x="9741" y="13678"/>
                    <a:pt x="9293" y="13424"/>
                  </a:cubicBezTo>
                  <a:close/>
                </a:path>
              </a:pathLst>
            </a:custGeom>
            <a:solidFill>
              <a:schemeClr val="accent5">
                <a:satOff val="7361"/>
                <a:lumOff val="753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500" i="0" spc="0">
                  <a:solidFill>
                    <a:schemeClr val="accent5">
                      <a:satOff val="7361"/>
                      <a:lumOff val="7535"/>
                    </a:schemeClr>
                  </a:solidFill>
                  <a:latin typeface="DIN Alternate Bold"/>
                  <a:ea typeface="DIN Alternate Bold"/>
                  <a:cs typeface="DIN Alternate Bold"/>
                  <a:sym typeface="DIN Alternate Bold"/>
                </a:defRPr>
              </a:pPr>
              <a:endParaRPr/>
            </a:p>
          </p:txBody>
        </p:sp>
        <p:sp>
          <p:nvSpPr>
            <p:cNvPr id="726" name="Radioactif"/>
            <p:cNvSpPr/>
            <p:nvPr/>
          </p:nvSpPr>
          <p:spPr>
            <a:xfrm>
              <a:off x="7486029" y="1381714"/>
              <a:ext cx="271825" cy="271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3" y="0"/>
                    <a:pt x="0" y="4833"/>
                    <a:pt x="0" y="10800"/>
                  </a:cubicBezTo>
                  <a:cubicBezTo>
                    <a:pt x="0" y="16767"/>
                    <a:pt x="4833" y="21600"/>
                    <a:pt x="10800" y="21600"/>
                  </a:cubicBezTo>
                  <a:cubicBezTo>
                    <a:pt x="16767" y="21600"/>
                    <a:pt x="21600" y="16767"/>
                    <a:pt x="21600" y="10800"/>
                  </a:cubicBezTo>
                  <a:cubicBezTo>
                    <a:pt x="21600" y="4833"/>
                    <a:pt x="16762" y="0"/>
                    <a:pt x="10800" y="0"/>
                  </a:cubicBezTo>
                  <a:close/>
                  <a:moveTo>
                    <a:pt x="10800" y="1188"/>
                  </a:moveTo>
                  <a:cubicBezTo>
                    <a:pt x="16108" y="1188"/>
                    <a:pt x="20412" y="5492"/>
                    <a:pt x="20412" y="10800"/>
                  </a:cubicBezTo>
                  <a:cubicBezTo>
                    <a:pt x="20412" y="16108"/>
                    <a:pt x="16103" y="20412"/>
                    <a:pt x="10800" y="20412"/>
                  </a:cubicBezTo>
                  <a:cubicBezTo>
                    <a:pt x="5492" y="20412"/>
                    <a:pt x="1188" y="16108"/>
                    <a:pt x="1188" y="10800"/>
                  </a:cubicBezTo>
                  <a:cubicBezTo>
                    <a:pt x="1188" y="5492"/>
                    <a:pt x="5492" y="1188"/>
                    <a:pt x="10800" y="1188"/>
                  </a:cubicBezTo>
                  <a:close/>
                  <a:moveTo>
                    <a:pt x="6635" y="3704"/>
                  </a:moveTo>
                  <a:cubicBezTo>
                    <a:pt x="6635" y="3704"/>
                    <a:pt x="2472" y="5287"/>
                    <a:pt x="2472" y="10849"/>
                  </a:cubicBezTo>
                  <a:lnTo>
                    <a:pt x="7769" y="10849"/>
                  </a:lnTo>
                  <a:cubicBezTo>
                    <a:pt x="7769" y="10838"/>
                    <a:pt x="7769" y="10822"/>
                    <a:pt x="7769" y="10800"/>
                  </a:cubicBezTo>
                  <a:cubicBezTo>
                    <a:pt x="7769" y="9693"/>
                    <a:pt x="8364" y="8727"/>
                    <a:pt x="9249" y="8198"/>
                  </a:cubicBezTo>
                  <a:lnTo>
                    <a:pt x="6635" y="3704"/>
                  </a:lnTo>
                  <a:close/>
                  <a:moveTo>
                    <a:pt x="14958" y="3709"/>
                  </a:moveTo>
                  <a:lnTo>
                    <a:pt x="12344" y="8203"/>
                  </a:lnTo>
                  <a:cubicBezTo>
                    <a:pt x="13230" y="8732"/>
                    <a:pt x="13824" y="9698"/>
                    <a:pt x="13824" y="10805"/>
                  </a:cubicBezTo>
                  <a:cubicBezTo>
                    <a:pt x="13824" y="10821"/>
                    <a:pt x="13824" y="10843"/>
                    <a:pt x="13824" y="10859"/>
                  </a:cubicBezTo>
                  <a:lnTo>
                    <a:pt x="19121" y="10859"/>
                  </a:lnTo>
                  <a:cubicBezTo>
                    <a:pt x="19121" y="5292"/>
                    <a:pt x="14958" y="3709"/>
                    <a:pt x="14958" y="3709"/>
                  </a:cubicBezTo>
                  <a:close/>
                  <a:moveTo>
                    <a:pt x="10800" y="8758"/>
                  </a:moveTo>
                  <a:cubicBezTo>
                    <a:pt x="10278" y="8758"/>
                    <a:pt x="9754" y="8959"/>
                    <a:pt x="9356" y="9357"/>
                  </a:cubicBezTo>
                  <a:cubicBezTo>
                    <a:pt x="8558" y="10154"/>
                    <a:pt x="8558" y="11446"/>
                    <a:pt x="9356" y="12243"/>
                  </a:cubicBezTo>
                  <a:cubicBezTo>
                    <a:pt x="10153" y="13040"/>
                    <a:pt x="11446" y="13040"/>
                    <a:pt x="12243" y="12243"/>
                  </a:cubicBezTo>
                  <a:cubicBezTo>
                    <a:pt x="13040" y="11446"/>
                    <a:pt x="13040" y="10154"/>
                    <a:pt x="12243" y="9357"/>
                  </a:cubicBezTo>
                  <a:cubicBezTo>
                    <a:pt x="11844" y="8959"/>
                    <a:pt x="11322" y="8758"/>
                    <a:pt x="10800" y="8758"/>
                  </a:cubicBezTo>
                  <a:close/>
                  <a:moveTo>
                    <a:pt x="9293" y="13424"/>
                  </a:moveTo>
                  <a:lnTo>
                    <a:pt x="6684" y="17977"/>
                  </a:lnTo>
                  <a:cubicBezTo>
                    <a:pt x="6684" y="17977"/>
                    <a:pt x="8315" y="19218"/>
                    <a:pt x="10810" y="19202"/>
                  </a:cubicBezTo>
                  <a:cubicBezTo>
                    <a:pt x="13305" y="19218"/>
                    <a:pt x="14936" y="17977"/>
                    <a:pt x="14936" y="17977"/>
                  </a:cubicBezTo>
                  <a:lnTo>
                    <a:pt x="12327" y="13424"/>
                  </a:lnTo>
                  <a:cubicBezTo>
                    <a:pt x="11879" y="13683"/>
                    <a:pt x="11361" y="13829"/>
                    <a:pt x="10810" y="13824"/>
                  </a:cubicBezTo>
                  <a:cubicBezTo>
                    <a:pt x="10259" y="13824"/>
                    <a:pt x="9741" y="13678"/>
                    <a:pt x="9293" y="13424"/>
                  </a:cubicBezTo>
                  <a:close/>
                </a:path>
              </a:pathLst>
            </a:custGeom>
            <a:solidFill>
              <a:schemeClr val="accent5">
                <a:satOff val="7361"/>
                <a:lumOff val="753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500" i="0" spc="0">
                  <a:solidFill>
                    <a:schemeClr val="accent5">
                      <a:satOff val="7361"/>
                      <a:lumOff val="7535"/>
                    </a:schemeClr>
                  </a:solidFill>
                  <a:latin typeface="DIN Alternate Bold"/>
                  <a:ea typeface="DIN Alternate Bold"/>
                  <a:cs typeface="DIN Alternate Bold"/>
                  <a:sym typeface="DIN Alternate Bold"/>
                </a:defRPr>
              </a:pPr>
              <a:endParaRPr/>
            </a:p>
          </p:txBody>
        </p:sp>
        <p:sp>
          <p:nvSpPr>
            <p:cNvPr id="727" name="Radioactif"/>
            <p:cNvSpPr/>
            <p:nvPr/>
          </p:nvSpPr>
          <p:spPr>
            <a:xfrm>
              <a:off x="7486029" y="1598151"/>
              <a:ext cx="271825" cy="271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3" y="0"/>
                    <a:pt x="0" y="4833"/>
                    <a:pt x="0" y="10800"/>
                  </a:cubicBezTo>
                  <a:cubicBezTo>
                    <a:pt x="0" y="16767"/>
                    <a:pt x="4833" y="21600"/>
                    <a:pt x="10800" y="21600"/>
                  </a:cubicBezTo>
                  <a:cubicBezTo>
                    <a:pt x="16767" y="21600"/>
                    <a:pt x="21600" y="16767"/>
                    <a:pt x="21600" y="10800"/>
                  </a:cubicBezTo>
                  <a:cubicBezTo>
                    <a:pt x="21600" y="4833"/>
                    <a:pt x="16762" y="0"/>
                    <a:pt x="10800" y="0"/>
                  </a:cubicBezTo>
                  <a:close/>
                  <a:moveTo>
                    <a:pt x="10800" y="1188"/>
                  </a:moveTo>
                  <a:cubicBezTo>
                    <a:pt x="16108" y="1188"/>
                    <a:pt x="20412" y="5492"/>
                    <a:pt x="20412" y="10800"/>
                  </a:cubicBezTo>
                  <a:cubicBezTo>
                    <a:pt x="20412" y="16108"/>
                    <a:pt x="16103" y="20412"/>
                    <a:pt x="10800" y="20412"/>
                  </a:cubicBezTo>
                  <a:cubicBezTo>
                    <a:pt x="5492" y="20412"/>
                    <a:pt x="1188" y="16108"/>
                    <a:pt x="1188" y="10800"/>
                  </a:cubicBezTo>
                  <a:cubicBezTo>
                    <a:pt x="1188" y="5492"/>
                    <a:pt x="5492" y="1188"/>
                    <a:pt x="10800" y="1188"/>
                  </a:cubicBezTo>
                  <a:close/>
                  <a:moveTo>
                    <a:pt x="6635" y="3704"/>
                  </a:moveTo>
                  <a:cubicBezTo>
                    <a:pt x="6635" y="3704"/>
                    <a:pt x="2472" y="5287"/>
                    <a:pt x="2472" y="10849"/>
                  </a:cubicBezTo>
                  <a:lnTo>
                    <a:pt x="7769" y="10849"/>
                  </a:lnTo>
                  <a:cubicBezTo>
                    <a:pt x="7769" y="10838"/>
                    <a:pt x="7769" y="10822"/>
                    <a:pt x="7769" y="10800"/>
                  </a:cubicBezTo>
                  <a:cubicBezTo>
                    <a:pt x="7769" y="9693"/>
                    <a:pt x="8364" y="8727"/>
                    <a:pt x="9249" y="8198"/>
                  </a:cubicBezTo>
                  <a:lnTo>
                    <a:pt x="6635" y="3704"/>
                  </a:lnTo>
                  <a:close/>
                  <a:moveTo>
                    <a:pt x="14958" y="3709"/>
                  </a:moveTo>
                  <a:lnTo>
                    <a:pt x="12344" y="8203"/>
                  </a:lnTo>
                  <a:cubicBezTo>
                    <a:pt x="13230" y="8732"/>
                    <a:pt x="13824" y="9698"/>
                    <a:pt x="13824" y="10805"/>
                  </a:cubicBezTo>
                  <a:cubicBezTo>
                    <a:pt x="13824" y="10821"/>
                    <a:pt x="13824" y="10843"/>
                    <a:pt x="13824" y="10859"/>
                  </a:cubicBezTo>
                  <a:lnTo>
                    <a:pt x="19121" y="10859"/>
                  </a:lnTo>
                  <a:cubicBezTo>
                    <a:pt x="19121" y="5292"/>
                    <a:pt x="14958" y="3709"/>
                    <a:pt x="14958" y="3709"/>
                  </a:cubicBezTo>
                  <a:close/>
                  <a:moveTo>
                    <a:pt x="10800" y="8758"/>
                  </a:moveTo>
                  <a:cubicBezTo>
                    <a:pt x="10278" y="8758"/>
                    <a:pt x="9754" y="8959"/>
                    <a:pt x="9356" y="9357"/>
                  </a:cubicBezTo>
                  <a:cubicBezTo>
                    <a:pt x="8558" y="10154"/>
                    <a:pt x="8558" y="11446"/>
                    <a:pt x="9356" y="12243"/>
                  </a:cubicBezTo>
                  <a:cubicBezTo>
                    <a:pt x="10153" y="13040"/>
                    <a:pt x="11446" y="13040"/>
                    <a:pt x="12243" y="12243"/>
                  </a:cubicBezTo>
                  <a:cubicBezTo>
                    <a:pt x="13040" y="11446"/>
                    <a:pt x="13040" y="10154"/>
                    <a:pt x="12243" y="9357"/>
                  </a:cubicBezTo>
                  <a:cubicBezTo>
                    <a:pt x="11844" y="8959"/>
                    <a:pt x="11322" y="8758"/>
                    <a:pt x="10800" y="8758"/>
                  </a:cubicBezTo>
                  <a:close/>
                  <a:moveTo>
                    <a:pt x="9293" y="13424"/>
                  </a:moveTo>
                  <a:lnTo>
                    <a:pt x="6684" y="17977"/>
                  </a:lnTo>
                  <a:cubicBezTo>
                    <a:pt x="6684" y="17977"/>
                    <a:pt x="8315" y="19218"/>
                    <a:pt x="10810" y="19202"/>
                  </a:cubicBezTo>
                  <a:cubicBezTo>
                    <a:pt x="13305" y="19218"/>
                    <a:pt x="14936" y="17977"/>
                    <a:pt x="14936" y="17977"/>
                  </a:cubicBezTo>
                  <a:lnTo>
                    <a:pt x="12327" y="13424"/>
                  </a:lnTo>
                  <a:cubicBezTo>
                    <a:pt x="11879" y="13683"/>
                    <a:pt x="11361" y="13829"/>
                    <a:pt x="10810" y="13824"/>
                  </a:cubicBezTo>
                  <a:cubicBezTo>
                    <a:pt x="10259" y="13824"/>
                    <a:pt x="9741" y="13678"/>
                    <a:pt x="9293" y="13424"/>
                  </a:cubicBezTo>
                  <a:close/>
                </a:path>
              </a:pathLst>
            </a:custGeom>
            <a:solidFill>
              <a:schemeClr val="accent5">
                <a:satOff val="7361"/>
                <a:lumOff val="753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500" i="0" spc="0">
                  <a:solidFill>
                    <a:schemeClr val="accent5">
                      <a:satOff val="7361"/>
                      <a:lumOff val="7535"/>
                    </a:schemeClr>
                  </a:solidFill>
                  <a:latin typeface="DIN Alternate Bold"/>
                  <a:ea typeface="DIN Alternate Bold"/>
                  <a:cs typeface="DIN Alternate Bold"/>
                  <a:sym typeface="DIN Alternate Bold"/>
                </a:defRPr>
              </a:pPr>
              <a:endParaRPr/>
            </a:p>
          </p:txBody>
        </p:sp>
        <p:sp>
          <p:nvSpPr>
            <p:cNvPr id="728" name="Radioactif"/>
            <p:cNvSpPr/>
            <p:nvPr/>
          </p:nvSpPr>
          <p:spPr>
            <a:xfrm>
              <a:off x="7486029" y="1816495"/>
              <a:ext cx="271825" cy="271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3" y="0"/>
                    <a:pt x="0" y="4833"/>
                    <a:pt x="0" y="10800"/>
                  </a:cubicBezTo>
                  <a:cubicBezTo>
                    <a:pt x="0" y="16767"/>
                    <a:pt x="4833" y="21600"/>
                    <a:pt x="10800" y="21600"/>
                  </a:cubicBezTo>
                  <a:cubicBezTo>
                    <a:pt x="16767" y="21600"/>
                    <a:pt x="21600" y="16767"/>
                    <a:pt x="21600" y="10800"/>
                  </a:cubicBezTo>
                  <a:cubicBezTo>
                    <a:pt x="21600" y="4833"/>
                    <a:pt x="16762" y="0"/>
                    <a:pt x="10800" y="0"/>
                  </a:cubicBezTo>
                  <a:close/>
                  <a:moveTo>
                    <a:pt x="10800" y="1188"/>
                  </a:moveTo>
                  <a:cubicBezTo>
                    <a:pt x="16108" y="1188"/>
                    <a:pt x="20412" y="5492"/>
                    <a:pt x="20412" y="10800"/>
                  </a:cubicBezTo>
                  <a:cubicBezTo>
                    <a:pt x="20412" y="16108"/>
                    <a:pt x="16103" y="20412"/>
                    <a:pt x="10800" y="20412"/>
                  </a:cubicBezTo>
                  <a:cubicBezTo>
                    <a:pt x="5492" y="20412"/>
                    <a:pt x="1188" y="16108"/>
                    <a:pt x="1188" y="10800"/>
                  </a:cubicBezTo>
                  <a:cubicBezTo>
                    <a:pt x="1188" y="5492"/>
                    <a:pt x="5492" y="1188"/>
                    <a:pt x="10800" y="1188"/>
                  </a:cubicBezTo>
                  <a:close/>
                  <a:moveTo>
                    <a:pt x="6635" y="3704"/>
                  </a:moveTo>
                  <a:cubicBezTo>
                    <a:pt x="6635" y="3704"/>
                    <a:pt x="2472" y="5287"/>
                    <a:pt x="2472" y="10849"/>
                  </a:cubicBezTo>
                  <a:lnTo>
                    <a:pt x="7769" y="10849"/>
                  </a:lnTo>
                  <a:cubicBezTo>
                    <a:pt x="7769" y="10838"/>
                    <a:pt x="7769" y="10822"/>
                    <a:pt x="7769" y="10800"/>
                  </a:cubicBezTo>
                  <a:cubicBezTo>
                    <a:pt x="7769" y="9693"/>
                    <a:pt x="8364" y="8727"/>
                    <a:pt x="9249" y="8198"/>
                  </a:cubicBezTo>
                  <a:lnTo>
                    <a:pt x="6635" y="3704"/>
                  </a:lnTo>
                  <a:close/>
                  <a:moveTo>
                    <a:pt x="14958" y="3709"/>
                  </a:moveTo>
                  <a:lnTo>
                    <a:pt x="12344" y="8203"/>
                  </a:lnTo>
                  <a:cubicBezTo>
                    <a:pt x="13230" y="8732"/>
                    <a:pt x="13824" y="9698"/>
                    <a:pt x="13824" y="10805"/>
                  </a:cubicBezTo>
                  <a:cubicBezTo>
                    <a:pt x="13824" y="10821"/>
                    <a:pt x="13824" y="10843"/>
                    <a:pt x="13824" y="10859"/>
                  </a:cubicBezTo>
                  <a:lnTo>
                    <a:pt x="19121" y="10859"/>
                  </a:lnTo>
                  <a:cubicBezTo>
                    <a:pt x="19121" y="5292"/>
                    <a:pt x="14958" y="3709"/>
                    <a:pt x="14958" y="3709"/>
                  </a:cubicBezTo>
                  <a:close/>
                  <a:moveTo>
                    <a:pt x="10800" y="8758"/>
                  </a:moveTo>
                  <a:cubicBezTo>
                    <a:pt x="10278" y="8758"/>
                    <a:pt x="9754" y="8959"/>
                    <a:pt x="9356" y="9357"/>
                  </a:cubicBezTo>
                  <a:cubicBezTo>
                    <a:pt x="8558" y="10154"/>
                    <a:pt x="8558" y="11446"/>
                    <a:pt x="9356" y="12243"/>
                  </a:cubicBezTo>
                  <a:cubicBezTo>
                    <a:pt x="10153" y="13040"/>
                    <a:pt x="11446" y="13040"/>
                    <a:pt x="12243" y="12243"/>
                  </a:cubicBezTo>
                  <a:cubicBezTo>
                    <a:pt x="13040" y="11446"/>
                    <a:pt x="13040" y="10154"/>
                    <a:pt x="12243" y="9357"/>
                  </a:cubicBezTo>
                  <a:cubicBezTo>
                    <a:pt x="11844" y="8959"/>
                    <a:pt x="11322" y="8758"/>
                    <a:pt x="10800" y="8758"/>
                  </a:cubicBezTo>
                  <a:close/>
                  <a:moveTo>
                    <a:pt x="9293" y="13424"/>
                  </a:moveTo>
                  <a:lnTo>
                    <a:pt x="6684" y="17977"/>
                  </a:lnTo>
                  <a:cubicBezTo>
                    <a:pt x="6684" y="17977"/>
                    <a:pt x="8315" y="19218"/>
                    <a:pt x="10810" y="19202"/>
                  </a:cubicBezTo>
                  <a:cubicBezTo>
                    <a:pt x="13305" y="19218"/>
                    <a:pt x="14936" y="17977"/>
                    <a:pt x="14936" y="17977"/>
                  </a:cubicBezTo>
                  <a:lnTo>
                    <a:pt x="12327" y="13424"/>
                  </a:lnTo>
                  <a:cubicBezTo>
                    <a:pt x="11879" y="13683"/>
                    <a:pt x="11361" y="13829"/>
                    <a:pt x="10810" y="13824"/>
                  </a:cubicBezTo>
                  <a:cubicBezTo>
                    <a:pt x="10259" y="13824"/>
                    <a:pt x="9741" y="13678"/>
                    <a:pt x="9293" y="13424"/>
                  </a:cubicBezTo>
                  <a:close/>
                </a:path>
              </a:pathLst>
            </a:custGeom>
            <a:solidFill>
              <a:schemeClr val="accent5">
                <a:satOff val="7361"/>
                <a:lumOff val="753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500" i="0" spc="0">
                  <a:solidFill>
                    <a:schemeClr val="accent5">
                      <a:satOff val="7361"/>
                      <a:lumOff val="7535"/>
                    </a:schemeClr>
                  </a:solidFill>
                  <a:latin typeface="DIN Alternate Bold"/>
                  <a:ea typeface="DIN Alternate Bold"/>
                  <a:cs typeface="DIN Alternate Bold"/>
                  <a:sym typeface="DIN Alternate Bold"/>
                </a:defRPr>
              </a:pPr>
              <a:endParaRPr/>
            </a:p>
          </p:txBody>
        </p:sp>
        <p:sp>
          <p:nvSpPr>
            <p:cNvPr id="729" name="Radioactif"/>
            <p:cNvSpPr/>
            <p:nvPr/>
          </p:nvSpPr>
          <p:spPr>
            <a:xfrm>
              <a:off x="7486029" y="2034839"/>
              <a:ext cx="271825" cy="271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3" y="0"/>
                    <a:pt x="0" y="4833"/>
                    <a:pt x="0" y="10800"/>
                  </a:cubicBezTo>
                  <a:cubicBezTo>
                    <a:pt x="0" y="16767"/>
                    <a:pt x="4833" y="21600"/>
                    <a:pt x="10800" y="21600"/>
                  </a:cubicBezTo>
                  <a:cubicBezTo>
                    <a:pt x="16767" y="21600"/>
                    <a:pt x="21600" y="16767"/>
                    <a:pt x="21600" y="10800"/>
                  </a:cubicBezTo>
                  <a:cubicBezTo>
                    <a:pt x="21600" y="4833"/>
                    <a:pt x="16762" y="0"/>
                    <a:pt x="10800" y="0"/>
                  </a:cubicBezTo>
                  <a:close/>
                  <a:moveTo>
                    <a:pt x="10800" y="1188"/>
                  </a:moveTo>
                  <a:cubicBezTo>
                    <a:pt x="16108" y="1188"/>
                    <a:pt x="20412" y="5492"/>
                    <a:pt x="20412" y="10800"/>
                  </a:cubicBezTo>
                  <a:cubicBezTo>
                    <a:pt x="20412" y="16108"/>
                    <a:pt x="16103" y="20412"/>
                    <a:pt x="10800" y="20412"/>
                  </a:cubicBezTo>
                  <a:cubicBezTo>
                    <a:pt x="5492" y="20412"/>
                    <a:pt x="1188" y="16108"/>
                    <a:pt x="1188" y="10800"/>
                  </a:cubicBezTo>
                  <a:cubicBezTo>
                    <a:pt x="1188" y="5492"/>
                    <a:pt x="5492" y="1188"/>
                    <a:pt x="10800" y="1188"/>
                  </a:cubicBezTo>
                  <a:close/>
                  <a:moveTo>
                    <a:pt x="6635" y="3704"/>
                  </a:moveTo>
                  <a:cubicBezTo>
                    <a:pt x="6635" y="3704"/>
                    <a:pt x="2472" y="5287"/>
                    <a:pt x="2472" y="10849"/>
                  </a:cubicBezTo>
                  <a:lnTo>
                    <a:pt x="7769" y="10849"/>
                  </a:lnTo>
                  <a:cubicBezTo>
                    <a:pt x="7769" y="10838"/>
                    <a:pt x="7769" y="10822"/>
                    <a:pt x="7769" y="10800"/>
                  </a:cubicBezTo>
                  <a:cubicBezTo>
                    <a:pt x="7769" y="9693"/>
                    <a:pt x="8364" y="8727"/>
                    <a:pt x="9249" y="8198"/>
                  </a:cubicBezTo>
                  <a:lnTo>
                    <a:pt x="6635" y="3704"/>
                  </a:lnTo>
                  <a:close/>
                  <a:moveTo>
                    <a:pt x="14958" y="3709"/>
                  </a:moveTo>
                  <a:lnTo>
                    <a:pt x="12344" y="8203"/>
                  </a:lnTo>
                  <a:cubicBezTo>
                    <a:pt x="13230" y="8732"/>
                    <a:pt x="13824" y="9698"/>
                    <a:pt x="13824" y="10805"/>
                  </a:cubicBezTo>
                  <a:cubicBezTo>
                    <a:pt x="13824" y="10821"/>
                    <a:pt x="13824" y="10843"/>
                    <a:pt x="13824" y="10859"/>
                  </a:cubicBezTo>
                  <a:lnTo>
                    <a:pt x="19121" y="10859"/>
                  </a:lnTo>
                  <a:cubicBezTo>
                    <a:pt x="19121" y="5292"/>
                    <a:pt x="14958" y="3709"/>
                    <a:pt x="14958" y="3709"/>
                  </a:cubicBezTo>
                  <a:close/>
                  <a:moveTo>
                    <a:pt x="10800" y="8758"/>
                  </a:moveTo>
                  <a:cubicBezTo>
                    <a:pt x="10278" y="8758"/>
                    <a:pt x="9754" y="8959"/>
                    <a:pt x="9356" y="9357"/>
                  </a:cubicBezTo>
                  <a:cubicBezTo>
                    <a:pt x="8558" y="10154"/>
                    <a:pt x="8558" y="11446"/>
                    <a:pt x="9356" y="12243"/>
                  </a:cubicBezTo>
                  <a:cubicBezTo>
                    <a:pt x="10153" y="13040"/>
                    <a:pt x="11446" y="13040"/>
                    <a:pt x="12243" y="12243"/>
                  </a:cubicBezTo>
                  <a:cubicBezTo>
                    <a:pt x="13040" y="11446"/>
                    <a:pt x="13040" y="10154"/>
                    <a:pt x="12243" y="9357"/>
                  </a:cubicBezTo>
                  <a:cubicBezTo>
                    <a:pt x="11844" y="8959"/>
                    <a:pt x="11322" y="8758"/>
                    <a:pt x="10800" y="8758"/>
                  </a:cubicBezTo>
                  <a:close/>
                  <a:moveTo>
                    <a:pt x="9293" y="13424"/>
                  </a:moveTo>
                  <a:lnTo>
                    <a:pt x="6684" y="17977"/>
                  </a:lnTo>
                  <a:cubicBezTo>
                    <a:pt x="6684" y="17977"/>
                    <a:pt x="8315" y="19218"/>
                    <a:pt x="10810" y="19202"/>
                  </a:cubicBezTo>
                  <a:cubicBezTo>
                    <a:pt x="13305" y="19218"/>
                    <a:pt x="14936" y="17977"/>
                    <a:pt x="14936" y="17977"/>
                  </a:cubicBezTo>
                  <a:lnTo>
                    <a:pt x="12327" y="13424"/>
                  </a:lnTo>
                  <a:cubicBezTo>
                    <a:pt x="11879" y="13683"/>
                    <a:pt x="11361" y="13829"/>
                    <a:pt x="10810" y="13824"/>
                  </a:cubicBezTo>
                  <a:cubicBezTo>
                    <a:pt x="10259" y="13824"/>
                    <a:pt x="9741" y="13678"/>
                    <a:pt x="9293" y="13424"/>
                  </a:cubicBezTo>
                  <a:close/>
                </a:path>
              </a:pathLst>
            </a:custGeom>
            <a:solidFill>
              <a:schemeClr val="accent5">
                <a:satOff val="7361"/>
                <a:lumOff val="753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500" i="0" spc="0">
                  <a:solidFill>
                    <a:schemeClr val="accent5">
                      <a:satOff val="7361"/>
                      <a:lumOff val="7535"/>
                    </a:schemeClr>
                  </a:solidFill>
                  <a:latin typeface="DIN Alternate Bold"/>
                  <a:ea typeface="DIN Alternate Bold"/>
                  <a:cs typeface="DIN Alternate Bold"/>
                  <a:sym typeface="DIN Alternate Bold"/>
                </a:defRPr>
              </a:pPr>
              <a:endParaRPr/>
            </a:p>
          </p:txBody>
        </p:sp>
        <p:sp>
          <p:nvSpPr>
            <p:cNvPr id="730" name="Radioactif"/>
            <p:cNvSpPr/>
            <p:nvPr/>
          </p:nvSpPr>
          <p:spPr>
            <a:xfrm>
              <a:off x="7486029" y="2255090"/>
              <a:ext cx="271825" cy="271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3" y="0"/>
                    <a:pt x="0" y="4833"/>
                    <a:pt x="0" y="10800"/>
                  </a:cubicBezTo>
                  <a:cubicBezTo>
                    <a:pt x="0" y="16767"/>
                    <a:pt x="4833" y="21600"/>
                    <a:pt x="10800" y="21600"/>
                  </a:cubicBezTo>
                  <a:cubicBezTo>
                    <a:pt x="16767" y="21600"/>
                    <a:pt x="21600" y="16767"/>
                    <a:pt x="21600" y="10800"/>
                  </a:cubicBezTo>
                  <a:cubicBezTo>
                    <a:pt x="21600" y="4833"/>
                    <a:pt x="16762" y="0"/>
                    <a:pt x="10800" y="0"/>
                  </a:cubicBezTo>
                  <a:close/>
                  <a:moveTo>
                    <a:pt x="10800" y="1188"/>
                  </a:moveTo>
                  <a:cubicBezTo>
                    <a:pt x="16108" y="1188"/>
                    <a:pt x="20412" y="5492"/>
                    <a:pt x="20412" y="10800"/>
                  </a:cubicBezTo>
                  <a:cubicBezTo>
                    <a:pt x="20412" y="16108"/>
                    <a:pt x="16103" y="20412"/>
                    <a:pt x="10800" y="20412"/>
                  </a:cubicBezTo>
                  <a:cubicBezTo>
                    <a:pt x="5492" y="20412"/>
                    <a:pt x="1188" y="16108"/>
                    <a:pt x="1188" y="10800"/>
                  </a:cubicBezTo>
                  <a:cubicBezTo>
                    <a:pt x="1188" y="5492"/>
                    <a:pt x="5492" y="1188"/>
                    <a:pt x="10800" y="1188"/>
                  </a:cubicBezTo>
                  <a:close/>
                  <a:moveTo>
                    <a:pt x="6635" y="3704"/>
                  </a:moveTo>
                  <a:cubicBezTo>
                    <a:pt x="6635" y="3704"/>
                    <a:pt x="2472" y="5287"/>
                    <a:pt x="2472" y="10849"/>
                  </a:cubicBezTo>
                  <a:lnTo>
                    <a:pt x="7769" y="10849"/>
                  </a:lnTo>
                  <a:cubicBezTo>
                    <a:pt x="7769" y="10838"/>
                    <a:pt x="7769" y="10822"/>
                    <a:pt x="7769" y="10800"/>
                  </a:cubicBezTo>
                  <a:cubicBezTo>
                    <a:pt x="7769" y="9693"/>
                    <a:pt x="8364" y="8727"/>
                    <a:pt x="9249" y="8198"/>
                  </a:cubicBezTo>
                  <a:lnTo>
                    <a:pt x="6635" y="3704"/>
                  </a:lnTo>
                  <a:close/>
                  <a:moveTo>
                    <a:pt x="14958" y="3709"/>
                  </a:moveTo>
                  <a:lnTo>
                    <a:pt x="12344" y="8203"/>
                  </a:lnTo>
                  <a:cubicBezTo>
                    <a:pt x="13230" y="8732"/>
                    <a:pt x="13824" y="9698"/>
                    <a:pt x="13824" y="10805"/>
                  </a:cubicBezTo>
                  <a:cubicBezTo>
                    <a:pt x="13824" y="10821"/>
                    <a:pt x="13824" y="10843"/>
                    <a:pt x="13824" y="10859"/>
                  </a:cubicBezTo>
                  <a:lnTo>
                    <a:pt x="19121" y="10859"/>
                  </a:lnTo>
                  <a:cubicBezTo>
                    <a:pt x="19121" y="5292"/>
                    <a:pt x="14958" y="3709"/>
                    <a:pt x="14958" y="3709"/>
                  </a:cubicBezTo>
                  <a:close/>
                  <a:moveTo>
                    <a:pt x="10800" y="8758"/>
                  </a:moveTo>
                  <a:cubicBezTo>
                    <a:pt x="10278" y="8758"/>
                    <a:pt x="9754" y="8959"/>
                    <a:pt x="9356" y="9357"/>
                  </a:cubicBezTo>
                  <a:cubicBezTo>
                    <a:pt x="8558" y="10154"/>
                    <a:pt x="8558" y="11446"/>
                    <a:pt x="9356" y="12243"/>
                  </a:cubicBezTo>
                  <a:cubicBezTo>
                    <a:pt x="10153" y="13040"/>
                    <a:pt x="11446" y="13040"/>
                    <a:pt x="12243" y="12243"/>
                  </a:cubicBezTo>
                  <a:cubicBezTo>
                    <a:pt x="13040" y="11446"/>
                    <a:pt x="13040" y="10154"/>
                    <a:pt x="12243" y="9357"/>
                  </a:cubicBezTo>
                  <a:cubicBezTo>
                    <a:pt x="11844" y="8959"/>
                    <a:pt x="11322" y="8758"/>
                    <a:pt x="10800" y="8758"/>
                  </a:cubicBezTo>
                  <a:close/>
                  <a:moveTo>
                    <a:pt x="9293" y="13424"/>
                  </a:moveTo>
                  <a:lnTo>
                    <a:pt x="6684" y="17977"/>
                  </a:lnTo>
                  <a:cubicBezTo>
                    <a:pt x="6684" y="17977"/>
                    <a:pt x="8315" y="19218"/>
                    <a:pt x="10810" y="19202"/>
                  </a:cubicBezTo>
                  <a:cubicBezTo>
                    <a:pt x="13305" y="19218"/>
                    <a:pt x="14936" y="17977"/>
                    <a:pt x="14936" y="17977"/>
                  </a:cubicBezTo>
                  <a:lnTo>
                    <a:pt x="12327" y="13424"/>
                  </a:lnTo>
                  <a:cubicBezTo>
                    <a:pt x="11879" y="13683"/>
                    <a:pt x="11361" y="13829"/>
                    <a:pt x="10810" y="13824"/>
                  </a:cubicBezTo>
                  <a:cubicBezTo>
                    <a:pt x="10259" y="13824"/>
                    <a:pt x="9741" y="13678"/>
                    <a:pt x="9293" y="13424"/>
                  </a:cubicBezTo>
                  <a:close/>
                </a:path>
              </a:pathLst>
            </a:custGeom>
            <a:solidFill>
              <a:schemeClr val="accent5">
                <a:satOff val="7361"/>
                <a:lumOff val="753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500" i="0" spc="0">
                  <a:solidFill>
                    <a:schemeClr val="accent5">
                      <a:satOff val="7361"/>
                      <a:lumOff val="7535"/>
                    </a:schemeClr>
                  </a:solidFill>
                  <a:latin typeface="DIN Alternate Bold"/>
                  <a:ea typeface="DIN Alternate Bold"/>
                  <a:cs typeface="DIN Alternate Bold"/>
                  <a:sym typeface="DIN Alternate Bold"/>
                </a:defRPr>
              </a:pPr>
              <a:endParaRPr/>
            </a:p>
          </p:txBody>
        </p:sp>
        <p:sp>
          <p:nvSpPr>
            <p:cNvPr id="731" name="Radioactif"/>
            <p:cNvSpPr/>
            <p:nvPr/>
          </p:nvSpPr>
          <p:spPr>
            <a:xfrm>
              <a:off x="7486029" y="2466852"/>
              <a:ext cx="271825" cy="271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3" y="0"/>
                    <a:pt x="0" y="4833"/>
                    <a:pt x="0" y="10800"/>
                  </a:cubicBezTo>
                  <a:cubicBezTo>
                    <a:pt x="0" y="16767"/>
                    <a:pt x="4833" y="21600"/>
                    <a:pt x="10800" y="21600"/>
                  </a:cubicBezTo>
                  <a:cubicBezTo>
                    <a:pt x="16767" y="21600"/>
                    <a:pt x="21600" y="16767"/>
                    <a:pt x="21600" y="10800"/>
                  </a:cubicBezTo>
                  <a:cubicBezTo>
                    <a:pt x="21600" y="4833"/>
                    <a:pt x="16762" y="0"/>
                    <a:pt x="10800" y="0"/>
                  </a:cubicBezTo>
                  <a:close/>
                  <a:moveTo>
                    <a:pt x="10800" y="1188"/>
                  </a:moveTo>
                  <a:cubicBezTo>
                    <a:pt x="16108" y="1188"/>
                    <a:pt x="20412" y="5492"/>
                    <a:pt x="20412" y="10800"/>
                  </a:cubicBezTo>
                  <a:cubicBezTo>
                    <a:pt x="20412" y="16108"/>
                    <a:pt x="16103" y="20412"/>
                    <a:pt x="10800" y="20412"/>
                  </a:cubicBezTo>
                  <a:cubicBezTo>
                    <a:pt x="5492" y="20412"/>
                    <a:pt x="1188" y="16108"/>
                    <a:pt x="1188" y="10800"/>
                  </a:cubicBezTo>
                  <a:cubicBezTo>
                    <a:pt x="1188" y="5492"/>
                    <a:pt x="5492" y="1188"/>
                    <a:pt x="10800" y="1188"/>
                  </a:cubicBezTo>
                  <a:close/>
                  <a:moveTo>
                    <a:pt x="6635" y="3704"/>
                  </a:moveTo>
                  <a:cubicBezTo>
                    <a:pt x="6635" y="3704"/>
                    <a:pt x="2472" y="5287"/>
                    <a:pt x="2472" y="10849"/>
                  </a:cubicBezTo>
                  <a:lnTo>
                    <a:pt x="7769" y="10849"/>
                  </a:lnTo>
                  <a:cubicBezTo>
                    <a:pt x="7769" y="10838"/>
                    <a:pt x="7769" y="10822"/>
                    <a:pt x="7769" y="10800"/>
                  </a:cubicBezTo>
                  <a:cubicBezTo>
                    <a:pt x="7769" y="9693"/>
                    <a:pt x="8364" y="8727"/>
                    <a:pt x="9249" y="8198"/>
                  </a:cubicBezTo>
                  <a:lnTo>
                    <a:pt x="6635" y="3704"/>
                  </a:lnTo>
                  <a:close/>
                  <a:moveTo>
                    <a:pt x="14958" y="3709"/>
                  </a:moveTo>
                  <a:lnTo>
                    <a:pt x="12344" y="8203"/>
                  </a:lnTo>
                  <a:cubicBezTo>
                    <a:pt x="13230" y="8732"/>
                    <a:pt x="13824" y="9698"/>
                    <a:pt x="13824" y="10805"/>
                  </a:cubicBezTo>
                  <a:cubicBezTo>
                    <a:pt x="13824" y="10821"/>
                    <a:pt x="13824" y="10843"/>
                    <a:pt x="13824" y="10859"/>
                  </a:cubicBezTo>
                  <a:lnTo>
                    <a:pt x="19121" y="10859"/>
                  </a:lnTo>
                  <a:cubicBezTo>
                    <a:pt x="19121" y="5292"/>
                    <a:pt x="14958" y="3709"/>
                    <a:pt x="14958" y="3709"/>
                  </a:cubicBezTo>
                  <a:close/>
                  <a:moveTo>
                    <a:pt x="10800" y="8758"/>
                  </a:moveTo>
                  <a:cubicBezTo>
                    <a:pt x="10278" y="8758"/>
                    <a:pt x="9754" y="8959"/>
                    <a:pt x="9356" y="9357"/>
                  </a:cubicBezTo>
                  <a:cubicBezTo>
                    <a:pt x="8558" y="10154"/>
                    <a:pt x="8558" y="11446"/>
                    <a:pt x="9356" y="12243"/>
                  </a:cubicBezTo>
                  <a:cubicBezTo>
                    <a:pt x="10153" y="13040"/>
                    <a:pt x="11446" y="13040"/>
                    <a:pt x="12243" y="12243"/>
                  </a:cubicBezTo>
                  <a:cubicBezTo>
                    <a:pt x="13040" y="11446"/>
                    <a:pt x="13040" y="10154"/>
                    <a:pt x="12243" y="9357"/>
                  </a:cubicBezTo>
                  <a:cubicBezTo>
                    <a:pt x="11844" y="8959"/>
                    <a:pt x="11322" y="8758"/>
                    <a:pt x="10800" y="8758"/>
                  </a:cubicBezTo>
                  <a:close/>
                  <a:moveTo>
                    <a:pt x="9293" y="13424"/>
                  </a:moveTo>
                  <a:lnTo>
                    <a:pt x="6684" y="17977"/>
                  </a:lnTo>
                  <a:cubicBezTo>
                    <a:pt x="6684" y="17977"/>
                    <a:pt x="8315" y="19218"/>
                    <a:pt x="10810" y="19202"/>
                  </a:cubicBezTo>
                  <a:cubicBezTo>
                    <a:pt x="13305" y="19218"/>
                    <a:pt x="14936" y="17977"/>
                    <a:pt x="14936" y="17977"/>
                  </a:cubicBezTo>
                  <a:lnTo>
                    <a:pt x="12327" y="13424"/>
                  </a:lnTo>
                  <a:cubicBezTo>
                    <a:pt x="11879" y="13683"/>
                    <a:pt x="11361" y="13829"/>
                    <a:pt x="10810" y="13824"/>
                  </a:cubicBezTo>
                  <a:cubicBezTo>
                    <a:pt x="10259" y="13824"/>
                    <a:pt x="9741" y="13678"/>
                    <a:pt x="9293" y="13424"/>
                  </a:cubicBezTo>
                  <a:close/>
                </a:path>
              </a:pathLst>
            </a:custGeom>
            <a:solidFill>
              <a:schemeClr val="accent5">
                <a:satOff val="7361"/>
                <a:lumOff val="753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500" i="0" spc="0">
                  <a:solidFill>
                    <a:schemeClr val="accent5">
                      <a:satOff val="7361"/>
                      <a:lumOff val="7535"/>
                    </a:schemeClr>
                  </a:solidFill>
                  <a:latin typeface="DIN Alternate Bold"/>
                  <a:ea typeface="DIN Alternate Bold"/>
                  <a:cs typeface="DIN Alternate Bold"/>
                  <a:sym typeface="DIN Alternate Bold"/>
                </a:defRPr>
              </a:pPr>
              <a:endParaRPr/>
            </a:p>
          </p:txBody>
        </p:sp>
        <p:sp>
          <p:nvSpPr>
            <p:cNvPr id="732" name="Radioactif"/>
            <p:cNvSpPr/>
            <p:nvPr/>
          </p:nvSpPr>
          <p:spPr>
            <a:xfrm>
              <a:off x="7486029" y="2687964"/>
              <a:ext cx="271825" cy="271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3" y="0"/>
                    <a:pt x="0" y="4833"/>
                    <a:pt x="0" y="10800"/>
                  </a:cubicBezTo>
                  <a:cubicBezTo>
                    <a:pt x="0" y="16767"/>
                    <a:pt x="4833" y="21600"/>
                    <a:pt x="10800" y="21600"/>
                  </a:cubicBezTo>
                  <a:cubicBezTo>
                    <a:pt x="16767" y="21600"/>
                    <a:pt x="21600" y="16767"/>
                    <a:pt x="21600" y="10800"/>
                  </a:cubicBezTo>
                  <a:cubicBezTo>
                    <a:pt x="21600" y="4833"/>
                    <a:pt x="16762" y="0"/>
                    <a:pt x="10800" y="0"/>
                  </a:cubicBezTo>
                  <a:close/>
                  <a:moveTo>
                    <a:pt x="10800" y="1188"/>
                  </a:moveTo>
                  <a:cubicBezTo>
                    <a:pt x="16108" y="1188"/>
                    <a:pt x="20412" y="5492"/>
                    <a:pt x="20412" y="10800"/>
                  </a:cubicBezTo>
                  <a:cubicBezTo>
                    <a:pt x="20412" y="16108"/>
                    <a:pt x="16103" y="20412"/>
                    <a:pt x="10800" y="20412"/>
                  </a:cubicBezTo>
                  <a:cubicBezTo>
                    <a:pt x="5492" y="20412"/>
                    <a:pt x="1188" y="16108"/>
                    <a:pt x="1188" y="10800"/>
                  </a:cubicBezTo>
                  <a:cubicBezTo>
                    <a:pt x="1188" y="5492"/>
                    <a:pt x="5492" y="1188"/>
                    <a:pt x="10800" y="1188"/>
                  </a:cubicBezTo>
                  <a:close/>
                  <a:moveTo>
                    <a:pt x="6635" y="3704"/>
                  </a:moveTo>
                  <a:cubicBezTo>
                    <a:pt x="6635" y="3704"/>
                    <a:pt x="2472" y="5287"/>
                    <a:pt x="2472" y="10849"/>
                  </a:cubicBezTo>
                  <a:lnTo>
                    <a:pt x="7769" y="10849"/>
                  </a:lnTo>
                  <a:cubicBezTo>
                    <a:pt x="7769" y="10838"/>
                    <a:pt x="7769" y="10822"/>
                    <a:pt x="7769" y="10800"/>
                  </a:cubicBezTo>
                  <a:cubicBezTo>
                    <a:pt x="7769" y="9693"/>
                    <a:pt x="8364" y="8727"/>
                    <a:pt x="9249" y="8198"/>
                  </a:cubicBezTo>
                  <a:lnTo>
                    <a:pt x="6635" y="3704"/>
                  </a:lnTo>
                  <a:close/>
                  <a:moveTo>
                    <a:pt x="14958" y="3709"/>
                  </a:moveTo>
                  <a:lnTo>
                    <a:pt x="12344" y="8203"/>
                  </a:lnTo>
                  <a:cubicBezTo>
                    <a:pt x="13230" y="8732"/>
                    <a:pt x="13824" y="9698"/>
                    <a:pt x="13824" y="10805"/>
                  </a:cubicBezTo>
                  <a:cubicBezTo>
                    <a:pt x="13824" y="10821"/>
                    <a:pt x="13824" y="10843"/>
                    <a:pt x="13824" y="10859"/>
                  </a:cubicBezTo>
                  <a:lnTo>
                    <a:pt x="19121" y="10859"/>
                  </a:lnTo>
                  <a:cubicBezTo>
                    <a:pt x="19121" y="5292"/>
                    <a:pt x="14958" y="3709"/>
                    <a:pt x="14958" y="3709"/>
                  </a:cubicBezTo>
                  <a:close/>
                  <a:moveTo>
                    <a:pt x="10800" y="8758"/>
                  </a:moveTo>
                  <a:cubicBezTo>
                    <a:pt x="10278" y="8758"/>
                    <a:pt x="9754" y="8959"/>
                    <a:pt x="9356" y="9357"/>
                  </a:cubicBezTo>
                  <a:cubicBezTo>
                    <a:pt x="8558" y="10154"/>
                    <a:pt x="8558" y="11446"/>
                    <a:pt x="9356" y="12243"/>
                  </a:cubicBezTo>
                  <a:cubicBezTo>
                    <a:pt x="10153" y="13040"/>
                    <a:pt x="11446" y="13040"/>
                    <a:pt x="12243" y="12243"/>
                  </a:cubicBezTo>
                  <a:cubicBezTo>
                    <a:pt x="13040" y="11446"/>
                    <a:pt x="13040" y="10154"/>
                    <a:pt x="12243" y="9357"/>
                  </a:cubicBezTo>
                  <a:cubicBezTo>
                    <a:pt x="11844" y="8959"/>
                    <a:pt x="11322" y="8758"/>
                    <a:pt x="10800" y="8758"/>
                  </a:cubicBezTo>
                  <a:close/>
                  <a:moveTo>
                    <a:pt x="9293" y="13424"/>
                  </a:moveTo>
                  <a:lnTo>
                    <a:pt x="6684" y="17977"/>
                  </a:lnTo>
                  <a:cubicBezTo>
                    <a:pt x="6684" y="17977"/>
                    <a:pt x="8315" y="19218"/>
                    <a:pt x="10810" y="19202"/>
                  </a:cubicBezTo>
                  <a:cubicBezTo>
                    <a:pt x="13305" y="19218"/>
                    <a:pt x="14936" y="17977"/>
                    <a:pt x="14936" y="17977"/>
                  </a:cubicBezTo>
                  <a:lnTo>
                    <a:pt x="12327" y="13424"/>
                  </a:lnTo>
                  <a:cubicBezTo>
                    <a:pt x="11879" y="13683"/>
                    <a:pt x="11361" y="13829"/>
                    <a:pt x="10810" y="13824"/>
                  </a:cubicBezTo>
                  <a:cubicBezTo>
                    <a:pt x="10259" y="13824"/>
                    <a:pt x="9741" y="13678"/>
                    <a:pt x="9293" y="13424"/>
                  </a:cubicBezTo>
                  <a:close/>
                </a:path>
              </a:pathLst>
            </a:custGeom>
            <a:solidFill>
              <a:schemeClr val="accent5">
                <a:satOff val="7361"/>
                <a:lumOff val="753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500" i="0" spc="0">
                  <a:solidFill>
                    <a:schemeClr val="accent5">
                      <a:satOff val="7361"/>
                      <a:lumOff val="7535"/>
                    </a:schemeClr>
                  </a:solidFill>
                  <a:latin typeface="DIN Alternate Bold"/>
                  <a:ea typeface="DIN Alternate Bold"/>
                  <a:cs typeface="DIN Alternate Bold"/>
                  <a:sym typeface="DIN Alternate Bold"/>
                </a:defRPr>
              </a:pPr>
              <a:endParaRPr/>
            </a:p>
          </p:txBody>
        </p:sp>
        <p:sp>
          <p:nvSpPr>
            <p:cNvPr id="733" name="Radioactif"/>
            <p:cNvSpPr/>
            <p:nvPr/>
          </p:nvSpPr>
          <p:spPr>
            <a:xfrm>
              <a:off x="7486029" y="2903540"/>
              <a:ext cx="271825" cy="271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3" y="0"/>
                    <a:pt x="0" y="4833"/>
                    <a:pt x="0" y="10800"/>
                  </a:cubicBezTo>
                  <a:cubicBezTo>
                    <a:pt x="0" y="16767"/>
                    <a:pt x="4833" y="21600"/>
                    <a:pt x="10800" y="21600"/>
                  </a:cubicBezTo>
                  <a:cubicBezTo>
                    <a:pt x="16767" y="21600"/>
                    <a:pt x="21600" y="16767"/>
                    <a:pt x="21600" y="10800"/>
                  </a:cubicBezTo>
                  <a:cubicBezTo>
                    <a:pt x="21600" y="4833"/>
                    <a:pt x="16762" y="0"/>
                    <a:pt x="10800" y="0"/>
                  </a:cubicBezTo>
                  <a:close/>
                  <a:moveTo>
                    <a:pt x="10800" y="1188"/>
                  </a:moveTo>
                  <a:cubicBezTo>
                    <a:pt x="16108" y="1188"/>
                    <a:pt x="20412" y="5492"/>
                    <a:pt x="20412" y="10800"/>
                  </a:cubicBezTo>
                  <a:cubicBezTo>
                    <a:pt x="20412" y="16108"/>
                    <a:pt x="16103" y="20412"/>
                    <a:pt x="10800" y="20412"/>
                  </a:cubicBezTo>
                  <a:cubicBezTo>
                    <a:pt x="5492" y="20412"/>
                    <a:pt x="1188" y="16108"/>
                    <a:pt x="1188" y="10800"/>
                  </a:cubicBezTo>
                  <a:cubicBezTo>
                    <a:pt x="1188" y="5492"/>
                    <a:pt x="5492" y="1188"/>
                    <a:pt x="10800" y="1188"/>
                  </a:cubicBezTo>
                  <a:close/>
                  <a:moveTo>
                    <a:pt x="6635" y="3704"/>
                  </a:moveTo>
                  <a:cubicBezTo>
                    <a:pt x="6635" y="3704"/>
                    <a:pt x="2472" y="5287"/>
                    <a:pt x="2472" y="10849"/>
                  </a:cubicBezTo>
                  <a:lnTo>
                    <a:pt x="7769" y="10849"/>
                  </a:lnTo>
                  <a:cubicBezTo>
                    <a:pt x="7769" y="10838"/>
                    <a:pt x="7769" y="10822"/>
                    <a:pt x="7769" y="10800"/>
                  </a:cubicBezTo>
                  <a:cubicBezTo>
                    <a:pt x="7769" y="9693"/>
                    <a:pt x="8364" y="8727"/>
                    <a:pt x="9249" y="8198"/>
                  </a:cubicBezTo>
                  <a:lnTo>
                    <a:pt x="6635" y="3704"/>
                  </a:lnTo>
                  <a:close/>
                  <a:moveTo>
                    <a:pt x="14958" y="3709"/>
                  </a:moveTo>
                  <a:lnTo>
                    <a:pt x="12344" y="8203"/>
                  </a:lnTo>
                  <a:cubicBezTo>
                    <a:pt x="13230" y="8732"/>
                    <a:pt x="13824" y="9698"/>
                    <a:pt x="13824" y="10805"/>
                  </a:cubicBezTo>
                  <a:cubicBezTo>
                    <a:pt x="13824" y="10821"/>
                    <a:pt x="13824" y="10843"/>
                    <a:pt x="13824" y="10859"/>
                  </a:cubicBezTo>
                  <a:lnTo>
                    <a:pt x="19121" y="10859"/>
                  </a:lnTo>
                  <a:cubicBezTo>
                    <a:pt x="19121" y="5292"/>
                    <a:pt x="14958" y="3709"/>
                    <a:pt x="14958" y="3709"/>
                  </a:cubicBezTo>
                  <a:close/>
                  <a:moveTo>
                    <a:pt x="10800" y="8758"/>
                  </a:moveTo>
                  <a:cubicBezTo>
                    <a:pt x="10278" y="8758"/>
                    <a:pt x="9754" y="8959"/>
                    <a:pt x="9356" y="9357"/>
                  </a:cubicBezTo>
                  <a:cubicBezTo>
                    <a:pt x="8558" y="10154"/>
                    <a:pt x="8558" y="11446"/>
                    <a:pt x="9356" y="12243"/>
                  </a:cubicBezTo>
                  <a:cubicBezTo>
                    <a:pt x="10153" y="13040"/>
                    <a:pt x="11446" y="13040"/>
                    <a:pt x="12243" y="12243"/>
                  </a:cubicBezTo>
                  <a:cubicBezTo>
                    <a:pt x="13040" y="11446"/>
                    <a:pt x="13040" y="10154"/>
                    <a:pt x="12243" y="9357"/>
                  </a:cubicBezTo>
                  <a:cubicBezTo>
                    <a:pt x="11844" y="8959"/>
                    <a:pt x="11322" y="8758"/>
                    <a:pt x="10800" y="8758"/>
                  </a:cubicBezTo>
                  <a:close/>
                  <a:moveTo>
                    <a:pt x="9293" y="13424"/>
                  </a:moveTo>
                  <a:lnTo>
                    <a:pt x="6684" y="17977"/>
                  </a:lnTo>
                  <a:cubicBezTo>
                    <a:pt x="6684" y="17977"/>
                    <a:pt x="8315" y="19218"/>
                    <a:pt x="10810" y="19202"/>
                  </a:cubicBezTo>
                  <a:cubicBezTo>
                    <a:pt x="13305" y="19218"/>
                    <a:pt x="14936" y="17977"/>
                    <a:pt x="14936" y="17977"/>
                  </a:cubicBezTo>
                  <a:lnTo>
                    <a:pt x="12327" y="13424"/>
                  </a:lnTo>
                  <a:cubicBezTo>
                    <a:pt x="11879" y="13683"/>
                    <a:pt x="11361" y="13829"/>
                    <a:pt x="10810" y="13824"/>
                  </a:cubicBezTo>
                  <a:cubicBezTo>
                    <a:pt x="10259" y="13824"/>
                    <a:pt x="9741" y="13678"/>
                    <a:pt x="9293" y="13424"/>
                  </a:cubicBezTo>
                  <a:close/>
                </a:path>
              </a:pathLst>
            </a:custGeom>
            <a:solidFill>
              <a:schemeClr val="accent5">
                <a:satOff val="7361"/>
                <a:lumOff val="753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500" i="0" spc="0">
                  <a:solidFill>
                    <a:schemeClr val="accent5">
                      <a:satOff val="7361"/>
                      <a:lumOff val="7535"/>
                    </a:schemeClr>
                  </a:solidFill>
                  <a:latin typeface="DIN Alternate Bold"/>
                  <a:ea typeface="DIN Alternate Bold"/>
                  <a:cs typeface="DIN Alternate Bold"/>
                  <a:sym typeface="DIN Alternate Bold"/>
                </a:defRPr>
              </a:pPr>
              <a:endParaRPr/>
            </a:p>
          </p:txBody>
        </p:sp>
        <p:sp>
          <p:nvSpPr>
            <p:cNvPr id="734" name="Radioactif"/>
            <p:cNvSpPr/>
            <p:nvPr/>
          </p:nvSpPr>
          <p:spPr>
            <a:xfrm>
              <a:off x="7486029" y="3108537"/>
              <a:ext cx="271825" cy="271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3" y="0"/>
                    <a:pt x="0" y="4833"/>
                    <a:pt x="0" y="10800"/>
                  </a:cubicBezTo>
                  <a:cubicBezTo>
                    <a:pt x="0" y="16767"/>
                    <a:pt x="4833" y="21600"/>
                    <a:pt x="10800" y="21600"/>
                  </a:cubicBezTo>
                  <a:cubicBezTo>
                    <a:pt x="16767" y="21600"/>
                    <a:pt x="21600" y="16767"/>
                    <a:pt x="21600" y="10800"/>
                  </a:cubicBezTo>
                  <a:cubicBezTo>
                    <a:pt x="21600" y="4833"/>
                    <a:pt x="16762" y="0"/>
                    <a:pt x="10800" y="0"/>
                  </a:cubicBezTo>
                  <a:close/>
                  <a:moveTo>
                    <a:pt x="10800" y="1188"/>
                  </a:moveTo>
                  <a:cubicBezTo>
                    <a:pt x="16108" y="1188"/>
                    <a:pt x="20412" y="5492"/>
                    <a:pt x="20412" y="10800"/>
                  </a:cubicBezTo>
                  <a:cubicBezTo>
                    <a:pt x="20412" y="16108"/>
                    <a:pt x="16103" y="20412"/>
                    <a:pt x="10800" y="20412"/>
                  </a:cubicBezTo>
                  <a:cubicBezTo>
                    <a:pt x="5492" y="20412"/>
                    <a:pt x="1188" y="16108"/>
                    <a:pt x="1188" y="10800"/>
                  </a:cubicBezTo>
                  <a:cubicBezTo>
                    <a:pt x="1188" y="5492"/>
                    <a:pt x="5492" y="1188"/>
                    <a:pt x="10800" y="1188"/>
                  </a:cubicBezTo>
                  <a:close/>
                  <a:moveTo>
                    <a:pt x="6635" y="3704"/>
                  </a:moveTo>
                  <a:cubicBezTo>
                    <a:pt x="6635" y="3704"/>
                    <a:pt x="2472" y="5287"/>
                    <a:pt x="2472" y="10849"/>
                  </a:cubicBezTo>
                  <a:lnTo>
                    <a:pt x="7769" y="10849"/>
                  </a:lnTo>
                  <a:cubicBezTo>
                    <a:pt x="7769" y="10838"/>
                    <a:pt x="7769" y="10822"/>
                    <a:pt x="7769" y="10800"/>
                  </a:cubicBezTo>
                  <a:cubicBezTo>
                    <a:pt x="7769" y="9693"/>
                    <a:pt x="8364" y="8727"/>
                    <a:pt x="9249" y="8198"/>
                  </a:cubicBezTo>
                  <a:lnTo>
                    <a:pt x="6635" y="3704"/>
                  </a:lnTo>
                  <a:close/>
                  <a:moveTo>
                    <a:pt x="14958" y="3709"/>
                  </a:moveTo>
                  <a:lnTo>
                    <a:pt x="12344" y="8203"/>
                  </a:lnTo>
                  <a:cubicBezTo>
                    <a:pt x="13230" y="8732"/>
                    <a:pt x="13824" y="9698"/>
                    <a:pt x="13824" y="10805"/>
                  </a:cubicBezTo>
                  <a:cubicBezTo>
                    <a:pt x="13824" y="10821"/>
                    <a:pt x="13824" y="10843"/>
                    <a:pt x="13824" y="10859"/>
                  </a:cubicBezTo>
                  <a:lnTo>
                    <a:pt x="19121" y="10859"/>
                  </a:lnTo>
                  <a:cubicBezTo>
                    <a:pt x="19121" y="5292"/>
                    <a:pt x="14958" y="3709"/>
                    <a:pt x="14958" y="3709"/>
                  </a:cubicBezTo>
                  <a:close/>
                  <a:moveTo>
                    <a:pt x="10800" y="8758"/>
                  </a:moveTo>
                  <a:cubicBezTo>
                    <a:pt x="10278" y="8758"/>
                    <a:pt x="9754" y="8959"/>
                    <a:pt x="9356" y="9357"/>
                  </a:cubicBezTo>
                  <a:cubicBezTo>
                    <a:pt x="8558" y="10154"/>
                    <a:pt x="8558" y="11446"/>
                    <a:pt x="9356" y="12243"/>
                  </a:cubicBezTo>
                  <a:cubicBezTo>
                    <a:pt x="10153" y="13040"/>
                    <a:pt x="11446" y="13040"/>
                    <a:pt x="12243" y="12243"/>
                  </a:cubicBezTo>
                  <a:cubicBezTo>
                    <a:pt x="13040" y="11446"/>
                    <a:pt x="13040" y="10154"/>
                    <a:pt x="12243" y="9357"/>
                  </a:cubicBezTo>
                  <a:cubicBezTo>
                    <a:pt x="11844" y="8959"/>
                    <a:pt x="11322" y="8758"/>
                    <a:pt x="10800" y="8758"/>
                  </a:cubicBezTo>
                  <a:close/>
                  <a:moveTo>
                    <a:pt x="9293" y="13424"/>
                  </a:moveTo>
                  <a:lnTo>
                    <a:pt x="6684" y="17977"/>
                  </a:lnTo>
                  <a:cubicBezTo>
                    <a:pt x="6684" y="17977"/>
                    <a:pt x="8315" y="19218"/>
                    <a:pt x="10810" y="19202"/>
                  </a:cubicBezTo>
                  <a:cubicBezTo>
                    <a:pt x="13305" y="19218"/>
                    <a:pt x="14936" y="17977"/>
                    <a:pt x="14936" y="17977"/>
                  </a:cubicBezTo>
                  <a:lnTo>
                    <a:pt x="12327" y="13424"/>
                  </a:lnTo>
                  <a:cubicBezTo>
                    <a:pt x="11879" y="13683"/>
                    <a:pt x="11361" y="13829"/>
                    <a:pt x="10810" y="13824"/>
                  </a:cubicBezTo>
                  <a:cubicBezTo>
                    <a:pt x="10259" y="13824"/>
                    <a:pt x="9741" y="13678"/>
                    <a:pt x="9293" y="13424"/>
                  </a:cubicBezTo>
                  <a:close/>
                </a:path>
              </a:pathLst>
            </a:custGeom>
            <a:solidFill>
              <a:schemeClr val="accent5">
                <a:satOff val="7361"/>
                <a:lumOff val="753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500" i="0" spc="0">
                  <a:solidFill>
                    <a:schemeClr val="accent5">
                      <a:satOff val="7361"/>
                      <a:lumOff val="7535"/>
                    </a:schemeClr>
                  </a:solidFill>
                  <a:latin typeface="DIN Alternate Bold"/>
                  <a:ea typeface="DIN Alternate Bold"/>
                  <a:cs typeface="DIN Alternate Bold"/>
                  <a:sym typeface="DIN Alternate Bold"/>
                </a:defRPr>
              </a:pPr>
              <a:endParaRPr/>
            </a:p>
          </p:txBody>
        </p:sp>
        <p:sp>
          <p:nvSpPr>
            <p:cNvPr id="735" name="Radioactif"/>
            <p:cNvSpPr/>
            <p:nvPr/>
          </p:nvSpPr>
          <p:spPr>
            <a:xfrm>
              <a:off x="7474701" y="3338321"/>
              <a:ext cx="271825" cy="271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3" y="0"/>
                    <a:pt x="0" y="4833"/>
                    <a:pt x="0" y="10800"/>
                  </a:cubicBezTo>
                  <a:cubicBezTo>
                    <a:pt x="0" y="16767"/>
                    <a:pt x="4833" y="21600"/>
                    <a:pt x="10800" y="21600"/>
                  </a:cubicBezTo>
                  <a:cubicBezTo>
                    <a:pt x="16767" y="21600"/>
                    <a:pt x="21600" y="16767"/>
                    <a:pt x="21600" y="10800"/>
                  </a:cubicBezTo>
                  <a:cubicBezTo>
                    <a:pt x="21600" y="4833"/>
                    <a:pt x="16762" y="0"/>
                    <a:pt x="10800" y="0"/>
                  </a:cubicBezTo>
                  <a:close/>
                  <a:moveTo>
                    <a:pt x="10800" y="1188"/>
                  </a:moveTo>
                  <a:cubicBezTo>
                    <a:pt x="16108" y="1188"/>
                    <a:pt x="20412" y="5492"/>
                    <a:pt x="20412" y="10800"/>
                  </a:cubicBezTo>
                  <a:cubicBezTo>
                    <a:pt x="20412" y="16108"/>
                    <a:pt x="16103" y="20412"/>
                    <a:pt x="10800" y="20412"/>
                  </a:cubicBezTo>
                  <a:cubicBezTo>
                    <a:pt x="5492" y="20412"/>
                    <a:pt x="1188" y="16108"/>
                    <a:pt x="1188" y="10800"/>
                  </a:cubicBezTo>
                  <a:cubicBezTo>
                    <a:pt x="1188" y="5492"/>
                    <a:pt x="5492" y="1188"/>
                    <a:pt x="10800" y="1188"/>
                  </a:cubicBezTo>
                  <a:close/>
                  <a:moveTo>
                    <a:pt x="6635" y="3704"/>
                  </a:moveTo>
                  <a:cubicBezTo>
                    <a:pt x="6635" y="3704"/>
                    <a:pt x="2472" y="5287"/>
                    <a:pt x="2472" y="10849"/>
                  </a:cubicBezTo>
                  <a:lnTo>
                    <a:pt x="7769" y="10849"/>
                  </a:lnTo>
                  <a:cubicBezTo>
                    <a:pt x="7769" y="10838"/>
                    <a:pt x="7769" y="10822"/>
                    <a:pt x="7769" y="10800"/>
                  </a:cubicBezTo>
                  <a:cubicBezTo>
                    <a:pt x="7769" y="9693"/>
                    <a:pt x="8364" y="8727"/>
                    <a:pt x="9249" y="8198"/>
                  </a:cubicBezTo>
                  <a:lnTo>
                    <a:pt x="6635" y="3704"/>
                  </a:lnTo>
                  <a:close/>
                  <a:moveTo>
                    <a:pt x="14958" y="3709"/>
                  </a:moveTo>
                  <a:lnTo>
                    <a:pt x="12344" y="8203"/>
                  </a:lnTo>
                  <a:cubicBezTo>
                    <a:pt x="13230" y="8732"/>
                    <a:pt x="13824" y="9698"/>
                    <a:pt x="13824" y="10805"/>
                  </a:cubicBezTo>
                  <a:cubicBezTo>
                    <a:pt x="13824" y="10821"/>
                    <a:pt x="13824" y="10843"/>
                    <a:pt x="13824" y="10859"/>
                  </a:cubicBezTo>
                  <a:lnTo>
                    <a:pt x="19121" y="10859"/>
                  </a:lnTo>
                  <a:cubicBezTo>
                    <a:pt x="19121" y="5292"/>
                    <a:pt x="14958" y="3709"/>
                    <a:pt x="14958" y="3709"/>
                  </a:cubicBezTo>
                  <a:close/>
                  <a:moveTo>
                    <a:pt x="10800" y="8758"/>
                  </a:moveTo>
                  <a:cubicBezTo>
                    <a:pt x="10278" y="8758"/>
                    <a:pt x="9754" y="8959"/>
                    <a:pt x="9356" y="9357"/>
                  </a:cubicBezTo>
                  <a:cubicBezTo>
                    <a:pt x="8558" y="10154"/>
                    <a:pt x="8558" y="11446"/>
                    <a:pt x="9356" y="12243"/>
                  </a:cubicBezTo>
                  <a:cubicBezTo>
                    <a:pt x="10153" y="13040"/>
                    <a:pt x="11446" y="13040"/>
                    <a:pt x="12243" y="12243"/>
                  </a:cubicBezTo>
                  <a:cubicBezTo>
                    <a:pt x="13040" y="11446"/>
                    <a:pt x="13040" y="10154"/>
                    <a:pt x="12243" y="9357"/>
                  </a:cubicBezTo>
                  <a:cubicBezTo>
                    <a:pt x="11844" y="8959"/>
                    <a:pt x="11322" y="8758"/>
                    <a:pt x="10800" y="8758"/>
                  </a:cubicBezTo>
                  <a:close/>
                  <a:moveTo>
                    <a:pt x="9293" y="13424"/>
                  </a:moveTo>
                  <a:lnTo>
                    <a:pt x="6684" y="17977"/>
                  </a:lnTo>
                  <a:cubicBezTo>
                    <a:pt x="6684" y="17977"/>
                    <a:pt x="8315" y="19218"/>
                    <a:pt x="10810" y="19202"/>
                  </a:cubicBezTo>
                  <a:cubicBezTo>
                    <a:pt x="13305" y="19218"/>
                    <a:pt x="14936" y="17977"/>
                    <a:pt x="14936" y="17977"/>
                  </a:cubicBezTo>
                  <a:lnTo>
                    <a:pt x="12327" y="13424"/>
                  </a:lnTo>
                  <a:cubicBezTo>
                    <a:pt x="11879" y="13683"/>
                    <a:pt x="11361" y="13829"/>
                    <a:pt x="10810" y="13824"/>
                  </a:cubicBezTo>
                  <a:cubicBezTo>
                    <a:pt x="10259" y="13824"/>
                    <a:pt x="9741" y="13678"/>
                    <a:pt x="9293" y="13424"/>
                  </a:cubicBezTo>
                  <a:close/>
                </a:path>
              </a:pathLst>
            </a:custGeom>
            <a:solidFill>
              <a:schemeClr val="accent5">
                <a:satOff val="7361"/>
                <a:lumOff val="753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500" i="0" spc="0">
                  <a:solidFill>
                    <a:schemeClr val="accent5">
                      <a:satOff val="7361"/>
                      <a:lumOff val="7535"/>
                    </a:schemeClr>
                  </a:solidFill>
                  <a:latin typeface="DIN Alternate Bold"/>
                  <a:ea typeface="DIN Alternate Bold"/>
                  <a:cs typeface="DIN Alternate Bold"/>
                  <a:sym typeface="DIN Alternate Bold"/>
                </a:defRPr>
              </a:pPr>
              <a:endParaRPr/>
            </a:p>
          </p:txBody>
        </p:sp>
        <p:sp>
          <p:nvSpPr>
            <p:cNvPr id="736" name="Radioactif"/>
            <p:cNvSpPr/>
            <p:nvPr/>
          </p:nvSpPr>
          <p:spPr>
            <a:xfrm>
              <a:off x="7486029" y="3534778"/>
              <a:ext cx="271825" cy="271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3" y="0"/>
                    <a:pt x="0" y="4833"/>
                    <a:pt x="0" y="10800"/>
                  </a:cubicBezTo>
                  <a:cubicBezTo>
                    <a:pt x="0" y="16767"/>
                    <a:pt x="4833" y="21600"/>
                    <a:pt x="10800" y="21600"/>
                  </a:cubicBezTo>
                  <a:cubicBezTo>
                    <a:pt x="16767" y="21600"/>
                    <a:pt x="21600" y="16767"/>
                    <a:pt x="21600" y="10800"/>
                  </a:cubicBezTo>
                  <a:cubicBezTo>
                    <a:pt x="21600" y="4833"/>
                    <a:pt x="16762" y="0"/>
                    <a:pt x="10800" y="0"/>
                  </a:cubicBezTo>
                  <a:close/>
                  <a:moveTo>
                    <a:pt x="10800" y="1188"/>
                  </a:moveTo>
                  <a:cubicBezTo>
                    <a:pt x="16108" y="1188"/>
                    <a:pt x="20412" y="5492"/>
                    <a:pt x="20412" y="10800"/>
                  </a:cubicBezTo>
                  <a:cubicBezTo>
                    <a:pt x="20412" y="16108"/>
                    <a:pt x="16103" y="20412"/>
                    <a:pt x="10800" y="20412"/>
                  </a:cubicBezTo>
                  <a:cubicBezTo>
                    <a:pt x="5492" y="20412"/>
                    <a:pt x="1188" y="16108"/>
                    <a:pt x="1188" y="10800"/>
                  </a:cubicBezTo>
                  <a:cubicBezTo>
                    <a:pt x="1188" y="5492"/>
                    <a:pt x="5492" y="1188"/>
                    <a:pt x="10800" y="1188"/>
                  </a:cubicBezTo>
                  <a:close/>
                  <a:moveTo>
                    <a:pt x="6635" y="3704"/>
                  </a:moveTo>
                  <a:cubicBezTo>
                    <a:pt x="6635" y="3704"/>
                    <a:pt x="2472" y="5287"/>
                    <a:pt x="2472" y="10849"/>
                  </a:cubicBezTo>
                  <a:lnTo>
                    <a:pt x="7769" y="10849"/>
                  </a:lnTo>
                  <a:cubicBezTo>
                    <a:pt x="7769" y="10838"/>
                    <a:pt x="7769" y="10822"/>
                    <a:pt x="7769" y="10800"/>
                  </a:cubicBezTo>
                  <a:cubicBezTo>
                    <a:pt x="7769" y="9693"/>
                    <a:pt x="8364" y="8727"/>
                    <a:pt x="9249" y="8198"/>
                  </a:cubicBezTo>
                  <a:lnTo>
                    <a:pt x="6635" y="3704"/>
                  </a:lnTo>
                  <a:close/>
                  <a:moveTo>
                    <a:pt x="14958" y="3709"/>
                  </a:moveTo>
                  <a:lnTo>
                    <a:pt x="12344" y="8203"/>
                  </a:lnTo>
                  <a:cubicBezTo>
                    <a:pt x="13230" y="8732"/>
                    <a:pt x="13824" y="9698"/>
                    <a:pt x="13824" y="10805"/>
                  </a:cubicBezTo>
                  <a:cubicBezTo>
                    <a:pt x="13824" y="10821"/>
                    <a:pt x="13824" y="10843"/>
                    <a:pt x="13824" y="10859"/>
                  </a:cubicBezTo>
                  <a:lnTo>
                    <a:pt x="19121" y="10859"/>
                  </a:lnTo>
                  <a:cubicBezTo>
                    <a:pt x="19121" y="5292"/>
                    <a:pt x="14958" y="3709"/>
                    <a:pt x="14958" y="3709"/>
                  </a:cubicBezTo>
                  <a:close/>
                  <a:moveTo>
                    <a:pt x="10800" y="8758"/>
                  </a:moveTo>
                  <a:cubicBezTo>
                    <a:pt x="10278" y="8758"/>
                    <a:pt x="9754" y="8959"/>
                    <a:pt x="9356" y="9357"/>
                  </a:cubicBezTo>
                  <a:cubicBezTo>
                    <a:pt x="8558" y="10154"/>
                    <a:pt x="8558" y="11446"/>
                    <a:pt x="9356" y="12243"/>
                  </a:cubicBezTo>
                  <a:cubicBezTo>
                    <a:pt x="10153" y="13040"/>
                    <a:pt x="11446" y="13040"/>
                    <a:pt x="12243" y="12243"/>
                  </a:cubicBezTo>
                  <a:cubicBezTo>
                    <a:pt x="13040" y="11446"/>
                    <a:pt x="13040" y="10154"/>
                    <a:pt x="12243" y="9357"/>
                  </a:cubicBezTo>
                  <a:cubicBezTo>
                    <a:pt x="11844" y="8959"/>
                    <a:pt x="11322" y="8758"/>
                    <a:pt x="10800" y="8758"/>
                  </a:cubicBezTo>
                  <a:close/>
                  <a:moveTo>
                    <a:pt x="9293" y="13424"/>
                  </a:moveTo>
                  <a:lnTo>
                    <a:pt x="6684" y="17977"/>
                  </a:lnTo>
                  <a:cubicBezTo>
                    <a:pt x="6684" y="17977"/>
                    <a:pt x="8315" y="19218"/>
                    <a:pt x="10810" y="19202"/>
                  </a:cubicBezTo>
                  <a:cubicBezTo>
                    <a:pt x="13305" y="19218"/>
                    <a:pt x="14936" y="17977"/>
                    <a:pt x="14936" y="17977"/>
                  </a:cubicBezTo>
                  <a:lnTo>
                    <a:pt x="12327" y="13424"/>
                  </a:lnTo>
                  <a:cubicBezTo>
                    <a:pt x="11879" y="13683"/>
                    <a:pt x="11361" y="13829"/>
                    <a:pt x="10810" y="13824"/>
                  </a:cubicBezTo>
                  <a:cubicBezTo>
                    <a:pt x="10259" y="13824"/>
                    <a:pt x="9741" y="13678"/>
                    <a:pt x="9293" y="13424"/>
                  </a:cubicBezTo>
                  <a:close/>
                </a:path>
              </a:pathLst>
            </a:custGeom>
            <a:solidFill>
              <a:schemeClr val="accent5">
                <a:satOff val="7361"/>
                <a:lumOff val="753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500" i="0" spc="0">
                  <a:solidFill>
                    <a:schemeClr val="accent5">
                      <a:satOff val="7361"/>
                      <a:lumOff val="7535"/>
                    </a:schemeClr>
                  </a:solidFill>
                  <a:latin typeface="DIN Alternate Bold"/>
                  <a:ea typeface="DIN Alternate Bold"/>
                  <a:cs typeface="DIN Alternate Bold"/>
                  <a:sym typeface="DIN Alternate Bold"/>
                </a:defRPr>
              </a:pPr>
              <a:endParaRPr/>
            </a:p>
          </p:txBody>
        </p:sp>
        <p:sp>
          <p:nvSpPr>
            <p:cNvPr id="737" name="Radioactif"/>
            <p:cNvSpPr/>
            <p:nvPr/>
          </p:nvSpPr>
          <p:spPr>
            <a:xfrm>
              <a:off x="7764560" y="3097409"/>
              <a:ext cx="271826" cy="271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3" y="0"/>
                    <a:pt x="0" y="4833"/>
                    <a:pt x="0" y="10800"/>
                  </a:cubicBezTo>
                  <a:cubicBezTo>
                    <a:pt x="0" y="16767"/>
                    <a:pt x="4833" y="21600"/>
                    <a:pt x="10800" y="21600"/>
                  </a:cubicBezTo>
                  <a:cubicBezTo>
                    <a:pt x="16767" y="21600"/>
                    <a:pt x="21600" y="16767"/>
                    <a:pt x="21600" y="10800"/>
                  </a:cubicBezTo>
                  <a:cubicBezTo>
                    <a:pt x="21600" y="4833"/>
                    <a:pt x="16762" y="0"/>
                    <a:pt x="10800" y="0"/>
                  </a:cubicBezTo>
                  <a:close/>
                  <a:moveTo>
                    <a:pt x="10800" y="1188"/>
                  </a:moveTo>
                  <a:cubicBezTo>
                    <a:pt x="16108" y="1188"/>
                    <a:pt x="20412" y="5492"/>
                    <a:pt x="20412" y="10800"/>
                  </a:cubicBezTo>
                  <a:cubicBezTo>
                    <a:pt x="20412" y="16108"/>
                    <a:pt x="16103" y="20412"/>
                    <a:pt x="10800" y="20412"/>
                  </a:cubicBezTo>
                  <a:cubicBezTo>
                    <a:pt x="5492" y="20412"/>
                    <a:pt x="1188" y="16108"/>
                    <a:pt x="1188" y="10800"/>
                  </a:cubicBezTo>
                  <a:cubicBezTo>
                    <a:pt x="1188" y="5492"/>
                    <a:pt x="5492" y="1188"/>
                    <a:pt x="10800" y="1188"/>
                  </a:cubicBezTo>
                  <a:close/>
                  <a:moveTo>
                    <a:pt x="6635" y="3704"/>
                  </a:moveTo>
                  <a:cubicBezTo>
                    <a:pt x="6635" y="3704"/>
                    <a:pt x="2472" y="5287"/>
                    <a:pt x="2472" y="10849"/>
                  </a:cubicBezTo>
                  <a:lnTo>
                    <a:pt x="7769" y="10849"/>
                  </a:lnTo>
                  <a:cubicBezTo>
                    <a:pt x="7769" y="10838"/>
                    <a:pt x="7769" y="10822"/>
                    <a:pt x="7769" y="10800"/>
                  </a:cubicBezTo>
                  <a:cubicBezTo>
                    <a:pt x="7769" y="9693"/>
                    <a:pt x="8364" y="8727"/>
                    <a:pt x="9249" y="8198"/>
                  </a:cubicBezTo>
                  <a:lnTo>
                    <a:pt x="6635" y="3704"/>
                  </a:lnTo>
                  <a:close/>
                  <a:moveTo>
                    <a:pt x="14958" y="3709"/>
                  </a:moveTo>
                  <a:lnTo>
                    <a:pt x="12344" y="8203"/>
                  </a:lnTo>
                  <a:cubicBezTo>
                    <a:pt x="13230" y="8732"/>
                    <a:pt x="13824" y="9698"/>
                    <a:pt x="13824" y="10805"/>
                  </a:cubicBezTo>
                  <a:cubicBezTo>
                    <a:pt x="13824" y="10821"/>
                    <a:pt x="13824" y="10843"/>
                    <a:pt x="13824" y="10859"/>
                  </a:cubicBezTo>
                  <a:lnTo>
                    <a:pt x="19121" y="10859"/>
                  </a:lnTo>
                  <a:cubicBezTo>
                    <a:pt x="19121" y="5292"/>
                    <a:pt x="14958" y="3709"/>
                    <a:pt x="14958" y="3709"/>
                  </a:cubicBezTo>
                  <a:close/>
                  <a:moveTo>
                    <a:pt x="10800" y="8758"/>
                  </a:moveTo>
                  <a:cubicBezTo>
                    <a:pt x="10278" y="8758"/>
                    <a:pt x="9754" y="8959"/>
                    <a:pt x="9356" y="9357"/>
                  </a:cubicBezTo>
                  <a:cubicBezTo>
                    <a:pt x="8558" y="10154"/>
                    <a:pt x="8558" y="11446"/>
                    <a:pt x="9356" y="12243"/>
                  </a:cubicBezTo>
                  <a:cubicBezTo>
                    <a:pt x="10153" y="13040"/>
                    <a:pt x="11446" y="13040"/>
                    <a:pt x="12243" y="12243"/>
                  </a:cubicBezTo>
                  <a:cubicBezTo>
                    <a:pt x="13040" y="11446"/>
                    <a:pt x="13040" y="10154"/>
                    <a:pt x="12243" y="9357"/>
                  </a:cubicBezTo>
                  <a:cubicBezTo>
                    <a:pt x="11844" y="8959"/>
                    <a:pt x="11322" y="8758"/>
                    <a:pt x="10800" y="8758"/>
                  </a:cubicBezTo>
                  <a:close/>
                  <a:moveTo>
                    <a:pt x="9293" y="13424"/>
                  </a:moveTo>
                  <a:lnTo>
                    <a:pt x="6684" y="17977"/>
                  </a:lnTo>
                  <a:cubicBezTo>
                    <a:pt x="6684" y="17977"/>
                    <a:pt x="8315" y="19218"/>
                    <a:pt x="10810" y="19202"/>
                  </a:cubicBezTo>
                  <a:cubicBezTo>
                    <a:pt x="13305" y="19218"/>
                    <a:pt x="14936" y="17977"/>
                    <a:pt x="14936" y="17977"/>
                  </a:cubicBezTo>
                  <a:lnTo>
                    <a:pt x="12327" y="13424"/>
                  </a:lnTo>
                  <a:cubicBezTo>
                    <a:pt x="11879" y="13683"/>
                    <a:pt x="11361" y="13829"/>
                    <a:pt x="10810" y="13824"/>
                  </a:cubicBezTo>
                  <a:cubicBezTo>
                    <a:pt x="10259" y="13824"/>
                    <a:pt x="9741" y="13678"/>
                    <a:pt x="9293" y="13424"/>
                  </a:cubicBezTo>
                  <a:close/>
                </a:path>
              </a:pathLst>
            </a:custGeom>
            <a:solidFill>
              <a:schemeClr val="accent5">
                <a:satOff val="7361"/>
                <a:lumOff val="753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500" i="0" spc="0">
                  <a:solidFill>
                    <a:schemeClr val="accent5">
                      <a:satOff val="7361"/>
                      <a:lumOff val="7535"/>
                    </a:schemeClr>
                  </a:solidFill>
                  <a:latin typeface="DIN Alternate Bold"/>
                  <a:ea typeface="DIN Alternate Bold"/>
                  <a:cs typeface="DIN Alternate Bold"/>
                  <a:sym typeface="DIN Alternate Bold"/>
                </a:defRPr>
              </a:pPr>
              <a:endParaRPr/>
            </a:p>
          </p:txBody>
        </p:sp>
        <p:sp>
          <p:nvSpPr>
            <p:cNvPr id="738" name="Radioactif"/>
            <p:cNvSpPr/>
            <p:nvPr/>
          </p:nvSpPr>
          <p:spPr>
            <a:xfrm>
              <a:off x="9463322" y="1367554"/>
              <a:ext cx="271825" cy="271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3" y="0"/>
                    <a:pt x="0" y="4833"/>
                    <a:pt x="0" y="10800"/>
                  </a:cubicBezTo>
                  <a:cubicBezTo>
                    <a:pt x="0" y="16767"/>
                    <a:pt x="4833" y="21600"/>
                    <a:pt x="10800" y="21600"/>
                  </a:cubicBezTo>
                  <a:cubicBezTo>
                    <a:pt x="16767" y="21600"/>
                    <a:pt x="21600" y="16767"/>
                    <a:pt x="21600" y="10800"/>
                  </a:cubicBezTo>
                  <a:cubicBezTo>
                    <a:pt x="21600" y="4833"/>
                    <a:pt x="16762" y="0"/>
                    <a:pt x="10800" y="0"/>
                  </a:cubicBezTo>
                  <a:close/>
                  <a:moveTo>
                    <a:pt x="10800" y="1188"/>
                  </a:moveTo>
                  <a:cubicBezTo>
                    <a:pt x="16108" y="1188"/>
                    <a:pt x="20412" y="5492"/>
                    <a:pt x="20412" y="10800"/>
                  </a:cubicBezTo>
                  <a:cubicBezTo>
                    <a:pt x="20412" y="16108"/>
                    <a:pt x="16103" y="20412"/>
                    <a:pt x="10800" y="20412"/>
                  </a:cubicBezTo>
                  <a:cubicBezTo>
                    <a:pt x="5492" y="20412"/>
                    <a:pt x="1188" y="16108"/>
                    <a:pt x="1188" y="10800"/>
                  </a:cubicBezTo>
                  <a:cubicBezTo>
                    <a:pt x="1188" y="5492"/>
                    <a:pt x="5492" y="1188"/>
                    <a:pt x="10800" y="1188"/>
                  </a:cubicBezTo>
                  <a:close/>
                  <a:moveTo>
                    <a:pt x="6635" y="3704"/>
                  </a:moveTo>
                  <a:cubicBezTo>
                    <a:pt x="6635" y="3704"/>
                    <a:pt x="2472" y="5287"/>
                    <a:pt x="2472" y="10849"/>
                  </a:cubicBezTo>
                  <a:lnTo>
                    <a:pt x="7769" y="10849"/>
                  </a:lnTo>
                  <a:cubicBezTo>
                    <a:pt x="7769" y="10838"/>
                    <a:pt x="7769" y="10822"/>
                    <a:pt x="7769" y="10800"/>
                  </a:cubicBezTo>
                  <a:cubicBezTo>
                    <a:pt x="7769" y="9693"/>
                    <a:pt x="8364" y="8727"/>
                    <a:pt x="9249" y="8198"/>
                  </a:cubicBezTo>
                  <a:lnTo>
                    <a:pt x="6635" y="3704"/>
                  </a:lnTo>
                  <a:close/>
                  <a:moveTo>
                    <a:pt x="14958" y="3709"/>
                  </a:moveTo>
                  <a:lnTo>
                    <a:pt x="12344" y="8203"/>
                  </a:lnTo>
                  <a:cubicBezTo>
                    <a:pt x="13230" y="8732"/>
                    <a:pt x="13824" y="9698"/>
                    <a:pt x="13824" y="10805"/>
                  </a:cubicBezTo>
                  <a:cubicBezTo>
                    <a:pt x="13824" y="10821"/>
                    <a:pt x="13824" y="10843"/>
                    <a:pt x="13824" y="10859"/>
                  </a:cubicBezTo>
                  <a:lnTo>
                    <a:pt x="19121" y="10859"/>
                  </a:lnTo>
                  <a:cubicBezTo>
                    <a:pt x="19121" y="5292"/>
                    <a:pt x="14958" y="3709"/>
                    <a:pt x="14958" y="3709"/>
                  </a:cubicBezTo>
                  <a:close/>
                  <a:moveTo>
                    <a:pt x="10800" y="8758"/>
                  </a:moveTo>
                  <a:cubicBezTo>
                    <a:pt x="10278" y="8758"/>
                    <a:pt x="9754" y="8959"/>
                    <a:pt x="9356" y="9357"/>
                  </a:cubicBezTo>
                  <a:cubicBezTo>
                    <a:pt x="8558" y="10154"/>
                    <a:pt x="8558" y="11446"/>
                    <a:pt x="9356" y="12243"/>
                  </a:cubicBezTo>
                  <a:cubicBezTo>
                    <a:pt x="10153" y="13040"/>
                    <a:pt x="11446" y="13040"/>
                    <a:pt x="12243" y="12243"/>
                  </a:cubicBezTo>
                  <a:cubicBezTo>
                    <a:pt x="13040" y="11446"/>
                    <a:pt x="13040" y="10154"/>
                    <a:pt x="12243" y="9357"/>
                  </a:cubicBezTo>
                  <a:cubicBezTo>
                    <a:pt x="11844" y="8959"/>
                    <a:pt x="11322" y="8758"/>
                    <a:pt x="10800" y="8758"/>
                  </a:cubicBezTo>
                  <a:close/>
                  <a:moveTo>
                    <a:pt x="9293" y="13424"/>
                  </a:moveTo>
                  <a:lnTo>
                    <a:pt x="6684" y="17977"/>
                  </a:lnTo>
                  <a:cubicBezTo>
                    <a:pt x="6684" y="17977"/>
                    <a:pt x="8315" y="19218"/>
                    <a:pt x="10810" y="19202"/>
                  </a:cubicBezTo>
                  <a:cubicBezTo>
                    <a:pt x="13305" y="19218"/>
                    <a:pt x="14936" y="17977"/>
                    <a:pt x="14936" y="17977"/>
                  </a:cubicBezTo>
                  <a:lnTo>
                    <a:pt x="12327" y="13424"/>
                  </a:lnTo>
                  <a:cubicBezTo>
                    <a:pt x="11879" y="13683"/>
                    <a:pt x="11361" y="13829"/>
                    <a:pt x="10810" y="13824"/>
                  </a:cubicBezTo>
                  <a:cubicBezTo>
                    <a:pt x="10259" y="13824"/>
                    <a:pt x="9741" y="13678"/>
                    <a:pt x="9293" y="13424"/>
                  </a:cubicBezTo>
                  <a:close/>
                </a:path>
              </a:pathLst>
            </a:custGeom>
            <a:solidFill>
              <a:schemeClr val="accent5">
                <a:satOff val="7361"/>
                <a:lumOff val="753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500" i="0" spc="0">
                  <a:solidFill>
                    <a:schemeClr val="accent5">
                      <a:satOff val="7361"/>
                      <a:lumOff val="7535"/>
                    </a:schemeClr>
                  </a:solidFill>
                  <a:latin typeface="DIN Alternate Bold"/>
                  <a:ea typeface="DIN Alternate Bold"/>
                  <a:cs typeface="DIN Alternate Bold"/>
                  <a:sym typeface="DIN Alternate Bold"/>
                </a:defRPr>
              </a:pPr>
              <a:endParaRPr/>
            </a:p>
          </p:txBody>
        </p:sp>
        <p:sp>
          <p:nvSpPr>
            <p:cNvPr id="739" name="Radioactif"/>
            <p:cNvSpPr/>
            <p:nvPr/>
          </p:nvSpPr>
          <p:spPr>
            <a:xfrm>
              <a:off x="9451994" y="1597848"/>
              <a:ext cx="271825" cy="271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3" y="0"/>
                    <a:pt x="0" y="4833"/>
                    <a:pt x="0" y="10800"/>
                  </a:cubicBezTo>
                  <a:cubicBezTo>
                    <a:pt x="0" y="16767"/>
                    <a:pt x="4833" y="21600"/>
                    <a:pt x="10800" y="21600"/>
                  </a:cubicBezTo>
                  <a:cubicBezTo>
                    <a:pt x="16767" y="21600"/>
                    <a:pt x="21600" y="16767"/>
                    <a:pt x="21600" y="10800"/>
                  </a:cubicBezTo>
                  <a:cubicBezTo>
                    <a:pt x="21600" y="4833"/>
                    <a:pt x="16762" y="0"/>
                    <a:pt x="10800" y="0"/>
                  </a:cubicBezTo>
                  <a:close/>
                  <a:moveTo>
                    <a:pt x="10800" y="1188"/>
                  </a:moveTo>
                  <a:cubicBezTo>
                    <a:pt x="16108" y="1188"/>
                    <a:pt x="20412" y="5492"/>
                    <a:pt x="20412" y="10800"/>
                  </a:cubicBezTo>
                  <a:cubicBezTo>
                    <a:pt x="20412" y="16108"/>
                    <a:pt x="16103" y="20412"/>
                    <a:pt x="10800" y="20412"/>
                  </a:cubicBezTo>
                  <a:cubicBezTo>
                    <a:pt x="5492" y="20412"/>
                    <a:pt x="1188" y="16108"/>
                    <a:pt x="1188" y="10800"/>
                  </a:cubicBezTo>
                  <a:cubicBezTo>
                    <a:pt x="1188" y="5492"/>
                    <a:pt x="5492" y="1188"/>
                    <a:pt x="10800" y="1188"/>
                  </a:cubicBezTo>
                  <a:close/>
                  <a:moveTo>
                    <a:pt x="6635" y="3704"/>
                  </a:moveTo>
                  <a:cubicBezTo>
                    <a:pt x="6635" y="3704"/>
                    <a:pt x="2472" y="5287"/>
                    <a:pt x="2472" y="10849"/>
                  </a:cubicBezTo>
                  <a:lnTo>
                    <a:pt x="7769" y="10849"/>
                  </a:lnTo>
                  <a:cubicBezTo>
                    <a:pt x="7769" y="10838"/>
                    <a:pt x="7769" y="10822"/>
                    <a:pt x="7769" y="10800"/>
                  </a:cubicBezTo>
                  <a:cubicBezTo>
                    <a:pt x="7769" y="9693"/>
                    <a:pt x="8364" y="8727"/>
                    <a:pt x="9249" y="8198"/>
                  </a:cubicBezTo>
                  <a:lnTo>
                    <a:pt x="6635" y="3704"/>
                  </a:lnTo>
                  <a:close/>
                  <a:moveTo>
                    <a:pt x="14958" y="3709"/>
                  </a:moveTo>
                  <a:lnTo>
                    <a:pt x="12344" y="8203"/>
                  </a:lnTo>
                  <a:cubicBezTo>
                    <a:pt x="13230" y="8732"/>
                    <a:pt x="13824" y="9698"/>
                    <a:pt x="13824" y="10805"/>
                  </a:cubicBezTo>
                  <a:cubicBezTo>
                    <a:pt x="13824" y="10821"/>
                    <a:pt x="13824" y="10843"/>
                    <a:pt x="13824" y="10859"/>
                  </a:cubicBezTo>
                  <a:lnTo>
                    <a:pt x="19121" y="10859"/>
                  </a:lnTo>
                  <a:cubicBezTo>
                    <a:pt x="19121" y="5292"/>
                    <a:pt x="14958" y="3709"/>
                    <a:pt x="14958" y="3709"/>
                  </a:cubicBezTo>
                  <a:close/>
                  <a:moveTo>
                    <a:pt x="10800" y="8758"/>
                  </a:moveTo>
                  <a:cubicBezTo>
                    <a:pt x="10278" y="8758"/>
                    <a:pt x="9754" y="8959"/>
                    <a:pt x="9356" y="9357"/>
                  </a:cubicBezTo>
                  <a:cubicBezTo>
                    <a:pt x="8558" y="10154"/>
                    <a:pt x="8558" y="11446"/>
                    <a:pt x="9356" y="12243"/>
                  </a:cubicBezTo>
                  <a:cubicBezTo>
                    <a:pt x="10153" y="13040"/>
                    <a:pt x="11446" y="13040"/>
                    <a:pt x="12243" y="12243"/>
                  </a:cubicBezTo>
                  <a:cubicBezTo>
                    <a:pt x="13040" y="11446"/>
                    <a:pt x="13040" y="10154"/>
                    <a:pt x="12243" y="9357"/>
                  </a:cubicBezTo>
                  <a:cubicBezTo>
                    <a:pt x="11844" y="8959"/>
                    <a:pt x="11322" y="8758"/>
                    <a:pt x="10800" y="8758"/>
                  </a:cubicBezTo>
                  <a:close/>
                  <a:moveTo>
                    <a:pt x="9293" y="13424"/>
                  </a:moveTo>
                  <a:lnTo>
                    <a:pt x="6684" y="17977"/>
                  </a:lnTo>
                  <a:cubicBezTo>
                    <a:pt x="6684" y="17977"/>
                    <a:pt x="8315" y="19218"/>
                    <a:pt x="10810" y="19202"/>
                  </a:cubicBezTo>
                  <a:cubicBezTo>
                    <a:pt x="13305" y="19218"/>
                    <a:pt x="14936" y="17977"/>
                    <a:pt x="14936" y="17977"/>
                  </a:cubicBezTo>
                  <a:lnTo>
                    <a:pt x="12327" y="13424"/>
                  </a:lnTo>
                  <a:cubicBezTo>
                    <a:pt x="11879" y="13683"/>
                    <a:pt x="11361" y="13829"/>
                    <a:pt x="10810" y="13824"/>
                  </a:cubicBezTo>
                  <a:cubicBezTo>
                    <a:pt x="10259" y="13824"/>
                    <a:pt x="9741" y="13678"/>
                    <a:pt x="9293" y="13424"/>
                  </a:cubicBezTo>
                  <a:close/>
                </a:path>
              </a:pathLst>
            </a:custGeom>
            <a:solidFill>
              <a:schemeClr val="accent5">
                <a:satOff val="7361"/>
                <a:lumOff val="753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500" i="0" spc="0">
                  <a:solidFill>
                    <a:schemeClr val="accent5">
                      <a:satOff val="7361"/>
                      <a:lumOff val="7535"/>
                    </a:schemeClr>
                  </a:solidFill>
                  <a:latin typeface="DIN Alternate Bold"/>
                  <a:ea typeface="DIN Alternate Bold"/>
                  <a:cs typeface="DIN Alternate Bold"/>
                  <a:sym typeface="DIN Alternate Bold"/>
                </a:defRPr>
              </a:pPr>
              <a:endParaRPr/>
            </a:p>
          </p:txBody>
        </p:sp>
        <p:sp>
          <p:nvSpPr>
            <p:cNvPr id="740" name="Radioactif"/>
            <p:cNvSpPr/>
            <p:nvPr/>
          </p:nvSpPr>
          <p:spPr>
            <a:xfrm>
              <a:off x="9463322" y="1797020"/>
              <a:ext cx="271825" cy="271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3" y="0"/>
                    <a:pt x="0" y="4833"/>
                    <a:pt x="0" y="10800"/>
                  </a:cubicBezTo>
                  <a:cubicBezTo>
                    <a:pt x="0" y="16767"/>
                    <a:pt x="4833" y="21600"/>
                    <a:pt x="10800" y="21600"/>
                  </a:cubicBezTo>
                  <a:cubicBezTo>
                    <a:pt x="16767" y="21600"/>
                    <a:pt x="21600" y="16767"/>
                    <a:pt x="21600" y="10800"/>
                  </a:cubicBezTo>
                  <a:cubicBezTo>
                    <a:pt x="21600" y="4833"/>
                    <a:pt x="16762" y="0"/>
                    <a:pt x="10800" y="0"/>
                  </a:cubicBezTo>
                  <a:close/>
                  <a:moveTo>
                    <a:pt x="10800" y="1188"/>
                  </a:moveTo>
                  <a:cubicBezTo>
                    <a:pt x="16108" y="1188"/>
                    <a:pt x="20412" y="5492"/>
                    <a:pt x="20412" y="10800"/>
                  </a:cubicBezTo>
                  <a:cubicBezTo>
                    <a:pt x="20412" y="16108"/>
                    <a:pt x="16103" y="20412"/>
                    <a:pt x="10800" y="20412"/>
                  </a:cubicBezTo>
                  <a:cubicBezTo>
                    <a:pt x="5492" y="20412"/>
                    <a:pt x="1188" y="16108"/>
                    <a:pt x="1188" y="10800"/>
                  </a:cubicBezTo>
                  <a:cubicBezTo>
                    <a:pt x="1188" y="5492"/>
                    <a:pt x="5492" y="1188"/>
                    <a:pt x="10800" y="1188"/>
                  </a:cubicBezTo>
                  <a:close/>
                  <a:moveTo>
                    <a:pt x="6635" y="3704"/>
                  </a:moveTo>
                  <a:cubicBezTo>
                    <a:pt x="6635" y="3704"/>
                    <a:pt x="2472" y="5287"/>
                    <a:pt x="2472" y="10849"/>
                  </a:cubicBezTo>
                  <a:lnTo>
                    <a:pt x="7769" y="10849"/>
                  </a:lnTo>
                  <a:cubicBezTo>
                    <a:pt x="7769" y="10838"/>
                    <a:pt x="7769" y="10822"/>
                    <a:pt x="7769" y="10800"/>
                  </a:cubicBezTo>
                  <a:cubicBezTo>
                    <a:pt x="7769" y="9693"/>
                    <a:pt x="8364" y="8727"/>
                    <a:pt x="9249" y="8198"/>
                  </a:cubicBezTo>
                  <a:lnTo>
                    <a:pt x="6635" y="3704"/>
                  </a:lnTo>
                  <a:close/>
                  <a:moveTo>
                    <a:pt x="14958" y="3709"/>
                  </a:moveTo>
                  <a:lnTo>
                    <a:pt x="12344" y="8203"/>
                  </a:lnTo>
                  <a:cubicBezTo>
                    <a:pt x="13230" y="8732"/>
                    <a:pt x="13824" y="9698"/>
                    <a:pt x="13824" y="10805"/>
                  </a:cubicBezTo>
                  <a:cubicBezTo>
                    <a:pt x="13824" y="10821"/>
                    <a:pt x="13824" y="10843"/>
                    <a:pt x="13824" y="10859"/>
                  </a:cubicBezTo>
                  <a:lnTo>
                    <a:pt x="19121" y="10859"/>
                  </a:lnTo>
                  <a:cubicBezTo>
                    <a:pt x="19121" y="5292"/>
                    <a:pt x="14958" y="3709"/>
                    <a:pt x="14958" y="3709"/>
                  </a:cubicBezTo>
                  <a:close/>
                  <a:moveTo>
                    <a:pt x="10800" y="8758"/>
                  </a:moveTo>
                  <a:cubicBezTo>
                    <a:pt x="10278" y="8758"/>
                    <a:pt x="9754" y="8959"/>
                    <a:pt x="9356" y="9357"/>
                  </a:cubicBezTo>
                  <a:cubicBezTo>
                    <a:pt x="8558" y="10154"/>
                    <a:pt x="8558" y="11446"/>
                    <a:pt x="9356" y="12243"/>
                  </a:cubicBezTo>
                  <a:cubicBezTo>
                    <a:pt x="10153" y="13040"/>
                    <a:pt x="11446" y="13040"/>
                    <a:pt x="12243" y="12243"/>
                  </a:cubicBezTo>
                  <a:cubicBezTo>
                    <a:pt x="13040" y="11446"/>
                    <a:pt x="13040" y="10154"/>
                    <a:pt x="12243" y="9357"/>
                  </a:cubicBezTo>
                  <a:cubicBezTo>
                    <a:pt x="11844" y="8959"/>
                    <a:pt x="11322" y="8758"/>
                    <a:pt x="10800" y="8758"/>
                  </a:cubicBezTo>
                  <a:close/>
                  <a:moveTo>
                    <a:pt x="9293" y="13424"/>
                  </a:moveTo>
                  <a:lnTo>
                    <a:pt x="6684" y="17977"/>
                  </a:lnTo>
                  <a:cubicBezTo>
                    <a:pt x="6684" y="17977"/>
                    <a:pt x="8315" y="19218"/>
                    <a:pt x="10810" y="19202"/>
                  </a:cubicBezTo>
                  <a:cubicBezTo>
                    <a:pt x="13305" y="19218"/>
                    <a:pt x="14936" y="17977"/>
                    <a:pt x="14936" y="17977"/>
                  </a:cubicBezTo>
                  <a:lnTo>
                    <a:pt x="12327" y="13424"/>
                  </a:lnTo>
                  <a:cubicBezTo>
                    <a:pt x="11879" y="13683"/>
                    <a:pt x="11361" y="13829"/>
                    <a:pt x="10810" y="13824"/>
                  </a:cubicBezTo>
                  <a:cubicBezTo>
                    <a:pt x="10259" y="13824"/>
                    <a:pt x="9741" y="13678"/>
                    <a:pt x="9293" y="13424"/>
                  </a:cubicBezTo>
                  <a:close/>
                </a:path>
              </a:pathLst>
            </a:custGeom>
            <a:solidFill>
              <a:schemeClr val="accent5">
                <a:satOff val="7361"/>
                <a:lumOff val="753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500" i="0" spc="0">
                  <a:solidFill>
                    <a:schemeClr val="accent5">
                      <a:satOff val="7361"/>
                      <a:lumOff val="7535"/>
                    </a:schemeClr>
                  </a:solidFill>
                  <a:latin typeface="DIN Alternate Bold"/>
                  <a:ea typeface="DIN Alternate Bold"/>
                  <a:cs typeface="DIN Alternate Bold"/>
                  <a:sym typeface="DIN Alternate Bold"/>
                </a:defRPr>
              </a:pPr>
              <a:endParaRPr/>
            </a:p>
          </p:txBody>
        </p:sp>
        <p:sp>
          <p:nvSpPr>
            <p:cNvPr id="741" name="Ligne"/>
            <p:cNvSpPr/>
            <p:nvPr/>
          </p:nvSpPr>
          <p:spPr>
            <a:xfrm flipV="1">
              <a:off x="1424634" y="1186947"/>
              <a:ext cx="1" cy="2645139"/>
            </a:xfrm>
            <a:prstGeom prst="line">
              <a:avLst/>
            </a:prstGeom>
            <a:noFill/>
            <a:ln w="25400" cap="flat">
              <a:solidFill>
                <a:srgbClr val="747676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500" i="0" spc="0">
                  <a:latin typeface="DIN Alternate Bold"/>
                  <a:ea typeface="DIN Alternate Bold"/>
                  <a:cs typeface="DIN Alternate Bold"/>
                  <a:sym typeface="DIN Alternate Bold"/>
                </a:defRPr>
              </a:pPr>
              <a:endParaRPr/>
            </a:p>
          </p:txBody>
        </p:sp>
        <p:sp>
          <p:nvSpPr>
            <p:cNvPr id="742" name="Depth…"/>
            <p:cNvSpPr txBox="1"/>
            <p:nvPr/>
          </p:nvSpPr>
          <p:spPr>
            <a:xfrm>
              <a:off x="0" y="1710618"/>
              <a:ext cx="1380054" cy="172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t>Depth</a:t>
              </a:r>
            </a:p>
            <a:p>
              <a:r>
                <a:t> (X)</a:t>
              </a:r>
            </a:p>
          </p:txBody>
        </p:sp>
        <p:sp>
          <p:nvSpPr>
            <p:cNvPr id="743" name="Ligne"/>
            <p:cNvSpPr/>
            <p:nvPr/>
          </p:nvSpPr>
          <p:spPr>
            <a:xfrm>
              <a:off x="1421030" y="787400"/>
              <a:ext cx="8920279" cy="0"/>
            </a:xfrm>
            <a:prstGeom prst="line">
              <a:avLst/>
            </a:prstGeom>
            <a:noFill/>
            <a:ln w="25400" cap="flat">
              <a:solidFill>
                <a:srgbClr val="747676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500" i="0" spc="0">
                  <a:latin typeface="DIN Alternate Bold"/>
                  <a:ea typeface="DIN Alternate Bold"/>
                  <a:cs typeface="DIN Alternate Bold"/>
                  <a:sym typeface="DIN Alternate Bold"/>
                </a:defRPr>
              </a:pPr>
              <a:endParaRPr/>
            </a:p>
          </p:txBody>
        </p:sp>
        <p:sp>
          <p:nvSpPr>
            <p:cNvPr id="744" name="Genome coverage (%)"/>
            <p:cNvSpPr txBox="1"/>
            <p:nvPr/>
          </p:nvSpPr>
          <p:spPr>
            <a:xfrm>
              <a:off x="3749968" y="-1"/>
              <a:ext cx="4523612" cy="787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t>Genome coverage (%)</a:t>
              </a:r>
            </a:p>
          </p:txBody>
        </p:sp>
      </p:grpSp>
      <p:pic>
        <p:nvPicPr>
          <p:cNvPr id="74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52814" y="-180818"/>
            <a:ext cx="2832101" cy="41021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46" name="Grouper"/>
          <p:cNvGrpSpPr/>
          <p:nvPr/>
        </p:nvGrpSpPr>
        <p:grpSpPr>
          <a:xfrm>
            <a:off x="7576360" y="4075155"/>
            <a:ext cx="14922580" cy="5135756"/>
            <a:chOff x="0" y="0"/>
            <a:chExt cx="14922579" cy="5135755"/>
          </a:xfrm>
        </p:grpSpPr>
        <p:grpSp>
          <p:nvGrpSpPr>
            <p:cNvPr id="939" name="Grouper"/>
            <p:cNvGrpSpPr/>
            <p:nvPr/>
          </p:nvGrpSpPr>
          <p:grpSpPr>
            <a:xfrm>
              <a:off x="0" y="1366023"/>
              <a:ext cx="10286865" cy="3214631"/>
              <a:chOff x="0" y="0"/>
              <a:chExt cx="10286864" cy="3214630"/>
            </a:xfrm>
          </p:grpSpPr>
          <p:sp>
            <p:nvSpPr>
              <p:cNvPr id="747" name="Rectangle aux angles arrondis"/>
              <p:cNvSpPr/>
              <p:nvPr/>
            </p:nvSpPr>
            <p:spPr>
              <a:xfrm>
                <a:off x="5154421" y="674138"/>
                <a:ext cx="5132444" cy="2497470"/>
              </a:xfrm>
              <a:prstGeom prst="roundRect">
                <a:avLst>
                  <a:gd name="adj" fmla="val 15000"/>
                </a:avLst>
              </a:prstGeom>
              <a:solidFill>
                <a:schemeClr val="accent1">
                  <a:hueOff val="-522454"/>
                  <a:satOff val="1153"/>
                  <a:lumOff val="13444"/>
                  <a:alpha val="20994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rgbClr val="FFFFFF"/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748" name="Rectangle aux angles arrondis"/>
              <p:cNvSpPr/>
              <p:nvPr/>
            </p:nvSpPr>
            <p:spPr>
              <a:xfrm>
                <a:off x="0" y="717161"/>
                <a:ext cx="5132443" cy="2497470"/>
              </a:xfrm>
              <a:prstGeom prst="roundRect">
                <a:avLst>
                  <a:gd name="adj" fmla="val 15000"/>
                </a:avLst>
              </a:prstGeom>
              <a:solidFill>
                <a:schemeClr val="accent1">
                  <a:hueOff val="-522454"/>
                  <a:satOff val="1153"/>
                  <a:lumOff val="13444"/>
                  <a:alpha val="20994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rgbClr val="FFFFFF"/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pic>
            <p:nvPicPr>
              <p:cNvPr id="749" name="Groupe 4" descr="Groupe 4"/>
              <p:cNvPicPr>
                <a:picLocks noChangeAspect="1"/>
              </p:cNvPicPr>
              <p:nvPr/>
            </p:nvPicPr>
            <p:blipFill>
              <a:blip r:embed="rId2"/>
              <a:srcRect t="49566" b="33188"/>
              <a:stretch>
                <a:fillRect/>
              </a:stretch>
            </p:blipFill>
            <p:spPr>
              <a:xfrm>
                <a:off x="5310441" y="2804388"/>
                <a:ext cx="4816696" cy="13208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750" name="Ligne"/>
              <p:cNvSpPr/>
              <p:nvPr/>
            </p:nvSpPr>
            <p:spPr>
              <a:xfrm>
                <a:off x="5467940" y="2700200"/>
                <a:ext cx="4435784" cy="1"/>
              </a:xfrm>
              <a:prstGeom prst="line">
                <a:avLst/>
              </a:prstGeom>
              <a:noFill/>
              <a:ln w="76200" cap="flat">
                <a:solidFill>
                  <a:srgbClr val="747676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751" name="Ligne"/>
              <p:cNvSpPr/>
              <p:nvPr/>
            </p:nvSpPr>
            <p:spPr>
              <a:xfrm>
                <a:off x="5467940" y="2584876"/>
                <a:ext cx="4435784" cy="1"/>
              </a:xfrm>
              <a:prstGeom prst="line">
                <a:avLst/>
              </a:prstGeom>
              <a:noFill/>
              <a:ln w="76200" cap="flat">
                <a:solidFill>
                  <a:srgbClr val="747676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752" name="Ligne"/>
              <p:cNvSpPr/>
              <p:nvPr/>
            </p:nvSpPr>
            <p:spPr>
              <a:xfrm>
                <a:off x="5467940" y="2469553"/>
                <a:ext cx="4435784" cy="1"/>
              </a:xfrm>
              <a:prstGeom prst="line">
                <a:avLst/>
              </a:prstGeom>
              <a:noFill/>
              <a:ln w="76200" cap="flat">
                <a:solidFill>
                  <a:srgbClr val="747676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753" name="Ligne"/>
              <p:cNvSpPr/>
              <p:nvPr/>
            </p:nvSpPr>
            <p:spPr>
              <a:xfrm>
                <a:off x="5467940" y="2354230"/>
                <a:ext cx="4435784" cy="1"/>
              </a:xfrm>
              <a:prstGeom prst="line">
                <a:avLst/>
              </a:prstGeom>
              <a:noFill/>
              <a:ln w="76200" cap="flat">
                <a:solidFill>
                  <a:srgbClr val="747676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754" name="Ligne"/>
              <p:cNvSpPr/>
              <p:nvPr/>
            </p:nvSpPr>
            <p:spPr>
              <a:xfrm>
                <a:off x="5467940" y="2237899"/>
                <a:ext cx="4435784" cy="1"/>
              </a:xfrm>
              <a:prstGeom prst="line">
                <a:avLst/>
              </a:prstGeom>
              <a:noFill/>
              <a:ln w="76200" cap="flat">
                <a:solidFill>
                  <a:srgbClr val="747676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755" name="Ligne"/>
              <p:cNvSpPr/>
              <p:nvPr/>
            </p:nvSpPr>
            <p:spPr>
              <a:xfrm>
                <a:off x="5467940" y="2122576"/>
                <a:ext cx="4435784" cy="1"/>
              </a:xfrm>
              <a:prstGeom prst="line">
                <a:avLst/>
              </a:prstGeom>
              <a:noFill/>
              <a:ln w="76200" cap="flat">
                <a:solidFill>
                  <a:srgbClr val="747676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756" name="Ligne"/>
              <p:cNvSpPr/>
              <p:nvPr/>
            </p:nvSpPr>
            <p:spPr>
              <a:xfrm>
                <a:off x="5467940" y="2006245"/>
                <a:ext cx="4435784" cy="1"/>
              </a:xfrm>
              <a:prstGeom prst="line">
                <a:avLst/>
              </a:prstGeom>
              <a:noFill/>
              <a:ln w="76200" cap="flat">
                <a:solidFill>
                  <a:srgbClr val="747676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757" name="Ligne"/>
              <p:cNvSpPr/>
              <p:nvPr/>
            </p:nvSpPr>
            <p:spPr>
              <a:xfrm>
                <a:off x="5467940" y="1890922"/>
                <a:ext cx="4435784" cy="1"/>
              </a:xfrm>
              <a:prstGeom prst="line">
                <a:avLst/>
              </a:prstGeom>
              <a:noFill/>
              <a:ln w="76200" cap="flat">
                <a:solidFill>
                  <a:srgbClr val="747676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758" name="Ligne"/>
              <p:cNvSpPr/>
              <p:nvPr/>
            </p:nvSpPr>
            <p:spPr>
              <a:xfrm>
                <a:off x="5467940" y="1774591"/>
                <a:ext cx="4435784" cy="1"/>
              </a:xfrm>
              <a:prstGeom prst="line">
                <a:avLst/>
              </a:prstGeom>
              <a:noFill/>
              <a:ln w="76200" cap="flat">
                <a:solidFill>
                  <a:srgbClr val="747676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759" name="Ligne"/>
              <p:cNvSpPr/>
              <p:nvPr/>
            </p:nvSpPr>
            <p:spPr>
              <a:xfrm>
                <a:off x="5467940" y="1659268"/>
                <a:ext cx="4435784" cy="1"/>
              </a:xfrm>
              <a:prstGeom prst="line">
                <a:avLst/>
              </a:prstGeom>
              <a:noFill/>
              <a:ln w="76200" cap="flat">
                <a:solidFill>
                  <a:srgbClr val="747676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760" name="Ligne"/>
              <p:cNvSpPr/>
              <p:nvPr/>
            </p:nvSpPr>
            <p:spPr>
              <a:xfrm>
                <a:off x="5467940" y="1542937"/>
                <a:ext cx="4435784" cy="1"/>
              </a:xfrm>
              <a:prstGeom prst="line">
                <a:avLst/>
              </a:prstGeom>
              <a:noFill/>
              <a:ln w="76200" cap="flat">
                <a:solidFill>
                  <a:srgbClr val="747676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761" name="Ligne"/>
              <p:cNvSpPr/>
              <p:nvPr/>
            </p:nvSpPr>
            <p:spPr>
              <a:xfrm>
                <a:off x="5467940" y="1427614"/>
                <a:ext cx="4435784" cy="1"/>
              </a:xfrm>
              <a:prstGeom prst="line">
                <a:avLst/>
              </a:prstGeom>
              <a:noFill/>
              <a:ln w="76200" cap="flat">
                <a:solidFill>
                  <a:srgbClr val="747676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762" name="Ligne"/>
              <p:cNvSpPr/>
              <p:nvPr/>
            </p:nvSpPr>
            <p:spPr>
              <a:xfrm>
                <a:off x="5903030" y="1378100"/>
                <a:ext cx="1" cy="1374816"/>
              </a:xfrm>
              <a:prstGeom prst="line">
                <a:avLst/>
              </a:prstGeom>
              <a:noFill/>
              <a:ln w="190500" cap="flat">
                <a:solidFill>
                  <a:srgbClr val="EDF1F1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763" name="Ligne"/>
              <p:cNvSpPr/>
              <p:nvPr/>
            </p:nvSpPr>
            <p:spPr>
              <a:xfrm>
                <a:off x="6391964" y="1378100"/>
                <a:ext cx="1" cy="1374816"/>
              </a:xfrm>
              <a:prstGeom prst="line">
                <a:avLst/>
              </a:prstGeom>
              <a:noFill/>
              <a:ln w="190500" cap="flat">
                <a:solidFill>
                  <a:srgbClr val="EDF1F1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764" name="Ligne"/>
              <p:cNvSpPr/>
              <p:nvPr/>
            </p:nvSpPr>
            <p:spPr>
              <a:xfrm>
                <a:off x="6880899" y="1378100"/>
                <a:ext cx="1" cy="1374816"/>
              </a:xfrm>
              <a:prstGeom prst="line">
                <a:avLst/>
              </a:prstGeom>
              <a:noFill/>
              <a:ln w="190500" cap="flat">
                <a:solidFill>
                  <a:srgbClr val="EDF1F1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765" name="Ligne"/>
              <p:cNvSpPr/>
              <p:nvPr/>
            </p:nvSpPr>
            <p:spPr>
              <a:xfrm>
                <a:off x="7369832" y="1378100"/>
                <a:ext cx="1" cy="1374816"/>
              </a:xfrm>
              <a:prstGeom prst="line">
                <a:avLst/>
              </a:prstGeom>
              <a:noFill/>
              <a:ln w="190500" cap="flat">
                <a:solidFill>
                  <a:srgbClr val="EDF1F1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766" name="Ligne"/>
              <p:cNvSpPr/>
              <p:nvPr/>
            </p:nvSpPr>
            <p:spPr>
              <a:xfrm>
                <a:off x="7858765" y="1378100"/>
                <a:ext cx="1" cy="1374816"/>
              </a:xfrm>
              <a:prstGeom prst="line">
                <a:avLst/>
              </a:prstGeom>
              <a:noFill/>
              <a:ln w="190500" cap="flat">
                <a:solidFill>
                  <a:srgbClr val="EDF1F1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767" name="Ligne"/>
              <p:cNvSpPr/>
              <p:nvPr/>
            </p:nvSpPr>
            <p:spPr>
              <a:xfrm>
                <a:off x="8347699" y="1378100"/>
                <a:ext cx="1" cy="1374816"/>
              </a:xfrm>
              <a:prstGeom prst="line">
                <a:avLst/>
              </a:prstGeom>
              <a:noFill/>
              <a:ln w="190500" cap="flat">
                <a:solidFill>
                  <a:srgbClr val="EDF1F1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768" name="Ligne"/>
              <p:cNvSpPr/>
              <p:nvPr/>
            </p:nvSpPr>
            <p:spPr>
              <a:xfrm>
                <a:off x="8875521" y="1378100"/>
                <a:ext cx="1" cy="1374816"/>
              </a:xfrm>
              <a:prstGeom prst="line">
                <a:avLst/>
              </a:prstGeom>
              <a:noFill/>
              <a:ln w="190500" cap="flat">
                <a:solidFill>
                  <a:srgbClr val="EDF1F1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769" name="Ligne"/>
              <p:cNvSpPr/>
              <p:nvPr/>
            </p:nvSpPr>
            <p:spPr>
              <a:xfrm>
                <a:off x="9403342" y="1378100"/>
                <a:ext cx="1" cy="1374816"/>
              </a:xfrm>
              <a:prstGeom prst="line">
                <a:avLst/>
              </a:prstGeom>
              <a:noFill/>
              <a:ln w="190500" cap="flat">
                <a:solidFill>
                  <a:srgbClr val="EDF1F1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770" name="Radioactif"/>
              <p:cNvSpPr/>
              <p:nvPr/>
            </p:nvSpPr>
            <p:spPr>
              <a:xfrm>
                <a:off x="6480054" y="1355828"/>
                <a:ext cx="143571" cy="143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771" name="Radioactif"/>
              <p:cNvSpPr/>
              <p:nvPr/>
            </p:nvSpPr>
            <p:spPr>
              <a:xfrm>
                <a:off x="6480054" y="1472159"/>
                <a:ext cx="143571" cy="143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772" name="Radioactif"/>
              <p:cNvSpPr/>
              <p:nvPr/>
            </p:nvSpPr>
            <p:spPr>
              <a:xfrm>
                <a:off x="6480054" y="1586475"/>
                <a:ext cx="143571" cy="143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773" name="Radioactif"/>
              <p:cNvSpPr/>
              <p:nvPr/>
            </p:nvSpPr>
            <p:spPr>
              <a:xfrm>
                <a:off x="6480054" y="1701799"/>
                <a:ext cx="143571" cy="143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774" name="Radioactif"/>
              <p:cNvSpPr/>
              <p:nvPr/>
            </p:nvSpPr>
            <p:spPr>
              <a:xfrm>
                <a:off x="6480054" y="1817122"/>
                <a:ext cx="143571" cy="143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775" name="Radioactif"/>
              <p:cNvSpPr/>
              <p:nvPr/>
            </p:nvSpPr>
            <p:spPr>
              <a:xfrm>
                <a:off x="6480054" y="1933453"/>
                <a:ext cx="143571" cy="143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776" name="Radioactif"/>
              <p:cNvSpPr/>
              <p:nvPr/>
            </p:nvSpPr>
            <p:spPr>
              <a:xfrm>
                <a:off x="6480054" y="2045301"/>
                <a:ext cx="143571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777" name="Radioactif"/>
              <p:cNvSpPr/>
              <p:nvPr/>
            </p:nvSpPr>
            <p:spPr>
              <a:xfrm>
                <a:off x="6480054" y="2162087"/>
                <a:ext cx="143571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778" name="Radioactif"/>
              <p:cNvSpPr/>
              <p:nvPr/>
            </p:nvSpPr>
            <p:spPr>
              <a:xfrm>
                <a:off x="6480054" y="2275948"/>
                <a:ext cx="143571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779" name="Radioactif"/>
              <p:cNvSpPr/>
              <p:nvPr/>
            </p:nvSpPr>
            <p:spPr>
              <a:xfrm>
                <a:off x="6480054" y="2384222"/>
                <a:ext cx="143571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780" name="Radioactif"/>
              <p:cNvSpPr/>
              <p:nvPr/>
            </p:nvSpPr>
            <p:spPr>
              <a:xfrm>
                <a:off x="6474071" y="2505588"/>
                <a:ext cx="143571" cy="143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781" name="Radioactif"/>
              <p:cNvSpPr/>
              <p:nvPr/>
            </p:nvSpPr>
            <p:spPr>
              <a:xfrm>
                <a:off x="6480054" y="2609352"/>
                <a:ext cx="143571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782" name="Radioactif"/>
              <p:cNvSpPr/>
              <p:nvPr/>
            </p:nvSpPr>
            <p:spPr>
              <a:xfrm>
                <a:off x="8617593" y="1355828"/>
                <a:ext cx="143571" cy="143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783" name="Radioactif"/>
              <p:cNvSpPr/>
              <p:nvPr/>
            </p:nvSpPr>
            <p:spPr>
              <a:xfrm>
                <a:off x="8617593" y="1472159"/>
                <a:ext cx="143571" cy="143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784" name="Radioactif"/>
              <p:cNvSpPr/>
              <p:nvPr/>
            </p:nvSpPr>
            <p:spPr>
              <a:xfrm>
                <a:off x="8617593" y="1586475"/>
                <a:ext cx="143571" cy="143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785" name="Radioactif"/>
              <p:cNvSpPr/>
              <p:nvPr/>
            </p:nvSpPr>
            <p:spPr>
              <a:xfrm>
                <a:off x="8617593" y="1701799"/>
                <a:ext cx="143571" cy="143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786" name="Radioactif"/>
              <p:cNvSpPr/>
              <p:nvPr/>
            </p:nvSpPr>
            <p:spPr>
              <a:xfrm>
                <a:off x="8617593" y="1817122"/>
                <a:ext cx="143571" cy="143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787" name="Radioactif"/>
              <p:cNvSpPr/>
              <p:nvPr/>
            </p:nvSpPr>
            <p:spPr>
              <a:xfrm>
                <a:off x="8617593" y="1933453"/>
                <a:ext cx="143571" cy="143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788" name="Radioactif"/>
              <p:cNvSpPr/>
              <p:nvPr/>
            </p:nvSpPr>
            <p:spPr>
              <a:xfrm>
                <a:off x="8617593" y="2045301"/>
                <a:ext cx="143571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789" name="Radioactif"/>
              <p:cNvSpPr/>
              <p:nvPr/>
            </p:nvSpPr>
            <p:spPr>
              <a:xfrm>
                <a:off x="8617593" y="2162087"/>
                <a:ext cx="143571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790" name="Radioactif"/>
              <p:cNvSpPr/>
              <p:nvPr/>
            </p:nvSpPr>
            <p:spPr>
              <a:xfrm>
                <a:off x="8617593" y="2275948"/>
                <a:ext cx="143571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791" name="Radioactif"/>
              <p:cNvSpPr/>
              <p:nvPr/>
            </p:nvSpPr>
            <p:spPr>
              <a:xfrm>
                <a:off x="8611610" y="2505588"/>
                <a:ext cx="143572" cy="143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792" name="Radioactif"/>
              <p:cNvSpPr/>
              <p:nvPr/>
            </p:nvSpPr>
            <p:spPr>
              <a:xfrm>
                <a:off x="8617593" y="2609352"/>
                <a:ext cx="143571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793" name="Radioactif"/>
              <p:cNvSpPr/>
              <p:nvPr/>
            </p:nvSpPr>
            <p:spPr>
              <a:xfrm>
                <a:off x="9502868" y="1355828"/>
                <a:ext cx="143571" cy="143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794" name="Radioactif"/>
              <p:cNvSpPr/>
              <p:nvPr/>
            </p:nvSpPr>
            <p:spPr>
              <a:xfrm>
                <a:off x="9502868" y="1817122"/>
                <a:ext cx="143571" cy="143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795" name="Radioactif"/>
              <p:cNvSpPr/>
              <p:nvPr/>
            </p:nvSpPr>
            <p:spPr>
              <a:xfrm>
                <a:off x="9502868" y="1933453"/>
                <a:ext cx="143571" cy="143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796" name="Radioactif"/>
              <p:cNvSpPr/>
              <p:nvPr/>
            </p:nvSpPr>
            <p:spPr>
              <a:xfrm>
                <a:off x="9502868" y="2045301"/>
                <a:ext cx="143571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797" name="Radioactif"/>
              <p:cNvSpPr/>
              <p:nvPr/>
            </p:nvSpPr>
            <p:spPr>
              <a:xfrm>
                <a:off x="9502868" y="2162087"/>
                <a:ext cx="143571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798" name="Radioactif"/>
              <p:cNvSpPr/>
              <p:nvPr/>
            </p:nvSpPr>
            <p:spPr>
              <a:xfrm>
                <a:off x="9502868" y="2275948"/>
                <a:ext cx="143571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799" name="Radioactif"/>
              <p:cNvSpPr/>
              <p:nvPr/>
            </p:nvSpPr>
            <p:spPr>
              <a:xfrm>
                <a:off x="9502868" y="2384222"/>
                <a:ext cx="143571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800" name="Radioactif"/>
              <p:cNvSpPr/>
              <p:nvPr/>
            </p:nvSpPr>
            <p:spPr>
              <a:xfrm>
                <a:off x="9496885" y="2505588"/>
                <a:ext cx="143571" cy="143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801" name="Radioactif"/>
              <p:cNvSpPr/>
              <p:nvPr/>
            </p:nvSpPr>
            <p:spPr>
              <a:xfrm>
                <a:off x="9502868" y="2609352"/>
                <a:ext cx="143571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802" name="Radioactif"/>
              <p:cNvSpPr/>
              <p:nvPr/>
            </p:nvSpPr>
            <p:spPr>
              <a:xfrm>
                <a:off x="5688809" y="1366961"/>
                <a:ext cx="143571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803" name="Radioactif"/>
              <p:cNvSpPr/>
              <p:nvPr/>
            </p:nvSpPr>
            <p:spPr>
              <a:xfrm>
                <a:off x="5688809" y="1483291"/>
                <a:ext cx="143571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804" name="Radioactif"/>
              <p:cNvSpPr/>
              <p:nvPr/>
            </p:nvSpPr>
            <p:spPr>
              <a:xfrm>
                <a:off x="5688809" y="1597608"/>
                <a:ext cx="143571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805" name="Radioactif"/>
              <p:cNvSpPr/>
              <p:nvPr/>
            </p:nvSpPr>
            <p:spPr>
              <a:xfrm>
                <a:off x="5688809" y="1712932"/>
                <a:ext cx="143571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806" name="Radioactif"/>
              <p:cNvSpPr/>
              <p:nvPr/>
            </p:nvSpPr>
            <p:spPr>
              <a:xfrm>
                <a:off x="5688809" y="1828255"/>
                <a:ext cx="143571" cy="143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807" name="Radioactif"/>
              <p:cNvSpPr/>
              <p:nvPr/>
            </p:nvSpPr>
            <p:spPr>
              <a:xfrm>
                <a:off x="5688809" y="1944586"/>
                <a:ext cx="143571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808" name="Radioactif"/>
              <p:cNvSpPr/>
              <p:nvPr/>
            </p:nvSpPr>
            <p:spPr>
              <a:xfrm>
                <a:off x="5688809" y="2056433"/>
                <a:ext cx="143571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809" name="Radioactif"/>
              <p:cNvSpPr/>
              <p:nvPr/>
            </p:nvSpPr>
            <p:spPr>
              <a:xfrm>
                <a:off x="5688809" y="2173219"/>
                <a:ext cx="143571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810" name="Radioactif"/>
              <p:cNvSpPr/>
              <p:nvPr/>
            </p:nvSpPr>
            <p:spPr>
              <a:xfrm>
                <a:off x="5688809" y="2287081"/>
                <a:ext cx="143571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811" name="Radioactif"/>
              <p:cNvSpPr/>
              <p:nvPr/>
            </p:nvSpPr>
            <p:spPr>
              <a:xfrm>
                <a:off x="5688809" y="2395355"/>
                <a:ext cx="143571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812" name="Radioactif"/>
              <p:cNvSpPr/>
              <p:nvPr/>
            </p:nvSpPr>
            <p:spPr>
              <a:xfrm>
                <a:off x="5682826" y="2516720"/>
                <a:ext cx="143572" cy="143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813" name="Radioactif"/>
              <p:cNvSpPr/>
              <p:nvPr/>
            </p:nvSpPr>
            <p:spPr>
              <a:xfrm>
                <a:off x="5688809" y="2620484"/>
                <a:ext cx="143571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814" name="Radioactif"/>
              <p:cNvSpPr/>
              <p:nvPr/>
            </p:nvSpPr>
            <p:spPr>
              <a:xfrm>
                <a:off x="8881643" y="1353501"/>
                <a:ext cx="143572" cy="143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815" name="Radioactif"/>
              <p:cNvSpPr/>
              <p:nvPr/>
            </p:nvSpPr>
            <p:spPr>
              <a:xfrm>
                <a:off x="8881643" y="1469831"/>
                <a:ext cx="143572" cy="143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816" name="Radioactif"/>
              <p:cNvSpPr/>
              <p:nvPr/>
            </p:nvSpPr>
            <p:spPr>
              <a:xfrm>
                <a:off x="8881643" y="1584148"/>
                <a:ext cx="143572" cy="143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817" name="Radioactif"/>
              <p:cNvSpPr/>
              <p:nvPr/>
            </p:nvSpPr>
            <p:spPr>
              <a:xfrm>
                <a:off x="8881643" y="1699472"/>
                <a:ext cx="143572" cy="143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818" name="Radioactif"/>
              <p:cNvSpPr/>
              <p:nvPr/>
            </p:nvSpPr>
            <p:spPr>
              <a:xfrm>
                <a:off x="8881643" y="1814796"/>
                <a:ext cx="143572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819" name="Radioactif"/>
              <p:cNvSpPr/>
              <p:nvPr/>
            </p:nvSpPr>
            <p:spPr>
              <a:xfrm>
                <a:off x="8881643" y="1931126"/>
                <a:ext cx="143572" cy="143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820" name="Radioactif"/>
              <p:cNvSpPr/>
              <p:nvPr/>
            </p:nvSpPr>
            <p:spPr>
              <a:xfrm>
                <a:off x="8881643" y="2042974"/>
                <a:ext cx="143572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821" name="Radioactif"/>
              <p:cNvSpPr/>
              <p:nvPr/>
            </p:nvSpPr>
            <p:spPr>
              <a:xfrm>
                <a:off x="8881643" y="2159760"/>
                <a:ext cx="143572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822" name="Radioactif"/>
              <p:cNvSpPr/>
              <p:nvPr/>
            </p:nvSpPr>
            <p:spPr>
              <a:xfrm>
                <a:off x="8881643" y="2273621"/>
                <a:ext cx="143572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823" name="Radioactif"/>
              <p:cNvSpPr/>
              <p:nvPr/>
            </p:nvSpPr>
            <p:spPr>
              <a:xfrm>
                <a:off x="8881643" y="2381895"/>
                <a:ext cx="143572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824" name="Radioactif"/>
              <p:cNvSpPr/>
              <p:nvPr/>
            </p:nvSpPr>
            <p:spPr>
              <a:xfrm>
                <a:off x="8875661" y="2503260"/>
                <a:ext cx="143571" cy="143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825" name="Radioactif"/>
              <p:cNvSpPr/>
              <p:nvPr/>
            </p:nvSpPr>
            <p:spPr>
              <a:xfrm>
                <a:off x="8881643" y="2607025"/>
                <a:ext cx="143572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826" name="Radioactif"/>
              <p:cNvSpPr/>
              <p:nvPr/>
            </p:nvSpPr>
            <p:spPr>
              <a:xfrm>
                <a:off x="8464495" y="1353501"/>
                <a:ext cx="143572" cy="143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827" name="Radioactif"/>
              <p:cNvSpPr/>
              <p:nvPr/>
            </p:nvSpPr>
            <p:spPr>
              <a:xfrm>
                <a:off x="8464495" y="1469831"/>
                <a:ext cx="143572" cy="143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828" name="Radioactif"/>
              <p:cNvSpPr/>
              <p:nvPr/>
            </p:nvSpPr>
            <p:spPr>
              <a:xfrm>
                <a:off x="8464495" y="1584148"/>
                <a:ext cx="143572" cy="143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829" name="Radioactif"/>
              <p:cNvSpPr/>
              <p:nvPr/>
            </p:nvSpPr>
            <p:spPr>
              <a:xfrm>
                <a:off x="8464495" y="1699472"/>
                <a:ext cx="143572" cy="143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830" name="Radioactif"/>
              <p:cNvSpPr/>
              <p:nvPr/>
            </p:nvSpPr>
            <p:spPr>
              <a:xfrm>
                <a:off x="8464495" y="1814796"/>
                <a:ext cx="143572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831" name="Radioactif"/>
              <p:cNvSpPr/>
              <p:nvPr/>
            </p:nvSpPr>
            <p:spPr>
              <a:xfrm>
                <a:off x="8464495" y="1931126"/>
                <a:ext cx="143572" cy="143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832" name="Radioactif"/>
              <p:cNvSpPr/>
              <p:nvPr/>
            </p:nvSpPr>
            <p:spPr>
              <a:xfrm>
                <a:off x="8464495" y="2042974"/>
                <a:ext cx="143572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833" name="Radioactif"/>
              <p:cNvSpPr/>
              <p:nvPr/>
            </p:nvSpPr>
            <p:spPr>
              <a:xfrm>
                <a:off x="8464495" y="2159760"/>
                <a:ext cx="143572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834" name="Radioactif"/>
              <p:cNvSpPr/>
              <p:nvPr/>
            </p:nvSpPr>
            <p:spPr>
              <a:xfrm>
                <a:off x="8464495" y="2273621"/>
                <a:ext cx="143572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835" name="Radioactif"/>
              <p:cNvSpPr/>
              <p:nvPr/>
            </p:nvSpPr>
            <p:spPr>
              <a:xfrm>
                <a:off x="8464495" y="2381895"/>
                <a:ext cx="143572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836" name="Radioactif"/>
              <p:cNvSpPr/>
              <p:nvPr/>
            </p:nvSpPr>
            <p:spPr>
              <a:xfrm>
                <a:off x="8458513" y="2503260"/>
                <a:ext cx="143571" cy="143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837" name="Radioactif"/>
              <p:cNvSpPr/>
              <p:nvPr/>
            </p:nvSpPr>
            <p:spPr>
              <a:xfrm>
                <a:off x="8464495" y="2607025"/>
                <a:ext cx="143572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838" name="Radioactif"/>
              <p:cNvSpPr/>
              <p:nvPr/>
            </p:nvSpPr>
            <p:spPr>
              <a:xfrm>
                <a:off x="8611609" y="2376018"/>
                <a:ext cx="143571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839" name="Radioactif"/>
              <p:cNvSpPr/>
              <p:nvPr/>
            </p:nvSpPr>
            <p:spPr>
              <a:xfrm>
                <a:off x="9508852" y="1462353"/>
                <a:ext cx="143571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840" name="Radioactif"/>
              <p:cNvSpPr/>
              <p:nvPr/>
            </p:nvSpPr>
            <p:spPr>
              <a:xfrm>
                <a:off x="9502868" y="1583988"/>
                <a:ext cx="143571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841" name="Radioactif"/>
              <p:cNvSpPr/>
              <p:nvPr/>
            </p:nvSpPr>
            <p:spPr>
              <a:xfrm>
                <a:off x="9508852" y="1689186"/>
                <a:ext cx="143571" cy="143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pic>
            <p:nvPicPr>
              <p:cNvPr id="842" name="Groupe 4" descr="Groupe 4"/>
              <p:cNvPicPr>
                <a:picLocks noChangeAspect="1"/>
              </p:cNvPicPr>
              <p:nvPr/>
            </p:nvPicPr>
            <p:blipFill>
              <a:blip r:embed="rId2"/>
              <a:srcRect t="49566" b="33188"/>
              <a:stretch>
                <a:fillRect/>
              </a:stretch>
            </p:blipFill>
            <p:spPr>
              <a:xfrm>
                <a:off x="190830" y="2825401"/>
                <a:ext cx="4816695" cy="13208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843" name="Ligne"/>
              <p:cNvSpPr/>
              <p:nvPr/>
            </p:nvSpPr>
            <p:spPr>
              <a:xfrm>
                <a:off x="348329" y="2721214"/>
                <a:ext cx="4435783" cy="1"/>
              </a:xfrm>
              <a:prstGeom prst="line">
                <a:avLst/>
              </a:prstGeom>
              <a:noFill/>
              <a:ln w="76200" cap="flat">
                <a:solidFill>
                  <a:srgbClr val="747676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844" name="Ligne"/>
              <p:cNvSpPr/>
              <p:nvPr/>
            </p:nvSpPr>
            <p:spPr>
              <a:xfrm>
                <a:off x="348329" y="2605891"/>
                <a:ext cx="4435783" cy="1"/>
              </a:xfrm>
              <a:prstGeom prst="line">
                <a:avLst/>
              </a:prstGeom>
              <a:noFill/>
              <a:ln w="76200" cap="flat">
                <a:solidFill>
                  <a:srgbClr val="747676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845" name="Ligne"/>
              <p:cNvSpPr/>
              <p:nvPr/>
            </p:nvSpPr>
            <p:spPr>
              <a:xfrm>
                <a:off x="348329" y="2490567"/>
                <a:ext cx="4435783" cy="1"/>
              </a:xfrm>
              <a:prstGeom prst="line">
                <a:avLst/>
              </a:prstGeom>
              <a:noFill/>
              <a:ln w="76200" cap="flat">
                <a:solidFill>
                  <a:srgbClr val="747676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846" name="Ligne"/>
              <p:cNvSpPr/>
              <p:nvPr/>
            </p:nvSpPr>
            <p:spPr>
              <a:xfrm>
                <a:off x="348329" y="2375243"/>
                <a:ext cx="4435783" cy="1"/>
              </a:xfrm>
              <a:prstGeom prst="line">
                <a:avLst/>
              </a:prstGeom>
              <a:noFill/>
              <a:ln w="76200" cap="flat">
                <a:solidFill>
                  <a:srgbClr val="747676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847" name="Ligne"/>
              <p:cNvSpPr/>
              <p:nvPr/>
            </p:nvSpPr>
            <p:spPr>
              <a:xfrm>
                <a:off x="348329" y="2258913"/>
                <a:ext cx="4435783" cy="1"/>
              </a:xfrm>
              <a:prstGeom prst="line">
                <a:avLst/>
              </a:prstGeom>
              <a:noFill/>
              <a:ln w="76200" cap="flat">
                <a:solidFill>
                  <a:srgbClr val="747676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848" name="Ligne"/>
              <p:cNvSpPr/>
              <p:nvPr/>
            </p:nvSpPr>
            <p:spPr>
              <a:xfrm>
                <a:off x="348329" y="2143589"/>
                <a:ext cx="4435783" cy="1"/>
              </a:xfrm>
              <a:prstGeom prst="line">
                <a:avLst/>
              </a:prstGeom>
              <a:noFill/>
              <a:ln w="76200" cap="flat">
                <a:solidFill>
                  <a:srgbClr val="747676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849" name="Ligne"/>
              <p:cNvSpPr/>
              <p:nvPr/>
            </p:nvSpPr>
            <p:spPr>
              <a:xfrm>
                <a:off x="348329" y="2027259"/>
                <a:ext cx="4435783" cy="1"/>
              </a:xfrm>
              <a:prstGeom prst="line">
                <a:avLst/>
              </a:prstGeom>
              <a:noFill/>
              <a:ln w="76200" cap="flat">
                <a:solidFill>
                  <a:srgbClr val="747676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850" name="Ligne"/>
              <p:cNvSpPr/>
              <p:nvPr/>
            </p:nvSpPr>
            <p:spPr>
              <a:xfrm>
                <a:off x="348329" y="1911935"/>
                <a:ext cx="4435783" cy="1"/>
              </a:xfrm>
              <a:prstGeom prst="line">
                <a:avLst/>
              </a:prstGeom>
              <a:noFill/>
              <a:ln w="76200" cap="flat">
                <a:solidFill>
                  <a:srgbClr val="747676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851" name="Ligne"/>
              <p:cNvSpPr/>
              <p:nvPr/>
            </p:nvSpPr>
            <p:spPr>
              <a:xfrm>
                <a:off x="348329" y="1795605"/>
                <a:ext cx="4435783" cy="1"/>
              </a:xfrm>
              <a:prstGeom prst="line">
                <a:avLst/>
              </a:prstGeom>
              <a:noFill/>
              <a:ln w="76200" cap="flat">
                <a:solidFill>
                  <a:srgbClr val="747676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852" name="Ligne"/>
              <p:cNvSpPr/>
              <p:nvPr/>
            </p:nvSpPr>
            <p:spPr>
              <a:xfrm>
                <a:off x="348329" y="1680281"/>
                <a:ext cx="4435783" cy="1"/>
              </a:xfrm>
              <a:prstGeom prst="line">
                <a:avLst/>
              </a:prstGeom>
              <a:noFill/>
              <a:ln w="76200" cap="flat">
                <a:solidFill>
                  <a:srgbClr val="747676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853" name="Ligne"/>
              <p:cNvSpPr/>
              <p:nvPr/>
            </p:nvSpPr>
            <p:spPr>
              <a:xfrm>
                <a:off x="348329" y="1563951"/>
                <a:ext cx="4435783" cy="1"/>
              </a:xfrm>
              <a:prstGeom prst="line">
                <a:avLst/>
              </a:prstGeom>
              <a:noFill/>
              <a:ln w="76200" cap="flat">
                <a:solidFill>
                  <a:srgbClr val="747676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854" name="Ligne"/>
              <p:cNvSpPr/>
              <p:nvPr/>
            </p:nvSpPr>
            <p:spPr>
              <a:xfrm>
                <a:off x="348329" y="1448627"/>
                <a:ext cx="4435783" cy="1"/>
              </a:xfrm>
              <a:prstGeom prst="line">
                <a:avLst/>
              </a:prstGeom>
              <a:noFill/>
              <a:ln w="76200" cap="flat">
                <a:solidFill>
                  <a:srgbClr val="747676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855" name="Ligne"/>
              <p:cNvSpPr/>
              <p:nvPr/>
            </p:nvSpPr>
            <p:spPr>
              <a:xfrm flipH="1">
                <a:off x="783418" y="1399113"/>
                <a:ext cx="1" cy="1374816"/>
              </a:xfrm>
              <a:prstGeom prst="line">
                <a:avLst/>
              </a:prstGeom>
              <a:noFill/>
              <a:ln w="190500" cap="flat">
                <a:solidFill>
                  <a:srgbClr val="EDF1F1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856" name="Ligne"/>
              <p:cNvSpPr/>
              <p:nvPr/>
            </p:nvSpPr>
            <p:spPr>
              <a:xfrm flipH="1">
                <a:off x="1272353" y="1399113"/>
                <a:ext cx="1" cy="1374816"/>
              </a:xfrm>
              <a:prstGeom prst="line">
                <a:avLst/>
              </a:prstGeom>
              <a:noFill/>
              <a:ln w="190500" cap="flat">
                <a:solidFill>
                  <a:srgbClr val="EDF1F1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857" name="Ligne"/>
              <p:cNvSpPr/>
              <p:nvPr/>
            </p:nvSpPr>
            <p:spPr>
              <a:xfrm flipH="1">
                <a:off x="1761287" y="1399113"/>
                <a:ext cx="1" cy="1374816"/>
              </a:xfrm>
              <a:prstGeom prst="line">
                <a:avLst/>
              </a:prstGeom>
              <a:noFill/>
              <a:ln w="190500" cap="flat">
                <a:solidFill>
                  <a:srgbClr val="EDF1F1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858" name="Ligne"/>
              <p:cNvSpPr/>
              <p:nvPr/>
            </p:nvSpPr>
            <p:spPr>
              <a:xfrm flipH="1">
                <a:off x="2250220" y="1399113"/>
                <a:ext cx="1" cy="1374816"/>
              </a:xfrm>
              <a:prstGeom prst="line">
                <a:avLst/>
              </a:prstGeom>
              <a:noFill/>
              <a:ln w="190500" cap="flat">
                <a:solidFill>
                  <a:srgbClr val="EDF1F1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859" name="Ligne"/>
              <p:cNvSpPr/>
              <p:nvPr/>
            </p:nvSpPr>
            <p:spPr>
              <a:xfrm flipH="1">
                <a:off x="2739153" y="1399113"/>
                <a:ext cx="1" cy="1374816"/>
              </a:xfrm>
              <a:prstGeom prst="line">
                <a:avLst/>
              </a:prstGeom>
              <a:noFill/>
              <a:ln w="190500" cap="flat">
                <a:solidFill>
                  <a:srgbClr val="EDF1F1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860" name="Ligne"/>
              <p:cNvSpPr/>
              <p:nvPr/>
            </p:nvSpPr>
            <p:spPr>
              <a:xfrm flipH="1">
                <a:off x="3228088" y="1399113"/>
                <a:ext cx="1" cy="1374816"/>
              </a:xfrm>
              <a:prstGeom prst="line">
                <a:avLst/>
              </a:prstGeom>
              <a:noFill/>
              <a:ln w="190500" cap="flat">
                <a:solidFill>
                  <a:srgbClr val="EDF1F1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861" name="Ligne"/>
              <p:cNvSpPr/>
              <p:nvPr/>
            </p:nvSpPr>
            <p:spPr>
              <a:xfrm>
                <a:off x="3755910" y="1399113"/>
                <a:ext cx="1" cy="1374816"/>
              </a:xfrm>
              <a:prstGeom prst="line">
                <a:avLst/>
              </a:prstGeom>
              <a:noFill/>
              <a:ln w="190500" cap="flat">
                <a:solidFill>
                  <a:srgbClr val="EDF1F1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862" name="Ligne"/>
              <p:cNvSpPr/>
              <p:nvPr/>
            </p:nvSpPr>
            <p:spPr>
              <a:xfrm>
                <a:off x="4283730" y="1399113"/>
                <a:ext cx="1" cy="1374816"/>
              </a:xfrm>
              <a:prstGeom prst="line">
                <a:avLst/>
              </a:prstGeom>
              <a:noFill/>
              <a:ln w="190500" cap="flat">
                <a:solidFill>
                  <a:srgbClr val="EDF1F1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863" name="Radioactif"/>
              <p:cNvSpPr/>
              <p:nvPr/>
            </p:nvSpPr>
            <p:spPr>
              <a:xfrm>
                <a:off x="1360442" y="1376842"/>
                <a:ext cx="143571" cy="143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864" name="Radioactif"/>
              <p:cNvSpPr/>
              <p:nvPr/>
            </p:nvSpPr>
            <p:spPr>
              <a:xfrm>
                <a:off x="1360442" y="1493173"/>
                <a:ext cx="143571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865" name="Radioactif"/>
              <p:cNvSpPr/>
              <p:nvPr/>
            </p:nvSpPr>
            <p:spPr>
              <a:xfrm>
                <a:off x="1360442" y="1607490"/>
                <a:ext cx="143571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866" name="Radioactif"/>
              <p:cNvSpPr/>
              <p:nvPr/>
            </p:nvSpPr>
            <p:spPr>
              <a:xfrm>
                <a:off x="1360442" y="1722814"/>
                <a:ext cx="143571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867" name="Radioactif"/>
              <p:cNvSpPr/>
              <p:nvPr/>
            </p:nvSpPr>
            <p:spPr>
              <a:xfrm>
                <a:off x="1360442" y="1838137"/>
                <a:ext cx="143571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868" name="Radioactif"/>
              <p:cNvSpPr/>
              <p:nvPr/>
            </p:nvSpPr>
            <p:spPr>
              <a:xfrm>
                <a:off x="1360442" y="1954468"/>
                <a:ext cx="143571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869" name="Radioactif"/>
              <p:cNvSpPr/>
              <p:nvPr/>
            </p:nvSpPr>
            <p:spPr>
              <a:xfrm>
                <a:off x="1360442" y="2066314"/>
                <a:ext cx="143571" cy="143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870" name="Radioactif"/>
              <p:cNvSpPr/>
              <p:nvPr/>
            </p:nvSpPr>
            <p:spPr>
              <a:xfrm>
                <a:off x="1360442" y="2183100"/>
                <a:ext cx="143571" cy="143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871" name="Radioactif"/>
              <p:cNvSpPr/>
              <p:nvPr/>
            </p:nvSpPr>
            <p:spPr>
              <a:xfrm>
                <a:off x="1360442" y="2296962"/>
                <a:ext cx="143571" cy="143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872" name="Radioactif"/>
              <p:cNvSpPr/>
              <p:nvPr/>
            </p:nvSpPr>
            <p:spPr>
              <a:xfrm>
                <a:off x="1360442" y="2405236"/>
                <a:ext cx="143571" cy="143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873" name="Radioactif"/>
              <p:cNvSpPr/>
              <p:nvPr/>
            </p:nvSpPr>
            <p:spPr>
              <a:xfrm>
                <a:off x="1354459" y="2526602"/>
                <a:ext cx="143572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874" name="Radioactif"/>
              <p:cNvSpPr/>
              <p:nvPr/>
            </p:nvSpPr>
            <p:spPr>
              <a:xfrm>
                <a:off x="1360442" y="2630365"/>
                <a:ext cx="143571" cy="143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875" name="Radioactif"/>
              <p:cNvSpPr/>
              <p:nvPr/>
            </p:nvSpPr>
            <p:spPr>
              <a:xfrm>
                <a:off x="3497981" y="1376842"/>
                <a:ext cx="143572" cy="143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876" name="Radioactif"/>
              <p:cNvSpPr/>
              <p:nvPr/>
            </p:nvSpPr>
            <p:spPr>
              <a:xfrm>
                <a:off x="3497981" y="1493173"/>
                <a:ext cx="143572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877" name="Radioactif"/>
              <p:cNvSpPr/>
              <p:nvPr/>
            </p:nvSpPr>
            <p:spPr>
              <a:xfrm>
                <a:off x="3497981" y="1607490"/>
                <a:ext cx="143572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878" name="Radioactif"/>
              <p:cNvSpPr/>
              <p:nvPr/>
            </p:nvSpPr>
            <p:spPr>
              <a:xfrm>
                <a:off x="3497981" y="1722813"/>
                <a:ext cx="143572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879" name="Radioactif"/>
              <p:cNvSpPr/>
              <p:nvPr/>
            </p:nvSpPr>
            <p:spPr>
              <a:xfrm>
                <a:off x="3497981" y="1838137"/>
                <a:ext cx="143572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880" name="Radioactif"/>
              <p:cNvSpPr/>
              <p:nvPr/>
            </p:nvSpPr>
            <p:spPr>
              <a:xfrm>
                <a:off x="3497981" y="1954468"/>
                <a:ext cx="143572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881" name="Radioactif"/>
              <p:cNvSpPr/>
              <p:nvPr/>
            </p:nvSpPr>
            <p:spPr>
              <a:xfrm>
                <a:off x="3497981" y="2066314"/>
                <a:ext cx="143572" cy="143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882" name="Radioactif"/>
              <p:cNvSpPr/>
              <p:nvPr/>
            </p:nvSpPr>
            <p:spPr>
              <a:xfrm>
                <a:off x="3497981" y="2183100"/>
                <a:ext cx="143572" cy="143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883" name="Radioactif"/>
              <p:cNvSpPr/>
              <p:nvPr/>
            </p:nvSpPr>
            <p:spPr>
              <a:xfrm>
                <a:off x="3497981" y="2296962"/>
                <a:ext cx="143572" cy="143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884" name="Radioactif"/>
              <p:cNvSpPr/>
              <p:nvPr/>
            </p:nvSpPr>
            <p:spPr>
              <a:xfrm>
                <a:off x="3491999" y="2526602"/>
                <a:ext cx="143571" cy="143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885" name="Radioactif"/>
              <p:cNvSpPr/>
              <p:nvPr/>
            </p:nvSpPr>
            <p:spPr>
              <a:xfrm>
                <a:off x="3497981" y="2630365"/>
                <a:ext cx="143572" cy="143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886" name="Radioactif"/>
              <p:cNvSpPr/>
              <p:nvPr/>
            </p:nvSpPr>
            <p:spPr>
              <a:xfrm>
                <a:off x="4383256" y="1376842"/>
                <a:ext cx="143571" cy="143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887" name="Radioactif"/>
              <p:cNvSpPr/>
              <p:nvPr/>
            </p:nvSpPr>
            <p:spPr>
              <a:xfrm>
                <a:off x="4383256" y="1838137"/>
                <a:ext cx="143571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888" name="Radioactif"/>
              <p:cNvSpPr/>
              <p:nvPr/>
            </p:nvSpPr>
            <p:spPr>
              <a:xfrm>
                <a:off x="4383256" y="1954468"/>
                <a:ext cx="143571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889" name="Radioactif"/>
              <p:cNvSpPr/>
              <p:nvPr/>
            </p:nvSpPr>
            <p:spPr>
              <a:xfrm>
                <a:off x="4383256" y="2066314"/>
                <a:ext cx="143571" cy="143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890" name="Radioactif"/>
              <p:cNvSpPr/>
              <p:nvPr/>
            </p:nvSpPr>
            <p:spPr>
              <a:xfrm>
                <a:off x="4383256" y="2183100"/>
                <a:ext cx="143571" cy="143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891" name="Radioactif"/>
              <p:cNvSpPr/>
              <p:nvPr/>
            </p:nvSpPr>
            <p:spPr>
              <a:xfrm>
                <a:off x="4383256" y="2296962"/>
                <a:ext cx="143571" cy="143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892" name="Radioactif"/>
              <p:cNvSpPr/>
              <p:nvPr/>
            </p:nvSpPr>
            <p:spPr>
              <a:xfrm>
                <a:off x="4383256" y="2405236"/>
                <a:ext cx="143571" cy="143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893" name="Radioactif"/>
              <p:cNvSpPr/>
              <p:nvPr/>
            </p:nvSpPr>
            <p:spPr>
              <a:xfrm>
                <a:off x="4377273" y="2526602"/>
                <a:ext cx="143572" cy="143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894" name="Radioactif"/>
              <p:cNvSpPr/>
              <p:nvPr/>
            </p:nvSpPr>
            <p:spPr>
              <a:xfrm>
                <a:off x="4383256" y="2630365"/>
                <a:ext cx="143571" cy="143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895" name="Radioactif"/>
              <p:cNvSpPr/>
              <p:nvPr/>
            </p:nvSpPr>
            <p:spPr>
              <a:xfrm>
                <a:off x="569197" y="1387974"/>
                <a:ext cx="143572" cy="143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896" name="Radioactif"/>
              <p:cNvSpPr/>
              <p:nvPr/>
            </p:nvSpPr>
            <p:spPr>
              <a:xfrm>
                <a:off x="569197" y="1504305"/>
                <a:ext cx="143572" cy="143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897" name="Radioactif"/>
              <p:cNvSpPr/>
              <p:nvPr/>
            </p:nvSpPr>
            <p:spPr>
              <a:xfrm>
                <a:off x="569197" y="1618621"/>
                <a:ext cx="143572" cy="143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898" name="Radioactif"/>
              <p:cNvSpPr/>
              <p:nvPr/>
            </p:nvSpPr>
            <p:spPr>
              <a:xfrm>
                <a:off x="569197" y="1733945"/>
                <a:ext cx="143572" cy="143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899" name="Radioactif"/>
              <p:cNvSpPr/>
              <p:nvPr/>
            </p:nvSpPr>
            <p:spPr>
              <a:xfrm>
                <a:off x="569197" y="1849269"/>
                <a:ext cx="143572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900" name="Radioactif"/>
              <p:cNvSpPr/>
              <p:nvPr/>
            </p:nvSpPr>
            <p:spPr>
              <a:xfrm>
                <a:off x="569197" y="1965599"/>
                <a:ext cx="143572" cy="143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901" name="Radioactif"/>
              <p:cNvSpPr/>
              <p:nvPr/>
            </p:nvSpPr>
            <p:spPr>
              <a:xfrm>
                <a:off x="569197" y="2077447"/>
                <a:ext cx="143572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902" name="Radioactif"/>
              <p:cNvSpPr/>
              <p:nvPr/>
            </p:nvSpPr>
            <p:spPr>
              <a:xfrm>
                <a:off x="569197" y="2194233"/>
                <a:ext cx="143572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903" name="Radioactif"/>
              <p:cNvSpPr/>
              <p:nvPr/>
            </p:nvSpPr>
            <p:spPr>
              <a:xfrm>
                <a:off x="569197" y="2308094"/>
                <a:ext cx="143572" cy="143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904" name="Radioactif"/>
              <p:cNvSpPr/>
              <p:nvPr/>
            </p:nvSpPr>
            <p:spPr>
              <a:xfrm>
                <a:off x="569197" y="2416368"/>
                <a:ext cx="143572" cy="143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905" name="Radioactif"/>
              <p:cNvSpPr/>
              <p:nvPr/>
            </p:nvSpPr>
            <p:spPr>
              <a:xfrm>
                <a:off x="563215" y="2537734"/>
                <a:ext cx="143571" cy="143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906" name="Radioactif"/>
              <p:cNvSpPr/>
              <p:nvPr/>
            </p:nvSpPr>
            <p:spPr>
              <a:xfrm>
                <a:off x="569197" y="2641498"/>
                <a:ext cx="143572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907" name="Radioactif"/>
              <p:cNvSpPr/>
              <p:nvPr/>
            </p:nvSpPr>
            <p:spPr>
              <a:xfrm>
                <a:off x="3762032" y="1605162"/>
                <a:ext cx="143571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908" name="Radioactif"/>
              <p:cNvSpPr/>
              <p:nvPr/>
            </p:nvSpPr>
            <p:spPr>
              <a:xfrm>
                <a:off x="3762032" y="1720486"/>
                <a:ext cx="143571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909" name="Radioactif"/>
              <p:cNvSpPr/>
              <p:nvPr/>
            </p:nvSpPr>
            <p:spPr>
              <a:xfrm>
                <a:off x="3762032" y="1835809"/>
                <a:ext cx="143571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910" name="Radioactif"/>
              <p:cNvSpPr/>
              <p:nvPr/>
            </p:nvSpPr>
            <p:spPr>
              <a:xfrm>
                <a:off x="3762032" y="1952140"/>
                <a:ext cx="143571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911" name="Radioactif"/>
              <p:cNvSpPr/>
              <p:nvPr/>
            </p:nvSpPr>
            <p:spPr>
              <a:xfrm>
                <a:off x="3762032" y="2063987"/>
                <a:ext cx="143571" cy="143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912" name="Radioactif"/>
              <p:cNvSpPr/>
              <p:nvPr/>
            </p:nvSpPr>
            <p:spPr>
              <a:xfrm>
                <a:off x="3762032" y="2180773"/>
                <a:ext cx="143571" cy="143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913" name="Radioactif"/>
              <p:cNvSpPr/>
              <p:nvPr/>
            </p:nvSpPr>
            <p:spPr>
              <a:xfrm>
                <a:off x="3762032" y="2294634"/>
                <a:ext cx="143571" cy="143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914" name="Radioactif"/>
              <p:cNvSpPr/>
              <p:nvPr/>
            </p:nvSpPr>
            <p:spPr>
              <a:xfrm>
                <a:off x="3762032" y="2402908"/>
                <a:ext cx="143571" cy="143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915" name="Radioactif"/>
              <p:cNvSpPr/>
              <p:nvPr/>
            </p:nvSpPr>
            <p:spPr>
              <a:xfrm>
                <a:off x="3756049" y="2524275"/>
                <a:ext cx="143572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916" name="Radioactif"/>
              <p:cNvSpPr/>
              <p:nvPr/>
            </p:nvSpPr>
            <p:spPr>
              <a:xfrm>
                <a:off x="3762032" y="2628038"/>
                <a:ext cx="143571" cy="143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917" name="Radioactif"/>
              <p:cNvSpPr/>
              <p:nvPr/>
            </p:nvSpPr>
            <p:spPr>
              <a:xfrm>
                <a:off x="3344884" y="1374515"/>
                <a:ext cx="143571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918" name="Radioactif"/>
              <p:cNvSpPr/>
              <p:nvPr/>
            </p:nvSpPr>
            <p:spPr>
              <a:xfrm>
                <a:off x="3344884" y="1490846"/>
                <a:ext cx="143571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919" name="Radioactif"/>
              <p:cNvSpPr/>
              <p:nvPr/>
            </p:nvSpPr>
            <p:spPr>
              <a:xfrm>
                <a:off x="3344884" y="1605162"/>
                <a:ext cx="143571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920" name="Radioactif"/>
              <p:cNvSpPr/>
              <p:nvPr/>
            </p:nvSpPr>
            <p:spPr>
              <a:xfrm>
                <a:off x="3344884" y="1720486"/>
                <a:ext cx="143571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921" name="Radioactif"/>
              <p:cNvSpPr/>
              <p:nvPr/>
            </p:nvSpPr>
            <p:spPr>
              <a:xfrm>
                <a:off x="3344884" y="1835809"/>
                <a:ext cx="143571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922" name="Radioactif"/>
              <p:cNvSpPr/>
              <p:nvPr/>
            </p:nvSpPr>
            <p:spPr>
              <a:xfrm>
                <a:off x="3344884" y="1952140"/>
                <a:ext cx="143571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923" name="Radioactif"/>
              <p:cNvSpPr/>
              <p:nvPr/>
            </p:nvSpPr>
            <p:spPr>
              <a:xfrm>
                <a:off x="3344884" y="2063987"/>
                <a:ext cx="143571" cy="143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924" name="Radioactif"/>
              <p:cNvSpPr/>
              <p:nvPr/>
            </p:nvSpPr>
            <p:spPr>
              <a:xfrm>
                <a:off x="3344884" y="2180773"/>
                <a:ext cx="143571" cy="143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925" name="Radioactif"/>
              <p:cNvSpPr/>
              <p:nvPr/>
            </p:nvSpPr>
            <p:spPr>
              <a:xfrm>
                <a:off x="3344884" y="2294634"/>
                <a:ext cx="143571" cy="143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926" name="Radioactif"/>
              <p:cNvSpPr/>
              <p:nvPr/>
            </p:nvSpPr>
            <p:spPr>
              <a:xfrm>
                <a:off x="3344884" y="2402908"/>
                <a:ext cx="143571" cy="143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927" name="Radioactif"/>
              <p:cNvSpPr/>
              <p:nvPr/>
            </p:nvSpPr>
            <p:spPr>
              <a:xfrm>
                <a:off x="3338901" y="2524275"/>
                <a:ext cx="143572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928" name="Radioactif"/>
              <p:cNvSpPr/>
              <p:nvPr/>
            </p:nvSpPr>
            <p:spPr>
              <a:xfrm>
                <a:off x="3344884" y="2628038"/>
                <a:ext cx="143571" cy="143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929" name="Radioactif"/>
              <p:cNvSpPr/>
              <p:nvPr/>
            </p:nvSpPr>
            <p:spPr>
              <a:xfrm>
                <a:off x="3491997" y="2397031"/>
                <a:ext cx="143572" cy="143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930" name="Radioactif"/>
              <p:cNvSpPr/>
              <p:nvPr/>
            </p:nvSpPr>
            <p:spPr>
              <a:xfrm>
                <a:off x="4389240" y="1483367"/>
                <a:ext cx="143572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931" name="Radioactif"/>
              <p:cNvSpPr/>
              <p:nvPr/>
            </p:nvSpPr>
            <p:spPr>
              <a:xfrm>
                <a:off x="4383256" y="1605002"/>
                <a:ext cx="143571" cy="143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932" name="Radioactif"/>
              <p:cNvSpPr/>
              <p:nvPr/>
            </p:nvSpPr>
            <p:spPr>
              <a:xfrm>
                <a:off x="4389240" y="1710200"/>
                <a:ext cx="143572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933" name="Figure"/>
              <p:cNvSpPr/>
              <p:nvPr/>
            </p:nvSpPr>
            <p:spPr>
              <a:xfrm>
                <a:off x="164551" y="778632"/>
                <a:ext cx="4881963" cy="17817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431"/>
                    </a:moveTo>
                    <a:lnTo>
                      <a:pt x="4924" y="10112"/>
                    </a:lnTo>
                    <a:lnTo>
                      <a:pt x="5069" y="12994"/>
                    </a:lnTo>
                    <a:lnTo>
                      <a:pt x="6990" y="13148"/>
                    </a:lnTo>
                    <a:lnTo>
                      <a:pt x="7314" y="10178"/>
                    </a:lnTo>
                    <a:lnTo>
                      <a:pt x="9302" y="10350"/>
                    </a:lnTo>
                    <a:lnTo>
                      <a:pt x="9309" y="4969"/>
                    </a:lnTo>
                    <a:lnTo>
                      <a:pt x="11175" y="4714"/>
                    </a:lnTo>
                    <a:lnTo>
                      <a:pt x="11467" y="21600"/>
                    </a:lnTo>
                    <a:lnTo>
                      <a:pt x="13675" y="21312"/>
                    </a:lnTo>
                    <a:lnTo>
                      <a:pt x="13601" y="13282"/>
                    </a:lnTo>
                    <a:lnTo>
                      <a:pt x="15672" y="12881"/>
                    </a:lnTo>
                    <a:lnTo>
                      <a:pt x="15876" y="10551"/>
                    </a:lnTo>
                    <a:lnTo>
                      <a:pt x="18268" y="10048"/>
                    </a:lnTo>
                    <a:lnTo>
                      <a:pt x="18300" y="16861"/>
                    </a:lnTo>
                    <a:lnTo>
                      <a:pt x="20828" y="17360"/>
                    </a:lnTo>
                    <a:lnTo>
                      <a:pt x="21600" y="4967"/>
                    </a:lnTo>
                    <a:lnTo>
                      <a:pt x="4146" y="0"/>
                    </a:lnTo>
                    <a:lnTo>
                      <a:pt x="178" y="4854"/>
                    </a:lnTo>
                    <a:lnTo>
                      <a:pt x="0" y="10431"/>
                    </a:lnTo>
                    <a:close/>
                  </a:path>
                </a:pathLst>
              </a:custGeom>
              <a:solidFill>
                <a:srgbClr val="EDF1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rgbClr val="FFFFFF"/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934" name="Figure"/>
              <p:cNvSpPr/>
              <p:nvPr/>
            </p:nvSpPr>
            <p:spPr>
              <a:xfrm>
                <a:off x="5368711" y="870088"/>
                <a:ext cx="4590260" cy="18994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0021"/>
                    </a:moveTo>
                    <a:lnTo>
                      <a:pt x="2286" y="20263"/>
                    </a:lnTo>
                    <a:lnTo>
                      <a:pt x="2358" y="18507"/>
                    </a:lnTo>
                    <a:lnTo>
                      <a:pt x="4513" y="18922"/>
                    </a:lnTo>
                    <a:lnTo>
                      <a:pt x="5166" y="9547"/>
                    </a:lnTo>
                    <a:lnTo>
                      <a:pt x="7281" y="9709"/>
                    </a:lnTo>
                    <a:lnTo>
                      <a:pt x="7145" y="18667"/>
                    </a:lnTo>
                    <a:lnTo>
                      <a:pt x="9076" y="19013"/>
                    </a:lnTo>
                    <a:lnTo>
                      <a:pt x="9583" y="20262"/>
                    </a:lnTo>
                    <a:lnTo>
                      <a:pt x="11932" y="19992"/>
                    </a:lnTo>
                    <a:lnTo>
                      <a:pt x="11853" y="12459"/>
                    </a:lnTo>
                    <a:lnTo>
                      <a:pt x="14055" y="12083"/>
                    </a:lnTo>
                    <a:lnTo>
                      <a:pt x="14018" y="21600"/>
                    </a:lnTo>
                    <a:lnTo>
                      <a:pt x="15977" y="21478"/>
                    </a:lnTo>
                    <a:lnTo>
                      <a:pt x="16366" y="19054"/>
                    </a:lnTo>
                    <a:lnTo>
                      <a:pt x="18848" y="19007"/>
                    </a:lnTo>
                    <a:lnTo>
                      <a:pt x="19159" y="21573"/>
                    </a:lnTo>
                    <a:lnTo>
                      <a:pt x="21590" y="21216"/>
                    </a:lnTo>
                    <a:lnTo>
                      <a:pt x="21600" y="4084"/>
                    </a:lnTo>
                    <a:lnTo>
                      <a:pt x="1797" y="0"/>
                    </a:lnTo>
                    <a:lnTo>
                      <a:pt x="190" y="2867"/>
                    </a:lnTo>
                    <a:lnTo>
                      <a:pt x="0" y="20021"/>
                    </a:lnTo>
                    <a:close/>
                  </a:path>
                </a:pathLst>
              </a:custGeom>
              <a:solidFill>
                <a:srgbClr val="EDF1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rgbClr val="FFFFFF"/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935" name="Flèche"/>
              <p:cNvSpPr/>
              <p:nvPr/>
            </p:nvSpPr>
            <p:spPr>
              <a:xfrm rot="7294340">
                <a:off x="4007789" y="279339"/>
                <a:ext cx="1074707" cy="749225"/>
              </a:xfrm>
              <a:prstGeom prst="rightArrow">
                <a:avLst>
                  <a:gd name="adj1" fmla="val 32000"/>
                  <a:gd name="adj2" fmla="val 91803"/>
                </a:avLst>
              </a:prstGeom>
              <a:gradFill flip="none" rotWithShape="1">
                <a:gsLst>
                  <a:gs pos="0">
                    <a:srgbClr val="FFFFFF"/>
                  </a:gs>
                  <a:gs pos="90920">
                    <a:srgbClr val="7F7F7F"/>
                  </a:gs>
                  <a:gs pos="100000">
                    <a:srgbClr val="000000"/>
                  </a:gs>
                </a:gsLst>
                <a:lin ang="666885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68580" tIns="68580" rIns="68580" bIns="68580" numCol="1" anchor="ctr">
                <a:noAutofit/>
              </a:bodyPr>
              <a:lstStyle/>
              <a:p>
                <a:pPr defTabSz="1828800">
                  <a:spcBef>
                    <a:spcPts val="0"/>
                  </a:spcBef>
                  <a:defRPr sz="3000" i="0" spc="0">
                    <a:solidFill>
                      <a:srgbClr val="FFFFFF"/>
                    </a:solidFill>
                    <a:effectLst>
                      <a:outerShdw blurRad="25400" dist="23998" dir="2700000" rotWithShape="0">
                        <a:srgbClr val="000000">
                          <a:alpha val="31033"/>
                        </a:srgbClr>
                      </a:outerShdw>
                    </a:effectLst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936" name="Flèche"/>
              <p:cNvSpPr/>
              <p:nvPr/>
            </p:nvSpPr>
            <p:spPr>
              <a:xfrm rot="3891149">
                <a:off x="5233350" y="302278"/>
                <a:ext cx="1074707" cy="749225"/>
              </a:xfrm>
              <a:prstGeom prst="rightArrow">
                <a:avLst>
                  <a:gd name="adj1" fmla="val 32000"/>
                  <a:gd name="adj2" fmla="val 91803"/>
                </a:avLst>
              </a:prstGeom>
              <a:gradFill flip="none" rotWithShape="1">
                <a:gsLst>
                  <a:gs pos="0">
                    <a:srgbClr val="FFFFFF"/>
                  </a:gs>
                  <a:gs pos="90920">
                    <a:srgbClr val="7F7F7F"/>
                  </a:gs>
                  <a:gs pos="100000">
                    <a:srgbClr val="000000"/>
                  </a:gs>
                </a:gsLst>
                <a:lin ang="666885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68580" tIns="68580" rIns="68580" bIns="68580" numCol="1" anchor="ctr">
                <a:noAutofit/>
              </a:bodyPr>
              <a:lstStyle/>
              <a:p>
                <a:pPr defTabSz="1828800">
                  <a:spcBef>
                    <a:spcPts val="0"/>
                  </a:spcBef>
                  <a:defRPr sz="3000" i="0" spc="0">
                    <a:solidFill>
                      <a:srgbClr val="FFFFFF"/>
                    </a:solidFill>
                    <a:effectLst>
                      <a:outerShdw blurRad="25400" dist="23998" dir="2700000" rotWithShape="0">
                        <a:srgbClr val="000000">
                          <a:alpha val="31033"/>
                        </a:srgbClr>
                      </a:outerShdw>
                    </a:effectLst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937" name="Approuvé"/>
              <p:cNvSpPr/>
              <p:nvPr/>
            </p:nvSpPr>
            <p:spPr>
              <a:xfrm>
                <a:off x="3166386" y="180525"/>
                <a:ext cx="1009962" cy="10099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799" y="0"/>
                    </a:moveTo>
                    <a:cubicBezTo>
                      <a:pt x="4834" y="0"/>
                      <a:pt x="0" y="4836"/>
                      <a:pt x="0" y="10801"/>
                    </a:cubicBezTo>
                    <a:cubicBezTo>
                      <a:pt x="0" y="16765"/>
                      <a:pt x="4835" y="21600"/>
                      <a:pt x="10799" y="21600"/>
                    </a:cubicBezTo>
                    <a:cubicBezTo>
                      <a:pt x="16764" y="21600"/>
                      <a:pt x="21600" y="16765"/>
                      <a:pt x="21600" y="10801"/>
                    </a:cubicBezTo>
                    <a:cubicBezTo>
                      <a:pt x="21600" y="4836"/>
                      <a:pt x="16764" y="0"/>
                      <a:pt x="10799" y="0"/>
                    </a:cubicBezTo>
                    <a:close/>
                    <a:moveTo>
                      <a:pt x="16449" y="5521"/>
                    </a:moveTo>
                    <a:cubicBezTo>
                      <a:pt x="16477" y="5521"/>
                      <a:pt x="16505" y="5532"/>
                      <a:pt x="16527" y="5553"/>
                    </a:cubicBezTo>
                    <a:lnTo>
                      <a:pt x="18129" y="7155"/>
                    </a:lnTo>
                    <a:cubicBezTo>
                      <a:pt x="18171" y="7198"/>
                      <a:pt x="18171" y="7268"/>
                      <a:pt x="18129" y="7311"/>
                    </a:cubicBezTo>
                    <a:lnTo>
                      <a:pt x="8340" y="17100"/>
                    </a:lnTo>
                    <a:cubicBezTo>
                      <a:pt x="8297" y="17142"/>
                      <a:pt x="8227" y="17142"/>
                      <a:pt x="8185" y="17100"/>
                    </a:cubicBezTo>
                    <a:lnTo>
                      <a:pt x="7693" y="16608"/>
                    </a:lnTo>
                    <a:lnTo>
                      <a:pt x="6505" y="15420"/>
                    </a:lnTo>
                    <a:lnTo>
                      <a:pt x="3062" y="11977"/>
                    </a:lnTo>
                    <a:cubicBezTo>
                      <a:pt x="3020" y="11934"/>
                      <a:pt x="3020" y="11866"/>
                      <a:pt x="3062" y="11823"/>
                    </a:cubicBezTo>
                    <a:lnTo>
                      <a:pt x="4664" y="10221"/>
                    </a:lnTo>
                    <a:cubicBezTo>
                      <a:pt x="4707" y="10178"/>
                      <a:pt x="4777" y="10178"/>
                      <a:pt x="4820" y="10221"/>
                    </a:cubicBezTo>
                    <a:lnTo>
                      <a:pt x="8185" y="13586"/>
                    </a:lnTo>
                    <a:cubicBezTo>
                      <a:pt x="8227" y="13629"/>
                      <a:pt x="8297" y="13629"/>
                      <a:pt x="8340" y="13586"/>
                    </a:cubicBezTo>
                    <a:lnTo>
                      <a:pt x="16373" y="5553"/>
                    </a:lnTo>
                    <a:cubicBezTo>
                      <a:pt x="16394" y="5532"/>
                      <a:pt x="16421" y="5521"/>
                      <a:pt x="16449" y="5521"/>
                    </a:cubicBezTo>
                    <a:close/>
                  </a:path>
                </a:pathLst>
              </a:custGeom>
              <a:solidFill>
                <a:schemeClr val="accent1">
                  <a:hueOff val="-522454"/>
                  <a:satOff val="1153"/>
                  <a:lumOff val="13444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rgbClr val="FFFFFF"/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938" name="Annuler"/>
              <p:cNvSpPr/>
              <p:nvPr/>
            </p:nvSpPr>
            <p:spPr>
              <a:xfrm>
                <a:off x="6148386" y="236102"/>
                <a:ext cx="1040292" cy="10403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20595" extrusionOk="0">
                    <a:moveTo>
                      <a:pt x="9839" y="0"/>
                    </a:moveTo>
                    <a:cubicBezTo>
                      <a:pt x="7321" y="0"/>
                      <a:pt x="4803" y="1006"/>
                      <a:pt x="2881" y="3016"/>
                    </a:cubicBezTo>
                    <a:cubicBezTo>
                      <a:pt x="-961" y="7037"/>
                      <a:pt x="-961" y="13558"/>
                      <a:pt x="2881" y="17579"/>
                    </a:cubicBezTo>
                    <a:cubicBezTo>
                      <a:pt x="6724" y="21600"/>
                      <a:pt x="12954" y="21600"/>
                      <a:pt x="16797" y="17579"/>
                    </a:cubicBezTo>
                    <a:cubicBezTo>
                      <a:pt x="20639" y="13558"/>
                      <a:pt x="20639" y="7037"/>
                      <a:pt x="16797" y="3016"/>
                    </a:cubicBezTo>
                    <a:cubicBezTo>
                      <a:pt x="14875" y="1006"/>
                      <a:pt x="12357" y="0"/>
                      <a:pt x="9839" y="0"/>
                    </a:cubicBezTo>
                    <a:close/>
                    <a:moveTo>
                      <a:pt x="6165" y="4684"/>
                    </a:moveTo>
                    <a:cubicBezTo>
                      <a:pt x="6180" y="4684"/>
                      <a:pt x="6194" y="4690"/>
                      <a:pt x="6205" y="4702"/>
                    </a:cubicBezTo>
                    <a:lnTo>
                      <a:pt x="9799" y="8462"/>
                    </a:lnTo>
                    <a:cubicBezTo>
                      <a:pt x="9822" y="8486"/>
                      <a:pt x="9858" y="8486"/>
                      <a:pt x="9881" y="8462"/>
                    </a:cubicBezTo>
                    <a:lnTo>
                      <a:pt x="13474" y="4702"/>
                    </a:lnTo>
                    <a:cubicBezTo>
                      <a:pt x="13497" y="4678"/>
                      <a:pt x="13533" y="4678"/>
                      <a:pt x="13556" y="4702"/>
                    </a:cubicBezTo>
                    <a:lnTo>
                      <a:pt x="15186" y="6408"/>
                    </a:lnTo>
                    <a:cubicBezTo>
                      <a:pt x="15209" y="6432"/>
                      <a:pt x="15209" y="6471"/>
                      <a:pt x="15186" y="6495"/>
                    </a:cubicBezTo>
                    <a:lnTo>
                      <a:pt x="11593" y="10254"/>
                    </a:lnTo>
                    <a:cubicBezTo>
                      <a:pt x="11570" y="10278"/>
                      <a:pt x="11570" y="10317"/>
                      <a:pt x="11593" y="10341"/>
                    </a:cubicBezTo>
                    <a:lnTo>
                      <a:pt x="15186" y="14100"/>
                    </a:lnTo>
                    <a:cubicBezTo>
                      <a:pt x="15209" y="14124"/>
                      <a:pt x="15209" y="14162"/>
                      <a:pt x="15186" y="14186"/>
                    </a:cubicBezTo>
                    <a:lnTo>
                      <a:pt x="13556" y="15892"/>
                    </a:lnTo>
                    <a:cubicBezTo>
                      <a:pt x="13533" y="15916"/>
                      <a:pt x="13497" y="15916"/>
                      <a:pt x="13474" y="15892"/>
                    </a:cubicBezTo>
                    <a:lnTo>
                      <a:pt x="9881" y="12133"/>
                    </a:lnTo>
                    <a:cubicBezTo>
                      <a:pt x="9858" y="12109"/>
                      <a:pt x="9822" y="12109"/>
                      <a:pt x="9799" y="12133"/>
                    </a:cubicBezTo>
                    <a:lnTo>
                      <a:pt x="6205" y="15892"/>
                    </a:lnTo>
                    <a:cubicBezTo>
                      <a:pt x="6183" y="15916"/>
                      <a:pt x="6147" y="15916"/>
                      <a:pt x="6124" y="15892"/>
                    </a:cubicBezTo>
                    <a:lnTo>
                      <a:pt x="4493" y="14186"/>
                    </a:lnTo>
                    <a:cubicBezTo>
                      <a:pt x="4471" y="14162"/>
                      <a:pt x="4471" y="14124"/>
                      <a:pt x="4493" y="14100"/>
                    </a:cubicBezTo>
                    <a:lnTo>
                      <a:pt x="8085" y="10341"/>
                    </a:lnTo>
                    <a:cubicBezTo>
                      <a:pt x="8108" y="10317"/>
                      <a:pt x="8108" y="10278"/>
                      <a:pt x="8085" y="10254"/>
                    </a:cubicBezTo>
                    <a:lnTo>
                      <a:pt x="4493" y="6495"/>
                    </a:lnTo>
                    <a:cubicBezTo>
                      <a:pt x="4471" y="6471"/>
                      <a:pt x="4471" y="6432"/>
                      <a:pt x="4493" y="6408"/>
                    </a:cubicBezTo>
                    <a:lnTo>
                      <a:pt x="6124" y="4702"/>
                    </a:lnTo>
                    <a:cubicBezTo>
                      <a:pt x="6135" y="4690"/>
                      <a:pt x="6151" y="4684"/>
                      <a:pt x="6165" y="4684"/>
                    </a:cubicBezTo>
                    <a:close/>
                  </a:path>
                </a:pathLst>
              </a:custGeom>
              <a:solidFill>
                <a:schemeClr val="accent3">
                  <a:hueOff val="278599"/>
                  <a:satOff val="19149"/>
                  <a:lumOff val="6862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rgbClr val="FFFFFF"/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</p:grpSp>
        <p:pic>
          <p:nvPicPr>
            <p:cNvPr id="940" name="Image" descr="Imag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11512" y="0"/>
              <a:ext cx="1677288" cy="35290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41" name="Samples considered…"/>
            <p:cNvSpPr/>
            <p:nvPr/>
          </p:nvSpPr>
          <p:spPr>
            <a:xfrm>
              <a:off x="13652579" y="3450573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ctr" defTabSz="457200">
                <a:spcBef>
                  <a:spcPts val="0"/>
                </a:spcBef>
                <a:defRPr sz="3000" b="1" i="0" spc="0">
                  <a:solidFill>
                    <a:srgbClr val="940409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Samples considered</a:t>
              </a:r>
            </a:p>
            <a:p>
              <a:pPr algn="ctr" defTabSz="457200">
                <a:spcBef>
                  <a:spcPts val="0"/>
                </a:spcBef>
                <a:defRPr sz="3000" i="0" spc="0">
                  <a:solidFill>
                    <a:srgbClr val="940409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At 10X, genome coverage ≥80%</a:t>
              </a:r>
            </a:p>
            <a:p>
              <a:pPr algn="ctr" defTabSz="457200">
                <a:spcBef>
                  <a:spcPts val="0"/>
                </a:spcBef>
                <a:defRPr sz="3000" i="0" spc="0">
                  <a:solidFill>
                    <a:srgbClr val="940409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Median depth ≥500X </a:t>
              </a:r>
              <a:endParaRPr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endParaRPr>
            </a:p>
          </p:txBody>
        </p:sp>
        <p:sp>
          <p:nvSpPr>
            <p:cNvPr id="942" name="?"/>
            <p:cNvSpPr/>
            <p:nvPr/>
          </p:nvSpPr>
          <p:spPr>
            <a:xfrm>
              <a:off x="8389873" y="3865107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i="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?</a:t>
              </a:r>
            </a:p>
          </p:txBody>
        </p:sp>
        <p:sp>
          <p:nvSpPr>
            <p:cNvPr id="943" name="?"/>
            <p:cNvSpPr/>
            <p:nvPr/>
          </p:nvSpPr>
          <p:spPr>
            <a:xfrm>
              <a:off x="9317307" y="3865755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i="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?</a:t>
              </a:r>
            </a:p>
          </p:txBody>
        </p:sp>
        <p:sp>
          <p:nvSpPr>
            <p:cNvPr id="944" name="?"/>
            <p:cNvSpPr/>
            <p:nvPr/>
          </p:nvSpPr>
          <p:spPr>
            <a:xfrm>
              <a:off x="7386240" y="3751455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i="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?</a:t>
              </a:r>
            </a:p>
          </p:txBody>
        </p:sp>
        <p:sp>
          <p:nvSpPr>
            <p:cNvPr id="945" name="?"/>
            <p:cNvSpPr/>
            <p:nvPr/>
          </p:nvSpPr>
          <p:spPr>
            <a:xfrm>
              <a:off x="5455175" y="3751455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i="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?</a:t>
              </a:r>
            </a:p>
          </p:txBody>
        </p:sp>
      </p:grpSp>
      <p:sp>
        <p:nvSpPr>
          <p:cNvPr id="947" name="Coverage/Depth"/>
          <p:cNvSpPr txBox="1"/>
          <p:nvPr/>
        </p:nvSpPr>
        <p:spPr>
          <a:xfrm>
            <a:off x="3184632" y="6954532"/>
            <a:ext cx="4087397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3900" b="1" spc="39"/>
            </a:lvl1pPr>
          </a:lstStyle>
          <a:p>
            <a:r>
              <a:t>Coverage/Depth</a:t>
            </a:r>
          </a:p>
        </p:txBody>
      </p:sp>
      <p:grpSp>
        <p:nvGrpSpPr>
          <p:cNvPr id="1144" name="Grouper"/>
          <p:cNvGrpSpPr/>
          <p:nvPr/>
        </p:nvGrpSpPr>
        <p:grpSpPr>
          <a:xfrm>
            <a:off x="6779500" y="9096064"/>
            <a:ext cx="11384169" cy="3095595"/>
            <a:chOff x="0" y="0"/>
            <a:chExt cx="11384167" cy="3095593"/>
          </a:xfrm>
        </p:grpSpPr>
        <p:grpSp>
          <p:nvGrpSpPr>
            <p:cNvPr id="1139" name="Grouper"/>
            <p:cNvGrpSpPr/>
            <p:nvPr/>
          </p:nvGrpSpPr>
          <p:grpSpPr>
            <a:xfrm>
              <a:off x="0" y="0"/>
              <a:ext cx="11083725" cy="2540492"/>
              <a:chOff x="0" y="0"/>
              <a:chExt cx="11083724" cy="2540491"/>
            </a:xfrm>
          </p:grpSpPr>
          <p:sp>
            <p:nvSpPr>
              <p:cNvPr id="948" name="Rectangle aux angles arrondis"/>
              <p:cNvSpPr/>
              <p:nvPr/>
            </p:nvSpPr>
            <p:spPr>
              <a:xfrm>
                <a:off x="5951281" y="0"/>
                <a:ext cx="5132444" cy="2497469"/>
              </a:xfrm>
              <a:prstGeom prst="roundRect">
                <a:avLst>
                  <a:gd name="adj" fmla="val 15000"/>
                </a:avLst>
              </a:prstGeom>
              <a:solidFill>
                <a:schemeClr val="accent1">
                  <a:hueOff val="-522454"/>
                  <a:satOff val="1153"/>
                  <a:lumOff val="13444"/>
                  <a:alpha val="20994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rgbClr val="FFFFFF"/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949" name="Rectangle aux angles arrondis"/>
              <p:cNvSpPr/>
              <p:nvPr/>
            </p:nvSpPr>
            <p:spPr>
              <a:xfrm>
                <a:off x="796859" y="43022"/>
                <a:ext cx="5132444" cy="2497470"/>
              </a:xfrm>
              <a:prstGeom prst="roundRect">
                <a:avLst>
                  <a:gd name="adj" fmla="val 15000"/>
                </a:avLst>
              </a:prstGeom>
              <a:solidFill>
                <a:schemeClr val="accent1">
                  <a:hueOff val="-522454"/>
                  <a:satOff val="1153"/>
                  <a:lumOff val="13444"/>
                  <a:alpha val="20994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rgbClr val="FFFFFF"/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pic>
            <p:nvPicPr>
              <p:cNvPr id="950" name="Groupe 4" descr="Groupe 4"/>
              <p:cNvPicPr>
                <a:picLocks noChangeAspect="1"/>
              </p:cNvPicPr>
              <p:nvPr/>
            </p:nvPicPr>
            <p:blipFill>
              <a:blip r:embed="rId2"/>
              <a:srcRect t="49566" b="33188"/>
              <a:stretch>
                <a:fillRect/>
              </a:stretch>
            </p:blipFill>
            <p:spPr>
              <a:xfrm>
                <a:off x="6107301" y="2130250"/>
                <a:ext cx="4816696" cy="13208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951" name="Ligne"/>
              <p:cNvSpPr/>
              <p:nvPr/>
            </p:nvSpPr>
            <p:spPr>
              <a:xfrm>
                <a:off x="6264800" y="2026062"/>
                <a:ext cx="4435784" cy="1"/>
              </a:xfrm>
              <a:prstGeom prst="line">
                <a:avLst/>
              </a:prstGeom>
              <a:noFill/>
              <a:ln w="76200" cap="flat">
                <a:solidFill>
                  <a:srgbClr val="747676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952" name="Ligne"/>
              <p:cNvSpPr/>
              <p:nvPr/>
            </p:nvSpPr>
            <p:spPr>
              <a:xfrm>
                <a:off x="6264800" y="1910738"/>
                <a:ext cx="4435784" cy="1"/>
              </a:xfrm>
              <a:prstGeom prst="line">
                <a:avLst/>
              </a:prstGeom>
              <a:noFill/>
              <a:ln w="76200" cap="flat">
                <a:solidFill>
                  <a:srgbClr val="747676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953" name="Ligne"/>
              <p:cNvSpPr/>
              <p:nvPr/>
            </p:nvSpPr>
            <p:spPr>
              <a:xfrm>
                <a:off x="6264800" y="1795415"/>
                <a:ext cx="4435784" cy="1"/>
              </a:xfrm>
              <a:prstGeom prst="line">
                <a:avLst/>
              </a:prstGeom>
              <a:noFill/>
              <a:ln w="76200" cap="flat">
                <a:solidFill>
                  <a:srgbClr val="747676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954" name="Ligne"/>
              <p:cNvSpPr/>
              <p:nvPr/>
            </p:nvSpPr>
            <p:spPr>
              <a:xfrm>
                <a:off x="6264800" y="1680092"/>
                <a:ext cx="4435784" cy="1"/>
              </a:xfrm>
              <a:prstGeom prst="line">
                <a:avLst/>
              </a:prstGeom>
              <a:noFill/>
              <a:ln w="76200" cap="flat">
                <a:solidFill>
                  <a:srgbClr val="747676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955" name="Ligne"/>
              <p:cNvSpPr/>
              <p:nvPr/>
            </p:nvSpPr>
            <p:spPr>
              <a:xfrm>
                <a:off x="6264800" y="1563761"/>
                <a:ext cx="4435784" cy="1"/>
              </a:xfrm>
              <a:prstGeom prst="line">
                <a:avLst/>
              </a:prstGeom>
              <a:noFill/>
              <a:ln w="76200" cap="flat">
                <a:solidFill>
                  <a:srgbClr val="747676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956" name="Ligne"/>
              <p:cNvSpPr/>
              <p:nvPr/>
            </p:nvSpPr>
            <p:spPr>
              <a:xfrm>
                <a:off x="6264800" y="1448437"/>
                <a:ext cx="4435784" cy="1"/>
              </a:xfrm>
              <a:prstGeom prst="line">
                <a:avLst/>
              </a:prstGeom>
              <a:noFill/>
              <a:ln w="76200" cap="flat">
                <a:solidFill>
                  <a:srgbClr val="747676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957" name="Ligne"/>
              <p:cNvSpPr/>
              <p:nvPr/>
            </p:nvSpPr>
            <p:spPr>
              <a:xfrm>
                <a:off x="6264800" y="1332107"/>
                <a:ext cx="4435784" cy="1"/>
              </a:xfrm>
              <a:prstGeom prst="line">
                <a:avLst/>
              </a:prstGeom>
              <a:noFill/>
              <a:ln w="76200" cap="flat">
                <a:solidFill>
                  <a:srgbClr val="747676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958" name="Ligne"/>
              <p:cNvSpPr/>
              <p:nvPr/>
            </p:nvSpPr>
            <p:spPr>
              <a:xfrm>
                <a:off x="6264800" y="1216783"/>
                <a:ext cx="4435784" cy="1"/>
              </a:xfrm>
              <a:prstGeom prst="line">
                <a:avLst/>
              </a:prstGeom>
              <a:noFill/>
              <a:ln w="76200" cap="flat">
                <a:solidFill>
                  <a:srgbClr val="747676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959" name="Ligne"/>
              <p:cNvSpPr/>
              <p:nvPr/>
            </p:nvSpPr>
            <p:spPr>
              <a:xfrm>
                <a:off x="6264800" y="1100452"/>
                <a:ext cx="4435784" cy="1"/>
              </a:xfrm>
              <a:prstGeom prst="line">
                <a:avLst/>
              </a:prstGeom>
              <a:noFill/>
              <a:ln w="76200" cap="flat">
                <a:solidFill>
                  <a:srgbClr val="747676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960" name="Ligne"/>
              <p:cNvSpPr/>
              <p:nvPr/>
            </p:nvSpPr>
            <p:spPr>
              <a:xfrm>
                <a:off x="6264800" y="985129"/>
                <a:ext cx="4435784" cy="1"/>
              </a:xfrm>
              <a:prstGeom prst="line">
                <a:avLst/>
              </a:prstGeom>
              <a:noFill/>
              <a:ln w="76200" cap="flat">
                <a:solidFill>
                  <a:srgbClr val="747676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961" name="Ligne"/>
              <p:cNvSpPr/>
              <p:nvPr/>
            </p:nvSpPr>
            <p:spPr>
              <a:xfrm>
                <a:off x="6264800" y="868798"/>
                <a:ext cx="4435784" cy="1"/>
              </a:xfrm>
              <a:prstGeom prst="line">
                <a:avLst/>
              </a:prstGeom>
              <a:noFill/>
              <a:ln w="76200" cap="flat">
                <a:solidFill>
                  <a:srgbClr val="747676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962" name="Ligne"/>
              <p:cNvSpPr/>
              <p:nvPr/>
            </p:nvSpPr>
            <p:spPr>
              <a:xfrm>
                <a:off x="6264800" y="753475"/>
                <a:ext cx="4435784" cy="1"/>
              </a:xfrm>
              <a:prstGeom prst="line">
                <a:avLst/>
              </a:prstGeom>
              <a:noFill/>
              <a:ln w="76200" cap="flat">
                <a:solidFill>
                  <a:srgbClr val="747676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963" name="Ligne"/>
              <p:cNvSpPr/>
              <p:nvPr/>
            </p:nvSpPr>
            <p:spPr>
              <a:xfrm>
                <a:off x="6699890" y="703961"/>
                <a:ext cx="1" cy="1374816"/>
              </a:xfrm>
              <a:prstGeom prst="line">
                <a:avLst/>
              </a:prstGeom>
              <a:noFill/>
              <a:ln w="190500" cap="flat">
                <a:solidFill>
                  <a:srgbClr val="EDF1F1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964" name="Ligne"/>
              <p:cNvSpPr/>
              <p:nvPr/>
            </p:nvSpPr>
            <p:spPr>
              <a:xfrm>
                <a:off x="7188824" y="703961"/>
                <a:ext cx="1" cy="1374816"/>
              </a:xfrm>
              <a:prstGeom prst="line">
                <a:avLst/>
              </a:prstGeom>
              <a:noFill/>
              <a:ln w="190500" cap="flat">
                <a:solidFill>
                  <a:srgbClr val="EDF1F1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965" name="Ligne"/>
              <p:cNvSpPr/>
              <p:nvPr/>
            </p:nvSpPr>
            <p:spPr>
              <a:xfrm>
                <a:off x="7677759" y="703961"/>
                <a:ext cx="1" cy="1374816"/>
              </a:xfrm>
              <a:prstGeom prst="line">
                <a:avLst/>
              </a:prstGeom>
              <a:noFill/>
              <a:ln w="190500" cap="flat">
                <a:solidFill>
                  <a:srgbClr val="EDF1F1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966" name="Ligne"/>
              <p:cNvSpPr/>
              <p:nvPr/>
            </p:nvSpPr>
            <p:spPr>
              <a:xfrm>
                <a:off x="8166692" y="703961"/>
                <a:ext cx="1" cy="1374816"/>
              </a:xfrm>
              <a:prstGeom prst="line">
                <a:avLst/>
              </a:prstGeom>
              <a:noFill/>
              <a:ln w="190500" cap="flat">
                <a:solidFill>
                  <a:srgbClr val="EDF1F1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967" name="Ligne"/>
              <p:cNvSpPr/>
              <p:nvPr/>
            </p:nvSpPr>
            <p:spPr>
              <a:xfrm>
                <a:off x="8655624" y="703961"/>
                <a:ext cx="1" cy="1374816"/>
              </a:xfrm>
              <a:prstGeom prst="line">
                <a:avLst/>
              </a:prstGeom>
              <a:noFill/>
              <a:ln w="190500" cap="flat">
                <a:solidFill>
                  <a:srgbClr val="EDF1F1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968" name="Ligne"/>
              <p:cNvSpPr/>
              <p:nvPr/>
            </p:nvSpPr>
            <p:spPr>
              <a:xfrm>
                <a:off x="9144559" y="703961"/>
                <a:ext cx="1" cy="1374816"/>
              </a:xfrm>
              <a:prstGeom prst="line">
                <a:avLst/>
              </a:prstGeom>
              <a:noFill/>
              <a:ln w="190500" cap="flat">
                <a:solidFill>
                  <a:srgbClr val="EDF1F1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969" name="Ligne"/>
              <p:cNvSpPr/>
              <p:nvPr/>
            </p:nvSpPr>
            <p:spPr>
              <a:xfrm>
                <a:off x="9672381" y="703961"/>
                <a:ext cx="1" cy="1374816"/>
              </a:xfrm>
              <a:prstGeom prst="line">
                <a:avLst/>
              </a:prstGeom>
              <a:noFill/>
              <a:ln w="190500" cap="flat">
                <a:solidFill>
                  <a:srgbClr val="EDF1F1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970" name="Ligne"/>
              <p:cNvSpPr/>
              <p:nvPr/>
            </p:nvSpPr>
            <p:spPr>
              <a:xfrm>
                <a:off x="10200202" y="703961"/>
                <a:ext cx="1" cy="1374816"/>
              </a:xfrm>
              <a:prstGeom prst="line">
                <a:avLst/>
              </a:prstGeom>
              <a:noFill/>
              <a:ln w="190500" cap="flat">
                <a:solidFill>
                  <a:srgbClr val="EDF1F1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971" name="Radioactif"/>
              <p:cNvSpPr/>
              <p:nvPr/>
            </p:nvSpPr>
            <p:spPr>
              <a:xfrm>
                <a:off x="7276913" y="681690"/>
                <a:ext cx="143572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972" name="Radioactif"/>
              <p:cNvSpPr/>
              <p:nvPr/>
            </p:nvSpPr>
            <p:spPr>
              <a:xfrm>
                <a:off x="7276913" y="798021"/>
                <a:ext cx="143572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973" name="Radioactif"/>
              <p:cNvSpPr/>
              <p:nvPr/>
            </p:nvSpPr>
            <p:spPr>
              <a:xfrm>
                <a:off x="7276913" y="912337"/>
                <a:ext cx="143572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974" name="Radioactif"/>
              <p:cNvSpPr/>
              <p:nvPr/>
            </p:nvSpPr>
            <p:spPr>
              <a:xfrm>
                <a:off x="7276913" y="1027661"/>
                <a:ext cx="143572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975" name="Radioactif"/>
              <p:cNvSpPr/>
              <p:nvPr/>
            </p:nvSpPr>
            <p:spPr>
              <a:xfrm>
                <a:off x="7276913" y="1142984"/>
                <a:ext cx="143572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976" name="Radioactif"/>
              <p:cNvSpPr/>
              <p:nvPr/>
            </p:nvSpPr>
            <p:spPr>
              <a:xfrm>
                <a:off x="7276913" y="1259315"/>
                <a:ext cx="143572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977" name="Radioactif"/>
              <p:cNvSpPr/>
              <p:nvPr/>
            </p:nvSpPr>
            <p:spPr>
              <a:xfrm>
                <a:off x="7276913" y="1371162"/>
                <a:ext cx="143572" cy="143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978" name="Radioactif"/>
              <p:cNvSpPr/>
              <p:nvPr/>
            </p:nvSpPr>
            <p:spPr>
              <a:xfrm>
                <a:off x="7276913" y="1487948"/>
                <a:ext cx="143572" cy="143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979" name="Radioactif"/>
              <p:cNvSpPr/>
              <p:nvPr/>
            </p:nvSpPr>
            <p:spPr>
              <a:xfrm>
                <a:off x="7276913" y="1601809"/>
                <a:ext cx="143572" cy="143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980" name="Radioactif"/>
              <p:cNvSpPr/>
              <p:nvPr/>
            </p:nvSpPr>
            <p:spPr>
              <a:xfrm>
                <a:off x="7276913" y="1710083"/>
                <a:ext cx="143572" cy="143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981" name="Radioactif"/>
              <p:cNvSpPr/>
              <p:nvPr/>
            </p:nvSpPr>
            <p:spPr>
              <a:xfrm>
                <a:off x="7270931" y="1831450"/>
                <a:ext cx="143571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982" name="Radioactif"/>
              <p:cNvSpPr/>
              <p:nvPr/>
            </p:nvSpPr>
            <p:spPr>
              <a:xfrm>
                <a:off x="7276913" y="1935213"/>
                <a:ext cx="143572" cy="143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983" name="Radioactif"/>
              <p:cNvSpPr/>
              <p:nvPr/>
            </p:nvSpPr>
            <p:spPr>
              <a:xfrm>
                <a:off x="9414453" y="681690"/>
                <a:ext cx="143571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984" name="Radioactif"/>
              <p:cNvSpPr/>
              <p:nvPr/>
            </p:nvSpPr>
            <p:spPr>
              <a:xfrm>
                <a:off x="9414453" y="798021"/>
                <a:ext cx="143571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985" name="Radioactif"/>
              <p:cNvSpPr/>
              <p:nvPr/>
            </p:nvSpPr>
            <p:spPr>
              <a:xfrm>
                <a:off x="9414453" y="912337"/>
                <a:ext cx="143571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986" name="Radioactif"/>
              <p:cNvSpPr/>
              <p:nvPr/>
            </p:nvSpPr>
            <p:spPr>
              <a:xfrm>
                <a:off x="9414453" y="1027661"/>
                <a:ext cx="143571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987" name="Radioactif"/>
              <p:cNvSpPr/>
              <p:nvPr/>
            </p:nvSpPr>
            <p:spPr>
              <a:xfrm>
                <a:off x="9414453" y="1142984"/>
                <a:ext cx="143571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988" name="Radioactif"/>
              <p:cNvSpPr/>
              <p:nvPr/>
            </p:nvSpPr>
            <p:spPr>
              <a:xfrm>
                <a:off x="9414453" y="1259315"/>
                <a:ext cx="143571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989" name="Radioactif"/>
              <p:cNvSpPr/>
              <p:nvPr/>
            </p:nvSpPr>
            <p:spPr>
              <a:xfrm>
                <a:off x="9414453" y="1371162"/>
                <a:ext cx="143571" cy="143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990" name="Radioactif"/>
              <p:cNvSpPr/>
              <p:nvPr/>
            </p:nvSpPr>
            <p:spPr>
              <a:xfrm>
                <a:off x="9414453" y="1487948"/>
                <a:ext cx="143571" cy="143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991" name="Radioactif"/>
              <p:cNvSpPr/>
              <p:nvPr/>
            </p:nvSpPr>
            <p:spPr>
              <a:xfrm>
                <a:off x="9414453" y="1601809"/>
                <a:ext cx="143571" cy="143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992" name="Radioactif"/>
              <p:cNvSpPr/>
              <p:nvPr/>
            </p:nvSpPr>
            <p:spPr>
              <a:xfrm>
                <a:off x="9408470" y="1831450"/>
                <a:ext cx="143572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993" name="Radioactif"/>
              <p:cNvSpPr/>
              <p:nvPr/>
            </p:nvSpPr>
            <p:spPr>
              <a:xfrm>
                <a:off x="9414453" y="1935213"/>
                <a:ext cx="143571" cy="143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994" name="Radioactif"/>
              <p:cNvSpPr/>
              <p:nvPr/>
            </p:nvSpPr>
            <p:spPr>
              <a:xfrm>
                <a:off x="10299727" y="681690"/>
                <a:ext cx="143572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995" name="Radioactif"/>
              <p:cNvSpPr/>
              <p:nvPr/>
            </p:nvSpPr>
            <p:spPr>
              <a:xfrm>
                <a:off x="10299727" y="1142984"/>
                <a:ext cx="143572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996" name="Radioactif"/>
              <p:cNvSpPr/>
              <p:nvPr/>
            </p:nvSpPr>
            <p:spPr>
              <a:xfrm>
                <a:off x="10299727" y="1259315"/>
                <a:ext cx="143572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997" name="Radioactif"/>
              <p:cNvSpPr/>
              <p:nvPr/>
            </p:nvSpPr>
            <p:spPr>
              <a:xfrm>
                <a:off x="10299727" y="1371162"/>
                <a:ext cx="143572" cy="143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998" name="Radioactif"/>
              <p:cNvSpPr/>
              <p:nvPr/>
            </p:nvSpPr>
            <p:spPr>
              <a:xfrm>
                <a:off x="10299727" y="1487948"/>
                <a:ext cx="143572" cy="143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999" name="Radioactif"/>
              <p:cNvSpPr/>
              <p:nvPr/>
            </p:nvSpPr>
            <p:spPr>
              <a:xfrm>
                <a:off x="10299727" y="1601809"/>
                <a:ext cx="143572" cy="143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1000" name="Radioactif"/>
              <p:cNvSpPr/>
              <p:nvPr/>
            </p:nvSpPr>
            <p:spPr>
              <a:xfrm>
                <a:off x="10299727" y="1710083"/>
                <a:ext cx="143572" cy="143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1001" name="Radioactif"/>
              <p:cNvSpPr/>
              <p:nvPr/>
            </p:nvSpPr>
            <p:spPr>
              <a:xfrm>
                <a:off x="10293745" y="1831450"/>
                <a:ext cx="143571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1002" name="Radioactif"/>
              <p:cNvSpPr/>
              <p:nvPr/>
            </p:nvSpPr>
            <p:spPr>
              <a:xfrm>
                <a:off x="10299727" y="1935213"/>
                <a:ext cx="143572" cy="143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1003" name="Radioactif"/>
              <p:cNvSpPr/>
              <p:nvPr/>
            </p:nvSpPr>
            <p:spPr>
              <a:xfrm>
                <a:off x="6485669" y="692822"/>
                <a:ext cx="143571" cy="143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1004" name="Radioactif"/>
              <p:cNvSpPr/>
              <p:nvPr/>
            </p:nvSpPr>
            <p:spPr>
              <a:xfrm>
                <a:off x="6485669" y="809152"/>
                <a:ext cx="143571" cy="143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1005" name="Radioactif"/>
              <p:cNvSpPr/>
              <p:nvPr/>
            </p:nvSpPr>
            <p:spPr>
              <a:xfrm>
                <a:off x="6485669" y="923469"/>
                <a:ext cx="143571" cy="143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1006" name="Radioactif"/>
              <p:cNvSpPr/>
              <p:nvPr/>
            </p:nvSpPr>
            <p:spPr>
              <a:xfrm>
                <a:off x="6485669" y="1038793"/>
                <a:ext cx="143571" cy="143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1007" name="Radioactif"/>
              <p:cNvSpPr/>
              <p:nvPr/>
            </p:nvSpPr>
            <p:spPr>
              <a:xfrm>
                <a:off x="6485669" y="1154117"/>
                <a:ext cx="143571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1008" name="Radioactif"/>
              <p:cNvSpPr/>
              <p:nvPr/>
            </p:nvSpPr>
            <p:spPr>
              <a:xfrm>
                <a:off x="6485669" y="1270448"/>
                <a:ext cx="143571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1009" name="Radioactif"/>
              <p:cNvSpPr/>
              <p:nvPr/>
            </p:nvSpPr>
            <p:spPr>
              <a:xfrm>
                <a:off x="6485669" y="1382294"/>
                <a:ext cx="143571" cy="143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1010" name="Radioactif"/>
              <p:cNvSpPr/>
              <p:nvPr/>
            </p:nvSpPr>
            <p:spPr>
              <a:xfrm>
                <a:off x="6485669" y="1499080"/>
                <a:ext cx="143571" cy="143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1011" name="Radioactif"/>
              <p:cNvSpPr/>
              <p:nvPr/>
            </p:nvSpPr>
            <p:spPr>
              <a:xfrm>
                <a:off x="6485669" y="1612942"/>
                <a:ext cx="143571" cy="143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1012" name="Radioactif"/>
              <p:cNvSpPr/>
              <p:nvPr/>
            </p:nvSpPr>
            <p:spPr>
              <a:xfrm>
                <a:off x="6485669" y="1721216"/>
                <a:ext cx="143571" cy="143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1013" name="Radioactif"/>
              <p:cNvSpPr/>
              <p:nvPr/>
            </p:nvSpPr>
            <p:spPr>
              <a:xfrm>
                <a:off x="6479686" y="1842582"/>
                <a:ext cx="143572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1014" name="Radioactif"/>
              <p:cNvSpPr/>
              <p:nvPr/>
            </p:nvSpPr>
            <p:spPr>
              <a:xfrm>
                <a:off x="6485669" y="1946345"/>
                <a:ext cx="143571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1015" name="Radioactif"/>
              <p:cNvSpPr/>
              <p:nvPr/>
            </p:nvSpPr>
            <p:spPr>
              <a:xfrm>
                <a:off x="9678503" y="679363"/>
                <a:ext cx="143572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1016" name="Radioactif"/>
              <p:cNvSpPr/>
              <p:nvPr/>
            </p:nvSpPr>
            <p:spPr>
              <a:xfrm>
                <a:off x="9678503" y="795693"/>
                <a:ext cx="143572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1017" name="Radioactif"/>
              <p:cNvSpPr/>
              <p:nvPr/>
            </p:nvSpPr>
            <p:spPr>
              <a:xfrm>
                <a:off x="9678503" y="910010"/>
                <a:ext cx="143572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1018" name="Radioactif"/>
              <p:cNvSpPr/>
              <p:nvPr/>
            </p:nvSpPr>
            <p:spPr>
              <a:xfrm>
                <a:off x="9678503" y="1025334"/>
                <a:ext cx="143572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1019" name="Radioactif"/>
              <p:cNvSpPr/>
              <p:nvPr/>
            </p:nvSpPr>
            <p:spPr>
              <a:xfrm>
                <a:off x="9678503" y="1140657"/>
                <a:ext cx="143572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1020" name="Radioactif"/>
              <p:cNvSpPr/>
              <p:nvPr/>
            </p:nvSpPr>
            <p:spPr>
              <a:xfrm>
                <a:off x="9678503" y="1256988"/>
                <a:ext cx="143572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1021" name="Radioactif"/>
              <p:cNvSpPr/>
              <p:nvPr/>
            </p:nvSpPr>
            <p:spPr>
              <a:xfrm>
                <a:off x="9678503" y="1368835"/>
                <a:ext cx="143572" cy="143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1022" name="Radioactif"/>
              <p:cNvSpPr/>
              <p:nvPr/>
            </p:nvSpPr>
            <p:spPr>
              <a:xfrm>
                <a:off x="9678503" y="1485621"/>
                <a:ext cx="143572" cy="143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1023" name="Radioactif"/>
              <p:cNvSpPr/>
              <p:nvPr/>
            </p:nvSpPr>
            <p:spPr>
              <a:xfrm>
                <a:off x="9678503" y="1599482"/>
                <a:ext cx="143572" cy="143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1024" name="Radioactif"/>
              <p:cNvSpPr/>
              <p:nvPr/>
            </p:nvSpPr>
            <p:spPr>
              <a:xfrm>
                <a:off x="9678503" y="1707757"/>
                <a:ext cx="143572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1025" name="Radioactif"/>
              <p:cNvSpPr/>
              <p:nvPr/>
            </p:nvSpPr>
            <p:spPr>
              <a:xfrm>
                <a:off x="9672521" y="1829122"/>
                <a:ext cx="143571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1026" name="Radioactif"/>
              <p:cNvSpPr/>
              <p:nvPr/>
            </p:nvSpPr>
            <p:spPr>
              <a:xfrm>
                <a:off x="9678503" y="1932886"/>
                <a:ext cx="143572" cy="143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1027" name="Radioactif"/>
              <p:cNvSpPr/>
              <p:nvPr/>
            </p:nvSpPr>
            <p:spPr>
              <a:xfrm>
                <a:off x="9261355" y="679363"/>
                <a:ext cx="143572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1028" name="Radioactif"/>
              <p:cNvSpPr/>
              <p:nvPr/>
            </p:nvSpPr>
            <p:spPr>
              <a:xfrm>
                <a:off x="9261355" y="795693"/>
                <a:ext cx="143572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1029" name="Radioactif"/>
              <p:cNvSpPr/>
              <p:nvPr/>
            </p:nvSpPr>
            <p:spPr>
              <a:xfrm>
                <a:off x="9261355" y="910010"/>
                <a:ext cx="143572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1030" name="Radioactif"/>
              <p:cNvSpPr/>
              <p:nvPr/>
            </p:nvSpPr>
            <p:spPr>
              <a:xfrm>
                <a:off x="9261355" y="1025334"/>
                <a:ext cx="143572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1031" name="Radioactif"/>
              <p:cNvSpPr/>
              <p:nvPr/>
            </p:nvSpPr>
            <p:spPr>
              <a:xfrm>
                <a:off x="9261355" y="1140657"/>
                <a:ext cx="143572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1032" name="Radioactif"/>
              <p:cNvSpPr/>
              <p:nvPr/>
            </p:nvSpPr>
            <p:spPr>
              <a:xfrm>
                <a:off x="9261355" y="1256988"/>
                <a:ext cx="143572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1033" name="Radioactif"/>
              <p:cNvSpPr/>
              <p:nvPr/>
            </p:nvSpPr>
            <p:spPr>
              <a:xfrm>
                <a:off x="9261355" y="1368835"/>
                <a:ext cx="143572" cy="143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1034" name="Radioactif"/>
              <p:cNvSpPr/>
              <p:nvPr/>
            </p:nvSpPr>
            <p:spPr>
              <a:xfrm>
                <a:off x="9261355" y="1485621"/>
                <a:ext cx="143572" cy="143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1035" name="Radioactif"/>
              <p:cNvSpPr/>
              <p:nvPr/>
            </p:nvSpPr>
            <p:spPr>
              <a:xfrm>
                <a:off x="9261355" y="1599482"/>
                <a:ext cx="143572" cy="143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1036" name="Radioactif"/>
              <p:cNvSpPr/>
              <p:nvPr/>
            </p:nvSpPr>
            <p:spPr>
              <a:xfrm>
                <a:off x="9261355" y="1707757"/>
                <a:ext cx="143572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1037" name="Radioactif"/>
              <p:cNvSpPr/>
              <p:nvPr/>
            </p:nvSpPr>
            <p:spPr>
              <a:xfrm>
                <a:off x="9255373" y="1829122"/>
                <a:ext cx="143571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1038" name="Radioactif"/>
              <p:cNvSpPr/>
              <p:nvPr/>
            </p:nvSpPr>
            <p:spPr>
              <a:xfrm>
                <a:off x="9261355" y="1932886"/>
                <a:ext cx="143572" cy="143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1039" name="Radioactif"/>
              <p:cNvSpPr/>
              <p:nvPr/>
            </p:nvSpPr>
            <p:spPr>
              <a:xfrm>
                <a:off x="9408469" y="1701879"/>
                <a:ext cx="143571" cy="143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1040" name="Radioactif"/>
              <p:cNvSpPr/>
              <p:nvPr/>
            </p:nvSpPr>
            <p:spPr>
              <a:xfrm>
                <a:off x="10305712" y="788214"/>
                <a:ext cx="143571" cy="143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1041" name="Radioactif"/>
              <p:cNvSpPr/>
              <p:nvPr/>
            </p:nvSpPr>
            <p:spPr>
              <a:xfrm>
                <a:off x="10299727" y="909849"/>
                <a:ext cx="143572" cy="143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1042" name="Radioactif"/>
              <p:cNvSpPr/>
              <p:nvPr/>
            </p:nvSpPr>
            <p:spPr>
              <a:xfrm>
                <a:off x="10305712" y="1015048"/>
                <a:ext cx="143571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pic>
            <p:nvPicPr>
              <p:cNvPr id="1043" name="Groupe 4" descr="Groupe 4"/>
              <p:cNvPicPr>
                <a:picLocks noChangeAspect="1"/>
              </p:cNvPicPr>
              <p:nvPr/>
            </p:nvPicPr>
            <p:blipFill>
              <a:blip r:embed="rId2"/>
              <a:srcRect t="49566" b="33188"/>
              <a:stretch>
                <a:fillRect/>
              </a:stretch>
            </p:blipFill>
            <p:spPr>
              <a:xfrm>
                <a:off x="987690" y="2151263"/>
                <a:ext cx="4816695" cy="13208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044" name="Ligne"/>
              <p:cNvSpPr/>
              <p:nvPr/>
            </p:nvSpPr>
            <p:spPr>
              <a:xfrm>
                <a:off x="1145189" y="2047075"/>
                <a:ext cx="4435783" cy="1"/>
              </a:xfrm>
              <a:prstGeom prst="line">
                <a:avLst/>
              </a:prstGeom>
              <a:noFill/>
              <a:ln w="76200" cap="flat">
                <a:solidFill>
                  <a:srgbClr val="747676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1045" name="Ligne"/>
              <p:cNvSpPr/>
              <p:nvPr/>
            </p:nvSpPr>
            <p:spPr>
              <a:xfrm>
                <a:off x="1145189" y="1931752"/>
                <a:ext cx="4435783" cy="1"/>
              </a:xfrm>
              <a:prstGeom prst="line">
                <a:avLst/>
              </a:prstGeom>
              <a:noFill/>
              <a:ln w="76200" cap="flat">
                <a:solidFill>
                  <a:srgbClr val="747676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1046" name="Ligne"/>
              <p:cNvSpPr/>
              <p:nvPr/>
            </p:nvSpPr>
            <p:spPr>
              <a:xfrm>
                <a:off x="1145189" y="1816428"/>
                <a:ext cx="4435783" cy="1"/>
              </a:xfrm>
              <a:prstGeom prst="line">
                <a:avLst/>
              </a:prstGeom>
              <a:noFill/>
              <a:ln w="76200" cap="flat">
                <a:solidFill>
                  <a:srgbClr val="747676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1047" name="Ligne"/>
              <p:cNvSpPr/>
              <p:nvPr/>
            </p:nvSpPr>
            <p:spPr>
              <a:xfrm>
                <a:off x="1145189" y="1701105"/>
                <a:ext cx="4435783" cy="1"/>
              </a:xfrm>
              <a:prstGeom prst="line">
                <a:avLst/>
              </a:prstGeom>
              <a:noFill/>
              <a:ln w="76200" cap="flat">
                <a:solidFill>
                  <a:srgbClr val="747676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1048" name="Ligne"/>
              <p:cNvSpPr/>
              <p:nvPr/>
            </p:nvSpPr>
            <p:spPr>
              <a:xfrm>
                <a:off x="1145189" y="1584775"/>
                <a:ext cx="4435783" cy="1"/>
              </a:xfrm>
              <a:prstGeom prst="line">
                <a:avLst/>
              </a:prstGeom>
              <a:noFill/>
              <a:ln w="76200" cap="flat">
                <a:solidFill>
                  <a:srgbClr val="747676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1049" name="Ligne"/>
              <p:cNvSpPr/>
              <p:nvPr/>
            </p:nvSpPr>
            <p:spPr>
              <a:xfrm>
                <a:off x="1145189" y="1469451"/>
                <a:ext cx="4435783" cy="1"/>
              </a:xfrm>
              <a:prstGeom prst="line">
                <a:avLst/>
              </a:prstGeom>
              <a:noFill/>
              <a:ln w="76200" cap="flat">
                <a:solidFill>
                  <a:srgbClr val="747676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1050" name="Ligne"/>
              <p:cNvSpPr/>
              <p:nvPr/>
            </p:nvSpPr>
            <p:spPr>
              <a:xfrm>
                <a:off x="1145189" y="1353121"/>
                <a:ext cx="4435783" cy="1"/>
              </a:xfrm>
              <a:prstGeom prst="line">
                <a:avLst/>
              </a:prstGeom>
              <a:noFill/>
              <a:ln w="76200" cap="flat">
                <a:solidFill>
                  <a:srgbClr val="747676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1051" name="Ligne"/>
              <p:cNvSpPr/>
              <p:nvPr/>
            </p:nvSpPr>
            <p:spPr>
              <a:xfrm>
                <a:off x="1145189" y="1237797"/>
                <a:ext cx="4435783" cy="1"/>
              </a:xfrm>
              <a:prstGeom prst="line">
                <a:avLst/>
              </a:prstGeom>
              <a:noFill/>
              <a:ln w="76200" cap="flat">
                <a:solidFill>
                  <a:srgbClr val="747676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1052" name="Ligne"/>
              <p:cNvSpPr/>
              <p:nvPr/>
            </p:nvSpPr>
            <p:spPr>
              <a:xfrm>
                <a:off x="1145189" y="1121467"/>
                <a:ext cx="4435783" cy="1"/>
              </a:xfrm>
              <a:prstGeom prst="line">
                <a:avLst/>
              </a:prstGeom>
              <a:noFill/>
              <a:ln w="76200" cap="flat">
                <a:solidFill>
                  <a:srgbClr val="747676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1053" name="Ligne"/>
              <p:cNvSpPr/>
              <p:nvPr/>
            </p:nvSpPr>
            <p:spPr>
              <a:xfrm>
                <a:off x="1145189" y="1006143"/>
                <a:ext cx="4435783" cy="1"/>
              </a:xfrm>
              <a:prstGeom prst="line">
                <a:avLst/>
              </a:prstGeom>
              <a:noFill/>
              <a:ln w="76200" cap="flat">
                <a:solidFill>
                  <a:srgbClr val="747676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1054" name="Ligne"/>
              <p:cNvSpPr/>
              <p:nvPr/>
            </p:nvSpPr>
            <p:spPr>
              <a:xfrm>
                <a:off x="1145189" y="889813"/>
                <a:ext cx="4435783" cy="1"/>
              </a:xfrm>
              <a:prstGeom prst="line">
                <a:avLst/>
              </a:prstGeom>
              <a:noFill/>
              <a:ln w="76200" cap="flat">
                <a:solidFill>
                  <a:srgbClr val="747676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1055" name="Ligne"/>
              <p:cNvSpPr/>
              <p:nvPr/>
            </p:nvSpPr>
            <p:spPr>
              <a:xfrm>
                <a:off x="1145189" y="774489"/>
                <a:ext cx="4435783" cy="1"/>
              </a:xfrm>
              <a:prstGeom prst="line">
                <a:avLst/>
              </a:prstGeom>
              <a:noFill/>
              <a:ln w="76200" cap="flat">
                <a:solidFill>
                  <a:srgbClr val="747676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1056" name="Ligne"/>
              <p:cNvSpPr/>
              <p:nvPr/>
            </p:nvSpPr>
            <p:spPr>
              <a:xfrm flipH="1">
                <a:off x="1580278" y="724975"/>
                <a:ext cx="1" cy="1374816"/>
              </a:xfrm>
              <a:prstGeom prst="line">
                <a:avLst/>
              </a:prstGeom>
              <a:noFill/>
              <a:ln w="190500" cap="flat">
                <a:solidFill>
                  <a:srgbClr val="EDF1F1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1057" name="Ligne"/>
              <p:cNvSpPr/>
              <p:nvPr/>
            </p:nvSpPr>
            <p:spPr>
              <a:xfrm flipH="1">
                <a:off x="2069213" y="724975"/>
                <a:ext cx="1" cy="1374816"/>
              </a:xfrm>
              <a:prstGeom prst="line">
                <a:avLst/>
              </a:prstGeom>
              <a:noFill/>
              <a:ln w="190500" cap="flat">
                <a:solidFill>
                  <a:srgbClr val="EDF1F1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1058" name="Ligne"/>
              <p:cNvSpPr/>
              <p:nvPr/>
            </p:nvSpPr>
            <p:spPr>
              <a:xfrm flipH="1">
                <a:off x="2558147" y="724975"/>
                <a:ext cx="1" cy="1374816"/>
              </a:xfrm>
              <a:prstGeom prst="line">
                <a:avLst/>
              </a:prstGeom>
              <a:noFill/>
              <a:ln w="190500" cap="flat">
                <a:solidFill>
                  <a:srgbClr val="EDF1F1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1059" name="Ligne"/>
              <p:cNvSpPr/>
              <p:nvPr/>
            </p:nvSpPr>
            <p:spPr>
              <a:xfrm flipH="1">
                <a:off x="3047080" y="724975"/>
                <a:ext cx="1" cy="1374816"/>
              </a:xfrm>
              <a:prstGeom prst="line">
                <a:avLst/>
              </a:prstGeom>
              <a:noFill/>
              <a:ln w="190500" cap="flat">
                <a:solidFill>
                  <a:srgbClr val="EDF1F1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1060" name="Ligne"/>
              <p:cNvSpPr/>
              <p:nvPr/>
            </p:nvSpPr>
            <p:spPr>
              <a:xfrm>
                <a:off x="3536013" y="724975"/>
                <a:ext cx="1" cy="1374816"/>
              </a:xfrm>
              <a:prstGeom prst="line">
                <a:avLst/>
              </a:prstGeom>
              <a:noFill/>
              <a:ln w="190500" cap="flat">
                <a:solidFill>
                  <a:srgbClr val="EDF1F1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1061" name="Ligne"/>
              <p:cNvSpPr/>
              <p:nvPr/>
            </p:nvSpPr>
            <p:spPr>
              <a:xfrm>
                <a:off x="4024947" y="724975"/>
                <a:ext cx="1" cy="1374816"/>
              </a:xfrm>
              <a:prstGeom prst="line">
                <a:avLst/>
              </a:prstGeom>
              <a:noFill/>
              <a:ln w="190500" cap="flat">
                <a:solidFill>
                  <a:srgbClr val="EDF1F1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1062" name="Ligne"/>
              <p:cNvSpPr/>
              <p:nvPr/>
            </p:nvSpPr>
            <p:spPr>
              <a:xfrm>
                <a:off x="4552769" y="724975"/>
                <a:ext cx="1" cy="1374816"/>
              </a:xfrm>
              <a:prstGeom prst="line">
                <a:avLst/>
              </a:prstGeom>
              <a:noFill/>
              <a:ln w="190500" cap="flat">
                <a:solidFill>
                  <a:srgbClr val="EDF1F1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1063" name="Ligne"/>
              <p:cNvSpPr/>
              <p:nvPr/>
            </p:nvSpPr>
            <p:spPr>
              <a:xfrm>
                <a:off x="5080590" y="724975"/>
                <a:ext cx="1" cy="1374816"/>
              </a:xfrm>
              <a:prstGeom prst="line">
                <a:avLst/>
              </a:prstGeom>
              <a:noFill/>
              <a:ln w="190500" cap="flat">
                <a:solidFill>
                  <a:srgbClr val="EDF1F1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1064" name="Radioactif"/>
              <p:cNvSpPr/>
              <p:nvPr/>
            </p:nvSpPr>
            <p:spPr>
              <a:xfrm>
                <a:off x="2157302" y="702704"/>
                <a:ext cx="143571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1065" name="Radioactif"/>
              <p:cNvSpPr/>
              <p:nvPr/>
            </p:nvSpPr>
            <p:spPr>
              <a:xfrm>
                <a:off x="2157302" y="819034"/>
                <a:ext cx="143571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1066" name="Radioactif"/>
              <p:cNvSpPr/>
              <p:nvPr/>
            </p:nvSpPr>
            <p:spPr>
              <a:xfrm>
                <a:off x="2157302" y="933351"/>
                <a:ext cx="143571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1067" name="Radioactif"/>
              <p:cNvSpPr/>
              <p:nvPr/>
            </p:nvSpPr>
            <p:spPr>
              <a:xfrm>
                <a:off x="2157302" y="1048675"/>
                <a:ext cx="143571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1068" name="Radioactif"/>
              <p:cNvSpPr/>
              <p:nvPr/>
            </p:nvSpPr>
            <p:spPr>
              <a:xfrm>
                <a:off x="2157302" y="1163998"/>
                <a:ext cx="143571" cy="143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1069" name="Radioactif"/>
              <p:cNvSpPr/>
              <p:nvPr/>
            </p:nvSpPr>
            <p:spPr>
              <a:xfrm>
                <a:off x="2157302" y="1280329"/>
                <a:ext cx="143571" cy="143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1070" name="Radioactif"/>
              <p:cNvSpPr/>
              <p:nvPr/>
            </p:nvSpPr>
            <p:spPr>
              <a:xfrm>
                <a:off x="2157302" y="1392176"/>
                <a:ext cx="143571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1071" name="Radioactif"/>
              <p:cNvSpPr/>
              <p:nvPr/>
            </p:nvSpPr>
            <p:spPr>
              <a:xfrm>
                <a:off x="2157302" y="1508962"/>
                <a:ext cx="143571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1072" name="Radioactif"/>
              <p:cNvSpPr/>
              <p:nvPr/>
            </p:nvSpPr>
            <p:spPr>
              <a:xfrm>
                <a:off x="2157302" y="1622824"/>
                <a:ext cx="143571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1073" name="Radioactif"/>
              <p:cNvSpPr/>
              <p:nvPr/>
            </p:nvSpPr>
            <p:spPr>
              <a:xfrm>
                <a:off x="2157302" y="1731098"/>
                <a:ext cx="143571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1074" name="Radioactif"/>
              <p:cNvSpPr/>
              <p:nvPr/>
            </p:nvSpPr>
            <p:spPr>
              <a:xfrm>
                <a:off x="2151319" y="1852463"/>
                <a:ext cx="143572" cy="143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1075" name="Radioactif"/>
              <p:cNvSpPr/>
              <p:nvPr/>
            </p:nvSpPr>
            <p:spPr>
              <a:xfrm>
                <a:off x="2157302" y="1956227"/>
                <a:ext cx="143571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1076" name="Radioactif"/>
              <p:cNvSpPr/>
              <p:nvPr/>
            </p:nvSpPr>
            <p:spPr>
              <a:xfrm>
                <a:off x="4294841" y="702704"/>
                <a:ext cx="143572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1077" name="Radioactif"/>
              <p:cNvSpPr/>
              <p:nvPr/>
            </p:nvSpPr>
            <p:spPr>
              <a:xfrm>
                <a:off x="4294841" y="819034"/>
                <a:ext cx="143572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1078" name="Radioactif"/>
              <p:cNvSpPr/>
              <p:nvPr/>
            </p:nvSpPr>
            <p:spPr>
              <a:xfrm>
                <a:off x="4294841" y="933351"/>
                <a:ext cx="143572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1079" name="Radioactif"/>
              <p:cNvSpPr/>
              <p:nvPr/>
            </p:nvSpPr>
            <p:spPr>
              <a:xfrm>
                <a:off x="4294841" y="1048674"/>
                <a:ext cx="143572" cy="143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1080" name="Radioactif"/>
              <p:cNvSpPr/>
              <p:nvPr/>
            </p:nvSpPr>
            <p:spPr>
              <a:xfrm>
                <a:off x="4294841" y="1163998"/>
                <a:ext cx="143572" cy="143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1081" name="Radioactif"/>
              <p:cNvSpPr/>
              <p:nvPr/>
            </p:nvSpPr>
            <p:spPr>
              <a:xfrm>
                <a:off x="4294841" y="1280329"/>
                <a:ext cx="143572" cy="143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1082" name="Radioactif"/>
              <p:cNvSpPr/>
              <p:nvPr/>
            </p:nvSpPr>
            <p:spPr>
              <a:xfrm>
                <a:off x="4294841" y="1392176"/>
                <a:ext cx="143572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1083" name="Radioactif"/>
              <p:cNvSpPr/>
              <p:nvPr/>
            </p:nvSpPr>
            <p:spPr>
              <a:xfrm>
                <a:off x="4294841" y="1508962"/>
                <a:ext cx="143572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1084" name="Radioactif"/>
              <p:cNvSpPr/>
              <p:nvPr/>
            </p:nvSpPr>
            <p:spPr>
              <a:xfrm>
                <a:off x="4294841" y="1622824"/>
                <a:ext cx="143572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1085" name="Radioactif"/>
              <p:cNvSpPr/>
              <p:nvPr/>
            </p:nvSpPr>
            <p:spPr>
              <a:xfrm>
                <a:off x="4288859" y="1852464"/>
                <a:ext cx="143571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1086" name="Radioactif"/>
              <p:cNvSpPr/>
              <p:nvPr/>
            </p:nvSpPr>
            <p:spPr>
              <a:xfrm>
                <a:off x="4294841" y="1956227"/>
                <a:ext cx="143572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1087" name="Radioactif"/>
              <p:cNvSpPr/>
              <p:nvPr/>
            </p:nvSpPr>
            <p:spPr>
              <a:xfrm>
                <a:off x="5180116" y="702704"/>
                <a:ext cx="143571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1088" name="Radioactif"/>
              <p:cNvSpPr/>
              <p:nvPr/>
            </p:nvSpPr>
            <p:spPr>
              <a:xfrm>
                <a:off x="5180116" y="1163998"/>
                <a:ext cx="143571" cy="143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1089" name="Radioactif"/>
              <p:cNvSpPr/>
              <p:nvPr/>
            </p:nvSpPr>
            <p:spPr>
              <a:xfrm>
                <a:off x="5180116" y="1280329"/>
                <a:ext cx="143571" cy="143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1090" name="Radioactif"/>
              <p:cNvSpPr/>
              <p:nvPr/>
            </p:nvSpPr>
            <p:spPr>
              <a:xfrm>
                <a:off x="5180116" y="1392176"/>
                <a:ext cx="143571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1091" name="Radioactif"/>
              <p:cNvSpPr/>
              <p:nvPr/>
            </p:nvSpPr>
            <p:spPr>
              <a:xfrm>
                <a:off x="5180116" y="1508962"/>
                <a:ext cx="143571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1092" name="Radioactif"/>
              <p:cNvSpPr/>
              <p:nvPr/>
            </p:nvSpPr>
            <p:spPr>
              <a:xfrm>
                <a:off x="5180116" y="1622824"/>
                <a:ext cx="143571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1093" name="Radioactif"/>
              <p:cNvSpPr/>
              <p:nvPr/>
            </p:nvSpPr>
            <p:spPr>
              <a:xfrm>
                <a:off x="5180116" y="1731098"/>
                <a:ext cx="143571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1094" name="Radioactif"/>
              <p:cNvSpPr/>
              <p:nvPr/>
            </p:nvSpPr>
            <p:spPr>
              <a:xfrm>
                <a:off x="5174133" y="1852464"/>
                <a:ext cx="143572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1095" name="Radioactif"/>
              <p:cNvSpPr/>
              <p:nvPr/>
            </p:nvSpPr>
            <p:spPr>
              <a:xfrm>
                <a:off x="5180116" y="1956227"/>
                <a:ext cx="143571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1096" name="Radioactif"/>
              <p:cNvSpPr/>
              <p:nvPr/>
            </p:nvSpPr>
            <p:spPr>
              <a:xfrm>
                <a:off x="1366057" y="713836"/>
                <a:ext cx="143572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1097" name="Radioactif"/>
              <p:cNvSpPr/>
              <p:nvPr/>
            </p:nvSpPr>
            <p:spPr>
              <a:xfrm>
                <a:off x="1366057" y="830167"/>
                <a:ext cx="143572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1098" name="Radioactif"/>
              <p:cNvSpPr/>
              <p:nvPr/>
            </p:nvSpPr>
            <p:spPr>
              <a:xfrm>
                <a:off x="1366057" y="944483"/>
                <a:ext cx="143572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1099" name="Radioactif"/>
              <p:cNvSpPr/>
              <p:nvPr/>
            </p:nvSpPr>
            <p:spPr>
              <a:xfrm>
                <a:off x="1366057" y="1059807"/>
                <a:ext cx="143572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1100" name="Radioactif"/>
              <p:cNvSpPr/>
              <p:nvPr/>
            </p:nvSpPr>
            <p:spPr>
              <a:xfrm>
                <a:off x="1366057" y="1175130"/>
                <a:ext cx="143572" cy="143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1101" name="Radioactif"/>
              <p:cNvSpPr/>
              <p:nvPr/>
            </p:nvSpPr>
            <p:spPr>
              <a:xfrm>
                <a:off x="1366057" y="1291461"/>
                <a:ext cx="143572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1102" name="Radioactif"/>
              <p:cNvSpPr/>
              <p:nvPr/>
            </p:nvSpPr>
            <p:spPr>
              <a:xfrm>
                <a:off x="1366057" y="1403308"/>
                <a:ext cx="143572" cy="143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1103" name="Radioactif"/>
              <p:cNvSpPr/>
              <p:nvPr/>
            </p:nvSpPr>
            <p:spPr>
              <a:xfrm>
                <a:off x="1366057" y="1520094"/>
                <a:ext cx="143572" cy="143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1104" name="Radioactif"/>
              <p:cNvSpPr/>
              <p:nvPr/>
            </p:nvSpPr>
            <p:spPr>
              <a:xfrm>
                <a:off x="1366057" y="1633956"/>
                <a:ext cx="143572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1105" name="Radioactif"/>
              <p:cNvSpPr/>
              <p:nvPr/>
            </p:nvSpPr>
            <p:spPr>
              <a:xfrm>
                <a:off x="1366057" y="1742230"/>
                <a:ext cx="143572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1106" name="Radioactif"/>
              <p:cNvSpPr/>
              <p:nvPr/>
            </p:nvSpPr>
            <p:spPr>
              <a:xfrm>
                <a:off x="1360075" y="1863596"/>
                <a:ext cx="143571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1107" name="Radioactif"/>
              <p:cNvSpPr/>
              <p:nvPr/>
            </p:nvSpPr>
            <p:spPr>
              <a:xfrm>
                <a:off x="1366057" y="1967359"/>
                <a:ext cx="143572" cy="143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1108" name="Radioactif"/>
              <p:cNvSpPr/>
              <p:nvPr/>
            </p:nvSpPr>
            <p:spPr>
              <a:xfrm>
                <a:off x="4558892" y="931023"/>
                <a:ext cx="143571" cy="143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1109" name="Radioactif"/>
              <p:cNvSpPr/>
              <p:nvPr/>
            </p:nvSpPr>
            <p:spPr>
              <a:xfrm>
                <a:off x="4558892" y="1046347"/>
                <a:ext cx="143571" cy="143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1110" name="Radioactif"/>
              <p:cNvSpPr/>
              <p:nvPr/>
            </p:nvSpPr>
            <p:spPr>
              <a:xfrm>
                <a:off x="4558892" y="1161670"/>
                <a:ext cx="143571" cy="143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1111" name="Radioactif"/>
              <p:cNvSpPr/>
              <p:nvPr/>
            </p:nvSpPr>
            <p:spPr>
              <a:xfrm>
                <a:off x="4558892" y="1278001"/>
                <a:ext cx="143571" cy="143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1112" name="Radioactif"/>
              <p:cNvSpPr/>
              <p:nvPr/>
            </p:nvSpPr>
            <p:spPr>
              <a:xfrm>
                <a:off x="4558892" y="1389849"/>
                <a:ext cx="143571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1113" name="Radioactif"/>
              <p:cNvSpPr/>
              <p:nvPr/>
            </p:nvSpPr>
            <p:spPr>
              <a:xfrm>
                <a:off x="4558892" y="1506635"/>
                <a:ext cx="143571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1114" name="Radioactif"/>
              <p:cNvSpPr/>
              <p:nvPr/>
            </p:nvSpPr>
            <p:spPr>
              <a:xfrm>
                <a:off x="4558892" y="1620496"/>
                <a:ext cx="143571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1115" name="Radioactif"/>
              <p:cNvSpPr/>
              <p:nvPr/>
            </p:nvSpPr>
            <p:spPr>
              <a:xfrm>
                <a:off x="4558892" y="1728770"/>
                <a:ext cx="143571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1116" name="Radioactif"/>
              <p:cNvSpPr/>
              <p:nvPr/>
            </p:nvSpPr>
            <p:spPr>
              <a:xfrm>
                <a:off x="4552909" y="1850136"/>
                <a:ext cx="143572" cy="143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1117" name="Radioactif"/>
              <p:cNvSpPr/>
              <p:nvPr/>
            </p:nvSpPr>
            <p:spPr>
              <a:xfrm>
                <a:off x="4558892" y="1953900"/>
                <a:ext cx="143571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1118" name="Radioactif"/>
              <p:cNvSpPr/>
              <p:nvPr/>
            </p:nvSpPr>
            <p:spPr>
              <a:xfrm>
                <a:off x="4141744" y="700376"/>
                <a:ext cx="143571" cy="143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1119" name="Radioactif"/>
              <p:cNvSpPr/>
              <p:nvPr/>
            </p:nvSpPr>
            <p:spPr>
              <a:xfrm>
                <a:off x="4141744" y="816707"/>
                <a:ext cx="143571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1120" name="Radioactif"/>
              <p:cNvSpPr/>
              <p:nvPr/>
            </p:nvSpPr>
            <p:spPr>
              <a:xfrm>
                <a:off x="4141744" y="931023"/>
                <a:ext cx="143571" cy="143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1121" name="Radioactif"/>
              <p:cNvSpPr/>
              <p:nvPr/>
            </p:nvSpPr>
            <p:spPr>
              <a:xfrm>
                <a:off x="4141744" y="1046347"/>
                <a:ext cx="143571" cy="143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1122" name="Radioactif"/>
              <p:cNvSpPr/>
              <p:nvPr/>
            </p:nvSpPr>
            <p:spPr>
              <a:xfrm>
                <a:off x="4141744" y="1161670"/>
                <a:ext cx="143571" cy="143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1123" name="Radioactif"/>
              <p:cNvSpPr/>
              <p:nvPr/>
            </p:nvSpPr>
            <p:spPr>
              <a:xfrm>
                <a:off x="4141744" y="1278001"/>
                <a:ext cx="143571" cy="143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1124" name="Radioactif"/>
              <p:cNvSpPr/>
              <p:nvPr/>
            </p:nvSpPr>
            <p:spPr>
              <a:xfrm>
                <a:off x="4141744" y="1389849"/>
                <a:ext cx="143571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1125" name="Radioactif"/>
              <p:cNvSpPr/>
              <p:nvPr/>
            </p:nvSpPr>
            <p:spPr>
              <a:xfrm>
                <a:off x="4141744" y="1506635"/>
                <a:ext cx="143571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1126" name="Radioactif"/>
              <p:cNvSpPr/>
              <p:nvPr/>
            </p:nvSpPr>
            <p:spPr>
              <a:xfrm>
                <a:off x="4141744" y="1620496"/>
                <a:ext cx="143571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1127" name="Radioactif"/>
              <p:cNvSpPr/>
              <p:nvPr/>
            </p:nvSpPr>
            <p:spPr>
              <a:xfrm>
                <a:off x="4141744" y="1728770"/>
                <a:ext cx="143571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1128" name="Radioactif"/>
              <p:cNvSpPr/>
              <p:nvPr/>
            </p:nvSpPr>
            <p:spPr>
              <a:xfrm>
                <a:off x="4135761" y="1850136"/>
                <a:ext cx="143571" cy="143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1129" name="Radioactif"/>
              <p:cNvSpPr/>
              <p:nvPr/>
            </p:nvSpPr>
            <p:spPr>
              <a:xfrm>
                <a:off x="4141744" y="1953900"/>
                <a:ext cx="143571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1130" name="Radioactif"/>
              <p:cNvSpPr/>
              <p:nvPr/>
            </p:nvSpPr>
            <p:spPr>
              <a:xfrm>
                <a:off x="4288857" y="1722893"/>
                <a:ext cx="143572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1131" name="Radioactif"/>
              <p:cNvSpPr/>
              <p:nvPr/>
            </p:nvSpPr>
            <p:spPr>
              <a:xfrm>
                <a:off x="5186100" y="809228"/>
                <a:ext cx="143571" cy="143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1132" name="Radioactif"/>
              <p:cNvSpPr/>
              <p:nvPr/>
            </p:nvSpPr>
            <p:spPr>
              <a:xfrm>
                <a:off x="5180116" y="930864"/>
                <a:ext cx="143571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1133" name="Radioactif"/>
              <p:cNvSpPr/>
              <p:nvPr/>
            </p:nvSpPr>
            <p:spPr>
              <a:xfrm>
                <a:off x="5186100" y="1036061"/>
                <a:ext cx="143571" cy="143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chemeClr val="accent5">
                  <a:satOff val="7361"/>
                  <a:lumOff val="753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chemeClr val="accent5">
                        <a:satOff val="7361"/>
                        <a:lumOff val="7535"/>
                      </a:schemeClr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1134" name="Figure"/>
              <p:cNvSpPr/>
              <p:nvPr/>
            </p:nvSpPr>
            <p:spPr>
              <a:xfrm>
                <a:off x="961411" y="104494"/>
                <a:ext cx="4881963" cy="17817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431"/>
                    </a:moveTo>
                    <a:lnTo>
                      <a:pt x="4924" y="10112"/>
                    </a:lnTo>
                    <a:lnTo>
                      <a:pt x="5069" y="12994"/>
                    </a:lnTo>
                    <a:lnTo>
                      <a:pt x="6990" y="13148"/>
                    </a:lnTo>
                    <a:lnTo>
                      <a:pt x="7314" y="10178"/>
                    </a:lnTo>
                    <a:lnTo>
                      <a:pt x="9302" y="10350"/>
                    </a:lnTo>
                    <a:lnTo>
                      <a:pt x="9309" y="4969"/>
                    </a:lnTo>
                    <a:lnTo>
                      <a:pt x="11175" y="4714"/>
                    </a:lnTo>
                    <a:lnTo>
                      <a:pt x="11467" y="21600"/>
                    </a:lnTo>
                    <a:lnTo>
                      <a:pt x="13675" y="21312"/>
                    </a:lnTo>
                    <a:lnTo>
                      <a:pt x="13601" y="13282"/>
                    </a:lnTo>
                    <a:lnTo>
                      <a:pt x="15672" y="12881"/>
                    </a:lnTo>
                    <a:lnTo>
                      <a:pt x="15876" y="10551"/>
                    </a:lnTo>
                    <a:lnTo>
                      <a:pt x="18268" y="10048"/>
                    </a:lnTo>
                    <a:lnTo>
                      <a:pt x="18300" y="16861"/>
                    </a:lnTo>
                    <a:lnTo>
                      <a:pt x="20828" y="17360"/>
                    </a:lnTo>
                    <a:lnTo>
                      <a:pt x="21600" y="4967"/>
                    </a:lnTo>
                    <a:lnTo>
                      <a:pt x="4146" y="0"/>
                    </a:lnTo>
                    <a:lnTo>
                      <a:pt x="178" y="4854"/>
                    </a:lnTo>
                    <a:lnTo>
                      <a:pt x="0" y="10431"/>
                    </a:lnTo>
                    <a:close/>
                  </a:path>
                </a:pathLst>
              </a:custGeom>
              <a:solidFill>
                <a:srgbClr val="EDF1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rgbClr val="FFFFFF"/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1135" name="Figure"/>
              <p:cNvSpPr/>
              <p:nvPr/>
            </p:nvSpPr>
            <p:spPr>
              <a:xfrm>
                <a:off x="6165570" y="195950"/>
                <a:ext cx="4590261" cy="18994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0021"/>
                    </a:moveTo>
                    <a:lnTo>
                      <a:pt x="2286" y="20263"/>
                    </a:lnTo>
                    <a:lnTo>
                      <a:pt x="2358" y="18507"/>
                    </a:lnTo>
                    <a:lnTo>
                      <a:pt x="4513" y="18922"/>
                    </a:lnTo>
                    <a:lnTo>
                      <a:pt x="5166" y="9547"/>
                    </a:lnTo>
                    <a:lnTo>
                      <a:pt x="7281" y="9709"/>
                    </a:lnTo>
                    <a:lnTo>
                      <a:pt x="7145" y="18667"/>
                    </a:lnTo>
                    <a:lnTo>
                      <a:pt x="9076" y="19013"/>
                    </a:lnTo>
                    <a:lnTo>
                      <a:pt x="9583" y="20262"/>
                    </a:lnTo>
                    <a:lnTo>
                      <a:pt x="11932" y="19992"/>
                    </a:lnTo>
                    <a:lnTo>
                      <a:pt x="11853" y="12459"/>
                    </a:lnTo>
                    <a:lnTo>
                      <a:pt x="14055" y="12083"/>
                    </a:lnTo>
                    <a:lnTo>
                      <a:pt x="14018" y="21600"/>
                    </a:lnTo>
                    <a:lnTo>
                      <a:pt x="15977" y="21478"/>
                    </a:lnTo>
                    <a:lnTo>
                      <a:pt x="16366" y="19054"/>
                    </a:lnTo>
                    <a:lnTo>
                      <a:pt x="18848" y="19007"/>
                    </a:lnTo>
                    <a:lnTo>
                      <a:pt x="19159" y="21573"/>
                    </a:lnTo>
                    <a:lnTo>
                      <a:pt x="21590" y="21216"/>
                    </a:lnTo>
                    <a:lnTo>
                      <a:pt x="21600" y="4084"/>
                    </a:lnTo>
                    <a:lnTo>
                      <a:pt x="1797" y="0"/>
                    </a:lnTo>
                    <a:lnTo>
                      <a:pt x="190" y="2867"/>
                    </a:lnTo>
                    <a:lnTo>
                      <a:pt x="0" y="20021"/>
                    </a:lnTo>
                    <a:close/>
                  </a:path>
                </a:pathLst>
              </a:custGeom>
              <a:solidFill>
                <a:srgbClr val="EDF1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rgbClr val="FFFFFF"/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1136" name="Radioactif"/>
              <p:cNvSpPr/>
              <p:nvPr/>
            </p:nvSpPr>
            <p:spPr>
              <a:xfrm>
                <a:off x="3239206" y="1964203"/>
                <a:ext cx="143571" cy="143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rgbClr val="000000"/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1137" name="Radioactif"/>
              <p:cNvSpPr/>
              <p:nvPr/>
            </p:nvSpPr>
            <p:spPr>
              <a:xfrm>
                <a:off x="0" y="1551090"/>
                <a:ext cx="420466" cy="4204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rgbClr val="000000"/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1138" name="Radioactif"/>
              <p:cNvSpPr/>
              <p:nvPr/>
            </p:nvSpPr>
            <p:spPr>
              <a:xfrm>
                <a:off x="8337929" y="1947913"/>
                <a:ext cx="143571" cy="1435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7"/>
                      <a:pt x="4833" y="21600"/>
                      <a:pt x="10800" y="21600"/>
                    </a:cubicBezTo>
                    <a:cubicBezTo>
                      <a:pt x="16767" y="21600"/>
                      <a:pt x="21600" y="16767"/>
                      <a:pt x="21600" y="10800"/>
                    </a:cubicBezTo>
                    <a:cubicBezTo>
                      <a:pt x="21600" y="4833"/>
                      <a:pt x="16762" y="0"/>
                      <a:pt x="10800" y="0"/>
                    </a:cubicBezTo>
                    <a:close/>
                    <a:moveTo>
                      <a:pt x="10800" y="1188"/>
                    </a:moveTo>
                    <a:cubicBezTo>
                      <a:pt x="16108" y="1188"/>
                      <a:pt x="20412" y="5492"/>
                      <a:pt x="20412" y="10800"/>
                    </a:cubicBezTo>
                    <a:cubicBezTo>
                      <a:pt x="20412" y="16108"/>
                      <a:pt x="16103" y="20412"/>
                      <a:pt x="10800" y="20412"/>
                    </a:cubicBezTo>
                    <a:cubicBezTo>
                      <a:pt x="5492" y="20412"/>
                      <a:pt x="1188" y="16108"/>
                      <a:pt x="1188" y="10800"/>
                    </a:cubicBezTo>
                    <a:cubicBezTo>
                      <a:pt x="1188" y="5492"/>
                      <a:pt x="5492" y="1188"/>
                      <a:pt x="10800" y="1188"/>
                    </a:cubicBezTo>
                    <a:close/>
                    <a:moveTo>
                      <a:pt x="6635" y="3704"/>
                    </a:moveTo>
                    <a:cubicBezTo>
                      <a:pt x="6635" y="3704"/>
                      <a:pt x="2472" y="5287"/>
                      <a:pt x="2472" y="10849"/>
                    </a:cubicBezTo>
                    <a:lnTo>
                      <a:pt x="7769" y="10849"/>
                    </a:lnTo>
                    <a:cubicBezTo>
                      <a:pt x="7769" y="10838"/>
                      <a:pt x="7769" y="10822"/>
                      <a:pt x="7769" y="10800"/>
                    </a:cubicBezTo>
                    <a:cubicBezTo>
                      <a:pt x="7769" y="9693"/>
                      <a:pt x="8364" y="8727"/>
                      <a:pt x="9249" y="8198"/>
                    </a:cubicBezTo>
                    <a:lnTo>
                      <a:pt x="6635" y="3704"/>
                    </a:lnTo>
                    <a:close/>
                    <a:moveTo>
                      <a:pt x="14958" y="3709"/>
                    </a:moveTo>
                    <a:lnTo>
                      <a:pt x="12344" y="8203"/>
                    </a:lnTo>
                    <a:cubicBezTo>
                      <a:pt x="13230" y="8732"/>
                      <a:pt x="13824" y="9698"/>
                      <a:pt x="13824" y="10805"/>
                    </a:cubicBezTo>
                    <a:cubicBezTo>
                      <a:pt x="13824" y="10821"/>
                      <a:pt x="13824" y="10843"/>
                      <a:pt x="13824" y="10859"/>
                    </a:cubicBezTo>
                    <a:lnTo>
                      <a:pt x="19121" y="10859"/>
                    </a:lnTo>
                    <a:cubicBezTo>
                      <a:pt x="19121" y="5292"/>
                      <a:pt x="14958" y="3709"/>
                      <a:pt x="14958" y="3709"/>
                    </a:cubicBezTo>
                    <a:close/>
                    <a:moveTo>
                      <a:pt x="10800" y="8758"/>
                    </a:moveTo>
                    <a:cubicBezTo>
                      <a:pt x="10278" y="8758"/>
                      <a:pt x="9754" y="8959"/>
                      <a:pt x="9356" y="9357"/>
                    </a:cubicBezTo>
                    <a:cubicBezTo>
                      <a:pt x="8558" y="10154"/>
                      <a:pt x="8558" y="11446"/>
                      <a:pt x="9356" y="12243"/>
                    </a:cubicBezTo>
                    <a:cubicBezTo>
                      <a:pt x="10153" y="13040"/>
                      <a:pt x="11446" y="13040"/>
                      <a:pt x="12243" y="12243"/>
                    </a:cubicBezTo>
                    <a:cubicBezTo>
                      <a:pt x="13040" y="11446"/>
                      <a:pt x="13040" y="10154"/>
                      <a:pt x="12243" y="9357"/>
                    </a:cubicBezTo>
                    <a:cubicBezTo>
                      <a:pt x="11844" y="8959"/>
                      <a:pt x="11322" y="8758"/>
                      <a:pt x="10800" y="8758"/>
                    </a:cubicBezTo>
                    <a:close/>
                    <a:moveTo>
                      <a:pt x="9293" y="13424"/>
                    </a:moveTo>
                    <a:lnTo>
                      <a:pt x="6684" y="17977"/>
                    </a:lnTo>
                    <a:cubicBezTo>
                      <a:pt x="6684" y="17977"/>
                      <a:pt x="8315" y="19218"/>
                      <a:pt x="10810" y="19202"/>
                    </a:cubicBezTo>
                    <a:cubicBezTo>
                      <a:pt x="13305" y="19218"/>
                      <a:pt x="14936" y="17977"/>
                      <a:pt x="14936" y="17977"/>
                    </a:cubicBezTo>
                    <a:lnTo>
                      <a:pt x="12327" y="13424"/>
                    </a:lnTo>
                    <a:cubicBezTo>
                      <a:pt x="11879" y="13683"/>
                      <a:pt x="11361" y="13829"/>
                      <a:pt x="10810" y="13824"/>
                    </a:cubicBezTo>
                    <a:cubicBezTo>
                      <a:pt x="10259" y="13824"/>
                      <a:pt x="9741" y="13678"/>
                      <a:pt x="9293" y="13424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rgbClr val="000000"/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</p:grpSp>
        <p:sp>
          <p:nvSpPr>
            <p:cNvPr id="1140" name="?"/>
            <p:cNvSpPr/>
            <p:nvPr/>
          </p:nvSpPr>
          <p:spPr>
            <a:xfrm>
              <a:off x="9186733" y="1824946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i="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?</a:t>
              </a:r>
            </a:p>
          </p:txBody>
        </p:sp>
        <p:sp>
          <p:nvSpPr>
            <p:cNvPr id="1141" name="?"/>
            <p:cNvSpPr/>
            <p:nvPr/>
          </p:nvSpPr>
          <p:spPr>
            <a:xfrm>
              <a:off x="10114167" y="1825593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i="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?</a:t>
              </a:r>
            </a:p>
          </p:txBody>
        </p:sp>
        <p:sp>
          <p:nvSpPr>
            <p:cNvPr id="1142" name="?"/>
            <p:cNvSpPr/>
            <p:nvPr/>
          </p:nvSpPr>
          <p:spPr>
            <a:xfrm>
              <a:off x="8183100" y="1711293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i="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?</a:t>
              </a:r>
            </a:p>
          </p:txBody>
        </p:sp>
        <p:sp>
          <p:nvSpPr>
            <p:cNvPr id="1143" name="?"/>
            <p:cNvSpPr/>
            <p:nvPr/>
          </p:nvSpPr>
          <p:spPr>
            <a:xfrm>
              <a:off x="6252035" y="1711293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i="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?</a:t>
              </a:r>
            </a:p>
          </p:txBody>
        </p:sp>
      </p:grpSp>
      <p:sp>
        <p:nvSpPr>
          <p:cNvPr id="1145" name="Sequencing error"/>
          <p:cNvSpPr txBox="1"/>
          <p:nvPr/>
        </p:nvSpPr>
        <p:spPr>
          <a:xfrm>
            <a:off x="3184632" y="10033195"/>
            <a:ext cx="4087397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3900" b="1" spc="39"/>
            </a:lvl1pPr>
          </a:lstStyle>
          <a:p>
            <a:r>
              <a:t>Sequencing error</a:t>
            </a:r>
          </a:p>
        </p:txBody>
      </p:sp>
      <p:grpSp>
        <p:nvGrpSpPr>
          <p:cNvPr id="1148" name="Grouper"/>
          <p:cNvGrpSpPr/>
          <p:nvPr/>
        </p:nvGrpSpPr>
        <p:grpSpPr>
          <a:xfrm>
            <a:off x="3184632" y="12107178"/>
            <a:ext cx="13416804" cy="1447801"/>
            <a:chOff x="0" y="0"/>
            <a:chExt cx="13416802" cy="1447800"/>
          </a:xfrm>
        </p:grpSpPr>
        <p:sp>
          <p:nvSpPr>
            <p:cNvPr id="1146" name="Multiple variants per sample"/>
            <p:cNvSpPr txBox="1"/>
            <p:nvPr/>
          </p:nvSpPr>
          <p:spPr>
            <a:xfrm>
              <a:off x="0" y="0"/>
              <a:ext cx="4087396" cy="1447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r">
                <a:defRPr sz="3900" b="1" spc="39"/>
              </a:lvl1pPr>
            </a:lstStyle>
            <a:p>
              <a:r>
                <a:t>Multiple variants per sample</a:t>
              </a:r>
            </a:p>
          </p:txBody>
        </p:sp>
        <p:sp>
          <p:nvSpPr>
            <p:cNvPr id="1147" name="Identify variant signatures Low abundant variant  vs sequencing error"/>
            <p:cNvSpPr txBox="1"/>
            <p:nvPr/>
          </p:nvSpPr>
          <p:spPr>
            <a:xfrm>
              <a:off x="5647573" y="176530"/>
              <a:ext cx="7769230" cy="10947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ctr">
                <a:lnSpc>
                  <a:spcPct val="70000"/>
                </a:lnSpc>
                <a:defRPr sz="3400" spc="34"/>
              </a:pPr>
              <a:r>
                <a:t>Identify variant signatures</a:t>
              </a:r>
              <a:br/>
              <a:r>
                <a:t>Low abundant variant  vs sequencing error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5" grpId="1" animBg="1" advAuto="0"/>
      <p:bldP spid="746" grpId="2" animBg="1" advAuto="0"/>
      <p:bldP spid="946" grpId="3" animBg="1" advAuto="0"/>
      <p:bldP spid="947" grpId="4" animBg="1" advAuto="0"/>
      <p:bldP spid="1144" grpId="5" animBg="1" advAuto="0"/>
      <p:bldP spid="1145" grpId="6" animBg="1" advAuto="0"/>
      <p:bldP spid="1148" grpId="7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" name="Freyja identifies the lineages and estimates their relative abundances from mixed SARS-CoV-2 samples…"/>
          <p:cNvSpPr txBox="1"/>
          <p:nvPr/>
        </p:nvSpPr>
        <p:spPr>
          <a:xfrm>
            <a:off x="4777561" y="844870"/>
            <a:ext cx="18493771" cy="923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4700" i="0" spc="47"/>
            </a:pPr>
            <a:r>
              <a:rPr b="1"/>
              <a:t>Freyja</a:t>
            </a:r>
            <a:r>
              <a:t> identifies</a:t>
            </a:r>
            <a:r>
              <a:rPr b="1"/>
              <a:t> </a:t>
            </a:r>
            <a:r>
              <a:t>the</a:t>
            </a:r>
            <a:r>
              <a:rPr b="1"/>
              <a:t> lineages</a:t>
            </a:r>
            <a:r>
              <a:t> and estimates their </a:t>
            </a:r>
            <a:r>
              <a:rPr b="1"/>
              <a:t>relative abundances</a:t>
            </a:r>
            <a:r>
              <a:t> from mixed SARS-CoV-2 samples </a:t>
            </a:r>
          </a:p>
          <a:p>
            <a:r>
              <a:t>Compares the sample mutation patterns to a variant-mutation signatures reference database (generated using UShER global phylogenetic tree). </a:t>
            </a:r>
          </a:p>
          <a:p>
            <a:br/>
            <a:r>
              <a:rPr sz="4900" b="1" spc="48"/>
              <a:t>Relies on: </a:t>
            </a:r>
          </a:p>
          <a:p>
            <a:pPr marL="228599" indent="-228599">
              <a:buSzPct val="100000"/>
              <a:buChar char="•"/>
              <a:defRPr sz="4900" b="1" i="0" spc="48"/>
            </a:pPr>
            <a:r>
              <a:t>mutation frequency</a:t>
            </a:r>
          </a:p>
          <a:p>
            <a:pPr marL="228599" indent="-228599">
              <a:buSzPct val="100000"/>
              <a:buChar char="•"/>
              <a:defRPr sz="4900" b="1" i="0" spc="48"/>
            </a:pPr>
            <a:r>
              <a:t>depth</a:t>
            </a:r>
          </a:p>
          <a:p>
            <a:pPr>
              <a:defRPr i="0"/>
            </a:pPr>
            <a:endParaRPr/>
          </a:p>
        </p:txBody>
      </p:sp>
      <p:sp>
        <p:nvSpPr>
          <p:cNvPr id="1151" name="Rectangle aux angles arrondis"/>
          <p:cNvSpPr/>
          <p:nvPr/>
        </p:nvSpPr>
        <p:spPr>
          <a:xfrm>
            <a:off x="12108917" y="7146325"/>
            <a:ext cx="11242034" cy="5470423"/>
          </a:xfrm>
          <a:prstGeom prst="roundRect">
            <a:avLst>
              <a:gd name="adj" fmla="val 15000"/>
            </a:avLst>
          </a:prstGeom>
          <a:solidFill>
            <a:schemeClr val="accent1">
              <a:hueOff val="-522454"/>
              <a:satOff val="1153"/>
              <a:lumOff val="13444"/>
              <a:alpha val="20994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500" i="0" spc="0">
                <a:solidFill>
                  <a:srgbClr val="FFFFFF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pic>
        <p:nvPicPr>
          <p:cNvPr id="1152" name="Groupe 4" descr="Groupe 4"/>
          <p:cNvPicPr>
            <a:picLocks noChangeAspect="1"/>
          </p:cNvPicPr>
          <p:nvPr/>
        </p:nvPicPr>
        <p:blipFill>
          <a:blip r:embed="rId2"/>
          <a:srcRect t="49565" b="33188"/>
          <a:stretch>
            <a:fillRect/>
          </a:stretch>
        </p:blipFill>
        <p:spPr>
          <a:xfrm>
            <a:off x="12526909" y="11764187"/>
            <a:ext cx="10550424" cy="289322"/>
          </a:xfrm>
          <a:prstGeom prst="rect">
            <a:avLst/>
          </a:prstGeom>
          <a:ln w="12700">
            <a:miter lim="400000"/>
          </a:ln>
        </p:spPr>
      </p:pic>
      <p:sp>
        <p:nvSpPr>
          <p:cNvPr id="1153" name="Ligne"/>
          <p:cNvSpPr/>
          <p:nvPr/>
        </p:nvSpPr>
        <p:spPr>
          <a:xfrm>
            <a:off x="12871892" y="11535975"/>
            <a:ext cx="9716080" cy="1"/>
          </a:xfrm>
          <a:prstGeom prst="line">
            <a:avLst/>
          </a:prstGeom>
          <a:ln w="76200">
            <a:solidFill>
              <a:srgbClr val="747676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500" i="0" spc="0"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1154" name="Ligne"/>
          <p:cNvSpPr/>
          <p:nvPr/>
        </p:nvSpPr>
        <p:spPr>
          <a:xfrm>
            <a:off x="12871892" y="11283373"/>
            <a:ext cx="9716080" cy="1"/>
          </a:xfrm>
          <a:prstGeom prst="line">
            <a:avLst/>
          </a:prstGeom>
          <a:ln w="76200">
            <a:solidFill>
              <a:srgbClr val="747676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500" i="0" spc="0"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1155" name="Ligne"/>
          <p:cNvSpPr/>
          <p:nvPr/>
        </p:nvSpPr>
        <p:spPr>
          <a:xfrm>
            <a:off x="12871892" y="11030769"/>
            <a:ext cx="9716080" cy="1"/>
          </a:xfrm>
          <a:prstGeom prst="line">
            <a:avLst/>
          </a:prstGeom>
          <a:ln w="76200">
            <a:solidFill>
              <a:srgbClr val="747676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500" i="0" spc="0"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1156" name="Ligne"/>
          <p:cNvSpPr/>
          <p:nvPr/>
        </p:nvSpPr>
        <p:spPr>
          <a:xfrm>
            <a:off x="12871892" y="10778166"/>
            <a:ext cx="9716080" cy="1"/>
          </a:xfrm>
          <a:prstGeom prst="line">
            <a:avLst/>
          </a:prstGeom>
          <a:ln w="76200">
            <a:solidFill>
              <a:srgbClr val="747676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500" i="0" spc="0"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1157" name="Ligne"/>
          <p:cNvSpPr/>
          <p:nvPr/>
        </p:nvSpPr>
        <p:spPr>
          <a:xfrm>
            <a:off x="12871892" y="10523359"/>
            <a:ext cx="9716080" cy="1"/>
          </a:xfrm>
          <a:prstGeom prst="line">
            <a:avLst/>
          </a:prstGeom>
          <a:ln w="76200">
            <a:solidFill>
              <a:srgbClr val="747676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500" i="0" spc="0"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1158" name="Ligne"/>
          <p:cNvSpPr/>
          <p:nvPr/>
        </p:nvSpPr>
        <p:spPr>
          <a:xfrm>
            <a:off x="12871892" y="10270755"/>
            <a:ext cx="9716080" cy="1"/>
          </a:xfrm>
          <a:prstGeom prst="line">
            <a:avLst/>
          </a:prstGeom>
          <a:ln w="76200">
            <a:solidFill>
              <a:srgbClr val="747676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500" i="0" spc="0"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1159" name="Ligne"/>
          <p:cNvSpPr/>
          <p:nvPr/>
        </p:nvSpPr>
        <p:spPr>
          <a:xfrm>
            <a:off x="12871892" y="10015947"/>
            <a:ext cx="9716080" cy="1"/>
          </a:xfrm>
          <a:prstGeom prst="line">
            <a:avLst/>
          </a:prstGeom>
          <a:ln w="76200">
            <a:solidFill>
              <a:srgbClr val="747676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500" i="0" spc="0"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1160" name="Ligne"/>
          <p:cNvSpPr/>
          <p:nvPr/>
        </p:nvSpPr>
        <p:spPr>
          <a:xfrm>
            <a:off x="12871892" y="9763343"/>
            <a:ext cx="9716080" cy="1"/>
          </a:xfrm>
          <a:prstGeom prst="line">
            <a:avLst/>
          </a:prstGeom>
          <a:ln w="76200">
            <a:solidFill>
              <a:srgbClr val="747676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500" i="0" spc="0"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1161" name="Ligne"/>
          <p:cNvSpPr/>
          <p:nvPr/>
        </p:nvSpPr>
        <p:spPr>
          <a:xfrm>
            <a:off x="12871892" y="9508535"/>
            <a:ext cx="9716080" cy="1"/>
          </a:xfrm>
          <a:prstGeom prst="line">
            <a:avLst/>
          </a:prstGeom>
          <a:ln w="76200">
            <a:solidFill>
              <a:srgbClr val="747676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500" i="0" spc="0"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1162" name="Ligne"/>
          <p:cNvSpPr/>
          <p:nvPr/>
        </p:nvSpPr>
        <p:spPr>
          <a:xfrm>
            <a:off x="12871892" y="9255931"/>
            <a:ext cx="9716080" cy="1"/>
          </a:xfrm>
          <a:prstGeom prst="line">
            <a:avLst/>
          </a:prstGeom>
          <a:ln w="76200">
            <a:solidFill>
              <a:srgbClr val="747676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500" i="0" spc="0"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1163" name="Ligne"/>
          <p:cNvSpPr/>
          <p:nvPr/>
        </p:nvSpPr>
        <p:spPr>
          <a:xfrm>
            <a:off x="12871892" y="9001123"/>
            <a:ext cx="9716080" cy="1"/>
          </a:xfrm>
          <a:prstGeom prst="line">
            <a:avLst/>
          </a:prstGeom>
          <a:ln w="76200">
            <a:solidFill>
              <a:srgbClr val="747676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500" i="0" spc="0"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1164" name="Ligne"/>
          <p:cNvSpPr/>
          <p:nvPr/>
        </p:nvSpPr>
        <p:spPr>
          <a:xfrm>
            <a:off x="12871892" y="8748519"/>
            <a:ext cx="9716080" cy="1"/>
          </a:xfrm>
          <a:prstGeom prst="line">
            <a:avLst/>
          </a:prstGeom>
          <a:ln w="76200">
            <a:solidFill>
              <a:srgbClr val="747676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500" i="0" spc="0"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1165" name="Ligne"/>
          <p:cNvSpPr/>
          <p:nvPr/>
        </p:nvSpPr>
        <p:spPr>
          <a:xfrm>
            <a:off x="13824907" y="8640064"/>
            <a:ext cx="1" cy="3011377"/>
          </a:xfrm>
          <a:prstGeom prst="line">
            <a:avLst/>
          </a:prstGeom>
          <a:ln w="190500">
            <a:solidFill>
              <a:srgbClr val="EDF1F1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500" i="0" spc="0"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1166" name="Ligne"/>
          <p:cNvSpPr/>
          <p:nvPr/>
        </p:nvSpPr>
        <p:spPr>
          <a:xfrm>
            <a:off x="14895862" y="8640064"/>
            <a:ext cx="1" cy="3011377"/>
          </a:xfrm>
          <a:prstGeom prst="line">
            <a:avLst/>
          </a:prstGeom>
          <a:ln w="190500">
            <a:solidFill>
              <a:srgbClr val="EDF1F1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500" i="0" spc="0"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1167" name="Ligne"/>
          <p:cNvSpPr/>
          <p:nvPr/>
        </p:nvSpPr>
        <p:spPr>
          <a:xfrm>
            <a:off x="15966817" y="8640064"/>
            <a:ext cx="1" cy="3011377"/>
          </a:xfrm>
          <a:prstGeom prst="line">
            <a:avLst/>
          </a:prstGeom>
          <a:ln w="190500">
            <a:solidFill>
              <a:srgbClr val="EDF1F1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500" i="0" spc="0"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1168" name="Ligne"/>
          <p:cNvSpPr/>
          <p:nvPr/>
        </p:nvSpPr>
        <p:spPr>
          <a:xfrm>
            <a:off x="17037770" y="8640064"/>
            <a:ext cx="1" cy="3011377"/>
          </a:xfrm>
          <a:prstGeom prst="line">
            <a:avLst/>
          </a:prstGeom>
          <a:ln w="190500">
            <a:solidFill>
              <a:srgbClr val="EDF1F1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500" i="0" spc="0"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1169" name="Ligne"/>
          <p:cNvSpPr/>
          <p:nvPr/>
        </p:nvSpPr>
        <p:spPr>
          <a:xfrm>
            <a:off x="18108722" y="8640064"/>
            <a:ext cx="1" cy="3011377"/>
          </a:xfrm>
          <a:prstGeom prst="line">
            <a:avLst/>
          </a:prstGeom>
          <a:ln w="190500">
            <a:solidFill>
              <a:srgbClr val="EDF1F1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500" i="0" spc="0"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1170" name="Ligne"/>
          <p:cNvSpPr/>
          <p:nvPr/>
        </p:nvSpPr>
        <p:spPr>
          <a:xfrm>
            <a:off x="19179677" y="8640064"/>
            <a:ext cx="1" cy="3011377"/>
          </a:xfrm>
          <a:prstGeom prst="line">
            <a:avLst/>
          </a:prstGeom>
          <a:ln w="190500">
            <a:solidFill>
              <a:srgbClr val="EDF1F1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500" i="0" spc="0"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1171" name="Ligne"/>
          <p:cNvSpPr/>
          <p:nvPr/>
        </p:nvSpPr>
        <p:spPr>
          <a:xfrm>
            <a:off x="20335811" y="8640064"/>
            <a:ext cx="1" cy="3011377"/>
          </a:xfrm>
          <a:prstGeom prst="line">
            <a:avLst/>
          </a:prstGeom>
          <a:ln w="190500">
            <a:solidFill>
              <a:srgbClr val="EDF1F1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500" i="0" spc="0"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1172" name="Ligne"/>
          <p:cNvSpPr/>
          <p:nvPr/>
        </p:nvSpPr>
        <p:spPr>
          <a:xfrm>
            <a:off x="21491942" y="8640064"/>
            <a:ext cx="1" cy="3011377"/>
          </a:xfrm>
          <a:prstGeom prst="line">
            <a:avLst/>
          </a:prstGeom>
          <a:ln w="190500">
            <a:solidFill>
              <a:srgbClr val="EDF1F1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500" i="0" spc="0"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1173" name="Radioactif"/>
          <p:cNvSpPr/>
          <p:nvPr/>
        </p:nvSpPr>
        <p:spPr>
          <a:xfrm>
            <a:off x="15088812" y="8591282"/>
            <a:ext cx="314476" cy="3144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3" y="0"/>
                  <a:pt x="0" y="4833"/>
                  <a:pt x="0" y="10800"/>
                </a:cubicBezTo>
                <a:cubicBezTo>
                  <a:pt x="0" y="16767"/>
                  <a:pt x="4833" y="21600"/>
                  <a:pt x="10800" y="21600"/>
                </a:cubicBezTo>
                <a:cubicBezTo>
                  <a:pt x="16767" y="21600"/>
                  <a:pt x="21600" y="16767"/>
                  <a:pt x="21600" y="10800"/>
                </a:cubicBezTo>
                <a:cubicBezTo>
                  <a:pt x="21600" y="4833"/>
                  <a:pt x="16762" y="0"/>
                  <a:pt x="10800" y="0"/>
                </a:cubicBezTo>
                <a:close/>
                <a:moveTo>
                  <a:pt x="10800" y="1188"/>
                </a:moveTo>
                <a:cubicBezTo>
                  <a:pt x="16108" y="1188"/>
                  <a:pt x="20412" y="5492"/>
                  <a:pt x="20412" y="10800"/>
                </a:cubicBezTo>
                <a:cubicBezTo>
                  <a:pt x="20412" y="16108"/>
                  <a:pt x="16103" y="20412"/>
                  <a:pt x="10800" y="20412"/>
                </a:cubicBezTo>
                <a:cubicBezTo>
                  <a:pt x="5492" y="20412"/>
                  <a:pt x="1188" y="16108"/>
                  <a:pt x="1188" y="10800"/>
                </a:cubicBezTo>
                <a:cubicBezTo>
                  <a:pt x="1188" y="5492"/>
                  <a:pt x="5492" y="1188"/>
                  <a:pt x="10800" y="1188"/>
                </a:cubicBezTo>
                <a:close/>
                <a:moveTo>
                  <a:pt x="6635" y="3704"/>
                </a:moveTo>
                <a:cubicBezTo>
                  <a:pt x="6635" y="3704"/>
                  <a:pt x="2472" y="5287"/>
                  <a:pt x="2472" y="10849"/>
                </a:cubicBezTo>
                <a:lnTo>
                  <a:pt x="7769" y="10849"/>
                </a:lnTo>
                <a:cubicBezTo>
                  <a:pt x="7769" y="10838"/>
                  <a:pt x="7769" y="10822"/>
                  <a:pt x="7769" y="10800"/>
                </a:cubicBezTo>
                <a:cubicBezTo>
                  <a:pt x="7769" y="9693"/>
                  <a:pt x="8364" y="8727"/>
                  <a:pt x="9249" y="8198"/>
                </a:cubicBezTo>
                <a:lnTo>
                  <a:pt x="6635" y="3704"/>
                </a:lnTo>
                <a:close/>
                <a:moveTo>
                  <a:pt x="14958" y="3709"/>
                </a:moveTo>
                <a:lnTo>
                  <a:pt x="12344" y="8203"/>
                </a:lnTo>
                <a:cubicBezTo>
                  <a:pt x="13230" y="8732"/>
                  <a:pt x="13824" y="9698"/>
                  <a:pt x="13824" y="10805"/>
                </a:cubicBezTo>
                <a:cubicBezTo>
                  <a:pt x="13824" y="10821"/>
                  <a:pt x="13824" y="10843"/>
                  <a:pt x="13824" y="10859"/>
                </a:cubicBezTo>
                <a:lnTo>
                  <a:pt x="19121" y="10859"/>
                </a:lnTo>
                <a:cubicBezTo>
                  <a:pt x="19121" y="5292"/>
                  <a:pt x="14958" y="3709"/>
                  <a:pt x="14958" y="3709"/>
                </a:cubicBezTo>
                <a:close/>
                <a:moveTo>
                  <a:pt x="10800" y="8758"/>
                </a:moveTo>
                <a:cubicBezTo>
                  <a:pt x="10278" y="8758"/>
                  <a:pt x="9754" y="8959"/>
                  <a:pt x="9356" y="9357"/>
                </a:cubicBezTo>
                <a:cubicBezTo>
                  <a:pt x="8558" y="10154"/>
                  <a:pt x="8558" y="11446"/>
                  <a:pt x="9356" y="12243"/>
                </a:cubicBezTo>
                <a:cubicBezTo>
                  <a:pt x="10153" y="13040"/>
                  <a:pt x="11446" y="13040"/>
                  <a:pt x="12243" y="12243"/>
                </a:cubicBezTo>
                <a:cubicBezTo>
                  <a:pt x="13040" y="11446"/>
                  <a:pt x="13040" y="10154"/>
                  <a:pt x="12243" y="9357"/>
                </a:cubicBezTo>
                <a:cubicBezTo>
                  <a:pt x="11844" y="8959"/>
                  <a:pt x="11322" y="8758"/>
                  <a:pt x="10800" y="8758"/>
                </a:cubicBezTo>
                <a:close/>
                <a:moveTo>
                  <a:pt x="9293" y="13424"/>
                </a:moveTo>
                <a:lnTo>
                  <a:pt x="6684" y="17977"/>
                </a:lnTo>
                <a:cubicBezTo>
                  <a:pt x="6684" y="17977"/>
                  <a:pt x="8315" y="19218"/>
                  <a:pt x="10810" y="19202"/>
                </a:cubicBezTo>
                <a:cubicBezTo>
                  <a:pt x="13305" y="19218"/>
                  <a:pt x="14936" y="17977"/>
                  <a:pt x="14936" y="17977"/>
                </a:cubicBezTo>
                <a:lnTo>
                  <a:pt x="12327" y="13424"/>
                </a:lnTo>
                <a:cubicBezTo>
                  <a:pt x="11879" y="13683"/>
                  <a:pt x="11361" y="13829"/>
                  <a:pt x="10810" y="13824"/>
                </a:cubicBezTo>
                <a:cubicBezTo>
                  <a:pt x="10259" y="13824"/>
                  <a:pt x="9741" y="13678"/>
                  <a:pt x="9293" y="13424"/>
                </a:cubicBezTo>
                <a:close/>
              </a:path>
            </a:pathLst>
          </a:custGeom>
          <a:solidFill>
            <a:schemeClr val="accent5">
              <a:satOff val="7361"/>
              <a:lumOff val="753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500" i="0" spc="0">
                <a:solidFill>
                  <a:schemeClr val="accent5">
                    <a:satOff val="7361"/>
                    <a:lumOff val="7535"/>
                  </a:schemeClr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1174" name="Radioactif"/>
          <p:cNvSpPr/>
          <p:nvPr/>
        </p:nvSpPr>
        <p:spPr>
          <a:xfrm>
            <a:off x="15088812" y="8846091"/>
            <a:ext cx="314476" cy="3144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3" y="0"/>
                  <a:pt x="0" y="4833"/>
                  <a:pt x="0" y="10800"/>
                </a:cubicBezTo>
                <a:cubicBezTo>
                  <a:pt x="0" y="16767"/>
                  <a:pt x="4833" y="21600"/>
                  <a:pt x="10800" y="21600"/>
                </a:cubicBezTo>
                <a:cubicBezTo>
                  <a:pt x="16767" y="21600"/>
                  <a:pt x="21600" y="16767"/>
                  <a:pt x="21600" y="10800"/>
                </a:cubicBezTo>
                <a:cubicBezTo>
                  <a:pt x="21600" y="4833"/>
                  <a:pt x="16762" y="0"/>
                  <a:pt x="10800" y="0"/>
                </a:cubicBezTo>
                <a:close/>
                <a:moveTo>
                  <a:pt x="10800" y="1188"/>
                </a:moveTo>
                <a:cubicBezTo>
                  <a:pt x="16108" y="1188"/>
                  <a:pt x="20412" y="5492"/>
                  <a:pt x="20412" y="10800"/>
                </a:cubicBezTo>
                <a:cubicBezTo>
                  <a:pt x="20412" y="16108"/>
                  <a:pt x="16103" y="20412"/>
                  <a:pt x="10800" y="20412"/>
                </a:cubicBezTo>
                <a:cubicBezTo>
                  <a:pt x="5492" y="20412"/>
                  <a:pt x="1188" y="16108"/>
                  <a:pt x="1188" y="10800"/>
                </a:cubicBezTo>
                <a:cubicBezTo>
                  <a:pt x="1188" y="5492"/>
                  <a:pt x="5492" y="1188"/>
                  <a:pt x="10800" y="1188"/>
                </a:cubicBezTo>
                <a:close/>
                <a:moveTo>
                  <a:pt x="6635" y="3704"/>
                </a:moveTo>
                <a:cubicBezTo>
                  <a:pt x="6635" y="3704"/>
                  <a:pt x="2472" y="5287"/>
                  <a:pt x="2472" y="10849"/>
                </a:cubicBezTo>
                <a:lnTo>
                  <a:pt x="7769" y="10849"/>
                </a:lnTo>
                <a:cubicBezTo>
                  <a:pt x="7769" y="10838"/>
                  <a:pt x="7769" y="10822"/>
                  <a:pt x="7769" y="10800"/>
                </a:cubicBezTo>
                <a:cubicBezTo>
                  <a:pt x="7769" y="9693"/>
                  <a:pt x="8364" y="8727"/>
                  <a:pt x="9249" y="8198"/>
                </a:cubicBezTo>
                <a:lnTo>
                  <a:pt x="6635" y="3704"/>
                </a:lnTo>
                <a:close/>
                <a:moveTo>
                  <a:pt x="14958" y="3709"/>
                </a:moveTo>
                <a:lnTo>
                  <a:pt x="12344" y="8203"/>
                </a:lnTo>
                <a:cubicBezTo>
                  <a:pt x="13230" y="8732"/>
                  <a:pt x="13824" y="9698"/>
                  <a:pt x="13824" y="10805"/>
                </a:cubicBezTo>
                <a:cubicBezTo>
                  <a:pt x="13824" y="10821"/>
                  <a:pt x="13824" y="10843"/>
                  <a:pt x="13824" y="10859"/>
                </a:cubicBezTo>
                <a:lnTo>
                  <a:pt x="19121" y="10859"/>
                </a:lnTo>
                <a:cubicBezTo>
                  <a:pt x="19121" y="5292"/>
                  <a:pt x="14958" y="3709"/>
                  <a:pt x="14958" y="3709"/>
                </a:cubicBezTo>
                <a:close/>
                <a:moveTo>
                  <a:pt x="10800" y="8758"/>
                </a:moveTo>
                <a:cubicBezTo>
                  <a:pt x="10278" y="8758"/>
                  <a:pt x="9754" y="8959"/>
                  <a:pt x="9356" y="9357"/>
                </a:cubicBezTo>
                <a:cubicBezTo>
                  <a:pt x="8558" y="10154"/>
                  <a:pt x="8558" y="11446"/>
                  <a:pt x="9356" y="12243"/>
                </a:cubicBezTo>
                <a:cubicBezTo>
                  <a:pt x="10153" y="13040"/>
                  <a:pt x="11446" y="13040"/>
                  <a:pt x="12243" y="12243"/>
                </a:cubicBezTo>
                <a:cubicBezTo>
                  <a:pt x="13040" y="11446"/>
                  <a:pt x="13040" y="10154"/>
                  <a:pt x="12243" y="9357"/>
                </a:cubicBezTo>
                <a:cubicBezTo>
                  <a:pt x="11844" y="8959"/>
                  <a:pt x="11322" y="8758"/>
                  <a:pt x="10800" y="8758"/>
                </a:cubicBezTo>
                <a:close/>
                <a:moveTo>
                  <a:pt x="9293" y="13424"/>
                </a:moveTo>
                <a:lnTo>
                  <a:pt x="6684" y="17977"/>
                </a:lnTo>
                <a:cubicBezTo>
                  <a:pt x="6684" y="17977"/>
                  <a:pt x="8315" y="19218"/>
                  <a:pt x="10810" y="19202"/>
                </a:cubicBezTo>
                <a:cubicBezTo>
                  <a:pt x="13305" y="19218"/>
                  <a:pt x="14936" y="17977"/>
                  <a:pt x="14936" y="17977"/>
                </a:cubicBezTo>
                <a:lnTo>
                  <a:pt x="12327" y="13424"/>
                </a:lnTo>
                <a:cubicBezTo>
                  <a:pt x="11879" y="13683"/>
                  <a:pt x="11361" y="13829"/>
                  <a:pt x="10810" y="13824"/>
                </a:cubicBezTo>
                <a:cubicBezTo>
                  <a:pt x="10259" y="13824"/>
                  <a:pt x="9741" y="13678"/>
                  <a:pt x="9293" y="13424"/>
                </a:cubicBezTo>
                <a:close/>
              </a:path>
            </a:pathLst>
          </a:custGeom>
          <a:solidFill>
            <a:schemeClr val="accent5">
              <a:satOff val="7361"/>
              <a:lumOff val="753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500" i="0" spc="0">
                <a:solidFill>
                  <a:schemeClr val="accent5">
                    <a:satOff val="7361"/>
                    <a:lumOff val="7535"/>
                  </a:schemeClr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1175" name="Radioactif"/>
          <p:cNvSpPr/>
          <p:nvPr/>
        </p:nvSpPr>
        <p:spPr>
          <a:xfrm>
            <a:off x="15088812" y="9096489"/>
            <a:ext cx="314476" cy="3144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3" y="0"/>
                  <a:pt x="0" y="4833"/>
                  <a:pt x="0" y="10800"/>
                </a:cubicBezTo>
                <a:cubicBezTo>
                  <a:pt x="0" y="16767"/>
                  <a:pt x="4833" y="21600"/>
                  <a:pt x="10800" y="21600"/>
                </a:cubicBezTo>
                <a:cubicBezTo>
                  <a:pt x="16767" y="21600"/>
                  <a:pt x="21600" y="16767"/>
                  <a:pt x="21600" y="10800"/>
                </a:cubicBezTo>
                <a:cubicBezTo>
                  <a:pt x="21600" y="4833"/>
                  <a:pt x="16762" y="0"/>
                  <a:pt x="10800" y="0"/>
                </a:cubicBezTo>
                <a:close/>
                <a:moveTo>
                  <a:pt x="10800" y="1188"/>
                </a:moveTo>
                <a:cubicBezTo>
                  <a:pt x="16108" y="1188"/>
                  <a:pt x="20412" y="5492"/>
                  <a:pt x="20412" y="10800"/>
                </a:cubicBezTo>
                <a:cubicBezTo>
                  <a:pt x="20412" y="16108"/>
                  <a:pt x="16103" y="20412"/>
                  <a:pt x="10800" y="20412"/>
                </a:cubicBezTo>
                <a:cubicBezTo>
                  <a:pt x="5492" y="20412"/>
                  <a:pt x="1188" y="16108"/>
                  <a:pt x="1188" y="10800"/>
                </a:cubicBezTo>
                <a:cubicBezTo>
                  <a:pt x="1188" y="5492"/>
                  <a:pt x="5492" y="1188"/>
                  <a:pt x="10800" y="1188"/>
                </a:cubicBezTo>
                <a:close/>
                <a:moveTo>
                  <a:pt x="6635" y="3704"/>
                </a:moveTo>
                <a:cubicBezTo>
                  <a:pt x="6635" y="3704"/>
                  <a:pt x="2472" y="5287"/>
                  <a:pt x="2472" y="10849"/>
                </a:cubicBezTo>
                <a:lnTo>
                  <a:pt x="7769" y="10849"/>
                </a:lnTo>
                <a:cubicBezTo>
                  <a:pt x="7769" y="10838"/>
                  <a:pt x="7769" y="10822"/>
                  <a:pt x="7769" y="10800"/>
                </a:cubicBezTo>
                <a:cubicBezTo>
                  <a:pt x="7769" y="9693"/>
                  <a:pt x="8364" y="8727"/>
                  <a:pt x="9249" y="8198"/>
                </a:cubicBezTo>
                <a:lnTo>
                  <a:pt x="6635" y="3704"/>
                </a:lnTo>
                <a:close/>
                <a:moveTo>
                  <a:pt x="14958" y="3709"/>
                </a:moveTo>
                <a:lnTo>
                  <a:pt x="12344" y="8203"/>
                </a:lnTo>
                <a:cubicBezTo>
                  <a:pt x="13230" y="8732"/>
                  <a:pt x="13824" y="9698"/>
                  <a:pt x="13824" y="10805"/>
                </a:cubicBezTo>
                <a:cubicBezTo>
                  <a:pt x="13824" y="10821"/>
                  <a:pt x="13824" y="10843"/>
                  <a:pt x="13824" y="10859"/>
                </a:cubicBezTo>
                <a:lnTo>
                  <a:pt x="19121" y="10859"/>
                </a:lnTo>
                <a:cubicBezTo>
                  <a:pt x="19121" y="5292"/>
                  <a:pt x="14958" y="3709"/>
                  <a:pt x="14958" y="3709"/>
                </a:cubicBezTo>
                <a:close/>
                <a:moveTo>
                  <a:pt x="10800" y="8758"/>
                </a:moveTo>
                <a:cubicBezTo>
                  <a:pt x="10278" y="8758"/>
                  <a:pt x="9754" y="8959"/>
                  <a:pt x="9356" y="9357"/>
                </a:cubicBezTo>
                <a:cubicBezTo>
                  <a:pt x="8558" y="10154"/>
                  <a:pt x="8558" y="11446"/>
                  <a:pt x="9356" y="12243"/>
                </a:cubicBezTo>
                <a:cubicBezTo>
                  <a:pt x="10153" y="13040"/>
                  <a:pt x="11446" y="13040"/>
                  <a:pt x="12243" y="12243"/>
                </a:cubicBezTo>
                <a:cubicBezTo>
                  <a:pt x="13040" y="11446"/>
                  <a:pt x="13040" y="10154"/>
                  <a:pt x="12243" y="9357"/>
                </a:cubicBezTo>
                <a:cubicBezTo>
                  <a:pt x="11844" y="8959"/>
                  <a:pt x="11322" y="8758"/>
                  <a:pt x="10800" y="8758"/>
                </a:cubicBezTo>
                <a:close/>
                <a:moveTo>
                  <a:pt x="9293" y="13424"/>
                </a:moveTo>
                <a:lnTo>
                  <a:pt x="6684" y="17977"/>
                </a:lnTo>
                <a:cubicBezTo>
                  <a:pt x="6684" y="17977"/>
                  <a:pt x="8315" y="19218"/>
                  <a:pt x="10810" y="19202"/>
                </a:cubicBezTo>
                <a:cubicBezTo>
                  <a:pt x="13305" y="19218"/>
                  <a:pt x="14936" y="17977"/>
                  <a:pt x="14936" y="17977"/>
                </a:cubicBezTo>
                <a:lnTo>
                  <a:pt x="12327" y="13424"/>
                </a:lnTo>
                <a:cubicBezTo>
                  <a:pt x="11879" y="13683"/>
                  <a:pt x="11361" y="13829"/>
                  <a:pt x="10810" y="13824"/>
                </a:cubicBezTo>
                <a:cubicBezTo>
                  <a:pt x="10259" y="13824"/>
                  <a:pt x="9741" y="13678"/>
                  <a:pt x="9293" y="13424"/>
                </a:cubicBezTo>
                <a:close/>
              </a:path>
            </a:pathLst>
          </a:custGeom>
          <a:solidFill>
            <a:schemeClr val="accent5">
              <a:satOff val="7361"/>
              <a:lumOff val="753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500" i="0" spc="0">
                <a:solidFill>
                  <a:schemeClr val="accent5">
                    <a:satOff val="7361"/>
                    <a:lumOff val="7535"/>
                  </a:schemeClr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1176" name="Radioactif"/>
          <p:cNvSpPr/>
          <p:nvPr/>
        </p:nvSpPr>
        <p:spPr>
          <a:xfrm>
            <a:off x="15088812" y="9349093"/>
            <a:ext cx="314476" cy="3144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3" y="0"/>
                  <a:pt x="0" y="4833"/>
                  <a:pt x="0" y="10800"/>
                </a:cubicBezTo>
                <a:cubicBezTo>
                  <a:pt x="0" y="16767"/>
                  <a:pt x="4833" y="21600"/>
                  <a:pt x="10800" y="21600"/>
                </a:cubicBezTo>
                <a:cubicBezTo>
                  <a:pt x="16767" y="21600"/>
                  <a:pt x="21600" y="16767"/>
                  <a:pt x="21600" y="10800"/>
                </a:cubicBezTo>
                <a:cubicBezTo>
                  <a:pt x="21600" y="4833"/>
                  <a:pt x="16762" y="0"/>
                  <a:pt x="10800" y="0"/>
                </a:cubicBezTo>
                <a:close/>
                <a:moveTo>
                  <a:pt x="10800" y="1188"/>
                </a:moveTo>
                <a:cubicBezTo>
                  <a:pt x="16108" y="1188"/>
                  <a:pt x="20412" y="5492"/>
                  <a:pt x="20412" y="10800"/>
                </a:cubicBezTo>
                <a:cubicBezTo>
                  <a:pt x="20412" y="16108"/>
                  <a:pt x="16103" y="20412"/>
                  <a:pt x="10800" y="20412"/>
                </a:cubicBezTo>
                <a:cubicBezTo>
                  <a:pt x="5492" y="20412"/>
                  <a:pt x="1188" y="16108"/>
                  <a:pt x="1188" y="10800"/>
                </a:cubicBezTo>
                <a:cubicBezTo>
                  <a:pt x="1188" y="5492"/>
                  <a:pt x="5492" y="1188"/>
                  <a:pt x="10800" y="1188"/>
                </a:cubicBezTo>
                <a:close/>
                <a:moveTo>
                  <a:pt x="6635" y="3704"/>
                </a:moveTo>
                <a:cubicBezTo>
                  <a:pt x="6635" y="3704"/>
                  <a:pt x="2472" y="5287"/>
                  <a:pt x="2472" y="10849"/>
                </a:cubicBezTo>
                <a:lnTo>
                  <a:pt x="7769" y="10849"/>
                </a:lnTo>
                <a:cubicBezTo>
                  <a:pt x="7769" y="10838"/>
                  <a:pt x="7769" y="10822"/>
                  <a:pt x="7769" y="10800"/>
                </a:cubicBezTo>
                <a:cubicBezTo>
                  <a:pt x="7769" y="9693"/>
                  <a:pt x="8364" y="8727"/>
                  <a:pt x="9249" y="8198"/>
                </a:cubicBezTo>
                <a:lnTo>
                  <a:pt x="6635" y="3704"/>
                </a:lnTo>
                <a:close/>
                <a:moveTo>
                  <a:pt x="14958" y="3709"/>
                </a:moveTo>
                <a:lnTo>
                  <a:pt x="12344" y="8203"/>
                </a:lnTo>
                <a:cubicBezTo>
                  <a:pt x="13230" y="8732"/>
                  <a:pt x="13824" y="9698"/>
                  <a:pt x="13824" y="10805"/>
                </a:cubicBezTo>
                <a:cubicBezTo>
                  <a:pt x="13824" y="10821"/>
                  <a:pt x="13824" y="10843"/>
                  <a:pt x="13824" y="10859"/>
                </a:cubicBezTo>
                <a:lnTo>
                  <a:pt x="19121" y="10859"/>
                </a:lnTo>
                <a:cubicBezTo>
                  <a:pt x="19121" y="5292"/>
                  <a:pt x="14958" y="3709"/>
                  <a:pt x="14958" y="3709"/>
                </a:cubicBezTo>
                <a:close/>
                <a:moveTo>
                  <a:pt x="10800" y="8758"/>
                </a:moveTo>
                <a:cubicBezTo>
                  <a:pt x="10278" y="8758"/>
                  <a:pt x="9754" y="8959"/>
                  <a:pt x="9356" y="9357"/>
                </a:cubicBezTo>
                <a:cubicBezTo>
                  <a:pt x="8558" y="10154"/>
                  <a:pt x="8558" y="11446"/>
                  <a:pt x="9356" y="12243"/>
                </a:cubicBezTo>
                <a:cubicBezTo>
                  <a:pt x="10153" y="13040"/>
                  <a:pt x="11446" y="13040"/>
                  <a:pt x="12243" y="12243"/>
                </a:cubicBezTo>
                <a:cubicBezTo>
                  <a:pt x="13040" y="11446"/>
                  <a:pt x="13040" y="10154"/>
                  <a:pt x="12243" y="9357"/>
                </a:cubicBezTo>
                <a:cubicBezTo>
                  <a:pt x="11844" y="8959"/>
                  <a:pt x="11322" y="8758"/>
                  <a:pt x="10800" y="8758"/>
                </a:cubicBezTo>
                <a:close/>
                <a:moveTo>
                  <a:pt x="9293" y="13424"/>
                </a:moveTo>
                <a:lnTo>
                  <a:pt x="6684" y="17977"/>
                </a:lnTo>
                <a:cubicBezTo>
                  <a:pt x="6684" y="17977"/>
                  <a:pt x="8315" y="19218"/>
                  <a:pt x="10810" y="19202"/>
                </a:cubicBezTo>
                <a:cubicBezTo>
                  <a:pt x="13305" y="19218"/>
                  <a:pt x="14936" y="17977"/>
                  <a:pt x="14936" y="17977"/>
                </a:cubicBezTo>
                <a:lnTo>
                  <a:pt x="12327" y="13424"/>
                </a:lnTo>
                <a:cubicBezTo>
                  <a:pt x="11879" y="13683"/>
                  <a:pt x="11361" y="13829"/>
                  <a:pt x="10810" y="13824"/>
                </a:cubicBezTo>
                <a:cubicBezTo>
                  <a:pt x="10259" y="13824"/>
                  <a:pt x="9741" y="13678"/>
                  <a:pt x="9293" y="13424"/>
                </a:cubicBezTo>
                <a:close/>
              </a:path>
            </a:pathLst>
          </a:custGeom>
          <a:solidFill>
            <a:schemeClr val="accent5">
              <a:satOff val="7361"/>
              <a:lumOff val="753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500" i="0" spc="0">
                <a:solidFill>
                  <a:schemeClr val="accent5">
                    <a:satOff val="7361"/>
                    <a:lumOff val="7535"/>
                  </a:schemeClr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1177" name="Radioactif"/>
          <p:cNvSpPr/>
          <p:nvPr/>
        </p:nvSpPr>
        <p:spPr>
          <a:xfrm>
            <a:off x="15088812" y="9601696"/>
            <a:ext cx="314476" cy="3144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3" y="0"/>
                  <a:pt x="0" y="4833"/>
                  <a:pt x="0" y="10800"/>
                </a:cubicBezTo>
                <a:cubicBezTo>
                  <a:pt x="0" y="16767"/>
                  <a:pt x="4833" y="21600"/>
                  <a:pt x="10800" y="21600"/>
                </a:cubicBezTo>
                <a:cubicBezTo>
                  <a:pt x="16767" y="21600"/>
                  <a:pt x="21600" y="16767"/>
                  <a:pt x="21600" y="10800"/>
                </a:cubicBezTo>
                <a:cubicBezTo>
                  <a:pt x="21600" y="4833"/>
                  <a:pt x="16762" y="0"/>
                  <a:pt x="10800" y="0"/>
                </a:cubicBezTo>
                <a:close/>
                <a:moveTo>
                  <a:pt x="10800" y="1188"/>
                </a:moveTo>
                <a:cubicBezTo>
                  <a:pt x="16108" y="1188"/>
                  <a:pt x="20412" y="5492"/>
                  <a:pt x="20412" y="10800"/>
                </a:cubicBezTo>
                <a:cubicBezTo>
                  <a:pt x="20412" y="16108"/>
                  <a:pt x="16103" y="20412"/>
                  <a:pt x="10800" y="20412"/>
                </a:cubicBezTo>
                <a:cubicBezTo>
                  <a:pt x="5492" y="20412"/>
                  <a:pt x="1188" y="16108"/>
                  <a:pt x="1188" y="10800"/>
                </a:cubicBezTo>
                <a:cubicBezTo>
                  <a:pt x="1188" y="5492"/>
                  <a:pt x="5492" y="1188"/>
                  <a:pt x="10800" y="1188"/>
                </a:cubicBezTo>
                <a:close/>
                <a:moveTo>
                  <a:pt x="6635" y="3704"/>
                </a:moveTo>
                <a:cubicBezTo>
                  <a:pt x="6635" y="3704"/>
                  <a:pt x="2472" y="5287"/>
                  <a:pt x="2472" y="10849"/>
                </a:cubicBezTo>
                <a:lnTo>
                  <a:pt x="7769" y="10849"/>
                </a:lnTo>
                <a:cubicBezTo>
                  <a:pt x="7769" y="10838"/>
                  <a:pt x="7769" y="10822"/>
                  <a:pt x="7769" y="10800"/>
                </a:cubicBezTo>
                <a:cubicBezTo>
                  <a:pt x="7769" y="9693"/>
                  <a:pt x="8364" y="8727"/>
                  <a:pt x="9249" y="8198"/>
                </a:cubicBezTo>
                <a:lnTo>
                  <a:pt x="6635" y="3704"/>
                </a:lnTo>
                <a:close/>
                <a:moveTo>
                  <a:pt x="14958" y="3709"/>
                </a:moveTo>
                <a:lnTo>
                  <a:pt x="12344" y="8203"/>
                </a:lnTo>
                <a:cubicBezTo>
                  <a:pt x="13230" y="8732"/>
                  <a:pt x="13824" y="9698"/>
                  <a:pt x="13824" y="10805"/>
                </a:cubicBezTo>
                <a:cubicBezTo>
                  <a:pt x="13824" y="10821"/>
                  <a:pt x="13824" y="10843"/>
                  <a:pt x="13824" y="10859"/>
                </a:cubicBezTo>
                <a:lnTo>
                  <a:pt x="19121" y="10859"/>
                </a:lnTo>
                <a:cubicBezTo>
                  <a:pt x="19121" y="5292"/>
                  <a:pt x="14958" y="3709"/>
                  <a:pt x="14958" y="3709"/>
                </a:cubicBezTo>
                <a:close/>
                <a:moveTo>
                  <a:pt x="10800" y="8758"/>
                </a:moveTo>
                <a:cubicBezTo>
                  <a:pt x="10278" y="8758"/>
                  <a:pt x="9754" y="8959"/>
                  <a:pt x="9356" y="9357"/>
                </a:cubicBezTo>
                <a:cubicBezTo>
                  <a:pt x="8558" y="10154"/>
                  <a:pt x="8558" y="11446"/>
                  <a:pt x="9356" y="12243"/>
                </a:cubicBezTo>
                <a:cubicBezTo>
                  <a:pt x="10153" y="13040"/>
                  <a:pt x="11446" y="13040"/>
                  <a:pt x="12243" y="12243"/>
                </a:cubicBezTo>
                <a:cubicBezTo>
                  <a:pt x="13040" y="11446"/>
                  <a:pt x="13040" y="10154"/>
                  <a:pt x="12243" y="9357"/>
                </a:cubicBezTo>
                <a:cubicBezTo>
                  <a:pt x="11844" y="8959"/>
                  <a:pt x="11322" y="8758"/>
                  <a:pt x="10800" y="8758"/>
                </a:cubicBezTo>
                <a:close/>
                <a:moveTo>
                  <a:pt x="9293" y="13424"/>
                </a:moveTo>
                <a:lnTo>
                  <a:pt x="6684" y="17977"/>
                </a:lnTo>
                <a:cubicBezTo>
                  <a:pt x="6684" y="17977"/>
                  <a:pt x="8315" y="19218"/>
                  <a:pt x="10810" y="19202"/>
                </a:cubicBezTo>
                <a:cubicBezTo>
                  <a:pt x="13305" y="19218"/>
                  <a:pt x="14936" y="17977"/>
                  <a:pt x="14936" y="17977"/>
                </a:cubicBezTo>
                <a:lnTo>
                  <a:pt x="12327" y="13424"/>
                </a:lnTo>
                <a:cubicBezTo>
                  <a:pt x="11879" y="13683"/>
                  <a:pt x="11361" y="13829"/>
                  <a:pt x="10810" y="13824"/>
                </a:cubicBezTo>
                <a:cubicBezTo>
                  <a:pt x="10259" y="13824"/>
                  <a:pt x="9741" y="13678"/>
                  <a:pt x="9293" y="13424"/>
                </a:cubicBezTo>
                <a:close/>
              </a:path>
            </a:pathLst>
          </a:custGeom>
          <a:solidFill>
            <a:schemeClr val="accent5">
              <a:satOff val="7361"/>
              <a:lumOff val="753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500" i="0" spc="0">
                <a:solidFill>
                  <a:schemeClr val="accent5">
                    <a:satOff val="7361"/>
                    <a:lumOff val="7535"/>
                  </a:schemeClr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1178" name="Radioactif"/>
          <p:cNvSpPr/>
          <p:nvPr/>
        </p:nvSpPr>
        <p:spPr>
          <a:xfrm>
            <a:off x="15088812" y="9856505"/>
            <a:ext cx="314476" cy="3144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3" y="0"/>
                  <a:pt x="0" y="4833"/>
                  <a:pt x="0" y="10800"/>
                </a:cubicBezTo>
                <a:cubicBezTo>
                  <a:pt x="0" y="16767"/>
                  <a:pt x="4833" y="21600"/>
                  <a:pt x="10800" y="21600"/>
                </a:cubicBezTo>
                <a:cubicBezTo>
                  <a:pt x="16767" y="21600"/>
                  <a:pt x="21600" y="16767"/>
                  <a:pt x="21600" y="10800"/>
                </a:cubicBezTo>
                <a:cubicBezTo>
                  <a:pt x="21600" y="4833"/>
                  <a:pt x="16762" y="0"/>
                  <a:pt x="10800" y="0"/>
                </a:cubicBezTo>
                <a:close/>
                <a:moveTo>
                  <a:pt x="10800" y="1188"/>
                </a:moveTo>
                <a:cubicBezTo>
                  <a:pt x="16108" y="1188"/>
                  <a:pt x="20412" y="5492"/>
                  <a:pt x="20412" y="10800"/>
                </a:cubicBezTo>
                <a:cubicBezTo>
                  <a:pt x="20412" y="16108"/>
                  <a:pt x="16103" y="20412"/>
                  <a:pt x="10800" y="20412"/>
                </a:cubicBezTo>
                <a:cubicBezTo>
                  <a:pt x="5492" y="20412"/>
                  <a:pt x="1188" y="16108"/>
                  <a:pt x="1188" y="10800"/>
                </a:cubicBezTo>
                <a:cubicBezTo>
                  <a:pt x="1188" y="5492"/>
                  <a:pt x="5492" y="1188"/>
                  <a:pt x="10800" y="1188"/>
                </a:cubicBezTo>
                <a:close/>
                <a:moveTo>
                  <a:pt x="6635" y="3704"/>
                </a:moveTo>
                <a:cubicBezTo>
                  <a:pt x="6635" y="3704"/>
                  <a:pt x="2472" y="5287"/>
                  <a:pt x="2472" y="10849"/>
                </a:cubicBezTo>
                <a:lnTo>
                  <a:pt x="7769" y="10849"/>
                </a:lnTo>
                <a:cubicBezTo>
                  <a:pt x="7769" y="10838"/>
                  <a:pt x="7769" y="10822"/>
                  <a:pt x="7769" y="10800"/>
                </a:cubicBezTo>
                <a:cubicBezTo>
                  <a:pt x="7769" y="9693"/>
                  <a:pt x="8364" y="8727"/>
                  <a:pt x="9249" y="8198"/>
                </a:cubicBezTo>
                <a:lnTo>
                  <a:pt x="6635" y="3704"/>
                </a:lnTo>
                <a:close/>
                <a:moveTo>
                  <a:pt x="14958" y="3709"/>
                </a:moveTo>
                <a:lnTo>
                  <a:pt x="12344" y="8203"/>
                </a:lnTo>
                <a:cubicBezTo>
                  <a:pt x="13230" y="8732"/>
                  <a:pt x="13824" y="9698"/>
                  <a:pt x="13824" y="10805"/>
                </a:cubicBezTo>
                <a:cubicBezTo>
                  <a:pt x="13824" y="10821"/>
                  <a:pt x="13824" y="10843"/>
                  <a:pt x="13824" y="10859"/>
                </a:cubicBezTo>
                <a:lnTo>
                  <a:pt x="19121" y="10859"/>
                </a:lnTo>
                <a:cubicBezTo>
                  <a:pt x="19121" y="5292"/>
                  <a:pt x="14958" y="3709"/>
                  <a:pt x="14958" y="3709"/>
                </a:cubicBezTo>
                <a:close/>
                <a:moveTo>
                  <a:pt x="10800" y="8758"/>
                </a:moveTo>
                <a:cubicBezTo>
                  <a:pt x="10278" y="8758"/>
                  <a:pt x="9754" y="8959"/>
                  <a:pt x="9356" y="9357"/>
                </a:cubicBezTo>
                <a:cubicBezTo>
                  <a:pt x="8558" y="10154"/>
                  <a:pt x="8558" y="11446"/>
                  <a:pt x="9356" y="12243"/>
                </a:cubicBezTo>
                <a:cubicBezTo>
                  <a:pt x="10153" y="13040"/>
                  <a:pt x="11446" y="13040"/>
                  <a:pt x="12243" y="12243"/>
                </a:cubicBezTo>
                <a:cubicBezTo>
                  <a:pt x="13040" y="11446"/>
                  <a:pt x="13040" y="10154"/>
                  <a:pt x="12243" y="9357"/>
                </a:cubicBezTo>
                <a:cubicBezTo>
                  <a:pt x="11844" y="8959"/>
                  <a:pt x="11322" y="8758"/>
                  <a:pt x="10800" y="8758"/>
                </a:cubicBezTo>
                <a:close/>
                <a:moveTo>
                  <a:pt x="9293" y="13424"/>
                </a:moveTo>
                <a:lnTo>
                  <a:pt x="6684" y="17977"/>
                </a:lnTo>
                <a:cubicBezTo>
                  <a:pt x="6684" y="17977"/>
                  <a:pt x="8315" y="19218"/>
                  <a:pt x="10810" y="19202"/>
                </a:cubicBezTo>
                <a:cubicBezTo>
                  <a:pt x="13305" y="19218"/>
                  <a:pt x="14936" y="17977"/>
                  <a:pt x="14936" y="17977"/>
                </a:cubicBezTo>
                <a:lnTo>
                  <a:pt x="12327" y="13424"/>
                </a:lnTo>
                <a:cubicBezTo>
                  <a:pt x="11879" y="13683"/>
                  <a:pt x="11361" y="13829"/>
                  <a:pt x="10810" y="13824"/>
                </a:cubicBezTo>
                <a:cubicBezTo>
                  <a:pt x="10259" y="13824"/>
                  <a:pt x="9741" y="13678"/>
                  <a:pt x="9293" y="13424"/>
                </a:cubicBezTo>
                <a:close/>
              </a:path>
            </a:pathLst>
          </a:custGeom>
          <a:solidFill>
            <a:schemeClr val="accent5">
              <a:satOff val="7361"/>
              <a:lumOff val="753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500" i="0" spc="0">
                <a:solidFill>
                  <a:schemeClr val="accent5">
                    <a:satOff val="7361"/>
                    <a:lumOff val="7535"/>
                  </a:schemeClr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1179" name="Radioactif"/>
          <p:cNvSpPr/>
          <p:nvPr/>
        </p:nvSpPr>
        <p:spPr>
          <a:xfrm>
            <a:off x="15088812" y="10101492"/>
            <a:ext cx="314476" cy="3144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3" y="0"/>
                  <a:pt x="0" y="4833"/>
                  <a:pt x="0" y="10800"/>
                </a:cubicBezTo>
                <a:cubicBezTo>
                  <a:pt x="0" y="16767"/>
                  <a:pt x="4833" y="21600"/>
                  <a:pt x="10800" y="21600"/>
                </a:cubicBezTo>
                <a:cubicBezTo>
                  <a:pt x="16767" y="21600"/>
                  <a:pt x="21600" y="16767"/>
                  <a:pt x="21600" y="10800"/>
                </a:cubicBezTo>
                <a:cubicBezTo>
                  <a:pt x="21600" y="4833"/>
                  <a:pt x="16762" y="0"/>
                  <a:pt x="10800" y="0"/>
                </a:cubicBezTo>
                <a:close/>
                <a:moveTo>
                  <a:pt x="10800" y="1188"/>
                </a:moveTo>
                <a:cubicBezTo>
                  <a:pt x="16108" y="1188"/>
                  <a:pt x="20412" y="5492"/>
                  <a:pt x="20412" y="10800"/>
                </a:cubicBezTo>
                <a:cubicBezTo>
                  <a:pt x="20412" y="16108"/>
                  <a:pt x="16103" y="20412"/>
                  <a:pt x="10800" y="20412"/>
                </a:cubicBezTo>
                <a:cubicBezTo>
                  <a:pt x="5492" y="20412"/>
                  <a:pt x="1188" y="16108"/>
                  <a:pt x="1188" y="10800"/>
                </a:cubicBezTo>
                <a:cubicBezTo>
                  <a:pt x="1188" y="5492"/>
                  <a:pt x="5492" y="1188"/>
                  <a:pt x="10800" y="1188"/>
                </a:cubicBezTo>
                <a:close/>
                <a:moveTo>
                  <a:pt x="6635" y="3704"/>
                </a:moveTo>
                <a:cubicBezTo>
                  <a:pt x="6635" y="3704"/>
                  <a:pt x="2472" y="5287"/>
                  <a:pt x="2472" y="10849"/>
                </a:cubicBezTo>
                <a:lnTo>
                  <a:pt x="7769" y="10849"/>
                </a:lnTo>
                <a:cubicBezTo>
                  <a:pt x="7769" y="10838"/>
                  <a:pt x="7769" y="10822"/>
                  <a:pt x="7769" y="10800"/>
                </a:cubicBezTo>
                <a:cubicBezTo>
                  <a:pt x="7769" y="9693"/>
                  <a:pt x="8364" y="8727"/>
                  <a:pt x="9249" y="8198"/>
                </a:cubicBezTo>
                <a:lnTo>
                  <a:pt x="6635" y="3704"/>
                </a:lnTo>
                <a:close/>
                <a:moveTo>
                  <a:pt x="14958" y="3709"/>
                </a:moveTo>
                <a:lnTo>
                  <a:pt x="12344" y="8203"/>
                </a:lnTo>
                <a:cubicBezTo>
                  <a:pt x="13230" y="8732"/>
                  <a:pt x="13824" y="9698"/>
                  <a:pt x="13824" y="10805"/>
                </a:cubicBezTo>
                <a:cubicBezTo>
                  <a:pt x="13824" y="10821"/>
                  <a:pt x="13824" y="10843"/>
                  <a:pt x="13824" y="10859"/>
                </a:cubicBezTo>
                <a:lnTo>
                  <a:pt x="19121" y="10859"/>
                </a:lnTo>
                <a:cubicBezTo>
                  <a:pt x="19121" y="5292"/>
                  <a:pt x="14958" y="3709"/>
                  <a:pt x="14958" y="3709"/>
                </a:cubicBezTo>
                <a:close/>
                <a:moveTo>
                  <a:pt x="10800" y="8758"/>
                </a:moveTo>
                <a:cubicBezTo>
                  <a:pt x="10278" y="8758"/>
                  <a:pt x="9754" y="8959"/>
                  <a:pt x="9356" y="9357"/>
                </a:cubicBezTo>
                <a:cubicBezTo>
                  <a:pt x="8558" y="10154"/>
                  <a:pt x="8558" y="11446"/>
                  <a:pt x="9356" y="12243"/>
                </a:cubicBezTo>
                <a:cubicBezTo>
                  <a:pt x="10153" y="13040"/>
                  <a:pt x="11446" y="13040"/>
                  <a:pt x="12243" y="12243"/>
                </a:cubicBezTo>
                <a:cubicBezTo>
                  <a:pt x="13040" y="11446"/>
                  <a:pt x="13040" y="10154"/>
                  <a:pt x="12243" y="9357"/>
                </a:cubicBezTo>
                <a:cubicBezTo>
                  <a:pt x="11844" y="8959"/>
                  <a:pt x="11322" y="8758"/>
                  <a:pt x="10800" y="8758"/>
                </a:cubicBezTo>
                <a:close/>
                <a:moveTo>
                  <a:pt x="9293" y="13424"/>
                </a:moveTo>
                <a:lnTo>
                  <a:pt x="6684" y="17977"/>
                </a:lnTo>
                <a:cubicBezTo>
                  <a:pt x="6684" y="17977"/>
                  <a:pt x="8315" y="19218"/>
                  <a:pt x="10810" y="19202"/>
                </a:cubicBezTo>
                <a:cubicBezTo>
                  <a:pt x="13305" y="19218"/>
                  <a:pt x="14936" y="17977"/>
                  <a:pt x="14936" y="17977"/>
                </a:cubicBezTo>
                <a:lnTo>
                  <a:pt x="12327" y="13424"/>
                </a:lnTo>
                <a:cubicBezTo>
                  <a:pt x="11879" y="13683"/>
                  <a:pt x="11361" y="13829"/>
                  <a:pt x="10810" y="13824"/>
                </a:cubicBezTo>
                <a:cubicBezTo>
                  <a:pt x="10259" y="13824"/>
                  <a:pt x="9741" y="13678"/>
                  <a:pt x="9293" y="13424"/>
                </a:cubicBezTo>
                <a:close/>
              </a:path>
            </a:pathLst>
          </a:custGeom>
          <a:solidFill>
            <a:schemeClr val="accent5">
              <a:satOff val="7361"/>
              <a:lumOff val="753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500" i="0" spc="0">
                <a:solidFill>
                  <a:schemeClr val="accent5">
                    <a:satOff val="7361"/>
                    <a:lumOff val="7535"/>
                  </a:schemeClr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1180" name="Radioactif"/>
          <p:cNvSpPr/>
          <p:nvPr/>
        </p:nvSpPr>
        <p:spPr>
          <a:xfrm>
            <a:off x="15088812" y="10357298"/>
            <a:ext cx="314476" cy="3144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3" y="0"/>
                  <a:pt x="0" y="4833"/>
                  <a:pt x="0" y="10800"/>
                </a:cubicBezTo>
                <a:cubicBezTo>
                  <a:pt x="0" y="16767"/>
                  <a:pt x="4833" y="21600"/>
                  <a:pt x="10800" y="21600"/>
                </a:cubicBezTo>
                <a:cubicBezTo>
                  <a:pt x="16767" y="21600"/>
                  <a:pt x="21600" y="16767"/>
                  <a:pt x="21600" y="10800"/>
                </a:cubicBezTo>
                <a:cubicBezTo>
                  <a:pt x="21600" y="4833"/>
                  <a:pt x="16762" y="0"/>
                  <a:pt x="10800" y="0"/>
                </a:cubicBezTo>
                <a:close/>
                <a:moveTo>
                  <a:pt x="10800" y="1188"/>
                </a:moveTo>
                <a:cubicBezTo>
                  <a:pt x="16108" y="1188"/>
                  <a:pt x="20412" y="5492"/>
                  <a:pt x="20412" y="10800"/>
                </a:cubicBezTo>
                <a:cubicBezTo>
                  <a:pt x="20412" y="16108"/>
                  <a:pt x="16103" y="20412"/>
                  <a:pt x="10800" y="20412"/>
                </a:cubicBezTo>
                <a:cubicBezTo>
                  <a:pt x="5492" y="20412"/>
                  <a:pt x="1188" y="16108"/>
                  <a:pt x="1188" y="10800"/>
                </a:cubicBezTo>
                <a:cubicBezTo>
                  <a:pt x="1188" y="5492"/>
                  <a:pt x="5492" y="1188"/>
                  <a:pt x="10800" y="1188"/>
                </a:cubicBezTo>
                <a:close/>
                <a:moveTo>
                  <a:pt x="6635" y="3704"/>
                </a:moveTo>
                <a:cubicBezTo>
                  <a:pt x="6635" y="3704"/>
                  <a:pt x="2472" y="5287"/>
                  <a:pt x="2472" y="10849"/>
                </a:cubicBezTo>
                <a:lnTo>
                  <a:pt x="7769" y="10849"/>
                </a:lnTo>
                <a:cubicBezTo>
                  <a:pt x="7769" y="10838"/>
                  <a:pt x="7769" y="10822"/>
                  <a:pt x="7769" y="10800"/>
                </a:cubicBezTo>
                <a:cubicBezTo>
                  <a:pt x="7769" y="9693"/>
                  <a:pt x="8364" y="8727"/>
                  <a:pt x="9249" y="8198"/>
                </a:cubicBezTo>
                <a:lnTo>
                  <a:pt x="6635" y="3704"/>
                </a:lnTo>
                <a:close/>
                <a:moveTo>
                  <a:pt x="14958" y="3709"/>
                </a:moveTo>
                <a:lnTo>
                  <a:pt x="12344" y="8203"/>
                </a:lnTo>
                <a:cubicBezTo>
                  <a:pt x="13230" y="8732"/>
                  <a:pt x="13824" y="9698"/>
                  <a:pt x="13824" y="10805"/>
                </a:cubicBezTo>
                <a:cubicBezTo>
                  <a:pt x="13824" y="10821"/>
                  <a:pt x="13824" y="10843"/>
                  <a:pt x="13824" y="10859"/>
                </a:cubicBezTo>
                <a:lnTo>
                  <a:pt x="19121" y="10859"/>
                </a:lnTo>
                <a:cubicBezTo>
                  <a:pt x="19121" y="5292"/>
                  <a:pt x="14958" y="3709"/>
                  <a:pt x="14958" y="3709"/>
                </a:cubicBezTo>
                <a:close/>
                <a:moveTo>
                  <a:pt x="10800" y="8758"/>
                </a:moveTo>
                <a:cubicBezTo>
                  <a:pt x="10278" y="8758"/>
                  <a:pt x="9754" y="8959"/>
                  <a:pt x="9356" y="9357"/>
                </a:cubicBezTo>
                <a:cubicBezTo>
                  <a:pt x="8558" y="10154"/>
                  <a:pt x="8558" y="11446"/>
                  <a:pt x="9356" y="12243"/>
                </a:cubicBezTo>
                <a:cubicBezTo>
                  <a:pt x="10153" y="13040"/>
                  <a:pt x="11446" y="13040"/>
                  <a:pt x="12243" y="12243"/>
                </a:cubicBezTo>
                <a:cubicBezTo>
                  <a:pt x="13040" y="11446"/>
                  <a:pt x="13040" y="10154"/>
                  <a:pt x="12243" y="9357"/>
                </a:cubicBezTo>
                <a:cubicBezTo>
                  <a:pt x="11844" y="8959"/>
                  <a:pt x="11322" y="8758"/>
                  <a:pt x="10800" y="8758"/>
                </a:cubicBezTo>
                <a:close/>
                <a:moveTo>
                  <a:pt x="9293" y="13424"/>
                </a:moveTo>
                <a:lnTo>
                  <a:pt x="6684" y="17977"/>
                </a:lnTo>
                <a:cubicBezTo>
                  <a:pt x="6684" y="17977"/>
                  <a:pt x="8315" y="19218"/>
                  <a:pt x="10810" y="19202"/>
                </a:cubicBezTo>
                <a:cubicBezTo>
                  <a:pt x="13305" y="19218"/>
                  <a:pt x="14936" y="17977"/>
                  <a:pt x="14936" y="17977"/>
                </a:cubicBezTo>
                <a:lnTo>
                  <a:pt x="12327" y="13424"/>
                </a:lnTo>
                <a:cubicBezTo>
                  <a:pt x="11879" y="13683"/>
                  <a:pt x="11361" y="13829"/>
                  <a:pt x="10810" y="13824"/>
                </a:cubicBezTo>
                <a:cubicBezTo>
                  <a:pt x="10259" y="13824"/>
                  <a:pt x="9741" y="13678"/>
                  <a:pt x="9293" y="13424"/>
                </a:cubicBezTo>
                <a:close/>
              </a:path>
            </a:pathLst>
          </a:custGeom>
          <a:solidFill>
            <a:schemeClr val="accent5">
              <a:satOff val="7361"/>
              <a:lumOff val="753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500" i="0" spc="0">
                <a:solidFill>
                  <a:schemeClr val="accent5">
                    <a:satOff val="7361"/>
                    <a:lumOff val="7535"/>
                  </a:schemeClr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1181" name="Radioactif"/>
          <p:cNvSpPr/>
          <p:nvPr/>
        </p:nvSpPr>
        <p:spPr>
          <a:xfrm>
            <a:off x="15088812" y="10606700"/>
            <a:ext cx="314476" cy="3144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3" y="0"/>
                  <a:pt x="0" y="4833"/>
                  <a:pt x="0" y="10800"/>
                </a:cubicBezTo>
                <a:cubicBezTo>
                  <a:pt x="0" y="16767"/>
                  <a:pt x="4833" y="21600"/>
                  <a:pt x="10800" y="21600"/>
                </a:cubicBezTo>
                <a:cubicBezTo>
                  <a:pt x="16767" y="21600"/>
                  <a:pt x="21600" y="16767"/>
                  <a:pt x="21600" y="10800"/>
                </a:cubicBezTo>
                <a:cubicBezTo>
                  <a:pt x="21600" y="4833"/>
                  <a:pt x="16762" y="0"/>
                  <a:pt x="10800" y="0"/>
                </a:cubicBezTo>
                <a:close/>
                <a:moveTo>
                  <a:pt x="10800" y="1188"/>
                </a:moveTo>
                <a:cubicBezTo>
                  <a:pt x="16108" y="1188"/>
                  <a:pt x="20412" y="5492"/>
                  <a:pt x="20412" y="10800"/>
                </a:cubicBezTo>
                <a:cubicBezTo>
                  <a:pt x="20412" y="16108"/>
                  <a:pt x="16103" y="20412"/>
                  <a:pt x="10800" y="20412"/>
                </a:cubicBezTo>
                <a:cubicBezTo>
                  <a:pt x="5492" y="20412"/>
                  <a:pt x="1188" y="16108"/>
                  <a:pt x="1188" y="10800"/>
                </a:cubicBezTo>
                <a:cubicBezTo>
                  <a:pt x="1188" y="5492"/>
                  <a:pt x="5492" y="1188"/>
                  <a:pt x="10800" y="1188"/>
                </a:cubicBezTo>
                <a:close/>
                <a:moveTo>
                  <a:pt x="6635" y="3704"/>
                </a:moveTo>
                <a:cubicBezTo>
                  <a:pt x="6635" y="3704"/>
                  <a:pt x="2472" y="5287"/>
                  <a:pt x="2472" y="10849"/>
                </a:cubicBezTo>
                <a:lnTo>
                  <a:pt x="7769" y="10849"/>
                </a:lnTo>
                <a:cubicBezTo>
                  <a:pt x="7769" y="10838"/>
                  <a:pt x="7769" y="10822"/>
                  <a:pt x="7769" y="10800"/>
                </a:cubicBezTo>
                <a:cubicBezTo>
                  <a:pt x="7769" y="9693"/>
                  <a:pt x="8364" y="8727"/>
                  <a:pt x="9249" y="8198"/>
                </a:cubicBezTo>
                <a:lnTo>
                  <a:pt x="6635" y="3704"/>
                </a:lnTo>
                <a:close/>
                <a:moveTo>
                  <a:pt x="14958" y="3709"/>
                </a:moveTo>
                <a:lnTo>
                  <a:pt x="12344" y="8203"/>
                </a:lnTo>
                <a:cubicBezTo>
                  <a:pt x="13230" y="8732"/>
                  <a:pt x="13824" y="9698"/>
                  <a:pt x="13824" y="10805"/>
                </a:cubicBezTo>
                <a:cubicBezTo>
                  <a:pt x="13824" y="10821"/>
                  <a:pt x="13824" y="10843"/>
                  <a:pt x="13824" y="10859"/>
                </a:cubicBezTo>
                <a:lnTo>
                  <a:pt x="19121" y="10859"/>
                </a:lnTo>
                <a:cubicBezTo>
                  <a:pt x="19121" y="5292"/>
                  <a:pt x="14958" y="3709"/>
                  <a:pt x="14958" y="3709"/>
                </a:cubicBezTo>
                <a:close/>
                <a:moveTo>
                  <a:pt x="10800" y="8758"/>
                </a:moveTo>
                <a:cubicBezTo>
                  <a:pt x="10278" y="8758"/>
                  <a:pt x="9754" y="8959"/>
                  <a:pt x="9356" y="9357"/>
                </a:cubicBezTo>
                <a:cubicBezTo>
                  <a:pt x="8558" y="10154"/>
                  <a:pt x="8558" y="11446"/>
                  <a:pt x="9356" y="12243"/>
                </a:cubicBezTo>
                <a:cubicBezTo>
                  <a:pt x="10153" y="13040"/>
                  <a:pt x="11446" y="13040"/>
                  <a:pt x="12243" y="12243"/>
                </a:cubicBezTo>
                <a:cubicBezTo>
                  <a:pt x="13040" y="11446"/>
                  <a:pt x="13040" y="10154"/>
                  <a:pt x="12243" y="9357"/>
                </a:cubicBezTo>
                <a:cubicBezTo>
                  <a:pt x="11844" y="8959"/>
                  <a:pt x="11322" y="8758"/>
                  <a:pt x="10800" y="8758"/>
                </a:cubicBezTo>
                <a:close/>
                <a:moveTo>
                  <a:pt x="9293" y="13424"/>
                </a:moveTo>
                <a:lnTo>
                  <a:pt x="6684" y="17977"/>
                </a:lnTo>
                <a:cubicBezTo>
                  <a:pt x="6684" y="17977"/>
                  <a:pt x="8315" y="19218"/>
                  <a:pt x="10810" y="19202"/>
                </a:cubicBezTo>
                <a:cubicBezTo>
                  <a:pt x="13305" y="19218"/>
                  <a:pt x="14936" y="17977"/>
                  <a:pt x="14936" y="17977"/>
                </a:cubicBezTo>
                <a:lnTo>
                  <a:pt x="12327" y="13424"/>
                </a:lnTo>
                <a:cubicBezTo>
                  <a:pt x="11879" y="13683"/>
                  <a:pt x="11361" y="13829"/>
                  <a:pt x="10810" y="13824"/>
                </a:cubicBezTo>
                <a:cubicBezTo>
                  <a:pt x="10259" y="13824"/>
                  <a:pt x="9741" y="13678"/>
                  <a:pt x="9293" y="13424"/>
                </a:cubicBezTo>
                <a:close/>
              </a:path>
            </a:pathLst>
          </a:custGeom>
          <a:solidFill>
            <a:schemeClr val="accent5">
              <a:satOff val="7361"/>
              <a:lumOff val="753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500" i="0" spc="0">
                <a:solidFill>
                  <a:schemeClr val="accent5">
                    <a:satOff val="7361"/>
                    <a:lumOff val="7535"/>
                  </a:schemeClr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1182" name="Radioactif"/>
          <p:cNvSpPr/>
          <p:nvPr/>
        </p:nvSpPr>
        <p:spPr>
          <a:xfrm>
            <a:off x="15088812" y="10843862"/>
            <a:ext cx="314476" cy="3144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3" y="0"/>
                  <a:pt x="0" y="4833"/>
                  <a:pt x="0" y="10800"/>
                </a:cubicBezTo>
                <a:cubicBezTo>
                  <a:pt x="0" y="16767"/>
                  <a:pt x="4833" y="21600"/>
                  <a:pt x="10800" y="21600"/>
                </a:cubicBezTo>
                <a:cubicBezTo>
                  <a:pt x="16767" y="21600"/>
                  <a:pt x="21600" y="16767"/>
                  <a:pt x="21600" y="10800"/>
                </a:cubicBezTo>
                <a:cubicBezTo>
                  <a:pt x="21600" y="4833"/>
                  <a:pt x="16762" y="0"/>
                  <a:pt x="10800" y="0"/>
                </a:cubicBezTo>
                <a:close/>
                <a:moveTo>
                  <a:pt x="10800" y="1188"/>
                </a:moveTo>
                <a:cubicBezTo>
                  <a:pt x="16108" y="1188"/>
                  <a:pt x="20412" y="5492"/>
                  <a:pt x="20412" y="10800"/>
                </a:cubicBezTo>
                <a:cubicBezTo>
                  <a:pt x="20412" y="16108"/>
                  <a:pt x="16103" y="20412"/>
                  <a:pt x="10800" y="20412"/>
                </a:cubicBezTo>
                <a:cubicBezTo>
                  <a:pt x="5492" y="20412"/>
                  <a:pt x="1188" y="16108"/>
                  <a:pt x="1188" y="10800"/>
                </a:cubicBezTo>
                <a:cubicBezTo>
                  <a:pt x="1188" y="5492"/>
                  <a:pt x="5492" y="1188"/>
                  <a:pt x="10800" y="1188"/>
                </a:cubicBezTo>
                <a:close/>
                <a:moveTo>
                  <a:pt x="6635" y="3704"/>
                </a:moveTo>
                <a:cubicBezTo>
                  <a:pt x="6635" y="3704"/>
                  <a:pt x="2472" y="5287"/>
                  <a:pt x="2472" y="10849"/>
                </a:cubicBezTo>
                <a:lnTo>
                  <a:pt x="7769" y="10849"/>
                </a:lnTo>
                <a:cubicBezTo>
                  <a:pt x="7769" y="10838"/>
                  <a:pt x="7769" y="10822"/>
                  <a:pt x="7769" y="10800"/>
                </a:cubicBezTo>
                <a:cubicBezTo>
                  <a:pt x="7769" y="9693"/>
                  <a:pt x="8364" y="8727"/>
                  <a:pt x="9249" y="8198"/>
                </a:cubicBezTo>
                <a:lnTo>
                  <a:pt x="6635" y="3704"/>
                </a:lnTo>
                <a:close/>
                <a:moveTo>
                  <a:pt x="14958" y="3709"/>
                </a:moveTo>
                <a:lnTo>
                  <a:pt x="12344" y="8203"/>
                </a:lnTo>
                <a:cubicBezTo>
                  <a:pt x="13230" y="8732"/>
                  <a:pt x="13824" y="9698"/>
                  <a:pt x="13824" y="10805"/>
                </a:cubicBezTo>
                <a:cubicBezTo>
                  <a:pt x="13824" y="10821"/>
                  <a:pt x="13824" y="10843"/>
                  <a:pt x="13824" y="10859"/>
                </a:cubicBezTo>
                <a:lnTo>
                  <a:pt x="19121" y="10859"/>
                </a:lnTo>
                <a:cubicBezTo>
                  <a:pt x="19121" y="5292"/>
                  <a:pt x="14958" y="3709"/>
                  <a:pt x="14958" y="3709"/>
                </a:cubicBezTo>
                <a:close/>
                <a:moveTo>
                  <a:pt x="10800" y="8758"/>
                </a:moveTo>
                <a:cubicBezTo>
                  <a:pt x="10278" y="8758"/>
                  <a:pt x="9754" y="8959"/>
                  <a:pt x="9356" y="9357"/>
                </a:cubicBezTo>
                <a:cubicBezTo>
                  <a:pt x="8558" y="10154"/>
                  <a:pt x="8558" y="11446"/>
                  <a:pt x="9356" y="12243"/>
                </a:cubicBezTo>
                <a:cubicBezTo>
                  <a:pt x="10153" y="13040"/>
                  <a:pt x="11446" y="13040"/>
                  <a:pt x="12243" y="12243"/>
                </a:cubicBezTo>
                <a:cubicBezTo>
                  <a:pt x="13040" y="11446"/>
                  <a:pt x="13040" y="10154"/>
                  <a:pt x="12243" y="9357"/>
                </a:cubicBezTo>
                <a:cubicBezTo>
                  <a:pt x="11844" y="8959"/>
                  <a:pt x="11322" y="8758"/>
                  <a:pt x="10800" y="8758"/>
                </a:cubicBezTo>
                <a:close/>
                <a:moveTo>
                  <a:pt x="9293" y="13424"/>
                </a:moveTo>
                <a:lnTo>
                  <a:pt x="6684" y="17977"/>
                </a:lnTo>
                <a:cubicBezTo>
                  <a:pt x="6684" y="17977"/>
                  <a:pt x="8315" y="19218"/>
                  <a:pt x="10810" y="19202"/>
                </a:cubicBezTo>
                <a:cubicBezTo>
                  <a:pt x="13305" y="19218"/>
                  <a:pt x="14936" y="17977"/>
                  <a:pt x="14936" y="17977"/>
                </a:cubicBezTo>
                <a:lnTo>
                  <a:pt x="12327" y="13424"/>
                </a:lnTo>
                <a:cubicBezTo>
                  <a:pt x="11879" y="13683"/>
                  <a:pt x="11361" y="13829"/>
                  <a:pt x="10810" y="13824"/>
                </a:cubicBezTo>
                <a:cubicBezTo>
                  <a:pt x="10259" y="13824"/>
                  <a:pt x="9741" y="13678"/>
                  <a:pt x="9293" y="13424"/>
                </a:cubicBezTo>
                <a:close/>
              </a:path>
            </a:pathLst>
          </a:custGeom>
          <a:solidFill>
            <a:schemeClr val="accent5">
              <a:satOff val="7361"/>
              <a:lumOff val="753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500" i="0" spc="0">
                <a:solidFill>
                  <a:schemeClr val="accent5">
                    <a:satOff val="7361"/>
                    <a:lumOff val="7535"/>
                  </a:schemeClr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1183" name="Radioactif"/>
          <p:cNvSpPr/>
          <p:nvPr/>
        </p:nvSpPr>
        <p:spPr>
          <a:xfrm>
            <a:off x="15075707" y="11109700"/>
            <a:ext cx="314476" cy="3144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3" y="0"/>
                  <a:pt x="0" y="4833"/>
                  <a:pt x="0" y="10800"/>
                </a:cubicBezTo>
                <a:cubicBezTo>
                  <a:pt x="0" y="16767"/>
                  <a:pt x="4833" y="21600"/>
                  <a:pt x="10800" y="21600"/>
                </a:cubicBezTo>
                <a:cubicBezTo>
                  <a:pt x="16767" y="21600"/>
                  <a:pt x="21600" y="16767"/>
                  <a:pt x="21600" y="10800"/>
                </a:cubicBezTo>
                <a:cubicBezTo>
                  <a:pt x="21600" y="4833"/>
                  <a:pt x="16762" y="0"/>
                  <a:pt x="10800" y="0"/>
                </a:cubicBezTo>
                <a:close/>
                <a:moveTo>
                  <a:pt x="10800" y="1188"/>
                </a:moveTo>
                <a:cubicBezTo>
                  <a:pt x="16108" y="1188"/>
                  <a:pt x="20412" y="5492"/>
                  <a:pt x="20412" y="10800"/>
                </a:cubicBezTo>
                <a:cubicBezTo>
                  <a:pt x="20412" y="16108"/>
                  <a:pt x="16103" y="20412"/>
                  <a:pt x="10800" y="20412"/>
                </a:cubicBezTo>
                <a:cubicBezTo>
                  <a:pt x="5492" y="20412"/>
                  <a:pt x="1188" y="16108"/>
                  <a:pt x="1188" y="10800"/>
                </a:cubicBezTo>
                <a:cubicBezTo>
                  <a:pt x="1188" y="5492"/>
                  <a:pt x="5492" y="1188"/>
                  <a:pt x="10800" y="1188"/>
                </a:cubicBezTo>
                <a:close/>
                <a:moveTo>
                  <a:pt x="6635" y="3704"/>
                </a:moveTo>
                <a:cubicBezTo>
                  <a:pt x="6635" y="3704"/>
                  <a:pt x="2472" y="5287"/>
                  <a:pt x="2472" y="10849"/>
                </a:cubicBezTo>
                <a:lnTo>
                  <a:pt x="7769" y="10849"/>
                </a:lnTo>
                <a:cubicBezTo>
                  <a:pt x="7769" y="10838"/>
                  <a:pt x="7769" y="10822"/>
                  <a:pt x="7769" y="10800"/>
                </a:cubicBezTo>
                <a:cubicBezTo>
                  <a:pt x="7769" y="9693"/>
                  <a:pt x="8364" y="8727"/>
                  <a:pt x="9249" y="8198"/>
                </a:cubicBezTo>
                <a:lnTo>
                  <a:pt x="6635" y="3704"/>
                </a:lnTo>
                <a:close/>
                <a:moveTo>
                  <a:pt x="14958" y="3709"/>
                </a:moveTo>
                <a:lnTo>
                  <a:pt x="12344" y="8203"/>
                </a:lnTo>
                <a:cubicBezTo>
                  <a:pt x="13230" y="8732"/>
                  <a:pt x="13824" y="9698"/>
                  <a:pt x="13824" y="10805"/>
                </a:cubicBezTo>
                <a:cubicBezTo>
                  <a:pt x="13824" y="10821"/>
                  <a:pt x="13824" y="10843"/>
                  <a:pt x="13824" y="10859"/>
                </a:cubicBezTo>
                <a:lnTo>
                  <a:pt x="19121" y="10859"/>
                </a:lnTo>
                <a:cubicBezTo>
                  <a:pt x="19121" y="5292"/>
                  <a:pt x="14958" y="3709"/>
                  <a:pt x="14958" y="3709"/>
                </a:cubicBezTo>
                <a:close/>
                <a:moveTo>
                  <a:pt x="10800" y="8758"/>
                </a:moveTo>
                <a:cubicBezTo>
                  <a:pt x="10278" y="8758"/>
                  <a:pt x="9754" y="8959"/>
                  <a:pt x="9356" y="9357"/>
                </a:cubicBezTo>
                <a:cubicBezTo>
                  <a:pt x="8558" y="10154"/>
                  <a:pt x="8558" y="11446"/>
                  <a:pt x="9356" y="12243"/>
                </a:cubicBezTo>
                <a:cubicBezTo>
                  <a:pt x="10153" y="13040"/>
                  <a:pt x="11446" y="13040"/>
                  <a:pt x="12243" y="12243"/>
                </a:cubicBezTo>
                <a:cubicBezTo>
                  <a:pt x="13040" y="11446"/>
                  <a:pt x="13040" y="10154"/>
                  <a:pt x="12243" y="9357"/>
                </a:cubicBezTo>
                <a:cubicBezTo>
                  <a:pt x="11844" y="8959"/>
                  <a:pt x="11322" y="8758"/>
                  <a:pt x="10800" y="8758"/>
                </a:cubicBezTo>
                <a:close/>
                <a:moveTo>
                  <a:pt x="9293" y="13424"/>
                </a:moveTo>
                <a:lnTo>
                  <a:pt x="6684" y="17977"/>
                </a:lnTo>
                <a:cubicBezTo>
                  <a:pt x="6684" y="17977"/>
                  <a:pt x="8315" y="19218"/>
                  <a:pt x="10810" y="19202"/>
                </a:cubicBezTo>
                <a:cubicBezTo>
                  <a:pt x="13305" y="19218"/>
                  <a:pt x="14936" y="17977"/>
                  <a:pt x="14936" y="17977"/>
                </a:cubicBezTo>
                <a:lnTo>
                  <a:pt x="12327" y="13424"/>
                </a:lnTo>
                <a:cubicBezTo>
                  <a:pt x="11879" y="13683"/>
                  <a:pt x="11361" y="13829"/>
                  <a:pt x="10810" y="13824"/>
                </a:cubicBezTo>
                <a:cubicBezTo>
                  <a:pt x="10259" y="13824"/>
                  <a:pt x="9741" y="13678"/>
                  <a:pt x="9293" y="13424"/>
                </a:cubicBezTo>
                <a:close/>
              </a:path>
            </a:pathLst>
          </a:custGeom>
          <a:solidFill>
            <a:schemeClr val="accent5">
              <a:satOff val="7361"/>
              <a:lumOff val="753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500" i="0" spc="0">
                <a:solidFill>
                  <a:schemeClr val="accent5">
                    <a:satOff val="7361"/>
                    <a:lumOff val="7535"/>
                  </a:schemeClr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1184" name="Radioactif"/>
          <p:cNvSpPr/>
          <p:nvPr/>
        </p:nvSpPr>
        <p:spPr>
          <a:xfrm>
            <a:off x="15088812" y="11336981"/>
            <a:ext cx="314476" cy="3144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3" y="0"/>
                  <a:pt x="0" y="4833"/>
                  <a:pt x="0" y="10800"/>
                </a:cubicBezTo>
                <a:cubicBezTo>
                  <a:pt x="0" y="16767"/>
                  <a:pt x="4833" y="21600"/>
                  <a:pt x="10800" y="21600"/>
                </a:cubicBezTo>
                <a:cubicBezTo>
                  <a:pt x="16767" y="21600"/>
                  <a:pt x="21600" y="16767"/>
                  <a:pt x="21600" y="10800"/>
                </a:cubicBezTo>
                <a:cubicBezTo>
                  <a:pt x="21600" y="4833"/>
                  <a:pt x="16762" y="0"/>
                  <a:pt x="10800" y="0"/>
                </a:cubicBezTo>
                <a:close/>
                <a:moveTo>
                  <a:pt x="10800" y="1188"/>
                </a:moveTo>
                <a:cubicBezTo>
                  <a:pt x="16108" y="1188"/>
                  <a:pt x="20412" y="5492"/>
                  <a:pt x="20412" y="10800"/>
                </a:cubicBezTo>
                <a:cubicBezTo>
                  <a:pt x="20412" y="16108"/>
                  <a:pt x="16103" y="20412"/>
                  <a:pt x="10800" y="20412"/>
                </a:cubicBezTo>
                <a:cubicBezTo>
                  <a:pt x="5492" y="20412"/>
                  <a:pt x="1188" y="16108"/>
                  <a:pt x="1188" y="10800"/>
                </a:cubicBezTo>
                <a:cubicBezTo>
                  <a:pt x="1188" y="5492"/>
                  <a:pt x="5492" y="1188"/>
                  <a:pt x="10800" y="1188"/>
                </a:cubicBezTo>
                <a:close/>
                <a:moveTo>
                  <a:pt x="6635" y="3704"/>
                </a:moveTo>
                <a:cubicBezTo>
                  <a:pt x="6635" y="3704"/>
                  <a:pt x="2472" y="5287"/>
                  <a:pt x="2472" y="10849"/>
                </a:cubicBezTo>
                <a:lnTo>
                  <a:pt x="7769" y="10849"/>
                </a:lnTo>
                <a:cubicBezTo>
                  <a:pt x="7769" y="10838"/>
                  <a:pt x="7769" y="10822"/>
                  <a:pt x="7769" y="10800"/>
                </a:cubicBezTo>
                <a:cubicBezTo>
                  <a:pt x="7769" y="9693"/>
                  <a:pt x="8364" y="8727"/>
                  <a:pt x="9249" y="8198"/>
                </a:cubicBezTo>
                <a:lnTo>
                  <a:pt x="6635" y="3704"/>
                </a:lnTo>
                <a:close/>
                <a:moveTo>
                  <a:pt x="14958" y="3709"/>
                </a:moveTo>
                <a:lnTo>
                  <a:pt x="12344" y="8203"/>
                </a:lnTo>
                <a:cubicBezTo>
                  <a:pt x="13230" y="8732"/>
                  <a:pt x="13824" y="9698"/>
                  <a:pt x="13824" y="10805"/>
                </a:cubicBezTo>
                <a:cubicBezTo>
                  <a:pt x="13824" y="10821"/>
                  <a:pt x="13824" y="10843"/>
                  <a:pt x="13824" y="10859"/>
                </a:cubicBezTo>
                <a:lnTo>
                  <a:pt x="19121" y="10859"/>
                </a:lnTo>
                <a:cubicBezTo>
                  <a:pt x="19121" y="5292"/>
                  <a:pt x="14958" y="3709"/>
                  <a:pt x="14958" y="3709"/>
                </a:cubicBezTo>
                <a:close/>
                <a:moveTo>
                  <a:pt x="10800" y="8758"/>
                </a:moveTo>
                <a:cubicBezTo>
                  <a:pt x="10278" y="8758"/>
                  <a:pt x="9754" y="8959"/>
                  <a:pt x="9356" y="9357"/>
                </a:cubicBezTo>
                <a:cubicBezTo>
                  <a:pt x="8558" y="10154"/>
                  <a:pt x="8558" y="11446"/>
                  <a:pt x="9356" y="12243"/>
                </a:cubicBezTo>
                <a:cubicBezTo>
                  <a:pt x="10153" y="13040"/>
                  <a:pt x="11446" y="13040"/>
                  <a:pt x="12243" y="12243"/>
                </a:cubicBezTo>
                <a:cubicBezTo>
                  <a:pt x="13040" y="11446"/>
                  <a:pt x="13040" y="10154"/>
                  <a:pt x="12243" y="9357"/>
                </a:cubicBezTo>
                <a:cubicBezTo>
                  <a:pt x="11844" y="8959"/>
                  <a:pt x="11322" y="8758"/>
                  <a:pt x="10800" y="8758"/>
                </a:cubicBezTo>
                <a:close/>
                <a:moveTo>
                  <a:pt x="9293" y="13424"/>
                </a:moveTo>
                <a:lnTo>
                  <a:pt x="6684" y="17977"/>
                </a:lnTo>
                <a:cubicBezTo>
                  <a:pt x="6684" y="17977"/>
                  <a:pt x="8315" y="19218"/>
                  <a:pt x="10810" y="19202"/>
                </a:cubicBezTo>
                <a:cubicBezTo>
                  <a:pt x="13305" y="19218"/>
                  <a:pt x="14936" y="17977"/>
                  <a:pt x="14936" y="17977"/>
                </a:cubicBezTo>
                <a:lnTo>
                  <a:pt x="12327" y="13424"/>
                </a:lnTo>
                <a:cubicBezTo>
                  <a:pt x="11879" y="13683"/>
                  <a:pt x="11361" y="13829"/>
                  <a:pt x="10810" y="13824"/>
                </a:cubicBezTo>
                <a:cubicBezTo>
                  <a:pt x="10259" y="13824"/>
                  <a:pt x="9741" y="13678"/>
                  <a:pt x="9293" y="13424"/>
                </a:cubicBezTo>
                <a:close/>
              </a:path>
            </a:pathLst>
          </a:custGeom>
          <a:solidFill>
            <a:schemeClr val="accent5">
              <a:satOff val="7361"/>
              <a:lumOff val="753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500" i="0" spc="0">
                <a:solidFill>
                  <a:schemeClr val="accent5">
                    <a:satOff val="7361"/>
                    <a:lumOff val="7535"/>
                  </a:schemeClr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1185" name="Radioactif"/>
          <p:cNvSpPr/>
          <p:nvPr/>
        </p:nvSpPr>
        <p:spPr>
          <a:xfrm>
            <a:off x="19770849" y="8591282"/>
            <a:ext cx="314475" cy="3144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3" y="0"/>
                  <a:pt x="0" y="4833"/>
                  <a:pt x="0" y="10800"/>
                </a:cubicBezTo>
                <a:cubicBezTo>
                  <a:pt x="0" y="16767"/>
                  <a:pt x="4833" y="21600"/>
                  <a:pt x="10800" y="21600"/>
                </a:cubicBezTo>
                <a:cubicBezTo>
                  <a:pt x="16767" y="21600"/>
                  <a:pt x="21600" y="16767"/>
                  <a:pt x="21600" y="10800"/>
                </a:cubicBezTo>
                <a:cubicBezTo>
                  <a:pt x="21600" y="4833"/>
                  <a:pt x="16762" y="0"/>
                  <a:pt x="10800" y="0"/>
                </a:cubicBezTo>
                <a:close/>
                <a:moveTo>
                  <a:pt x="10800" y="1188"/>
                </a:moveTo>
                <a:cubicBezTo>
                  <a:pt x="16108" y="1188"/>
                  <a:pt x="20412" y="5492"/>
                  <a:pt x="20412" y="10800"/>
                </a:cubicBezTo>
                <a:cubicBezTo>
                  <a:pt x="20412" y="16108"/>
                  <a:pt x="16103" y="20412"/>
                  <a:pt x="10800" y="20412"/>
                </a:cubicBezTo>
                <a:cubicBezTo>
                  <a:pt x="5492" y="20412"/>
                  <a:pt x="1188" y="16108"/>
                  <a:pt x="1188" y="10800"/>
                </a:cubicBezTo>
                <a:cubicBezTo>
                  <a:pt x="1188" y="5492"/>
                  <a:pt x="5492" y="1188"/>
                  <a:pt x="10800" y="1188"/>
                </a:cubicBezTo>
                <a:close/>
                <a:moveTo>
                  <a:pt x="6635" y="3704"/>
                </a:moveTo>
                <a:cubicBezTo>
                  <a:pt x="6635" y="3704"/>
                  <a:pt x="2472" y="5287"/>
                  <a:pt x="2472" y="10849"/>
                </a:cubicBezTo>
                <a:lnTo>
                  <a:pt x="7769" y="10849"/>
                </a:lnTo>
                <a:cubicBezTo>
                  <a:pt x="7769" y="10838"/>
                  <a:pt x="7769" y="10822"/>
                  <a:pt x="7769" y="10800"/>
                </a:cubicBezTo>
                <a:cubicBezTo>
                  <a:pt x="7769" y="9693"/>
                  <a:pt x="8364" y="8727"/>
                  <a:pt x="9249" y="8198"/>
                </a:cubicBezTo>
                <a:lnTo>
                  <a:pt x="6635" y="3704"/>
                </a:lnTo>
                <a:close/>
                <a:moveTo>
                  <a:pt x="14958" y="3709"/>
                </a:moveTo>
                <a:lnTo>
                  <a:pt x="12344" y="8203"/>
                </a:lnTo>
                <a:cubicBezTo>
                  <a:pt x="13230" y="8732"/>
                  <a:pt x="13824" y="9698"/>
                  <a:pt x="13824" y="10805"/>
                </a:cubicBezTo>
                <a:cubicBezTo>
                  <a:pt x="13824" y="10821"/>
                  <a:pt x="13824" y="10843"/>
                  <a:pt x="13824" y="10859"/>
                </a:cubicBezTo>
                <a:lnTo>
                  <a:pt x="19121" y="10859"/>
                </a:lnTo>
                <a:cubicBezTo>
                  <a:pt x="19121" y="5292"/>
                  <a:pt x="14958" y="3709"/>
                  <a:pt x="14958" y="3709"/>
                </a:cubicBezTo>
                <a:close/>
                <a:moveTo>
                  <a:pt x="10800" y="8758"/>
                </a:moveTo>
                <a:cubicBezTo>
                  <a:pt x="10278" y="8758"/>
                  <a:pt x="9754" y="8959"/>
                  <a:pt x="9356" y="9357"/>
                </a:cubicBezTo>
                <a:cubicBezTo>
                  <a:pt x="8558" y="10154"/>
                  <a:pt x="8558" y="11446"/>
                  <a:pt x="9356" y="12243"/>
                </a:cubicBezTo>
                <a:cubicBezTo>
                  <a:pt x="10153" y="13040"/>
                  <a:pt x="11446" y="13040"/>
                  <a:pt x="12243" y="12243"/>
                </a:cubicBezTo>
                <a:cubicBezTo>
                  <a:pt x="13040" y="11446"/>
                  <a:pt x="13040" y="10154"/>
                  <a:pt x="12243" y="9357"/>
                </a:cubicBezTo>
                <a:cubicBezTo>
                  <a:pt x="11844" y="8959"/>
                  <a:pt x="11322" y="8758"/>
                  <a:pt x="10800" y="8758"/>
                </a:cubicBezTo>
                <a:close/>
                <a:moveTo>
                  <a:pt x="9293" y="13424"/>
                </a:moveTo>
                <a:lnTo>
                  <a:pt x="6684" y="17977"/>
                </a:lnTo>
                <a:cubicBezTo>
                  <a:pt x="6684" y="17977"/>
                  <a:pt x="8315" y="19218"/>
                  <a:pt x="10810" y="19202"/>
                </a:cubicBezTo>
                <a:cubicBezTo>
                  <a:pt x="13305" y="19218"/>
                  <a:pt x="14936" y="17977"/>
                  <a:pt x="14936" y="17977"/>
                </a:cubicBezTo>
                <a:lnTo>
                  <a:pt x="12327" y="13424"/>
                </a:lnTo>
                <a:cubicBezTo>
                  <a:pt x="11879" y="13683"/>
                  <a:pt x="11361" y="13829"/>
                  <a:pt x="10810" y="13824"/>
                </a:cubicBezTo>
                <a:cubicBezTo>
                  <a:pt x="10259" y="13824"/>
                  <a:pt x="9741" y="13678"/>
                  <a:pt x="9293" y="13424"/>
                </a:cubicBezTo>
                <a:close/>
              </a:path>
            </a:pathLst>
          </a:custGeom>
          <a:solidFill>
            <a:schemeClr val="accent5">
              <a:satOff val="7361"/>
              <a:lumOff val="753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500" i="0" spc="0">
                <a:solidFill>
                  <a:schemeClr val="accent5">
                    <a:satOff val="7361"/>
                    <a:lumOff val="7535"/>
                  </a:schemeClr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1186" name="Radioactif"/>
          <p:cNvSpPr/>
          <p:nvPr/>
        </p:nvSpPr>
        <p:spPr>
          <a:xfrm>
            <a:off x="19770849" y="8846091"/>
            <a:ext cx="314475" cy="3144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3" y="0"/>
                  <a:pt x="0" y="4833"/>
                  <a:pt x="0" y="10800"/>
                </a:cubicBezTo>
                <a:cubicBezTo>
                  <a:pt x="0" y="16767"/>
                  <a:pt x="4833" y="21600"/>
                  <a:pt x="10800" y="21600"/>
                </a:cubicBezTo>
                <a:cubicBezTo>
                  <a:pt x="16767" y="21600"/>
                  <a:pt x="21600" y="16767"/>
                  <a:pt x="21600" y="10800"/>
                </a:cubicBezTo>
                <a:cubicBezTo>
                  <a:pt x="21600" y="4833"/>
                  <a:pt x="16762" y="0"/>
                  <a:pt x="10800" y="0"/>
                </a:cubicBezTo>
                <a:close/>
                <a:moveTo>
                  <a:pt x="10800" y="1188"/>
                </a:moveTo>
                <a:cubicBezTo>
                  <a:pt x="16108" y="1188"/>
                  <a:pt x="20412" y="5492"/>
                  <a:pt x="20412" y="10800"/>
                </a:cubicBezTo>
                <a:cubicBezTo>
                  <a:pt x="20412" y="16108"/>
                  <a:pt x="16103" y="20412"/>
                  <a:pt x="10800" y="20412"/>
                </a:cubicBezTo>
                <a:cubicBezTo>
                  <a:pt x="5492" y="20412"/>
                  <a:pt x="1188" y="16108"/>
                  <a:pt x="1188" y="10800"/>
                </a:cubicBezTo>
                <a:cubicBezTo>
                  <a:pt x="1188" y="5492"/>
                  <a:pt x="5492" y="1188"/>
                  <a:pt x="10800" y="1188"/>
                </a:cubicBezTo>
                <a:close/>
                <a:moveTo>
                  <a:pt x="6635" y="3704"/>
                </a:moveTo>
                <a:cubicBezTo>
                  <a:pt x="6635" y="3704"/>
                  <a:pt x="2472" y="5287"/>
                  <a:pt x="2472" y="10849"/>
                </a:cubicBezTo>
                <a:lnTo>
                  <a:pt x="7769" y="10849"/>
                </a:lnTo>
                <a:cubicBezTo>
                  <a:pt x="7769" y="10838"/>
                  <a:pt x="7769" y="10822"/>
                  <a:pt x="7769" y="10800"/>
                </a:cubicBezTo>
                <a:cubicBezTo>
                  <a:pt x="7769" y="9693"/>
                  <a:pt x="8364" y="8727"/>
                  <a:pt x="9249" y="8198"/>
                </a:cubicBezTo>
                <a:lnTo>
                  <a:pt x="6635" y="3704"/>
                </a:lnTo>
                <a:close/>
                <a:moveTo>
                  <a:pt x="14958" y="3709"/>
                </a:moveTo>
                <a:lnTo>
                  <a:pt x="12344" y="8203"/>
                </a:lnTo>
                <a:cubicBezTo>
                  <a:pt x="13230" y="8732"/>
                  <a:pt x="13824" y="9698"/>
                  <a:pt x="13824" y="10805"/>
                </a:cubicBezTo>
                <a:cubicBezTo>
                  <a:pt x="13824" y="10821"/>
                  <a:pt x="13824" y="10843"/>
                  <a:pt x="13824" y="10859"/>
                </a:cubicBezTo>
                <a:lnTo>
                  <a:pt x="19121" y="10859"/>
                </a:lnTo>
                <a:cubicBezTo>
                  <a:pt x="19121" y="5292"/>
                  <a:pt x="14958" y="3709"/>
                  <a:pt x="14958" y="3709"/>
                </a:cubicBezTo>
                <a:close/>
                <a:moveTo>
                  <a:pt x="10800" y="8758"/>
                </a:moveTo>
                <a:cubicBezTo>
                  <a:pt x="10278" y="8758"/>
                  <a:pt x="9754" y="8959"/>
                  <a:pt x="9356" y="9357"/>
                </a:cubicBezTo>
                <a:cubicBezTo>
                  <a:pt x="8558" y="10154"/>
                  <a:pt x="8558" y="11446"/>
                  <a:pt x="9356" y="12243"/>
                </a:cubicBezTo>
                <a:cubicBezTo>
                  <a:pt x="10153" y="13040"/>
                  <a:pt x="11446" y="13040"/>
                  <a:pt x="12243" y="12243"/>
                </a:cubicBezTo>
                <a:cubicBezTo>
                  <a:pt x="13040" y="11446"/>
                  <a:pt x="13040" y="10154"/>
                  <a:pt x="12243" y="9357"/>
                </a:cubicBezTo>
                <a:cubicBezTo>
                  <a:pt x="11844" y="8959"/>
                  <a:pt x="11322" y="8758"/>
                  <a:pt x="10800" y="8758"/>
                </a:cubicBezTo>
                <a:close/>
                <a:moveTo>
                  <a:pt x="9293" y="13424"/>
                </a:moveTo>
                <a:lnTo>
                  <a:pt x="6684" y="17977"/>
                </a:lnTo>
                <a:cubicBezTo>
                  <a:pt x="6684" y="17977"/>
                  <a:pt x="8315" y="19218"/>
                  <a:pt x="10810" y="19202"/>
                </a:cubicBezTo>
                <a:cubicBezTo>
                  <a:pt x="13305" y="19218"/>
                  <a:pt x="14936" y="17977"/>
                  <a:pt x="14936" y="17977"/>
                </a:cubicBezTo>
                <a:lnTo>
                  <a:pt x="12327" y="13424"/>
                </a:lnTo>
                <a:cubicBezTo>
                  <a:pt x="11879" y="13683"/>
                  <a:pt x="11361" y="13829"/>
                  <a:pt x="10810" y="13824"/>
                </a:cubicBezTo>
                <a:cubicBezTo>
                  <a:pt x="10259" y="13824"/>
                  <a:pt x="9741" y="13678"/>
                  <a:pt x="9293" y="13424"/>
                </a:cubicBezTo>
                <a:close/>
              </a:path>
            </a:pathLst>
          </a:custGeom>
          <a:solidFill>
            <a:schemeClr val="accent5">
              <a:satOff val="7361"/>
              <a:lumOff val="753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500" i="0" spc="0">
                <a:solidFill>
                  <a:schemeClr val="accent5">
                    <a:satOff val="7361"/>
                    <a:lumOff val="7535"/>
                  </a:schemeClr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1187" name="Radioactif"/>
          <p:cNvSpPr/>
          <p:nvPr/>
        </p:nvSpPr>
        <p:spPr>
          <a:xfrm>
            <a:off x="19770849" y="9096489"/>
            <a:ext cx="314475" cy="3144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3" y="0"/>
                  <a:pt x="0" y="4833"/>
                  <a:pt x="0" y="10800"/>
                </a:cubicBezTo>
                <a:cubicBezTo>
                  <a:pt x="0" y="16767"/>
                  <a:pt x="4833" y="21600"/>
                  <a:pt x="10800" y="21600"/>
                </a:cubicBezTo>
                <a:cubicBezTo>
                  <a:pt x="16767" y="21600"/>
                  <a:pt x="21600" y="16767"/>
                  <a:pt x="21600" y="10800"/>
                </a:cubicBezTo>
                <a:cubicBezTo>
                  <a:pt x="21600" y="4833"/>
                  <a:pt x="16762" y="0"/>
                  <a:pt x="10800" y="0"/>
                </a:cubicBezTo>
                <a:close/>
                <a:moveTo>
                  <a:pt x="10800" y="1188"/>
                </a:moveTo>
                <a:cubicBezTo>
                  <a:pt x="16108" y="1188"/>
                  <a:pt x="20412" y="5492"/>
                  <a:pt x="20412" y="10800"/>
                </a:cubicBezTo>
                <a:cubicBezTo>
                  <a:pt x="20412" y="16108"/>
                  <a:pt x="16103" y="20412"/>
                  <a:pt x="10800" y="20412"/>
                </a:cubicBezTo>
                <a:cubicBezTo>
                  <a:pt x="5492" y="20412"/>
                  <a:pt x="1188" y="16108"/>
                  <a:pt x="1188" y="10800"/>
                </a:cubicBezTo>
                <a:cubicBezTo>
                  <a:pt x="1188" y="5492"/>
                  <a:pt x="5492" y="1188"/>
                  <a:pt x="10800" y="1188"/>
                </a:cubicBezTo>
                <a:close/>
                <a:moveTo>
                  <a:pt x="6635" y="3704"/>
                </a:moveTo>
                <a:cubicBezTo>
                  <a:pt x="6635" y="3704"/>
                  <a:pt x="2472" y="5287"/>
                  <a:pt x="2472" y="10849"/>
                </a:cubicBezTo>
                <a:lnTo>
                  <a:pt x="7769" y="10849"/>
                </a:lnTo>
                <a:cubicBezTo>
                  <a:pt x="7769" y="10838"/>
                  <a:pt x="7769" y="10822"/>
                  <a:pt x="7769" y="10800"/>
                </a:cubicBezTo>
                <a:cubicBezTo>
                  <a:pt x="7769" y="9693"/>
                  <a:pt x="8364" y="8727"/>
                  <a:pt x="9249" y="8198"/>
                </a:cubicBezTo>
                <a:lnTo>
                  <a:pt x="6635" y="3704"/>
                </a:lnTo>
                <a:close/>
                <a:moveTo>
                  <a:pt x="14958" y="3709"/>
                </a:moveTo>
                <a:lnTo>
                  <a:pt x="12344" y="8203"/>
                </a:lnTo>
                <a:cubicBezTo>
                  <a:pt x="13230" y="8732"/>
                  <a:pt x="13824" y="9698"/>
                  <a:pt x="13824" y="10805"/>
                </a:cubicBezTo>
                <a:cubicBezTo>
                  <a:pt x="13824" y="10821"/>
                  <a:pt x="13824" y="10843"/>
                  <a:pt x="13824" y="10859"/>
                </a:cubicBezTo>
                <a:lnTo>
                  <a:pt x="19121" y="10859"/>
                </a:lnTo>
                <a:cubicBezTo>
                  <a:pt x="19121" y="5292"/>
                  <a:pt x="14958" y="3709"/>
                  <a:pt x="14958" y="3709"/>
                </a:cubicBezTo>
                <a:close/>
                <a:moveTo>
                  <a:pt x="10800" y="8758"/>
                </a:moveTo>
                <a:cubicBezTo>
                  <a:pt x="10278" y="8758"/>
                  <a:pt x="9754" y="8959"/>
                  <a:pt x="9356" y="9357"/>
                </a:cubicBezTo>
                <a:cubicBezTo>
                  <a:pt x="8558" y="10154"/>
                  <a:pt x="8558" y="11446"/>
                  <a:pt x="9356" y="12243"/>
                </a:cubicBezTo>
                <a:cubicBezTo>
                  <a:pt x="10153" y="13040"/>
                  <a:pt x="11446" y="13040"/>
                  <a:pt x="12243" y="12243"/>
                </a:cubicBezTo>
                <a:cubicBezTo>
                  <a:pt x="13040" y="11446"/>
                  <a:pt x="13040" y="10154"/>
                  <a:pt x="12243" y="9357"/>
                </a:cubicBezTo>
                <a:cubicBezTo>
                  <a:pt x="11844" y="8959"/>
                  <a:pt x="11322" y="8758"/>
                  <a:pt x="10800" y="8758"/>
                </a:cubicBezTo>
                <a:close/>
                <a:moveTo>
                  <a:pt x="9293" y="13424"/>
                </a:moveTo>
                <a:lnTo>
                  <a:pt x="6684" y="17977"/>
                </a:lnTo>
                <a:cubicBezTo>
                  <a:pt x="6684" y="17977"/>
                  <a:pt x="8315" y="19218"/>
                  <a:pt x="10810" y="19202"/>
                </a:cubicBezTo>
                <a:cubicBezTo>
                  <a:pt x="13305" y="19218"/>
                  <a:pt x="14936" y="17977"/>
                  <a:pt x="14936" y="17977"/>
                </a:cubicBezTo>
                <a:lnTo>
                  <a:pt x="12327" y="13424"/>
                </a:lnTo>
                <a:cubicBezTo>
                  <a:pt x="11879" y="13683"/>
                  <a:pt x="11361" y="13829"/>
                  <a:pt x="10810" y="13824"/>
                </a:cubicBezTo>
                <a:cubicBezTo>
                  <a:pt x="10259" y="13824"/>
                  <a:pt x="9741" y="13678"/>
                  <a:pt x="9293" y="13424"/>
                </a:cubicBezTo>
                <a:close/>
              </a:path>
            </a:pathLst>
          </a:custGeom>
          <a:solidFill>
            <a:schemeClr val="accent5">
              <a:satOff val="7361"/>
              <a:lumOff val="753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500" i="0" spc="0">
                <a:solidFill>
                  <a:schemeClr val="accent5">
                    <a:satOff val="7361"/>
                    <a:lumOff val="7535"/>
                  </a:schemeClr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1188" name="Radioactif"/>
          <p:cNvSpPr/>
          <p:nvPr/>
        </p:nvSpPr>
        <p:spPr>
          <a:xfrm>
            <a:off x="19770849" y="9349092"/>
            <a:ext cx="314475" cy="3144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3" y="0"/>
                  <a:pt x="0" y="4833"/>
                  <a:pt x="0" y="10800"/>
                </a:cubicBezTo>
                <a:cubicBezTo>
                  <a:pt x="0" y="16767"/>
                  <a:pt x="4833" y="21600"/>
                  <a:pt x="10800" y="21600"/>
                </a:cubicBezTo>
                <a:cubicBezTo>
                  <a:pt x="16767" y="21600"/>
                  <a:pt x="21600" y="16767"/>
                  <a:pt x="21600" y="10800"/>
                </a:cubicBezTo>
                <a:cubicBezTo>
                  <a:pt x="21600" y="4833"/>
                  <a:pt x="16762" y="0"/>
                  <a:pt x="10800" y="0"/>
                </a:cubicBezTo>
                <a:close/>
                <a:moveTo>
                  <a:pt x="10800" y="1188"/>
                </a:moveTo>
                <a:cubicBezTo>
                  <a:pt x="16108" y="1188"/>
                  <a:pt x="20412" y="5492"/>
                  <a:pt x="20412" y="10800"/>
                </a:cubicBezTo>
                <a:cubicBezTo>
                  <a:pt x="20412" y="16108"/>
                  <a:pt x="16103" y="20412"/>
                  <a:pt x="10800" y="20412"/>
                </a:cubicBezTo>
                <a:cubicBezTo>
                  <a:pt x="5492" y="20412"/>
                  <a:pt x="1188" y="16108"/>
                  <a:pt x="1188" y="10800"/>
                </a:cubicBezTo>
                <a:cubicBezTo>
                  <a:pt x="1188" y="5492"/>
                  <a:pt x="5492" y="1188"/>
                  <a:pt x="10800" y="1188"/>
                </a:cubicBezTo>
                <a:close/>
                <a:moveTo>
                  <a:pt x="6635" y="3704"/>
                </a:moveTo>
                <a:cubicBezTo>
                  <a:pt x="6635" y="3704"/>
                  <a:pt x="2472" y="5287"/>
                  <a:pt x="2472" y="10849"/>
                </a:cubicBezTo>
                <a:lnTo>
                  <a:pt x="7769" y="10849"/>
                </a:lnTo>
                <a:cubicBezTo>
                  <a:pt x="7769" y="10838"/>
                  <a:pt x="7769" y="10822"/>
                  <a:pt x="7769" y="10800"/>
                </a:cubicBezTo>
                <a:cubicBezTo>
                  <a:pt x="7769" y="9693"/>
                  <a:pt x="8364" y="8727"/>
                  <a:pt x="9249" y="8198"/>
                </a:cubicBezTo>
                <a:lnTo>
                  <a:pt x="6635" y="3704"/>
                </a:lnTo>
                <a:close/>
                <a:moveTo>
                  <a:pt x="14958" y="3709"/>
                </a:moveTo>
                <a:lnTo>
                  <a:pt x="12344" y="8203"/>
                </a:lnTo>
                <a:cubicBezTo>
                  <a:pt x="13230" y="8732"/>
                  <a:pt x="13824" y="9698"/>
                  <a:pt x="13824" y="10805"/>
                </a:cubicBezTo>
                <a:cubicBezTo>
                  <a:pt x="13824" y="10821"/>
                  <a:pt x="13824" y="10843"/>
                  <a:pt x="13824" y="10859"/>
                </a:cubicBezTo>
                <a:lnTo>
                  <a:pt x="19121" y="10859"/>
                </a:lnTo>
                <a:cubicBezTo>
                  <a:pt x="19121" y="5292"/>
                  <a:pt x="14958" y="3709"/>
                  <a:pt x="14958" y="3709"/>
                </a:cubicBezTo>
                <a:close/>
                <a:moveTo>
                  <a:pt x="10800" y="8758"/>
                </a:moveTo>
                <a:cubicBezTo>
                  <a:pt x="10278" y="8758"/>
                  <a:pt x="9754" y="8959"/>
                  <a:pt x="9356" y="9357"/>
                </a:cubicBezTo>
                <a:cubicBezTo>
                  <a:pt x="8558" y="10154"/>
                  <a:pt x="8558" y="11446"/>
                  <a:pt x="9356" y="12243"/>
                </a:cubicBezTo>
                <a:cubicBezTo>
                  <a:pt x="10153" y="13040"/>
                  <a:pt x="11446" y="13040"/>
                  <a:pt x="12243" y="12243"/>
                </a:cubicBezTo>
                <a:cubicBezTo>
                  <a:pt x="13040" y="11446"/>
                  <a:pt x="13040" y="10154"/>
                  <a:pt x="12243" y="9357"/>
                </a:cubicBezTo>
                <a:cubicBezTo>
                  <a:pt x="11844" y="8959"/>
                  <a:pt x="11322" y="8758"/>
                  <a:pt x="10800" y="8758"/>
                </a:cubicBezTo>
                <a:close/>
                <a:moveTo>
                  <a:pt x="9293" y="13424"/>
                </a:moveTo>
                <a:lnTo>
                  <a:pt x="6684" y="17977"/>
                </a:lnTo>
                <a:cubicBezTo>
                  <a:pt x="6684" y="17977"/>
                  <a:pt x="8315" y="19218"/>
                  <a:pt x="10810" y="19202"/>
                </a:cubicBezTo>
                <a:cubicBezTo>
                  <a:pt x="13305" y="19218"/>
                  <a:pt x="14936" y="17977"/>
                  <a:pt x="14936" y="17977"/>
                </a:cubicBezTo>
                <a:lnTo>
                  <a:pt x="12327" y="13424"/>
                </a:lnTo>
                <a:cubicBezTo>
                  <a:pt x="11879" y="13683"/>
                  <a:pt x="11361" y="13829"/>
                  <a:pt x="10810" y="13824"/>
                </a:cubicBezTo>
                <a:cubicBezTo>
                  <a:pt x="10259" y="13824"/>
                  <a:pt x="9741" y="13678"/>
                  <a:pt x="9293" y="13424"/>
                </a:cubicBezTo>
                <a:close/>
              </a:path>
            </a:pathLst>
          </a:custGeom>
          <a:solidFill>
            <a:schemeClr val="accent5">
              <a:satOff val="7361"/>
              <a:lumOff val="753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500" i="0" spc="0">
                <a:solidFill>
                  <a:schemeClr val="accent5">
                    <a:satOff val="7361"/>
                    <a:lumOff val="7535"/>
                  </a:schemeClr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1189" name="Radioactif"/>
          <p:cNvSpPr/>
          <p:nvPr/>
        </p:nvSpPr>
        <p:spPr>
          <a:xfrm>
            <a:off x="19770849" y="9601696"/>
            <a:ext cx="314475" cy="3144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3" y="0"/>
                  <a:pt x="0" y="4833"/>
                  <a:pt x="0" y="10800"/>
                </a:cubicBezTo>
                <a:cubicBezTo>
                  <a:pt x="0" y="16767"/>
                  <a:pt x="4833" y="21600"/>
                  <a:pt x="10800" y="21600"/>
                </a:cubicBezTo>
                <a:cubicBezTo>
                  <a:pt x="16767" y="21600"/>
                  <a:pt x="21600" y="16767"/>
                  <a:pt x="21600" y="10800"/>
                </a:cubicBezTo>
                <a:cubicBezTo>
                  <a:pt x="21600" y="4833"/>
                  <a:pt x="16762" y="0"/>
                  <a:pt x="10800" y="0"/>
                </a:cubicBezTo>
                <a:close/>
                <a:moveTo>
                  <a:pt x="10800" y="1188"/>
                </a:moveTo>
                <a:cubicBezTo>
                  <a:pt x="16108" y="1188"/>
                  <a:pt x="20412" y="5492"/>
                  <a:pt x="20412" y="10800"/>
                </a:cubicBezTo>
                <a:cubicBezTo>
                  <a:pt x="20412" y="16108"/>
                  <a:pt x="16103" y="20412"/>
                  <a:pt x="10800" y="20412"/>
                </a:cubicBezTo>
                <a:cubicBezTo>
                  <a:pt x="5492" y="20412"/>
                  <a:pt x="1188" y="16108"/>
                  <a:pt x="1188" y="10800"/>
                </a:cubicBezTo>
                <a:cubicBezTo>
                  <a:pt x="1188" y="5492"/>
                  <a:pt x="5492" y="1188"/>
                  <a:pt x="10800" y="1188"/>
                </a:cubicBezTo>
                <a:close/>
                <a:moveTo>
                  <a:pt x="6635" y="3704"/>
                </a:moveTo>
                <a:cubicBezTo>
                  <a:pt x="6635" y="3704"/>
                  <a:pt x="2472" y="5287"/>
                  <a:pt x="2472" y="10849"/>
                </a:cubicBezTo>
                <a:lnTo>
                  <a:pt x="7769" y="10849"/>
                </a:lnTo>
                <a:cubicBezTo>
                  <a:pt x="7769" y="10838"/>
                  <a:pt x="7769" y="10822"/>
                  <a:pt x="7769" y="10800"/>
                </a:cubicBezTo>
                <a:cubicBezTo>
                  <a:pt x="7769" y="9693"/>
                  <a:pt x="8364" y="8727"/>
                  <a:pt x="9249" y="8198"/>
                </a:cubicBezTo>
                <a:lnTo>
                  <a:pt x="6635" y="3704"/>
                </a:lnTo>
                <a:close/>
                <a:moveTo>
                  <a:pt x="14958" y="3709"/>
                </a:moveTo>
                <a:lnTo>
                  <a:pt x="12344" y="8203"/>
                </a:lnTo>
                <a:cubicBezTo>
                  <a:pt x="13230" y="8732"/>
                  <a:pt x="13824" y="9698"/>
                  <a:pt x="13824" y="10805"/>
                </a:cubicBezTo>
                <a:cubicBezTo>
                  <a:pt x="13824" y="10821"/>
                  <a:pt x="13824" y="10843"/>
                  <a:pt x="13824" y="10859"/>
                </a:cubicBezTo>
                <a:lnTo>
                  <a:pt x="19121" y="10859"/>
                </a:lnTo>
                <a:cubicBezTo>
                  <a:pt x="19121" y="5292"/>
                  <a:pt x="14958" y="3709"/>
                  <a:pt x="14958" y="3709"/>
                </a:cubicBezTo>
                <a:close/>
                <a:moveTo>
                  <a:pt x="10800" y="8758"/>
                </a:moveTo>
                <a:cubicBezTo>
                  <a:pt x="10278" y="8758"/>
                  <a:pt x="9754" y="8959"/>
                  <a:pt x="9356" y="9357"/>
                </a:cubicBezTo>
                <a:cubicBezTo>
                  <a:pt x="8558" y="10154"/>
                  <a:pt x="8558" y="11446"/>
                  <a:pt x="9356" y="12243"/>
                </a:cubicBezTo>
                <a:cubicBezTo>
                  <a:pt x="10153" y="13040"/>
                  <a:pt x="11446" y="13040"/>
                  <a:pt x="12243" y="12243"/>
                </a:cubicBezTo>
                <a:cubicBezTo>
                  <a:pt x="13040" y="11446"/>
                  <a:pt x="13040" y="10154"/>
                  <a:pt x="12243" y="9357"/>
                </a:cubicBezTo>
                <a:cubicBezTo>
                  <a:pt x="11844" y="8959"/>
                  <a:pt x="11322" y="8758"/>
                  <a:pt x="10800" y="8758"/>
                </a:cubicBezTo>
                <a:close/>
                <a:moveTo>
                  <a:pt x="9293" y="13424"/>
                </a:moveTo>
                <a:lnTo>
                  <a:pt x="6684" y="17977"/>
                </a:lnTo>
                <a:cubicBezTo>
                  <a:pt x="6684" y="17977"/>
                  <a:pt x="8315" y="19218"/>
                  <a:pt x="10810" y="19202"/>
                </a:cubicBezTo>
                <a:cubicBezTo>
                  <a:pt x="13305" y="19218"/>
                  <a:pt x="14936" y="17977"/>
                  <a:pt x="14936" y="17977"/>
                </a:cubicBezTo>
                <a:lnTo>
                  <a:pt x="12327" y="13424"/>
                </a:lnTo>
                <a:cubicBezTo>
                  <a:pt x="11879" y="13683"/>
                  <a:pt x="11361" y="13829"/>
                  <a:pt x="10810" y="13824"/>
                </a:cubicBezTo>
                <a:cubicBezTo>
                  <a:pt x="10259" y="13824"/>
                  <a:pt x="9741" y="13678"/>
                  <a:pt x="9293" y="13424"/>
                </a:cubicBezTo>
                <a:close/>
              </a:path>
            </a:pathLst>
          </a:custGeom>
          <a:solidFill>
            <a:schemeClr val="accent5">
              <a:satOff val="7361"/>
              <a:lumOff val="753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500" i="0" spc="0">
                <a:solidFill>
                  <a:schemeClr val="accent5">
                    <a:satOff val="7361"/>
                    <a:lumOff val="7535"/>
                  </a:schemeClr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1190" name="Radioactif"/>
          <p:cNvSpPr/>
          <p:nvPr/>
        </p:nvSpPr>
        <p:spPr>
          <a:xfrm>
            <a:off x="19770849" y="9856505"/>
            <a:ext cx="314475" cy="3144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3" y="0"/>
                  <a:pt x="0" y="4833"/>
                  <a:pt x="0" y="10800"/>
                </a:cubicBezTo>
                <a:cubicBezTo>
                  <a:pt x="0" y="16767"/>
                  <a:pt x="4833" y="21600"/>
                  <a:pt x="10800" y="21600"/>
                </a:cubicBezTo>
                <a:cubicBezTo>
                  <a:pt x="16767" y="21600"/>
                  <a:pt x="21600" y="16767"/>
                  <a:pt x="21600" y="10800"/>
                </a:cubicBezTo>
                <a:cubicBezTo>
                  <a:pt x="21600" y="4833"/>
                  <a:pt x="16762" y="0"/>
                  <a:pt x="10800" y="0"/>
                </a:cubicBezTo>
                <a:close/>
                <a:moveTo>
                  <a:pt x="10800" y="1188"/>
                </a:moveTo>
                <a:cubicBezTo>
                  <a:pt x="16108" y="1188"/>
                  <a:pt x="20412" y="5492"/>
                  <a:pt x="20412" y="10800"/>
                </a:cubicBezTo>
                <a:cubicBezTo>
                  <a:pt x="20412" y="16108"/>
                  <a:pt x="16103" y="20412"/>
                  <a:pt x="10800" y="20412"/>
                </a:cubicBezTo>
                <a:cubicBezTo>
                  <a:pt x="5492" y="20412"/>
                  <a:pt x="1188" y="16108"/>
                  <a:pt x="1188" y="10800"/>
                </a:cubicBezTo>
                <a:cubicBezTo>
                  <a:pt x="1188" y="5492"/>
                  <a:pt x="5492" y="1188"/>
                  <a:pt x="10800" y="1188"/>
                </a:cubicBezTo>
                <a:close/>
                <a:moveTo>
                  <a:pt x="6635" y="3704"/>
                </a:moveTo>
                <a:cubicBezTo>
                  <a:pt x="6635" y="3704"/>
                  <a:pt x="2472" y="5287"/>
                  <a:pt x="2472" y="10849"/>
                </a:cubicBezTo>
                <a:lnTo>
                  <a:pt x="7769" y="10849"/>
                </a:lnTo>
                <a:cubicBezTo>
                  <a:pt x="7769" y="10838"/>
                  <a:pt x="7769" y="10822"/>
                  <a:pt x="7769" y="10800"/>
                </a:cubicBezTo>
                <a:cubicBezTo>
                  <a:pt x="7769" y="9693"/>
                  <a:pt x="8364" y="8727"/>
                  <a:pt x="9249" y="8198"/>
                </a:cubicBezTo>
                <a:lnTo>
                  <a:pt x="6635" y="3704"/>
                </a:lnTo>
                <a:close/>
                <a:moveTo>
                  <a:pt x="14958" y="3709"/>
                </a:moveTo>
                <a:lnTo>
                  <a:pt x="12344" y="8203"/>
                </a:lnTo>
                <a:cubicBezTo>
                  <a:pt x="13230" y="8732"/>
                  <a:pt x="13824" y="9698"/>
                  <a:pt x="13824" y="10805"/>
                </a:cubicBezTo>
                <a:cubicBezTo>
                  <a:pt x="13824" y="10821"/>
                  <a:pt x="13824" y="10843"/>
                  <a:pt x="13824" y="10859"/>
                </a:cubicBezTo>
                <a:lnTo>
                  <a:pt x="19121" y="10859"/>
                </a:lnTo>
                <a:cubicBezTo>
                  <a:pt x="19121" y="5292"/>
                  <a:pt x="14958" y="3709"/>
                  <a:pt x="14958" y="3709"/>
                </a:cubicBezTo>
                <a:close/>
                <a:moveTo>
                  <a:pt x="10800" y="8758"/>
                </a:moveTo>
                <a:cubicBezTo>
                  <a:pt x="10278" y="8758"/>
                  <a:pt x="9754" y="8959"/>
                  <a:pt x="9356" y="9357"/>
                </a:cubicBezTo>
                <a:cubicBezTo>
                  <a:pt x="8558" y="10154"/>
                  <a:pt x="8558" y="11446"/>
                  <a:pt x="9356" y="12243"/>
                </a:cubicBezTo>
                <a:cubicBezTo>
                  <a:pt x="10153" y="13040"/>
                  <a:pt x="11446" y="13040"/>
                  <a:pt x="12243" y="12243"/>
                </a:cubicBezTo>
                <a:cubicBezTo>
                  <a:pt x="13040" y="11446"/>
                  <a:pt x="13040" y="10154"/>
                  <a:pt x="12243" y="9357"/>
                </a:cubicBezTo>
                <a:cubicBezTo>
                  <a:pt x="11844" y="8959"/>
                  <a:pt x="11322" y="8758"/>
                  <a:pt x="10800" y="8758"/>
                </a:cubicBezTo>
                <a:close/>
                <a:moveTo>
                  <a:pt x="9293" y="13424"/>
                </a:moveTo>
                <a:lnTo>
                  <a:pt x="6684" y="17977"/>
                </a:lnTo>
                <a:cubicBezTo>
                  <a:pt x="6684" y="17977"/>
                  <a:pt x="8315" y="19218"/>
                  <a:pt x="10810" y="19202"/>
                </a:cubicBezTo>
                <a:cubicBezTo>
                  <a:pt x="13305" y="19218"/>
                  <a:pt x="14936" y="17977"/>
                  <a:pt x="14936" y="17977"/>
                </a:cubicBezTo>
                <a:lnTo>
                  <a:pt x="12327" y="13424"/>
                </a:lnTo>
                <a:cubicBezTo>
                  <a:pt x="11879" y="13683"/>
                  <a:pt x="11361" y="13829"/>
                  <a:pt x="10810" y="13824"/>
                </a:cubicBezTo>
                <a:cubicBezTo>
                  <a:pt x="10259" y="13824"/>
                  <a:pt x="9741" y="13678"/>
                  <a:pt x="9293" y="13424"/>
                </a:cubicBezTo>
                <a:close/>
              </a:path>
            </a:pathLst>
          </a:custGeom>
          <a:solidFill>
            <a:schemeClr val="accent5">
              <a:satOff val="7361"/>
              <a:lumOff val="753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500" i="0" spc="0">
                <a:solidFill>
                  <a:schemeClr val="accent5">
                    <a:satOff val="7361"/>
                    <a:lumOff val="7535"/>
                  </a:schemeClr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1191" name="Radioactif"/>
          <p:cNvSpPr/>
          <p:nvPr/>
        </p:nvSpPr>
        <p:spPr>
          <a:xfrm>
            <a:off x="19770849" y="10101492"/>
            <a:ext cx="314475" cy="3144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3" y="0"/>
                  <a:pt x="0" y="4833"/>
                  <a:pt x="0" y="10800"/>
                </a:cubicBezTo>
                <a:cubicBezTo>
                  <a:pt x="0" y="16767"/>
                  <a:pt x="4833" y="21600"/>
                  <a:pt x="10800" y="21600"/>
                </a:cubicBezTo>
                <a:cubicBezTo>
                  <a:pt x="16767" y="21600"/>
                  <a:pt x="21600" y="16767"/>
                  <a:pt x="21600" y="10800"/>
                </a:cubicBezTo>
                <a:cubicBezTo>
                  <a:pt x="21600" y="4833"/>
                  <a:pt x="16762" y="0"/>
                  <a:pt x="10800" y="0"/>
                </a:cubicBezTo>
                <a:close/>
                <a:moveTo>
                  <a:pt x="10800" y="1188"/>
                </a:moveTo>
                <a:cubicBezTo>
                  <a:pt x="16108" y="1188"/>
                  <a:pt x="20412" y="5492"/>
                  <a:pt x="20412" y="10800"/>
                </a:cubicBezTo>
                <a:cubicBezTo>
                  <a:pt x="20412" y="16108"/>
                  <a:pt x="16103" y="20412"/>
                  <a:pt x="10800" y="20412"/>
                </a:cubicBezTo>
                <a:cubicBezTo>
                  <a:pt x="5492" y="20412"/>
                  <a:pt x="1188" y="16108"/>
                  <a:pt x="1188" y="10800"/>
                </a:cubicBezTo>
                <a:cubicBezTo>
                  <a:pt x="1188" y="5492"/>
                  <a:pt x="5492" y="1188"/>
                  <a:pt x="10800" y="1188"/>
                </a:cubicBezTo>
                <a:close/>
                <a:moveTo>
                  <a:pt x="6635" y="3704"/>
                </a:moveTo>
                <a:cubicBezTo>
                  <a:pt x="6635" y="3704"/>
                  <a:pt x="2472" y="5287"/>
                  <a:pt x="2472" y="10849"/>
                </a:cubicBezTo>
                <a:lnTo>
                  <a:pt x="7769" y="10849"/>
                </a:lnTo>
                <a:cubicBezTo>
                  <a:pt x="7769" y="10838"/>
                  <a:pt x="7769" y="10822"/>
                  <a:pt x="7769" y="10800"/>
                </a:cubicBezTo>
                <a:cubicBezTo>
                  <a:pt x="7769" y="9693"/>
                  <a:pt x="8364" y="8727"/>
                  <a:pt x="9249" y="8198"/>
                </a:cubicBezTo>
                <a:lnTo>
                  <a:pt x="6635" y="3704"/>
                </a:lnTo>
                <a:close/>
                <a:moveTo>
                  <a:pt x="14958" y="3709"/>
                </a:moveTo>
                <a:lnTo>
                  <a:pt x="12344" y="8203"/>
                </a:lnTo>
                <a:cubicBezTo>
                  <a:pt x="13230" y="8732"/>
                  <a:pt x="13824" y="9698"/>
                  <a:pt x="13824" y="10805"/>
                </a:cubicBezTo>
                <a:cubicBezTo>
                  <a:pt x="13824" y="10821"/>
                  <a:pt x="13824" y="10843"/>
                  <a:pt x="13824" y="10859"/>
                </a:cubicBezTo>
                <a:lnTo>
                  <a:pt x="19121" y="10859"/>
                </a:lnTo>
                <a:cubicBezTo>
                  <a:pt x="19121" y="5292"/>
                  <a:pt x="14958" y="3709"/>
                  <a:pt x="14958" y="3709"/>
                </a:cubicBezTo>
                <a:close/>
                <a:moveTo>
                  <a:pt x="10800" y="8758"/>
                </a:moveTo>
                <a:cubicBezTo>
                  <a:pt x="10278" y="8758"/>
                  <a:pt x="9754" y="8959"/>
                  <a:pt x="9356" y="9357"/>
                </a:cubicBezTo>
                <a:cubicBezTo>
                  <a:pt x="8558" y="10154"/>
                  <a:pt x="8558" y="11446"/>
                  <a:pt x="9356" y="12243"/>
                </a:cubicBezTo>
                <a:cubicBezTo>
                  <a:pt x="10153" y="13040"/>
                  <a:pt x="11446" y="13040"/>
                  <a:pt x="12243" y="12243"/>
                </a:cubicBezTo>
                <a:cubicBezTo>
                  <a:pt x="13040" y="11446"/>
                  <a:pt x="13040" y="10154"/>
                  <a:pt x="12243" y="9357"/>
                </a:cubicBezTo>
                <a:cubicBezTo>
                  <a:pt x="11844" y="8959"/>
                  <a:pt x="11322" y="8758"/>
                  <a:pt x="10800" y="8758"/>
                </a:cubicBezTo>
                <a:close/>
                <a:moveTo>
                  <a:pt x="9293" y="13424"/>
                </a:moveTo>
                <a:lnTo>
                  <a:pt x="6684" y="17977"/>
                </a:lnTo>
                <a:cubicBezTo>
                  <a:pt x="6684" y="17977"/>
                  <a:pt x="8315" y="19218"/>
                  <a:pt x="10810" y="19202"/>
                </a:cubicBezTo>
                <a:cubicBezTo>
                  <a:pt x="13305" y="19218"/>
                  <a:pt x="14936" y="17977"/>
                  <a:pt x="14936" y="17977"/>
                </a:cubicBezTo>
                <a:lnTo>
                  <a:pt x="12327" y="13424"/>
                </a:lnTo>
                <a:cubicBezTo>
                  <a:pt x="11879" y="13683"/>
                  <a:pt x="11361" y="13829"/>
                  <a:pt x="10810" y="13824"/>
                </a:cubicBezTo>
                <a:cubicBezTo>
                  <a:pt x="10259" y="13824"/>
                  <a:pt x="9741" y="13678"/>
                  <a:pt x="9293" y="13424"/>
                </a:cubicBezTo>
                <a:close/>
              </a:path>
            </a:pathLst>
          </a:custGeom>
          <a:solidFill>
            <a:schemeClr val="accent5">
              <a:satOff val="7361"/>
              <a:lumOff val="753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500" i="0" spc="0">
                <a:solidFill>
                  <a:schemeClr val="accent5">
                    <a:satOff val="7361"/>
                    <a:lumOff val="7535"/>
                  </a:schemeClr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1192" name="Radioactif"/>
          <p:cNvSpPr/>
          <p:nvPr/>
        </p:nvSpPr>
        <p:spPr>
          <a:xfrm>
            <a:off x="19770849" y="10357298"/>
            <a:ext cx="314475" cy="3144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3" y="0"/>
                  <a:pt x="0" y="4833"/>
                  <a:pt x="0" y="10800"/>
                </a:cubicBezTo>
                <a:cubicBezTo>
                  <a:pt x="0" y="16767"/>
                  <a:pt x="4833" y="21600"/>
                  <a:pt x="10800" y="21600"/>
                </a:cubicBezTo>
                <a:cubicBezTo>
                  <a:pt x="16767" y="21600"/>
                  <a:pt x="21600" y="16767"/>
                  <a:pt x="21600" y="10800"/>
                </a:cubicBezTo>
                <a:cubicBezTo>
                  <a:pt x="21600" y="4833"/>
                  <a:pt x="16762" y="0"/>
                  <a:pt x="10800" y="0"/>
                </a:cubicBezTo>
                <a:close/>
                <a:moveTo>
                  <a:pt x="10800" y="1188"/>
                </a:moveTo>
                <a:cubicBezTo>
                  <a:pt x="16108" y="1188"/>
                  <a:pt x="20412" y="5492"/>
                  <a:pt x="20412" y="10800"/>
                </a:cubicBezTo>
                <a:cubicBezTo>
                  <a:pt x="20412" y="16108"/>
                  <a:pt x="16103" y="20412"/>
                  <a:pt x="10800" y="20412"/>
                </a:cubicBezTo>
                <a:cubicBezTo>
                  <a:pt x="5492" y="20412"/>
                  <a:pt x="1188" y="16108"/>
                  <a:pt x="1188" y="10800"/>
                </a:cubicBezTo>
                <a:cubicBezTo>
                  <a:pt x="1188" y="5492"/>
                  <a:pt x="5492" y="1188"/>
                  <a:pt x="10800" y="1188"/>
                </a:cubicBezTo>
                <a:close/>
                <a:moveTo>
                  <a:pt x="6635" y="3704"/>
                </a:moveTo>
                <a:cubicBezTo>
                  <a:pt x="6635" y="3704"/>
                  <a:pt x="2472" y="5287"/>
                  <a:pt x="2472" y="10849"/>
                </a:cubicBezTo>
                <a:lnTo>
                  <a:pt x="7769" y="10849"/>
                </a:lnTo>
                <a:cubicBezTo>
                  <a:pt x="7769" y="10838"/>
                  <a:pt x="7769" y="10822"/>
                  <a:pt x="7769" y="10800"/>
                </a:cubicBezTo>
                <a:cubicBezTo>
                  <a:pt x="7769" y="9693"/>
                  <a:pt x="8364" y="8727"/>
                  <a:pt x="9249" y="8198"/>
                </a:cubicBezTo>
                <a:lnTo>
                  <a:pt x="6635" y="3704"/>
                </a:lnTo>
                <a:close/>
                <a:moveTo>
                  <a:pt x="14958" y="3709"/>
                </a:moveTo>
                <a:lnTo>
                  <a:pt x="12344" y="8203"/>
                </a:lnTo>
                <a:cubicBezTo>
                  <a:pt x="13230" y="8732"/>
                  <a:pt x="13824" y="9698"/>
                  <a:pt x="13824" y="10805"/>
                </a:cubicBezTo>
                <a:cubicBezTo>
                  <a:pt x="13824" y="10821"/>
                  <a:pt x="13824" y="10843"/>
                  <a:pt x="13824" y="10859"/>
                </a:cubicBezTo>
                <a:lnTo>
                  <a:pt x="19121" y="10859"/>
                </a:lnTo>
                <a:cubicBezTo>
                  <a:pt x="19121" y="5292"/>
                  <a:pt x="14958" y="3709"/>
                  <a:pt x="14958" y="3709"/>
                </a:cubicBezTo>
                <a:close/>
                <a:moveTo>
                  <a:pt x="10800" y="8758"/>
                </a:moveTo>
                <a:cubicBezTo>
                  <a:pt x="10278" y="8758"/>
                  <a:pt x="9754" y="8959"/>
                  <a:pt x="9356" y="9357"/>
                </a:cubicBezTo>
                <a:cubicBezTo>
                  <a:pt x="8558" y="10154"/>
                  <a:pt x="8558" y="11446"/>
                  <a:pt x="9356" y="12243"/>
                </a:cubicBezTo>
                <a:cubicBezTo>
                  <a:pt x="10153" y="13040"/>
                  <a:pt x="11446" y="13040"/>
                  <a:pt x="12243" y="12243"/>
                </a:cubicBezTo>
                <a:cubicBezTo>
                  <a:pt x="13040" y="11446"/>
                  <a:pt x="13040" y="10154"/>
                  <a:pt x="12243" y="9357"/>
                </a:cubicBezTo>
                <a:cubicBezTo>
                  <a:pt x="11844" y="8959"/>
                  <a:pt x="11322" y="8758"/>
                  <a:pt x="10800" y="8758"/>
                </a:cubicBezTo>
                <a:close/>
                <a:moveTo>
                  <a:pt x="9293" y="13424"/>
                </a:moveTo>
                <a:lnTo>
                  <a:pt x="6684" y="17977"/>
                </a:lnTo>
                <a:cubicBezTo>
                  <a:pt x="6684" y="17977"/>
                  <a:pt x="8315" y="19218"/>
                  <a:pt x="10810" y="19202"/>
                </a:cubicBezTo>
                <a:cubicBezTo>
                  <a:pt x="13305" y="19218"/>
                  <a:pt x="14936" y="17977"/>
                  <a:pt x="14936" y="17977"/>
                </a:cubicBezTo>
                <a:lnTo>
                  <a:pt x="12327" y="13424"/>
                </a:lnTo>
                <a:cubicBezTo>
                  <a:pt x="11879" y="13683"/>
                  <a:pt x="11361" y="13829"/>
                  <a:pt x="10810" y="13824"/>
                </a:cubicBezTo>
                <a:cubicBezTo>
                  <a:pt x="10259" y="13824"/>
                  <a:pt x="9741" y="13678"/>
                  <a:pt x="9293" y="13424"/>
                </a:cubicBezTo>
                <a:close/>
              </a:path>
            </a:pathLst>
          </a:custGeom>
          <a:solidFill>
            <a:schemeClr val="accent5">
              <a:satOff val="7361"/>
              <a:lumOff val="753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500" i="0" spc="0">
                <a:solidFill>
                  <a:schemeClr val="accent5">
                    <a:satOff val="7361"/>
                    <a:lumOff val="7535"/>
                  </a:schemeClr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1193" name="Radioactif"/>
          <p:cNvSpPr/>
          <p:nvPr/>
        </p:nvSpPr>
        <p:spPr>
          <a:xfrm>
            <a:off x="19770849" y="10606700"/>
            <a:ext cx="314475" cy="3144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3" y="0"/>
                  <a:pt x="0" y="4833"/>
                  <a:pt x="0" y="10800"/>
                </a:cubicBezTo>
                <a:cubicBezTo>
                  <a:pt x="0" y="16767"/>
                  <a:pt x="4833" y="21600"/>
                  <a:pt x="10800" y="21600"/>
                </a:cubicBezTo>
                <a:cubicBezTo>
                  <a:pt x="16767" y="21600"/>
                  <a:pt x="21600" y="16767"/>
                  <a:pt x="21600" y="10800"/>
                </a:cubicBezTo>
                <a:cubicBezTo>
                  <a:pt x="21600" y="4833"/>
                  <a:pt x="16762" y="0"/>
                  <a:pt x="10800" y="0"/>
                </a:cubicBezTo>
                <a:close/>
                <a:moveTo>
                  <a:pt x="10800" y="1188"/>
                </a:moveTo>
                <a:cubicBezTo>
                  <a:pt x="16108" y="1188"/>
                  <a:pt x="20412" y="5492"/>
                  <a:pt x="20412" y="10800"/>
                </a:cubicBezTo>
                <a:cubicBezTo>
                  <a:pt x="20412" y="16108"/>
                  <a:pt x="16103" y="20412"/>
                  <a:pt x="10800" y="20412"/>
                </a:cubicBezTo>
                <a:cubicBezTo>
                  <a:pt x="5492" y="20412"/>
                  <a:pt x="1188" y="16108"/>
                  <a:pt x="1188" y="10800"/>
                </a:cubicBezTo>
                <a:cubicBezTo>
                  <a:pt x="1188" y="5492"/>
                  <a:pt x="5492" y="1188"/>
                  <a:pt x="10800" y="1188"/>
                </a:cubicBezTo>
                <a:close/>
                <a:moveTo>
                  <a:pt x="6635" y="3704"/>
                </a:moveTo>
                <a:cubicBezTo>
                  <a:pt x="6635" y="3704"/>
                  <a:pt x="2472" y="5287"/>
                  <a:pt x="2472" y="10849"/>
                </a:cubicBezTo>
                <a:lnTo>
                  <a:pt x="7769" y="10849"/>
                </a:lnTo>
                <a:cubicBezTo>
                  <a:pt x="7769" y="10838"/>
                  <a:pt x="7769" y="10822"/>
                  <a:pt x="7769" y="10800"/>
                </a:cubicBezTo>
                <a:cubicBezTo>
                  <a:pt x="7769" y="9693"/>
                  <a:pt x="8364" y="8727"/>
                  <a:pt x="9249" y="8198"/>
                </a:cubicBezTo>
                <a:lnTo>
                  <a:pt x="6635" y="3704"/>
                </a:lnTo>
                <a:close/>
                <a:moveTo>
                  <a:pt x="14958" y="3709"/>
                </a:moveTo>
                <a:lnTo>
                  <a:pt x="12344" y="8203"/>
                </a:lnTo>
                <a:cubicBezTo>
                  <a:pt x="13230" y="8732"/>
                  <a:pt x="13824" y="9698"/>
                  <a:pt x="13824" y="10805"/>
                </a:cubicBezTo>
                <a:cubicBezTo>
                  <a:pt x="13824" y="10821"/>
                  <a:pt x="13824" y="10843"/>
                  <a:pt x="13824" y="10859"/>
                </a:cubicBezTo>
                <a:lnTo>
                  <a:pt x="19121" y="10859"/>
                </a:lnTo>
                <a:cubicBezTo>
                  <a:pt x="19121" y="5292"/>
                  <a:pt x="14958" y="3709"/>
                  <a:pt x="14958" y="3709"/>
                </a:cubicBezTo>
                <a:close/>
                <a:moveTo>
                  <a:pt x="10800" y="8758"/>
                </a:moveTo>
                <a:cubicBezTo>
                  <a:pt x="10278" y="8758"/>
                  <a:pt x="9754" y="8959"/>
                  <a:pt x="9356" y="9357"/>
                </a:cubicBezTo>
                <a:cubicBezTo>
                  <a:pt x="8558" y="10154"/>
                  <a:pt x="8558" y="11446"/>
                  <a:pt x="9356" y="12243"/>
                </a:cubicBezTo>
                <a:cubicBezTo>
                  <a:pt x="10153" y="13040"/>
                  <a:pt x="11446" y="13040"/>
                  <a:pt x="12243" y="12243"/>
                </a:cubicBezTo>
                <a:cubicBezTo>
                  <a:pt x="13040" y="11446"/>
                  <a:pt x="13040" y="10154"/>
                  <a:pt x="12243" y="9357"/>
                </a:cubicBezTo>
                <a:cubicBezTo>
                  <a:pt x="11844" y="8959"/>
                  <a:pt x="11322" y="8758"/>
                  <a:pt x="10800" y="8758"/>
                </a:cubicBezTo>
                <a:close/>
                <a:moveTo>
                  <a:pt x="9293" y="13424"/>
                </a:moveTo>
                <a:lnTo>
                  <a:pt x="6684" y="17977"/>
                </a:lnTo>
                <a:cubicBezTo>
                  <a:pt x="6684" y="17977"/>
                  <a:pt x="8315" y="19218"/>
                  <a:pt x="10810" y="19202"/>
                </a:cubicBezTo>
                <a:cubicBezTo>
                  <a:pt x="13305" y="19218"/>
                  <a:pt x="14936" y="17977"/>
                  <a:pt x="14936" y="17977"/>
                </a:cubicBezTo>
                <a:lnTo>
                  <a:pt x="12327" y="13424"/>
                </a:lnTo>
                <a:cubicBezTo>
                  <a:pt x="11879" y="13683"/>
                  <a:pt x="11361" y="13829"/>
                  <a:pt x="10810" y="13824"/>
                </a:cubicBezTo>
                <a:cubicBezTo>
                  <a:pt x="10259" y="13824"/>
                  <a:pt x="9741" y="13678"/>
                  <a:pt x="9293" y="13424"/>
                </a:cubicBezTo>
                <a:close/>
              </a:path>
            </a:pathLst>
          </a:custGeom>
          <a:solidFill>
            <a:schemeClr val="accent5">
              <a:satOff val="7361"/>
              <a:lumOff val="753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500" i="0" spc="0">
                <a:solidFill>
                  <a:schemeClr val="accent5">
                    <a:satOff val="7361"/>
                    <a:lumOff val="7535"/>
                  </a:schemeClr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1194" name="Radioactif"/>
          <p:cNvSpPr/>
          <p:nvPr/>
        </p:nvSpPr>
        <p:spPr>
          <a:xfrm>
            <a:off x="19757745" y="11109701"/>
            <a:ext cx="314476" cy="3144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3" y="0"/>
                  <a:pt x="0" y="4833"/>
                  <a:pt x="0" y="10800"/>
                </a:cubicBezTo>
                <a:cubicBezTo>
                  <a:pt x="0" y="16767"/>
                  <a:pt x="4833" y="21600"/>
                  <a:pt x="10800" y="21600"/>
                </a:cubicBezTo>
                <a:cubicBezTo>
                  <a:pt x="16767" y="21600"/>
                  <a:pt x="21600" y="16767"/>
                  <a:pt x="21600" y="10800"/>
                </a:cubicBezTo>
                <a:cubicBezTo>
                  <a:pt x="21600" y="4833"/>
                  <a:pt x="16762" y="0"/>
                  <a:pt x="10800" y="0"/>
                </a:cubicBezTo>
                <a:close/>
                <a:moveTo>
                  <a:pt x="10800" y="1188"/>
                </a:moveTo>
                <a:cubicBezTo>
                  <a:pt x="16108" y="1188"/>
                  <a:pt x="20412" y="5492"/>
                  <a:pt x="20412" y="10800"/>
                </a:cubicBezTo>
                <a:cubicBezTo>
                  <a:pt x="20412" y="16108"/>
                  <a:pt x="16103" y="20412"/>
                  <a:pt x="10800" y="20412"/>
                </a:cubicBezTo>
                <a:cubicBezTo>
                  <a:pt x="5492" y="20412"/>
                  <a:pt x="1188" y="16108"/>
                  <a:pt x="1188" y="10800"/>
                </a:cubicBezTo>
                <a:cubicBezTo>
                  <a:pt x="1188" y="5492"/>
                  <a:pt x="5492" y="1188"/>
                  <a:pt x="10800" y="1188"/>
                </a:cubicBezTo>
                <a:close/>
                <a:moveTo>
                  <a:pt x="6635" y="3704"/>
                </a:moveTo>
                <a:cubicBezTo>
                  <a:pt x="6635" y="3704"/>
                  <a:pt x="2472" y="5287"/>
                  <a:pt x="2472" y="10849"/>
                </a:cubicBezTo>
                <a:lnTo>
                  <a:pt x="7769" y="10849"/>
                </a:lnTo>
                <a:cubicBezTo>
                  <a:pt x="7769" y="10838"/>
                  <a:pt x="7769" y="10822"/>
                  <a:pt x="7769" y="10800"/>
                </a:cubicBezTo>
                <a:cubicBezTo>
                  <a:pt x="7769" y="9693"/>
                  <a:pt x="8364" y="8727"/>
                  <a:pt x="9249" y="8198"/>
                </a:cubicBezTo>
                <a:lnTo>
                  <a:pt x="6635" y="3704"/>
                </a:lnTo>
                <a:close/>
                <a:moveTo>
                  <a:pt x="14958" y="3709"/>
                </a:moveTo>
                <a:lnTo>
                  <a:pt x="12344" y="8203"/>
                </a:lnTo>
                <a:cubicBezTo>
                  <a:pt x="13230" y="8732"/>
                  <a:pt x="13824" y="9698"/>
                  <a:pt x="13824" y="10805"/>
                </a:cubicBezTo>
                <a:cubicBezTo>
                  <a:pt x="13824" y="10821"/>
                  <a:pt x="13824" y="10843"/>
                  <a:pt x="13824" y="10859"/>
                </a:cubicBezTo>
                <a:lnTo>
                  <a:pt x="19121" y="10859"/>
                </a:lnTo>
                <a:cubicBezTo>
                  <a:pt x="19121" y="5292"/>
                  <a:pt x="14958" y="3709"/>
                  <a:pt x="14958" y="3709"/>
                </a:cubicBezTo>
                <a:close/>
                <a:moveTo>
                  <a:pt x="10800" y="8758"/>
                </a:moveTo>
                <a:cubicBezTo>
                  <a:pt x="10278" y="8758"/>
                  <a:pt x="9754" y="8959"/>
                  <a:pt x="9356" y="9357"/>
                </a:cubicBezTo>
                <a:cubicBezTo>
                  <a:pt x="8558" y="10154"/>
                  <a:pt x="8558" y="11446"/>
                  <a:pt x="9356" y="12243"/>
                </a:cubicBezTo>
                <a:cubicBezTo>
                  <a:pt x="10153" y="13040"/>
                  <a:pt x="11446" y="13040"/>
                  <a:pt x="12243" y="12243"/>
                </a:cubicBezTo>
                <a:cubicBezTo>
                  <a:pt x="13040" y="11446"/>
                  <a:pt x="13040" y="10154"/>
                  <a:pt x="12243" y="9357"/>
                </a:cubicBezTo>
                <a:cubicBezTo>
                  <a:pt x="11844" y="8959"/>
                  <a:pt x="11322" y="8758"/>
                  <a:pt x="10800" y="8758"/>
                </a:cubicBezTo>
                <a:close/>
                <a:moveTo>
                  <a:pt x="9293" y="13424"/>
                </a:moveTo>
                <a:lnTo>
                  <a:pt x="6684" y="17977"/>
                </a:lnTo>
                <a:cubicBezTo>
                  <a:pt x="6684" y="17977"/>
                  <a:pt x="8315" y="19218"/>
                  <a:pt x="10810" y="19202"/>
                </a:cubicBezTo>
                <a:cubicBezTo>
                  <a:pt x="13305" y="19218"/>
                  <a:pt x="14936" y="17977"/>
                  <a:pt x="14936" y="17977"/>
                </a:cubicBezTo>
                <a:lnTo>
                  <a:pt x="12327" y="13424"/>
                </a:lnTo>
                <a:cubicBezTo>
                  <a:pt x="11879" y="13683"/>
                  <a:pt x="11361" y="13829"/>
                  <a:pt x="10810" y="13824"/>
                </a:cubicBezTo>
                <a:cubicBezTo>
                  <a:pt x="10259" y="13824"/>
                  <a:pt x="9741" y="13678"/>
                  <a:pt x="9293" y="13424"/>
                </a:cubicBezTo>
                <a:close/>
              </a:path>
            </a:pathLst>
          </a:custGeom>
          <a:solidFill>
            <a:schemeClr val="accent5">
              <a:satOff val="7361"/>
              <a:lumOff val="753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500" i="0" spc="0">
                <a:solidFill>
                  <a:schemeClr val="accent5">
                    <a:satOff val="7361"/>
                    <a:lumOff val="7535"/>
                  </a:schemeClr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1195" name="Radioactif"/>
          <p:cNvSpPr/>
          <p:nvPr/>
        </p:nvSpPr>
        <p:spPr>
          <a:xfrm>
            <a:off x="19770849" y="11336981"/>
            <a:ext cx="314475" cy="3144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3" y="0"/>
                  <a:pt x="0" y="4833"/>
                  <a:pt x="0" y="10800"/>
                </a:cubicBezTo>
                <a:cubicBezTo>
                  <a:pt x="0" y="16767"/>
                  <a:pt x="4833" y="21600"/>
                  <a:pt x="10800" y="21600"/>
                </a:cubicBezTo>
                <a:cubicBezTo>
                  <a:pt x="16767" y="21600"/>
                  <a:pt x="21600" y="16767"/>
                  <a:pt x="21600" y="10800"/>
                </a:cubicBezTo>
                <a:cubicBezTo>
                  <a:pt x="21600" y="4833"/>
                  <a:pt x="16762" y="0"/>
                  <a:pt x="10800" y="0"/>
                </a:cubicBezTo>
                <a:close/>
                <a:moveTo>
                  <a:pt x="10800" y="1188"/>
                </a:moveTo>
                <a:cubicBezTo>
                  <a:pt x="16108" y="1188"/>
                  <a:pt x="20412" y="5492"/>
                  <a:pt x="20412" y="10800"/>
                </a:cubicBezTo>
                <a:cubicBezTo>
                  <a:pt x="20412" y="16108"/>
                  <a:pt x="16103" y="20412"/>
                  <a:pt x="10800" y="20412"/>
                </a:cubicBezTo>
                <a:cubicBezTo>
                  <a:pt x="5492" y="20412"/>
                  <a:pt x="1188" y="16108"/>
                  <a:pt x="1188" y="10800"/>
                </a:cubicBezTo>
                <a:cubicBezTo>
                  <a:pt x="1188" y="5492"/>
                  <a:pt x="5492" y="1188"/>
                  <a:pt x="10800" y="1188"/>
                </a:cubicBezTo>
                <a:close/>
                <a:moveTo>
                  <a:pt x="6635" y="3704"/>
                </a:moveTo>
                <a:cubicBezTo>
                  <a:pt x="6635" y="3704"/>
                  <a:pt x="2472" y="5287"/>
                  <a:pt x="2472" y="10849"/>
                </a:cubicBezTo>
                <a:lnTo>
                  <a:pt x="7769" y="10849"/>
                </a:lnTo>
                <a:cubicBezTo>
                  <a:pt x="7769" y="10838"/>
                  <a:pt x="7769" y="10822"/>
                  <a:pt x="7769" y="10800"/>
                </a:cubicBezTo>
                <a:cubicBezTo>
                  <a:pt x="7769" y="9693"/>
                  <a:pt x="8364" y="8727"/>
                  <a:pt x="9249" y="8198"/>
                </a:cubicBezTo>
                <a:lnTo>
                  <a:pt x="6635" y="3704"/>
                </a:lnTo>
                <a:close/>
                <a:moveTo>
                  <a:pt x="14958" y="3709"/>
                </a:moveTo>
                <a:lnTo>
                  <a:pt x="12344" y="8203"/>
                </a:lnTo>
                <a:cubicBezTo>
                  <a:pt x="13230" y="8732"/>
                  <a:pt x="13824" y="9698"/>
                  <a:pt x="13824" y="10805"/>
                </a:cubicBezTo>
                <a:cubicBezTo>
                  <a:pt x="13824" y="10821"/>
                  <a:pt x="13824" y="10843"/>
                  <a:pt x="13824" y="10859"/>
                </a:cubicBezTo>
                <a:lnTo>
                  <a:pt x="19121" y="10859"/>
                </a:lnTo>
                <a:cubicBezTo>
                  <a:pt x="19121" y="5292"/>
                  <a:pt x="14958" y="3709"/>
                  <a:pt x="14958" y="3709"/>
                </a:cubicBezTo>
                <a:close/>
                <a:moveTo>
                  <a:pt x="10800" y="8758"/>
                </a:moveTo>
                <a:cubicBezTo>
                  <a:pt x="10278" y="8758"/>
                  <a:pt x="9754" y="8959"/>
                  <a:pt x="9356" y="9357"/>
                </a:cubicBezTo>
                <a:cubicBezTo>
                  <a:pt x="8558" y="10154"/>
                  <a:pt x="8558" y="11446"/>
                  <a:pt x="9356" y="12243"/>
                </a:cubicBezTo>
                <a:cubicBezTo>
                  <a:pt x="10153" y="13040"/>
                  <a:pt x="11446" y="13040"/>
                  <a:pt x="12243" y="12243"/>
                </a:cubicBezTo>
                <a:cubicBezTo>
                  <a:pt x="13040" y="11446"/>
                  <a:pt x="13040" y="10154"/>
                  <a:pt x="12243" y="9357"/>
                </a:cubicBezTo>
                <a:cubicBezTo>
                  <a:pt x="11844" y="8959"/>
                  <a:pt x="11322" y="8758"/>
                  <a:pt x="10800" y="8758"/>
                </a:cubicBezTo>
                <a:close/>
                <a:moveTo>
                  <a:pt x="9293" y="13424"/>
                </a:moveTo>
                <a:lnTo>
                  <a:pt x="6684" y="17977"/>
                </a:lnTo>
                <a:cubicBezTo>
                  <a:pt x="6684" y="17977"/>
                  <a:pt x="8315" y="19218"/>
                  <a:pt x="10810" y="19202"/>
                </a:cubicBezTo>
                <a:cubicBezTo>
                  <a:pt x="13305" y="19218"/>
                  <a:pt x="14936" y="17977"/>
                  <a:pt x="14936" y="17977"/>
                </a:cubicBezTo>
                <a:lnTo>
                  <a:pt x="12327" y="13424"/>
                </a:lnTo>
                <a:cubicBezTo>
                  <a:pt x="11879" y="13683"/>
                  <a:pt x="11361" y="13829"/>
                  <a:pt x="10810" y="13824"/>
                </a:cubicBezTo>
                <a:cubicBezTo>
                  <a:pt x="10259" y="13824"/>
                  <a:pt x="9741" y="13678"/>
                  <a:pt x="9293" y="13424"/>
                </a:cubicBezTo>
                <a:close/>
              </a:path>
            </a:pathLst>
          </a:custGeom>
          <a:solidFill>
            <a:schemeClr val="accent5">
              <a:satOff val="7361"/>
              <a:lumOff val="753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500" i="0" spc="0">
                <a:solidFill>
                  <a:schemeClr val="accent5">
                    <a:satOff val="7361"/>
                    <a:lumOff val="7535"/>
                  </a:schemeClr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1196" name="Radioactif"/>
          <p:cNvSpPr/>
          <p:nvPr/>
        </p:nvSpPr>
        <p:spPr>
          <a:xfrm>
            <a:off x="21696838" y="11109701"/>
            <a:ext cx="314476" cy="3144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3" y="0"/>
                  <a:pt x="0" y="4833"/>
                  <a:pt x="0" y="10800"/>
                </a:cubicBezTo>
                <a:cubicBezTo>
                  <a:pt x="0" y="16767"/>
                  <a:pt x="4833" y="21600"/>
                  <a:pt x="10800" y="21600"/>
                </a:cubicBezTo>
                <a:cubicBezTo>
                  <a:pt x="16767" y="21600"/>
                  <a:pt x="21600" y="16767"/>
                  <a:pt x="21600" y="10800"/>
                </a:cubicBezTo>
                <a:cubicBezTo>
                  <a:pt x="21600" y="4833"/>
                  <a:pt x="16762" y="0"/>
                  <a:pt x="10800" y="0"/>
                </a:cubicBezTo>
                <a:close/>
                <a:moveTo>
                  <a:pt x="10800" y="1188"/>
                </a:moveTo>
                <a:cubicBezTo>
                  <a:pt x="16108" y="1188"/>
                  <a:pt x="20412" y="5492"/>
                  <a:pt x="20412" y="10800"/>
                </a:cubicBezTo>
                <a:cubicBezTo>
                  <a:pt x="20412" y="16108"/>
                  <a:pt x="16103" y="20412"/>
                  <a:pt x="10800" y="20412"/>
                </a:cubicBezTo>
                <a:cubicBezTo>
                  <a:pt x="5492" y="20412"/>
                  <a:pt x="1188" y="16108"/>
                  <a:pt x="1188" y="10800"/>
                </a:cubicBezTo>
                <a:cubicBezTo>
                  <a:pt x="1188" y="5492"/>
                  <a:pt x="5492" y="1188"/>
                  <a:pt x="10800" y="1188"/>
                </a:cubicBezTo>
                <a:close/>
                <a:moveTo>
                  <a:pt x="6635" y="3704"/>
                </a:moveTo>
                <a:cubicBezTo>
                  <a:pt x="6635" y="3704"/>
                  <a:pt x="2472" y="5287"/>
                  <a:pt x="2472" y="10849"/>
                </a:cubicBezTo>
                <a:lnTo>
                  <a:pt x="7769" y="10849"/>
                </a:lnTo>
                <a:cubicBezTo>
                  <a:pt x="7769" y="10838"/>
                  <a:pt x="7769" y="10822"/>
                  <a:pt x="7769" y="10800"/>
                </a:cubicBezTo>
                <a:cubicBezTo>
                  <a:pt x="7769" y="9693"/>
                  <a:pt x="8364" y="8727"/>
                  <a:pt x="9249" y="8198"/>
                </a:cubicBezTo>
                <a:lnTo>
                  <a:pt x="6635" y="3704"/>
                </a:lnTo>
                <a:close/>
                <a:moveTo>
                  <a:pt x="14958" y="3709"/>
                </a:moveTo>
                <a:lnTo>
                  <a:pt x="12344" y="8203"/>
                </a:lnTo>
                <a:cubicBezTo>
                  <a:pt x="13230" y="8732"/>
                  <a:pt x="13824" y="9698"/>
                  <a:pt x="13824" y="10805"/>
                </a:cubicBezTo>
                <a:cubicBezTo>
                  <a:pt x="13824" y="10821"/>
                  <a:pt x="13824" y="10843"/>
                  <a:pt x="13824" y="10859"/>
                </a:cubicBezTo>
                <a:lnTo>
                  <a:pt x="19121" y="10859"/>
                </a:lnTo>
                <a:cubicBezTo>
                  <a:pt x="19121" y="5292"/>
                  <a:pt x="14958" y="3709"/>
                  <a:pt x="14958" y="3709"/>
                </a:cubicBezTo>
                <a:close/>
                <a:moveTo>
                  <a:pt x="10800" y="8758"/>
                </a:moveTo>
                <a:cubicBezTo>
                  <a:pt x="10278" y="8758"/>
                  <a:pt x="9754" y="8959"/>
                  <a:pt x="9356" y="9357"/>
                </a:cubicBezTo>
                <a:cubicBezTo>
                  <a:pt x="8558" y="10154"/>
                  <a:pt x="8558" y="11446"/>
                  <a:pt x="9356" y="12243"/>
                </a:cubicBezTo>
                <a:cubicBezTo>
                  <a:pt x="10153" y="13040"/>
                  <a:pt x="11446" y="13040"/>
                  <a:pt x="12243" y="12243"/>
                </a:cubicBezTo>
                <a:cubicBezTo>
                  <a:pt x="13040" y="11446"/>
                  <a:pt x="13040" y="10154"/>
                  <a:pt x="12243" y="9357"/>
                </a:cubicBezTo>
                <a:cubicBezTo>
                  <a:pt x="11844" y="8959"/>
                  <a:pt x="11322" y="8758"/>
                  <a:pt x="10800" y="8758"/>
                </a:cubicBezTo>
                <a:close/>
                <a:moveTo>
                  <a:pt x="9293" y="13424"/>
                </a:moveTo>
                <a:lnTo>
                  <a:pt x="6684" y="17977"/>
                </a:lnTo>
                <a:cubicBezTo>
                  <a:pt x="6684" y="17977"/>
                  <a:pt x="8315" y="19218"/>
                  <a:pt x="10810" y="19202"/>
                </a:cubicBezTo>
                <a:cubicBezTo>
                  <a:pt x="13305" y="19218"/>
                  <a:pt x="14936" y="17977"/>
                  <a:pt x="14936" y="17977"/>
                </a:cubicBezTo>
                <a:lnTo>
                  <a:pt x="12327" y="13424"/>
                </a:lnTo>
                <a:cubicBezTo>
                  <a:pt x="11879" y="13683"/>
                  <a:pt x="11361" y="13829"/>
                  <a:pt x="10810" y="13824"/>
                </a:cubicBezTo>
                <a:cubicBezTo>
                  <a:pt x="10259" y="13824"/>
                  <a:pt x="9741" y="13678"/>
                  <a:pt x="9293" y="13424"/>
                </a:cubicBezTo>
                <a:close/>
              </a:path>
            </a:pathLst>
          </a:custGeom>
          <a:solidFill>
            <a:schemeClr val="accent5">
              <a:satOff val="7361"/>
              <a:lumOff val="753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500" i="0" spc="0">
                <a:solidFill>
                  <a:schemeClr val="accent5">
                    <a:satOff val="7361"/>
                    <a:lumOff val="7535"/>
                  </a:schemeClr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1197" name="Radioactif"/>
          <p:cNvSpPr/>
          <p:nvPr/>
        </p:nvSpPr>
        <p:spPr>
          <a:xfrm>
            <a:off x="21709943" y="11336981"/>
            <a:ext cx="314475" cy="3144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3" y="0"/>
                  <a:pt x="0" y="4833"/>
                  <a:pt x="0" y="10800"/>
                </a:cubicBezTo>
                <a:cubicBezTo>
                  <a:pt x="0" y="16767"/>
                  <a:pt x="4833" y="21600"/>
                  <a:pt x="10800" y="21600"/>
                </a:cubicBezTo>
                <a:cubicBezTo>
                  <a:pt x="16767" y="21600"/>
                  <a:pt x="21600" y="16767"/>
                  <a:pt x="21600" y="10800"/>
                </a:cubicBezTo>
                <a:cubicBezTo>
                  <a:pt x="21600" y="4833"/>
                  <a:pt x="16762" y="0"/>
                  <a:pt x="10800" y="0"/>
                </a:cubicBezTo>
                <a:close/>
                <a:moveTo>
                  <a:pt x="10800" y="1188"/>
                </a:moveTo>
                <a:cubicBezTo>
                  <a:pt x="16108" y="1188"/>
                  <a:pt x="20412" y="5492"/>
                  <a:pt x="20412" y="10800"/>
                </a:cubicBezTo>
                <a:cubicBezTo>
                  <a:pt x="20412" y="16108"/>
                  <a:pt x="16103" y="20412"/>
                  <a:pt x="10800" y="20412"/>
                </a:cubicBezTo>
                <a:cubicBezTo>
                  <a:pt x="5492" y="20412"/>
                  <a:pt x="1188" y="16108"/>
                  <a:pt x="1188" y="10800"/>
                </a:cubicBezTo>
                <a:cubicBezTo>
                  <a:pt x="1188" y="5492"/>
                  <a:pt x="5492" y="1188"/>
                  <a:pt x="10800" y="1188"/>
                </a:cubicBezTo>
                <a:close/>
                <a:moveTo>
                  <a:pt x="6635" y="3704"/>
                </a:moveTo>
                <a:cubicBezTo>
                  <a:pt x="6635" y="3704"/>
                  <a:pt x="2472" y="5287"/>
                  <a:pt x="2472" y="10849"/>
                </a:cubicBezTo>
                <a:lnTo>
                  <a:pt x="7769" y="10849"/>
                </a:lnTo>
                <a:cubicBezTo>
                  <a:pt x="7769" y="10838"/>
                  <a:pt x="7769" y="10822"/>
                  <a:pt x="7769" y="10800"/>
                </a:cubicBezTo>
                <a:cubicBezTo>
                  <a:pt x="7769" y="9693"/>
                  <a:pt x="8364" y="8727"/>
                  <a:pt x="9249" y="8198"/>
                </a:cubicBezTo>
                <a:lnTo>
                  <a:pt x="6635" y="3704"/>
                </a:lnTo>
                <a:close/>
                <a:moveTo>
                  <a:pt x="14958" y="3709"/>
                </a:moveTo>
                <a:lnTo>
                  <a:pt x="12344" y="8203"/>
                </a:lnTo>
                <a:cubicBezTo>
                  <a:pt x="13230" y="8732"/>
                  <a:pt x="13824" y="9698"/>
                  <a:pt x="13824" y="10805"/>
                </a:cubicBezTo>
                <a:cubicBezTo>
                  <a:pt x="13824" y="10821"/>
                  <a:pt x="13824" y="10843"/>
                  <a:pt x="13824" y="10859"/>
                </a:cubicBezTo>
                <a:lnTo>
                  <a:pt x="19121" y="10859"/>
                </a:lnTo>
                <a:cubicBezTo>
                  <a:pt x="19121" y="5292"/>
                  <a:pt x="14958" y="3709"/>
                  <a:pt x="14958" y="3709"/>
                </a:cubicBezTo>
                <a:close/>
                <a:moveTo>
                  <a:pt x="10800" y="8758"/>
                </a:moveTo>
                <a:cubicBezTo>
                  <a:pt x="10278" y="8758"/>
                  <a:pt x="9754" y="8959"/>
                  <a:pt x="9356" y="9357"/>
                </a:cubicBezTo>
                <a:cubicBezTo>
                  <a:pt x="8558" y="10154"/>
                  <a:pt x="8558" y="11446"/>
                  <a:pt x="9356" y="12243"/>
                </a:cubicBezTo>
                <a:cubicBezTo>
                  <a:pt x="10153" y="13040"/>
                  <a:pt x="11446" y="13040"/>
                  <a:pt x="12243" y="12243"/>
                </a:cubicBezTo>
                <a:cubicBezTo>
                  <a:pt x="13040" y="11446"/>
                  <a:pt x="13040" y="10154"/>
                  <a:pt x="12243" y="9357"/>
                </a:cubicBezTo>
                <a:cubicBezTo>
                  <a:pt x="11844" y="8959"/>
                  <a:pt x="11322" y="8758"/>
                  <a:pt x="10800" y="8758"/>
                </a:cubicBezTo>
                <a:close/>
                <a:moveTo>
                  <a:pt x="9293" y="13424"/>
                </a:moveTo>
                <a:lnTo>
                  <a:pt x="6684" y="17977"/>
                </a:lnTo>
                <a:cubicBezTo>
                  <a:pt x="6684" y="17977"/>
                  <a:pt x="8315" y="19218"/>
                  <a:pt x="10810" y="19202"/>
                </a:cubicBezTo>
                <a:cubicBezTo>
                  <a:pt x="13305" y="19218"/>
                  <a:pt x="14936" y="17977"/>
                  <a:pt x="14936" y="17977"/>
                </a:cubicBezTo>
                <a:lnTo>
                  <a:pt x="12327" y="13424"/>
                </a:lnTo>
                <a:cubicBezTo>
                  <a:pt x="11879" y="13683"/>
                  <a:pt x="11361" y="13829"/>
                  <a:pt x="10810" y="13824"/>
                </a:cubicBezTo>
                <a:cubicBezTo>
                  <a:pt x="10259" y="13824"/>
                  <a:pt x="9741" y="13678"/>
                  <a:pt x="9293" y="13424"/>
                </a:cubicBezTo>
                <a:close/>
              </a:path>
            </a:pathLst>
          </a:custGeom>
          <a:solidFill>
            <a:schemeClr val="accent5">
              <a:satOff val="7361"/>
              <a:lumOff val="753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500" i="0" spc="0">
                <a:solidFill>
                  <a:schemeClr val="accent5">
                    <a:satOff val="7361"/>
                    <a:lumOff val="7535"/>
                  </a:schemeClr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1198" name="Radioactif"/>
          <p:cNvSpPr/>
          <p:nvPr/>
        </p:nvSpPr>
        <p:spPr>
          <a:xfrm>
            <a:off x="13355680" y="10631083"/>
            <a:ext cx="314476" cy="3144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3" y="0"/>
                  <a:pt x="0" y="4833"/>
                  <a:pt x="0" y="10800"/>
                </a:cubicBezTo>
                <a:cubicBezTo>
                  <a:pt x="0" y="16767"/>
                  <a:pt x="4833" y="21600"/>
                  <a:pt x="10800" y="21600"/>
                </a:cubicBezTo>
                <a:cubicBezTo>
                  <a:pt x="16767" y="21600"/>
                  <a:pt x="21600" y="16767"/>
                  <a:pt x="21600" y="10800"/>
                </a:cubicBezTo>
                <a:cubicBezTo>
                  <a:pt x="21600" y="4833"/>
                  <a:pt x="16762" y="0"/>
                  <a:pt x="10800" y="0"/>
                </a:cubicBezTo>
                <a:close/>
                <a:moveTo>
                  <a:pt x="10800" y="1188"/>
                </a:moveTo>
                <a:cubicBezTo>
                  <a:pt x="16108" y="1188"/>
                  <a:pt x="20412" y="5492"/>
                  <a:pt x="20412" y="10800"/>
                </a:cubicBezTo>
                <a:cubicBezTo>
                  <a:pt x="20412" y="16108"/>
                  <a:pt x="16103" y="20412"/>
                  <a:pt x="10800" y="20412"/>
                </a:cubicBezTo>
                <a:cubicBezTo>
                  <a:pt x="5492" y="20412"/>
                  <a:pt x="1188" y="16108"/>
                  <a:pt x="1188" y="10800"/>
                </a:cubicBezTo>
                <a:cubicBezTo>
                  <a:pt x="1188" y="5492"/>
                  <a:pt x="5492" y="1188"/>
                  <a:pt x="10800" y="1188"/>
                </a:cubicBezTo>
                <a:close/>
                <a:moveTo>
                  <a:pt x="6635" y="3704"/>
                </a:moveTo>
                <a:cubicBezTo>
                  <a:pt x="6635" y="3704"/>
                  <a:pt x="2472" y="5287"/>
                  <a:pt x="2472" y="10849"/>
                </a:cubicBezTo>
                <a:lnTo>
                  <a:pt x="7769" y="10849"/>
                </a:lnTo>
                <a:cubicBezTo>
                  <a:pt x="7769" y="10838"/>
                  <a:pt x="7769" y="10822"/>
                  <a:pt x="7769" y="10800"/>
                </a:cubicBezTo>
                <a:cubicBezTo>
                  <a:pt x="7769" y="9693"/>
                  <a:pt x="8364" y="8727"/>
                  <a:pt x="9249" y="8198"/>
                </a:cubicBezTo>
                <a:lnTo>
                  <a:pt x="6635" y="3704"/>
                </a:lnTo>
                <a:close/>
                <a:moveTo>
                  <a:pt x="14958" y="3709"/>
                </a:moveTo>
                <a:lnTo>
                  <a:pt x="12344" y="8203"/>
                </a:lnTo>
                <a:cubicBezTo>
                  <a:pt x="13230" y="8732"/>
                  <a:pt x="13824" y="9698"/>
                  <a:pt x="13824" y="10805"/>
                </a:cubicBezTo>
                <a:cubicBezTo>
                  <a:pt x="13824" y="10821"/>
                  <a:pt x="13824" y="10843"/>
                  <a:pt x="13824" y="10859"/>
                </a:cubicBezTo>
                <a:lnTo>
                  <a:pt x="19121" y="10859"/>
                </a:lnTo>
                <a:cubicBezTo>
                  <a:pt x="19121" y="5292"/>
                  <a:pt x="14958" y="3709"/>
                  <a:pt x="14958" y="3709"/>
                </a:cubicBezTo>
                <a:close/>
                <a:moveTo>
                  <a:pt x="10800" y="8758"/>
                </a:moveTo>
                <a:cubicBezTo>
                  <a:pt x="10278" y="8758"/>
                  <a:pt x="9754" y="8959"/>
                  <a:pt x="9356" y="9357"/>
                </a:cubicBezTo>
                <a:cubicBezTo>
                  <a:pt x="8558" y="10154"/>
                  <a:pt x="8558" y="11446"/>
                  <a:pt x="9356" y="12243"/>
                </a:cubicBezTo>
                <a:cubicBezTo>
                  <a:pt x="10153" y="13040"/>
                  <a:pt x="11446" y="13040"/>
                  <a:pt x="12243" y="12243"/>
                </a:cubicBezTo>
                <a:cubicBezTo>
                  <a:pt x="13040" y="11446"/>
                  <a:pt x="13040" y="10154"/>
                  <a:pt x="12243" y="9357"/>
                </a:cubicBezTo>
                <a:cubicBezTo>
                  <a:pt x="11844" y="8959"/>
                  <a:pt x="11322" y="8758"/>
                  <a:pt x="10800" y="8758"/>
                </a:cubicBezTo>
                <a:close/>
                <a:moveTo>
                  <a:pt x="9293" y="13424"/>
                </a:moveTo>
                <a:lnTo>
                  <a:pt x="6684" y="17977"/>
                </a:lnTo>
                <a:cubicBezTo>
                  <a:pt x="6684" y="17977"/>
                  <a:pt x="8315" y="19218"/>
                  <a:pt x="10810" y="19202"/>
                </a:cubicBezTo>
                <a:cubicBezTo>
                  <a:pt x="13305" y="19218"/>
                  <a:pt x="14936" y="17977"/>
                  <a:pt x="14936" y="17977"/>
                </a:cubicBezTo>
                <a:lnTo>
                  <a:pt x="12327" y="13424"/>
                </a:lnTo>
                <a:cubicBezTo>
                  <a:pt x="11879" y="13683"/>
                  <a:pt x="11361" y="13829"/>
                  <a:pt x="10810" y="13824"/>
                </a:cubicBezTo>
                <a:cubicBezTo>
                  <a:pt x="10259" y="13824"/>
                  <a:pt x="9741" y="13678"/>
                  <a:pt x="9293" y="13424"/>
                </a:cubicBezTo>
                <a:close/>
              </a:path>
            </a:pathLst>
          </a:custGeom>
          <a:solidFill>
            <a:schemeClr val="accent5">
              <a:satOff val="7361"/>
              <a:lumOff val="753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500" i="0" spc="0">
                <a:solidFill>
                  <a:schemeClr val="accent5">
                    <a:satOff val="7361"/>
                    <a:lumOff val="7535"/>
                  </a:schemeClr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1199" name="Radioactif"/>
          <p:cNvSpPr/>
          <p:nvPr/>
        </p:nvSpPr>
        <p:spPr>
          <a:xfrm>
            <a:off x="13355680" y="10868245"/>
            <a:ext cx="314476" cy="3144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3" y="0"/>
                  <a:pt x="0" y="4833"/>
                  <a:pt x="0" y="10800"/>
                </a:cubicBezTo>
                <a:cubicBezTo>
                  <a:pt x="0" y="16767"/>
                  <a:pt x="4833" y="21600"/>
                  <a:pt x="10800" y="21600"/>
                </a:cubicBezTo>
                <a:cubicBezTo>
                  <a:pt x="16767" y="21600"/>
                  <a:pt x="21600" y="16767"/>
                  <a:pt x="21600" y="10800"/>
                </a:cubicBezTo>
                <a:cubicBezTo>
                  <a:pt x="21600" y="4833"/>
                  <a:pt x="16762" y="0"/>
                  <a:pt x="10800" y="0"/>
                </a:cubicBezTo>
                <a:close/>
                <a:moveTo>
                  <a:pt x="10800" y="1188"/>
                </a:moveTo>
                <a:cubicBezTo>
                  <a:pt x="16108" y="1188"/>
                  <a:pt x="20412" y="5492"/>
                  <a:pt x="20412" y="10800"/>
                </a:cubicBezTo>
                <a:cubicBezTo>
                  <a:pt x="20412" y="16108"/>
                  <a:pt x="16103" y="20412"/>
                  <a:pt x="10800" y="20412"/>
                </a:cubicBezTo>
                <a:cubicBezTo>
                  <a:pt x="5492" y="20412"/>
                  <a:pt x="1188" y="16108"/>
                  <a:pt x="1188" y="10800"/>
                </a:cubicBezTo>
                <a:cubicBezTo>
                  <a:pt x="1188" y="5492"/>
                  <a:pt x="5492" y="1188"/>
                  <a:pt x="10800" y="1188"/>
                </a:cubicBezTo>
                <a:close/>
                <a:moveTo>
                  <a:pt x="6635" y="3704"/>
                </a:moveTo>
                <a:cubicBezTo>
                  <a:pt x="6635" y="3704"/>
                  <a:pt x="2472" y="5287"/>
                  <a:pt x="2472" y="10849"/>
                </a:cubicBezTo>
                <a:lnTo>
                  <a:pt x="7769" y="10849"/>
                </a:lnTo>
                <a:cubicBezTo>
                  <a:pt x="7769" y="10838"/>
                  <a:pt x="7769" y="10822"/>
                  <a:pt x="7769" y="10800"/>
                </a:cubicBezTo>
                <a:cubicBezTo>
                  <a:pt x="7769" y="9693"/>
                  <a:pt x="8364" y="8727"/>
                  <a:pt x="9249" y="8198"/>
                </a:cubicBezTo>
                <a:lnTo>
                  <a:pt x="6635" y="3704"/>
                </a:lnTo>
                <a:close/>
                <a:moveTo>
                  <a:pt x="14958" y="3709"/>
                </a:moveTo>
                <a:lnTo>
                  <a:pt x="12344" y="8203"/>
                </a:lnTo>
                <a:cubicBezTo>
                  <a:pt x="13230" y="8732"/>
                  <a:pt x="13824" y="9698"/>
                  <a:pt x="13824" y="10805"/>
                </a:cubicBezTo>
                <a:cubicBezTo>
                  <a:pt x="13824" y="10821"/>
                  <a:pt x="13824" y="10843"/>
                  <a:pt x="13824" y="10859"/>
                </a:cubicBezTo>
                <a:lnTo>
                  <a:pt x="19121" y="10859"/>
                </a:lnTo>
                <a:cubicBezTo>
                  <a:pt x="19121" y="5292"/>
                  <a:pt x="14958" y="3709"/>
                  <a:pt x="14958" y="3709"/>
                </a:cubicBezTo>
                <a:close/>
                <a:moveTo>
                  <a:pt x="10800" y="8758"/>
                </a:moveTo>
                <a:cubicBezTo>
                  <a:pt x="10278" y="8758"/>
                  <a:pt x="9754" y="8959"/>
                  <a:pt x="9356" y="9357"/>
                </a:cubicBezTo>
                <a:cubicBezTo>
                  <a:pt x="8558" y="10154"/>
                  <a:pt x="8558" y="11446"/>
                  <a:pt x="9356" y="12243"/>
                </a:cubicBezTo>
                <a:cubicBezTo>
                  <a:pt x="10153" y="13040"/>
                  <a:pt x="11446" y="13040"/>
                  <a:pt x="12243" y="12243"/>
                </a:cubicBezTo>
                <a:cubicBezTo>
                  <a:pt x="13040" y="11446"/>
                  <a:pt x="13040" y="10154"/>
                  <a:pt x="12243" y="9357"/>
                </a:cubicBezTo>
                <a:cubicBezTo>
                  <a:pt x="11844" y="8959"/>
                  <a:pt x="11322" y="8758"/>
                  <a:pt x="10800" y="8758"/>
                </a:cubicBezTo>
                <a:close/>
                <a:moveTo>
                  <a:pt x="9293" y="13424"/>
                </a:moveTo>
                <a:lnTo>
                  <a:pt x="6684" y="17977"/>
                </a:lnTo>
                <a:cubicBezTo>
                  <a:pt x="6684" y="17977"/>
                  <a:pt x="8315" y="19218"/>
                  <a:pt x="10810" y="19202"/>
                </a:cubicBezTo>
                <a:cubicBezTo>
                  <a:pt x="13305" y="19218"/>
                  <a:pt x="14936" y="17977"/>
                  <a:pt x="14936" y="17977"/>
                </a:cubicBezTo>
                <a:lnTo>
                  <a:pt x="12327" y="13424"/>
                </a:lnTo>
                <a:cubicBezTo>
                  <a:pt x="11879" y="13683"/>
                  <a:pt x="11361" y="13829"/>
                  <a:pt x="10810" y="13824"/>
                </a:cubicBezTo>
                <a:cubicBezTo>
                  <a:pt x="10259" y="13824"/>
                  <a:pt x="9741" y="13678"/>
                  <a:pt x="9293" y="13424"/>
                </a:cubicBezTo>
                <a:close/>
              </a:path>
            </a:pathLst>
          </a:custGeom>
          <a:solidFill>
            <a:schemeClr val="accent5">
              <a:satOff val="7361"/>
              <a:lumOff val="753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500" i="0" spc="0">
                <a:solidFill>
                  <a:schemeClr val="accent5">
                    <a:satOff val="7361"/>
                    <a:lumOff val="7535"/>
                  </a:schemeClr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1200" name="Radioactif"/>
          <p:cNvSpPr/>
          <p:nvPr/>
        </p:nvSpPr>
        <p:spPr>
          <a:xfrm>
            <a:off x="13342576" y="11134084"/>
            <a:ext cx="314476" cy="3144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3" y="0"/>
                  <a:pt x="0" y="4833"/>
                  <a:pt x="0" y="10800"/>
                </a:cubicBezTo>
                <a:cubicBezTo>
                  <a:pt x="0" y="16767"/>
                  <a:pt x="4833" y="21600"/>
                  <a:pt x="10800" y="21600"/>
                </a:cubicBezTo>
                <a:cubicBezTo>
                  <a:pt x="16767" y="21600"/>
                  <a:pt x="21600" y="16767"/>
                  <a:pt x="21600" y="10800"/>
                </a:cubicBezTo>
                <a:cubicBezTo>
                  <a:pt x="21600" y="4833"/>
                  <a:pt x="16762" y="0"/>
                  <a:pt x="10800" y="0"/>
                </a:cubicBezTo>
                <a:close/>
                <a:moveTo>
                  <a:pt x="10800" y="1188"/>
                </a:moveTo>
                <a:cubicBezTo>
                  <a:pt x="16108" y="1188"/>
                  <a:pt x="20412" y="5492"/>
                  <a:pt x="20412" y="10800"/>
                </a:cubicBezTo>
                <a:cubicBezTo>
                  <a:pt x="20412" y="16108"/>
                  <a:pt x="16103" y="20412"/>
                  <a:pt x="10800" y="20412"/>
                </a:cubicBezTo>
                <a:cubicBezTo>
                  <a:pt x="5492" y="20412"/>
                  <a:pt x="1188" y="16108"/>
                  <a:pt x="1188" y="10800"/>
                </a:cubicBezTo>
                <a:cubicBezTo>
                  <a:pt x="1188" y="5492"/>
                  <a:pt x="5492" y="1188"/>
                  <a:pt x="10800" y="1188"/>
                </a:cubicBezTo>
                <a:close/>
                <a:moveTo>
                  <a:pt x="6635" y="3704"/>
                </a:moveTo>
                <a:cubicBezTo>
                  <a:pt x="6635" y="3704"/>
                  <a:pt x="2472" y="5287"/>
                  <a:pt x="2472" y="10849"/>
                </a:cubicBezTo>
                <a:lnTo>
                  <a:pt x="7769" y="10849"/>
                </a:lnTo>
                <a:cubicBezTo>
                  <a:pt x="7769" y="10838"/>
                  <a:pt x="7769" y="10822"/>
                  <a:pt x="7769" y="10800"/>
                </a:cubicBezTo>
                <a:cubicBezTo>
                  <a:pt x="7769" y="9693"/>
                  <a:pt x="8364" y="8727"/>
                  <a:pt x="9249" y="8198"/>
                </a:cubicBezTo>
                <a:lnTo>
                  <a:pt x="6635" y="3704"/>
                </a:lnTo>
                <a:close/>
                <a:moveTo>
                  <a:pt x="14958" y="3709"/>
                </a:moveTo>
                <a:lnTo>
                  <a:pt x="12344" y="8203"/>
                </a:lnTo>
                <a:cubicBezTo>
                  <a:pt x="13230" y="8732"/>
                  <a:pt x="13824" y="9698"/>
                  <a:pt x="13824" y="10805"/>
                </a:cubicBezTo>
                <a:cubicBezTo>
                  <a:pt x="13824" y="10821"/>
                  <a:pt x="13824" y="10843"/>
                  <a:pt x="13824" y="10859"/>
                </a:cubicBezTo>
                <a:lnTo>
                  <a:pt x="19121" y="10859"/>
                </a:lnTo>
                <a:cubicBezTo>
                  <a:pt x="19121" y="5292"/>
                  <a:pt x="14958" y="3709"/>
                  <a:pt x="14958" y="3709"/>
                </a:cubicBezTo>
                <a:close/>
                <a:moveTo>
                  <a:pt x="10800" y="8758"/>
                </a:moveTo>
                <a:cubicBezTo>
                  <a:pt x="10278" y="8758"/>
                  <a:pt x="9754" y="8959"/>
                  <a:pt x="9356" y="9357"/>
                </a:cubicBezTo>
                <a:cubicBezTo>
                  <a:pt x="8558" y="10154"/>
                  <a:pt x="8558" y="11446"/>
                  <a:pt x="9356" y="12243"/>
                </a:cubicBezTo>
                <a:cubicBezTo>
                  <a:pt x="10153" y="13040"/>
                  <a:pt x="11446" y="13040"/>
                  <a:pt x="12243" y="12243"/>
                </a:cubicBezTo>
                <a:cubicBezTo>
                  <a:pt x="13040" y="11446"/>
                  <a:pt x="13040" y="10154"/>
                  <a:pt x="12243" y="9357"/>
                </a:cubicBezTo>
                <a:cubicBezTo>
                  <a:pt x="11844" y="8959"/>
                  <a:pt x="11322" y="8758"/>
                  <a:pt x="10800" y="8758"/>
                </a:cubicBezTo>
                <a:close/>
                <a:moveTo>
                  <a:pt x="9293" y="13424"/>
                </a:moveTo>
                <a:lnTo>
                  <a:pt x="6684" y="17977"/>
                </a:lnTo>
                <a:cubicBezTo>
                  <a:pt x="6684" y="17977"/>
                  <a:pt x="8315" y="19218"/>
                  <a:pt x="10810" y="19202"/>
                </a:cubicBezTo>
                <a:cubicBezTo>
                  <a:pt x="13305" y="19218"/>
                  <a:pt x="14936" y="17977"/>
                  <a:pt x="14936" y="17977"/>
                </a:cubicBezTo>
                <a:lnTo>
                  <a:pt x="12327" y="13424"/>
                </a:lnTo>
                <a:cubicBezTo>
                  <a:pt x="11879" y="13683"/>
                  <a:pt x="11361" y="13829"/>
                  <a:pt x="10810" y="13824"/>
                </a:cubicBezTo>
                <a:cubicBezTo>
                  <a:pt x="10259" y="13824"/>
                  <a:pt x="9741" y="13678"/>
                  <a:pt x="9293" y="13424"/>
                </a:cubicBezTo>
                <a:close/>
              </a:path>
            </a:pathLst>
          </a:custGeom>
          <a:solidFill>
            <a:schemeClr val="accent5">
              <a:satOff val="7361"/>
              <a:lumOff val="753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500" i="0" spc="0">
                <a:solidFill>
                  <a:schemeClr val="accent5">
                    <a:satOff val="7361"/>
                    <a:lumOff val="7535"/>
                  </a:schemeClr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1201" name="Radioactif"/>
          <p:cNvSpPr/>
          <p:nvPr/>
        </p:nvSpPr>
        <p:spPr>
          <a:xfrm>
            <a:off x="13355680" y="11361366"/>
            <a:ext cx="314476" cy="3144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3" y="0"/>
                  <a:pt x="0" y="4833"/>
                  <a:pt x="0" y="10800"/>
                </a:cubicBezTo>
                <a:cubicBezTo>
                  <a:pt x="0" y="16767"/>
                  <a:pt x="4833" y="21600"/>
                  <a:pt x="10800" y="21600"/>
                </a:cubicBezTo>
                <a:cubicBezTo>
                  <a:pt x="16767" y="21600"/>
                  <a:pt x="21600" y="16767"/>
                  <a:pt x="21600" y="10800"/>
                </a:cubicBezTo>
                <a:cubicBezTo>
                  <a:pt x="21600" y="4833"/>
                  <a:pt x="16762" y="0"/>
                  <a:pt x="10800" y="0"/>
                </a:cubicBezTo>
                <a:close/>
                <a:moveTo>
                  <a:pt x="10800" y="1188"/>
                </a:moveTo>
                <a:cubicBezTo>
                  <a:pt x="16108" y="1188"/>
                  <a:pt x="20412" y="5492"/>
                  <a:pt x="20412" y="10800"/>
                </a:cubicBezTo>
                <a:cubicBezTo>
                  <a:pt x="20412" y="16108"/>
                  <a:pt x="16103" y="20412"/>
                  <a:pt x="10800" y="20412"/>
                </a:cubicBezTo>
                <a:cubicBezTo>
                  <a:pt x="5492" y="20412"/>
                  <a:pt x="1188" y="16108"/>
                  <a:pt x="1188" y="10800"/>
                </a:cubicBezTo>
                <a:cubicBezTo>
                  <a:pt x="1188" y="5492"/>
                  <a:pt x="5492" y="1188"/>
                  <a:pt x="10800" y="1188"/>
                </a:cubicBezTo>
                <a:close/>
                <a:moveTo>
                  <a:pt x="6635" y="3704"/>
                </a:moveTo>
                <a:cubicBezTo>
                  <a:pt x="6635" y="3704"/>
                  <a:pt x="2472" y="5287"/>
                  <a:pt x="2472" y="10849"/>
                </a:cubicBezTo>
                <a:lnTo>
                  <a:pt x="7769" y="10849"/>
                </a:lnTo>
                <a:cubicBezTo>
                  <a:pt x="7769" y="10838"/>
                  <a:pt x="7769" y="10822"/>
                  <a:pt x="7769" y="10800"/>
                </a:cubicBezTo>
                <a:cubicBezTo>
                  <a:pt x="7769" y="9693"/>
                  <a:pt x="8364" y="8727"/>
                  <a:pt x="9249" y="8198"/>
                </a:cubicBezTo>
                <a:lnTo>
                  <a:pt x="6635" y="3704"/>
                </a:lnTo>
                <a:close/>
                <a:moveTo>
                  <a:pt x="14958" y="3709"/>
                </a:moveTo>
                <a:lnTo>
                  <a:pt x="12344" y="8203"/>
                </a:lnTo>
                <a:cubicBezTo>
                  <a:pt x="13230" y="8732"/>
                  <a:pt x="13824" y="9698"/>
                  <a:pt x="13824" y="10805"/>
                </a:cubicBezTo>
                <a:cubicBezTo>
                  <a:pt x="13824" y="10821"/>
                  <a:pt x="13824" y="10843"/>
                  <a:pt x="13824" y="10859"/>
                </a:cubicBezTo>
                <a:lnTo>
                  <a:pt x="19121" y="10859"/>
                </a:lnTo>
                <a:cubicBezTo>
                  <a:pt x="19121" y="5292"/>
                  <a:pt x="14958" y="3709"/>
                  <a:pt x="14958" y="3709"/>
                </a:cubicBezTo>
                <a:close/>
                <a:moveTo>
                  <a:pt x="10800" y="8758"/>
                </a:moveTo>
                <a:cubicBezTo>
                  <a:pt x="10278" y="8758"/>
                  <a:pt x="9754" y="8959"/>
                  <a:pt x="9356" y="9357"/>
                </a:cubicBezTo>
                <a:cubicBezTo>
                  <a:pt x="8558" y="10154"/>
                  <a:pt x="8558" y="11446"/>
                  <a:pt x="9356" y="12243"/>
                </a:cubicBezTo>
                <a:cubicBezTo>
                  <a:pt x="10153" y="13040"/>
                  <a:pt x="11446" y="13040"/>
                  <a:pt x="12243" y="12243"/>
                </a:cubicBezTo>
                <a:cubicBezTo>
                  <a:pt x="13040" y="11446"/>
                  <a:pt x="13040" y="10154"/>
                  <a:pt x="12243" y="9357"/>
                </a:cubicBezTo>
                <a:cubicBezTo>
                  <a:pt x="11844" y="8959"/>
                  <a:pt x="11322" y="8758"/>
                  <a:pt x="10800" y="8758"/>
                </a:cubicBezTo>
                <a:close/>
                <a:moveTo>
                  <a:pt x="9293" y="13424"/>
                </a:moveTo>
                <a:lnTo>
                  <a:pt x="6684" y="17977"/>
                </a:lnTo>
                <a:cubicBezTo>
                  <a:pt x="6684" y="17977"/>
                  <a:pt x="8315" y="19218"/>
                  <a:pt x="10810" y="19202"/>
                </a:cubicBezTo>
                <a:cubicBezTo>
                  <a:pt x="13305" y="19218"/>
                  <a:pt x="14936" y="17977"/>
                  <a:pt x="14936" y="17977"/>
                </a:cubicBezTo>
                <a:lnTo>
                  <a:pt x="12327" y="13424"/>
                </a:lnTo>
                <a:cubicBezTo>
                  <a:pt x="11879" y="13683"/>
                  <a:pt x="11361" y="13829"/>
                  <a:pt x="10810" y="13824"/>
                </a:cubicBezTo>
                <a:cubicBezTo>
                  <a:pt x="10259" y="13824"/>
                  <a:pt x="9741" y="13678"/>
                  <a:pt x="9293" y="13424"/>
                </a:cubicBezTo>
                <a:close/>
              </a:path>
            </a:pathLst>
          </a:custGeom>
          <a:solidFill>
            <a:schemeClr val="accent5">
              <a:satOff val="7361"/>
              <a:lumOff val="753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500" i="0" spc="0">
                <a:solidFill>
                  <a:schemeClr val="accent5">
                    <a:satOff val="7361"/>
                    <a:lumOff val="7535"/>
                  </a:schemeClr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1202" name="Radioactif"/>
          <p:cNvSpPr/>
          <p:nvPr/>
        </p:nvSpPr>
        <p:spPr>
          <a:xfrm>
            <a:off x="20349223" y="9091390"/>
            <a:ext cx="314475" cy="3144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3" y="0"/>
                  <a:pt x="0" y="4833"/>
                  <a:pt x="0" y="10800"/>
                </a:cubicBezTo>
                <a:cubicBezTo>
                  <a:pt x="0" y="16767"/>
                  <a:pt x="4833" y="21600"/>
                  <a:pt x="10800" y="21600"/>
                </a:cubicBezTo>
                <a:cubicBezTo>
                  <a:pt x="16767" y="21600"/>
                  <a:pt x="21600" y="16767"/>
                  <a:pt x="21600" y="10800"/>
                </a:cubicBezTo>
                <a:cubicBezTo>
                  <a:pt x="21600" y="4833"/>
                  <a:pt x="16762" y="0"/>
                  <a:pt x="10800" y="0"/>
                </a:cubicBezTo>
                <a:close/>
                <a:moveTo>
                  <a:pt x="10800" y="1188"/>
                </a:moveTo>
                <a:cubicBezTo>
                  <a:pt x="16108" y="1188"/>
                  <a:pt x="20412" y="5492"/>
                  <a:pt x="20412" y="10800"/>
                </a:cubicBezTo>
                <a:cubicBezTo>
                  <a:pt x="20412" y="16108"/>
                  <a:pt x="16103" y="20412"/>
                  <a:pt x="10800" y="20412"/>
                </a:cubicBezTo>
                <a:cubicBezTo>
                  <a:pt x="5492" y="20412"/>
                  <a:pt x="1188" y="16108"/>
                  <a:pt x="1188" y="10800"/>
                </a:cubicBezTo>
                <a:cubicBezTo>
                  <a:pt x="1188" y="5492"/>
                  <a:pt x="5492" y="1188"/>
                  <a:pt x="10800" y="1188"/>
                </a:cubicBezTo>
                <a:close/>
                <a:moveTo>
                  <a:pt x="6635" y="3704"/>
                </a:moveTo>
                <a:cubicBezTo>
                  <a:pt x="6635" y="3704"/>
                  <a:pt x="2472" y="5287"/>
                  <a:pt x="2472" y="10849"/>
                </a:cubicBezTo>
                <a:lnTo>
                  <a:pt x="7769" y="10849"/>
                </a:lnTo>
                <a:cubicBezTo>
                  <a:pt x="7769" y="10838"/>
                  <a:pt x="7769" y="10822"/>
                  <a:pt x="7769" y="10800"/>
                </a:cubicBezTo>
                <a:cubicBezTo>
                  <a:pt x="7769" y="9693"/>
                  <a:pt x="8364" y="8727"/>
                  <a:pt x="9249" y="8198"/>
                </a:cubicBezTo>
                <a:lnTo>
                  <a:pt x="6635" y="3704"/>
                </a:lnTo>
                <a:close/>
                <a:moveTo>
                  <a:pt x="14958" y="3709"/>
                </a:moveTo>
                <a:lnTo>
                  <a:pt x="12344" y="8203"/>
                </a:lnTo>
                <a:cubicBezTo>
                  <a:pt x="13230" y="8732"/>
                  <a:pt x="13824" y="9698"/>
                  <a:pt x="13824" y="10805"/>
                </a:cubicBezTo>
                <a:cubicBezTo>
                  <a:pt x="13824" y="10821"/>
                  <a:pt x="13824" y="10843"/>
                  <a:pt x="13824" y="10859"/>
                </a:cubicBezTo>
                <a:lnTo>
                  <a:pt x="19121" y="10859"/>
                </a:lnTo>
                <a:cubicBezTo>
                  <a:pt x="19121" y="5292"/>
                  <a:pt x="14958" y="3709"/>
                  <a:pt x="14958" y="3709"/>
                </a:cubicBezTo>
                <a:close/>
                <a:moveTo>
                  <a:pt x="10800" y="8758"/>
                </a:moveTo>
                <a:cubicBezTo>
                  <a:pt x="10278" y="8758"/>
                  <a:pt x="9754" y="8959"/>
                  <a:pt x="9356" y="9357"/>
                </a:cubicBezTo>
                <a:cubicBezTo>
                  <a:pt x="8558" y="10154"/>
                  <a:pt x="8558" y="11446"/>
                  <a:pt x="9356" y="12243"/>
                </a:cubicBezTo>
                <a:cubicBezTo>
                  <a:pt x="10153" y="13040"/>
                  <a:pt x="11446" y="13040"/>
                  <a:pt x="12243" y="12243"/>
                </a:cubicBezTo>
                <a:cubicBezTo>
                  <a:pt x="13040" y="11446"/>
                  <a:pt x="13040" y="10154"/>
                  <a:pt x="12243" y="9357"/>
                </a:cubicBezTo>
                <a:cubicBezTo>
                  <a:pt x="11844" y="8959"/>
                  <a:pt x="11322" y="8758"/>
                  <a:pt x="10800" y="8758"/>
                </a:cubicBezTo>
                <a:close/>
                <a:moveTo>
                  <a:pt x="9293" y="13424"/>
                </a:moveTo>
                <a:lnTo>
                  <a:pt x="6684" y="17977"/>
                </a:lnTo>
                <a:cubicBezTo>
                  <a:pt x="6684" y="17977"/>
                  <a:pt x="8315" y="19218"/>
                  <a:pt x="10810" y="19202"/>
                </a:cubicBezTo>
                <a:cubicBezTo>
                  <a:pt x="13305" y="19218"/>
                  <a:pt x="14936" y="17977"/>
                  <a:pt x="14936" y="17977"/>
                </a:cubicBezTo>
                <a:lnTo>
                  <a:pt x="12327" y="13424"/>
                </a:lnTo>
                <a:cubicBezTo>
                  <a:pt x="11879" y="13683"/>
                  <a:pt x="11361" y="13829"/>
                  <a:pt x="10810" y="13824"/>
                </a:cubicBezTo>
                <a:cubicBezTo>
                  <a:pt x="10259" y="13824"/>
                  <a:pt x="9741" y="13678"/>
                  <a:pt x="9293" y="13424"/>
                </a:cubicBezTo>
                <a:close/>
              </a:path>
            </a:pathLst>
          </a:custGeom>
          <a:solidFill>
            <a:schemeClr val="accent5">
              <a:satOff val="7361"/>
              <a:lumOff val="753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500" i="0" spc="0">
                <a:solidFill>
                  <a:schemeClr val="accent5">
                    <a:satOff val="7361"/>
                    <a:lumOff val="7535"/>
                  </a:schemeClr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1203" name="Radioactif"/>
          <p:cNvSpPr/>
          <p:nvPr/>
        </p:nvSpPr>
        <p:spPr>
          <a:xfrm>
            <a:off x="20349223" y="9343994"/>
            <a:ext cx="314475" cy="3144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3" y="0"/>
                  <a:pt x="0" y="4833"/>
                  <a:pt x="0" y="10800"/>
                </a:cubicBezTo>
                <a:cubicBezTo>
                  <a:pt x="0" y="16767"/>
                  <a:pt x="4833" y="21600"/>
                  <a:pt x="10800" y="21600"/>
                </a:cubicBezTo>
                <a:cubicBezTo>
                  <a:pt x="16767" y="21600"/>
                  <a:pt x="21600" y="16767"/>
                  <a:pt x="21600" y="10800"/>
                </a:cubicBezTo>
                <a:cubicBezTo>
                  <a:pt x="21600" y="4833"/>
                  <a:pt x="16762" y="0"/>
                  <a:pt x="10800" y="0"/>
                </a:cubicBezTo>
                <a:close/>
                <a:moveTo>
                  <a:pt x="10800" y="1188"/>
                </a:moveTo>
                <a:cubicBezTo>
                  <a:pt x="16108" y="1188"/>
                  <a:pt x="20412" y="5492"/>
                  <a:pt x="20412" y="10800"/>
                </a:cubicBezTo>
                <a:cubicBezTo>
                  <a:pt x="20412" y="16108"/>
                  <a:pt x="16103" y="20412"/>
                  <a:pt x="10800" y="20412"/>
                </a:cubicBezTo>
                <a:cubicBezTo>
                  <a:pt x="5492" y="20412"/>
                  <a:pt x="1188" y="16108"/>
                  <a:pt x="1188" y="10800"/>
                </a:cubicBezTo>
                <a:cubicBezTo>
                  <a:pt x="1188" y="5492"/>
                  <a:pt x="5492" y="1188"/>
                  <a:pt x="10800" y="1188"/>
                </a:cubicBezTo>
                <a:close/>
                <a:moveTo>
                  <a:pt x="6635" y="3704"/>
                </a:moveTo>
                <a:cubicBezTo>
                  <a:pt x="6635" y="3704"/>
                  <a:pt x="2472" y="5287"/>
                  <a:pt x="2472" y="10849"/>
                </a:cubicBezTo>
                <a:lnTo>
                  <a:pt x="7769" y="10849"/>
                </a:lnTo>
                <a:cubicBezTo>
                  <a:pt x="7769" y="10838"/>
                  <a:pt x="7769" y="10822"/>
                  <a:pt x="7769" y="10800"/>
                </a:cubicBezTo>
                <a:cubicBezTo>
                  <a:pt x="7769" y="9693"/>
                  <a:pt x="8364" y="8727"/>
                  <a:pt x="9249" y="8198"/>
                </a:cubicBezTo>
                <a:lnTo>
                  <a:pt x="6635" y="3704"/>
                </a:lnTo>
                <a:close/>
                <a:moveTo>
                  <a:pt x="14958" y="3709"/>
                </a:moveTo>
                <a:lnTo>
                  <a:pt x="12344" y="8203"/>
                </a:lnTo>
                <a:cubicBezTo>
                  <a:pt x="13230" y="8732"/>
                  <a:pt x="13824" y="9698"/>
                  <a:pt x="13824" y="10805"/>
                </a:cubicBezTo>
                <a:cubicBezTo>
                  <a:pt x="13824" y="10821"/>
                  <a:pt x="13824" y="10843"/>
                  <a:pt x="13824" y="10859"/>
                </a:cubicBezTo>
                <a:lnTo>
                  <a:pt x="19121" y="10859"/>
                </a:lnTo>
                <a:cubicBezTo>
                  <a:pt x="19121" y="5292"/>
                  <a:pt x="14958" y="3709"/>
                  <a:pt x="14958" y="3709"/>
                </a:cubicBezTo>
                <a:close/>
                <a:moveTo>
                  <a:pt x="10800" y="8758"/>
                </a:moveTo>
                <a:cubicBezTo>
                  <a:pt x="10278" y="8758"/>
                  <a:pt x="9754" y="8959"/>
                  <a:pt x="9356" y="9357"/>
                </a:cubicBezTo>
                <a:cubicBezTo>
                  <a:pt x="8558" y="10154"/>
                  <a:pt x="8558" y="11446"/>
                  <a:pt x="9356" y="12243"/>
                </a:cubicBezTo>
                <a:cubicBezTo>
                  <a:pt x="10153" y="13040"/>
                  <a:pt x="11446" y="13040"/>
                  <a:pt x="12243" y="12243"/>
                </a:cubicBezTo>
                <a:cubicBezTo>
                  <a:pt x="13040" y="11446"/>
                  <a:pt x="13040" y="10154"/>
                  <a:pt x="12243" y="9357"/>
                </a:cubicBezTo>
                <a:cubicBezTo>
                  <a:pt x="11844" y="8959"/>
                  <a:pt x="11322" y="8758"/>
                  <a:pt x="10800" y="8758"/>
                </a:cubicBezTo>
                <a:close/>
                <a:moveTo>
                  <a:pt x="9293" y="13424"/>
                </a:moveTo>
                <a:lnTo>
                  <a:pt x="6684" y="17977"/>
                </a:lnTo>
                <a:cubicBezTo>
                  <a:pt x="6684" y="17977"/>
                  <a:pt x="8315" y="19218"/>
                  <a:pt x="10810" y="19202"/>
                </a:cubicBezTo>
                <a:cubicBezTo>
                  <a:pt x="13305" y="19218"/>
                  <a:pt x="14936" y="17977"/>
                  <a:pt x="14936" y="17977"/>
                </a:cubicBezTo>
                <a:lnTo>
                  <a:pt x="12327" y="13424"/>
                </a:lnTo>
                <a:cubicBezTo>
                  <a:pt x="11879" y="13683"/>
                  <a:pt x="11361" y="13829"/>
                  <a:pt x="10810" y="13824"/>
                </a:cubicBezTo>
                <a:cubicBezTo>
                  <a:pt x="10259" y="13824"/>
                  <a:pt x="9741" y="13678"/>
                  <a:pt x="9293" y="13424"/>
                </a:cubicBezTo>
                <a:close/>
              </a:path>
            </a:pathLst>
          </a:custGeom>
          <a:solidFill>
            <a:schemeClr val="accent5">
              <a:satOff val="7361"/>
              <a:lumOff val="753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500" i="0" spc="0">
                <a:solidFill>
                  <a:schemeClr val="accent5">
                    <a:satOff val="7361"/>
                    <a:lumOff val="7535"/>
                  </a:schemeClr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1204" name="Radioactif"/>
          <p:cNvSpPr/>
          <p:nvPr/>
        </p:nvSpPr>
        <p:spPr>
          <a:xfrm>
            <a:off x="20349223" y="9596597"/>
            <a:ext cx="314475" cy="3144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3" y="0"/>
                  <a:pt x="0" y="4833"/>
                  <a:pt x="0" y="10800"/>
                </a:cubicBezTo>
                <a:cubicBezTo>
                  <a:pt x="0" y="16767"/>
                  <a:pt x="4833" y="21600"/>
                  <a:pt x="10800" y="21600"/>
                </a:cubicBezTo>
                <a:cubicBezTo>
                  <a:pt x="16767" y="21600"/>
                  <a:pt x="21600" y="16767"/>
                  <a:pt x="21600" y="10800"/>
                </a:cubicBezTo>
                <a:cubicBezTo>
                  <a:pt x="21600" y="4833"/>
                  <a:pt x="16762" y="0"/>
                  <a:pt x="10800" y="0"/>
                </a:cubicBezTo>
                <a:close/>
                <a:moveTo>
                  <a:pt x="10800" y="1188"/>
                </a:moveTo>
                <a:cubicBezTo>
                  <a:pt x="16108" y="1188"/>
                  <a:pt x="20412" y="5492"/>
                  <a:pt x="20412" y="10800"/>
                </a:cubicBezTo>
                <a:cubicBezTo>
                  <a:pt x="20412" y="16108"/>
                  <a:pt x="16103" y="20412"/>
                  <a:pt x="10800" y="20412"/>
                </a:cubicBezTo>
                <a:cubicBezTo>
                  <a:pt x="5492" y="20412"/>
                  <a:pt x="1188" y="16108"/>
                  <a:pt x="1188" y="10800"/>
                </a:cubicBezTo>
                <a:cubicBezTo>
                  <a:pt x="1188" y="5492"/>
                  <a:pt x="5492" y="1188"/>
                  <a:pt x="10800" y="1188"/>
                </a:cubicBezTo>
                <a:close/>
                <a:moveTo>
                  <a:pt x="6635" y="3704"/>
                </a:moveTo>
                <a:cubicBezTo>
                  <a:pt x="6635" y="3704"/>
                  <a:pt x="2472" y="5287"/>
                  <a:pt x="2472" y="10849"/>
                </a:cubicBezTo>
                <a:lnTo>
                  <a:pt x="7769" y="10849"/>
                </a:lnTo>
                <a:cubicBezTo>
                  <a:pt x="7769" y="10838"/>
                  <a:pt x="7769" y="10822"/>
                  <a:pt x="7769" y="10800"/>
                </a:cubicBezTo>
                <a:cubicBezTo>
                  <a:pt x="7769" y="9693"/>
                  <a:pt x="8364" y="8727"/>
                  <a:pt x="9249" y="8198"/>
                </a:cubicBezTo>
                <a:lnTo>
                  <a:pt x="6635" y="3704"/>
                </a:lnTo>
                <a:close/>
                <a:moveTo>
                  <a:pt x="14958" y="3709"/>
                </a:moveTo>
                <a:lnTo>
                  <a:pt x="12344" y="8203"/>
                </a:lnTo>
                <a:cubicBezTo>
                  <a:pt x="13230" y="8732"/>
                  <a:pt x="13824" y="9698"/>
                  <a:pt x="13824" y="10805"/>
                </a:cubicBezTo>
                <a:cubicBezTo>
                  <a:pt x="13824" y="10821"/>
                  <a:pt x="13824" y="10843"/>
                  <a:pt x="13824" y="10859"/>
                </a:cubicBezTo>
                <a:lnTo>
                  <a:pt x="19121" y="10859"/>
                </a:lnTo>
                <a:cubicBezTo>
                  <a:pt x="19121" y="5292"/>
                  <a:pt x="14958" y="3709"/>
                  <a:pt x="14958" y="3709"/>
                </a:cubicBezTo>
                <a:close/>
                <a:moveTo>
                  <a:pt x="10800" y="8758"/>
                </a:moveTo>
                <a:cubicBezTo>
                  <a:pt x="10278" y="8758"/>
                  <a:pt x="9754" y="8959"/>
                  <a:pt x="9356" y="9357"/>
                </a:cubicBezTo>
                <a:cubicBezTo>
                  <a:pt x="8558" y="10154"/>
                  <a:pt x="8558" y="11446"/>
                  <a:pt x="9356" y="12243"/>
                </a:cubicBezTo>
                <a:cubicBezTo>
                  <a:pt x="10153" y="13040"/>
                  <a:pt x="11446" y="13040"/>
                  <a:pt x="12243" y="12243"/>
                </a:cubicBezTo>
                <a:cubicBezTo>
                  <a:pt x="13040" y="11446"/>
                  <a:pt x="13040" y="10154"/>
                  <a:pt x="12243" y="9357"/>
                </a:cubicBezTo>
                <a:cubicBezTo>
                  <a:pt x="11844" y="8959"/>
                  <a:pt x="11322" y="8758"/>
                  <a:pt x="10800" y="8758"/>
                </a:cubicBezTo>
                <a:close/>
                <a:moveTo>
                  <a:pt x="9293" y="13424"/>
                </a:moveTo>
                <a:lnTo>
                  <a:pt x="6684" y="17977"/>
                </a:lnTo>
                <a:cubicBezTo>
                  <a:pt x="6684" y="17977"/>
                  <a:pt x="8315" y="19218"/>
                  <a:pt x="10810" y="19202"/>
                </a:cubicBezTo>
                <a:cubicBezTo>
                  <a:pt x="13305" y="19218"/>
                  <a:pt x="14936" y="17977"/>
                  <a:pt x="14936" y="17977"/>
                </a:cubicBezTo>
                <a:lnTo>
                  <a:pt x="12327" y="13424"/>
                </a:lnTo>
                <a:cubicBezTo>
                  <a:pt x="11879" y="13683"/>
                  <a:pt x="11361" y="13829"/>
                  <a:pt x="10810" y="13824"/>
                </a:cubicBezTo>
                <a:cubicBezTo>
                  <a:pt x="10259" y="13824"/>
                  <a:pt x="9741" y="13678"/>
                  <a:pt x="9293" y="13424"/>
                </a:cubicBezTo>
                <a:close/>
              </a:path>
            </a:pathLst>
          </a:custGeom>
          <a:solidFill>
            <a:schemeClr val="accent5">
              <a:satOff val="7361"/>
              <a:lumOff val="753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500" i="0" spc="0">
                <a:solidFill>
                  <a:schemeClr val="accent5">
                    <a:satOff val="7361"/>
                    <a:lumOff val="7535"/>
                  </a:schemeClr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1205" name="Radioactif"/>
          <p:cNvSpPr/>
          <p:nvPr/>
        </p:nvSpPr>
        <p:spPr>
          <a:xfrm>
            <a:off x="20349223" y="9851406"/>
            <a:ext cx="314475" cy="3144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3" y="0"/>
                  <a:pt x="0" y="4833"/>
                  <a:pt x="0" y="10800"/>
                </a:cubicBezTo>
                <a:cubicBezTo>
                  <a:pt x="0" y="16767"/>
                  <a:pt x="4833" y="21600"/>
                  <a:pt x="10800" y="21600"/>
                </a:cubicBezTo>
                <a:cubicBezTo>
                  <a:pt x="16767" y="21600"/>
                  <a:pt x="21600" y="16767"/>
                  <a:pt x="21600" y="10800"/>
                </a:cubicBezTo>
                <a:cubicBezTo>
                  <a:pt x="21600" y="4833"/>
                  <a:pt x="16762" y="0"/>
                  <a:pt x="10800" y="0"/>
                </a:cubicBezTo>
                <a:close/>
                <a:moveTo>
                  <a:pt x="10800" y="1188"/>
                </a:moveTo>
                <a:cubicBezTo>
                  <a:pt x="16108" y="1188"/>
                  <a:pt x="20412" y="5492"/>
                  <a:pt x="20412" y="10800"/>
                </a:cubicBezTo>
                <a:cubicBezTo>
                  <a:pt x="20412" y="16108"/>
                  <a:pt x="16103" y="20412"/>
                  <a:pt x="10800" y="20412"/>
                </a:cubicBezTo>
                <a:cubicBezTo>
                  <a:pt x="5492" y="20412"/>
                  <a:pt x="1188" y="16108"/>
                  <a:pt x="1188" y="10800"/>
                </a:cubicBezTo>
                <a:cubicBezTo>
                  <a:pt x="1188" y="5492"/>
                  <a:pt x="5492" y="1188"/>
                  <a:pt x="10800" y="1188"/>
                </a:cubicBezTo>
                <a:close/>
                <a:moveTo>
                  <a:pt x="6635" y="3704"/>
                </a:moveTo>
                <a:cubicBezTo>
                  <a:pt x="6635" y="3704"/>
                  <a:pt x="2472" y="5287"/>
                  <a:pt x="2472" y="10849"/>
                </a:cubicBezTo>
                <a:lnTo>
                  <a:pt x="7769" y="10849"/>
                </a:lnTo>
                <a:cubicBezTo>
                  <a:pt x="7769" y="10838"/>
                  <a:pt x="7769" y="10822"/>
                  <a:pt x="7769" y="10800"/>
                </a:cubicBezTo>
                <a:cubicBezTo>
                  <a:pt x="7769" y="9693"/>
                  <a:pt x="8364" y="8727"/>
                  <a:pt x="9249" y="8198"/>
                </a:cubicBezTo>
                <a:lnTo>
                  <a:pt x="6635" y="3704"/>
                </a:lnTo>
                <a:close/>
                <a:moveTo>
                  <a:pt x="14958" y="3709"/>
                </a:moveTo>
                <a:lnTo>
                  <a:pt x="12344" y="8203"/>
                </a:lnTo>
                <a:cubicBezTo>
                  <a:pt x="13230" y="8732"/>
                  <a:pt x="13824" y="9698"/>
                  <a:pt x="13824" y="10805"/>
                </a:cubicBezTo>
                <a:cubicBezTo>
                  <a:pt x="13824" y="10821"/>
                  <a:pt x="13824" y="10843"/>
                  <a:pt x="13824" y="10859"/>
                </a:cubicBezTo>
                <a:lnTo>
                  <a:pt x="19121" y="10859"/>
                </a:lnTo>
                <a:cubicBezTo>
                  <a:pt x="19121" y="5292"/>
                  <a:pt x="14958" y="3709"/>
                  <a:pt x="14958" y="3709"/>
                </a:cubicBezTo>
                <a:close/>
                <a:moveTo>
                  <a:pt x="10800" y="8758"/>
                </a:moveTo>
                <a:cubicBezTo>
                  <a:pt x="10278" y="8758"/>
                  <a:pt x="9754" y="8959"/>
                  <a:pt x="9356" y="9357"/>
                </a:cubicBezTo>
                <a:cubicBezTo>
                  <a:pt x="8558" y="10154"/>
                  <a:pt x="8558" y="11446"/>
                  <a:pt x="9356" y="12243"/>
                </a:cubicBezTo>
                <a:cubicBezTo>
                  <a:pt x="10153" y="13040"/>
                  <a:pt x="11446" y="13040"/>
                  <a:pt x="12243" y="12243"/>
                </a:cubicBezTo>
                <a:cubicBezTo>
                  <a:pt x="13040" y="11446"/>
                  <a:pt x="13040" y="10154"/>
                  <a:pt x="12243" y="9357"/>
                </a:cubicBezTo>
                <a:cubicBezTo>
                  <a:pt x="11844" y="8959"/>
                  <a:pt x="11322" y="8758"/>
                  <a:pt x="10800" y="8758"/>
                </a:cubicBezTo>
                <a:close/>
                <a:moveTo>
                  <a:pt x="9293" y="13424"/>
                </a:moveTo>
                <a:lnTo>
                  <a:pt x="6684" y="17977"/>
                </a:lnTo>
                <a:cubicBezTo>
                  <a:pt x="6684" y="17977"/>
                  <a:pt x="8315" y="19218"/>
                  <a:pt x="10810" y="19202"/>
                </a:cubicBezTo>
                <a:cubicBezTo>
                  <a:pt x="13305" y="19218"/>
                  <a:pt x="14936" y="17977"/>
                  <a:pt x="14936" y="17977"/>
                </a:cubicBezTo>
                <a:lnTo>
                  <a:pt x="12327" y="13424"/>
                </a:lnTo>
                <a:cubicBezTo>
                  <a:pt x="11879" y="13683"/>
                  <a:pt x="11361" y="13829"/>
                  <a:pt x="10810" y="13824"/>
                </a:cubicBezTo>
                <a:cubicBezTo>
                  <a:pt x="10259" y="13824"/>
                  <a:pt x="9741" y="13678"/>
                  <a:pt x="9293" y="13424"/>
                </a:cubicBezTo>
                <a:close/>
              </a:path>
            </a:pathLst>
          </a:custGeom>
          <a:solidFill>
            <a:schemeClr val="accent5">
              <a:satOff val="7361"/>
              <a:lumOff val="753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500" i="0" spc="0">
                <a:solidFill>
                  <a:schemeClr val="accent5">
                    <a:satOff val="7361"/>
                    <a:lumOff val="7535"/>
                  </a:schemeClr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1206" name="Radioactif"/>
          <p:cNvSpPr/>
          <p:nvPr/>
        </p:nvSpPr>
        <p:spPr>
          <a:xfrm>
            <a:off x="20349223" y="10096396"/>
            <a:ext cx="314475" cy="3144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3" y="0"/>
                  <a:pt x="0" y="4833"/>
                  <a:pt x="0" y="10800"/>
                </a:cubicBezTo>
                <a:cubicBezTo>
                  <a:pt x="0" y="16767"/>
                  <a:pt x="4833" y="21600"/>
                  <a:pt x="10800" y="21600"/>
                </a:cubicBezTo>
                <a:cubicBezTo>
                  <a:pt x="16767" y="21600"/>
                  <a:pt x="21600" y="16767"/>
                  <a:pt x="21600" y="10800"/>
                </a:cubicBezTo>
                <a:cubicBezTo>
                  <a:pt x="21600" y="4833"/>
                  <a:pt x="16762" y="0"/>
                  <a:pt x="10800" y="0"/>
                </a:cubicBezTo>
                <a:close/>
                <a:moveTo>
                  <a:pt x="10800" y="1188"/>
                </a:moveTo>
                <a:cubicBezTo>
                  <a:pt x="16108" y="1188"/>
                  <a:pt x="20412" y="5492"/>
                  <a:pt x="20412" y="10800"/>
                </a:cubicBezTo>
                <a:cubicBezTo>
                  <a:pt x="20412" y="16108"/>
                  <a:pt x="16103" y="20412"/>
                  <a:pt x="10800" y="20412"/>
                </a:cubicBezTo>
                <a:cubicBezTo>
                  <a:pt x="5492" y="20412"/>
                  <a:pt x="1188" y="16108"/>
                  <a:pt x="1188" y="10800"/>
                </a:cubicBezTo>
                <a:cubicBezTo>
                  <a:pt x="1188" y="5492"/>
                  <a:pt x="5492" y="1188"/>
                  <a:pt x="10800" y="1188"/>
                </a:cubicBezTo>
                <a:close/>
                <a:moveTo>
                  <a:pt x="6635" y="3704"/>
                </a:moveTo>
                <a:cubicBezTo>
                  <a:pt x="6635" y="3704"/>
                  <a:pt x="2472" y="5287"/>
                  <a:pt x="2472" y="10849"/>
                </a:cubicBezTo>
                <a:lnTo>
                  <a:pt x="7769" y="10849"/>
                </a:lnTo>
                <a:cubicBezTo>
                  <a:pt x="7769" y="10838"/>
                  <a:pt x="7769" y="10822"/>
                  <a:pt x="7769" y="10800"/>
                </a:cubicBezTo>
                <a:cubicBezTo>
                  <a:pt x="7769" y="9693"/>
                  <a:pt x="8364" y="8727"/>
                  <a:pt x="9249" y="8198"/>
                </a:cubicBezTo>
                <a:lnTo>
                  <a:pt x="6635" y="3704"/>
                </a:lnTo>
                <a:close/>
                <a:moveTo>
                  <a:pt x="14958" y="3709"/>
                </a:moveTo>
                <a:lnTo>
                  <a:pt x="12344" y="8203"/>
                </a:lnTo>
                <a:cubicBezTo>
                  <a:pt x="13230" y="8732"/>
                  <a:pt x="13824" y="9698"/>
                  <a:pt x="13824" y="10805"/>
                </a:cubicBezTo>
                <a:cubicBezTo>
                  <a:pt x="13824" y="10821"/>
                  <a:pt x="13824" y="10843"/>
                  <a:pt x="13824" y="10859"/>
                </a:cubicBezTo>
                <a:lnTo>
                  <a:pt x="19121" y="10859"/>
                </a:lnTo>
                <a:cubicBezTo>
                  <a:pt x="19121" y="5292"/>
                  <a:pt x="14958" y="3709"/>
                  <a:pt x="14958" y="3709"/>
                </a:cubicBezTo>
                <a:close/>
                <a:moveTo>
                  <a:pt x="10800" y="8758"/>
                </a:moveTo>
                <a:cubicBezTo>
                  <a:pt x="10278" y="8758"/>
                  <a:pt x="9754" y="8959"/>
                  <a:pt x="9356" y="9357"/>
                </a:cubicBezTo>
                <a:cubicBezTo>
                  <a:pt x="8558" y="10154"/>
                  <a:pt x="8558" y="11446"/>
                  <a:pt x="9356" y="12243"/>
                </a:cubicBezTo>
                <a:cubicBezTo>
                  <a:pt x="10153" y="13040"/>
                  <a:pt x="11446" y="13040"/>
                  <a:pt x="12243" y="12243"/>
                </a:cubicBezTo>
                <a:cubicBezTo>
                  <a:pt x="13040" y="11446"/>
                  <a:pt x="13040" y="10154"/>
                  <a:pt x="12243" y="9357"/>
                </a:cubicBezTo>
                <a:cubicBezTo>
                  <a:pt x="11844" y="8959"/>
                  <a:pt x="11322" y="8758"/>
                  <a:pt x="10800" y="8758"/>
                </a:cubicBezTo>
                <a:close/>
                <a:moveTo>
                  <a:pt x="9293" y="13424"/>
                </a:moveTo>
                <a:lnTo>
                  <a:pt x="6684" y="17977"/>
                </a:lnTo>
                <a:cubicBezTo>
                  <a:pt x="6684" y="17977"/>
                  <a:pt x="8315" y="19218"/>
                  <a:pt x="10810" y="19202"/>
                </a:cubicBezTo>
                <a:cubicBezTo>
                  <a:pt x="13305" y="19218"/>
                  <a:pt x="14936" y="17977"/>
                  <a:pt x="14936" y="17977"/>
                </a:cubicBezTo>
                <a:lnTo>
                  <a:pt x="12327" y="13424"/>
                </a:lnTo>
                <a:cubicBezTo>
                  <a:pt x="11879" y="13683"/>
                  <a:pt x="11361" y="13829"/>
                  <a:pt x="10810" y="13824"/>
                </a:cubicBezTo>
                <a:cubicBezTo>
                  <a:pt x="10259" y="13824"/>
                  <a:pt x="9741" y="13678"/>
                  <a:pt x="9293" y="13424"/>
                </a:cubicBezTo>
                <a:close/>
              </a:path>
            </a:pathLst>
          </a:custGeom>
          <a:solidFill>
            <a:schemeClr val="accent5">
              <a:satOff val="7361"/>
              <a:lumOff val="753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500" i="0" spc="0">
                <a:solidFill>
                  <a:schemeClr val="accent5">
                    <a:satOff val="7361"/>
                    <a:lumOff val="7535"/>
                  </a:schemeClr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1207" name="Radioactif"/>
          <p:cNvSpPr/>
          <p:nvPr/>
        </p:nvSpPr>
        <p:spPr>
          <a:xfrm>
            <a:off x="20349223" y="10352202"/>
            <a:ext cx="314475" cy="3144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3" y="0"/>
                  <a:pt x="0" y="4833"/>
                  <a:pt x="0" y="10800"/>
                </a:cubicBezTo>
                <a:cubicBezTo>
                  <a:pt x="0" y="16767"/>
                  <a:pt x="4833" y="21600"/>
                  <a:pt x="10800" y="21600"/>
                </a:cubicBezTo>
                <a:cubicBezTo>
                  <a:pt x="16767" y="21600"/>
                  <a:pt x="21600" y="16767"/>
                  <a:pt x="21600" y="10800"/>
                </a:cubicBezTo>
                <a:cubicBezTo>
                  <a:pt x="21600" y="4833"/>
                  <a:pt x="16762" y="0"/>
                  <a:pt x="10800" y="0"/>
                </a:cubicBezTo>
                <a:close/>
                <a:moveTo>
                  <a:pt x="10800" y="1188"/>
                </a:moveTo>
                <a:cubicBezTo>
                  <a:pt x="16108" y="1188"/>
                  <a:pt x="20412" y="5492"/>
                  <a:pt x="20412" y="10800"/>
                </a:cubicBezTo>
                <a:cubicBezTo>
                  <a:pt x="20412" y="16108"/>
                  <a:pt x="16103" y="20412"/>
                  <a:pt x="10800" y="20412"/>
                </a:cubicBezTo>
                <a:cubicBezTo>
                  <a:pt x="5492" y="20412"/>
                  <a:pt x="1188" y="16108"/>
                  <a:pt x="1188" y="10800"/>
                </a:cubicBezTo>
                <a:cubicBezTo>
                  <a:pt x="1188" y="5492"/>
                  <a:pt x="5492" y="1188"/>
                  <a:pt x="10800" y="1188"/>
                </a:cubicBezTo>
                <a:close/>
                <a:moveTo>
                  <a:pt x="6635" y="3704"/>
                </a:moveTo>
                <a:cubicBezTo>
                  <a:pt x="6635" y="3704"/>
                  <a:pt x="2472" y="5287"/>
                  <a:pt x="2472" y="10849"/>
                </a:cubicBezTo>
                <a:lnTo>
                  <a:pt x="7769" y="10849"/>
                </a:lnTo>
                <a:cubicBezTo>
                  <a:pt x="7769" y="10838"/>
                  <a:pt x="7769" y="10822"/>
                  <a:pt x="7769" y="10800"/>
                </a:cubicBezTo>
                <a:cubicBezTo>
                  <a:pt x="7769" y="9693"/>
                  <a:pt x="8364" y="8727"/>
                  <a:pt x="9249" y="8198"/>
                </a:cubicBezTo>
                <a:lnTo>
                  <a:pt x="6635" y="3704"/>
                </a:lnTo>
                <a:close/>
                <a:moveTo>
                  <a:pt x="14958" y="3709"/>
                </a:moveTo>
                <a:lnTo>
                  <a:pt x="12344" y="8203"/>
                </a:lnTo>
                <a:cubicBezTo>
                  <a:pt x="13230" y="8732"/>
                  <a:pt x="13824" y="9698"/>
                  <a:pt x="13824" y="10805"/>
                </a:cubicBezTo>
                <a:cubicBezTo>
                  <a:pt x="13824" y="10821"/>
                  <a:pt x="13824" y="10843"/>
                  <a:pt x="13824" y="10859"/>
                </a:cubicBezTo>
                <a:lnTo>
                  <a:pt x="19121" y="10859"/>
                </a:lnTo>
                <a:cubicBezTo>
                  <a:pt x="19121" y="5292"/>
                  <a:pt x="14958" y="3709"/>
                  <a:pt x="14958" y="3709"/>
                </a:cubicBezTo>
                <a:close/>
                <a:moveTo>
                  <a:pt x="10800" y="8758"/>
                </a:moveTo>
                <a:cubicBezTo>
                  <a:pt x="10278" y="8758"/>
                  <a:pt x="9754" y="8959"/>
                  <a:pt x="9356" y="9357"/>
                </a:cubicBezTo>
                <a:cubicBezTo>
                  <a:pt x="8558" y="10154"/>
                  <a:pt x="8558" y="11446"/>
                  <a:pt x="9356" y="12243"/>
                </a:cubicBezTo>
                <a:cubicBezTo>
                  <a:pt x="10153" y="13040"/>
                  <a:pt x="11446" y="13040"/>
                  <a:pt x="12243" y="12243"/>
                </a:cubicBezTo>
                <a:cubicBezTo>
                  <a:pt x="13040" y="11446"/>
                  <a:pt x="13040" y="10154"/>
                  <a:pt x="12243" y="9357"/>
                </a:cubicBezTo>
                <a:cubicBezTo>
                  <a:pt x="11844" y="8959"/>
                  <a:pt x="11322" y="8758"/>
                  <a:pt x="10800" y="8758"/>
                </a:cubicBezTo>
                <a:close/>
                <a:moveTo>
                  <a:pt x="9293" y="13424"/>
                </a:moveTo>
                <a:lnTo>
                  <a:pt x="6684" y="17977"/>
                </a:lnTo>
                <a:cubicBezTo>
                  <a:pt x="6684" y="17977"/>
                  <a:pt x="8315" y="19218"/>
                  <a:pt x="10810" y="19202"/>
                </a:cubicBezTo>
                <a:cubicBezTo>
                  <a:pt x="13305" y="19218"/>
                  <a:pt x="14936" y="17977"/>
                  <a:pt x="14936" y="17977"/>
                </a:cubicBezTo>
                <a:lnTo>
                  <a:pt x="12327" y="13424"/>
                </a:lnTo>
                <a:cubicBezTo>
                  <a:pt x="11879" y="13683"/>
                  <a:pt x="11361" y="13829"/>
                  <a:pt x="10810" y="13824"/>
                </a:cubicBezTo>
                <a:cubicBezTo>
                  <a:pt x="10259" y="13824"/>
                  <a:pt x="9741" y="13678"/>
                  <a:pt x="9293" y="13424"/>
                </a:cubicBezTo>
                <a:close/>
              </a:path>
            </a:pathLst>
          </a:custGeom>
          <a:solidFill>
            <a:schemeClr val="accent5">
              <a:satOff val="7361"/>
              <a:lumOff val="753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500" i="0" spc="0">
                <a:solidFill>
                  <a:schemeClr val="accent5">
                    <a:satOff val="7361"/>
                    <a:lumOff val="7535"/>
                  </a:schemeClr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1208" name="Radioactif"/>
          <p:cNvSpPr/>
          <p:nvPr/>
        </p:nvSpPr>
        <p:spPr>
          <a:xfrm>
            <a:off x="20349223" y="10601601"/>
            <a:ext cx="314475" cy="3144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3" y="0"/>
                  <a:pt x="0" y="4833"/>
                  <a:pt x="0" y="10800"/>
                </a:cubicBezTo>
                <a:cubicBezTo>
                  <a:pt x="0" y="16767"/>
                  <a:pt x="4833" y="21600"/>
                  <a:pt x="10800" y="21600"/>
                </a:cubicBezTo>
                <a:cubicBezTo>
                  <a:pt x="16767" y="21600"/>
                  <a:pt x="21600" y="16767"/>
                  <a:pt x="21600" y="10800"/>
                </a:cubicBezTo>
                <a:cubicBezTo>
                  <a:pt x="21600" y="4833"/>
                  <a:pt x="16762" y="0"/>
                  <a:pt x="10800" y="0"/>
                </a:cubicBezTo>
                <a:close/>
                <a:moveTo>
                  <a:pt x="10800" y="1188"/>
                </a:moveTo>
                <a:cubicBezTo>
                  <a:pt x="16108" y="1188"/>
                  <a:pt x="20412" y="5492"/>
                  <a:pt x="20412" y="10800"/>
                </a:cubicBezTo>
                <a:cubicBezTo>
                  <a:pt x="20412" y="16108"/>
                  <a:pt x="16103" y="20412"/>
                  <a:pt x="10800" y="20412"/>
                </a:cubicBezTo>
                <a:cubicBezTo>
                  <a:pt x="5492" y="20412"/>
                  <a:pt x="1188" y="16108"/>
                  <a:pt x="1188" y="10800"/>
                </a:cubicBezTo>
                <a:cubicBezTo>
                  <a:pt x="1188" y="5492"/>
                  <a:pt x="5492" y="1188"/>
                  <a:pt x="10800" y="1188"/>
                </a:cubicBezTo>
                <a:close/>
                <a:moveTo>
                  <a:pt x="6635" y="3704"/>
                </a:moveTo>
                <a:cubicBezTo>
                  <a:pt x="6635" y="3704"/>
                  <a:pt x="2472" y="5287"/>
                  <a:pt x="2472" y="10849"/>
                </a:cubicBezTo>
                <a:lnTo>
                  <a:pt x="7769" y="10849"/>
                </a:lnTo>
                <a:cubicBezTo>
                  <a:pt x="7769" y="10838"/>
                  <a:pt x="7769" y="10822"/>
                  <a:pt x="7769" y="10800"/>
                </a:cubicBezTo>
                <a:cubicBezTo>
                  <a:pt x="7769" y="9693"/>
                  <a:pt x="8364" y="8727"/>
                  <a:pt x="9249" y="8198"/>
                </a:cubicBezTo>
                <a:lnTo>
                  <a:pt x="6635" y="3704"/>
                </a:lnTo>
                <a:close/>
                <a:moveTo>
                  <a:pt x="14958" y="3709"/>
                </a:moveTo>
                <a:lnTo>
                  <a:pt x="12344" y="8203"/>
                </a:lnTo>
                <a:cubicBezTo>
                  <a:pt x="13230" y="8732"/>
                  <a:pt x="13824" y="9698"/>
                  <a:pt x="13824" y="10805"/>
                </a:cubicBezTo>
                <a:cubicBezTo>
                  <a:pt x="13824" y="10821"/>
                  <a:pt x="13824" y="10843"/>
                  <a:pt x="13824" y="10859"/>
                </a:cubicBezTo>
                <a:lnTo>
                  <a:pt x="19121" y="10859"/>
                </a:lnTo>
                <a:cubicBezTo>
                  <a:pt x="19121" y="5292"/>
                  <a:pt x="14958" y="3709"/>
                  <a:pt x="14958" y="3709"/>
                </a:cubicBezTo>
                <a:close/>
                <a:moveTo>
                  <a:pt x="10800" y="8758"/>
                </a:moveTo>
                <a:cubicBezTo>
                  <a:pt x="10278" y="8758"/>
                  <a:pt x="9754" y="8959"/>
                  <a:pt x="9356" y="9357"/>
                </a:cubicBezTo>
                <a:cubicBezTo>
                  <a:pt x="8558" y="10154"/>
                  <a:pt x="8558" y="11446"/>
                  <a:pt x="9356" y="12243"/>
                </a:cubicBezTo>
                <a:cubicBezTo>
                  <a:pt x="10153" y="13040"/>
                  <a:pt x="11446" y="13040"/>
                  <a:pt x="12243" y="12243"/>
                </a:cubicBezTo>
                <a:cubicBezTo>
                  <a:pt x="13040" y="11446"/>
                  <a:pt x="13040" y="10154"/>
                  <a:pt x="12243" y="9357"/>
                </a:cubicBezTo>
                <a:cubicBezTo>
                  <a:pt x="11844" y="8959"/>
                  <a:pt x="11322" y="8758"/>
                  <a:pt x="10800" y="8758"/>
                </a:cubicBezTo>
                <a:close/>
                <a:moveTo>
                  <a:pt x="9293" y="13424"/>
                </a:moveTo>
                <a:lnTo>
                  <a:pt x="6684" y="17977"/>
                </a:lnTo>
                <a:cubicBezTo>
                  <a:pt x="6684" y="17977"/>
                  <a:pt x="8315" y="19218"/>
                  <a:pt x="10810" y="19202"/>
                </a:cubicBezTo>
                <a:cubicBezTo>
                  <a:pt x="13305" y="19218"/>
                  <a:pt x="14936" y="17977"/>
                  <a:pt x="14936" y="17977"/>
                </a:cubicBezTo>
                <a:lnTo>
                  <a:pt x="12327" y="13424"/>
                </a:lnTo>
                <a:cubicBezTo>
                  <a:pt x="11879" y="13683"/>
                  <a:pt x="11361" y="13829"/>
                  <a:pt x="10810" y="13824"/>
                </a:cubicBezTo>
                <a:cubicBezTo>
                  <a:pt x="10259" y="13824"/>
                  <a:pt x="9741" y="13678"/>
                  <a:pt x="9293" y="13424"/>
                </a:cubicBezTo>
                <a:close/>
              </a:path>
            </a:pathLst>
          </a:custGeom>
          <a:solidFill>
            <a:schemeClr val="accent5">
              <a:satOff val="7361"/>
              <a:lumOff val="753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500" i="0" spc="0">
                <a:solidFill>
                  <a:schemeClr val="accent5">
                    <a:satOff val="7361"/>
                    <a:lumOff val="7535"/>
                  </a:schemeClr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1209" name="Radioactif"/>
          <p:cNvSpPr/>
          <p:nvPr/>
        </p:nvSpPr>
        <p:spPr>
          <a:xfrm>
            <a:off x="20349223" y="10838763"/>
            <a:ext cx="314475" cy="3144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3" y="0"/>
                  <a:pt x="0" y="4833"/>
                  <a:pt x="0" y="10800"/>
                </a:cubicBezTo>
                <a:cubicBezTo>
                  <a:pt x="0" y="16767"/>
                  <a:pt x="4833" y="21600"/>
                  <a:pt x="10800" y="21600"/>
                </a:cubicBezTo>
                <a:cubicBezTo>
                  <a:pt x="16767" y="21600"/>
                  <a:pt x="21600" y="16767"/>
                  <a:pt x="21600" y="10800"/>
                </a:cubicBezTo>
                <a:cubicBezTo>
                  <a:pt x="21600" y="4833"/>
                  <a:pt x="16762" y="0"/>
                  <a:pt x="10800" y="0"/>
                </a:cubicBezTo>
                <a:close/>
                <a:moveTo>
                  <a:pt x="10800" y="1188"/>
                </a:moveTo>
                <a:cubicBezTo>
                  <a:pt x="16108" y="1188"/>
                  <a:pt x="20412" y="5492"/>
                  <a:pt x="20412" y="10800"/>
                </a:cubicBezTo>
                <a:cubicBezTo>
                  <a:pt x="20412" y="16108"/>
                  <a:pt x="16103" y="20412"/>
                  <a:pt x="10800" y="20412"/>
                </a:cubicBezTo>
                <a:cubicBezTo>
                  <a:pt x="5492" y="20412"/>
                  <a:pt x="1188" y="16108"/>
                  <a:pt x="1188" y="10800"/>
                </a:cubicBezTo>
                <a:cubicBezTo>
                  <a:pt x="1188" y="5492"/>
                  <a:pt x="5492" y="1188"/>
                  <a:pt x="10800" y="1188"/>
                </a:cubicBezTo>
                <a:close/>
                <a:moveTo>
                  <a:pt x="6635" y="3704"/>
                </a:moveTo>
                <a:cubicBezTo>
                  <a:pt x="6635" y="3704"/>
                  <a:pt x="2472" y="5287"/>
                  <a:pt x="2472" y="10849"/>
                </a:cubicBezTo>
                <a:lnTo>
                  <a:pt x="7769" y="10849"/>
                </a:lnTo>
                <a:cubicBezTo>
                  <a:pt x="7769" y="10838"/>
                  <a:pt x="7769" y="10822"/>
                  <a:pt x="7769" y="10800"/>
                </a:cubicBezTo>
                <a:cubicBezTo>
                  <a:pt x="7769" y="9693"/>
                  <a:pt x="8364" y="8727"/>
                  <a:pt x="9249" y="8198"/>
                </a:cubicBezTo>
                <a:lnTo>
                  <a:pt x="6635" y="3704"/>
                </a:lnTo>
                <a:close/>
                <a:moveTo>
                  <a:pt x="14958" y="3709"/>
                </a:moveTo>
                <a:lnTo>
                  <a:pt x="12344" y="8203"/>
                </a:lnTo>
                <a:cubicBezTo>
                  <a:pt x="13230" y="8732"/>
                  <a:pt x="13824" y="9698"/>
                  <a:pt x="13824" y="10805"/>
                </a:cubicBezTo>
                <a:cubicBezTo>
                  <a:pt x="13824" y="10821"/>
                  <a:pt x="13824" y="10843"/>
                  <a:pt x="13824" y="10859"/>
                </a:cubicBezTo>
                <a:lnTo>
                  <a:pt x="19121" y="10859"/>
                </a:lnTo>
                <a:cubicBezTo>
                  <a:pt x="19121" y="5292"/>
                  <a:pt x="14958" y="3709"/>
                  <a:pt x="14958" y="3709"/>
                </a:cubicBezTo>
                <a:close/>
                <a:moveTo>
                  <a:pt x="10800" y="8758"/>
                </a:moveTo>
                <a:cubicBezTo>
                  <a:pt x="10278" y="8758"/>
                  <a:pt x="9754" y="8959"/>
                  <a:pt x="9356" y="9357"/>
                </a:cubicBezTo>
                <a:cubicBezTo>
                  <a:pt x="8558" y="10154"/>
                  <a:pt x="8558" y="11446"/>
                  <a:pt x="9356" y="12243"/>
                </a:cubicBezTo>
                <a:cubicBezTo>
                  <a:pt x="10153" y="13040"/>
                  <a:pt x="11446" y="13040"/>
                  <a:pt x="12243" y="12243"/>
                </a:cubicBezTo>
                <a:cubicBezTo>
                  <a:pt x="13040" y="11446"/>
                  <a:pt x="13040" y="10154"/>
                  <a:pt x="12243" y="9357"/>
                </a:cubicBezTo>
                <a:cubicBezTo>
                  <a:pt x="11844" y="8959"/>
                  <a:pt x="11322" y="8758"/>
                  <a:pt x="10800" y="8758"/>
                </a:cubicBezTo>
                <a:close/>
                <a:moveTo>
                  <a:pt x="9293" y="13424"/>
                </a:moveTo>
                <a:lnTo>
                  <a:pt x="6684" y="17977"/>
                </a:lnTo>
                <a:cubicBezTo>
                  <a:pt x="6684" y="17977"/>
                  <a:pt x="8315" y="19218"/>
                  <a:pt x="10810" y="19202"/>
                </a:cubicBezTo>
                <a:cubicBezTo>
                  <a:pt x="13305" y="19218"/>
                  <a:pt x="14936" y="17977"/>
                  <a:pt x="14936" y="17977"/>
                </a:cubicBezTo>
                <a:lnTo>
                  <a:pt x="12327" y="13424"/>
                </a:lnTo>
                <a:cubicBezTo>
                  <a:pt x="11879" y="13683"/>
                  <a:pt x="11361" y="13829"/>
                  <a:pt x="10810" y="13824"/>
                </a:cubicBezTo>
                <a:cubicBezTo>
                  <a:pt x="10259" y="13824"/>
                  <a:pt x="9741" y="13678"/>
                  <a:pt x="9293" y="13424"/>
                </a:cubicBezTo>
                <a:close/>
              </a:path>
            </a:pathLst>
          </a:custGeom>
          <a:solidFill>
            <a:schemeClr val="accent5">
              <a:satOff val="7361"/>
              <a:lumOff val="753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500" i="0" spc="0">
                <a:solidFill>
                  <a:schemeClr val="accent5">
                    <a:satOff val="7361"/>
                    <a:lumOff val="7535"/>
                  </a:schemeClr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1210" name="Radioactif"/>
          <p:cNvSpPr/>
          <p:nvPr/>
        </p:nvSpPr>
        <p:spPr>
          <a:xfrm>
            <a:off x="20336118" y="11104602"/>
            <a:ext cx="314476" cy="3144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3" y="0"/>
                  <a:pt x="0" y="4833"/>
                  <a:pt x="0" y="10800"/>
                </a:cubicBezTo>
                <a:cubicBezTo>
                  <a:pt x="0" y="16767"/>
                  <a:pt x="4833" y="21600"/>
                  <a:pt x="10800" y="21600"/>
                </a:cubicBezTo>
                <a:cubicBezTo>
                  <a:pt x="16767" y="21600"/>
                  <a:pt x="21600" y="16767"/>
                  <a:pt x="21600" y="10800"/>
                </a:cubicBezTo>
                <a:cubicBezTo>
                  <a:pt x="21600" y="4833"/>
                  <a:pt x="16762" y="0"/>
                  <a:pt x="10800" y="0"/>
                </a:cubicBezTo>
                <a:close/>
                <a:moveTo>
                  <a:pt x="10800" y="1188"/>
                </a:moveTo>
                <a:cubicBezTo>
                  <a:pt x="16108" y="1188"/>
                  <a:pt x="20412" y="5492"/>
                  <a:pt x="20412" y="10800"/>
                </a:cubicBezTo>
                <a:cubicBezTo>
                  <a:pt x="20412" y="16108"/>
                  <a:pt x="16103" y="20412"/>
                  <a:pt x="10800" y="20412"/>
                </a:cubicBezTo>
                <a:cubicBezTo>
                  <a:pt x="5492" y="20412"/>
                  <a:pt x="1188" y="16108"/>
                  <a:pt x="1188" y="10800"/>
                </a:cubicBezTo>
                <a:cubicBezTo>
                  <a:pt x="1188" y="5492"/>
                  <a:pt x="5492" y="1188"/>
                  <a:pt x="10800" y="1188"/>
                </a:cubicBezTo>
                <a:close/>
                <a:moveTo>
                  <a:pt x="6635" y="3704"/>
                </a:moveTo>
                <a:cubicBezTo>
                  <a:pt x="6635" y="3704"/>
                  <a:pt x="2472" y="5287"/>
                  <a:pt x="2472" y="10849"/>
                </a:cubicBezTo>
                <a:lnTo>
                  <a:pt x="7769" y="10849"/>
                </a:lnTo>
                <a:cubicBezTo>
                  <a:pt x="7769" y="10838"/>
                  <a:pt x="7769" y="10822"/>
                  <a:pt x="7769" y="10800"/>
                </a:cubicBezTo>
                <a:cubicBezTo>
                  <a:pt x="7769" y="9693"/>
                  <a:pt x="8364" y="8727"/>
                  <a:pt x="9249" y="8198"/>
                </a:cubicBezTo>
                <a:lnTo>
                  <a:pt x="6635" y="3704"/>
                </a:lnTo>
                <a:close/>
                <a:moveTo>
                  <a:pt x="14958" y="3709"/>
                </a:moveTo>
                <a:lnTo>
                  <a:pt x="12344" y="8203"/>
                </a:lnTo>
                <a:cubicBezTo>
                  <a:pt x="13230" y="8732"/>
                  <a:pt x="13824" y="9698"/>
                  <a:pt x="13824" y="10805"/>
                </a:cubicBezTo>
                <a:cubicBezTo>
                  <a:pt x="13824" y="10821"/>
                  <a:pt x="13824" y="10843"/>
                  <a:pt x="13824" y="10859"/>
                </a:cubicBezTo>
                <a:lnTo>
                  <a:pt x="19121" y="10859"/>
                </a:lnTo>
                <a:cubicBezTo>
                  <a:pt x="19121" y="5292"/>
                  <a:pt x="14958" y="3709"/>
                  <a:pt x="14958" y="3709"/>
                </a:cubicBezTo>
                <a:close/>
                <a:moveTo>
                  <a:pt x="10800" y="8758"/>
                </a:moveTo>
                <a:cubicBezTo>
                  <a:pt x="10278" y="8758"/>
                  <a:pt x="9754" y="8959"/>
                  <a:pt x="9356" y="9357"/>
                </a:cubicBezTo>
                <a:cubicBezTo>
                  <a:pt x="8558" y="10154"/>
                  <a:pt x="8558" y="11446"/>
                  <a:pt x="9356" y="12243"/>
                </a:cubicBezTo>
                <a:cubicBezTo>
                  <a:pt x="10153" y="13040"/>
                  <a:pt x="11446" y="13040"/>
                  <a:pt x="12243" y="12243"/>
                </a:cubicBezTo>
                <a:cubicBezTo>
                  <a:pt x="13040" y="11446"/>
                  <a:pt x="13040" y="10154"/>
                  <a:pt x="12243" y="9357"/>
                </a:cubicBezTo>
                <a:cubicBezTo>
                  <a:pt x="11844" y="8959"/>
                  <a:pt x="11322" y="8758"/>
                  <a:pt x="10800" y="8758"/>
                </a:cubicBezTo>
                <a:close/>
                <a:moveTo>
                  <a:pt x="9293" y="13424"/>
                </a:moveTo>
                <a:lnTo>
                  <a:pt x="6684" y="17977"/>
                </a:lnTo>
                <a:cubicBezTo>
                  <a:pt x="6684" y="17977"/>
                  <a:pt x="8315" y="19218"/>
                  <a:pt x="10810" y="19202"/>
                </a:cubicBezTo>
                <a:cubicBezTo>
                  <a:pt x="13305" y="19218"/>
                  <a:pt x="14936" y="17977"/>
                  <a:pt x="14936" y="17977"/>
                </a:cubicBezTo>
                <a:lnTo>
                  <a:pt x="12327" y="13424"/>
                </a:lnTo>
                <a:cubicBezTo>
                  <a:pt x="11879" y="13683"/>
                  <a:pt x="11361" y="13829"/>
                  <a:pt x="10810" y="13824"/>
                </a:cubicBezTo>
                <a:cubicBezTo>
                  <a:pt x="10259" y="13824"/>
                  <a:pt x="9741" y="13678"/>
                  <a:pt x="9293" y="13424"/>
                </a:cubicBezTo>
                <a:close/>
              </a:path>
            </a:pathLst>
          </a:custGeom>
          <a:solidFill>
            <a:schemeClr val="accent5">
              <a:satOff val="7361"/>
              <a:lumOff val="753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500" i="0" spc="0">
                <a:solidFill>
                  <a:schemeClr val="accent5">
                    <a:satOff val="7361"/>
                    <a:lumOff val="7535"/>
                  </a:schemeClr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1211" name="Radioactif"/>
          <p:cNvSpPr/>
          <p:nvPr/>
        </p:nvSpPr>
        <p:spPr>
          <a:xfrm>
            <a:off x="20349223" y="11331885"/>
            <a:ext cx="314475" cy="3144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3" y="0"/>
                  <a:pt x="0" y="4833"/>
                  <a:pt x="0" y="10800"/>
                </a:cubicBezTo>
                <a:cubicBezTo>
                  <a:pt x="0" y="16767"/>
                  <a:pt x="4833" y="21600"/>
                  <a:pt x="10800" y="21600"/>
                </a:cubicBezTo>
                <a:cubicBezTo>
                  <a:pt x="16767" y="21600"/>
                  <a:pt x="21600" y="16767"/>
                  <a:pt x="21600" y="10800"/>
                </a:cubicBezTo>
                <a:cubicBezTo>
                  <a:pt x="21600" y="4833"/>
                  <a:pt x="16762" y="0"/>
                  <a:pt x="10800" y="0"/>
                </a:cubicBezTo>
                <a:close/>
                <a:moveTo>
                  <a:pt x="10800" y="1188"/>
                </a:moveTo>
                <a:cubicBezTo>
                  <a:pt x="16108" y="1188"/>
                  <a:pt x="20412" y="5492"/>
                  <a:pt x="20412" y="10800"/>
                </a:cubicBezTo>
                <a:cubicBezTo>
                  <a:pt x="20412" y="16108"/>
                  <a:pt x="16103" y="20412"/>
                  <a:pt x="10800" y="20412"/>
                </a:cubicBezTo>
                <a:cubicBezTo>
                  <a:pt x="5492" y="20412"/>
                  <a:pt x="1188" y="16108"/>
                  <a:pt x="1188" y="10800"/>
                </a:cubicBezTo>
                <a:cubicBezTo>
                  <a:pt x="1188" y="5492"/>
                  <a:pt x="5492" y="1188"/>
                  <a:pt x="10800" y="1188"/>
                </a:cubicBezTo>
                <a:close/>
                <a:moveTo>
                  <a:pt x="6635" y="3704"/>
                </a:moveTo>
                <a:cubicBezTo>
                  <a:pt x="6635" y="3704"/>
                  <a:pt x="2472" y="5287"/>
                  <a:pt x="2472" y="10849"/>
                </a:cubicBezTo>
                <a:lnTo>
                  <a:pt x="7769" y="10849"/>
                </a:lnTo>
                <a:cubicBezTo>
                  <a:pt x="7769" y="10838"/>
                  <a:pt x="7769" y="10822"/>
                  <a:pt x="7769" y="10800"/>
                </a:cubicBezTo>
                <a:cubicBezTo>
                  <a:pt x="7769" y="9693"/>
                  <a:pt x="8364" y="8727"/>
                  <a:pt x="9249" y="8198"/>
                </a:cubicBezTo>
                <a:lnTo>
                  <a:pt x="6635" y="3704"/>
                </a:lnTo>
                <a:close/>
                <a:moveTo>
                  <a:pt x="14958" y="3709"/>
                </a:moveTo>
                <a:lnTo>
                  <a:pt x="12344" y="8203"/>
                </a:lnTo>
                <a:cubicBezTo>
                  <a:pt x="13230" y="8732"/>
                  <a:pt x="13824" y="9698"/>
                  <a:pt x="13824" y="10805"/>
                </a:cubicBezTo>
                <a:cubicBezTo>
                  <a:pt x="13824" y="10821"/>
                  <a:pt x="13824" y="10843"/>
                  <a:pt x="13824" y="10859"/>
                </a:cubicBezTo>
                <a:lnTo>
                  <a:pt x="19121" y="10859"/>
                </a:lnTo>
                <a:cubicBezTo>
                  <a:pt x="19121" y="5292"/>
                  <a:pt x="14958" y="3709"/>
                  <a:pt x="14958" y="3709"/>
                </a:cubicBezTo>
                <a:close/>
                <a:moveTo>
                  <a:pt x="10800" y="8758"/>
                </a:moveTo>
                <a:cubicBezTo>
                  <a:pt x="10278" y="8758"/>
                  <a:pt x="9754" y="8959"/>
                  <a:pt x="9356" y="9357"/>
                </a:cubicBezTo>
                <a:cubicBezTo>
                  <a:pt x="8558" y="10154"/>
                  <a:pt x="8558" y="11446"/>
                  <a:pt x="9356" y="12243"/>
                </a:cubicBezTo>
                <a:cubicBezTo>
                  <a:pt x="10153" y="13040"/>
                  <a:pt x="11446" y="13040"/>
                  <a:pt x="12243" y="12243"/>
                </a:cubicBezTo>
                <a:cubicBezTo>
                  <a:pt x="13040" y="11446"/>
                  <a:pt x="13040" y="10154"/>
                  <a:pt x="12243" y="9357"/>
                </a:cubicBezTo>
                <a:cubicBezTo>
                  <a:pt x="11844" y="8959"/>
                  <a:pt x="11322" y="8758"/>
                  <a:pt x="10800" y="8758"/>
                </a:cubicBezTo>
                <a:close/>
                <a:moveTo>
                  <a:pt x="9293" y="13424"/>
                </a:moveTo>
                <a:lnTo>
                  <a:pt x="6684" y="17977"/>
                </a:lnTo>
                <a:cubicBezTo>
                  <a:pt x="6684" y="17977"/>
                  <a:pt x="8315" y="19218"/>
                  <a:pt x="10810" y="19202"/>
                </a:cubicBezTo>
                <a:cubicBezTo>
                  <a:pt x="13305" y="19218"/>
                  <a:pt x="14936" y="17977"/>
                  <a:pt x="14936" y="17977"/>
                </a:cubicBezTo>
                <a:lnTo>
                  <a:pt x="12327" y="13424"/>
                </a:lnTo>
                <a:cubicBezTo>
                  <a:pt x="11879" y="13683"/>
                  <a:pt x="11361" y="13829"/>
                  <a:pt x="10810" y="13824"/>
                </a:cubicBezTo>
                <a:cubicBezTo>
                  <a:pt x="10259" y="13824"/>
                  <a:pt x="9741" y="13678"/>
                  <a:pt x="9293" y="13424"/>
                </a:cubicBezTo>
                <a:close/>
              </a:path>
            </a:pathLst>
          </a:custGeom>
          <a:solidFill>
            <a:schemeClr val="accent5">
              <a:satOff val="7361"/>
              <a:lumOff val="753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500" i="0" spc="0">
                <a:solidFill>
                  <a:schemeClr val="accent5">
                    <a:satOff val="7361"/>
                    <a:lumOff val="7535"/>
                  </a:schemeClr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1212" name="Radioactif"/>
          <p:cNvSpPr/>
          <p:nvPr/>
        </p:nvSpPr>
        <p:spPr>
          <a:xfrm>
            <a:off x="19435506" y="10601601"/>
            <a:ext cx="314476" cy="3144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3" y="0"/>
                  <a:pt x="0" y="4833"/>
                  <a:pt x="0" y="10800"/>
                </a:cubicBezTo>
                <a:cubicBezTo>
                  <a:pt x="0" y="16767"/>
                  <a:pt x="4833" y="21600"/>
                  <a:pt x="10800" y="21600"/>
                </a:cubicBezTo>
                <a:cubicBezTo>
                  <a:pt x="16767" y="21600"/>
                  <a:pt x="21600" y="16767"/>
                  <a:pt x="21600" y="10800"/>
                </a:cubicBezTo>
                <a:cubicBezTo>
                  <a:pt x="21600" y="4833"/>
                  <a:pt x="16762" y="0"/>
                  <a:pt x="10800" y="0"/>
                </a:cubicBezTo>
                <a:close/>
                <a:moveTo>
                  <a:pt x="10800" y="1188"/>
                </a:moveTo>
                <a:cubicBezTo>
                  <a:pt x="16108" y="1188"/>
                  <a:pt x="20412" y="5492"/>
                  <a:pt x="20412" y="10800"/>
                </a:cubicBezTo>
                <a:cubicBezTo>
                  <a:pt x="20412" y="16108"/>
                  <a:pt x="16103" y="20412"/>
                  <a:pt x="10800" y="20412"/>
                </a:cubicBezTo>
                <a:cubicBezTo>
                  <a:pt x="5492" y="20412"/>
                  <a:pt x="1188" y="16108"/>
                  <a:pt x="1188" y="10800"/>
                </a:cubicBezTo>
                <a:cubicBezTo>
                  <a:pt x="1188" y="5492"/>
                  <a:pt x="5492" y="1188"/>
                  <a:pt x="10800" y="1188"/>
                </a:cubicBezTo>
                <a:close/>
                <a:moveTo>
                  <a:pt x="6635" y="3704"/>
                </a:moveTo>
                <a:cubicBezTo>
                  <a:pt x="6635" y="3704"/>
                  <a:pt x="2472" y="5287"/>
                  <a:pt x="2472" y="10849"/>
                </a:cubicBezTo>
                <a:lnTo>
                  <a:pt x="7769" y="10849"/>
                </a:lnTo>
                <a:cubicBezTo>
                  <a:pt x="7769" y="10838"/>
                  <a:pt x="7769" y="10822"/>
                  <a:pt x="7769" y="10800"/>
                </a:cubicBezTo>
                <a:cubicBezTo>
                  <a:pt x="7769" y="9693"/>
                  <a:pt x="8364" y="8727"/>
                  <a:pt x="9249" y="8198"/>
                </a:cubicBezTo>
                <a:lnTo>
                  <a:pt x="6635" y="3704"/>
                </a:lnTo>
                <a:close/>
                <a:moveTo>
                  <a:pt x="14958" y="3709"/>
                </a:moveTo>
                <a:lnTo>
                  <a:pt x="12344" y="8203"/>
                </a:lnTo>
                <a:cubicBezTo>
                  <a:pt x="13230" y="8732"/>
                  <a:pt x="13824" y="9698"/>
                  <a:pt x="13824" y="10805"/>
                </a:cubicBezTo>
                <a:cubicBezTo>
                  <a:pt x="13824" y="10821"/>
                  <a:pt x="13824" y="10843"/>
                  <a:pt x="13824" y="10859"/>
                </a:cubicBezTo>
                <a:lnTo>
                  <a:pt x="19121" y="10859"/>
                </a:lnTo>
                <a:cubicBezTo>
                  <a:pt x="19121" y="5292"/>
                  <a:pt x="14958" y="3709"/>
                  <a:pt x="14958" y="3709"/>
                </a:cubicBezTo>
                <a:close/>
                <a:moveTo>
                  <a:pt x="10800" y="8758"/>
                </a:moveTo>
                <a:cubicBezTo>
                  <a:pt x="10278" y="8758"/>
                  <a:pt x="9754" y="8959"/>
                  <a:pt x="9356" y="9357"/>
                </a:cubicBezTo>
                <a:cubicBezTo>
                  <a:pt x="8558" y="10154"/>
                  <a:pt x="8558" y="11446"/>
                  <a:pt x="9356" y="12243"/>
                </a:cubicBezTo>
                <a:cubicBezTo>
                  <a:pt x="10153" y="13040"/>
                  <a:pt x="11446" y="13040"/>
                  <a:pt x="12243" y="12243"/>
                </a:cubicBezTo>
                <a:cubicBezTo>
                  <a:pt x="13040" y="11446"/>
                  <a:pt x="13040" y="10154"/>
                  <a:pt x="12243" y="9357"/>
                </a:cubicBezTo>
                <a:cubicBezTo>
                  <a:pt x="11844" y="8959"/>
                  <a:pt x="11322" y="8758"/>
                  <a:pt x="10800" y="8758"/>
                </a:cubicBezTo>
                <a:close/>
                <a:moveTo>
                  <a:pt x="9293" y="13424"/>
                </a:moveTo>
                <a:lnTo>
                  <a:pt x="6684" y="17977"/>
                </a:lnTo>
                <a:cubicBezTo>
                  <a:pt x="6684" y="17977"/>
                  <a:pt x="8315" y="19218"/>
                  <a:pt x="10810" y="19202"/>
                </a:cubicBezTo>
                <a:cubicBezTo>
                  <a:pt x="13305" y="19218"/>
                  <a:pt x="14936" y="17977"/>
                  <a:pt x="14936" y="17977"/>
                </a:cubicBezTo>
                <a:lnTo>
                  <a:pt x="12327" y="13424"/>
                </a:lnTo>
                <a:cubicBezTo>
                  <a:pt x="11879" y="13683"/>
                  <a:pt x="11361" y="13829"/>
                  <a:pt x="10810" y="13824"/>
                </a:cubicBezTo>
                <a:cubicBezTo>
                  <a:pt x="10259" y="13824"/>
                  <a:pt x="9741" y="13678"/>
                  <a:pt x="9293" y="13424"/>
                </a:cubicBezTo>
                <a:close/>
              </a:path>
            </a:pathLst>
          </a:custGeom>
          <a:solidFill>
            <a:schemeClr val="accent5">
              <a:satOff val="7361"/>
              <a:lumOff val="753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500" i="0" spc="0">
                <a:solidFill>
                  <a:schemeClr val="accent5">
                    <a:satOff val="7361"/>
                    <a:lumOff val="7535"/>
                  </a:schemeClr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1213" name="Radioactif"/>
          <p:cNvSpPr/>
          <p:nvPr/>
        </p:nvSpPr>
        <p:spPr>
          <a:xfrm>
            <a:off x="19435506" y="10838763"/>
            <a:ext cx="314476" cy="3144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3" y="0"/>
                  <a:pt x="0" y="4833"/>
                  <a:pt x="0" y="10800"/>
                </a:cubicBezTo>
                <a:cubicBezTo>
                  <a:pt x="0" y="16767"/>
                  <a:pt x="4833" y="21600"/>
                  <a:pt x="10800" y="21600"/>
                </a:cubicBezTo>
                <a:cubicBezTo>
                  <a:pt x="16767" y="21600"/>
                  <a:pt x="21600" y="16767"/>
                  <a:pt x="21600" y="10800"/>
                </a:cubicBezTo>
                <a:cubicBezTo>
                  <a:pt x="21600" y="4833"/>
                  <a:pt x="16762" y="0"/>
                  <a:pt x="10800" y="0"/>
                </a:cubicBezTo>
                <a:close/>
                <a:moveTo>
                  <a:pt x="10800" y="1188"/>
                </a:moveTo>
                <a:cubicBezTo>
                  <a:pt x="16108" y="1188"/>
                  <a:pt x="20412" y="5492"/>
                  <a:pt x="20412" y="10800"/>
                </a:cubicBezTo>
                <a:cubicBezTo>
                  <a:pt x="20412" y="16108"/>
                  <a:pt x="16103" y="20412"/>
                  <a:pt x="10800" y="20412"/>
                </a:cubicBezTo>
                <a:cubicBezTo>
                  <a:pt x="5492" y="20412"/>
                  <a:pt x="1188" y="16108"/>
                  <a:pt x="1188" y="10800"/>
                </a:cubicBezTo>
                <a:cubicBezTo>
                  <a:pt x="1188" y="5492"/>
                  <a:pt x="5492" y="1188"/>
                  <a:pt x="10800" y="1188"/>
                </a:cubicBezTo>
                <a:close/>
                <a:moveTo>
                  <a:pt x="6635" y="3704"/>
                </a:moveTo>
                <a:cubicBezTo>
                  <a:pt x="6635" y="3704"/>
                  <a:pt x="2472" y="5287"/>
                  <a:pt x="2472" y="10849"/>
                </a:cubicBezTo>
                <a:lnTo>
                  <a:pt x="7769" y="10849"/>
                </a:lnTo>
                <a:cubicBezTo>
                  <a:pt x="7769" y="10838"/>
                  <a:pt x="7769" y="10822"/>
                  <a:pt x="7769" y="10800"/>
                </a:cubicBezTo>
                <a:cubicBezTo>
                  <a:pt x="7769" y="9693"/>
                  <a:pt x="8364" y="8727"/>
                  <a:pt x="9249" y="8198"/>
                </a:cubicBezTo>
                <a:lnTo>
                  <a:pt x="6635" y="3704"/>
                </a:lnTo>
                <a:close/>
                <a:moveTo>
                  <a:pt x="14958" y="3709"/>
                </a:moveTo>
                <a:lnTo>
                  <a:pt x="12344" y="8203"/>
                </a:lnTo>
                <a:cubicBezTo>
                  <a:pt x="13230" y="8732"/>
                  <a:pt x="13824" y="9698"/>
                  <a:pt x="13824" y="10805"/>
                </a:cubicBezTo>
                <a:cubicBezTo>
                  <a:pt x="13824" y="10821"/>
                  <a:pt x="13824" y="10843"/>
                  <a:pt x="13824" y="10859"/>
                </a:cubicBezTo>
                <a:lnTo>
                  <a:pt x="19121" y="10859"/>
                </a:lnTo>
                <a:cubicBezTo>
                  <a:pt x="19121" y="5292"/>
                  <a:pt x="14958" y="3709"/>
                  <a:pt x="14958" y="3709"/>
                </a:cubicBezTo>
                <a:close/>
                <a:moveTo>
                  <a:pt x="10800" y="8758"/>
                </a:moveTo>
                <a:cubicBezTo>
                  <a:pt x="10278" y="8758"/>
                  <a:pt x="9754" y="8959"/>
                  <a:pt x="9356" y="9357"/>
                </a:cubicBezTo>
                <a:cubicBezTo>
                  <a:pt x="8558" y="10154"/>
                  <a:pt x="8558" y="11446"/>
                  <a:pt x="9356" y="12243"/>
                </a:cubicBezTo>
                <a:cubicBezTo>
                  <a:pt x="10153" y="13040"/>
                  <a:pt x="11446" y="13040"/>
                  <a:pt x="12243" y="12243"/>
                </a:cubicBezTo>
                <a:cubicBezTo>
                  <a:pt x="13040" y="11446"/>
                  <a:pt x="13040" y="10154"/>
                  <a:pt x="12243" y="9357"/>
                </a:cubicBezTo>
                <a:cubicBezTo>
                  <a:pt x="11844" y="8959"/>
                  <a:pt x="11322" y="8758"/>
                  <a:pt x="10800" y="8758"/>
                </a:cubicBezTo>
                <a:close/>
                <a:moveTo>
                  <a:pt x="9293" y="13424"/>
                </a:moveTo>
                <a:lnTo>
                  <a:pt x="6684" y="17977"/>
                </a:lnTo>
                <a:cubicBezTo>
                  <a:pt x="6684" y="17977"/>
                  <a:pt x="8315" y="19218"/>
                  <a:pt x="10810" y="19202"/>
                </a:cubicBezTo>
                <a:cubicBezTo>
                  <a:pt x="13305" y="19218"/>
                  <a:pt x="14936" y="17977"/>
                  <a:pt x="14936" y="17977"/>
                </a:cubicBezTo>
                <a:lnTo>
                  <a:pt x="12327" y="13424"/>
                </a:lnTo>
                <a:cubicBezTo>
                  <a:pt x="11879" y="13683"/>
                  <a:pt x="11361" y="13829"/>
                  <a:pt x="10810" y="13824"/>
                </a:cubicBezTo>
                <a:cubicBezTo>
                  <a:pt x="10259" y="13824"/>
                  <a:pt x="9741" y="13678"/>
                  <a:pt x="9293" y="13424"/>
                </a:cubicBezTo>
                <a:close/>
              </a:path>
            </a:pathLst>
          </a:custGeom>
          <a:solidFill>
            <a:schemeClr val="accent5">
              <a:satOff val="7361"/>
              <a:lumOff val="753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500" i="0" spc="0">
                <a:solidFill>
                  <a:schemeClr val="accent5">
                    <a:satOff val="7361"/>
                    <a:lumOff val="7535"/>
                  </a:schemeClr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1214" name="Radioactif"/>
          <p:cNvSpPr/>
          <p:nvPr/>
        </p:nvSpPr>
        <p:spPr>
          <a:xfrm>
            <a:off x="19422402" y="11104602"/>
            <a:ext cx="314475" cy="3144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3" y="0"/>
                  <a:pt x="0" y="4833"/>
                  <a:pt x="0" y="10800"/>
                </a:cubicBezTo>
                <a:cubicBezTo>
                  <a:pt x="0" y="16767"/>
                  <a:pt x="4833" y="21600"/>
                  <a:pt x="10800" y="21600"/>
                </a:cubicBezTo>
                <a:cubicBezTo>
                  <a:pt x="16767" y="21600"/>
                  <a:pt x="21600" y="16767"/>
                  <a:pt x="21600" y="10800"/>
                </a:cubicBezTo>
                <a:cubicBezTo>
                  <a:pt x="21600" y="4833"/>
                  <a:pt x="16762" y="0"/>
                  <a:pt x="10800" y="0"/>
                </a:cubicBezTo>
                <a:close/>
                <a:moveTo>
                  <a:pt x="10800" y="1188"/>
                </a:moveTo>
                <a:cubicBezTo>
                  <a:pt x="16108" y="1188"/>
                  <a:pt x="20412" y="5492"/>
                  <a:pt x="20412" y="10800"/>
                </a:cubicBezTo>
                <a:cubicBezTo>
                  <a:pt x="20412" y="16108"/>
                  <a:pt x="16103" y="20412"/>
                  <a:pt x="10800" y="20412"/>
                </a:cubicBezTo>
                <a:cubicBezTo>
                  <a:pt x="5492" y="20412"/>
                  <a:pt x="1188" y="16108"/>
                  <a:pt x="1188" y="10800"/>
                </a:cubicBezTo>
                <a:cubicBezTo>
                  <a:pt x="1188" y="5492"/>
                  <a:pt x="5492" y="1188"/>
                  <a:pt x="10800" y="1188"/>
                </a:cubicBezTo>
                <a:close/>
                <a:moveTo>
                  <a:pt x="6635" y="3704"/>
                </a:moveTo>
                <a:cubicBezTo>
                  <a:pt x="6635" y="3704"/>
                  <a:pt x="2472" y="5287"/>
                  <a:pt x="2472" y="10849"/>
                </a:cubicBezTo>
                <a:lnTo>
                  <a:pt x="7769" y="10849"/>
                </a:lnTo>
                <a:cubicBezTo>
                  <a:pt x="7769" y="10838"/>
                  <a:pt x="7769" y="10822"/>
                  <a:pt x="7769" y="10800"/>
                </a:cubicBezTo>
                <a:cubicBezTo>
                  <a:pt x="7769" y="9693"/>
                  <a:pt x="8364" y="8727"/>
                  <a:pt x="9249" y="8198"/>
                </a:cubicBezTo>
                <a:lnTo>
                  <a:pt x="6635" y="3704"/>
                </a:lnTo>
                <a:close/>
                <a:moveTo>
                  <a:pt x="14958" y="3709"/>
                </a:moveTo>
                <a:lnTo>
                  <a:pt x="12344" y="8203"/>
                </a:lnTo>
                <a:cubicBezTo>
                  <a:pt x="13230" y="8732"/>
                  <a:pt x="13824" y="9698"/>
                  <a:pt x="13824" y="10805"/>
                </a:cubicBezTo>
                <a:cubicBezTo>
                  <a:pt x="13824" y="10821"/>
                  <a:pt x="13824" y="10843"/>
                  <a:pt x="13824" y="10859"/>
                </a:cubicBezTo>
                <a:lnTo>
                  <a:pt x="19121" y="10859"/>
                </a:lnTo>
                <a:cubicBezTo>
                  <a:pt x="19121" y="5292"/>
                  <a:pt x="14958" y="3709"/>
                  <a:pt x="14958" y="3709"/>
                </a:cubicBezTo>
                <a:close/>
                <a:moveTo>
                  <a:pt x="10800" y="8758"/>
                </a:moveTo>
                <a:cubicBezTo>
                  <a:pt x="10278" y="8758"/>
                  <a:pt x="9754" y="8959"/>
                  <a:pt x="9356" y="9357"/>
                </a:cubicBezTo>
                <a:cubicBezTo>
                  <a:pt x="8558" y="10154"/>
                  <a:pt x="8558" y="11446"/>
                  <a:pt x="9356" y="12243"/>
                </a:cubicBezTo>
                <a:cubicBezTo>
                  <a:pt x="10153" y="13040"/>
                  <a:pt x="11446" y="13040"/>
                  <a:pt x="12243" y="12243"/>
                </a:cubicBezTo>
                <a:cubicBezTo>
                  <a:pt x="13040" y="11446"/>
                  <a:pt x="13040" y="10154"/>
                  <a:pt x="12243" y="9357"/>
                </a:cubicBezTo>
                <a:cubicBezTo>
                  <a:pt x="11844" y="8959"/>
                  <a:pt x="11322" y="8758"/>
                  <a:pt x="10800" y="8758"/>
                </a:cubicBezTo>
                <a:close/>
                <a:moveTo>
                  <a:pt x="9293" y="13424"/>
                </a:moveTo>
                <a:lnTo>
                  <a:pt x="6684" y="17977"/>
                </a:lnTo>
                <a:cubicBezTo>
                  <a:pt x="6684" y="17977"/>
                  <a:pt x="8315" y="19218"/>
                  <a:pt x="10810" y="19202"/>
                </a:cubicBezTo>
                <a:cubicBezTo>
                  <a:pt x="13305" y="19218"/>
                  <a:pt x="14936" y="17977"/>
                  <a:pt x="14936" y="17977"/>
                </a:cubicBezTo>
                <a:lnTo>
                  <a:pt x="12327" y="13424"/>
                </a:lnTo>
                <a:cubicBezTo>
                  <a:pt x="11879" y="13683"/>
                  <a:pt x="11361" y="13829"/>
                  <a:pt x="10810" y="13824"/>
                </a:cubicBezTo>
                <a:cubicBezTo>
                  <a:pt x="10259" y="13824"/>
                  <a:pt x="9741" y="13678"/>
                  <a:pt x="9293" y="13424"/>
                </a:cubicBezTo>
                <a:close/>
              </a:path>
            </a:pathLst>
          </a:custGeom>
          <a:solidFill>
            <a:schemeClr val="accent5">
              <a:satOff val="7361"/>
              <a:lumOff val="753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500" i="0" spc="0">
                <a:solidFill>
                  <a:schemeClr val="accent5">
                    <a:satOff val="7361"/>
                    <a:lumOff val="7535"/>
                  </a:schemeClr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1215" name="Radioactif"/>
          <p:cNvSpPr/>
          <p:nvPr/>
        </p:nvSpPr>
        <p:spPr>
          <a:xfrm>
            <a:off x="19435506" y="11331885"/>
            <a:ext cx="314476" cy="3144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3" y="0"/>
                  <a:pt x="0" y="4833"/>
                  <a:pt x="0" y="10800"/>
                </a:cubicBezTo>
                <a:cubicBezTo>
                  <a:pt x="0" y="16767"/>
                  <a:pt x="4833" y="21600"/>
                  <a:pt x="10800" y="21600"/>
                </a:cubicBezTo>
                <a:cubicBezTo>
                  <a:pt x="16767" y="21600"/>
                  <a:pt x="21600" y="16767"/>
                  <a:pt x="21600" y="10800"/>
                </a:cubicBezTo>
                <a:cubicBezTo>
                  <a:pt x="21600" y="4833"/>
                  <a:pt x="16762" y="0"/>
                  <a:pt x="10800" y="0"/>
                </a:cubicBezTo>
                <a:close/>
                <a:moveTo>
                  <a:pt x="10800" y="1188"/>
                </a:moveTo>
                <a:cubicBezTo>
                  <a:pt x="16108" y="1188"/>
                  <a:pt x="20412" y="5492"/>
                  <a:pt x="20412" y="10800"/>
                </a:cubicBezTo>
                <a:cubicBezTo>
                  <a:pt x="20412" y="16108"/>
                  <a:pt x="16103" y="20412"/>
                  <a:pt x="10800" y="20412"/>
                </a:cubicBezTo>
                <a:cubicBezTo>
                  <a:pt x="5492" y="20412"/>
                  <a:pt x="1188" y="16108"/>
                  <a:pt x="1188" y="10800"/>
                </a:cubicBezTo>
                <a:cubicBezTo>
                  <a:pt x="1188" y="5492"/>
                  <a:pt x="5492" y="1188"/>
                  <a:pt x="10800" y="1188"/>
                </a:cubicBezTo>
                <a:close/>
                <a:moveTo>
                  <a:pt x="6635" y="3704"/>
                </a:moveTo>
                <a:cubicBezTo>
                  <a:pt x="6635" y="3704"/>
                  <a:pt x="2472" y="5287"/>
                  <a:pt x="2472" y="10849"/>
                </a:cubicBezTo>
                <a:lnTo>
                  <a:pt x="7769" y="10849"/>
                </a:lnTo>
                <a:cubicBezTo>
                  <a:pt x="7769" y="10838"/>
                  <a:pt x="7769" y="10822"/>
                  <a:pt x="7769" y="10800"/>
                </a:cubicBezTo>
                <a:cubicBezTo>
                  <a:pt x="7769" y="9693"/>
                  <a:pt x="8364" y="8727"/>
                  <a:pt x="9249" y="8198"/>
                </a:cubicBezTo>
                <a:lnTo>
                  <a:pt x="6635" y="3704"/>
                </a:lnTo>
                <a:close/>
                <a:moveTo>
                  <a:pt x="14958" y="3709"/>
                </a:moveTo>
                <a:lnTo>
                  <a:pt x="12344" y="8203"/>
                </a:lnTo>
                <a:cubicBezTo>
                  <a:pt x="13230" y="8732"/>
                  <a:pt x="13824" y="9698"/>
                  <a:pt x="13824" y="10805"/>
                </a:cubicBezTo>
                <a:cubicBezTo>
                  <a:pt x="13824" y="10821"/>
                  <a:pt x="13824" y="10843"/>
                  <a:pt x="13824" y="10859"/>
                </a:cubicBezTo>
                <a:lnTo>
                  <a:pt x="19121" y="10859"/>
                </a:lnTo>
                <a:cubicBezTo>
                  <a:pt x="19121" y="5292"/>
                  <a:pt x="14958" y="3709"/>
                  <a:pt x="14958" y="3709"/>
                </a:cubicBezTo>
                <a:close/>
                <a:moveTo>
                  <a:pt x="10800" y="8758"/>
                </a:moveTo>
                <a:cubicBezTo>
                  <a:pt x="10278" y="8758"/>
                  <a:pt x="9754" y="8959"/>
                  <a:pt x="9356" y="9357"/>
                </a:cubicBezTo>
                <a:cubicBezTo>
                  <a:pt x="8558" y="10154"/>
                  <a:pt x="8558" y="11446"/>
                  <a:pt x="9356" y="12243"/>
                </a:cubicBezTo>
                <a:cubicBezTo>
                  <a:pt x="10153" y="13040"/>
                  <a:pt x="11446" y="13040"/>
                  <a:pt x="12243" y="12243"/>
                </a:cubicBezTo>
                <a:cubicBezTo>
                  <a:pt x="13040" y="11446"/>
                  <a:pt x="13040" y="10154"/>
                  <a:pt x="12243" y="9357"/>
                </a:cubicBezTo>
                <a:cubicBezTo>
                  <a:pt x="11844" y="8959"/>
                  <a:pt x="11322" y="8758"/>
                  <a:pt x="10800" y="8758"/>
                </a:cubicBezTo>
                <a:close/>
                <a:moveTo>
                  <a:pt x="9293" y="13424"/>
                </a:moveTo>
                <a:lnTo>
                  <a:pt x="6684" y="17977"/>
                </a:lnTo>
                <a:cubicBezTo>
                  <a:pt x="6684" y="17977"/>
                  <a:pt x="8315" y="19218"/>
                  <a:pt x="10810" y="19202"/>
                </a:cubicBezTo>
                <a:cubicBezTo>
                  <a:pt x="13305" y="19218"/>
                  <a:pt x="14936" y="17977"/>
                  <a:pt x="14936" y="17977"/>
                </a:cubicBezTo>
                <a:lnTo>
                  <a:pt x="12327" y="13424"/>
                </a:lnTo>
                <a:cubicBezTo>
                  <a:pt x="11879" y="13683"/>
                  <a:pt x="11361" y="13829"/>
                  <a:pt x="10810" y="13824"/>
                </a:cubicBezTo>
                <a:cubicBezTo>
                  <a:pt x="10259" y="13824"/>
                  <a:pt x="9741" y="13678"/>
                  <a:pt x="9293" y="13424"/>
                </a:cubicBezTo>
                <a:close/>
              </a:path>
            </a:pathLst>
          </a:custGeom>
          <a:solidFill>
            <a:schemeClr val="accent5">
              <a:satOff val="7361"/>
              <a:lumOff val="753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500" i="0" spc="0">
                <a:solidFill>
                  <a:schemeClr val="accent5">
                    <a:satOff val="7361"/>
                    <a:lumOff val="7535"/>
                  </a:schemeClr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1216" name="Radioactif"/>
          <p:cNvSpPr/>
          <p:nvPr/>
        </p:nvSpPr>
        <p:spPr>
          <a:xfrm>
            <a:off x="19757741" y="10825891"/>
            <a:ext cx="314476" cy="3144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3" y="0"/>
                  <a:pt x="0" y="4833"/>
                  <a:pt x="0" y="10800"/>
                </a:cubicBezTo>
                <a:cubicBezTo>
                  <a:pt x="0" y="16767"/>
                  <a:pt x="4833" y="21600"/>
                  <a:pt x="10800" y="21600"/>
                </a:cubicBezTo>
                <a:cubicBezTo>
                  <a:pt x="16767" y="21600"/>
                  <a:pt x="21600" y="16767"/>
                  <a:pt x="21600" y="10800"/>
                </a:cubicBezTo>
                <a:cubicBezTo>
                  <a:pt x="21600" y="4833"/>
                  <a:pt x="16762" y="0"/>
                  <a:pt x="10800" y="0"/>
                </a:cubicBezTo>
                <a:close/>
                <a:moveTo>
                  <a:pt x="10800" y="1188"/>
                </a:moveTo>
                <a:cubicBezTo>
                  <a:pt x="16108" y="1188"/>
                  <a:pt x="20412" y="5492"/>
                  <a:pt x="20412" y="10800"/>
                </a:cubicBezTo>
                <a:cubicBezTo>
                  <a:pt x="20412" y="16108"/>
                  <a:pt x="16103" y="20412"/>
                  <a:pt x="10800" y="20412"/>
                </a:cubicBezTo>
                <a:cubicBezTo>
                  <a:pt x="5492" y="20412"/>
                  <a:pt x="1188" y="16108"/>
                  <a:pt x="1188" y="10800"/>
                </a:cubicBezTo>
                <a:cubicBezTo>
                  <a:pt x="1188" y="5492"/>
                  <a:pt x="5492" y="1188"/>
                  <a:pt x="10800" y="1188"/>
                </a:cubicBezTo>
                <a:close/>
                <a:moveTo>
                  <a:pt x="6635" y="3704"/>
                </a:moveTo>
                <a:cubicBezTo>
                  <a:pt x="6635" y="3704"/>
                  <a:pt x="2472" y="5287"/>
                  <a:pt x="2472" y="10849"/>
                </a:cubicBezTo>
                <a:lnTo>
                  <a:pt x="7769" y="10849"/>
                </a:lnTo>
                <a:cubicBezTo>
                  <a:pt x="7769" y="10838"/>
                  <a:pt x="7769" y="10822"/>
                  <a:pt x="7769" y="10800"/>
                </a:cubicBezTo>
                <a:cubicBezTo>
                  <a:pt x="7769" y="9693"/>
                  <a:pt x="8364" y="8727"/>
                  <a:pt x="9249" y="8198"/>
                </a:cubicBezTo>
                <a:lnTo>
                  <a:pt x="6635" y="3704"/>
                </a:lnTo>
                <a:close/>
                <a:moveTo>
                  <a:pt x="14958" y="3709"/>
                </a:moveTo>
                <a:lnTo>
                  <a:pt x="12344" y="8203"/>
                </a:lnTo>
                <a:cubicBezTo>
                  <a:pt x="13230" y="8732"/>
                  <a:pt x="13824" y="9698"/>
                  <a:pt x="13824" y="10805"/>
                </a:cubicBezTo>
                <a:cubicBezTo>
                  <a:pt x="13824" y="10821"/>
                  <a:pt x="13824" y="10843"/>
                  <a:pt x="13824" y="10859"/>
                </a:cubicBezTo>
                <a:lnTo>
                  <a:pt x="19121" y="10859"/>
                </a:lnTo>
                <a:cubicBezTo>
                  <a:pt x="19121" y="5292"/>
                  <a:pt x="14958" y="3709"/>
                  <a:pt x="14958" y="3709"/>
                </a:cubicBezTo>
                <a:close/>
                <a:moveTo>
                  <a:pt x="10800" y="8758"/>
                </a:moveTo>
                <a:cubicBezTo>
                  <a:pt x="10278" y="8758"/>
                  <a:pt x="9754" y="8959"/>
                  <a:pt x="9356" y="9357"/>
                </a:cubicBezTo>
                <a:cubicBezTo>
                  <a:pt x="8558" y="10154"/>
                  <a:pt x="8558" y="11446"/>
                  <a:pt x="9356" y="12243"/>
                </a:cubicBezTo>
                <a:cubicBezTo>
                  <a:pt x="10153" y="13040"/>
                  <a:pt x="11446" y="13040"/>
                  <a:pt x="12243" y="12243"/>
                </a:cubicBezTo>
                <a:cubicBezTo>
                  <a:pt x="13040" y="11446"/>
                  <a:pt x="13040" y="10154"/>
                  <a:pt x="12243" y="9357"/>
                </a:cubicBezTo>
                <a:cubicBezTo>
                  <a:pt x="11844" y="8959"/>
                  <a:pt x="11322" y="8758"/>
                  <a:pt x="10800" y="8758"/>
                </a:cubicBezTo>
                <a:close/>
                <a:moveTo>
                  <a:pt x="9293" y="13424"/>
                </a:moveTo>
                <a:lnTo>
                  <a:pt x="6684" y="17977"/>
                </a:lnTo>
                <a:cubicBezTo>
                  <a:pt x="6684" y="17977"/>
                  <a:pt x="8315" y="19218"/>
                  <a:pt x="10810" y="19202"/>
                </a:cubicBezTo>
                <a:cubicBezTo>
                  <a:pt x="13305" y="19218"/>
                  <a:pt x="14936" y="17977"/>
                  <a:pt x="14936" y="17977"/>
                </a:cubicBezTo>
                <a:lnTo>
                  <a:pt x="12327" y="13424"/>
                </a:lnTo>
                <a:cubicBezTo>
                  <a:pt x="11879" y="13683"/>
                  <a:pt x="11361" y="13829"/>
                  <a:pt x="10810" y="13824"/>
                </a:cubicBezTo>
                <a:cubicBezTo>
                  <a:pt x="10259" y="13824"/>
                  <a:pt x="9741" y="13678"/>
                  <a:pt x="9293" y="13424"/>
                </a:cubicBezTo>
                <a:close/>
              </a:path>
            </a:pathLst>
          </a:custGeom>
          <a:solidFill>
            <a:schemeClr val="accent5">
              <a:satOff val="7361"/>
              <a:lumOff val="753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500" i="0" spc="0">
                <a:solidFill>
                  <a:schemeClr val="accent5">
                    <a:satOff val="7361"/>
                    <a:lumOff val="7535"/>
                  </a:schemeClr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1217" name="Figure"/>
          <p:cNvSpPr/>
          <p:nvPr/>
        </p:nvSpPr>
        <p:spPr>
          <a:xfrm>
            <a:off x="12459489" y="7802047"/>
            <a:ext cx="10693387" cy="39027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431"/>
                </a:moveTo>
                <a:lnTo>
                  <a:pt x="4924" y="10112"/>
                </a:lnTo>
                <a:lnTo>
                  <a:pt x="5069" y="12994"/>
                </a:lnTo>
                <a:lnTo>
                  <a:pt x="6990" y="13148"/>
                </a:lnTo>
                <a:lnTo>
                  <a:pt x="7314" y="10178"/>
                </a:lnTo>
                <a:lnTo>
                  <a:pt x="9302" y="10350"/>
                </a:lnTo>
                <a:lnTo>
                  <a:pt x="9309" y="4969"/>
                </a:lnTo>
                <a:lnTo>
                  <a:pt x="11175" y="4714"/>
                </a:lnTo>
                <a:lnTo>
                  <a:pt x="11467" y="21600"/>
                </a:lnTo>
                <a:lnTo>
                  <a:pt x="13675" y="21312"/>
                </a:lnTo>
                <a:lnTo>
                  <a:pt x="13601" y="13282"/>
                </a:lnTo>
                <a:lnTo>
                  <a:pt x="15672" y="12881"/>
                </a:lnTo>
                <a:lnTo>
                  <a:pt x="15876" y="10551"/>
                </a:lnTo>
                <a:lnTo>
                  <a:pt x="18268" y="10048"/>
                </a:lnTo>
                <a:lnTo>
                  <a:pt x="18300" y="16861"/>
                </a:lnTo>
                <a:lnTo>
                  <a:pt x="20828" y="17360"/>
                </a:lnTo>
                <a:lnTo>
                  <a:pt x="21600" y="4967"/>
                </a:lnTo>
                <a:lnTo>
                  <a:pt x="4146" y="0"/>
                </a:lnTo>
                <a:lnTo>
                  <a:pt x="178" y="4854"/>
                </a:lnTo>
                <a:lnTo>
                  <a:pt x="0" y="10431"/>
                </a:lnTo>
                <a:close/>
              </a:path>
            </a:pathLst>
          </a:custGeom>
          <a:solidFill>
            <a:srgbClr val="EDF1F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500" i="0" spc="0">
                <a:solidFill>
                  <a:srgbClr val="FFFFFF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1218" name="Radioactif"/>
          <p:cNvSpPr/>
          <p:nvPr/>
        </p:nvSpPr>
        <p:spPr>
          <a:xfrm>
            <a:off x="17458597" y="11354453"/>
            <a:ext cx="314476" cy="3144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3" y="0"/>
                  <a:pt x="0" y="4833"/>
                  <a:pt x="0" y="10800"/>
                </a:cubicBezTo>
                <a:cubicBezTo>
                  <a:pt x="0" y="16767"/>
                  <a:pt x="4833" y="21600"/>
                  <a:pt x="10800" y="21600"/>
                </a:cubicBezTo>
                <a:cubicBezTo>
                  <a:pt x="16767" y="21600"/>
                  <a:pt x="21600" y="16767"/>
                  <a:pt x="21600" y="10800"/>
                </a:cubicBezTo>
                <a:cubicBezTo>
                  <a:pt x="21600" y="4833"/>
                  <a:pt x="16762" y="0"/>
                  <a:pt x="10800" y="0"/>
                </a:cubicBezTo>
                <a:close/>
                <a:moveTo>
                  <a:pt x="10800" y="1188"/>
                </a:moveTo>
                <a:cubicBezTo>
                  <a:pt x="16108" y="1188"/>
                  <a:pt x="20412" y="5492"/>
                  <a:pt x="20412" y="10800"/>
                </a:cubicBezTo>
                <a:cubicBezTo>
                  <a:pt x="20412" y="16108"/>
                  <a:pt x="16103" y="20412"/>
                  <a:pt x="10800" y="20412"/>
                </a:cubicBezTo>
                <a:cubicBezTo>
                  <a:pt x="5492" y="20412"/>
                  <a:pt x="1188" y="16108"/>
                  <a:pt x="1188" y="10800"/>
                </a:cubicBezTo>
                <a:cubicBezTo>
                  <a:pt x="1188" y="5492"/>
                  <a:pt x="5492" y="1188"/>
                  <a:pt x="10800" y="1188"/>
                </a:cubicBezTo>
                <a:close/>
                <a:moveTo>
                  <a:pt x="6635" y="3704"/>
                </a:moveTo>
                <a:cubicBezTo>
                  <a:pt x="6635" y="3704"/>
                  <a:pt x="2472" y="5287"/>
                  <a:pt x="2472" y="10849"/>
                </a:cubicBezTo>
                <a:lnTo>
                  <a:pt x="7769" y="10849"/>
                </a:lnTo>
                <a:cubicBezTo>
                  <a:pt x="7769" y="10838"/>
                  <a:pt x="7769" y="10822"/>
                  <a:pt x="7769" y="10800"/>
                </a:cubicBezTo>
                <a:cubicBezTo>
                  <a:pt x="7769" y="9693"/>
                  <a:pt x="8364" y="8727"/>
                  <a:pt x="9249" y="8198"/>
                </a:cubicBezTo>
                <a:lnTo>
                  <a:pt x="6635" y="3704"/>
                </a:lnTo>
                <a:close/>
                <a:moveTo>
                  <a:pt x="14958" y="3709"/>
                </a:moveTo>
                <a:lnTo>
                  <a:pt x="12344" y="8203"/>
                </a:lnTo>
                <a:cubicBezTo>
                  <a:pt x="13230" y="8732"/>
                  <a:pt x="13824" y="9698"/>
                  <a:pt x="13824" y="10805"/>
                </a:cubicBezTo>
                <a:cubicBezTo>
                  <a:pt x="13824" y="10821"/>
                  <a:pt x="13824" y="10843"/>
                  <a:pt x="13824" y="10859"/>
                </a:cubicBezTo>
                <a:lnTo>
                  <a:pt x="19121" y="10859"/>
                </a:lnTo>
                <a:cubicBezTo>
                  <a:pt x="19121" y="5292"/>
                  <a:pt x="14958" y="3709"/>
                  <a:pt x="14958" y="3709"/>
                </a:cubicBezTo>
                <a:close/>
                <a:moveTo>
                  <a:pt x="10800" y="8758"/>
                </a:moveTo>
                <a:cubicBezTo>
                  <a:pt x="10278" y="8758"/>
                  <a:pt x="9754" y="8959"/>
                  <a:pt x="9356" y="9357"/>
                </a:cubicBezTo>
                <a:cubicBezTo>
                  <a:pt x="8558" y="10154"/>
                  <a:pt x="8558" y="11446"/>
                  <a:pt x="9356" y="12243"/>
                </a:cubicBezTo>
                <a:cubicBezTo>
                  <a:pt x="10153" y="13040"/>
                  <a:pt x="11446" y="13040"/>
                  <a:pt x="12243" y="12243"/>
                </a:cubicBezTo>
                <a:cubicBezTo>
                  <a:pt x="13040" y="11446"/>
                  <a:pt x="13040" y="10154"/>
                  <a:pt x="12243" y="9357"/>
                </a:cubicBezTo>
                <a:cubicBezTo>
                  <a:pt x="11844" y="8959"/>
                  <a:pt x="11322" y="8758"/>
                  <a:pt x="10800" y="8758"/>
                </a:cubicBezTo>
                <a:close/>
                <a:moveTo>
                  <a:pt x="9293" y="13424"/>
                </a:moveTo>
                <a:lnTo>
                  <a:pt x="6684" y="17977"/>
                </a:lnTo>
                <a:cubicBezTo>
                  <a:pt x="6684" y="17977"/>
                  <a:pt x="8315" y="19218"/>
                  <a:pt x="10810" y="19202"/>
                </a:cubicBezTo>
                <a:cubicBezTo>
                  <a:pt x="13305" y="19218"/>
                  <a:pt x="14936" y="17977"/>
                  <a:pt x="14936" y="17977"/>
                </a:cubicBezTo>
                <a:lnTo>
                  <a:pt x="12327" y="13424"/>
                </a:lnTo>
                <a:cubicBezTo>
                  <a:pt x="11879" y="13683"/>
                  <a:pt x="11361" y="13829"/>
                  <a:pt x="10810" y="13824"/>
                </a:cubicBezTo>
                <a:cubicBezTo>
                  <a:pt x="10259" y="13824"/>
                  <a:pt x="9741" y="13678"/>
                  <a:pt x="9293" y="13424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500" i="0" spc="0">
                <a:solidFill>
                  <a:srgbClr val="000000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1219" name="Ligne"/>
          <p:cNvSpPr/>
          <p:nvPr/>
        </p:nvSpPr>
        <p:spPr>
          <a:xfrm flipV="1">
            <a:off x="12383863" y="9749914"/>
            <a:ext cx="1" cy="2017851"/>
          </a:xfrm>
          <a:prstGeom prst="line">
            <a:avLst/>
          </a:prstGeom>
          <a:ln w="63500">
            <a:solidFill>
              <a:srgbClr val="747676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500" i="0" spc="0"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1220" name="Depth (X)"/>
          <p:cNvSpPr txBox="1"/>
          <p:nvPr/>
        </p:nvSpPr>
        <p:spPr>
          <a:xfrm>
            <a:off x="8633269" y="10288939"/>
            <a:ext cx="3529518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lnSpc>
                <a:spcPct val="60000"/>
              </a:lnSpc>
              <a:defRPr sz="4800" b="1" i="0" spc="48"/>
            </a:lvl1pPr>
          </a:lstStyle>
          <a:p>
            <a:r>
              <a:t>Depth (X)</a:t>
            </a:r>
          </a:p>
        </p:txBody>
      </p:sp>
      <p:sp>
        <p:nvSpPr>
          <p:cNvPr id="1221" name="Mutation frequency(%)"/>
          <p:cNvSpPr txBox="1"/>
          <p:nvPr/>
        </p:nvSpPr>
        <p:spPr>
          <a:xfrm>
            <a:off x="13994832" y="6214778"/>
            <a:ext cx="9409673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lnSpc>
                <a:spcPct val="60000"/>
              </a:lnSpc>
              <a:defRPr sz="4800" b="1" i="0" spc="48"/>
            </a:lvl1pPr>
          </a:lstStyle>
          <a:p>
            <a:r>
              <a:t>Mutation frequency(%)</a:t>
            </a:r>
          </a:p>
        </p:txBody>
      </p:sp>
      <p:sp>
        <p:nvSpPr>
          <p:cNvPr id="1222" name="100%"/>
          <p:cNvSpPr txBox="1"/>
          <p:nvPr/>
        </p:nvSpPr>
        <p:spPr>
          <a:xfrm>
            <a:off x="19727147" y="7270989"/>
            <a:ext cx="1673625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60000"/>
              </a:lnSpc>
              <a:defRPr sz="4100" spc="41">
                <a:solidFill>
                  <a:srgbClr val="747676"/>
                </a:solidFill>
              </a:defRPr>
            </a:lvl1pPr>
          </a:lstStyle>
          <a:p>
            <a:r>
              <a:t>100%</a:t>
            </a:r>
          </a:p>
        </p:txBody>
      </p:sp>
      <p:sp>
        <p:nvSpPr>
          <p:cNvPr id="1223" name="66%"/>
          <p:cNvSpPr txBox="1"/>
          <p:nvPr/>
        </p:nvSpPr>
        <p:spPr>
          <a:xfrm>
            <a:off x="21583115" y="7270989"/>
            <a:ext cx="1673624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60000"/>
              </a:lnSpc>
              <a:defRPr sz="4100" spc="41">
                <a:solidFill>
                  <a:srgbClr val="747676"/>
                </a:solidFill>
              </a:defRPr>
            </a:lvl1pPr>
          </a:lstStyle>
          <a:p>
            <a:r>
              <a:t>66%</a:t>
            </a:r>
          </a:p>
        </p:txBody>
      </p:sp>
      <p:sp>
        <p:nvSpPr>
          <p:cNvPr id="1224" name="Ligne"/>
          <p:cNvSpPr/>
          <p:nvPr/>
        </p:nvSpPr>
        <p:spPr>
          <a:xfrm flipV="1">
            <a:off x="20557786" y="8032413"/>
            <a:ext cx="1" cy="1607959"/>
          </a:xfrm>
          <a:prstGeom prst="line">
            <a:avLst/>
          </a:prstGeom>
          <a:ln w="76200">
            <a:solidFill>
              <a:srgbClr val="747676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500" i="0" spc="0"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1225" name="Ligne"/>
          <p:cNvSpPr/>
          <p:nvPr/>
        </p:nvSpPr>
        <p:spPr>
          <a:xfrm flipV="1">
            <a:off x="21864256" y="8068247"/>
            <a:ext cx="459537" cy="2695692"/>
          </a:xfrm>
          <a:prstGeom prst="line">
            <a:avLst/>
          </a:prstGeom>
          <a:ln w="76200">
            <a:solidFill>
              <a:srgbClr val="747676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500" i="0" spc="0"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pic>
        <p:nvPicPr>
          <p:cNvPr id="1226" name="download-2.png" descr="download-2.png"/>
          <p:cNvPicPr>
            <a:picLocks noChangeAspect="1"/>
          </p:cNvPicPr>
          <p:nvPr/>
        </p:nvPicPr>
        <p:blipFill>
          <a:blip r:embed="rId3"/>
          <a:srcRect l="8666" t="8705" r="8665" b="8628"/>
          <a:stretch>
            <a:fillRect/>
          </a:stretch>
        </p:blipFill>
        <p:spPr>
          <a:xfrm>
            <a:off x="381545" y="520451"/>
            <a:ext cx="3659585" cy="36432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2" extrusionOk="0">
                <a:moveTo>
                  <a:pt x="10799" y="0"/>
                </a:moveTo>
                <a:cubicBezTo>
                  <a:pt x="1978" y="0"/>
                  <a:pt x="1973" y="0"/>
                  <a:pt x="1509" y="252"/>
                </a:cubicBezTo>
                <a:cubicBezTo>
                  <a:pt x="965" y="546"/>
                  <a:pt x="518" y="1002"/>
                  <a:pt x="216" y="1574"/>
                </a:cubicBezTo>
                <a:cubicBezTo>
                  <a:pt x="10" y="1961"/>
                  <a:pt x="0" y="2421"/>
                  <a:pt x="0" y="10787"/>
                </a:cubicBezTo>
                <a:cubicBezTo>
                  <a:pt x="0" y="19153"/>
                  <a:pt x="10" y="19609"/>
                  <a:pt x="216" y="19997"/>
                </a:cubicBezTo>
                <a:cubicBezTo>
                  <a:pt x="639" y="20795"/>
                  <a:pt x="1286" y="21323"/>
                  <a:pt x="2089" y="21524"/>
                </a:cubicBezTo>
                <a:cubicBezTo>
                  <a:pt x="2281" y="21572"/>
                  <a:pt x="6307" y="21600"/>
                  <a:pt x="11033" y="21590"/>
                </a:cubicBezTo>
                <a:cubicBezTo>
                  <a:pt x="19598" y="21571"/>
                  <a:pt x="19626" y="21570"/>
                  <a:pt x="20089" y="21319"/>
                </a:cubicBezTo>
                <a:cubicBezTo>
                  <a:pt x="20633" y="21025"/>
                  <a:pt x="21079" y="20568"/>
                  <a:pt x="21382" y="19997"/>
                </a:cubicBezTo>
                <a:cubicBezTo>
                  <a:pt x="21588" y="19609"/>
                  <a:pt x="21600" y="19153"/>
                  <a:pt x="21600" y="10787"/>
                </a:cubicBezTo>
                <a:cubicBezTo>
                  <a:pt x="21600" y="2421"/>
                  <a:pt x="21588" y="1961"/>
                  <a:pt x="21382" y="1574"/>
                </a:cubicBezTo>
                <a:cubicBezTo>
                  <a:pt x="21079" y="1002"/>
                  <a:pt x="20633" y="546"/>
                  <a:pt x="20089" y="252"/>
                </a:cubicBezTo>
                <a:cubicBezTo>
                  <a:pt x="19625" y="0"/>
                  <a:pt x="19620" y="0"/>
                  <a:pt x="10799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227" name="Numéro de diapositive"/>
          <p:cNvSpPr txBox="1">
            <a:spLocks noGrp="1"/>
          </p:cNvSpPr>
          <p:nvPr>
            <p:ph type="sldNum" sz="quarter" idx="4294967295"/>
          </p:nvPr>
        </p:nvSpPr>
        <p:spPr>
          <a:xfrm>
            <a:off x="23136936" y="12922250"/>
            <a:ext cx="453239" cy="4699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algn="ctr" defTabSz="821531"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19</a:t>
            </a:fld>
            <a:endParaRPr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Wastewater surveillance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22352000" cy="2019300"/>
          </a:xfrm>
          <a:prstGeom prst="rect">
            <a:avLst/>
          </a:prstGeom>
        </p:spPr>
        <p:txBody>
          <a:bodyPr/>
          <a:lstStyle>
            <a:lvl1pPr algn="l" defTabSz="528319">
              <a:defRPr sz="10943" cap="none"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r>
              <a:t> Wastewater surveillance</a:t>
            </a:r>
          </a:p>
        </p:txBody>
      </p:sp>
      <p:pic>
        <p:nvPicPr>
          <p:cNvPr id="144" name="Image" descr="Image"/>
          <p:cNvPicPr>
            <a:picLocks noChangeAspect="1"/>
          </p:cNvPicPr>
          <p:nvPr/>
        </p:nvPicPr>
        <p:blipFill>
          <a:blip r:embed="rId2"/>
          <a:srcRect l="572" t="59853" r="572" b="841"/>
          <a:stretch>
            <a:fillRect/>
          </a:stretch>
        </p:blipFill>
        <p:spPr>
          <a:xfrm>
            <a:off x="257342" y="4670028"/>
            <a:ext cx="11005209" cy="4375748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Natarajan et al. 2022 (graphical abstract)"/>
          <p:cNvSpPr txBox="1"/>
          <p:nvPr/>
        </p:nvSpPr>
        <p:spPr>
          <a:xfrm>
            <a:off x="4785369" y="8890000"/>
            <a:ext cx="6281554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 i="0" spc="26">
                <a:solidFill>
                  <a:srgbClr val="CBCBCB"/>
                </a:solidFill>
              </a:defRPr>
            </a:lvl1pPr>
          </a:lstStyle>
          <a:p>
            <a:r>
              <a:t>Natarajan et al. 2022 (graphical abstract)</a:t>
            </a:r>
          </a:p>
        </p:txBody>
      </p:sp>
      <p:grpSp>
        <p:nvGrpSpPr>
          <p:cNvPr id="155" name="Grouper"/>
          <p:cNvGrpSpPr/>
          <p:nvPr/>
        </p:nvGrpSpPr>
        <p:grpSpPr>
          <a:xfrm>
            <a:off x="8842890" y="2403095"/>
            <a:ext cx="15186119" cy="13007250"/>
            <a:chOff x="0" y="-88899"/>
            <a:chExt cx="15186117" cy="13007248"/>
          </a:xfrm>
        </p:grpSpPr>
        <p:grpSp>
          <p:nvGrpSpPr>
            <p:cNvPr id="150" name="Grouper"/>
            <p:cNvGrpSpPr/>
            <p:nvPr/>
          </p:nvGrpSpPr>
          <p:grpSpPr>
            <a:xfrm>
              <a:off x="3177659" y="-88900"/>
              <a:ext cx="9563101" cy="9639301"/>
              <a:chOff x="-126999" y="-88899"/>
              <a:chExt cx="9563100" cy="9639300"/>
            </a:xfrm>
          </p:grpSpPr>
          <p:grpSp>
            <p:nvGrpSpPr>
              <p:cNvPr id="148" name="image.png"/>
              <p:cNvGrpSpPr/>
              <p:nvPr/>
            </p:nvGrpSpPr>
            <p:grpSpPr>
              <a:xfrm>
                <a:off x="-127000" y="-88900"/>
                <a:ext cx="9563101" cy="9639301"/>
                <a:chOff x="0" y="0"/>
                <a:chExt cx="9563100" cy="9639300"/>
              </a:xfrm>
            </p:grpSpPr>
            <p:pic>
              <p:nvPicPr>
                <p:cNvPr id="147" name="image.png" descr="image.png"/>
                <p:cNvPicPr>
                  <a:picLocks noChangeAspect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>
                <a:xfrm>
                  <a:off x="127000" y="88900"/>
                  <a:ext cx="9309100" cy="9309100"/>
                </a:xfrm>
                <a:prstGeom prst="rect">
                  <a:avLst/>
                </a:prstGeom>
                <a:ln>
                  <a:noFill/>
                </a:ln>
                <a:effectLst/>
              </p:spPr>
            </p:pic>
            <p:pic>
              <p:nvPicPr>
                <p:cNvPr id="146" name="image.png" descr="image.png"/>
                <p:cNvPicPr>
                  <a:picLocks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0" y="0"/>
                  <a:ext cx="9563101" cy="9639301"/>
                </a:xfrm>
                <a:prstGeom prst="rect">
                  <a:avLst/>
                </a:prstGeom>
                <a:effectLst/>
              </p:spPr>
            </p:pic>
          </p:grpSp>
          <p:sp>
            <p:nvSpPr>
              <p:cNvPr id="149" name="Source: CDC"/>
              <p:cNvSpPr txBox="1"/>
              <p:nvPr/>
            </p:nvSpPr>
            <p:spPr>
              <a:xfrm>
                <a:off x="7293840" y="8826694"/>
                <a:ext cx="1790876" cy="42266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200" i="0" spc="22">
                    <a:solidFill>
                      <a:schemeClr val="accent3">
                        <a:hueOff val="278599"/>
                        <a:satOff val="19149"/>
                        <a:lumOff val="6862"/>
                      </a:schemeClr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Source: CDC</a:t>
                </a:r>
              </a:p>
            </p:txBody>
          </p:sp>
        </p:grpSp>
        <p:pic>
          <p:nvPicPr>
            <p:cNvPr id="151" name="SanitarySewerInterceptorIllustration.jpg" descr="SanitarySewerInterceptorIllustration.jpg"/>
            <p:cNvPicPr>
              <a:picLocks noChangeAspect="1"/>
            </p:cNvPicPr>
            <p:nvPr/>
          </p:nvPicPr>
          <p:blipFill>
            <a:blip r:embed="rId5"/>
            <a:srcRect l="66034" t="37240" r="2546" b="6490"/>
            <a:stretch>
              <a:fillRect/>
            </a:stretch>
          </p:blipFill>
          <p:spPr>
            <a:xfrm>
              <a:off x="11699497" y="5694674"/>
              <a:ext cx="3486621" cy="35425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0595" extrusionOk="0">
                  <a:moveTo>
                    <a:pt x="9839" y="0"/>
                  </a:moveTo>
                  <a:cubicBezTo>
                    <a:pt x="7321" y="0"/>
                    <a:pt x="4803" y="1005"/>
                    <a:pt x="2882" y="3016"/>
                  </a:cubicBezTo>
                  <a:cubicBezTo>
                    <a:pt x="-961" y="7037"/>
                    <a:pt x="-961" y="13557"/>
                    <a:pt x="2882" y="17579"/>
                  </a:cubicBezTo>
                  <a:cubicBezTo>
                    <a:pt x="6724" y="21600"/>
                    <a:pt x="12954" y="21600"/>
                    <a:pt x="16796" y="17579"/>
                  </a:cubicBezTo>
                  <a:cubicBezTo>
                    <a:pt x="20639" y="13557"/>
                    <a:pt x="20639" y="7037"/>
                    <a:pt x="16796" y="3016"/>
                  </a:cubicBezTo>
                  <a:cubicBezTo>
                    <a:pt x="14875" y="1005"/>
                    <a:pt x="12357" y="0"/>
                    <a:pt x="9839" y="0"/>
                  </a:cubicBezTo>
                  <a:close/>
                </a:path>
              </a:pathLst>
            </a:cu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  <p:sp>
          <p:nvSpPr>
            <p:cNvPr id="152" name="➤"/>
            <p:cNvSpPr txBox="1"/>
            <p:nvPr/>
          </p:nvSpPr>
          <p:spPr>
            <a:xfrm rot="16200000">
              <a:off x="12721846" y="4140972"/>
              <a:ext cx="1441922" cy="1536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584200">
                <a:spcBef>
                  <a:spcPts val="0"/>
                </a:spcBef>
                <a:defRPr sz="11400" i="0" spc="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r>
                <a:t>➤</a:t>
              </a:r>
            </a:p>
          </p:txBody>
        </p:sp>
        <p:pic>
          <p:nvPicPr>
            <p:cNvPr id="153" name="NuitDesIdees_05132022.001.jpeg" descr="NuitDesIdees_05132022.001.jpeg"/>
            <p:cNvPicPr>
              <a:picLocks noChangeAspect="1"/>
            </p:cNvPicPr>
            <p:nvPr/>
          </p:nvPicPr>
          <p:blipFill>
            <a:blip r:embed="rId6"/>
            <a:srcRect l="24366" t="21813" r="32800" b="21072"/>
            <a:stretch>
              <a:fillRect/>
            </a:stretch>
          </p:blipFill>
          <p:spPr>
            <a:xfrm>
              <a:off x="11699728" y="637617"/>
              <a:ext cx="3486160" cy="34863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0595" extrusionOk="0">
                  <a:moveTo>
                    <a:pt x="9838" y="0"/>
                  </a:moveTo>
                  <a:cubicBezTo>
                    <a:pt x="7320" y="0"/>
                    <a:pt x="4803" y="1007"/>
                    <a:pt x="2882" y="3017"/>
                  </a:cubicBezTo>
                  <a:cubicBezTo>
                    <a:pt x="-961" y="7039"/>
                    <a:pt x="-961" y="13557"/>
                    <a:pt x="2882" y="17578"/>
                  </a:cubicBezTo>
                  <a:cubicBezTo>
                    <a:pt x="6725" y="21600"/>
                    <a:pt x="12953" y="21600"/>
                    <a:pt x="16796" y="17578"/>
                  </a:cubicBezTo>
                  <a:cubicBezTo>
                    <a:pt x="20639" y="13557"/>
                    <a:pt x="20639" y="7039"/>
                    <a:pt x="16796" y="3017"/>
                  </a:cubicBezTo>
                  <a:cubicBezTo>
                    <a:pt x="14875" y="1007"/>
                    <a:pt x="12356" y="0"/>
                    <a:pt x="9838" y="0"/>
                  </a:cubicBezTo>
                  <a:close/>
                </a:path>
              </a:pathLst>
            </a:cu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  <p:pic>
          <p:nvPicPr>
            <p:cNvPr id="154" name="ImgLoupe.png" descr="ImgLoupe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6666360">
              <a:off x="1018079" y="5002488"/>
              <a:ext cx="6894092" cy="69113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56" name="Fecal/throat shedding in COVID-19 patients"/>
          <p:cNvSpPr txBox="1"/>
          <p:nvPr/>
        </p:nvSpPr>
        <p:spPr>
          <a:xfrm>
            <a:off x="467369" y="4159249"/>
            <a:ext cx="8380617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 b="1" i="0" spc="29"/>
            </a:lvl1pPr>
          </a:lstStyle>
          <a:p>
            <a:r>
              <a:t>Fecal/throat shedding in COVID-19 patients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" grpId="1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1" name="Image"/>
          <p:cNvGrpSpPr/>
          <p:nvPr/>
        </p:nvGrpSpPr>
        <p:grpSpPr>
          <a:xfrm>
            <a:off x="5444068" y="2194401"/>
            <a:ext cx="2628901" cy="8293101"/>
            <a:chOff x="0" y="0"/>
            <a:chExt cx="2628900" cy="8293100"/>
          </a:xfrm>
        </p:grpSpPr>
        <p:pic>
          <p:nvPicPr>
            <p:cNvPr id="1230" name="Image" descr="Imag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000" y="88900"/>
              <a:ext cx="2374900" cy="79629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229" name="Image" descr="Image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628900" cy="8293100"/>
            </a:xfrm>
            <a:prstGeom prst="rect">
              <a:avLst/>
            </a:prstGeom>
            <a:effectLst/>
          </p:spPr>
        </p:pic>
      </p:grpSp>
      <p:grpSp>
        <p:nvGrpSpPr>
          <p:cNvPr id="1234" name="Image"/>
          <p:cNvGrpSpPr/>
          <p:nvPr/>
        </p:nvGrpSpPr>
        <p:grpSpPr>
          <a:xfrm>
            <a:off x="6932875" y="3576304"/>
            <a:ext cx="2590801" cy="8343901"/>
            <a:chOff x="0" y="0"/>
            <a:chExt cx="2590800" cy="8343900"/>
          </a:xfrm>
        </p:grpSpPr>
        <p:pic>
          <p:nvPicPr>
            <p:cNvPr id="1233" name="Image" descr="Imag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7000" y="88900"/>
              <a:ext cx="2336800" cy="80137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232" name="Image" descr="Image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2590800" cy="8343900"/>
            </a:xfrm>
            <a:prstGeom prst="rect">
              <a:avLst/>
            </a:prstGeom>
            <a:effectLst/>
          </p:spPr>
        </p:pic>
      </p:grpSp>
      <p:grpSp>
        <p:nvGrpSpPr>
          <p:cNvPr id="1237" name="Image"/>
          <p:cNvGrpSpPr/>
          <p:nvPr/>
        </p:nvGrpSpPr>
        <p:grpSpPr>
          <a:xfrm>
            <a:off x="8422728" y="4995188"/>
            <a:ext cx="2425701" cy="7696201"/>
            <a:chOff x="0" y="0"/>
            <a:chExt cx="2425700" cy="7696200"/>
          </a:xfrm>
        </p:grpSpPr>
        <p:pic>
          <p:nvPicPr>
            <p:cNvPr id="1236" name="Image" descr="Image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7000" y="88900"/>
              <a:ext cx="2171700" cy="7366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235" name="Image" descr="Image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0"/>
              <a:ext cx="2425700" cy="7696200"/>
            </a:xfrm>
            <a:prstGeom prst="rect">
              <a:avLst/>
            </a:prstGeom>
            <a:effectLst/>
          </p:spPr>
        </p:pic>
      </p:grpSp>
      <p:sp>
        <p:nvSpPr>
          <p:cNvPr id="1238" name="Flèche"/>
          <p:cNvSpPr/>
          <p:nvPr/>
        </p:nvSpPr>
        <p:spPr>
          <a:xfrm>
            <a:off x="11198188" y="7356439"/>
            <a:ext cx="2164812" cy="1172173"/>
          </a:xfrm>
          <a:prstGeom prst="rightArrow">
            <a:avLst>
              <a:gd name="adj1" fmla="val 32000"/>
              <a:gd name="adj2" fmla="val 69341"/>
            </a:avLst>
          </a:prstGeom>
          <a:solidFill>
            <a:schemeClr val="accent1">
              <a:hueOff val="-522454"/>
              <a:satOff val="1153"/>
              <a:lumOff val="13444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500" i="0" spc="0">
                <a:solidFill>
                  <a:srgbClr val="FFFFFF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pic>
        <p:nvPicPr>
          <p:cNvPr id="1239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712759" y="1948591"/>
            <a:ext cx="10560731" cy="10988607"/>
          </a:xfrm>
          <a:prstGeom prst="rect">
            <a:avLst/>
          </a:prstGeom>
          <a:ln w="12700">
            <a:miter lim="400000"/>
          </a:ln>
        </p:spPr>
      </p:pic>
      <p:sp>
        <p:nvSpPr>
          <p:cNvPr id="1240" name="https://covariants.org/"/>
          <p:cNvSpPr txBox="1"/>
          <p:nvPr/>
        </p:nvSpPr>
        <p:spPr>
          <a:xfrm>
            <a:off x="20284710" y="12861853"/>
            <a:ext cx="3966172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900" i="0" spc="29"/>
            </a:lvl1pPr>
          </a:lstStyle>
          <a:p>
            <a:r>
              <a:t>https://covariants.org/</a:t>
            </a:r>
          </a:p>
        </p:txBody>
      </p:sp>
      <p:sp>
        <p:nvSpPr>
          <p:cNvPr id="1241" name="Rectangle aux angles arrondis"/>
          <p:cNvSpPr/>
          <p:nvPr/>
        </p:nvSpPr>
        <p:spPr>
          <a:xfrm>
            <a:off x="13649202" y="8596244"/>
            <a:ext cx="9604047" cy="4412574"/>
          </a:xfrm>
          <a:prstGeom prst="roundRect">
            <a:avLst>
              <a:gd name="adj" fmla="val 15000"/>
            </a:avLst>
          </a:prstGeom>
          <a:ln w="88900">
            <a:solidFill>
              <a:schemeClr val="accent5">
                <a:lumOff val="-12830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500" i="0" spc="0">
                <a:solidFill>
                  <a:srgbClr val="FFFFFF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1242" name="SARS-CoV-2 naming systems"/>
          <p:cNvSpPr txBox="1"/>
          <p:nvPr/>
        </p:nvSpPr>
        <p:spPr>
          <a:xfrm>
            <a:off x="13304208" y="1400237"/>
            <a:ext cx="7237347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3300" i="0" spc="33"/>
            </a:lvl1pPr>
          </a:lstStyle>
          <a:p>
            <a:r>
              <a:t>SARS-CoV-2 naming systems</a:t>
            </a:r>
          </a:p>
        </p:txBody>
      </p:sp>
      <p:sp>
        <p:nvSpPr>
          <p:cNvPr id="1243" name="Raw output"/>
          <p:cNvSpPr txBox="1"/>
          <p:nvPr/>
        </p:nvSpPr>
        <p:spPr>
          <a:xfrm>
            <a:off x="4609601" y="816956"/>
            <a:ext cx="7237348" cy="9529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6000" i="0" spc="59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Raw output</a:t>
            </a:r>
          </a:p>
        </p:txBody>
      </p:sp>
      <p:pic>
        <p:nvPicPr>
          <p:cNvPr id="1244" name="download-2.png" descr="download-2.png"/>
          <p:cNvPicPr>
            <a:picLocks noChangeAspect="1"/>
          </p:cNvPicPr>
          <p:nvPr/>
        </p:nvPicPr>
        <p:blipFill>
          <a:blip r:embed="rId9"/>
          <a:srcRect l="8666" t="8705" r="8665" b="8628"/>
          <a:stretch>
            <a:fillRect/>
          </a:stretch>
        </p:blipFill>
        <p:spPr>
          <a:xfrm>
            <a:off x="381545" y="520451"/>
            <a:ext cx="3659585" cy="36432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2" extrusionOk="0">
                <a:moveTo>
                  <a:pt x="10799" y="0"/>
                </a:moveTo>
                <a:cubicBezTo>
                  <a:pt x="1978" y="0"/>
                  <a:pt x="1973" y="0"/>
                  <a:pt x="1509" y="252"/>
                </a:cubicBezTo>
                <a:cubicBezTo>
                  <a:pt x="965" y="546"/>
                  <a:pt x="518" y="1002"/>
                  <a:pt x="216" y="1574"/>
                </a:cubicBezTo>
                <a:cubicBezTo>
                  <a:pt x="10" y="1961"/>
                  <a:pt x="0" y="2421"/>
                  <a:pt x="0" y="10787"/>
                </a:cubicBezTo>
                <a:cubicBezTo>
                  <a:pt x="0" y="19153"/>
                  <a:pt x="10" y="19609"/>
                  <a:pt x="216" y="19997"/>
                </a:cubicBezTo>
                <a:cubicBezTo>
                  <a:pt x="639" y="20795"/>
                  <a:pt x="1286" y="21323"/>
                  <a:pt x="2089" y="21524"/>
                </a:cubicBezTo>
                <a:cubicBezTo>
                  <a:pt x="2281" y="21572"/>
                  <a:pt x="6307" y="21600"/>
                  <a:pt x="11033" y="21590"/>
                </a:cubicBezTo>
                <a:cubicBezTo>
                  <a:pt x="19598" y="21571"/>
                  <a:pt x="19626" y="21570"/>
                  <a:pt x="20089" y="21319"/>
                </a:cubicBezTo>
                <a:cubicBezTo>
                  <a:pt x="20633" y="21025"/>
                  <a:pt x="21079" y="20568"/>
                  <a:pt x="21382" y="19997"/>
                </a:cubicBezTo>
                <a:cubicBezTo>
                  <a:pt x="21588" y="19609"/>
                  <a:pt x="21600" y="19153"/>
                  <a:pt x="21600" y="10787"/>
                </a:cubicBezTo>
                <a:cubicBezTo>
                  <a:pt x="21600" y="2421"/>
                  <a:pt x="21588" y="1961"/>
                  <a:pt x="21382" y="1574"/>
                </a:cubicBezTo>
                <a:cubicBezTo>
                  <a:pt x="21079" y="1002"/>
                  <a:pt x="20633" y="546"/>
                  <a:pt x="20089" y="252"/>
                </a:cubicBezTo>
                <a:cubicBezTo>
                  <a:pt x="19625" y="0"/>
                  <a:pt x="19620" y="0"/>
                  <a:pt x="10799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45" name="Image" descr="Image"/>
          <p:cNvPicPr>
            <a:picLocks noChangeAspect="1"/>
          </p:cNvPicPr>
          <p:nvPr/>
        </p:nvPicPr>
        <p:blipFill>
          <a:blip r:embed="rId10"/>
          <a:srcRect r="2769"/>
          <a:stretch>
            <a:fillRect/>
          </a:stretch>
        </p:blipFill>
        <p:spPr>
          <a:xfrm>
            <a:off x="19867526" y="374101"/>
            <a:ext cx="4020738" cy="11013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7" name="Image" descr="Image"/>
          <p:cNvPicPr>
            <a:picLocks noChangeAspect="1"/>
          </p:cNvPicPr>
          <p:nvPr/>
        </p:nvPicPr>
        <p:blipFill>
          <a:blip r:embed="rId2"/>
          <a:srcRect r="2769"/>
          <a:stretch>
            <a:fillRect/>
          </a:stretch>
        </p:blipFill>
        <p:spPr>
          <a:xfrm>
            <a:off x="20632753" y="9066075"/>
            <a:ext cx="1715865" cy="470023"/>
          </a:xfrm>
          <a:prstGeom prst="rect">
            <a:avLst/>
          </a:prstGeom>
          <a:ln w="12700">
            <a:miter lim="400000"/>
          </a:ln>
        </p:spPr>
      </p:pic>
      <p:sp>
        <p:nvSpPr>
          <p:cNvPr id="1248" name="Limitations in Freyja’s outputs interpretation…"/>
          <p:cNvSpPr txBox="1"/>
          <p:nvPr/>
        </p:nvSpPr>
        <p:spPr>
          <a:xfrm>
            <a:off x="238414" y="10296623"/>
            <a:ext cx="5136051" cy="331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spcBef>
                <a:spcPts val="0"/>
              </a:spcBef>
              <a:defRPr sz="3886" b="1" i="0" spc="0">
                <a:solidFill>
                  <a:srgbClr val="000000"/>
                </a:solidFill>
              </a:defRPr>
            </a:pPr>
            <a:r>
              <a:t>Limitations in Freyja’s outputs interpretation</a:t>
            </a:r>
            <a:br/>
            <a:endParaRPr sz="1900" b="0"/>
          </a:p>
          <a:p>
            <a:pPr defTabSz="457200">
              <a:spcBef>
                <a:spcPts val="0"/>
              </a:spcBef>
              <a:defRPr sz="3100" spc="0">
                <a:solidFill>
                  <a:srgbClr val="000000"/>
                </a:solidFill>
              </a:defRPr>
            </a:pPr>
            <a:r>
              <a:t>misleading classifications, ratio</a:t>
            </a:r>
            <a:endParaRPr sz="1900"/>
          </a:p>
        </p:txBody>
      </p:sp>
      <p:pic>
        <p:nvPicPr>
          <p:cNvPr id="1249" name="download-2.png" descr="download-2.png"/>
          <p:cNvPicPr>
            <a:picLocks noChangeAspect="1"/>
          </p:cNvPicPr>
          <p:nvPr/>
        </p:nvPicPr>
        <p:blipFill>
          <a:blip r:embed="rId3"/>
          <a:srcRect l="8666" t="8705" r="8665" b="8628"/>
          <a:stretch>
            <a:fillRect/>
          </a:stretch>
        </p:blipFill>
        <p:spPr>
          <a:xfrm>
            <a:off x="381545" y="520451"/>
            <a:ext cx="3659585" cy="36432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2" extrusionOk="0">
                <a:moveTo>
                  <a:pt x="10799" y="0"/>
                </a:moveTo>
                <a:cubicBezTo>
                  <a:pt x="1978" y="0"/>
                  <a:pt x="1973" y="0"/>
                  <a:pt x="1509" y="252"/>
                </a:cubicBezTo>
                <a:cubicBezTo>
                  <a:pt x="965" y="546"/>
                  <a:pt x="518" y="1002"/>
                  <a:pt x="216" y="1574"/>
                </a:cubicBezTo>
                <a:cubicBezTo>
                  <a:pt x="10" y="1961"/>
                  <a:pt x="0" y="2421"/>
                  <a:pt x="0" y="10787"/>
                </a:cubicBezTo>
                <a:cubicBezTo>
                  <a:pt x="0" y="19153"/>
                  <a:pt x="10" y="19609"/>
                  <a:pt x="216" y="19997"/>
                </a:cubicBezTo>
                <a:cubicBezTo>
                  <a:pt x="639" y="20795"/>
                  <a:pt x="1286" y="21323"/>
                  <a:pt x="2089" y="21524"/>
                </a:cubicBezTo>
                <a:cubicBezTo>
                  <a:pt x="2281" y="21572"/>
                  <a:pt x="6307" y="21600"/>
                  <a:pt x="11033" y="21590"/>
                </a:cubicBezTo>
                <a:cubicBezTo>
                  <a:pt x="19598" y="21571"/>
                  <a:pt x="19626" y="21570"/>
                  <a:pt x="20089" y="21319"/>
                </a:cubicBezTo>
                <a:cubicBezTo>
                  <a:pt x="20633" y="21025"/>
                  <a:pt x="21079" y="20568"/>
                  <a:pt x="21382" y="19997"/>
                </a:cubicBezTo>
                <a:cubicBezTo>
                  <a:pt x="21588" y="19609"/>
                  <a:pt x="21600" y="19153"/>
                  <a:pt x="21600" y="10787"/>
                </a:cubicBezTo>
                <a:cubicBezTo>
                  <a:pt x="21600" y="2421"/>
                  <a:pt x="21588" y="1961"/>
                  <a:pt x="21382" y="1574"/>
                </a:cubicBezTo>
                <a:cubicBezTo>
                  <a:pt x="21079" y="1002"/>
                  <a:pt x="20633" y="546"/>
                  <a:pt x="20089" y="252"/>
                </a:cubicBezTo>
                <a:cubicBezTo>
                  <a:pt x="19625" y="0"/>
                  <a:pt x="19620" y="0"/>
                  <a:pt x="10799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250" name="Numéro de diapositive"/>
          <p:cNvSpPr txBox="1">
            <a:spLocks noGrp="1"/>
          </p:cNvSpPr>
          <p:nvPr>
            <p:ph type="sldNum" sz="quarter" idx="4294967295"/>
          </p:nvPr>
        </p:nvSpPr>
        <p:spPr>
          <a:xfrm>
            <a:off x="23136936" y="12922250"/>
            <a:ext cx="453239" cy="4699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algn="ctr" defTabSz="821531"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21</a:t>
            </a:fld>
            <a:endParaRPr/>
          </a:p>
        </p:txBody>
      </p:sp>
      <p:pic>
        <p:nvPicPr>
          <p:cNvPr id="1251" name="Freyja_IS.pdf" descr="Freyja_IS.pdf"/>
          <p:cNvPicPr>
            <a:picLocks/>
          </p:cNvPicPr>
          <p:nvPr/>
        </p:nvPicPr>
        <p:blipFill>
          <a:blip r:embed="rId4"/>
          <a:srcRect l="4367" r="18885" b="13465"/>
          <a:stretch>
            <a:fillRect/>
          </a:stretch>
        </p:blipFill>
        <p:spPr>
          <a:xfrm>
            <a:off x="11014405" y="7398917"/>
            <a:ext cx="6826272" cy="5292664"/>
          </a:xfrm>
          <a:prstGeom prst="rect">
            <a:avLst/>
          </a:prstGeom>
          <a:ln w="12700">
            <a:miter lim="400000"/>
          </a:ln>
        </p:spPr>
      </p:pic>
      <p:sp>
        <p:nvSpPr>
          <p:cNvPr id="1252" name="Rectangle"/>
          <p:cNvSpPr/>
          <p:nvPr/>
        </p:nvSpPr>
        <p:spPr>
          <a:xfrm>
            <a:off x="10606664" y="6437518"/>
            <a:ext cx="2138758" cy="106137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spcBef>
                <a:spcPts val="0"/>
              </a:spcBef>
              <a:defRPr sz="2400" i="0" spc="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pic>
        <p:nvPicPr>
          <p:cNvPr id="1253" name="FreyjaRaw_IS.pdf" descr="FreyjaRaw_IS.pdf"/>
          <p:cNvPicPr>
            <a:picLocks/>
          </p:cNvPicPr>
          <p:nvPr/>
        </p:nvPicPr>
        <p:blipFill>
          <a:blip r:embed="rId5"/>
          <a:srcRect l="5019" r="25532" b="13568"/>
          <a:stretch>
            <a:fillRect/>
          </a:stretch>
        </p:blipFill>
        <p:spPr>
          <a:xfrm>
            <a:off x="11015388" y="409869"/>
            <a:ext cx="6868695" cy="5992748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254" name="Tableau"/>
          <p:cNvGraphicFramePr/>
          <p:nvPr>
            <p:extLst>
              <p:ext uri="{D42A27DB-BD31-4B8C-83A1-F6EECF244321}">
                <p14:modId xmlns:p14="http://schemas.microsoft.com/office/powerpoint/2010/main" val="528584135"/>
              </p:ext>
            </p:extLst>
          </p:nvPr>
        </p:nvGraphicFramePr>
        <p:xfrm>
          <a:off x="11657146" y="6437518"/>
          <a:ext cx="5994912" cy="1054052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4995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95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95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995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9957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9957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9957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9957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9957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9957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9957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99576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527026"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5C5C5C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100</a:t>
                      </a:r>
                    </a:p>
                  </a:txBody>
                  <a:tcPr marL="50800" marR="50800" marT="50800" marB="50800" horzOverflow="overflow">
                    <a:lnT w="12700">
                      <a:miter lim="400000"/>
                    </a:lnT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5C5C5C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</a:p>
                  </a:txBody>
                  <a:tcPr marL="50800" marR="50800" marT="50800" marB="50800" horzOverflow="overflow">
                    <a:lnT w="12700">
                      <a:miter lim="400000"/>
                    </a:lnT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26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2000"/>
                    </a:p>
                  </a:txBody>
                  <a:tcPr marL="50800" marR="50800" marT="50800" marB="50800" horzOverflow="overflow">
                    <a:lnT w="12700">
                      <a:miter lim="400000"/>
                    </a:lnT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5C5C5C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90</a:t>
                      </a:r>
                    </a:p>
                  </a:txBody>
                  <a:tcPr marL="50800" marR="50800" marT="50800" marB="50800" horzOverflow="overflow">
                    <a:lnT w="12700">
                      <a:miter lim="400000"/>
                    </a:lnT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5C5C5C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80</a:t>
                      </a:r>
                    </a:p>
                  </a:txBody>
                  <a:tcPr marL="50800" marR="50800" marT="50800" marB="50800" horzOverflow="overflow">
                    <a:lnT w="12700">
                      <a:miter lim="400000"/>
                    </a:lnT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5C5C5C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70</a:t>
                      </a:r>
                    </a:p>
                  </a:txBody>
                  <a:tcPr marL="50800" marR="50800" marT="50800" marB="50800" horzOverflow="overflow">
                    <a:lnT w="12700">
                      <a:miter lim="400000"/>
                    </a:lnT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5C5C5C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60</a:t>
                      </a:r>
                    </a:p>
                  </a:txBody>
                  <a:tcPr marL="50800" marR="50800" marT="50800" marB="50800" horzOverflow="overflow">
                    <a:lnT w="12700">
                      <a:miter lim="400000"/>
                    </a:lnT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5C5C5C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50</a:t>
                      </a:r>
                    </a:p>
                  </a:txBody>
                  <a:tcPr marL="50800" marR="50800" marT="50800" marB="50800" horzOverflow="overflow">
                    <a:lnT w="12700">
                      <a:miter lim="400000"/>
                    </a:lnT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5C5C5C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40</a:t>
                      </a:r>
                    </a:p>
                  </a:txBody>
                  <a:tcPr marL="50800" marR="50800" marT="50800" marB="50800" horzOverflow="overflow">
                    <a:lnT w="12700">
                      <a:miter lim="400000"/>
                    </a:lnT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5C5C5C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30</a:t>
                      </a:r>
                    </a:p>
                  </a:txBody>
                  <a:tcPr marL="50800" marR="50800" marT="50800" marB="50800" horzOverflow="overflow">
                    <a:lnT w="12700">
                      <a:miter lim="400000"/>
                    </a:lnT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5C5C5C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</a:t>
                      </a:r>
                    </a:p>
                  </a:txBody>
                  <a:tcPr marL="50800" marR="50800" marT="50800" marB="50800" horzOverflow="overflow">
                    <a:lnT w="12700">
                      <a:miter lim="400000"/>
                    </a:lnT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5C5C5C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</a:t>
                      </a:r>
                    </a:p>
                  </a:txBody>
                  <a:tcPr marL="50800" marR="50800" marT="50800" marB="50800" horzOverflow="overflow">
                    <a:lnT w="12700">
                      <a:miter lim="400000"/>
                    </a:lnT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7026"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5C5C5C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</a:p>
                  </a:txBody>
                  <a:tcPr marL="50800" marR="50800" marT="50800" marB="50800" horzOverflow="overflow"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5C5C5C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100</a:t>
                      </a:r>
                    </a:p>
                  </a:txBody>
                  <a:tcPr marL="50800" marR="50800" marT="50800" marB="50800" horzOverflow="overflow"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26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2000"/>
                    </a:p>
                  </a:txBody>
                  <a:tcPr marL="50800" marR="50800" marT="50800" marB="50800" horzOverflow="overflow"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5C5C5C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</a:t>
                      </a:r>
                    </a:p>
                  </a:txBody>
                  <a:tcPr marL="50800" marR="50800" marT="50800" marB="50800" horzOverflow="overflow"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5C5C5C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</a:t>
                      </a:r>
                    </a:p>
                  </a:txBody>
                  <a:tcPr marL="50800" marR="50800" marT="50800" marB="50800" horzOverflow="overflow"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5C5C5C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30</a:t>
                      </a:r>
                    </a:p>
                  </a:txBody>
                  <a:tcPr marL="50800" marR="50800" marT="50800" marB="50800" horzOverflow="overflow"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5C5C5C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40</a:t>
                      </a:r>
                    </a:p>
                  </a:txBody>
                  <a:tcPr marL="50800" marR="50800" marT="50800" marB="50800" horzOverflow="overflow"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5C5C5C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50</a:t>
                      </a:r>
                    </a:p>
                  </a:txBody>
                  <a:tcPr marL="50800" marR="50800" marT="50800" marB="50800" horzOverflow="overflow"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5C5C5C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60</a:t>
                      </a:r>
                    </a:p>
                  </a:txBody>
                  <a:tcPr marL="50800" marR="50800" marT="50800" marB="50800" horzOverflow="overflow"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5C5C5C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70</a:t>
                      </a:r>
                    </a:p>
                  </a:txBody>
                  <a:tcPr marL="50800" marR="50800" marT="50800" marB="50800" horzOverflow="overflow"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5C5C5C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80</a:t>
                      </a:r>
                    </a:p>
                  </a:txBody>
                  <a:tcPr marL="50800" marR="50800" marT="50800" marB="50800" horzOverflow="overflow"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000" dirty="0">
                          <a:solidFill>
                            <a:srgbClr val="5C5C5C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90</a:t>
                      </a:r>
                    </a:p>
                  </a:txBody>
                  <a:tcPr marL="50800" marR="50800" marT="50800" marB="50800" horzOverflow="overflow"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55" name="Ligne"/>
          <p:cNvSpPr/>
          <p:nvPr/>
        </p:nvSpPr>
        <p:spPr>
          <a:xfrm flipH="1">
            <a:off x="13157249" y="8209967"/>
            <a:ext cx="432811" cy="1"/>
          </a:xfrm>
          <a:prstGeom prst="line">
            <a:avLst/>
          </a:prstGeom>
          <a:ln w="38100">
            <a:solidFill>
              <a:srgbClr val="FF26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500" i="0" spc="0"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1256" name="Ligne"/>
          <p:cNvSpPr/>
          <p:nvPr/>
        </p:nvSpPr>
        <p:spPr>
          <a:xfrm flipH="1">
            <a:off x="13659648" y="8682090"/>
            <a:ext cx="432811" cy="1"/>
          </a:xfrm>
          <a:prstGeom prst="line">
            <a:avLst/>
          </a:prstGeom>
          <a:ln w="38100">
            <a:solidFill>
              <a:srgbClr val="FF26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500" i="0" spc="0"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1257" name="Ligne"/>
          <p:cNvSpPr/>
          <p:nvPr/>
        </p:nvSpPr>
        <p:spPr>
          <a:xfrm flipH="1">
            <a:off x="14166085" y="9144586"/>
            <a:ext cx="432811" cy="1"/>
          </a:xfrm>
          <a:prstGeom prst="line">
            <a:avLst/>
          </a:prstGeom>
          <a:ln w="38100">
            <a:solidFill>
              <a:srgbClr val="FF26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500" i="0" spc="0"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1258" name="Ligne"/>
          <p:cNvSpPr/>
          <p:nvPr/>
        </p:nvSpPr>
        <p:spPr>
          <a:xfrm flipH="1">
            <a:off x="14667900" y="9621111"/>
            <a:ext cx="432810" cy="1"/>
          </a:xfrm>
          <a:prstGeom prst="line">
            <a:avLst/>
          </a:prstGeom>
          <a:ln w="38100">
            <a:solidFill>
              <a:srgbClr val="FF26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500" i="0" spc="0"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1259" name="Ligne"/>
          <p:cNvSpPr/>
          <p:nvPr/>
        </p:nvSpPr>
        <p:spPr>
          <a:xfrm flipH="1">
            <a:off x="15171943" y="10088068"/>
            <a:ext cx="432811" cy="1"/>
          </a:xfrm>
          <a:prstGeom prst="line">
            <a:avLst/>
          </a:prstGeom>
          <a:ln w="38100">
            <a:solidFill>
              <a:srgbClr val="FF26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500" i="0" spc="0"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1260" name="Ligne"/>
          <p:cNvSpPr/>
          <p:nvPr/>
        </p:nvSpPr>
        <p:spPr>
          <a:xfrm flipH="1">
            <a:off x="15671262" y="10547993"/>
            <a:ext cx="432810" cy="1"/>
          </a:xfrm>
          <a:prstGeom prst="line">
            <a:avLst/>
          </a:prstGeom>
          <a:ln w="38100">
            <a:solidFill>
              <a:srgbClr val="FF26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500" i="0" spc="0"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1261" name="Ligne"/>
          <p:cNvSpPr/>
          <p:nvPr/>
        </p:nvSpPr>
        <p:spPr>
          <a:xfrm flipH="1">
            <a:off x="16177699" y="11010489"/>
            <a:ext cx="432811" cy="1"/>
          </a:xfrm>
          <a:prstGeom prst="line">
            <a:avLst/>
          </a:prstGeom>
          <a:ln w="38100">
            <a:solidFill>
              <a:srgbClr val="FF26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500" i="0" spc="0"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1262" name="Ligne"/>
          <p:cNvSpPr/>
          <p:nvPr/>
        </p:nvSpPr>
        <p:spPr>
          <a:xfrm flipH="1">
            <a:off x="16679513" y="11487014"/>
            <a:ext cx="432811" cy="1"/>
          </a:xfrm>
          <a:prstGeom prst="line">
            <a:avLst/>
          </a:prstGeom>
          <a:ln w="38100">
            <a:solidFill>
              <a:srgbClr val="FF26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500" i="0" spc="0"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1263" name="Ligne"/>
          <p:cNvSpPr/>
          <p:nvPr/>
        </p:nvSpPr>
        <p:spPr>
          <a:xfrm flipH="1">
            <a:off x="17183557" y="11953973"/>
            <a:ext cx="432811" cy="1"/>
          </a:xfrm>
          <a:prstGeom prst="line">
            <a:avLst/>
          </a:prstGeom>
          <a:ln w="38100">
            <a:solidFill>
              <a:srgbClr val="FF26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500" i="0" spc="0"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1264" name="100% Alpha"/>
          <p:cNvSpPr txBox="1"/>
          <p:nvPr/>
        </p:nvSpPr>
        <p:spPr>
          <a:xfrm rot="16200000">
            <a:off x="10825153" y="8481005"/>
            <a:ext cx="2048070" cy="7271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r">
              <a:defRPr sz="1700" i="0" spc="17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100% Alpha</a:t>
            </a:r>
          </a:p>
        </p:txBody>
      </p:sp>
      <p:sp>
        <p:nvSpPr>
          <p:cNvPr id="1265" name="100% Delta"/>
          <p:cNvSpPr txBox="1"/>
          <p:nvPr/>
        </p:nvSpPr>
        <p:spPr>
          <a:xfrm rot="16200000">
            <a:off x="11390404" y="8434029"/>
            <a:ext cx="1973553" cy="7271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r">
              <a:defRPr sz="1700" i="0" spc="17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100% Delta</a:t>
            </a:r>
          </a:p>
        </p:txBody>
      </p:sp>
      <p:sp>
        <p:nvSpPr>
          <p:cNvPr id="1266" name="100% Alpha"/>
          <p:cNvSpPr txBox="1"/>
          <p:nvPr/>
        </p:nvSpPr>
        <p:spPr>
          <a:xfrm rot="16200000">
            <a:off x="10817502" y="1551679"/>
            <a:ext cx="2048069" cy="7271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r">
              <a:defRPr sz="1700" i="0" spc="17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100% Alpha</a:t>
            </a:r>
          </a:p>
        </p:txBody>
      </p:sp>
      <p:sp>
        <p:nvSpPr>
          <p:cNvPr id="1267" name="100% Delta"/>
          <p:cNvSpPr txBox="1"/>
          <p:nvPr/>
        </p:nvSpPr>
        <p:spPr>
          <a:xfrm rot="16200000">
            <a:off x="11382753" y="1504703"/>
            <a:ext cx="1973553" cy="7271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r">
              <a:defRPr sz="1700" i="0" spc="17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100% Delta</a:t>
            </a:r>
          </a:p>
        </p:txBody>
      </p:sp>
      <p:sp>
        <p:nvSpPr>
          <p:cNvPr id="1268" name="Ligne"/>
          <p:cNvSpPr/>
          <p:nvPr/>
        </p:nvSpPr>
        <p:spPr>
          <a:xfrm flipV="1">
            <a:off x="11043242" y="6437517"/>
            <a:ext cx="1" cy="1047992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spcBef>
                <a:spcPts val="0"/>
              </a:spcBef>
              <a:defRPr sz="2400" i="0" spc="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pic>
        <p:nvPicPr>
          <p:cNvPr id="1269" name="FreyjaRaw.pdf" descr="FreyjaRaw.pdf"/>
          <p:cNvPicPr>
            <a:picLocks noChangeAspect="1"/>
          </p:cNvPicPr>
          <p:nvPr/>
        </p:nvPicPr>
        <p:blipFill>
          <a:blip r:embed="rId6"/>
          <a:srcRect l="75975" t="59503" b="21553"/>
          <a:stretch>
            <a:fillRect/>
          </a:stretch>
        </p:blipFill>
        <p:spPr>
          <a:xfrm>
            <a:off x="18555958" y="1642426"/>
            <a:ext cx="2312398" cy="10940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0" name="FreyjaRaw_IS.pdf" descr="FreyjaRaw_IS.pdf"/>
          <p:cNvPicPr>
            <a:picLocks noChangeAspect="1"/>
          </p:cNvPicPr>
          <p:nvPr/>
        </p:nvPicPr>
        <p:blipFill>
          <a:blip r:embed="rId5"/>
          <a:srcRect l="76372" t="31018" r="2430" b="52423"/>
          <a:stretch>
            <a:fillRect/>
          </a:stretch>
        </p:blipFill>
        <p:spPr>
          <a:xfrm>
            <a:off x="18594375" y="2639907"/>
            <a:ext cx="2040229" cy="956224"/>
          </a:xfrm>
          <a:prstGeom prst="rect">
            <a:avLst/>
          </a:prstGeom>
          <a:ln w="12700">
            <a:miter lim="400000"/>
          </a:ln>
        </p:spPr>
      </p:pic>
      <p:sp>
        <p:nvSpPr>
          <p:cNvPr id="1271" name="Freyja’s output"/>
          <p:cNvSpPr txBox="1"/>
          <p:nvPr/>
        </p:nvSpPr>
        <p:spPr>
          <a:xfrm>
            <a:off x="18302405" y="1033071"/>
            <a:ext cx="2946504" cy="617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584200">
              <a:spcBef>
                <a:spcPts val="0"/>
              </a:spcBef>
              <a:defRPr sz="2500" b="1" i="0" spc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Freyja’s output</a:t>
            </a:r>
          </a:p>
        </p:txBody>
      </p:sp>
      <p:sp>
        <p:nvSpPr>
          <p:cNvPr id="1272" name="Simplified lineages"/>
          <p:cNvSpPr txBox="1"/>
          <p:nvPr/>
        </p:nvSpPr>
        <p:spPr>
          <a:xfrm>
            <a:off x="18555958" y="8260627"/>
            <a:ext cx="3666822" cy="109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584200">
              <a:spcBef>
                <a:spcPts val="0"/>
              </a:spcBef>
              <a:defRPr sz="2500" b="1" i="0" spc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Simplified lineages</a:t>
            </a:r>
          </a:p>
        </p:txBody>
      </p:sp>
      <p:pic>
        <p:nvPicPr>
          <p:cNvPr id="1273" name="Freyja.pdf" descr="Freyja.pdf"/>
          <p:cNvPicPr>
            <a:picLocks noChangeAspect="1"/>
          </p:cNvPicPr>
          <p:nvPr/>
        </p:nvPicPr>
        <p:blipFill>
          <a:blip r:embed="rId7"/>
          <a:srcRect l="83220" t="51257" r="112" b="39765"/>
          <a:stretch>
            <a:fillRect/>
          </a:stretch>
        </p:blipFill>
        <p:spPr>
          <a:xfrm>
            <a:off x="18561136" y="9298279"/>
            <a:ext cx="1829351" cy="5911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4" name="Freyja.pdf" descr="Freyja.pdf"/>
          <p:cNvPicPr>
            <a:picLocks noChangeAspect="1"/>
          </p:cNvPicPr>
          <p:nvPr/>
        </p:nvPicPr>
        <p:blipFill>
          <a:blip r:embed="rId7"/>
          <a:srcRect l="83220" t="43667" r="112" b="48343"/>
          <a:stretch>
            <a:fillRect/>
          </a:stretch>
        </p:blipFill>
        <p:spPr>
          <a:xfrm>
            <a:off x="18561136" y="9885075"/>
            <a:ext cx="1829351" cy="526118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275" name="Tableau"/>
          <p:cNvGraphicFramePr/>
          <p:nvPr/>
        </p:nvGraphicFramePr>
        <p:xfrm>
          <a:off x="10068585" y="6444210"/>
          <a:ext cx="1427362" cy="1054052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14273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27026"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700">
                          <a:solidFill>
                            <a:srgbClr val="5C5C5C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Alpha</a:t>
                      </a:r>
                    </a:p>
                  </a:txBody>
                  <a:tcPr marL="50800" marR="50800" marT="50800" marB="50800" horzOverflow="overflow">
                    <a:lnT w="12700">
                      <a:miter lim="400000"/>
                    </a:lnT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7026"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700" dirty="0">
                          <a:solidFill>
                            <a:srgbClr val="5C5C5C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Delta</a:t>
                      </a:r>
                    </a:p>
                  </a:txBody>
                  <a:tcPr marL="50800" marR="50800" marT="50800" marB="50800" horzOverflow="overflow"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285" name="Grouper"/>
          <p:cNvGrpSpPr/>
          <p:nvPr/>
        </p:nvGrpSpPr>
        <p:grpSpPr>
          <a:xfrm>
            <a:off x="6741831" y="1139492"/>
            <a:ext cx="2342057" cy="4452016"/>
            <a:chOff x="-127000" y="-88899"/>
            <a:chExt cx="2342056" cy="4452015"/>
          </a:xfrm>
        </p:grpSpPr>
        <p:grpSp>
          <p:nvGrpSpPr>
            <p:cNvPr id="1278" name="Image"/>
            <p:cNvGrpSpPr/>
            <p:nvPr/>
          </p:nvGrpSpPr>
          <p:grpSpPr>
            <a:xfrm>
              <a:off x="-127000" y="-88900"/>
              <a:ext cx="1216832" cy="3558517"/>
              <a:chOff x="0" y="0"/>
              <a:chExt cx="1216831" cy="3558516"/>
            </a:xfrm>
          </p:grpSpPr>
          <p:pic>
            <p:nvPicPr>
              <p:cNvPr id="1277" name="Image" descr="Image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7000" y="88900"/>
                <a:ext cx="962832" cy="3228317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1276" name="Image" descr="Image"/>
              <p:cNvPicPr>
                <a:picLocks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0" y="0"/>
                <a:ext cx="1216832" cy="3558517"/>
              </a:xfrm>
              <a:prstGeom prst="rect">
                <a:avLst/>
              </a:prstGeom>
              <a:effectLst/>
            </p:spPr>
          </p:pic>
        </p:grpSp>
        <p:grpSp>
          <p:nvGrpSpPr>
            <p:cNvPr id="1281" name="Image"/>
            <p:cNvGrpSpPr/>
            <p:nvPr/>
          </p:nvGrpSpPr>
          <p:grpSpPr>
            <a:xfrm>
              <a:off x="476590" y="471350"/>
              <a:ext cx="1201386" cy="3579113"/>
              <a:chOff x="0" y="0"/>
              <a:chExt cx="1201384" cy="3579111"/>
            </a:xfrm>
          </p:grpSpPr>
          <p:pic>
            <p:nvPicPr>
              <p:cNvPr id="1280" name="Image" descr="Image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27000" y="88900"/>
                <a:ext cx="947385" cy="3248912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1279" name="Image" descr="Image"/>
              <p:cNvPicPr>
                <a:picLocks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0" y="-1"/>
                <a:ext cx="1201385" cy="3579113"/>
              </a:xfrm>
              <a:prstGeom prst="rect">
                <a:avLst/>
              </a:prstGeom>
              <a:effectLst/>
            </p:spPr>
          </p:pic>
        </p:grpSp>
        <p:grpSp>
          <p:nvGrpSpPr>
            <p:cNvPr id="1284" name="Image"/>
            <p:cNvGrpSpPr/>
            <p:nvPr/>
          </p:nvGrpSpPr>
          <p:grpSpPr>
            <a:xfrm>
              <a:off x="1080606" y="1046594"/>
              <a:ext cx="1134451" cy="3316522"/>
              <a:chOff x="0" y="0"/>
              <a:chExt cx="1134449" cy="3316521"/>
            </a:xfrm>
          </p:grpSpPr>
          <p:pic>
            <p:nvPicPr>
              <p:cNvPr id="1283" name="Image" descr="Image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27000" y="88900"/>
                <a:ext cx="880450" cy="2986322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1282" name="Image" descr="Image"/>
              <p:cNvPicPr>
                <a:picLocks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0" y="-1"/>
                <a:ext cx="1134450" cy="3316523"/>
              </a:xfrm>
              <a:prstGeom prst="rect">
                <a:avLst/>
              </a:prstGeom>
              <a:effectLst/>
            </p:spPr>
          </p:pic>
        </p:grpSp>
      </p:grpSp>
      <p:grpSp>
        <p:nvGrpSpPr>
          <p:cNvPr id="1288" name="Image"/>
          <p:cNvGrpSpPr/>
          <p:nvPr/>
        </p:nvGrpSpPr>
        <p:grpSpPr>
          <a:xfrm>
            <a:off x="6124954" y="8576888"/>
            <a:ext cx="3575811" cy="3786597"/>
            <a:chOff x="0" y="0"/>
            <a:chExt cx="3575810" cy="3786595"/>
          </a:xfrm>
        </p:grpSpPr>
        <p:pic>
          <p:nvPicPr>
            <p:cNvPr id="1287" name="Image" descr="Image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27000" y="88900"/>
              <a:ext cx="3321811" cy="345639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286" name="Image" descr="Image"/>
            <p:cNvPicPr>
              <a:picLocks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0" y="0"/>
              <a:ext cx="3575811" cy="3786596"/>
            </a:xfrm>
            <a:prstGeom prst="rect">
              <a:avLst/>
            </a:prstGeom>
            <a:effectLst/>
          </p:spPr>
        </p:pic>
      </p:grpSp>
      <p:pic>
        <p:nvPicPr>
          <p:cNvPr id="1289" name="Image" descr="Image"/>
          <p:cNvPicPr>
            <a:picLocks noChangeAspect="1"/>
          </p:cNvPicPr>
          <p:nvPr/>
        </p:nvPicPr>
        <p:blipFill>
          <a:blip r:embed="rId2"/>
          <a:srcRect r="2769"/>
          <a:stretch>
            <a:fillRect/>
          </a:stretch>
        </p:blipFill>
        <p:spPr>
          <a:xfrm>
            <a:off x="5511393" y="7659303"/>
            <a:ext cx="4020738" cy="1101390"/>
          </a:xfrm>
          <a:prstGeom prst="rect">
            <a:avLst/>
          </a:prstGeom>
          <a:ln w="12700">
            <a:miter lim="400000"/>
          </a:ln>
        </p:spPr>
      </p:pic>
      <p:sp>
        <p:nvSpPr>
          <p:cNvPr id="1290" name="Ligne"/>
          <p:cNvSpPr/>
          <p:nvPr/>
        </p:nvSpPr>
        <p:spPr>
          <a:xfrm flipH="1">
            <a:off x="4973951" y="3878807"/>
            <a:ext cx="787089" cy="60024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251" h="21600" extrusionOk="0">
                <a:moveTo>
                  <a:pt x="0" y="0"/>
                </a:moveTo>
                <a:cubicBezTo>
                  <a:pt x="13381" y="1940"/>
                  <a:pt x="21600" y="6954"/>
                  <a:pt x="20069" y="12244"/>
                </a:cubicBezTo>
                <a:cubicBezTo>
                  <a:pt x="18870" y="16384"/>
                  <a:pt x="11724" y="19962"/>
                  <a:pt x="1382" y="21600"/>
                </a:cubicBezTo>
              </a:path>
            </a:pathLst>
          </a:custGeom>
          <a:ln w="127000">
            <a:solidFill>
              <a:srgbClr val="747676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500" i="0" spc="0"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1291" name="Simplification"/>
          <p:cNvSpPr txBox="1"/>
          <p:nvPr/>
        </p:nvSpPr>
        <p:spPr>
          <a:xfrm rot="16200000">
            <a:off x="3178487" y="6542037"/>
            <a:ext cx="2983638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Simplification</a:t>
            </a:r>
          </a:p>
        </p:txBody>
      </p:sp>
      <p:sp>
        <p:nvSpPr>
          <p:cNvPr id="1292" name="Figure"/>
          <p:cNvSpPr/>
          <p:nvPr/>
        </p:nvSpPr>
        <p:spPr>
          <a:xfrm>
            <a:off x="10648692" y="6629993"/>
            <a:ext cx="12617573" cy="66103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210" y="0"/>
                </a:moveTo>
                <a:lnTo>
                  <a:pt x="13053" y="2904"/>
                </a:lnTo>
                <a:lnTo>
                  <a:pt x="0" y="2970"/>
                </a:lnTo>
                <a:lnTo>
                  <a:pt x="74" y="21167"/>
                </a:lnTo>
                <a:lnTo>
                  <a:pt x="19623" y="21600"/>
                </a:lnTo>
                <a:lnTo>
                  <a:pt x="21600" y="5078"/>
                </a:lnTo>
                <a:lnTo>
                  <a:pt x="16210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500" i="0" spc="0"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1293" name="?"/>
          <p:cNvSpPr txBox="1"/>
          <p:nvPr/>
        </p:nvSpPr>
        <p:spPr>
          <a:xfrm>
            <a:off x="20379714" y="1972833"/>
            <a:ext cx="583903" cy="1435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700" i="0" spc="77">
                <a:solidFill>
                  <a:srgbClr val="FF2600"/>
                </a:solidFill>
              </a:defRPr>
            </a:lvl1pPr>
          </a:lstStyle>
          <a:p>
            <a:r>
              <a:t>?</a:t>
            </a:r>
          </a:p>
        </p:txBody>
      </p:sp>
      <p:sp>
        <p:nvSpPr>
          <p:cNvPr id="1294" name="Ligne"/>
          <p:cNvSpPr/>
          <p:nvPr/>
        </p:nvSpPr>
        <p:spPr>
          <a:xfrm flipV="1">
            <a:off x="20249668" y="2262632"/>
            <a:ext cx="1" cy="855503"/>
          </a:xfrm>
          <a:prstGeom prst="line">
            <a:avLst/>
          </a:prstGeom>
          <a:ln w="38100">
            <a:solidFill>
              <a:srgbClr val="747676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500" i="0" spc="0"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1295" name="Figure"/>
          <p:cNvSpPr/>
          <p:nvPr/>
        </p:nvSpPr>
        <p:spPr>
          <a:xfrm>
            <a:off x="3602170" y="3048920"/>
            <a:ext cx="6567179" cy="102341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925" y="0"/>
                </a:moveTo>
                <a:lnTo>
                  <a:pt x="10995" y="8018"/>
                </a:lnTo>
                <a:lnTo>
                  <a:pt x="20752" y="10130"/>
                </a:lnTo>
                <a:lnTo>
                  <a:pt x="21600" y="21600"/>
                </a:lnTo>
                <a:lnTo>
                  <a:pt x="7752" y="21251"/>
                </a:lnTo>
                <a:lnTo>
                  <a:pt x="0" y="10585"/>
                </a:lnTo>
                <a:lnTo>
                  <a:pt x="3183" y="1998"/>
                </a:lnTo>
                <a:lnTo>
                  <a:pt x="7925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500" i="0" spc="0"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1296" name="Ligne"/>
          <p:cNvSpPr/>
          <p:nvPr/>
        </p:nvSpPr>
        <p:spPr>
          <a:xfrm flipH="1">
            <a:off x="13356735" y="3989013"/>
            <a:ext cx="787089" cy="60024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251" h="21600" extrusionOk="0">
                <a:moveTo>
                  <a:pt x="0" y="0"/>
                </a:moveTo>
                <a:cubicBezTo>
                  <a:pt x="13381" y="1940"/>
                  <a:pt x="21600" y="6954"/>
                  <a:pt x="20069" y="12244"/>
                </a:cubicBezTo>
                <a:cubicBezTo>
                  <a:pt x="18870" y="16384"/>
                  <a:pt x="11724" y="19962"/>
                  <a:pt x="1382" y="21600"/>
                </a:cubicBezTo>
              </a:path>
            </a:pathLst>
          </a:custGeom>
          <a:ln w="127000">
            <a:solidFill>
              <a:srgbClr val="747676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500" i="0" spc="0"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1297" name="in silico analysis"/>
          <p:cNvSpPr txBox="1"/>
          <p:nvPr/>
        </p:nvSpPr>
        <p:spPr>
          <a:xfrm>
            <a:off x="-780367" y="5147809"/>
            <a:ext cx="5817744" cy="18195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algn="ctr" defTabSz="584200">
              <a:spcBef>
                <a:spcPts val="0"/>
              </a:spcBef>
              <a:defRPr sz="3500" spc="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in silico </a:t>
            </a:r>
            <a:r>
              <a:rPr i="0">
                <a:latin typeface="Helvetica Light"/>
                <a:ea typeface="Helvetica Light"/>
                <a:cs typeface="Helvetica Light"/>
                <a:sym typeface="Helvetica Light"/>
              </a:rPr>
              <a:t>analysis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2" grpId="3" animBg="1" advAuto="0"/>
      <p:bldP spid="1295" grpId="1" animBg="1" advAuto="0"/>
      <p:bldP spid="1296" grpId="2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7942" y="2189868"/>
            <a:ext cx="11734801" cy="10591801"/>
          </a:xfrm>
          <a:prstGeom prst="rect">
            <a:avLst/>
          </a:prstGeom>
          <a:ln w="12700">
            <a:miter lim="400000"/>
          </a:ln>
        </p:spPr>
      </p:pic>
      <p:sp>
        <p:nvSpPr>
          <p:cNvPr id="1300" name="Similar clinical vs wastewater variant profiles"/>
          <p:cNvSpPr txBox="1"/>
          <p:nvPr/>
        </p:nvSpPr>
        <p:spPr>
          <a:xfrm>
            <a:off x="16186869" y="11591439"/>
            <a:ext cx="6637330" cy="1473201"/>
          </a:xfrm>
          <a:prstGeom prst="rect">
            <a:avLst/>
          </a:prstGeom>
          <a:solidFill>
            <a:srgbClr val="FAFAFA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i="0"/>
            </a:lvl1pPr>
          </a:lstStyle>
          <a:p>
            <a:r>
              <a:t>Similar clinical vs wastewater variant profiles </a:t>
            </a:r>
          </a:p>
        </p:txBody>
      </p:sp>
      <p:grpSp>
        <p:nvGrpSpPr>
          <p:cNvPr id="1303" name="Grouper"/>
          <p:cNvGrpSpPr/>
          <p:nvPr/>
        </p:nvGrpSpPr>
        <p:grpSpPr>
          <a:xfrm>
            <a:off x="3548245" y="2012972"/>
            <a:ext cx="1877185" cy="1907019"/>
            <a:chOff x="0" y="0"/>
            <a:chExt cx="1877184" cy="1907018"/>
          </a:xfrm>
        </p:grpSpPr>
        <p:sp>
          <p:nvSpPr>
            <p:cNvPr id="1301" name="Ovale"/>
            <p:cNvSpPr/>
            <p:nvPr/>
          </p:nvSpPr>
          <p:spPr>
            <a:xfrm>
              <a:off x="0" y="0"/>
              <a:ext cx="1877185" cy="1907019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spcBef>
                  <a:spcPts val="0"/>
                </a:spcBef>
                <a:defRPr sz="2400" i="0" spc="0">
                  <a:solidFill>
                    <a:srgbClr val="FF7E79"/>
                  </a:solidFill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pic>
          <p:nvPicPr>
            <p:cNvPr id="1302" name="physician-collection-diagram.png" descr="physician-collection-diagram.png"/>
            <p:cNvPicPr>
              <a:picLocks noChangeAspect="1"/>
            </p:cNvPicPr>
            <p:nvPr/>
          </p:nvPicPr>
          <p:blipFill>
            <a:blip r:embed="rId3"/>
            <a:srcRect b="24369"/>
            <a:stretch>
              <a:fillRect/>
            </a:stretch>
          </p:blipFill>
          <p:spPr>
            <a:xfrm flipH="1">
              <a:off x="94535" y="351901"/>
              <a:ext cx="1688106" cy="12032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304" name="SanitarySewerInterceptorIllustration.jpg" descr="SanitarySewerInterceptorIllustration.jpg"/>
          <p:cNvPicPr>
            <a:picLocks noChangeAspect="1"/>
          </p:cNvPicPr>
          <p:nvPr/>
        </p:nvPicPr>
        <p:blipFill>
          <a:blip r:embed="rId4"/>
          <a:srcRect l="66029" t="37240" r="2549" b="6491"/>
          <a:stretch>
            <a:fillRect/>
          </a:stretch>
        </p:blipFill>
        <p:spPr>
          <a:xfrm>
            <a:off x="9549105" y="2025615"/>
            <a:ext cx="1852155" cy="18817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9" y="0"/>
                </a:moveTo>
                <a:cubicBezTo>
                  <a:pt x="7321" y="0"/>
                  <a:pt x="4803" y="1004"/>
                  <a:pt x="2881" y="3014"/>
                </a:cubicBezTo>
                <a:cubicBezTo>
                  <a:pt x="-961" y="7036"/>
                  <a:pt x="-961" y="13557"/>
                  <a:pt x="2881" y="17579"/>
                </a:cubicBezTo>
                <a:cubicBezTo>
                  <a:pt x="6724" y="21600"/>
                  <a:pt x="12954" y="21600"/>
                  <a:pt x="16797" y="17579"/>
                </a:cubicBezTo>
                <a:cubicBezTo>
                  <a:pt x="20639" y="13557"/>
                  <a:pt x="20639" y="7036"/>
                  <a:pt x="16797" y="3014"/>
                </a:cubicBezTo>
                <a:cubicBezTo>
                  <a:pt x="14875" y="1004"/>
                  <a:pt x="12357" y="0"/>
                  <a:pt x="9839" y="0"/>
                </a:cubicBezTo>
                <a:close/>
              </a:path>
            </a:pathLst>
          </a:custGeom>
          <a:ln w="25400">
            <a:solidFill>
              <a:srgbClr val="000000"/>
            </a:solidFill>
            <a:miter lim="400000"/>
          </a:ln>
        </p:spPr>
      </p:pic>
      <p:pic>
        <p:nvPicPr>
          <p:cNvPr id="1305" name="Image" descr="Image"/>
          <p:cNvPicPr>
            <a:picLocks noChangeAspect="1"/>
          </p:cNvPicPr>
          <p:nvPr/>
        </p:nvPicPr>
        <p:blipFill>
          <a:blip r:embed="rId5"/>
          <a:srcRect l="3174"/>
          <a:stretch>
            <a:fillRect/>
          </a:stretch>
        </p:blipFill>
        <p:spPr>
          <a:xfrm>
            <a:off x="15235669" y="3594270"/>
            <a:ext cx="3748426" cy="901193"/>
          </a:xfrm>
          <a:prstGeom prst="rect">
            <a:avLst/>
          </a:prstGeom>
          <a:ln w="12700">
            <a:miter lim="400000"/>
          </a:ln>
        </p:spPr>
      </p:pic>
      <p:sp>
        <p:nvSpPr>
          <p:cNvPr id="1306" name="Proportion of variants over time"/>
          <p:cNvSpPr txBox="1"/>
          <p:nvPr/>
        </p:nvSpPr>
        <p:spPr>
          <a:xfrm>
            <a:off x="799125" y="482795"/>
            <a:ext cx="9219020" cy="85816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457200">
              <a:lnSpc>
                <a:spcPct val="117999"/>
              </a:lnSpc>
              <a:spcBef>
                <a:spcPts val="0"/>
              </a:spcBef>
              <a:defRPr sz="5100" i="0" spc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Proportion of variants over time</a:t>
            </a:r>
          </a:p>
        </p:txBody>
      </p:sp>
      <p:sp>
        <p:nvSpPr>
          <p:cNvPr id="1307" name="Numéro de diapositive"/>
          <p:cNvSpPr txBox="1">
            <a:spLocks noGrp="1"/>
          </p:cNvSpPr>
          <p:nvPr>
            <p:ph type="sldNum" sz="quarter" idx="4294967295"/>
          </p:nvPr>
        </p:nvSpPr>
        <p:spPr>
          <a:xfrm>
            <a:off x="23136936" y="12922250"/>
            <a:ext cx="453239" cy="4699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algn="ctr" defTabSz="821531"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22</a:t>
            </a:fld>
            <a:endParaRPr/>
          </a:p>
        </p:txBody>
      </p:sp>
      <p:grpSp>
        <p:nvGrpSpPr>
          <p:cNvPr id="1310" name="Grouper"/>
          <p:cNvGrpSpPr/>
          <p:nvPr/>
        </p:nvGrpSpPr>
        <p:grpSpPr>
          <a:xfrm>
            <a:off x="15801787" y="4503594"/>
            <a:ext cx="2616250" cy="6487509"/>
            <a:chOff x="0" y="0"/>
            <a:chExt cx="2616249" cy="6487507"/>
          </a:xfrm>
        </p:grpSpPr>
        <p:pic>
          <p:nvPicPr>
            <p:cNvPr id="1308" name="Image" descr="Image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2616250" cy="55528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09" name="Image" descr="Image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5773" y="5081496"/>
              <a:ext cx="2242501" cy="14060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Good correlation between clinical vs wastewater variant proportions"/>
          <p:cNvSpPr txBox="1"/>
          <p:nvPr/>
        </p:nvSpPr>
        <p:spPr>
          <a:xfrm>
            <a:off x="14618923" y="11295818"/>
            <a:ext cx="8276416" cy="1473201"/>
          </a:xfrm>
          <a:prstGeom prst="rect">
            <a:avLst/>
          </a:prstGeom>
          <a:solidFill>
            <a:srgbClr val="FAFAFA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i="0"/>
            </a:lvl1pPr>
          </a:lstStyle>
          <a:p>
            <a:r>
              <a:t>Good correlation between clinical vs wastewater variant proportions</a:t>
            </a:r>
          </a:p>
        </p:txBody>
      </p:sp>
      <p:sp>
        <p:nvSpPr>
          <p:cNvPr id="1313" name="Carré"/>
          <p:cNvSpPr/>
          <p:nvPr/>
        </p:nvSpPr>
        <p:spPr>
          <a:xfrm>
            <a:off x="11684000" y="507539"/>
            <a:ext cx="1270000" cy="127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500" i="0" spc="0">
                <a:solidFill>
                  <a:srgbClr val="FFFFFF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1314" name="Numéro de diapositive"/>
          <p:cNvSpPr txBox="1">
            <a:spLocks noGrp="1"/>
          </p:cNvSpPr>
          <p:nvPr>
            <p:ph type="sldNum" sz="quarter" idx="4294967295"/>
          </p:nvPr>
        </p:nvSpPr>
        <p:spPr>
          <a:xfrm>
            <a:off x="23136936" y="12922250"/>
            <a:ext cx="453239" cy="4699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algn="ctr" defTabSz="821531"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23</a:t>
            </a:fld>
            <a:endParaRPr/>
          </a:p>
        </p:txBody>
      </p:sp>
      <p:sp>
        <p:nvSpPr>
          <p:cNvPr id="1315" name="Proportion of variants over time per lineage"/>
          <p:cNvSpPr txBox="1"/>
          <p:nvPr/>
        </p:nvSpPr>
        <p:spPr>
          <a:xfrm>
            <a:off x="904511" y="482795"/>
            <a:ext cx="12589650" cy="85816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457200">
              <a:lnSpc>
                <a:spcPct val="117999"/>
              </a:lnSpc>
              <a:spcBef>
                <a:spcPts val="0"/>
              </a:spcBef>
              <a:defRPr sz="5100" i="0" spc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Proportion of variants over time per lineage</a:t>
            </a:r>
          </a:p>
        </p:txBody>
      </p:sp>
      <p:pic>
        <p:nvPicPr>
          <p:cNvPr id="1316" name="All_NoOtherorOmicron (2).pdf" descr="All_NoOtherorOmicron (2).pdf"/>
          <p:cNvPicPr>
            <a:picLocks noChangeAspect="1"/>
          </p:cNvPicPr>
          <p:nvPr/>
        </p:nvPicPr>
        <p:blipFill>
          <a:blip r:embed="rId2"/>
          <a:srcRect b="79556"/>
          <a:stretch>
            <a:fillRect/>
          </a:stretch>
        </p:blipFill>
        <p:spPr>
          <a:xfrm>
            <a:off x="1513419" y="1568577"/>
            <a:ext cx="14101867" cy="2882876"/>
          </a:xfrm>
          <a:prstGeom prst="rect">
            <a:avLst/>
          </a:prstGeom>
          <a:ln w="12700">
            <a:miter lim="400000"/>
          </a:ln>
        </p:spPr>
      </p:pic>
      <p:sp>
        <p:nvSpPr>
          <p:cNvPr id="1317" name="-0.24"/>
          <p:cNvSpPr txBox="1"/>
          <p:nvPr/>
        </p:nvSpPr>
        <p:spPr>
          <a:xfrm>
            <a:off x="4986535" y="2188589"/>
            <a:ext cx="1191342" cy="7210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7093" tIns="27093" rIns="27093" bIns="27093" anchor="ctr"/>
          <a:lstStyle>
            <a:lvl1pPr algn="r" defTabSz="587022">
              <a:spcBef>
                <a:spcPts val="1400"/>
              </a:spcBef>
              <a:defRPr sz="2800" i="0" spc="28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-0.24</a:t>
            </a:r>
          </a:p>
        </p:txBody>
      </p:sp>
      <p:sp>
        <p:nvSpPr>
          <p:cNvPr id="1318" name="0.98"/>
          <p:cNvSpPr txBox="1"/>
          <p:nvPr/>
        </p:nvSpPr>
        <p:spPr>
          <a:xfrm>
            <a:off x="9730496" y="2188589"/>
            <a:ext cx="1028799" cy="7210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7093" tIns="27093" rIns="27093" bIns="27093" anchor="ctr"/>
          <a:lstStyle>
            <a:lvl1pPr algn="r" defTabSz="587022">
              <a:spcBef>
                <a:spcPts val="1400"/>
              </a:spcBef>
              <a:defRPr sz="2800" i="0" spc="28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0.98</a:t>
            </a:r>
          </a:p>
        </p:txBody>
      </p:sp>
      <p:sp>
        <p:nvSpPr>
          <p:cNvPr id="1319" name="0.84"/>
          <p:cNvSpPr txBox="1"/>
          <p:nvPr/>
        </p:nvSpPr>
        <p:spPr>
          <a:xfrm>
            <a:off x="14275190" y="2188589"/>
            <a:ext cx="1028799" cy="7210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7093" tIns="27093" rIns="27093" bIns="27093" anchor="ctr"/>
          <a:lstStyle>
            <a:lvl1pPr algn="r" defTabSz="587022">
              <a:spcBef>
                <a:spcPts val="1400"/>
              </a:spcBef>
              <a:defRPr sz="2800" i="0" spc="28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0.84</a:t>
            </a:r>
          </a:p>
        </p:txBody>
      </p:sp>
      <p:pic>
        <p:nvPicPr>
          <p:cNvPr id="1320" name="All_NoOtherorOmicron (2).pdf" descr="All_NoOtherorOmicron (2).pdf"/>
          <p:cNvPicPr>
            <a:picLocks noChangeAspect="1"/>
          </p:cNvPicPr>
          <p:nvPr/>
        </p:nvPicPr>
        <p:blipFill>
          <a:blip r:embed="rId2"/>
          <a:srcRect l="3516" t="24088" b="55468"/>
          <a:stretch>
            <a:fillRect/>
          </a:stretch>
        </p:blipFill>
        <p:spPr>
          <a:xfrm>
            <a:off x="2009331" y="4341209"/>
            <a:ext cx="13605955" cy="2882877"/>
          </a:xfrm>
          <a:prstGeom prst="rect">
            <a:avLst/>
          </a:prstGeom>
          <a:ln w="12700">
            <a:miter lim="400000"/>
          </a:ln>
        </p:spPr>
      </p:pic>
      <p:sp>
        <p:nvSpPr>
          <p:cNvPr id="1321" name="0.77"/>
          <p:cNvSpPr txBox="1"/>
          <p:nvPr/>
        </p:nvSpPr>
        <p:spPr>
          <a:xfrm>
            <a:off x="5156530" y="4981240"/>
            <a:ext cx="1028799" cy="7210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7093" tIns="27093" rIns="27093" bIns="27093" anchor="ctr"/>
          <a:lstStyle>
            <a:lvl1pPr algn="r" defTabSz="587022">
              <a:spcBef>
                <a:spcPts val="1400"/>
              </a:spcBef>
              <a:defRPr sz="2800" i="0" spc="28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0.77</a:t>
            </a:r>
          </a:p>
        </p:txBody>
      </p:sp>
      <p:sp>
        <p:nvSpPr>
          <p:cNvPr id="1322" name="0.99"/>
          <p:cNvSpPr txBox="1"/>
          <p:nvPr/>
        </p:nvSpPr>
        <p:spPr>
          <a:xfrm>
            <a:off x="9715859" y="4981240"/>
            <a:ext cx="1028799" cy="7210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7093" tIns="27093" rIns="27093" bIns="27093" anchor="ctr"/>
          <a:lstStyle>
            <a:lvl1pPr algn="r" defTabSz="587022">
              <a:spcBef>
                <a:spcPts val="1400"/>
              </a:spcBef>
              <a:defRPr sz="2800" i="0" spc="28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0.99</a:t>
            </a:r>
          </a:p>
        </p:txBody>
      </p:sp>
      <p:sp>
        <p:nvSpPr>
          <p:cNvPr id="1323" name="0.84"/>
          <p:cNvSpPr txBox="1"/>
          <p:nvPr/>
        </p:nvSpPr>
        <p:spPr>
          <a:xfrm>
            <a:off x="14275192" y="4981240"/>
            <a:ext cx="1028799" cy="7210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7093" tIns="27093" rIns="27093" bIns="27093" anchor="ctr"/>
          <a:lstStyle>
            <a:lvl1pPr algn="r" defTabSz="587022">
              <a:spcBef>
                <a:spcPts val="1400"/>
              </a:spcBef>
              <a:defRPr sz="2800" i="0" spc="28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0.84</a:t>
            </a:r>
          </a:p>
        </p:txBody>
      </p:sp>
      <p:sp>
        <p:nvSpPr>
          <p:cNvPr id="1324" name="Ligne"/>
          <p:cNvSpPr/>
          <p:nvPr/>
        </p:nvSpPr>
        <p:spPr>
          <a:xfrm flipV="1">
            <a:off x="12793262" y="2916083"/>
            <a:ext cx="3581023" cy="563200"/>
          </a:xfrm>
          <a:prstGeom prst="line">
            <a:avLst/>
          </a:prstGeom>
          <a:ln w="50800">
            <a:solidFill>
              <a:srgbClr val="57C9EC"/>
            </a:solidFill>
            <a:miter lim="400000"/>
          </a:ln>
        </p:spPr>
        <p:txBody>
          <a:bodyPr lIns="27093" tIns="27093" rIns="27093" bIns="27093" anchor="ctr"/>
          <a:lstStyle/>
          <a:p>
            <a:pPr algn="ctr" defTabSz="587022">
              <a:spcBef>
                <a:spcPts val="0"/>
              </a:spcBef>
              <a:defRPr sz="2400" i="0" spc="0"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1325" name="Ligne"/>
          <p:cNvSpPr/>
          <p:nvPr/>
        </p:nvSpPr>
        <p:spPr>
          <a:xfrm>
            <a:off x="13024402" y="3812559"/>
            <a:ext cx="3118743" cy="648978"/>
          </a:xfrm>
          <a:prstGeom prst="line">
            <a:avLst/>
          </a:prstGeom>
          <a:ln w="50800">
            <a:solidFill>
              <a:srgbClr val="E0607E"/>
            </a:solidFill>
            <a:miter lim="400000"/>
          </a:ln>
        </p:spPr>
        <p:txBody>
          <a:bodyPr lIns="27093" tIns="27093" rIns="27093" bIns="27093" anchor="ctr"/>
          <a:lstStyle/>
          <a:p>
            <a:pPr algn="ctr" defTabSz="587022">
              <a:spcBef>
                <a:spcPts val="0"/>
              </a:spcBef>
              <a:defRPr sz="2400" i="0" spc="0"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1326" name="Ovale"/>
          <p:cNvSpPr/>
          <p:nvPr/>
        </p:nvSpPr>
        <p:spPr>
          <a:xfrm>
            <a:off x="15874572" y="1684285"/>
            <a:ext cx="2046943" cy="2079476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</p:spPr>
        <p:txBody>
          <a:bodyPr lIns="27093" tIns="27093" rIns="27093" bIns="27093" anchor="ctr"/>
          <a:lstStyle/>
          <a:p>
            <a:pPr algn="ctr" defTabSz="415431">
              <a:spcBef>
                <a:spcPts val="0"/>
              </a:spcBef>
              <a:defRPr sz="16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pic>
        <p:nvPicPr>
          <p:cNvPr id="1327" name="physician-collection-diagram.png" descr="physician-collection-diagram.png"/>
          <p:cNvPicPr>
            <a:picLocks noChangeAspect="1"/>
          </p:cNvPicPr>
          <p:nvPr/>
        </p:nvPicPr>
        <p:blipFill>
          <a:blip r:embed="rId3"/>
          <a:srcRect b="24369"/>
          <a:stretch>
            <a:fillRect/>
          </a:stretch>
        </p:blipFill>
        <p:spPr>
          <a:xfrm flipH="1">
            <a:off x="15977657" y="2068010"/>
            <a:ext cx="1840764" cy="13120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8" name="SanitarySewerInterceptorIllustration.jpg" descr="SanitarySewerInterceptorIllustration.jpg"/>
          <p:cNvPicPr>
            <a:picLocks noChangeAspect="1"/>
          </p:cNvPicPr>
          <p:nvPr/>
        </p:nvPicPr>
        <p:blipFill>
          <a:blip r:embed="rId4"/>
          <a:srcRect l="66032" t="37240" r="2547" b="6486"/>
          <a:stretch>
            <a:fillRect/>
          </a:stretch>
        </p:blipFill>
        <p:spPr>
          <a:xfrm>
            <a:off x="15873459" y="3918241"/>
            <a:ext cx="2049168" cy="20821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41" y="0"/>
                </a:moveTo>
                <a:cubicBezTo>
                  <a:pt x="7323" y="0"/>
                  <a:pt x="4803" y="1004"/>
                  <a:pt x="2881" y="3015"/>
                </a:cubicBezTo>
                <a:cubicBezTo>
                  <a:pt x="-961" y="7036"/>
                  <a:pt x="-961" y="13558"/>
                  <a:pt x="2881" y="17579"/>
                </a:cubicBezTo>
                <a:cubicBezTo>
                  <a:pt x="6724" y="21600"/>
                  <a:pt x="12954" y="21600"/>
                  <a:pt x="16797" y="17579"/>
                </a:cubicBezTo>
                <a:cubicBezTo>
                  <a:pt x="20639" y="13558"/>
                  <a:pt x="20639" y="7036"/>
                  <a:pt x="16797" y="3015"/>
                </a:cubicBezTo>
                <a:cubicBezTo>
                  <a:pt x="14875" y="1004"/>
                  <a:pt x="12359" y="0"/>
                  <a:pt x="9841" y="0"/>
                </a:cubicBezTo>
                <a:close/>
              </a:path>
            </a:pathLst>
          </a:custGeom>
          <a:ln w="12700">
            <a:solidFill>
              <a:srgbClr val="000000"/>
            </a:solidFill>
            <a:miter lim="400000"/>
          </a:ln>
        </p:spPr>
      </p:pic>
      <p:sp>
        <p:nvSpPr>
          <p:cNvPr id="1329" name="Bulle de texte"/>
          <p:cNvSpPr/>
          <p:nvPr/>
        </p:nvSpPr>
        <p:spPr>
          <a:xfrm>
            <a:off x="3362203" y="2606468"/>
            <a:ext cx="1671095" cy="1035775"/>
          </a:xfrm>
          <a:prstGeom prst="wedgeEllipseCallout">
            <a:avLst>
              <a:gd name="adj1" fmla="val -49225"/>
              <a:gd name="adj2" fmla="val 70000"/>
            </a:avLst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spcBef>
                <a:spcPts val="0"/>
              </a:spcBef>
              <a:defRPr sz="2400" i="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330" name="Signal confirmed by ddPCR"/>
          <p:cNvSpPr txBox="1"/>
          <p:nvPr/>
        </p:nvSpPr>
        <p:spPr>
          <a:xfrm>
            <a:off x="3472526" y="2573381"/>
            <a:ext cx="1447496" cy="10282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584200">
              <a:spcBef>
                <a:spcPts val="0"/>
              </a:spcBef>
              <a:defRPr sz="1300" i="0" spc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Signal confirmed by ddPCR</a:t>
            </a:r>
          </a:p>
        </p:txBody>
      </p:sp>
      <p:pic>
        <p:nvPicPr>
          <p:cNvPr id="1331" name="All_NoOtherorOmicron (2).pdf" descr="All_NoOtherorOmicron (2).pdf"/>
          <p:cNvPicPr>
            <a:picLocks noChangeAspect="1"/>
          </p:cNvPicPr>
          <p:nvPr/>
        </p:nvPicPr>
        <p:blipFill>
          <a:blip r:embed="rId2"/>
          <a:srcRect l="3438" t="48177" b="27717"/>
          <a:stretch>
            <a:fillRect/>
          </a:stretch>
        </p:blipFill>
        <p:spPr>
          <a:xfrm>
            <a:off x="1998285" y="7124294"/>
            <a:ext cx="13617001" cy="3399374"/>
          </a:xfrm>
          <a:prstGeom prst="rect">
            <a:avLst/>
          </a:prstGeom>
          <a:ln w="12700">
            <a:miter lim="400000"/>
          </a:ln>
        </p:spPr>
      </p:pic>
      <p:sp>
        <p:nvSpPr>
          <p:cNvPr id="1332" name="0.78"/>
          <p:cNvSpPr txBox="1"/>
          <p:nvPr/>
        </p:nvSpPr>
        <p:spPr>
          <a:xfrm>
            <a:off x="5425757" y="7792415"/>
            <a:ext cx="1028799" cy="7210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7093" tIns="27093" rIns="27093" bIns="27093" anchor="ctr"/>
          <a:lstStyle>
            <a:lvl1pPr defTabSz="587022">
              <a:spcBef>
                <a:spcPts val="1400"/>
              </a:spcBef>
              <a:defRPr sz="2800" i="0" spc="28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0.78</a:t>
            </a:r>
          </a:p>
        </p:txBody>
      </p:sp>
      <p:sp>
        <p:nvSpPr>
          <p:cNvPr id="1333" name="0.98"/>
          <p:cNvSpPr txBox="1"/>
          <p:nvPr/>
        </p:nvSpPr>
        <p:spPr>
          <a:xfrm>
            <a:off x="9865214" y="7737330"/>
            <a:ext cx="1028799" cy="7210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7093" tIns="27093" rIns="27093" bIns="27093" anchor="ctr"/>
          <a:lstStyle>
            <a:lvl1pPr defTabSz="587022">
              <a:spcBef>
                <a:spcPts val="1400"/>
              </a:spcBef>
              <a:defRPr sz="2800" i="0" spc="28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0.98</a:t>
            </a:r>
          </a:p>
        </p:txBody>
      </p:sp>
      <p:sp>
        <p:nvSpPr>
          <p:cNvPr id="1334" name="0.24"/>
          <p:cNvSpPr txBox="1"/>
          <p:nvPr/>
        </p:nvSpPr>
        <p:spPr>
          <a:xfrm>
            <a:off x="14424544" y="7792415"/>
            <a:ext cx="1028799" cy="7210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7093" tIns="27093" rIns="27093" bIns="27093" anchor="ctr"/>
          <a:lstStyle>
            <a:lvl1pPr defTabSz="587022">
              <a:spcBef>
                <a:spcPts val="1400"/>
              </a:spcBef>
              <a:defRPr sz="2800" i="0" spc="28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0.24</a:t>
            </a:r>
          </a:p>
        </p:txBody>
      </p:sp>
      <p:sp>
        <p:nvSpPr>
          <p:cNvPr id="1335" name="Triangle"/>
          <p:cNvSpPr/>
          <p:nvPr/>
        </p:nvSpPr>
        <p:spPr>
          <a:xfrm rot="540000">
            <a:off x="12453394" y="8431761"/>
            <a:ext cx="1381303" cy="12675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656" y="0"/>
                </a:moveTo>
                <a:lnTo>
                  <a:pt x="21600" y="21600"/>
                </a:lnTo>
                <a:lnTo>
                  <a:pt x="0" y="18855"/>
                </a:lnTo>
                <a:lnTo>
                  <a:pt x="11656" y="0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9B56B5"/>
              </a:gs>
            </a:gsLst>
            <a:lin ang="10966051"/>
          </a:gradFill>
          <a:ln w="12700">
            <a:miter lim="400000"/>
          </a:ln>
        </p:spPr>
        <p:txBody>
          <a:bodyPr lIns="27093" tIns="27093" rIns="27093" bIns="27093" anchor="ctr"/>
          <a:lstStyle/>
          <a:p>
            <a:pPr algn="ctr" defTabSz="587022">
              <a:spcBef>
                <a:spcPts val="0"/>
              </a:spcBef>
              <a:defRPr sz="2400" i="0" spc="0"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1336" name="Triangle"/>
          <p:cNvSpPr/>
          <p:nvPr/>
        </p:nvSpPr>
        <p:spPr>
          <a:xfrm>
            <a:off x="7645706" y="8523185"/>
            <a:ext cx="1381302" cy="12675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656" y="0"/>
                </a:moveTo>
                <a:lnTo>
                  <a:pt x="21600" y="21600"/>
                </a:lnTo>
                <a:lnTo>
                  <a:pt x="0" y="18855"/>
                </a:lnTo>
                <a:lnTo>
                  <a:pt x="11656" y="0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9B56B5"/>
              </a:gs>
            </a:gsLst>
            <a:lin ang="10966051"/>
          </a:gradFill>
          <a:ln w="12700">
            <a:miter lim="400000"/>
          </a:ln>
        </p:spPr>
        <p:txBody>
          <a:bodyPr lIns="27093" tIns="27093" rIns="27093" bIns="27093" anchor="ctr"/>
          <a:lstStyle/>
          <a:p>
            <a:pPr algn="ctr" defTabSz="587022">
              <a:spcBef>
                <a:spcPts val="0"/>
              </a:spcBef>
              <a:defRPr sz="2400" i="0" spc="0"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pic>
        <p:nvPicPr>
          <p:cNvPr id="1337" name="BQ.png" descr="BQ.png"/>
          <p:cNvPicPr>
            <a:picLocks noChangeAspect="1"/>
          </p:cNvPicPr>
          <p:nvPr/>
        </p:nvPicPr>
        <p:blipFill>
          <a:blip r:embed="rId5"/>
          <a:srcRect l="4426" t="17782" r="65126" b="45544"/>
          <a:stretch>
            <a:fillRect/>
          </a:stretch>
        </p:blipFill>
        <p:spPr>
          <a:xfrm>
            <a:off x="7033654" y="8183090"/>
            <a:ext cx="1428343" cy="14511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6" y="0"/>
                </a:moveTo>
                <a:cubicBezTo>
                  <a:pt x="7318" y="0"/>
                  <a:pt x="4802" y="1003"/>
                  <a:pt x="2881" y="3013"/>
                </a:cubicBezTo>
                <a:cubicBezTo>
                  <a:pt x="-961" y="7034"/>
                  <a:pt x="-961" y="13558"/>
                  <a:pt x="2881" y="17579"/>
                </a:cubicBezTo>
                <a:cubicBezTo>
                  <a:pt x="6723" y="21600"/>
                  <a:pt x="12955" y="21600"/>
                  <a:pt x="16797" y="17579"/>
                </a:cubicBezTo>
                <a:cubicBezTo>
                  <a:pt x="20639" y="13558"/>
                  <a:pt x="20639" y="7034"/>
                  <a:pt x="16797" y="3013"/>
                </a:cubicBezTo>
                <a:cubicBezTo>
                  <a:pt x="14876" y="1003"/>
                  <a:pt x="12354" y="0"/>
                  <a:pt x="9836" y="0"/>
                </a:cubicBezTo>
                <a:close/>
              </a:path>
            </a:pathLst>
          </a:custGeom>
          <a:ln w="12700">
            <a:solidFill>
              <a:srgbClr val="000000"/>
            </a:solidFill>
            <a:miter lim="400000"/>
          </a:ln>
        </p:spPr>
      </p:pic>
      <p:pic>
        <p:nvPicPr>
          <p:cNvPr id="1338" name="XBB.jpg" descr="XBB.jpg"/>
          <p:cNvPicPr>
            <a:picLocks noChangeAspect="1"/>
          </p:cNvPicPr>
          <p:nvPr/>
        </p:nvPicPr>
        <p:blipFill>
          <a:blip r:embed="rId6"/>
          <a:srcRect l="43658" t="30864" r="27506" b="30861"/>
          <a:stretch>
            <a:fillRect/>
          </a:stretch>
        </p:blipFill>
        <p:spPr>
          <a:xfrm>
            <a:off x="11909741" y="7995198"/>
            <a:ext cx="1428344" cy="14511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6" y="0"/>
                </a:moveTo>
                <a:cubicBezTo>
                  <a:pt x="7318" y="0"/>
                  <a:pt x="4802" y="1003"/>
                  <a:pt x="2881" y="3013"/>
                </a:cubicBezTo>
                <a:cubicBezTo>
                  <a:pt x="-961" y="7034"/>
                  <a:pt x="-961" y="13558"/>
                  <a:pt x="2881" y="17579"/>
                </a:cubicBezTo>
                <a:cubicBezTo>
                  <a:pt x="6723" y="21600"/>
                  <a:pt x="12955" y="21600"/>
                  <a:pt x="16797" y="17579"/>
                </a:cubicBezTo>
                <a:cubicBezTo>
                  <a:pt x="20639" y="13558"/>
                  <a:pt x="20639" y="7034"/>
                  <a:pt x="16797" y="3013"/>
                </a:cubicBezTo>
                <a:cubicBezTo>
                  <a:pt x="14876" y="1003"/>
                  <a:pt x="12354" y="0"/>
                  <a:pt x="9836" y="0"/>
                </a:cubicBezTo>
                <a:close/>
              </a:path>
            </a:pathLst>
          </a:custGeom>
          <a:ln w="12700">
            <a:solidFill>
              <a:srgbClr val="000000"/>
            </a:solidFill>
            <a:miter lim="400000"/>
          </a:ln>
        </p:spPr>
      </p:pic>
      <p:pic>
        <p:nvPicPr>
          <p:cNvPr id="1339" name="All_NoOtherorOmicron (2).pdf" descr="All_NoOtherorOmicron (2).pdf"/>
          <p:cNvPicPr>
            <a:picLocks noChangeAspect="1"/>
          </p:cNvPicPr>
          <p:nvPr/>
        </p:nvPicPr>
        <p:blipFill>
          <a:blip r:embed="rId2"/>
          <a:srcRect t="73307" r="30649" b="2600"/>
          <a:stretch>
            <a:fillRect/>
          </a:stretch>
        </p:blipFill>
        <p:spPr>
          <a:xfrm>
            <a:off x="1513419" y="10024228"/>
            <a:ext cx="9779742" cy="3397509"/>
          </a:xfrm>
          <a:prstGeom prst="rect">
            <a:avLst/>
          </a:prstGeom>
          <a:ln w="12700">
            <a:miter lim="400000"/>
          </a:ln>
        </p:spPr>
      </p:pic>
      <p:sp>
        <p:nvSpPr>
          <p:cNvPr id="1340" name="0.82"/>
          <p:cNvSpPr txBox="1"/>
          <p:nvPr/>
        </p:nvSpPr>
        <p:spPr>
          <a:xfrm>
            <a:off x="2790282" y="11945576"/>
            <a:ext cx="1028799" cy="7210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7093" tIns="27093" rIns="27093" bIns="27093" anchor="ctr"/>
          <a:lstStyle>
            <a:lvl1pPr defTabSz="587022">
              <a:spcBef>
                <a:spcPts val="1400"/>
              </a:spcBef>
              <a:defRPr sz="2800" i="0" spc="28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0.82</a:t>
            </a:r>
          </a:p>
        </p:txBody>
      </p:sp>
      <p:sp>
        <p:nvSpPr>
          <p:cNvPr id="1341" name="-0.53"/>
          <p:cNvSpPr txBox="1"/>
          <p:nvPr/>
        </p:nvSpPr>
        <p:spPr>
          <a:xfrm>
            <a:off x="7330327" y="10566867"/>
            <a:ext cx="1191343" cy="7210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7093" tIns="27093" rIns="27093" bIns="27093" anchor="ctr"/>
          <a:lstStyle>
            <a:lvl1pPr defTabSz="587022">
              <a:spcBef>
                <a:spcPts val="1400"/>
              </a:spcBef>
              <a:defRPr sz="2800" i="0" spc="28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-0.53</a:t>
            </a:r>
          </a:p>
        </p:txBody>
      </p:sp>
      <p:sp>
        <p:nvSpPr>
          <p:cNvPr id="1342" name="Triangle"/>
          <p:cNvSpPr/>
          <p:nvPr/>
        </p:nvSpPr>
        <p:spPr>
          <a:xfrm>
            <a:off x="9007214" y="11300461"/>
            <a:ext cx="1381303" cy="12675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656" y="0"/>
                </a:moveTo>
                <a:lnTo>
                  <a:pt x="21600" y="21600"/>
                </a:lnTo>
                <a:lnTo>
                  <a:pt x="0" y="18855"/>
                </a:lnTo>
                <a:lnTo>
                  <a:pt x="11656" y="0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9B56B5"/>
              </a:gs>
            </a:gsLst>
            <a:lin ang="10966051"/>
          </a:gradFill>
          <a:ln w="12700">
            <a:miter lim="400000"/>
          </a:ln>
        </p:spPr>
        <p:txBody>
          <a:bodyPr lIns="27093" tIns="27093" rIns="27093" bIns="27093" anchor="ctr"/>
          <a:lstStyle/>
          <a:p>
            <a:pPr algn="ctr" defTabSz="587022">
              <a:spcBef>
                <a:spcPts val="0"/>
              </a:spcBef>
              <a:defRPr sz="2400" i="0" spc="0"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1343" name="Grouper"/>
          <p:cNvSpPr/>
          <p:nvPr/>
        </p:nvSpPr>
        <p:spPr>
          <a:xfrm rot="651085">
            <a:off x="3876262" y="11167138"/>
            <a:ext cx="1381302" cy="12675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656" y="0"/>
                </a:moveTo>
                <a:lnTo>
                  <a:pt x="21600" y="21600"/>
                </a:lnTo>
                <a:lnTo>
                  <a:pt x="0" y="18855"/>
                </a:lnTo>
                <a:lnTo>
                  <a:pt x="11656" y="0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9B56B5"/>
              </a:gs>
            </a:gsLst>
            <a:lin ang="10966051"/>
          </a:gradFill>
          <a:ln w="12700">
            <a:miter lim="400000"/>
          </a:ln>
        </p:spPr>
        <p:txBody>
          <a:bodyPr lIns="27093" tIns="27093" rIns="27093" bIns="27093" anchor="ctr"/>
          <a:lstStyle/>
          <a:p>
            <a:pPr algn="ctr" defTabSz="587022">
              <a:spcBef>
                <a:spcPts val="0"/>
              </a:spcBef>
              <a:defRPr sz="2400" i="0" spc="0"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pic>
        <p:nvPicPr>
          <p:cNvPr id="1344" name="XBB15.png" descr="XBB15.png"/>
          <p:cNvPicPr>
            <a:picLocks noChangeAspect="1"/>
          </p:cNvPicPr>
          <p:nvPr/>
        </p:nvPicPr>
        <p:blipFill>
          <a:blip r:embed="rId7"/>
          <a:srcRect l="16822" t="32671" r="49180" b="6524"/>
          <a:stretch>
            <a:fillRect/>
          </a:stretch>
        </p:blipFill>
        <p:spPr>
          <a:xfrm>
            <a:off x="3342116" y="10709251"/>
            <a:ext cx="1428343" cy="14511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6" y="0"/>
                </a:moveTo>
                <a:cubicBezTo>
                  <a:pt x="7318" y="0"/>
                  <a:pt x="4802" y="1003"/>
                  <a:pt x="2881" y="3013"/>
                </a:cubicBezTo>
                <a:cubicBezTo>
                  <a:pt x="-961" y="7034"/>
                  <a:pt x="-961" y="13558"/>
                  <a:pt x="2881" y="17579"/>
                </a:cubicBezTo>
                <a:cubicBezTo>
                  <a:pt x="6723" y="21600"/>
                  <a:pt x="12955" y="21600"/>
                  <a:pt x="16797" y="17579"/>
                </a:cubicBezTo>
                <a:cubicBezTo>
                  <a:pt x="20639" y="13558"/>
                  <a:pt x="20639" y="7034"/>
                  <a:pt x="16797" y="3013"/>
                </a:cubicBezTo>
                <a:cubicBezTo>
                  <a:pt x="14876" y="1003"/>
                  <a:pt x="12354" y="0"/>
                  <a:pt x="9836" y="0"/>
                </a:cubicBezTo>
                <a:close/>
              </a:path>
            </a:pathLst>
          </a:custGeom>
          <a:ln w="12700">
            <a:solidFill>
              <a:srgbClr val="000000"/>
            </a:solidFill>
            <a:miter lim="400000"/>
          </a:ln>
        </p:spPr>
      </p:pic>
      <p:pic>
        <p:nvPicPr>
          <p:cNvPr id="1345" name="XBB.1.16.png" descr="XBB.1.16.png"/>
          <p:cNvPicPr>
            <a:picLocks noChangeAspect="1"/>
          </p:cNvPicPr>
          <p:nvPr/>
        </p:nvPicPr>
        <p:blipFill>
          <a:blip r:embed="rId8"/>
          <a:srcRect l="31048" t="32108" r="31043" b="19444"/>
          <a:stretch>
            <a:fillRect/>
          </a:stretch>
        </p:blipFill>
        <p:spPr>
          <a:xfrm>
            <a:off x="8406096" y="10950235"/>
            <a:ext cx="1428343" cy="14511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6" y="0"/>
                </a:moveTo>
                <a:cubicBezTo>
                  <a:pt x="7318" y="0"/>
                  <a:pt x="4802" y="1003"/>
                  <a:pt x="2881" y="3013"/>
                </a:cubicBezTo>
                <a:cubicBezTo>
                  <a:pt x="-961" y="7034"/>
                  <a:pt x="-961" y="13558"/>
                  <a:pt x="2881" y="17579"/>
                </a:cubicBezTo>
                <a:cubicBezTo>
                  <a:pt x="6723" y="21600"/>
                  <a:pt x="12955" y="21600"/>
                  <a:pt x="16797" y="17579"/>
                </a:cubicBezTo>
                <a:cubicBezTo>
                  <a:pt x="20639" y="13558"/>
                  <a:pt x="20639" y="7034"/>
                  <a:pt x="16797" y="3013"/>
                </a:cubicBezTo>
                <a:cubicBezTo>
                  <a:pt x="14876" y="1003"/>
                  <a:pt x="12354" y="0"/>
                  <a:pt x="9836" y="0"/>
                </a:cubicBezTo>
                <a:close/>
              </a:path>
            </a:pathLst>
          </a:custGeom>
          <a:ln w="12700">
            <a:solidFill>
              <a:srgbClr val="000000"/>
            </a:solidFill>
            <a:miter lim="400000"/>
          </a:ln>
        </p:spPr>
      </p:pic>
      <p:pic>
        <p:nvPicPr>
          <p:cNvPr id="1346" name="All_NoOtherorOmicron (2).pdf" descr="All_NoOtherorOmicron (2).pdf"/>
          <p:cNvPicPr>
            <a:picLocks noChangeAspect="1"/>
          </p:cNvPicPr>
          <p:nvPr/>
        </p:nvPicPr>
        <p:blipFill>
          <a:blip r:embed="rId2"/>
          <a:srcRect t="36884" r="96254" b="40825"/>
          <a:stretch>
            <a:fillRect/>
          </a:stretch>
        </p:blipFill>
        <p:spPr>
          <a:xfrm>
            <a:off x="1486857" y="5497245"/>
            <a:ext cx="528189" cy="31432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67" y="-262074"/>
            <a:ext cx="24392534" cy="13515182"/>
          </a:xfrm>
          <a:prstGeom prst="rect">
            <a:avLst/>
          </a:prstGeom>
          <a:ln w="12700">
            <a:miter lim="400000"/>
          </a:ln>
        </p:spPr>
      </p:pic>
      <p:sp>
        <p:nvSpPr>
          <p:cNvPr id="1349" name="https://dataportal.slh.wisc.edu/sc2-ww-dashboard"/>
          <p:cNvSpPr txBox="1"/>
          <p:nvPr/>
        </p:nvSpPr>
        <p:spPr>
          <a:xfrm>
            <a:off x="103564" y="13151863"/>
            <a:ext cx="9582651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200" i="0" spc="32"/>
            </a:pPr>
            <a:r>
              <a:rPr u="sng">
                <a:hlinkClick r:id="rId3"/>
              </a:rPr>
              <a:t>https://dataportal.slh.wisc.edu/sc2-ww-dashboard</a:t>
            </a:r>
            <a:r>
              <a:t> </a:t>
            </a:r>
          </a:p>
        </p:txBody>
      </p:sp>
      <p:sp>
        <p:nvSpPr>
          <p:cNvPr id="1350" name="Rectangle aux angles arrondis"/>
          <p:cNvSpPr/>
          <p:nvPr/>
        </p:nvSpPr>
        <p:spPr>
          <a:xfrm>
            <a:off x="631194" y="4102123"/>
            <a:ext cx="3129029" cy="3118922"/>
          </a:xfrm>
          <a:prstGeom prst="roundRect">
            <a:avLst>
              <a:gd name="adj" fmla="val 5936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500" i="0" spc="0">
                <a:solidFill>
                  <a:srgbClr val="FFFFFF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pic>
        <p:nvPicPr>
          <p:cNvPr id="1351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02" y="4042330"/>
            <a:ext cx="4283814" cy="43027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3" name="https://dataportal.slh.wisc.edu/sc2-ww-dashboard"/>
          <p:cNvSpPr txBox="1"/>
          <p:nvPr/>
        </p:nvSpPr>
        <p:spPr>
          <a:xfrm>
            <a:off x="103564" y="13151863"/>
            <a:ext cx="9582651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200" i="0" spc="32"/>
            </a:pPr>
            <a:r>
              <a:rPr u="sng">
                <a:hlinkClick r:id="rId2"/>
              </a:rPr>
              <a:t>https://dataportal.slh.wisc.edu/sc2-ww-dashboard</a:t>
            </a:r>
            <a:r>
              <a:t> </a:t>
            </a:r>
          </a:p>
        </p:txBody>
      </p:sp>
      <p:sp>
        <p:nvSpPr>
          <p:cNvPr id="1354" name="Rectangle aux angles arrondis"/>
          <p:cNvSpPr/>
          <p:nvPr/>
        </p:nvSpPr>
        <p:spPr>
          <a:xfrm>
            <a:off x="631194" y="4102123"/>
            <a:ext cx="3129029" cy="3118922"/>
          </a:xfrm>
          <a:prstGeom prst="roundRect">
            <a:avLst>
              <a:gd name="adj" fmla="val 5936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500" i="0" spc="0">
                <a:solidFill>
                  <a:srgbClr val="FFFFFF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pic>
        <p:nvPicPr>
          <p:cNvPr id="135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914" y="1175464"/>
            <a:ext cx="21994881" cy="11365072"/>
          </a:xfrm>
          <a:prstGeom prst="rect">
            <a:avLst/>
          </a:prstGeom>
          <a:ln w="12700">
            <a:miter lim="400000"/>
          </a:ln>
        </p:spPr>
      </p:pic>
      <p:sp>
        <p:nvSpPr>
          <p:cNvPr id="1356" name="Rectangle aux angles arrondis"/>
          <p:cNvSpPr/>
          <p:nvPr/>
        </p:nvSpPr>
        <p:spPr>
          <a:xfrm>
            <a:off x="20703514" y="445685"/>
            <a:ext cx="3129029" cy="3118922"/>
          </a:xfrm>
          <a:prstGeom prst="roundRect">
            <a:avLst>
              <a:gd name="adj" fmla="val 5936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500" i="0" spc="0">
                <a:solidFill>
                  <a:srgbClr val="FFFFFF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pic>
        <p:nvPicPr>
          <p:cNvPr id="1357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00721" y="385893"/>
            <a:ext cx="4283814" cy="43027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9" name="https://dataportal.slh.wisc.edu/sc2-ww-dashboard"/>
          <p:cNvSpPr txBox="1"/>
          <p:nvPr/>
        </p:nvSpPr>
        <p:spPr>
          <a:xfrm>
            <a:off x="103564" y="13151863"/>
            <a:ext cx="9582651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200" i="0" spc="32"/>
            </a:pPr>
            <a:r>
              <a:rPr u="sng">
                <a:hlinkClick r:id="rId2"/>
              </a:rPr>
              <a:t>https://dataportal.slh.wisc.edu/sc2-ww-dashboard</a:t>
            </a:r>
            <a:r>
              <a:t> </a:t>
            </a:r>
          </a:p>
        </p:txBody>
      </p:sp>
      <p:sp>
        <p:nvSpPr>
          <p:cNvPr id="1360" name="Rectangle aux angles arrondis"/>
          <p:cNvSpPr/>
          <p:nvPr/>
        </p:nvSpPr>
        <p:spPr>
          <a:xfrm>
            <a:off x="20703514" y="445685"/>
            <a:ext cx="3129029" cy="3118922"/>
          </a:xfrm>
          <a:prstGeom prst="roundRect">
            <a:avLst>
              <a:gd name="adj" fmla="val 5936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500" i="0" spc="0">
                <a:solidFill>
                  <a:srgbClr val="FFFFFF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pic>
        <p:nvPicPr>
          <p:cNvPr id="136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00721" y="385893"/>
            <a:ext cx="4283814" cy="430276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70" name="Grouper"/>
          <p:cNvGrpSpPr/>
          <p:nvPr/>
        </p:nvGrpSpPr>
        <p:grpSpPr>
          <a:xfrm>
            <a:off x="-2781469" y="2674250"/>
            <a:ext cx="30619062" cy="11497214"/>
            <a:chOff x="0" y="0"/>
            <a:chExt cx="30619060" cy="11497212"/>
          </a:xfrm>
        </p:grpSpPr>
        <p:pic>
          <p:nvPicPr>
            <p:cNvPr id="1362" name="SARS-CoV-2 Wastewater Genomic Dashboard2 (glissé(e)s).pdf" descr="SARS-CoV-2 Wastewater Genomic Dashboard2 (glissé(e)s).pdf"/>
            <p:cNvPicPr>
              <a:picLocks noChangeAspect="1"/>
            </p:cNvPicPr>
            <p:nvPr/>
          </p:nvPicPr>
          <p:blipFill>
            <a:blip r:embed="rId4"/>
            <a:srcRect t="17096"/>
            <a:stretch>
              <a:fillRect/>
            </a:stretch>
          </p:blipFill>
          <p:spPr>
            <a:xfrm>
              <a:off x="11665723" y="0"/>
              <a:ext cx="18953338" cy="111039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63" name="SARS-CoV-2 Wastewater Genomic Dashboard (glissé(e)s).pdf" descr="SARS-CoV-2 Wastewater Genomic Dashboard (glissé(e)s).pdf"/>
            <p:cNvPicPr>
              <a:picLocks noChangeAspect="1"/>
            </p:cNvPicPr>
            <p:nvPr/>
          </p:nvPicPr>
          <p:blipFill>
            <a:blip r:embed="rId5"/>
            <a:srcRect t="16897"/>
            <a:stretch>
              <a:fillRect/>
            </a:stretch>
          </p:blipFill>
          <p:spPr>
            <a:xfrm>
              <a:off x="0" y="366700"/>
              <a:ext cx="18953338" cy="111305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64" name="Proportion"/>
            <p:cNvSpPr txBox="1"/>
            <p:nvPr/>
          </p:nvSpPr>
          <p:spPr>
            <a:xfrm>
              <a:off x="24104151" y="3108925"/>
              <a:ext cx="1940022" cy="59131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7093" tIns="27093" rIns="27093" bIns="27093" numCol="1" anchor="ctr">
              <a:noAutofit/>
            </a:bodyPr>
            <a:lstStyle>
              <a:lvl1pPr algn="r" defTabSz="587022">
                <a:spcBef>
                  <a:spcPts val="1400"/>
                </a:spcBef>
                <a:defRPr sz="1800" i="0" spc="18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Proportion</a:t>
              </a:r>
            </a:p>
          </p:txBody>
        </p:sp>
        <p:sp>
          <p:nvSpPr>
            <p:cNvPr id="1365" name="Flèche"/>
            <p:cNvSpPr/>
            <p:nvPr/>
          </p:nvSpPr>
          <p:spPr>
            <a:xfrm>
              <a:off x="14633598" y="5254714"/>
              <a:ext cx="1646282" cy="1354769"/>
            </a:xfrm>
            <a:prstGeom prst="rightArrow">
              <a:avLst>
                <a:gd name="adj1" fmla="val 72245"/>
                <a:gd name="adj2" fmla="val 72926"/>
              </a:avLst>
            </a:prstGeom>
            <a:solidFill>
              <a:srgbClr val="E8A43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spcBef>
                  <a:spcPts val="0"/>
                </a:spcBef>
                <a:defRPr sz="2400" i="0" spc="0">
                  <a:solidFill>
                    <a:srgbClr val="FFFFFF"/>
                  </a:solidFill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pic>
          <p:nvPicPr>
            <p:cNvPr id="1366" name="Image" descr="Image"/>
            <p:cNvPicPr>
              <a:picLocks noChangeAspect="1"/>
            </p:cNvPicPr>
            <p:nvPr/>
          </p:nvPicPr>
          <p:blipFill>
            <a:blip r:embed="rId6"/>
            <a:srcRect l="3966" t="72762" r="70623" b="3497"/>
            <a:stretch>
              <a:fillRect/>
            </a:stretch>
          </p:blipFill>
          <p:spPr>
            <a:xfrm>
              <a:off x="11433458" y="705953"/>
              <a:ext cx="2743006" cy="24866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67" name="XBB.1.5"/>
            <p:cNvSpPr txBox="1"/>
            <p:nvPr/>
          </p:nvSpPr>
          <p:spPr>
            <a:xfrm>
              <a:off x="14592439" y="5636440"/>
              <a:ext cx="1413430" cy="5913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7093" tIns="27093" rIns="27093" bIns="27093" numCol="1" anchor="ctr">
              <a:noAutofit/>
            </a:bodyPr>
            <a:lstStyle>
              <a:lvl1pPr algn="r" defTabSz="587022">
                <a:spcBef>
                  <a:spcPts val="1400"/>
                </a:spcBef>
                <a:defRPr sz="1800" i="0" spc="18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XBB.1.5</a:t>
              </a:r>
            </a:p>
          </p:txBody>
        </p:sp>
        <p:sp>
          <p:nvSpPr>
            <p:cNvPr id="1368" name="Rectangle"/>
            <p:cNvSpPr/>
            <p:nvPr/>
          </p:nvSpPr>
          <p:spPr>
            <a:xfrm>
              <a:off x="15466542" y="478018"/>
              <a:ext cx="2251206" cy="478757"/>
            </a:xfrm>
            <a:prstGeom prst="rect">
              <a:avLst/>
            </a:prstGeom>
            <a:noFill/>
            <a:ln w="63500" cap="flat">
              <a:solidFill>
                <a:srgbClr val="FFFC79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spcBef>
                  <a:spcPts val="0"/>
                </a:spcBef>
                <a:defRPr sz="2400" i="0" spc="0">
                  <a:solidFill>
                    <a:srgbClr val="FFFFFF"/>
                  </a:solidFill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1369" name="Rectangle"/>
            <p:cNvSpPr/>
            <p:nvPr/>
          </p:nvSpPr>
          <p:spPr>
            <a:xfrm>
              <a:off x="3782793" y="883235"/>
              <a:ext cx="2630392" cy="478757"/>
            </a:xfrm>
            <a:prstGeom prst="rect">
              <a:avLst/>
            </a:prstGeom>
            <a:noFill/>
            <a:ln w="63500" cap="flat">
              <a:solidFill>
                <a:srgbClr val="FFFC79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spcBef>
                  <a:spcPts val="0"/>
                </a:spcBef>
                <a:defRPr sz="2400" i="0" spc="0">
                  <a:solidFill>
                    <a:srgbClr val="FFFFFF"/>
                  </a:solidFill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</p:grpSp>
      <p:pic>
        <p:nvPicPr>
          <p:cNvPr id="1371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3841" y="579726"/>
            <a:ext cx="7123208" cy="12813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981" y="168962"/>
            <a:ext cx="20988714" cy="13378076"/>
          </a:xfrm>
          <a:prstGeom prst="rect">
            <a:avLst/>
          </a:prstGeom>
          <a:ln w="12700">
            <a:miter lim="400000"/>
          </a:ln>
        </p:spPr>
      </p:pic>
      <p:sp>
        <p:nvSpPr>
          <p:cNvPr id="1374" name="https://dataportal.slh.wisc.edu/sc2-ww-dashboard"/>
          <p:cNvSpPr txBox="1"/>
          <p:nvPr/>
        </p:nvSpPr>
        <p:spPr>
          <a:xfrm>
            <a:off x="103564" y="13151863"/>
            <a:ext cx="9582651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200" i="0" spc="32"/>
            </a:pPr>
            <a:r>
              <a:rPr u="sng">
                <a:hlinkClick r:id="rId3"/>
              </a:rPr>
              <a:t>https://dataportal.slh.wisc.edu/sc2-ww-dashboard</a:t>
            </a:r>
            <a:r>
              <a:t> </a:t>
            </a:r>
          </a:p>
        </p:txBody>
      </p:sp>
      <p:sp>
        <p:nvSpPr>
          <p:cNvPr id="1375" name="Rectangle aux angles arrondis"/>
          <p:cNvSpPr/>
          <p:nvPr/>
        </p:nvSpPr>
        <p:spPr>
          <a:xfrm>
            <a:off x="19675141" y="3509108"/>
            <a:ext cx="3129029" cy="3118923"/>
          </a:xfrm>
          <a:prstGeom prst="roundRect">
            <a:avLst>
              <a:gd name="adj" fmla="val 5936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500" i="0" spc="0">
                <a:solidFill>
                  <a:srgbClr val="FFFFFF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pic>
        <p:nvPicPr>
          <p:cNvPr id="1376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72349" y="3449316"/>
            <a:ext cx="4283813" cy="43027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8" name="No. samples processed"/>
          <p:cNvSpPr txBox="1"/>
          <p:nvPr/>
        </p:nvSpPr>
        <p:spPr>
          <a:xfrm rot="16200000">
            <a:off x="13362954" y="6318607"/>
            <a:ext cx="4221056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 i="0" spc="34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No. samples processed</a:t>
            </a:r>
          </a:p>
        </p:txBody>
      </p:sp>
      <p:sp>
        <p:nvSpPr>
          <p:cNvPr id="1379" name="Population coverage"/>
          <p:cNvSpPr txBox="1">
            <a:spLocks noGrp="1"/>
          </p:cNvSpPr>
          <p:nvPr>
            <p:ph type="title"/>
          </p:nvPr>
        </p:nvSpPr>
        <p:spPr>
          <a:xfrm>
            <a:off x="443332" y="-14450"/>
            <a:ext cx="22352001" cy="2019301"/>
          </a:xfrm>
          <a:prstGeom prst="rect">
            <a:avLst/>
          </a:prstGeom>
        </p:spPr>
        <p:txBody>
          <a:bodyPr lIns="50800" tIns="50800" rIns="50800" bIns="50800"/>
          <a:lstStyle>
            <a:lvl1pPr algn="l" defTabSz="528319">
              <a:lnSpc>
                <a:spcPct val="80000"/>
              </a:lnSpc>
              <a:defRPr sz="10943">
                <a:solidFill>
                  <a:srgbClr val="5C5C5C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r>
              <a:t>Population coverage</a:t>
            </a:r>
          </a:p>
        </p:txBody>
      </p:sp>
      <p:pic>
        <p:nvPicPr>
          <p:cNvPr id="138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9993" y="3636771"/>
            <a:ext cx="6006596" cy="8304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1" name="Image" descr="Image"/>
          <p:cNvPicPr>
            <a:picLocks noChangeAspect="1"/>
          </p:cNvPicPr>
          <p:nvPr/>
        </p:nvPicPr>
        <p:blipFill>
          <a:blip r:embed="rId3"/>
          <a:srcRect l="5715"/>
          <a:stretch>
            <a:fillRect/>
          </a:stretch>
        </p:blipFill>
        <p:spPr>
          <a:xfrm>
            <a:off x="15776168" y="3636771"/>
            <a:ext cx="7709647" cy="5956454"/>
          </a:xfrm>
          <a:prstGeom prst="rect">
            <a:avLst/>
          </a:prstGeom>
          <a:ln w="12700">
            <a:miter lim="400000"/>
          </a:ln>
        </p:spPr>
      </p:pic>
      <p:sp>
        <p:nvSpPr>
          <p:cNvPr id="1382" name="Wastewater surveillance"/>
          <p:cNvSpPr txBox="1"/>
          <p:nvPr/>
        </p:nvSpPr>
        <p:spPr>
          <a:xfrm>
            <a:off x="2743395" y="2492570"/>
            <a:ext cx="6259792" cy="656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i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Wastewater surveillance </a:t>
            </a:r>
          </a:p>
        </p:txBody>
      </p:sp>
      <p:sp>
        <p:nvSpPr>
          <p:cNvPr id="1383" name="Clinical surveillance"/>
          <p:cNvSpPr txBox="1"/>
          <p:nvPr/>
        </p:nvSpPr>
        <p:spPr>
          <a:xfrm>
            <a:off x="16771323" y="2492570"/>
            <a:ext cx="5251987" cy="656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i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Clinical surveillance </a:t>
            </a:r>
          </a:p>
        </p:txBody>
      </p:sp>
      <p:grpSp>
        <p:nvGrpSpPr>
          <p:cNvPr id="1386" name="Image"/>
          <p:cNvGrpSpPr/>
          <p:nvPr/>
        </p:nvGrpSpPr>
        <p:grpSpPr>
          <a:xfrm>
            <a:off x="14260255" y="7893685"/>
            <a:ext cx="5173670" cy="4902244"/>
            <a:chOff x="0" y="0"/>
            <a:chExt cx="5173669" cy="4902242"/>
          </a:xfrm>
        </p:grpSpPr>
        <p:pic>
          <p:nvPicPr>
            <p:cNvPr id="1385" name="Image" descr="Imag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7000" y="88900"/>
              <a:ext cx="4919670" cy="457204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384" name="Image" descr="Image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5173670" cy="4902243"/>
            </a:xfrm>
            <a:prstGeom prst="rect">
              <a:avLst/>
            </a:prstGeom>
            <a:effectLst/>
          </p:spPr>
        </p:pic>
      </p:grpSp>
      <p:pic>
        <p:nvPicPr>
          <p:cNvPr id="1387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62266" y="11225145"/>
            <a:ext cx="2070101" cy="1765301"/>
          </a:xfrm>
          <a:prstGeom prst="rect">
            <a:avLst/>
          </a:prstGeom>
          <a:ln w="12700">
            <a:miter lim="400000"/>
          </a:ln>
        </p:spPr>
      </p:pic>
      <p:sp>
        <p:nvSpPr>
          <p:cNvPr id="1388" name="https://dataportal.slh.wisc.edu/sc2dashboard"/>
          <p:cNvSpPr txBox="1"/>
          <p:nvPr/>
        </p:nvSpPr>
        <p:spPr>
          <a:xfrm>
            <a:off x="16574774" y="3054349"/>
            <a:ext cx="5645086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100" i="0" spc="21"/>
            </a:lvl1pPr>
          </a:lstStyle>
          <a:p>
            <a:r>
              <a:t>https://dataportal.slh.wisc.edu/sc2dashboard</a:t>
            </a:r>
          </a:p>
        </p:txBody>
      </p:sp>
      <p:sp>
        <p:nvSpPr>
          <p:cNvPr id="1389" name="Ligne"/>
          <p:cNvSpPr/>
          <p:nvPr/>
        </p:nvSpPr>
        <p:spPr>
          <a:xfrm>
            <a:off x="20657033" y="5736852"/>
            <a:ext cx="2061121" cy="2061121"/>
          </a:xfrm>
          <a:prstGeom prst="line">
            <a:avLst/>
          </a:prstGeom>
          <a:ln w="63500">
            <a:solidFill>
              <a:srgbClr val="009193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500" i="0" spc="0"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pic>
        <p:nvPicPr>
          <p:cNvPr id="1390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45250" y="4747176"/>
            <a:ext cx="6948904" cy="5844695"/>
          </a:xfrm>
          <a:prstGeom prst="rect">
            <a:avLst/>
          </a:prstGeom>
          <a:ln w="12700">
            <a:miter lim="400000"/>
          </a:ln>
        </p:spPr>
      </p:pic>
      <p:sp>
        <p:nvSpPr>
          <p:cNvPr id="1391" name="Ligne"/>
          <p:cNvSpPr/>
          <p:nvPr/>
        </p:nvSpPr>
        <p:spPr>
          <a:xfrm>
            <a:off x="2884421" y="4950582"/>
            <a:ext cx="6389602" cy="28670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7" extrusionOk="0">
                <a:moveTo>
                  <a:pt x="0" y="21597"/>
                </a:moveTo>
                <a:cubicBezTo>
                  <a:pt x="1175" y="17192"/>
                  <a:pt x="2531" y="13148"/>
                  <a:pt x="4034" y="9475"/>
                </a:cubicBezTo>
                <a:cubicBezTo>
                  <a:pt x="5028" y="7047"/>
                  <a:pt x="6099" y="4754"/>
                  <a:pt x="7366" y="3070"/>
                </a:cubicBezTo>
                <a:cubicBezTo>
                  <a:pt x="8880" y="1058"/>
                  <a:pt x="10610" y="-3"/>
                  <a:pt x="12373" y="0"/>
                </a:cubicBezTo>
                <a:lnTo>
                  <a:pt x="21600" y="181"/>
                </a:lnTo>
              </a:path>
            </a:pathLst>
          </a:custGeom>
          <a:ln w="63500">
            <a:solidFill>
              <a:srgbClr val="009193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500" i="0" spc="0"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1392" name="Rectangle"/>
          <p:cNvSpPr/>
          <p:nvPr/>
        </p:nvSpPr>
        <p:spPr>
          <a:xfrm>
            <a:off x="7310317" y="9185061"/>
            <a:ext cx="1270001" cy="830405"/>
          </a:xfrm>
          <a:prstGeom prst="rect">
            <a:avLst/>
          </a:prstGeom>
          <a:solidFill>
            <a:srgbClr val="FFFFFF">
              <a:alpha val="64504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500" i="0" spc="0">
                <a:solidFill>
                  <a:srgbClr val="FFFFFF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1393" name="Rectangle"/>
          <p:cNvSpPr/>
          <p:nvPr/>
        </p:nvSpPr>
        <p:spPr>
          <a:xfrm>
            <a:off x="22252812" y="8066792"/>
            <a:ext cx="1270001" cy="830406"/>
          </a:xfrm>
          <a:prstGeom prst="rect">
            <a:avLst/>
          </a:prstGeom>
          <a:solidFill>
            <a:srgbClr val="FFFFFF">
              <a:alpha val="64504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500" i="0" spc="0">
                <a:solidFill>
                  <a:srgbClr val="FFFFFF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1394" name="No. samples processed"/>
          <p:cNvSpPr txBox="1"/>
          <p:nvPr/>
        </p:nvSpPr>
        <p:spPr>
          <a:xfrm rot="16200000">
            <a:off x="-589911" y="7104417"/>
            <a:ext cx="4221057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 i="0" spc="34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No. samples processed</a:t>
            </a:r>
          </a:p>
        </p:txBody>
      </p:sp>
      <p:grpSp>
        <p:nvGrpSpPr>
          <p:cNvPr id="1397" name="Image"/>
          <p:cNvGrpSpPr/>
          <p:nvPr/>
        </p:nvGrpSpPr>
        <p:grpSpPr>
          <a:xfrm>
            <a:off x="8486449" y="7893685"/>
            <a:ext cx="4605062" cy="4902244"/>
            <a:chOff x="0" y="0"/>
            <a:chExt cx="4605060" cy="4902242"/>
          </a:xfrm>
        </p:grpSpPr>
        <p:pic>
          <p:nvPicPr>
            <p:cNvPr id="1396" name="Image" descr="Image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7000" y="88900"/>
              <a:ext cx="4351061" cy="457204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395" name="Image" descr="Image"/>
            <p:cNvPicPr>
              <a:picLocks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0" y="0"/>
              <a:ext cx="4605061" cy="4902243"/>
            </a:xfrm>
            <a:prstGeom prst="rect">
              <a:avLst/>
            </a:prstGeom>
            <a:effectLst/>
          </p:spPr>
        </p:pic>
      </p:grpSp>
      <p:sp>
        <p:nvSpPr>
          <p:cNvPr id="1398" name="Sequence 20 samples per week"/>
          <p:cNvSpPr txBox="1"/>
          <p:nvPr/>
        </p:nvSpPr>
        <p:spPr>
          <a:xfrm>
            <a:off x="1100845" y="11714095"/>
            <a:ext cx="6216859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Sequence 20 samples per week</a:t>
            </a:r>
          </a:p>
        </p:txBody>
      </p:sp>
      <p:sp>
        <p:nvSpPr>
          <p:cNvPr id="1399" name="Numéro de diapositive"/>
          <p:cNvSpPr txBox="1">
            <a:spLocks noGrp="1"/>
          </p:cNvSpPr>
          <p:nvPr>
            <p:ph type="sldNum" sz="quarter" idx="4294967295"/>
          </p:nvPr>
        </p:nvSpPr>
        <p:spPr>
          <a:xfrm>
            <a:off x="23136936" y="12922250"/>
            <a:ext cx="453239" cy="4699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algn="ctr" defTabSz="821531"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28</a:t>
            </a:fld>
            <a:endParaRPr/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1" name="Wastewater surveillance mirrors clinical trends…"/>
          <p:cNvSpPr txBox="1"/>
          <p:nvPr/>
        </p:nvSpPr>
        <p:spPr>
          <a:xfrm>
            <a:off x="7990866" y="3352269"/>
            <a:ext cx="15288099" cy="52101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821531">
              <a:spcBef>
                <a:spcPts val="0"/>
              </a:spcBef>
              <a:defRPr sz="4200" i="0" spc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Wastewater</a:t>
            </a:r>
            <a:r>
              <a:t> surveillance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mirrors</a:t>
            </a:r>
            <a:r>
              <a:t>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clinical</a:t>
            </a:r>
            <a:r>
              <a:t> trends</a:t>
            </a:r>
          </a:p>
          <a:p>
            <a:pPr lvl="1" indent="0" defTabSz="821531">
              <a:spcBef>
                <a:spcPts val="0"/>
              </a:spcBef>
              <a:defRPr sz="3200" i="0" spc="0">
                <a:solidFill>
                  <a:srgbClr val="A6AAA8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Pearson correlation coefficient &gt;0.7 </a:t>
            </a:r>
          </a:p>
          <a:p>
            <a:pPr lvl="1" indent="0" defTabSz="821531">
              <a:spcBef>
                <a:spcPts val="0"/>
              </a:spcBef>
              <a:defRPr sz="3200" i="0" spc="0">
                <a:solidFill>
                  <a:srgbClr val="A6AAA8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    Challenging to validate the presence of low prevalence lineages.</a:t>
            </a:r>
          </a:p>
          <a:p>
            <a:pPr defTabSz="821531">
              <a:spcBef>
                <a:spcPts val="0"/>
              </a:spcBef>
              <a:defRPr sz="4200" i="0" spc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  <a:p>
            <a:pPr defTabSz="821531">
              <a:spcBef>
                <a:spcPts val="0"/>
              </a:spcBef>
              <a:defRPr sz="4200" i="0" spc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Wastewater</a:t>
            </a:r>
            <a:r>
              <a:t> represents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integrated</a:t>
            </a:r>
            <a:r>
              <a:t> samples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representative</a:t>
            </a:r>
            <a:r>
              <a:t> of the entire serviced population.</a:t>
            </a:r>
          </a:p>
          <a:p>
            <a:pPr defTabSz="821531">
              <a:spcBef>
                <a:spcPts val="0"/>
              </a:spcBef>
              <a:defRPr sz="3400" i="0" spc="0">
                <a:solidFill>
                  <a:srgbClr val="A6AAA8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Less bias induced by low clinical testing coverage of certain communities (e.g., urban vs rural).</a:t>
            </a:r>
          </a:p>
        </p:txBody>
      </p:sp>
      <p:sp>
        <p:nvSpPr>
          <p:cNvPr id="1402" name="Genomic surveillance"/>
          <p:cNvSpPr txBox="1"/>
          <p:nvPr/>
        </p:nvSpPr>
        <p:spPr>
          <a:xfrm>
            <a:off x="7308594" y="725090"/>
            <a:ext cx="13387332" cy="151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spcBef>
                <a:spcPts val="0"/>
              </a:spcBef>
              <a:defRPr sz="9000" i="0" spc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Genomic surveillance</a:t>
            </a:r>
          </a:p>
        </p:txBody>
      </p:sp>
      <p:pic>
        <p:nvPicPr>
          <p:cNvPr id="1403" name="SARS-CoV-2_without_background.png" descr="SARS-CoV-2_without_backgroun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56936" y="-142875"/>
            <a:ext cx="13658756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404" name="Independent and complementary to traditional clinical tools…"/>
          <p:cNvSpPr/>
          <p:nvPr/>
        </p:nvSpPr>
        <p:spPr>
          <a:xfrm>
            <a:off x="6900851" y="8874688"/>
            <a:ext cx="16592743" cy="3645008"/>
          </a:xfrm>
          <a:prstGeom prst="rect">
            <a:avLst/>
          </a:prstGeom>
          <a:solidFill>
            <a:srgbClr val="000000">
              <a:alpha val="9248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4200" i="0" spc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Independent and complementary to traditional clinical tools</a:t>
            </a:r>
          </a:p>
          <a:p>
            <a:pPr defTabSz="821531">
              <a:spcBef>
                <a:spcPts val="0"/>
              </a:spcBef>
              <a:defRPr sz="4200" i="0" spc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Promising powerful epidemiological tool </a:t>
            </a:r>
          </a:p>
        </p:txBody>
      </p:sp>
      <p:sp>
        <p:nvSpPr>
          <p:cNvPr id="1405" name="Panneau"/>
          <p:cNvSpPr/>
          <p:nvPr/>
        </p:nvSpPr>
        <p:spPr>
          <a:xfrm>
            <a:off x="7987602" y="4530519"/>
            <a:ext cx="477222" cy="4771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70" h="21600" extrusionOk="0">
                <a:moveTo>
                  <a:pt x="10685" y="0"/>
                </a:moveTo>
                <a:cubicBezTo>
                  <a:pt x="9798" y="0"/>
                  <a:pt x="9001" y="498"/>
                  <a:pt x="8605" y="1300"/>
                </a:cubicBezTo>
                <a:lnTo>
                  <a:pt x="248" y="18197"/>
                </a:lnTo>
                <a:cubicBezTo>
                  <a:pt x="-115" y="18931"/>
                  <a:pt x="-79" y="19786"/>
                  <a:pt x="348" y="20484"/>
                </a:cubicBezTo>
                <a:cubicBezTo>
                  <a:pt x="775" y="21183"/>
                  <a:pt x="1515" y="21600"/>
                  <a:pt x="2327" y="21600"/>
                </a:cubicBezTo>
                <a:lnTo>
                  <a:pt x="19042" y="21600"/>
                </a:lnTo>
                <a:cubicBezTo>
                  <a:pt x="19853" y="21600"/>
                  <a:pt x="20593" y="21183"/>
                  <a:pt x="21020" y="20484"/>
                </a:cubicBezTo>
                <a:cubicBezTo>
                  <a:pt x="21447" y="19786"/>
                  <a:pt x="21485" y="18931"/>
                  <a:pt x="21122" y="18197"/>
                </a:cubicBezTo>
                <a:lnTo>
                  <a:pt x="12765" y="1300"/>
                </a:lnTo>
                <a:cubicBezTo>
                  <a:pt x="12369" y="498"/>
                  <a:pt x="11572" y="0"/>
                  <a:pt x="10685" y="0"/>
                </a:cubicBezTo>
                <a:close/>
                <a:moveTo>
                  <a:pt x="10685" y="744"/>
                </a:moveTo>
                <a:cubicBezTo>
                  <a:pt x="11291" y="744"/>
                  <a:pt x="11836" y="1084"/>
                  <a:pt x="12108" y="1632"/>
                </a:cubicBezTo>
                <a:lnTo>
                  <a:pt x="20464" y="18530"/>
                </a:lnTo>
                <a:cubicBezTo>
                  <a:pt x="20712" y="19032"/>
                  <a:pt x="20686" y="19615"/>
                  <a:pt x="20394" y="20093"/>
                </a:cubicBezTo>
                <a:cubicBezTo>
                  <a:pt x="20102" y="20570"/>
                  <a:pt x="19597" y="20856"/>
                  <a:pt x="19042" y="20856"/>
                </a:cubicBezTo>
                <a:lnTo>
                  <a:pt x="2327" y="20856"/>
                </a:lnTo>
                <a:cubicBezTo>
                  <a:pt x="1772" y="20856"/>
                  <a:pt x="1266" y="20570"/>
                  <a:pt x="974" y="20093"/>
                </a:cubicBezTo>
                <a:cubicBezTo>
                  <a:pt x="683" y="19615"/>
                  <a:pt x="658" y="19032"/>
                  <a:pt x="906" y="18530"/>
                </a:cubicBezTo>
                <a:lnTo>
                  <a:pt x="9262" y="1632"/>
                </a:lnTo>
                <a:cubicBezTo>
                  <a:pt x="9534" y="1084"/>
                  <a:pt x="10079" y="744"/>
                  <a:pt x="10685" y="744"/>
                </a:cubicBezTo>
                <a:close/>
                <a:moveTo>
                  <a:pt x="10685" y="1384"/>
                </a:moveTo>
                <a:cubicBezTo>
                  <a:pt x="10315" y="1384"/>
                  <a:pt x="9996" y="1585"/>
                  <a:pt x="9830" y="1919"/>
                </a:cubicBezTo>
                <a:lnTo>
                  <a:pt x="1472" y="18817"/>
                </a:lnTo>
                <a:cubicBezTo>
                  <a:pt x="1323" y="19118"/>
                  <a:pt x="1338" y="19470"/>
                  <a:pt x="1514" y="19757"/>
                </a:cubicBezTo>
                <a:cubicBezTo>
                  <a:pt x="1689" y="20044"/>
                  <a:pt x="1993" y="20214"/>
                  <a:pt x="2327" y="20214"/>
                </a:cubicBezTo>
                <a:lnTo>
                  <a:pt x="19042" y="20214"/>
                </a:lnTo>
                <a:cubicBezTo>
                  <a:pt x="19375" y="20214"/>
                  <a:pt x="19679" y="20044"/>
                  <a:pt x="19855" y="19757"/>
                </a:cubicBezTo>
                <a:cubicBezTo>
                  <a:pt x="20030" y="19470"/>
                  <a:pt x="20046" y="19118"/>
                  <a:pt x="19896" y="18817"/>
                </a:cubicBezTo>
                <a:lnTo>
                  <a:pt x="11540" y="1919"/>
                </a:lnTo>
                <a:cubicBezTo>
                  <a:pt x="11374" y="1585"/>
                  <a:pt x="11055" y="1384"/>
                  <a:pt x="10685" y="1384"/>
                </a:cubicBezTo>
                <a:close/>
              </a:path>
            </a:pathLst>
          </a:custGeom>
          <a:solidFill>
            <a:srgbClr val="FFD479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406" name="Independent and complementary to traditional clinical tools…"/>
          <p:cNvSpPr txBox="1"/>
          <p:nvPr/>
        </p:nvSpPr>
        <p:spPr>
          <a:xfrm>
            <a:off x="7060513" y="8950669"/>
            <a:ext cx="16273417" cy="3267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ctr" defTabSz="821531">
              <a:spcBef>
                <a:spcPts val="0"/>
              </a:spcBef>
              <a:defRPr sz="5200" i="0" spc="0">
                <a:solidFill>
                  <a:srgbClr val="000000"/>
                </a:solidFill>
              </a:defRPr>
            </a:pPr>
            <a:r>
              <a:rPr b="1"/>
              <a:t>Independent</a:t>
            </a:r>
            <a:r>
              <a:t> and </a:t>
            </a:r>
            <a:r>
              <a:rPr b="1"/>
              <a:t>complementary</a:t>
            </a:r>
            <a:r>
              <a:t> to traditional clinical tools</a:t>
            </a:r>
          </a:p>
          <a:p>
            <a:pPr algn="ctr" defTabSz="821531">
              <a:spcBef>
                <a:spcPts val="0"/>
              </a:spcBef>
              <a:defRPr sz="2400" i="0" spc="0">
                <a:solidFill>
                  <a:srgbClr val="000000"/>
                </a:solidFill>
              </a:defRPr>
            </a:pPr>
            <a:endParaRPr/>
          </a:p>
          <a:p>
            <a:pPr algn="ctr" defTabSz="821531">
              <a:spcBef>
                <a:spcPts val="0"/>
              </a:spcBef>
              <a:defRPr sz="5200" i="0" spc="0">
                <a:solidFill>
                  <a:srgbClr val="000000"/>
                </a:solidFill>
              </a:defRPr>
            </a:pPr>
            <a:r>
              <a:t>Promising </a:t>
            </a:r>
            <a:r>
              <a:rPr b="1"/>
              <a:t>powerful epidemiological tool </a:t>
            </a:r>
          </a:p>
        </p:txBody>
      </p:sp>
      <p:sp>
        <p:nvSpPr>
          <p:cNvPr id="1407" name="Numéro de diapositive"/>
          <p:cNvSpPr txBox="1">
            <a:spLocks noGrp="1"/>
          </p:cNvSpPr>
          <p:nvPr>
            <p:ph type="sldNum" sz="quarter" idx="4294967295"/>
          </p:nvPr>
        </p:nvSpPr>
        <p:spPr>
          <a:xfrm>
            <a:off x="23136936" y="12922250"/>
            <a:ext cx="453239" cy="4699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algn="ctr" defTabSz="821531"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29</a:t>
            </a:fld>
            <a:endParaRPr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Numéro de diapositive"/>
          <p:cNvSpPr txBox="1">
            <a:spLocks noGrp="1"/>
          </p:cNvSpPr>
          <p:nvPr>
            <p:ph type="sldNum" sz="quarter" idx="4294967295"/>
          </p:nvPr>
        </p:nvSpPr>
        <p:spPr>
          <a:xfrm>
            <a:off x="23096861" y="12922250"/>
            <a:ext cx="266695" cy="4699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sp>
        <p:nvSpPr>
          <p:cNvPr id="159" name="Choi et al., 2018"/>
          <p:cNvSpPr txBox="1"/>
          <p:nvPr/>
        </p:nvSpPr>
        <p:spPr>
          <a:xfrm>
            <a:off x="15768253" y="11546627"/>
            <a:ext cx="5106215" cy="987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algn="ctr" defTabSz="584200">
              <a:spcBef>
                <a:spcPts val="0"/>
              </a:spcBef>
              <a:defRPr sz="3500" i="0" spc="0">
                <a:solidFill>
                  <a:srgbClr val="A6AAA8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Choi et al.,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2018</a:t>
            </a:r>
          </a:p>
        </p:txBody>
      </p:sp>
      <p:sp>
        <p:nvSpPr>
          <p:cNvPr id="160" name="Popular in 2000s"/>
          <p:cNvSpPr txBox="1"/>
          <p:nvPr/>
        </p:nvSpPr>
        <p:spPr>
          <a:xfrm>
            <a:off x="20110141" y="8081488"/>
            <a:ext cx="3853974" cy="32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584200">
              <a:spcBef>
                <a:spcPts val="0"/>
              </a:spcBef>
              <a:defRPr sz="4600" b="1" i="0" spc="0">
                <a:solidFill>
                  <a:srgbClr val="00905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Popular in 2000s</a:t>
            </a:r>
          </a:p>
        </p:txBody>
      </p:sp>
      <p:sp>
        <p:nvSpPr>
          <p:cNvPr id="161" name="Ligne"/>
          <p:cNvSpPr/>
          <p:nvPr/>
        </p:nvSpPr>
        <p:spPr>
          <a:xfrm flipV="1">
            <a:off x="19985633" y="7226588"/>
            <a:ext cx="6691" cy="4333114"/>
          </a:xfrm>
          <a:prstGeom prst="line">
            <a:avLst/>
          </a:prstGeom>
          <a:ln w="76200">
            <a:solidFill>
              <a:srgbClr val="008F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spcBef>
                <a:spcPts val="0"/>
              </a:spcBef>
              <a:defRPr sz="2400" i="0" spc="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pic>
        <p:nvPicPr>
          <p:cNvPr id="162" name="water.png" descr="water.png"/>
          <p:cNvPicPr>
            <a:picLocks noChangeAspect="1"/>
          </p:cNvPicPr>
          <p:nvPr/>
        </p:nvPicPr>
        <p:blipFill>
          <a:blip r:embed="rId2"/>
          <a:srcRect t="23196"/>
          <a:stretch>
            <a:fillRect/>
          </a:stretch>
        </p:blipFill>
        <p:spPr>
          <a:xfrm>
            <a:off x="768795" y="3016432"/>
            <a:ext cx="19012647" cy="8608677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Wastewater surveillance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22352000" cy="2019300"/>
          </a:xfrm>
          <a:prstGeom prst="rect">
            <a:avLst/>
          </a:prstGeom>
        </p:spPr>
        <p:txBody>
          <a:bodyPr/>
          <a:lstStyle>
            <a:lvl1pPr algn="l" defTabSz="528319">
              <a:defRPr sz="10943" cap="none"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r>
              <a:t> Wastewater surveillance</a:t>
            </a:r>
          </a:p>
        </p:txBody>
      </p:sp>
      <p:sp>
        <p:nvSpPr>
          <p:cNvPr id="164" name="Ligne"/>
          <p:cNvSpPr/>
          <p:nvPr/>
        </p:nvSpPr>
        <p:spPr>
          <a:xfrm flipV="1">
            <a:off x="19992321" y="4203748"/>
            <a:ext cx="1" cy="1693292"/>
          </a:xfrm>
          <a:prstGeom prst="line">
            <a:avLst/>
          </a:prstGeom>
          <a:ln w="76200">
            <a:solidFill>
              <a:srgbClr val="008F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spcBef>
                <a:spcPts val="0"/>
              </a:spcBef>
              <a:defRPr sz="2400" i="0" spc="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65" name="COVID-19 pandemic"/>
          <p:cNvSpPr txBox="1"/>
          <p:nvPr/>
        </p:nvSpPr>
        <p:spPr>
          <a:xfrm>
            <a:off x="20110141" y="3355025"/>
            <a:ext cx="3853974" cy="32772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584200">
              <a:spcBef>
                <a:spcPts val="0"/>
              </a:spcBef>
              <a:defRPr sz="4600" b="1" i="0" spc="0">
                <a:solidFill>
                  <a:srgbClr val="00905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COVID-19 pandemic</a:t>
            </a: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9" name="Rectangle"/>
          <p:cNvSpPr/>
          <p:nvPr/>
        </p:nvSpPr>
        <p:spPr>
          <a:xfrm>
            <a:off x="-233164" y="11345"/>
            <a:ext cx="25427337" cy="14555305"/>
          </a:xfrm>
          <a:prstGeom prst="rect">
            <a:avLst/>
          </a:prstGeom>
          <a:gradFill>
            <a:gsLst>
              <a:gs pos="0">
                <a:srgbClr val="00A6AC">
                  <a:alpha val="32578"/>
                </a:srgbClr>
              </a:gs>
              <a:gs pos="100000">
                <a:srgbClr val="005C5F">
                  <a:alpha val="32578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410" name="3"/>
          <p:cNvSpPr txBox="1"/>
          <p:nvPr/>
        </p:nvSpPr>
        <p:spPr>
          <a:xfrm>
            <a:off x="-3675862" y="1037922"/>
            <a:ext cx="14052018" cy="15141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spcBef>
                <a:spcPts val="0"/>
              </a:spcBef>
              <a:defRPr sz="98400" i="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3  </a:t>
            </a:r>
          </a:p>
        </p:txBody>
      </p:sp>
      <p:sp>
        <p:nvSpPr>
          <p:cNvPr id="1411" name="SARS-CoV-2 levels…"/>
          <p:cNvSpPr txBox="1"/>
          <p:nvPr/>
        </p:nvSpPr>
        <p:spPr>
          <a:xfrm>
            <a:off x="6547507" y="6830085"/>
            <a:ext cx="12769355" cy="65799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1285875">
              <a:lnSpc>
                <a:spcPct val="70000"/>
              </a:lnSpc>
              <a:spcBef>
                <a:spcPts val="0"/>
              </a:spcBef>
              <a:defRPr sz="9800" i="0" spc="0">
                <a:solidFill>
                  <a:srgbClr val="A9A9A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SARS-CoV-2 levels</a:t>
            </a:r>
          </a:p>
          <a:p>
            <a:pPr defTabSz="1285875">
              <a:lnSpc>
                <a:spcPct val="70000"/>
              </a:lnSpc>
              <a:spcBef>
                <a:spcPts val="0"/>
              </a:spcBef>
              <a:defRPr sz="9800" i="0" spc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defTabSz="1285875">
              <a:lnSpc>
                <a:spcPct val="70000"/>
              </a:lnSpc>
              <a:spcBef>
                <a:spcPts val="0"/>
              </a:spcBef>
              <a:defRPr sz="9800" i="0" spc="0">
                <a:solidFill>
                  <a:srgbClr val="A9A9A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SARS-CoV-2 variants</a:t>
            </a:r>
          </a:p>
          <a:p>
            <a:pPr defTabSz="1285875">
              <a:lnSpc>
                <a:spcPct val="70000"/>
              </a:lnSpc>
              <a:spcBef>
                <a:spcPts val="0"/>
              </a:spcBef>
              <a:defRPr sz="9800" i="0" spc="0">
                <a:solidFill>
                  <a:srgbClr val="A9A9A9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defTabSz="1285875">
              <a:lnSpc>
                <a:spcPct val="70000"/>
              </a:lnSpc>
              <a:spcBef>
                <a:spcPts val="0"/>
              </a:spcBef>
              <a:defRPr sz="9800" b="1" i="0" spc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Beyond SARS-CoV-2 </a:t>
            </a:r>
            <a:br/>
            <a:r>
              <a:t>monitoring</a:t>
            </a:r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" name="Rectangle"/>
          <p:cNvSpPr/>
          <p:nvPr/>
        </p:nvSpPr>
        <p:spPr>
          <a:xfrm>
            <a:off x="12385092" y="7329606"/>
            <a:ext cx="2134866" cy="1122507"/>
          </a:xfrm>
          <a:prstGeom prst="rect">
            <a:avLst/>
          </a:prstGeom>
          <a:solidFill>
            <a:schemeClr val="accent1">
              <a:hueOff val="-522454"/>
              <a:satOff val="1153"/>
              <a:lumOff val="13444"/>
              <a:alpha val="10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500" i="0" spc="0">
                <a:solidFill>
                  <a:srgbClr val="FFFFFF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1414" name="Wastewater surveillance in Wisconsin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22352000" cy="2019300"/>
          </a:xfrm>
          <a:prstGeom prst="rect">
            <a:avLst/>
          </a:prstGeom>
        </p:spPr>
        <p:txBody>
          <a:bodyPr/>
          <a:lstStyle>
            <a:lvl1pPr algn="l" defTabSz="487044">
              <a:defRPr sz="10088" cap="none"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r>
              <a:t> Wastewater surveillance in Wisconsin</a:t>
            </a:r>
          </a:p>
        </p:txBody>
      </p:sp>
      <p:pic>
        <p:nvPicPr>
          <p:cNvPr id="1415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016" y="10940850"/>
            <a:ext cx="4743521" cy="9213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6" name="Picture 8" descr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016" y="9343569"/>
            <a:ext cx="4667520" cy="127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7" name="Picture 10" descr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957" y="12189445"/>
            <a:ext cx="4667520" cy="1336760"/>
          </a:xfrm>
          <a:prstGeom prst="rect">
            <a:avLst/>
          </a:prstGeom>
          <a:ln w="12700">
            <a:miter lim="400000"/>
          </a:ln>
        </p:spPr>
      </p:pic>
      <p:sp>
        <p:nvSpPr>
          <p:cNvPr id="1418" name="Ovale"/>
          <p:cNvSpPr/>
          <p:nvPr/>
        </p:nvSpPr>
        <p:spPr>
          <a:xfrm>
            <a:off x="1117114" y="5736120"/>
            <a:ext cx="1241763" cy="1182392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070C0"/>
            </a:solidFill>
          </a:ln>
          <a:effectLst>
            <a:outerShdw blurRad="50800" dist="12700" dir="5400000" rotWithShape="0">
              <a:srgbClr val="000000">
                <a:alpha val="50000"/>
              </a:srgbClr>
            </a:outerShdw>
          </a:effectLst>
        </p:spPr>
        <p:txBody>
          <a:bodyPr lIns="45719" rIns="45719" anchor="ctr"/>
          <a:lstStyle/>
          <a:p>
            <a:pPr algn="ctr" defTabSz="457200">
              <a:spcBef>
                <a:spcPts val="0"/>
              </a:spcBef>
              <a:defRPr sz="1800" i="0" spc="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1419" name="2020"/>
          <p:cNvSpPr txBox="1"/>
          <p:nvPr/>
        </p:nvSpPr>
        <p:spPr>
          <a:xfrm>
            <a:off x="1175828" y="6055450"/>
            <a:ext cx="1129317" cy="596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 defTabSz="457200">
              <a:spcBef>
                <a:spcPts val="0"/>
              </a:spcBef>
              <a:defRPr sz="3200" b="1" i="0" spc="0">
                <a:solidFill>
                  <a:srgbClr val="000000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r>
              <a:t>2020</a:t>
            </a:r>
          </a:p>
        </p:txBody>
      </p:sp>
      <p:sp>
        <p:nvSpPr>
          <p:cNvPr id="1420" name="Straight Arrow Connector 15"/>
          <p:cNvSpPr/>
          <p:nvPr/>
        </p:nvSpPr>
        <p:spPr>
          <a:xfrm>
            <a:off x="2525767" y="6350707"/>
            <a:ext cx="3402213" cy="22085"/>
          </a:xfrm>
          <a:prstGeom prst="line">
            <a:avLst/>
          </a:prstGeom>
          <a:ln w="635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defTabSz="457200">
              <a:spcBef>
                <a:spcPts val="0"/>
              </a:spcBef>
              <a:defRPr sz="1800" i="0" spc="0">
                <a:solidFill>
                  <a:srgbClr val="000000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1421" name="Straight Arrow Connector 88"/>
          <p:cNvSpPr/>
          <p:nvPr/>
        </p:nvSpPr>
        <p:spPr>
          <a:xfrm>
            <a:off x="7682976" y="6372792"/>
            <a:ext cx="3419596" cy="1"/>
          </a:xfrm>
          <a:prstGeom prst="line">
            <a:avLst/>
          </a:prstGeom>
          <a:ln w="635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defTabSz="457200">
              <a:spcBef>
                <a:spcPts val="0"/>
              </a:spcBef>
              <a:defRPr sz="1800" i="0" spc="0">
                <a:solidFill>
                  <a:srgbClr val="000000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1422" name="Ovale"/>
          <p:cNvSpPr/>
          <p:nvPr/>
        </p:nvSpPr>
        <p:spPr>
          <a:xfrm>
            <a:off x="6184596" y="5759512"/>
            <a:ext cx="1241763" cy="1182391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070C0"/>
            </a:solidFill>
          </a:ln>
          <a:effectLst>
            <a:outerShdw blurRad="50800" dist="12700" dir="5400000" rotWithShape="0">
              <a:srgbClr val="000000">
                <a:alpha val="50000"/>
              </a:srgbClr>
            </a:outerShdw>
          </a:effectLst>
        </p:spPr>
        <p:txBody>
          <a:bodyPr lIns="45719" rIns="45719" anchor="ctr"/>
          <a:lstStyle/>
          <a:p>
            <a:pPr algn="ctr" defTabSz="457200">
              <a:spcBef>
                <a:spcPts val="0"/>
              </a:spcBef>
              <a:defRPr sz="1800" i="0" spc="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1423" name="2021"/>
          <p:cNvSpPr txBox="1"/>
          <p:nvPr/>
        </p:nvSpPr>
        <p:spPr>
          <a:xfrm>
            <a:off x="6243310" y="6078842"/>
            <a:ext cx="1129317" cy="596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 defTabSz="457200">
              <a:spcBef>
                <a:spcPts val="0"/>
              </a:spcBef>
              <a:defRPr sz="3200" b="1" i="0" spc="0">
                <a:solidFill>
                  <a:srgbClr val="000000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r>
              <a:t>2021</a:t>
            </a:r>
          </a:p>
        </p:txBody>
      </p:sp>
      <p:sp>
        <p:nvSpPr>
          <p:cNvPr id="1424" name="Ovale"/>
          <p:cNvSpPr/>
          <p:nvPr/>
        </p:nvSpPr>
        <p:spPr>
          <a:xfrm>
            <a:off x="11267199" y="5736120"/>
            <a:ext cx="1241763" cy="1182392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070C0"/>
            </a:solidFill>
          </a:ln>
          <a:effectLst>
            <a:outerShdw blurRad="50800" dist="12700" dir="5400000" rotWithShape="0">
              <a:srgbClr val="000000">
                <a:alpha val="50000"/>
              </a:srgbClr>
            </a:outerShdw>
          </a:effectLst>
        </p:spPr>
        <p:txBody>
          <a:bodyPr lIns="45719" rIns="45719" anchor="ctr"/>
          <a:lstStyle/>
          <a:p>
            <a:pPr algn="ctr" defTabSz="457200">
              <a:spcBef>
                <a:spcPts val="0"/>
              </a:spcBef>
              <a:defRPr sz="1800" i="0" spc="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1425" name="2022"/>
          <p:cNvSpPr txBox="1"/>
          <p:nvPr/>
        </p:nvSpPr>
        <p:spPr>
          <a:xfrm>
            <a:off x="11325913" y="6055450"/>
            <a:ext cx="1129317" cy="596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 defTabSz="457200">
              <a:spcBef>
                <a:spcPts val="0"/>
              </a:spcBef>
              <a:defRPr sz="3200" b="1" i="0" spc="0">
                <a:solidFill>
                  <a:srgbClr val="000000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r>
              <a:t>2022</a:t>
            </a:r>
          </a:p>
        </p:txBody>
      </p:sp>
      <p:sp>
        <p:nvSpPr>
          <p:cNvPr id="1426" name="Straight Arrow Connector 88"/>
          <p:cNvSpPr/>
          <p:nvPr/>
        </p:nvSpPr>
        <p:spPr>
          <a:xfrm>
            <a:off x="12675731" y="6348755"/>
            <a:ext cx="3560380" cy="1"/>
          </a:xfrm>
          <a:prstGeom prst="line">
            <a:avLst/>
          </a:prstGeom>
          <a:ln w="635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defTabSz="457200">
              <a:spcBef>
                <a:spcPts val="0"/>
              </a:spcBef>
              <a:defRPr sz="1800" i="0" spc="0">
                <a:solidFill>
                  <a:srgbClr val="000000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1427" name="Ovale"/>
          <p:cNvSpPr/>
          <p:nvPr/>
        </p:nvSpPr>
        <p:spPr>
          <a:xfrm>
            <a:off x="16375177" y="5736120"/>
            <a:ext cx="1241763" cy="1182392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070C0"/>
            </a:solidFill>
          </a:ln>
          <a:effectLst>
            <a:outerShdw blurRad="50800" dist="12700" dir="5400000" rotWithShape="0">
              <a:srgbClr val="000000">
                <a:alpha val="50000"/>
              </a:srgbClr>
            </a:outerShdw>
          </a:effectLst>
        </p:spPr>
        <p:txBody>
          <a:bodyPr lIns="45719" rIns="45719" anchor="ctr"/>
          <a:lstStyle/>
          <a:p>
            <a:pPr algn="ctr" defTabSz="457200">
              <a:spcBef>
                <a:spcPts val="0"/>
              </a:spcBef>
              <a:defRPr sz="1800" i="0" spc="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1428" name="2023"/>
          <p:cNvSpPr txBox="1"/>
          <p:nvPr/>
        </p:nvSpPr>
        <p:spPr>
          <a:xfrm>
            <a:off x="16433889" y="6055450"/>
            <a:ext cx="1129318" cy="596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 defTabSz="457200">
              <a:spcBef>
                <a:spcPts val="0"/>
              </a:spcBef>
              <a:defRPr sz="3200" b="1" i="0" spc="0">
                <a:solidFill>
                  <a:srgbClr val="000000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r>
              <a:t>2023</a:t>
            </a:r>
          </a:p>
        </p:txBody>
      </p:sp>
      <p:sp>
        <p:nvSpPr>
          <p:cNvPr id="1429" name="Texte"/>
          <p:cNvSpPr txBox="1"/>
          <p:nvPr/>
        </p:nvSpPr>
        <p:spPr>
          <a:xfrm>
            <a:off x="14198498" y="14681184"/>
            <a:ext cx="36850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ctr" defTabSz="584200">
              <a:spcBef>
                <a:spcPts val="0"/>
              </a:spcBef>
              <a:defRPr sz="1800" i="0" spc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31</a:t>
            </a:fld>
            <a:endParaRPr/>
          </a:p>
        </p:txBody>
      </p:sp>
      <p:sp>
        <p:nvSpPr>
          <p:cNvPr id="1430" name="Straight Arrow Connector 88"/>
          <p:cNvSpPr/>
          <p:nvPr/>
        </p:nvSpPr>
        <p:spPr>
          <a:xfrm>
            <a:off x="17756006" y="6348755"/>
            <a:ext cx="3560379" cy="1"/>
          </a:xfrm>
          <a:prstGeom prst="line">
            <a:avLst/>
          </a:prstGeom>
          <a:ln w="635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defTabSz="457200">
              <a:spcBef>
                <a:spcPts val="0"/>
              </a:spcBef>
              <a:defRPr sz="1800" i="0" spc="0">
                <a:solidFill>
                  <a:srgbClr val="000000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1431" name="Ovale"/>
          <p:cNvSpPr/>
          <p:nvPr/>
        </p:nvSpPr>
        <p:spPr>
          <a:xfrm>
            <a:off x="21455451" y="5736120"/>
            <a:ext cx="1241763" cy="1182392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070C0"/>
            </a:solidFill>
          </a:ln>
          <a:effectLst>
            <a:outerShdw blurRad="50800" dist="12700" dir="5400000" rotWithShape="0">
              <a:srgbClr val="000000">
                <a:alpha val="50000"/>
              </a:srgbClr>
            </a:outerShdw>
          </a:effectLst>
        </p:spPr>
        <p:txBody>
          <a:bodyPr lIns="45719" rIns="45719" anchor="ctr"/>
          <a:lstStyle/>
          <a:p>
            <a:pPr algn="ctr" defTabSz="457200">
              <a:spcBef>
                <a:spcPts val="0"/>
              </a:spcBef>
              <a:defRPr sz="1800" i="0" spc="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endParaRPr/>
          </a:p>
        </p:txBody>
      </p:sp>
      <p:sp>
        <p:nvSpPr>
          <p:cNvPr id="1432" name="2024"/>
          <p:cNvSpPr txBox="1"/>
          <p:nvPr/>
        </p:nvSpPr>
        <p:spPr>
          <a:xfrm>
            <a:off x="21514164" y="6055450"/>
            <a:ext cx="1129317" cy="596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 defTabSz="457200">
              <a:spcBef>
                <a:spcPts val="0"/>
              </a:spcBef>
              <a:defRPr sz="3200" b="1" i="0" spc="0">
                <a:solidFill>
                  <a:srgbClr val="000000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r>
              <a:t>2024</a:t>
            </a:r>
          </a:p>
        </p:txBody>
      </p:sp>
      <p:sp>
        <p:nvSpPr>
          <p:cNvPr id="1433" name="SARS-CoV-2"/>
          <p:cNvSpPr/>
          <p:nvPr/>
        </p:nvSpPr>
        <p:spPr>
          <a:xfrm>
            <a:off x="2962798" y="2082664"/>
            <a:ext cx="19864274" cy="1110922"/>
          </a:xfrm>
          <a:prstGeom prst="rightArrow">
            <a:avLst>
              <a:gd name="adj1" fmla="val 56586"/>
              <a:gd name="adj2" fmla="val 73165"/>
            </a:avLst>
          </a:prstGeom>
          <a:solidFill>
            <a:schemeClr val="accent1">
              <a:hueOff val="-522454"/>
              <a:satOff val="1153"/>
              <a:lumOff val="13444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>
              <a:spcBef>
                <a:spcPts val="0"/>
              </a:spcBef>
              <a:defRPr sz="3500" i="0" spc="0">
                <a:solidFill>
                  <a:srgbClr val="000000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t>SARS-CoV-2</a:t>
            </a:r>
          </a:p>
        </p:txBody>
      </p:sp>
      <p:sp>
        <p:nvSpPr>
          <p:cNvPr id="1434" name="Influenza/RSV"/>
          <p:cNvSpPr/>
          <p:nvPr/>
        </p:nvSpPr>
        <p:spPr>
          <a:xfrm>
            <a:off x="12460309" y="9583428"/>
            <a:ext cx="10301030" cy="1110921"/>
          </a:xfrm>
          <a:prstGeom prst="rightArrow">
            <a:avLst>
              <a:gd name="adj1" fmla="val 56586"/>
              <a:gd name="adj2" fmla="val 73165"/>
            </a:avLst>
          </a:prstGeom>
          <a:solidFill>
            <a:schemeClr val="accent1">
              <a:hueOff val="-522454"/>
              <a:satOff val="1153"/>
              <a:lumOff val="13444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>
              <a:spcBef>
                <a:spcPts val="0"/>
              </a:spcBef>
              <a:defRPr sz="3500" i="0" spc="0">
                <a:solidFill>
                  <a:srgbClr val="000000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t>Influenza/RSV</a:t>
            </a:r>
          </a:p>
        </p:txBody>
      </p:sp>
      <p:sp>
        <p:nvSpPr>
          <p:cNvPr id="1435" name="Norovirus/Adenovirus"/>
          <p:cNvSpPr/>
          <p:nvPr/>
        </p:nvSpPr>
        <p:spPr>
          <a:xfrm>
            <a:off x="17980581" y="10846047"/>
            <a:ext cx="4781672" cy="1110921"/>
          </a:xfrm>
          <a:prstGeom prst="rightArrow">
            <a:avLst>
              <a:gd name="adj1" fmla="val 56586"/>
              <a:gd name="adj2" fmla="val 73165"/>
            </a:avLst>
          </a:prstGeom>
          <a:solidFill>
            <a:schemeClr val="accent1">
              <a:hueOff val="-522454"/>
              <a:satOff val="1153"/>
              <a:lumOff val="13444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>
              <a:spcBef>
                <a:spcPts val="0"/>
              </a:spcBef>
              <a:defRPr sz="3500" i="0" spc="0">
                <a:solidFill>
                  <a:srgbClr val="000000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t>Norovirus/Adenovirus</a:t>
            </a:r>
          </a:p>
        </p:txBody>
      </p:sp>
      <p:sp>
        <p:nvSpPr>
          <p:cNvPr id="1436" name="MDRO/HepA/Rotovirus"/>
          <p:cNvSpPr/>
          <p:nvPr/>
        </p:nvSpPr>
        <p:spPr>
          <a:xfrm>
            <a:off x="12460309" y="12175364"/>
            <a:ext cx="10301030" cy="1110922"/>
          </a:xfrm>
          <a:prstGeom prst="rightArrow">
            <a:avLst>
              <a:gd name="adj1" fmla="val 56586"/>
              <a:gd name="adj2" fmla="val 73165"/>
            </a:avLst>
          </a:prstGeom>
          <a:solidFill>
            <a:schemeClr val="accent1">
              <a:hueOff val="-522454"/>
              <a:satOff val="1153"/>
              <a:lumOff val="13444"/>
              <a:alpha val="4543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>
              <a:spcBef>
                <a:spcPts val="0"/>
              </a:spcBef>
              <a:defRPr sz="3500" i="0" spc="0">
                <a:solidFill>
                  <a:srgbClr val="000000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t>MDRO/HepA/Rotovirus</a:t>
            </a:r>
          </a:p>
        </p:txBody>
      </p:sp>
      <p:sp>
        <p:nvSpPr>
          <p:cNvPr id="1437" name="TextBox 24"/>
          <p:cNvSpPr txBox="1"/>
          <p:nvPr/>
        </p:nvSpPr>
        <p:spPr>
          <a:xfrm>
            <a:off x="3210198" y="2901209"/>
            <a:ext cx="2399032" cy="1361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/>
          <a:p>
            <a:pPr defTabSz="457200">
              <a:spcBef>
                <a:spcPts val="0"/>
              </a:spcBef>
              <a:defRPr sz="2600" b="1" i="0" spc="0">
                <a:solidFill>
                  <a:srgbClr val="0070C0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r>
              <a:t>September</a:t>
            </a:r>
          </a:p>
          <a:p>
            <a:pPr defTabSz="457200">
              <a:spcBef>
                <a:spcPts val="0"/>
              </a:spcBef>
              <a:defRPr sz="2600" i="0" spc="0">
                <a:solidFill>
                  <a:srgbClr val="000000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r>
              <a:t>Routine sampling (72 WWTFs)</a:t>
            </a:r>
          </a:p>
        </p:txBody>
      </p:sp>
      <p:sp>
        <p:nvSpPr>
          <p:cNvPr id="1438" name="TextBox 120"/>
          <p:cNvSpPr txBox="1"/>
          <p:nvPr/>
        </p:nvSpPr>
        <p:spPr>
          <a:xfrm>
            <a:off x="9102226" y="2903165"/>
            <a:ext cx="1871097" cy="16626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/>
          <a:p>
            <a:pPr defTabSz="457200">
              <a:spcBef>
                <a:spcPts val="0"/>
              </a:spcBef>
              <a:defRPr sz="2600" b="1" i="0" spc="0">
                <a:solidFill>
                  <a:srgbClr val="0070C0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r>
              <a:t>July</a:t>
            </a:r>
          </a:p>
          <a:p>
            <a:pPr defTabSz="457200">
              <a:spcBef>
                <a:spcPts val="0"/>
              </a:spcBef>
              <a:defRPr sz="2600" i="0" spc="0">
                <a:solidFill>
                  <a:srgbClr val="000000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r>
              <a:t>Transition to (48 WWTFs)</a:t>
            </a:r>
          </a:p>
        </p:txBody>
      </p:sp>
      <p:sp>
        <p:nvSpPr>
          <p:cNvPr id="1439" name="Begin sequencing development"/>
          <p:cNvSpPr txBox="1"/>
          <p:nvPr/>
        </p:nvSpPr>
        <p:spPr>
          <a:xfrm>
            <a:off x="9092771" y="4390325"/>
            <a:ext cx="3177231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spcBef>
                <a:spcPts val="0"/>
              </a:spcBef>
              <a:defRPr sz="2600" i="0" spc="0">
                <a:solidFill>
                  <a:srgbClr val="000000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r>
              <a:t>Begin sequencing development</a:t>
            </a:r>
          </a:p>
        </p:txBody>
      </p:sp>
      <p:sp>
        <p:nvSpPr>
          <p:cNvPr id="1440" name="TextBox 91"/>
          <p:cNvSpPr txBox="1"/>
          <p:nvPr/>
        </p:nvSpPr>
        <p:spPr>
          <a:xfrm>
            <a:off x="5568419" y="2901209"/>
            <a:ext cx="2399032" cy="1361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/>
          <a:p>
            <a:pPr defTabSz="457200">
              <a:spcBef>
                <a:spcPts val="0"/>
              </a:spcBef>
              <a:defRPr sz="2600" b="1" i="0" spc="0">
                <a:solidFill>
                  <a:srgbClr val="0070C0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r>
              <a:t>December</a:t>
            </a:r>
          </a:p>
          <a:p>
            <a:pPr defTabSz="457200">
              <a:spcBef>
                <a:spcPts val="0"/>
              </a:spcBef>
              <a:defRPr sz="2600" b="1" i="0" spc="0">
                <a:solidFill>
                  <a:srgbClr val="000000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r>
              <a:t>DHS dashboard launched</a:t>
            </a:r>
          </a:p>
        </p:txBody>
      </p:sp>
      <p:sp>
        <p:nvSpPr>
          <p:cNvPr id="1441" name="TextBox 91"/>
          <p:cNvSpPr txBox="1"/>
          <p:nvPr/>
        </p:nvSpPr>
        <p:spPr>
          <a:xfrm>
            <a:off x="15502356" y="4385626"/>
            <a:ext cx="4216937" cy="12109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/>
          <a:p>
            <a:pPr defTabSz="457200">
              <a:spcBef>
                <a:spcPts val="0"/>
              </a:spcBef>
              <a:defRPr sz="2600" b="1" i="0" spc="0">
                <a:solidFill>
                  <a:srgbClr val="0070C0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r>
              <a:t>December</a:t>
            </a:r>
          </a:p>
          <a:p>
            <a:pPr defTabSz="457200">
              <a:spcBef>
                <a:spcPts val="0"/>
              </a:spcBef>
              <a:defRPr sz="2600" b="1" i="0" spc="0">
                <a:solidFill>
                  <a:srgbClr val="000000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r>
              <a:t>WW genomic dashboard launched</a:t>
            </a:r>
          </a:p>
        </p:txBody>
      </p:sp>
      <p:sp>
        <p:nvSpPr>
          <p:cNvPr id="1442" name="TextBox 122"/>
          <p:cNvSpPr txBox="1"/>
          <p:nvPr/>
        </p:nvSpPr>
        <p:spPr>
          <a:xfrm>
            <a:off x="12471448" y="4355090"/>
            <a:ext cx="2829462" cy="1361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/>
          <a:p>
            <a:pPr defTabSz="457200">
              <a:spcBef>
                <a:spcPts val="0"/>
              </a:spcBef>
              <a:defRPr sz="2600" b="1" i="0" spc="0">
                <a:solidFill>
                  <a:srgbClr val="0070C0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r>
              <a:t>January</a:t>
            </a:r>
          </a:p>
          <a:p>
            <a:pPr defTabSz="457200">
              <a:spcBef>
                <a:spcPts val="0"/>
              </a:spcBef>
              <a:defRPr sz="2600" i="0" spc="0">
                <a:solidFill>
                  <a:srgbClr val="000000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r>
              <a:t>Begin routine genomic surveillance</a:t>
            </a:r>
          </a:p>
        </p:txBody>
      </p:sp>
      <p:sp>
        <p:nvSpPr>
          <p:cNvPr id="1443" name="TextBox 122"/>
          <p:cNvSpPr txBox="1"/>
          <p:nvPr/>
        </p:nvSpPr>
        <p:spPr>
          <a:xfrm>
            <a:off x="12450647" y="7329606"/>
            <a:ext cx="2316242" cy="13600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/>
          <a:p>
            <a:pPr defTabSz="457200">
              <a:spcBef>
                <a:spcPts val="0"/>
              </a:spcBef>
              <a:defRPr sz="2600" b="1" i="0" spc="0">
                <a:solidFill>
                  <a:srgbClr val="0070C0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r>
              <a:t>January-June</a:t>
            </a:r>
          </a:p>
          <a:p>
            <a:pPr defTabSz="457200">
              <a:spcBef>
                <a:spcPts val="0"/>
              </a:spcBef>
              <a:defRPr sz="2600" i="0" spc="0">
                <a:solidFill>
                  <a:srgbClr val="000000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r>
              <a:t>Flu surveillance</a:t>
            </a:r>
          </a:p>
        </p:txBody>
      </p:sp>
      <p:sp>
        <p:nvSpPr>
          <p:cNvPr id="1444" name="Rectangle"/>
          <p:cNvSpPr/>
          <p:nvPr/>
        </p:nvSpPr>
        <p:spPr>
          <a:xfrm>
            <a:off x="2948571" y="2947098"/>
            <a:ext cx="18809191" cy="1270001"/>
          </a:xfrm>
          <a:prstGeom prst="rect">
            <a:avLst/>
          </a:prstGeom>
          <a:solidFill>
            <a:schemeClr val="accent1">
              <a:hueOff val="-522454"/>
              <a:satOff val="1153"/>
              <a:lumOff val="13444"/>
              <a:alpha val="10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500" i="0" spc="0">
                <a:solidFill>
                  <a:srgbClr val="FFFFFF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1445" name="Rectangle"/>
          <p:cNvSpPr/>
          <p:nvPr/>
        </p:nvSpPr>
        <p:spPr>
          <a:xfrm>
            <a:off x="8998520" y="4326592"/>
            <a:ext cx="12759242" cy="1270001"/>
          </a:xfrm>
          <a:prstGeom prst="rect">
            <a:avLst/>
          </a:prstGeom>
          <a:solidFill>
            <a:schemeClr val="accent1">
              <a:hueOff val="-522454"/>
              <a:satOff val="1153"/>
              <a:lumOff val="13444"/>
              <a:alpha val="10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500" i="0" spc="0">
                <a:solidFill>
                  <a:srgbClr val="FFFFFF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1446" name="Rectangle"/>
          <p:cNvSpPr/>
          <p:nvPr/>
        </p:nvSpPr>
        <p:spPr>
          <a:xfrm>
            <a:off x="15328372" y="7329606"/>
            <a:ext cx="6278653" cy="1122507"/>
          </a:xfrm>
          <a:prstGeom prst="rect">
            <a:avLst/>
          </a:prstGeom>
          <a:gradFill>
            <a:gsLst>
              <a:gs pos="0">
                <a:srgbClr val="FFFFFF">
                  <a:alpha val="10000"/>
                </a:srgbClr>
              </a:gs>
              <a:gs pos="100000">
                <a:schemeClr val="accent1">
                  <a:hueOff val="-522454"/>
                  <a:satOff val="1153"/>
                  <a:lumOff val="13444"/>
                  <a:alpha val="10000"/>
                </a:schemeClr>
              </a:gs>
            </a:gsLst>
            <a:lin ang="10679762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500" i="0" spc="0">
                <a:solidFill>
                  <a:srgbClr val="FFFFFF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1447" name="TextBox 122"/>
          <p:cNvSpPr txBox="1"/>
          <p:nvPr/>
        </p:nvSpPr>
        <p:spPr>
          <a:xfrm>
            <a:off x="15421210" y="7335399"/>
            <a:ext cx="4095869" cy="1110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/>
          <a:p>
            <a:pPr defTabSz="457200">
              <a:spcBef>
                <a:spcPts val="0"/>
              </a:spcBef>
              <a:defRPr sz="2600" b="1" i="0" spc="0">
                <a:solidFill>
                  <a:srgbClr val="0070C0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r>
              <a:t>September-…</a:t>
            </a:r>
          </a:p>
          <a:p>
            <a:pPr defTabSz="457200">
              <a:spcBef>
                <a:spcPts val="0"/>
              </a:spcBef>
              <a:defRPr sz="2600" i="0" spc="0">
                <a:solidFill>
                  <a:srgbClr val="000000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r>
              <a:t>Flu/RSV surveillance</a:t>
            </a:r>
          </a:p>
        </p:txBody>
      </p:sp>
      <p:sp>
        <p:nvSpPr>
          <p:cNvPr id="1448" name="Rectangle"/>
          <p:cNvSpPr/>
          <p:nvPr/>
        </p:nvSpPr>
        <p:spPr>
          <a:xfrm>
            <a:off x="18438778" y="8663231"/>
            <a:ext cx="6278652" cy="1021176"/>
          </a:xfrm>
          <a:prstGeom prst="rect">
            <a:avLst/>
          </a:prstGeom>
          <a:gradFill>
            <a:gsLst>
              <a:gs pos="0">
                <a:srgbClr val="FFFFFF">
                  <a:alpha val="10000"/>
                </a:srgbClr>
              </a:gs>
              <a:gs pos="100000">
                <a:schemeClr val="accent1">
                  <a:hueOff val="-522454"/>
                  <a:satOff val="1153"/>
                  <a:lumOff val="13444"/>
                  <a:alpha val="10000"/>
                </a:schemeClr>
              </a:gs>
            </a:gsLst>
            <a:lin ang="10679762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500" i="0" spc="0">
                <a:solidFill>
                  <a:srgbClr val="FFFFFF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1449" name="Influenza genomic surveillance"/>
          <p:cNvSpPr txBox="1"/>
          <p:nvPr/>
        </p:nvSpPr>
        <p:spPr>
          <a:xfrm>
            <a:off x="18495032" y="8708178"/>
            <a:ext cx="2792500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spcBef>
                <a:spcPts val="0"/>
              </a:spcBef>
              <a:defRPr sz="2600" i="0" spc="0">
                <a:solidFill>
                  <a:srgbClr val="000000"/>
                </a:solidFill>
                <a:latin typeface="Tw Cen MT"/>
                <a:ea typeface="Tw Cen MT"/>
                <a:cs typeface="Tw Cen MT"/>
                <a:sym typeface="Tw Cen MT"/>
              </a:defRPr>
            </a:pPr>
            <a:r>
              <a:t>Influenza</a:t>
            </a:r>
            <a:br/>
            <a:r>
              <a:t>genomic surveillance</a:t>
            </a:r>
          </a:p>
        </p:txBody>
      </p:sp>
      <p:sp>
        <p:nvSpPr>
          <p:cNvPr id="1450" name="Numéro de diapositive"/>
          <p:cNvSpPr txBox="1">
            <a:spLocks noGrp="1"/>
          </p:cNvSpPr>
          <p:nvPr>
            <p:ph type="sldNum" sz="quarter" idx="4294967295"/>
          </p:nvPr>
        </p:nvSpPr>
        <p:spPr>
          <a:xfrm>
            <a:off x="22944467" y="12922250"/>
            <a:ext cx="419089" cy="4699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31</a:t>
            </a:fld>
            <a:endParaRPr/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2" name="Cercle"/>
          <p:cNvSpPr/>
          <p:nvPr/>
        </p:nvSpPr>
        <p:spPr>
          <a:xfrm>
            <a:off x="11202135" y="8059831"/>
            <a:ext cx="392907" cy="392907"/>
          </a:xfrm>
          <a:prstGeom prst="ellipse">
            <a:avLst/>
          </a:prstGeom>
          <a:solidFill>
            <a:srgbClr val="005493">
              <a:alpha val="30000"/>
            </a:srgbClr>
          </a:solidFill>
          <a:ln w="12700">
            <a:solidFill>
              <a:srgbClr val="000000">
                <a:alpha val="30000"/>
              </a:srgbClr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pic>
        <p:nvPicPr>
          <p:cNvPr id="1453" name="cnty.png" descr="cnt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911" y="2364187"/>
            <a:ext cx="9941503" cy="10659933"/>
          </a:xfrm>
          <a:prstGeom prst="rect">
            <a:avLst/>
          </a:prstGeom>
          <a:ln w="12700">
            <a:miter lim="400000"/>
          </a:ln>
        </p:spPr>
      </p:pic>
      <p:sp>
        <p:nvSpPr>
          <p:cNvPr id="1454" name="Texte"/>
          <p:cNvSpPr txBox="1"/>
          <p:nvPr/>
        </p:nvSpPr>
        <p:spPr>
          <a:xfrm>
            <a:off x="12084843" y="7174041"/>
            <a:ext cx="206376" cy="384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642937">
              <a:spcBef>
                <a:spcPts val="0"/>
              </a:spcBef>
              <a:defRPr sz="1600" i="0" spc="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 </a:t>
            </a:r>
          </a:p>
        </p:txBody>
      </p:sp>
      <p:sp>
        <p:nvSpPr>
          <p:cNvPr id="1455" name="Cercle"/>
          <p:cNvSpPr/>
          <p:nvPr/>
        </p:nvSpPr>
        <p:spPr>
          <a:xfrm>
            <a:off x="11397643" y="11444107"/>
            <a:ext cx="392907" cy="392907"/>
          </a:xfrm>
          <a:prstGeom prst="ellipse">
            <a:avLst/>
          </a:prstGeom>
          <a:solidFill>
            <a:srgbClr val="FF2600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456" name="Cercle"/>
          <p:cNvSpPr/>
          <p:nvPr/>
        </p:nvSpPr>
        <p:spPr>
          <a:xfrm>
            <a:off x="11397643" y="11702684"/>
            <a:ext cx="392907" cy="392908"/>
          </a:xfrm>
          <a:prstGeom prst="ellipse">
            <a:avLst/>
          </a:prstGeom>
          <a:solidFill>
            <a:srgbClr val="FF2600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457" name="Cercle"/>
          <p:cNvSpPr/>
          <p:nvPr/>
        </p:nvSpPr>
        <p:spPr>
          <a:xfrm>
            <a:off x="10396502" y="8563391"/>
            <a:ext cx="392907" cy="392907"/>
          </a:xfrm>
          <a:prstGeom prst="ellipse">
            <a:avLst/>
          </a:prstGeom>
          <a:solidFill>
            <a:srgbClr val="FF2600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458" name="Cercle"/>
          <p:cNvSpPr/>
          <p:nvPr/>
        </p:nvSpPr>
        <p:spPr>
          <a:xfrm>
            <a:off x="11094979" y="7916956"/>
            <a:ext cx="392907" cy="392907"/>
          </a:xfrm>
          <a:prstGeom prst="ellipse">
            <a:avLst/>
          </a:prstGeom>
          <a:solidFill>
            <a:srgbClr val="FF2600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459" name="Cercle"/>
          <p:cNvSpPr/>
          <p:nvPr/>
        </p:nvSpPr>
        <p:spPr>
          <a:xfrm>
            <a:off x="11522658" y="12242169"/>
            <a:ext cx="392907" cy="392908"/>
          </a:xfrm>
          <a:prstGeom prst="ellipse">
            <a:avLst/>
          </a:prstGeom>
          <a:solidFill>
            <a:srgbClr val="FF2600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460" name="Cercle"/>
          <p:cNvSpPr/>
          <p:nvPr/>
        </p:nvSpPr>
        <p:spPr>
          <a:xfrm>
            <a:off x="6553865" y="3425783"/>
            <a:ext cx="392907" cy="392907"/>
          </a:xfrm>
          <a:prstGeom prst="ellipse">
            <a:avLst/>
          </a:prstGeom>
          <a:solidFill>
            <a:srgbClr val="FF2600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461" name="Cercle"/>
          <p:cNvSpPr/>
          <p:nvPr/>
        </p:nvSpPr>
        <p:spPr>
          <a:xfrm>
            <a:off x="8070350" y="10570713"/>
            <a:ext cx="392907" cy="392907"/>
          </a:xfrm>
          <a:prstGeom prst="ellipse">
            <a:avLst/>
          </a:prstGeom>
          <a:solidFill>
            <a:srgbClr val="00397A">
              <a:alpha val="30000"/>
            </a:srgbClr>
          </a:solidFill>
          <a:ln w="12700">
            <a:solidFill>
              <a:srgbClr val="000000">
                <a:alpha val="30000"/>
              </a:srgbClr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462" name="Cercle"/>
          <p:cNvSpPr/>
          <p:nvPr/>
        </p:nvSpPr>
        <p:spPr>
          <a:xfrm>
            <a:off x="6309379" y="8563391"/>
            <a:ext cx="392908" cy="392907"/>
          </a:xfrm>
          <a:prstGeom prst="ellipse">
            <a:avLst/>
          </a:prstGeom>
          <a:solidFill>
            <a:srgbClr val="00397A">
              <a:alpha val="30000"/>
            </a:srgbClr>
          </a:solidFill>
          <a:ln w="12700">
            <a:solidFill>
              <a:srgbClr val="000000">
                <a:alpha val="30000"/>
              </a:srgbClr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463" name="Cercle"/>
          <p:cNvSpPr/>
          <p:nvPr/>
        </p:nvSpPr>
        <p:spPr>
          <a:xfrm>
            <a:off x="9760827" y="7916956"/>
            <a:ext cx="392907" cy="392907"/>
          </a:xfrm>
          <a:prstGeom prst="ellipse">
            <a:avLst/>
          </a:prstGeom>
          <a:solidFill>
            <a:srgbClr val="00397A">
              <a:alpha val="30000"/>
            </a:srgbClr>
          </a:solidFill>
          <a:ln w="12700">
            <a:solidFill>
              <a:srgbClr val="000000">
                <a:alpha val="30000"/>
              </a:srgbClr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464" name="Cercle"/>
          <p:cNvSpPr/>
          <p:nvPr/>
        </p:nvSpPr>
        <p:spPr>
          <a:xfrm>
            <a:off x="9377236" y="10695729"/>
            <a:ext cx="392907" cy="392907"/>
          </a:xfrm>
          <a:prstGeom prst="ellipse">
            <a:avLst/>
          </a:prstGeom>
          <a:solidFill>
            <a:srgbClr val="00397A">
              <a:alpha val="30000"/>
            </a:srgbClr>
          </a:solidFill>
          <a:ln w="12700">
            <a:solidFill>
              <a:srgbClr val="000000">
                <a:alpha val="30000"/>
              </a:srgbClr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465" name="Cercle"/>
          <p:cNvSpPr/>
          <p:nvPr/>
        </p:nvSpPr>
        <p:spPr>
          <a:xfrm>
            <a:off x="5616716" y="7497700"/>
            <a:ext cx="392908" cy="392907"/>
          </a:xfrm>
          <a:prstGeom prst="ellipse">
            <a:avLst/>
          </a:prstGeom>
          <a:solidFill>
            <a:srgbClr val="FF2600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466" name="Cercle"/>
          <p:cNvSpPr/>
          <p:nvPr/>
        </p:nvSpPr>
        <p:spPr>
          <a:xfrm>
            <a:off x="10653544" y="10794906"/>
            <a:ext cx="392907" cy="392907"/>
          </a:xfrm>
          <a:prstGeom prst="ellipse">
            <a:avLst/>
          </a:prstGeom>
          <a:solidFill>
            <a:srgbClr val="00397A">
              <a:alpha val="30000"/>
            </a:srgbClr>
          </a:solidFill>
          <a:ln w="12700">
            <a:solidFill>
              <a:srgbClr val="000000">
                <a:alpha val="30000"/>
              </a:srgbClr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467" name="Cercle"/>
          <p:cNvSpPr/>
          <p:nvPr/>
        </p:nvSpPr>
        <p:spPr>
          <a:xfrm>
            <a:off x="5598857" y="4654923"/>
            <a:ext cx="392907" cy="392907"/>
          </a:xfrm>
          <a:prstGeom prst="ellipse">
            <a:avLst/>
          </a:prstGeom>
          <a:solidFill>
            <a:srgbClr val="FF2600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468" name="Cercle"/>
          <p:cNvSpPr/>
          <p:nvPr/>
        </p:nvSpPr>
        <p:spPr>
          <a:xfrm>
            <a:off x="3298009" y="6931004"/>
            <a:ext cx="392907" cy="392907"/>
          </a:xfrm>
          <a:prstGeom prst="ellipse">
            <a:avLst/>
          </a:prstGeom>
          <a:solidFill>
            <a:srgbClr val="FF2600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469" name="Cercle"/>
          <p:cNvSpPr/>
          <p:nvPr/>
        </p:nvSpPr>
        <p:spPr>
          <a:xfrm>
            <a:off x="9555829" y="12430377"/>
            <a:ext cx="392908" cy="392907"/>
          </a:xfrm>
          <a:prstGeom prst="ellipse">
            <a:avLst/>
          </a:prstGeom>
          <a:solidFill>
            <a:srgbClr val="FF2600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470" name="Cercle"/>
          <p:cNvSpPr/>
          <p:nvPr/>
        </p:nvSpPr>
        <p:spPr>
          <a:xfrm>
            <a:off x="11522658" y="12566762"/>
            <a:ext cx="392907" cy="392907"/>
          </a:xfrm>
          <a:prstGeom prst="ellipse">
            <a:avLst/>
          </a:prstGeom>
          <a:solidFill>
            <a:srgbClr val="FF2600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471" name="Cercle"/>
          <p:cNvSpPr/>
          <p:nvPr/>
        </p:nvSpPr>
        <p:spPr>
          <a:xfrm>
            <a:off x="5672622" y="9641782"/>
            <a:ext cx="392907" cy="392907"/>
          </a:xfrm>
          <a:prstGeom prst="ellipse">
            <a:avLst/>
          </a:prstGeom>
          <a:solidFill>
            <a:srgbClr val="FF2600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472" name="Cercle"/>
          <p:cNvSpPr/>
          <p:nvPr/>
        </p:nvSpPr>
        <p:spPr>
          <a:xfrm>
            <a:off x="8754798" y="10874323"/>
            <a:ext cx="392907" cy="392907"/>
          </a:xfrm>
          <a:prstGeom prst="ellipse">
            <a:avLst/>
          </a:prstGeom>
          <a:solidFill>
            <a:srgbClr val="00397A">
              <a:alpha val="30000"/>
            </a:srgbClr>
          </a:solidFill>
          <a:ln w="12700">
            <a:solidFill>
              <a:srgbClr val="000000">
                <a:alpha val="30000"/>
              </a:srgbClr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473" name="Cercle"/>
          <p:cNvSpPr/>
          <p:nvPr/>
        </p:nvSpPr>
        <p:spPr>
          <a:xfrm>
            <a:off x="11717809" y="6717020"/>
            <a:ext cx="392907" cy="392907"/>
          </a:xfrm>
          <a:prstGeom prst="ellipse">
            <a:avLst/>
          </a:prstGeom>
          <a:solidFill>
            <a:srgbClr val="FF2600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474" name="Cercle"/>
          <p:cNvSpPr/>
          <p:nvPr/>
        </p:nvSpPr>
        <p:spPr>
          <a:xfrm>
            <a:off x="7604219" y="7809800"/>
            <a:ext cx="392907" cy="392907"/>
          </a:xfrm>
          <a:prstGeom prst="ellipse">
            <a:avLst/>
          </a:prstGeom>
          <a:solidFill>
            <a:srgbClr val="FF2600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475" name="Cercle"/>
          <p:cNvSpPr/>
          <p:nvPr/>
        </p:nvSpPr>
        <p:spPr>
          <a:xfrm>
            <a:off x="7693516" y="9808154"/>
            <a:ext cx="392907" cy="392907"/>
          </a:xfrm>
          <a:prstGeom prst="ellipse">
            <a:avLst/>
          </a:prstGeom>
          <a:solidFill>
            <a:srgbClr val="00397A">
              <a:alpha val="30000"/>
            </a:srgbClr>
          </a:solidFill>
          <a:ln w="12700">
            <a:solidFill>
              <a:srgbClr val="000000">
                <a:alpha val="30000"/>
              </a:srgbClr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476" name="Cercle"/>
          <p:cNvSpPr/>
          <p:nvPr/>
        </p:nvSpPr>
        <p:spPr>
          <a:xfrm>
            <a:off x="4713492" y="7187535"/>
            <a:ext cx="392907" cy="392907"/>
          </a:xfrm>
          <a:prstGeom prst="ellipse">
            <a:avLst/>
          </a:prstGeom>
          <a:solidFill>
            <a:srgbClr val="FF2600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477" name="Cercle"/>
          <p:cNvSpPr/>
          <p:nvPr/>
        </p:nvSpPr>
        <p:spPr>
          <a:xfrm>
            <a:off x="8278428" y="6458818"/>
            <a:ext cx="392908" cy="392907"/>
          </a:xfrm>
          <a:prstGeom prst="ellipse">
            <a:avLst/>
          </a:prstGeom>
          <a:solidFill>
            <a:srgbClr val="00397A">
              <a:alpha val="30000"/>
            </a:srgbClr>
          </a:solidFill>
          <a:ln w="12700">
            <a:solidFill>
              <a:srgbClr val="000000">
                <a:alpha val="30000"/>
              </a:srgbClr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478" name="Cercle"/>
          <p:cNvSpPr/>
          <p:nvPr/>
        </p:nvSpPr>
        <p:spPr>
          <a:xfrm>
            <a:off x="5028302" y="8187660"/>
            <a:ext cx="392907" cy="392907"/>
          </a:xfrm>
          <a:prstGeom prst="ellipse">
            <a:avLst/>
          </a:prstGeom>
          <a:solidFill>
            <a:srgbClr val="00397A">
              <a:alpha val="30000"/>
            </a:srgbClr>
          </a:solidFill>
          <a:ln w="12700">
            <a:solidFill>
              <a:srgbClr val="000000">
                <a:alpha val="30000"/>
              </a:srgbClr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479" name="Cercle"/>
          <p:cNvSpPr/>
          <p:nvPr/>
        </p:nvSpPr>
        <p:spPr>
          <a:xfrm>
            <a:off x="8512384" y="12501815"/>
            <a:ext cx="392907" cy="392907"/>
          </a:xfrm>
          <a:prstGeom prst="ellipse">
            <a:avLst/>
          </a:prstGeom>
          <a:solidFill>
            <a:srgbClr val="00397A">
              <a:alpha val="30000"/>
            </a:srgbClr>
          </a:solidFill>
          <a:ln w="12700">
            <a:solidFill>
              <a:srgbClr val="000000">
                <a:alpha val="30000"/>
              </a:srgbClr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480" name="Cercle"/>
          <p:cNvSpPr/>
          <p:nvPr/>
        </p:nvSpPr>
        <p:spPr>
          <a:xfrm>
            <a:off x="10720167" y="11535929"/>
            <a:ext cx="392907" cy="392908"/>
          </a:xfrm>
          <a:prstGeom prst="ellipse">
            <a:avLst/>
          </a:prstGeom>
          <a:solidFill>
            <a:srgbClr val="FF2600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481" name="Cercle"/>
          <p:cNvSpPr/>
          <p:nvPr/>
        </p:nvSpPr>
        <p:spPr>
          <a:xfrm>
            <a:off x="10204660" y="9225976"/>
            <a:ext cx="392908" cy="392907"/>
          </a:xfrm>
          <a:prstGeom prst="ellipse">
            <a:avLst/>
          </a:prstGeom>
          <a:solidFill>
            <a:srgbClr val="FF2600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482" name="Cercle"/>
          <p:cNvSpPr/>
          <p:nvPr/>
        </p:nvSpPr>
        <p:spPr>
          <a:xfrm>
            <a:off x="11291432" y="6825423"/>
            <a:ext cx="392907" cy="392907"/>
          </a:xfrm>
          <a:prstGeom prst="ellipse">
            <a:avLst/>
          </a:prstGeom>
          <a:solidFill>
            <a:srgbClr val="00397A">
              <a:alpha val="30000"/>
            </a:srgbClr>
          </a:solidFill>
          <a:ln w="12700">
            <a:solidFill>
              <a:srgbClr val="000000">
                <a:alpha val="30000"/>
              </a:srgbClr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483" name="Cercle"/>
          <p:cNvSpPr/>
          <p:nvPr/>
        </p:nvSpPr>
        <p:spPr>
          <a:xfrm>
            <a:off x="6829259" y="12331466"/>
            <a:ext cx="392908" cy="392907"/>
          </a:xfrm>
          <a:prstGeom prst="ellipse">
            <a:avLst/>
          </a:prstGeom>
          <a:solidFill>
            <a:srgbClr val="FF2600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484" name="Cercle"/>
          <p:cNvSpPr/>
          <p:nvPr/>
        </p:nvSpPr>
        <p:spPr>
          <a:xfrm>
            <a:off x="11237854" y="9911634"/>
            <a:ext cx="392907" cy="392907"/>
          </a:xfrm>
          <a:prstGeom prst="ellipse">
            <a:avLst/>
          </a:prstGeom>
          <a:solidFill>
            <a:srgbClr val="00397A">
              <a:alpha val="30000"/>
            </a:srgbClr>
          </a:solidFill>
          <a:ln w="12700">
            <a:solidFill>
              <a:srgbClr val="000000">
                <a:alpha val="30000"/>
              </a:srgbClr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485" name="Cercle"/>
          <p:cNvSpPr/>
          <p:nvPr/>
        </p:nvSpPr>
        <p:spPr>
          <a:xfrm>
            <a:off x="8790516" y="10386399"/>
            <a:ext cx="392908" cy="392907"/>
          </a:xfrm>
          <a:prstGeom prst="ellipse">
            <a:avLst/>
          </a:prstGeom>
          <a:solidFill>
            <a:srgbClr val="00397A">
              <a:alpha val="30000"/>
            </a:srgbClr>
          </a:solidFill>
          <a:ln w="12700">
            <a:solidFill>
              <a:srgbClr val="000000">
                <a:alpha val="30000"/>
              </a:srgbClr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486" name="Cercle"/>
          <p:cNvSpPr/>
          <p:nvPr/>
        </p:nvSpPr>
        <p:spPr>
          <a:xfrm>
            <a:off x="7492966" y="6315943"/>
            <a:ext cx="392907" cy="392907"/>
          </a:xfrm>
          <a:prstGeom prst="ellipse">
            <a:avLst/>
          </a:prstGeom>
          <a:solidFill>
            <a:srgbClr val="00397A">
              <a:alpha val="30000"/>
            </a:srgbClr>
          </a:solidFill>
          <a:ln w="12700">
            <a:solidFill>
              <a:srgbClr val="000000">
                <a:alpha val="30000"/>
              </a:srgbClr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487" name="Cercle"/>
          <p:cNvSpPr/>
          <p:nvPr/>
        </p:nvSpPr>
        <p:spPr>
          <a:xfrm>
            <a:off x="7492966" y="7551278"/>
            <a:ext cx="392907" cy="392907"/>
          </a:xfrm>
          <a:prstGeom prst="ellipse">
            <a:avLst/>
          </a:prstGeom>
          <a:solidFill>
            <a:srgbClr val="00397A">
              <a:alpha val="30000"/>
            </a:srgbClr>
          </a:solidFill>
          <a:ln w="12700">
            <a:solidFill>
              <a:srgbClr val="000000">
                <a:alpha val="30000"/>
              </a:srgbClr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488" name="Cercle"/>
          <p:cNvSpPr/>
          <p:nvPr/>
        </p:nvSpPr>
        <p:spPr>
          <a:xfrm>
            <a:off x="8512384" y="7169676"/>
            <a:ext cx="392907" cy="392907"/>
          </a:xfrm>
          <a:prstGeom prst="ellipse">
            <a:avLst/>
          </a:prstGeom>
          <a:solidFill>
            <a:srgbClr val="00397A">
              <a:alpha val="30000"/>
            </a:srgbClr>
          </a:solidFill>
          <a:ln w="12700">
            <a:solidFill>
              <a:srgbClr val="000000">
                <a:alpha val="30000"/>
              </a:srgbClr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489" name="Cercle"/>
          <p:cNvSpPr/>
          <p:nvPr/>
        </p:nvSpPr>
        <p:spPr>
          <a:xfrm>
            <a:off x="8583821" y="8163825"/>
            <a:ext cx="392908" cy="392907"/>
          </a:xfrm>
          <a:prstGeom prst="ellipse">
            <a:avLst/>
          </a:prstGeom>
          <a:solidFill>
            <a:srgbClr val="FF2600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490" name="Cercle"/>
          <p:cNvSpPr/>
          <p:nvPr/>
        </p:nvSpPr>
        <p:spPr>
          <a:xfrm>
            <a:off x="4429538" y="3039460"/>
            <a:ext cx="392908" cy="392907"/>
          </a:xfrm>
          <a:prstGeom prst="ellipse">
            <a:avLst/>
          </a:prstGeom>
          <a:solidFill>
            <a:srgbClr val="FF2600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491" name="Cercle"/>
          <p:cNvSpPr/>
          <p:nvPr/>
        </p:nvSpPr>
        <p:spPr>
          <a:xfrm>
            <a:off x="6254828" y="10265233"/>
            <a:ext cx="392907" cy="392908"/>
          </a:xfrm>
          <a:prstGeom prst="ellipse">
            <a:avLst/>
          </a:prstGeom>
          <a:solidFill>
            <a:srgbClr val="00397A">
              <a:alpha val="30000"/>
            </a:srgbClr>
          </a:solidFill>
          <a:ln w="12700">
            <a:solidFill>
              <a:srgbClr val="000000">
                <a:alpha val="30000"/>
              </a:srgbClr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492" name="Cercle"/>
          <p:cNvSpPr/>
          <p:nvPr/>
        </p:nvSpPr>
        <p:spPr>
          <a:xfrm>
            <a:off x="9878576" y="11319950"/>
            <a:ext cx="392908" cy="392908"/>
          </a:xfrm>
          <a:prstGeom prst="ellipse">
            <a:avLst/>
          </a:prstGeom>
          <a:solidFill>
            <a:srgbClr val="00397A">
              <a:alpha val="30000"/>
            </a:srgbClr>
          </a:solidFill>
          <a:ln w="12700">
            <a:solidFill>
              <a:srgbClr val="000000">
                <a:alpha val="30000"/>
              </a:srgbClr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493" name="Cercle"/>
          <p:cNvSpPr/>
          <p:nvPr/>
        </p:nvSpPr>
        <p:spPr>
          <a:xfrm>
            <a:off x="10195508" y="12331466"/>
            <a:ext cx="392907" cy="392907"/>
          </a:xfrm>
          <a:prstGeom prst="ellipse">
            <a:avLst/>
          </a:prstGeom>
          <a:solidFill>
            <a:srgbClr val="00397A">
              <a:alpha val="30000"/>
            </a:srgbClr>
          </a:solidFill>
          <a:ln w="12700">
            <a:solidFill>
              <a:srgbClr val="000000">
                <a:alpha val="30000"/>
              </a:srgbClr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494" name="Cercle"/>
          <p:cNvSpPr/>
          <p:nvPr/>
        </p:nvSpPr>
        <p:spPr>
          <a:xfrm>
            <a:off x="3575635" y="7372051"/>
            <a:ext cx="392907" cy="392907"/>
          </a:xfrm>
          <a:prstGeom prst="ellipse">
            <a:avLst/>
          </a:prstGeom>
          <a:solidFill>
            <a:srgbClr val="00397A">
              <a:alpha val="30000"/>
            </a:srgbClr>
          </a:solidFill>
          <a:ln w="12700">
            <a:solidFill>
              <a:srgbClr val="000000">
                <a:alpha val="30000"/>
              </a:srgbClr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495" name="2x per week"/>
          <p:cNvSpPr txBox="1"/>
          <p:nvPr/>
        </p:nvSpPr>
        <p:spPr>
          <a:xfrm>
            <a:off x="15058919" y="9328236"/>
            <a:ext cx="3198801" cy="815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spcBef>
                <a:spcPts val="0"/>
              </a:spcBef>
              <a:defRPr sz="4400" i="0" spc="0">
                <a:solidFill>
                  <a:srgbClr val="53585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2x per week</a:t>
            </a:r>
          </a:p>
        </p:txBody>
      </p:sp>
      <p:sp>
        <p:nvSpPr>
          <p:cNvPr id="1496" name="Influenza/RSV wastewater surveillance"/>
          <p:cNvSpPr txBox="1">
            <a:spLocks noGrp="1"/>
          </p:cNvSpPr>
          <p:nvPr>
            <p:ph type="title"/>
          </p:nvPr>
        </p:nvSpPr>
        <p:spPr>
          <a:xfrm>
            <a:off x="0" y="0"/>
            <a:ext cx="22352000" cy="2019300"/>
          </a:xfrm>
          <a:prstGeom prst="rect">
            <a:avLst/>
          </a:prstGeom>
        </p:spPr>
        <p:txBody>
          <a:bodyPr lIns="50800" tIns="50800" rIns="50800" bIns="50800"/>
          <a:lstStyle>
            <a:lvl1pPr algn="l" defTabSz="478790">
              <a:lnSpc>
                <a:spcPct val="80000"/>
              </a:lnSpc>
              <a:defRPr sz="9918">
                <a:solidFill>
                  <a:srgbClr val="5C5C5C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r>
              <a:t> Influenza/RSV wastewater surveillance</a:t>
            </a:r>
          </a:p>
        </p:txBody>
      </p:sp>
      <p:sp>
        <p:nvSpPr>
          <p:cNvPr id="1497" name="Numéro de diapositive"/>
          <p:cNvSpPr txBox="1">
            <a:spLocks noGrp="1"/>
          </p:cNvSpPr>
          <p:nvPr>
            <p:ph type="sldNum" sz="quarter" idx="4294967295"/>
          </p:nvPr>
        </p:nvSpPr>
        <p:spPr>
          <a:xfrm>
            <a:off x="23136936" y="12922250"/>
            <a:ext cx="453239" cy="4699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algn="ctr" defTabSz="821531"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32</a:t>
            </a:fld>
            <a:endParaRPr/>
          </a:p>
        </p:txBody>
      </p:sp>
      <p:sp>
        <p:nvSpPr>
          <p:cNvPr id="1498" name="Funded by"/>
          <p:cNvSpPr txBox="1"/>
          <p:nvPr/>
        </p:nvSpPr>
        <p:spPr>
          <a:xfrm>
            <a:off x="126527" y="11360688"/>
            <a:ext cx="1995334" cy="610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spcBef>
                <a:spcPts val="0"/>
              </a:spcBef>
              <a:defRPr sz="3100" i="0" spc="0">
                <a:solidFill>
                  <a:srgbClr val="002FA3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Funded by</a:t>
            </a:r>
          </a:p>
        </p:txBody>
      </p:sp>
      <p:pic>
        <p:nvPicPr>
          <p:cNvPr id="1499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94" y="11838467"/>
            <a:ext cx="2134867" cy="159372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03" name="Grouper"/>
          <p:cNvGrpSpPr/>
          <p:nvPr/>
        </p:nvGrpSpPr>
        <p:grpSpPr>
          <a:xfrm>
            <a:off x="9792059" y="1779669"/>
            <a:ext cx="13589170" cy="1230988"/>
            <a:chOff x="0" y="0"/>
            <a:chExt cx="13589168" cy="1230987"/>
          </a:xfrm>
        </p:grpSpPr>
        <p:pic>
          <p:nvPicPr>
            <p:cNvPr id="1500" name="Picture 4" descr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35633" y="213523"/>
              <a:ext cx="4139212" cy="8039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01" name="Picture 8" descr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4524139" cy="12309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02" name="Picture 10" descr="Picture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005152" y="102269"/>
              <a:ext cx="3584017" cy="10264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504" name="~15 WWTFs monitored for      ……………………..     flu/RSV…"/>
          <p:cNvSpPr txBox="1"/>
          <p:nvPr/>
        </p:nvSpPr>
        <p:spPr>
          <a:xfrm>
            <a:off x="14303564" y="7266006"/>
            <a:ext cx="9587677" cy="2987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indent="359999" defTabSz="821531">
              <a:spcBef>
                <a:spcPts val="0"/>
              </a:spcBef>
              <a:defRPr sz="5200" b="1" i="0" spc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~15 WWTFs monitored for      </a:t>
            </a:r>
            <a:r>
              <a:rPr>
                <a:solidFill>
                  <a:srgbClr val="FFFFFF"/>
                </a:solidFill>
              </a:rPr>
              <a:t>…………………….. </a:t>
            </a:r>
            <a:r>
              <a:t>    flu/RSV</a:t>
            </a:r>
          </a:p>
          <a:p>
            <a:pPr lvl="1" indent="719999" defTabSz="821531">
              <a:spcBef>
                <a:spcPts val="0"/>
              </a:spcBef>
              <a:defRPr sz="4200" i="0" spc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(UWM + WSLH)</a:t>
            </a:r>
          </a:p>
        </p:txBody>
      </p:sp>
      <p:sp>
        <p:nvSpPr>
          <p:cNvPr id="1505" name="Cercle"/>
          <p:cNvSpPr/>
          <p:nvPr/>
        </p:nvSpPr>
        <p:spPr>
          <a:xfrm>
            <a:off x="8740719" y="11613388"/>
            <a:ext cx="392907" cy="392907"/>
          </a:xfrm>
          <a:prstGeom prst="ellipse">
            <a:avLst/>
          </a:prstGeom>
          <a:solidFill>
            <a:srgbClr val="FF2600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506" name="Cercle"/>
          <p:cNvSpPr/>
          <p:nvPr/>
        </p:nvSpPr>
        <p:spPr>
          <a:xfrm>
            <a:off x="8879813" y="11461967"/>
            <a:ext cx="392908" cy="392907"/>
          </a:xfrm>
          <a:prstGeom prst="ellipse">
            <a:avLst/>
          </a:prstGeom>
          <a:solidFill>
            <a:srgbClr val="FF2600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507" name="44 WWTFs…"/>
          <p:cNvSpPr txBox="1"/>
          <p:nvPr/>
        </p:nvSpPr>
        <p:spPr>
          <a:xfrm>
            <a:off x="14447465" y="4449762"/>
            <a:ext cx="5343608" cy="2301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indent="359999" defTabSz="821531">
              <a:spcBef>
                <a:spcPts val="0"/>
              </a:spcBef>
              <a:defRPr sz="5200" b="1" i="0" spc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44 WWTFs</a:t>
            </a:r>
          </a:p>
          <a:p>
            <a:pPr indent="359999" defTabSz="821531">
              <a:spcBef>
                <a:spcPts val="0"/>
              </a:spcBef>
              <a:defRPr sz="4500" i="0" spc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48% WI population</a:t>
            </a:r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9" name="Flu/RSV surveillance in Wisconsin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22352000" cy="2019300"/>
          </a:xfrm>
          <a:prstGeom prst="rect">
            <a:avLst/>
          </a:prstGeom>
        </p:spPr>
        <p:txBody>
          <a:bodyPr/>
          <a:lstStyle>
            <a:lvl1pPr algn="l" defTabSz="528319">
              <a:defRPr sz="10943" cap="none"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r>
              <a:t> Flu/RSV surveillance in Wisconsin</a:t>
            </a:r>
          </a:p>
        </p:txBody>
      </p:sp>
      <p:sp>
        <p:nvSpPr>
          <p:cNvPr id="1510" name="Texte"/>
          <p:cNvSpPr txBox="1"/>
          <p:nvPr/>
        </p:nvSpPr>
        <p:spPr>
          <a:xfrm>
            <a:off x="14146847" y="14440476"/>
            <a:ext cx="36850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ctr" defTabSz="584200">
              <a:spcBef>
                <a:spcPts val="0"/>
              </a:spcBef>
              <a:defRPr sz="1800" i="0" spc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33</a:t>
            </a:fld>
            <a:endParaRPr/>
          </a:p>
        </p:txBody>
      </p:sp>
      <p:pic>
        <p:nvPicPr>
          <p:cNvPr id="1511" name="gao-22-105841.pdf" descr="gao-22-105841.pdf"/>
          <p:cNvPicPr>
            <a:picLocks noChangeAspect="1"/>
          </p:cNvPicPr>
          <p:nvPr/>
        </p:nvPicPr>
        <p:blipFill>
          <a:blip r:embed="rId3"/>
          <a:srcRect l="14313" t="48162" r="81563" b="48541"/>
          <a:stretch>
            <a:fillRect/>
          </a:stretch>
        </p:blipFill>
        <p:spPr>
          <a:xfrm>
            <a:off x="1864945" y="5541384"/>
            <a:ext cx="1849982" cy="19142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9" y="0"/>
                </a:moveTo>
                <a:cubicBezTo>
                  <a:pt x="7321" y="0"/>
                  <a:pt x="4803" y="1004"/>
                  <a:pt x="2882" y="3014"/>
                </a:cubicBezTo>
                <a:cubicBezTo>
                  <a:pt x="-961" y="7036"/>
                  <a:pt x="-961" y="13557"/>
                  <a:pt x="2882" y="17579"/>
                </a:cubicBezTo>
                <a:cubicBezTo>
                  <a:pt x="6724" y="21600"/>
                  <a:pt x="12954" y="21600"/>
                  <a:pt x="16796" y="17579"/>
                </a:cubicBezTo>
                <a:cubicBezTo>
                  <a:pt x="20639" y="13557"/>
                  <a:pt x="20639" y="7036"/>
                  <a:pt x="16796" y="3014"/>
                </a:cubicBezTo>
                <a:cubicBezTo>
                  <a:pt x="14875" y="1004"/>
                  <a:pt x="12357" y="0"/>
                  <a:pt x="9839" y="0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514" name="Grouper"/>
          <p:cNvGrpSpPr/>
          <p:nvPr/>
        </p:nvGrpSpPr>
        <p:grpSpPr>
          <a:xfrm>
            <a:off x="1934503" y="2521609"/>
            <a:ext cx="22883772" cy="1914279"/>
            <a:chOff x="129" y="15989"/>
            <a:chExt cx="22883770" cy="1914277"/>
          </a:xfrm>
        </p:grpSpPr>
        <p:pic>
          <p:nvPicPr>
            <p:cNvPr id="1512" name="gao-22-105841.pdf" descr="gao-22-105841.pdf"/>
            <p:cNvPicPr>
              <a:picLocks noChangeAspect="1"/>
            </p:cNvPicPr>
            <p:nvPr/>
          </p:nvPicPr>
          <p:blipFill>
            <a:blip r:embed="rId3"/>
            <a:srcRect l="15435" t="43881" r="80441" b="52821"/>
            <a:stretch>
              <a:fillRect/>
            </a:stretch>
          </p:blipFill>
          <p:spPr>
            <a:xfrm>
              <a:off x="129" y="15989"/>
              <a:ext cx="1849974" cy="1914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0595" extrusionOk="0">
                  <a:moveTo>
                    <a:pt x="9839" y="0"/>
                  </a:moveTo>
                  <a:cubicBezTo>
                    <a:pt x="7321" y="0"/>
                    <a:pt x="4803" y="1004"/>
                    <a:pt x="2882" y="3014"/>
                  </a:cubicBezTo>
                  <a:cubicBezTo>
                    <a:pt x="-961" y="7036"/>
                    <a:pt x="-961" y="13557"/>
                    <a:pt x="2882" y="17579"/>
                  </a:cubicBezTo>
                  <a:cubicBezTo>
                    <a:pt x="6724" y="21600"/>
                    <a:pt x="12954" y="21600"/>
                    <a:pt x="16796" y="17579"/>
                  </a:cubicBezTo>
                  <a:cubicBezTo>
                    <a:pt x="20639" y="13557"/>
                    <a:pt x="20639" y="7036"/>
                    <a:pt x="16796" y="3014"/>
                  </a:cubicBezTo>
                  <a:cubicBezTo>
                    <a:pt x="14875" y="1004"/>
                    <a:pt x="12357" y="0"/>
                    <a:pt x="9839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1513" name="Influenza A and B dPCR (CDC assays):  - InfA: matrix protein (M1) gene…"/>
            <p:cNvSpPr/>
            <p:nvPr/>
          </p:nvSpPr>
          <p:spPr>
            <a:xfrm>
              <a:off x="2156892" y="1679795"/>
              <a:ext cx="20727008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>
                <a:lnSpc>
                  <a:spcPct val="80000"/>
                </a:lnSpc>
                <a:spcBef>
                  <a:spcPts val="0"/>
                </a:spcBef>
                <a:defRPr sz="5600" i="0" spc="0"/>
              </a:pPr>
              <a:r>
                <a:rPr>
                  <a:solidFill>
                    <a:srgbClr val="000000"/>
                  </a:solidFill>
                  <a:latin typeface="Avenir Heavy"/>
                  <a:ea typeface="Avenir Heavy"/>
                  <a:cs typeface="Avenir Heavy"/>
                  <a:sym typeface="Avenir Heavy"/>
                </a:rPr>
                <a:t>Influenza A and B</a:t>
              </a:r>
              <a:br/>
              <a:r>
                <a:rPr sz="5200">
                  <a:latin typeface="Avenir Book"/>
                  <a:ea typeface="Avenir Book"/>
                  <a:cs typeface="Avenir Book"/>
                  <a:sym typeface="Avenir Book"/>
                </a:rPr>
                <a:t>dPCR (CDC assays):  - </a:t>
              </a:r>
              <a:r>
                <a:rPr sz="5200">
                  <a:latin typeface="Avenir Heavy"/>
                  <a:ea typeface="Avenir Heavy"/>
                  <a:cs typeface="Avenir Heavy"/>
                  <a:sym typeface="Avenir Heavy"/>
                </a:rPr>
                <a:t>InfA: </a:t>
              </a:r>
              <a:r>
                <a:rPr sz="5200">
                  <a:latin typeface="Avenir Book"/>
                  <a:ea typeface="Avenir Book"/>
                  <a:cs typeface="Avenir Book"/>
                  <a:sym typeface="Avenir Book"/>
                </a:rPr>
                <a:t>matrix protein (M1) gene</a:t>
              </a:r>
            </a:p>
            <a:p>
              <a:pPr>
                <a:lnSpc>
                  <a:spcPct val="80000"/>
                </a:lnSpc>
                <a:spcBef>
                  <a:spcPts val="0"/>
                </a:spcBef>
                <a:defRPr sz="5600" i="0" spc="0"/>
              </a:pPr>
              <a:r>
                <a:rPr sz="5200">
                  <a:latin typeface="Avenir Book"/>
                  <a:ea typeface="Avenir Book"/>
                  <a:cs typeface="Avenir Book"/>
                  <a:sym typeface="Avenir Book"/>
                </a:rPr>
                <a:t>                                  - </a:t>
              </a:r>
              <a:r>
                <a:rPr sz="5200">
                  <a:latin typeface="Avenir Heavy"/>
                  <a:ea typeface="Avenir Heavy"/>
                  <a:cs typeface="Avenir Heavy"/>
                  <a:sym typeface="Avenir Heavy"/>
                </a:rPr>
                <a:t>InfB: </a:t>
              </a:r>
              <a:r>
                <a:rPr sz="5200">
                  <a:latin typeface="Avenir Book"/>
                  <a:ea typeface="Avenir Book"/>
                  <a:cs typeface="Avenir Book"/>
                  <a:sym typeface="Avenir Book"/>
                </a:rPr>
                <a:t>nonstructural 2 (Ns2) gene</a:t>
              </a:r>
              <a:br/>
              <a:endParaRPr/>
            </a:p>
          </p:txBody>
        </p:sp>
      </p:grpSp>
      <p:sp>
        <p:nvSpPr>
          <p:cNvPr id="1515" name="RSV (subtypes A and B) dPCR target nucleoprotein (N) gene (Hughes et al. 2022)"/>
          <p:cNvSpPr txBox="1"/>
          <p:nvPr/>
        </p:nvSpPr>
        <p:spPr>
          <a:xfrm>
            <a:off x="3979128" y="5602404"/>
            <a:ext cx="20727008" cy="3332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  <a:defRPr sz="5600" i="0" spc="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rPr>
              <a:t>RSV (subtypes A and B)</a:t>
            </a:r>
            <a:br/>
            <a:r>
              <a:rPr sz="5200"/>
              <a:t>dPCR target nucleoprotein (N) gene (Hughes et al. 2022)</a:t>
            </a:r>
          </a:p>
          <a:p>
            <a:pPr>
              <a:lnSpc>
                <a:spcPct val="80000"/>
              </a:lnSpc>
              <a:spcBef>
                <a:spcPts val="0"/>
              </a:spcBef>
              <a:defRPr sz="5600" i="0" spc="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                                 </a:t>
            </a:r>
            <a:br/>
            <a:endParaRPr/>
          </a:p>
        </p:txBody>
      </p:sp>
      <p:grpSp>
        <p:nvGrpSpPr>
          <p:cNvPr id="1522" name="Grouper"/>
          <p:cNvGrpSpPr/>
          <p:nvPr/>
        </p:nvGrpSpPr>
        <p:grpSpPr>
          <a:xfrm>
            <a:off x="312441" y="7995856"/>
            <a:ext cx="23575810" cy="5600701"/>
            <a:chOff x="0" y="0"/>
            <a:chExt cx="23575809" cy="5600700"/>
          </a:xfrm>
        </p:grpSpPr>
        <p:pic>
          <p:nvPicPr>
            <p:cNvPr id="1516" name="Image" descr="Image"/>
            <p:cNvPicPr>
              <a:picLocks noChangeAspect="1"/>
            </p:cNvPicPr>
            <p:nvPr/>
          </p:nvPicPr>
          <p:blipFill>
            <a:blip r:embed="rId4"/>
            <a:srcRect r="61552" b="2027"/>
            <a:stretch>
              <a:fillRect/>
            </a:stretch>
          </p:blipFill>
          <p:spPr>
            <a:xfrm>
              <a:off x="3979439" y="71635"/>
              <a:ext cx="6048886" cy="52542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17" name="Image" descr="Image"/>
            <p:cNvPicPr>
              <a:picLocks noChangeAspect="1"/>
            </p:cNvPicPr>
            <p:nvPr/>
          </p:nvPicPr>
          <p:blipFill>
            <a:blip r:embed="rId5"/>
            <a:srcRect r="61434"/>
            <a:stretch>
              <a:fillRect/>
            </a:stretch>
          </p:blipFill>
          <p:spPr>
            <a:xfrm>
              <a:off x="11676276" y="0"/>
              <a:ext cx="6048824" cy="56007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18" name="Hughes et al. 2022 (WW)"/>
            <p:cNvSpPr txBox="1"/>
            <p:nvPr/>
          </p:nvSpPr>
          <p:spPr>
            <a:xfrm>
              <a:off x="13126736" y="550541"/>
              <a:ext cx="4620941" cy="635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lnSpc>
                  <a:spcPct val="80000"/>
                </a:lnSpc>
                <a:spcBef>
                  <a:spcPts val="0"/>
                </a:spcBef>
                <a:defRPr sz="3500" i="0" spc="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Hughes et al. 2022 (WW)</a:t>
              </a:r>
            </a:p>
          </p:txBody>
        </p:sp>
        <p:sp>
          <p:nvSpPr>
            <p:cNvPr id="1519" name="Chung et al. 2021 (Clinical)"/>
            <p:cNvSpPr txBox="1"/>
            <p:nvPr/>
          </p:nvSpPr>
          <p:spPr>
            <a:xfrm>
              <a:off x="5190025" y="615195"/>
              <a:ext cx="4904396" cy="635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lnSpc>
                  <a:spcPct val="80000"/>
                </a:lnSpc>
                <a:spcBef>
                  <a:spcPts val="0"/>
                </a:spcBef>
                <a:defRPr sz="3500" i="0" spc="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Chung et al. 2021 (Clinical)</a:t>
              </a:r>
            </a:p>
          </p:txBody>
        </p:sp>
        <p:sp>
          <p:nvSpPr>
            <p:cNvPr id="1520" name="Assay sensitivity is fundamental for wastewater"/>
            <p:cNvSpPr txBox="1"/>
            <p:nvPr/>
          </p:nvSpPr>
          <p:spPr>
            <a:xfrm>
              <a:off x="18155017" y="2804035"/>
              <a:ext cx="5420793" cy="2159001"/>
            </a:xfrm>
            <a:prstGeom prst="rect">
              <a:avLst/>
            </a:prstGeom>
            <a:solidFill>
              <a:srgbClr val="CBCBCB">
                <a:alpha val="12665"/>
              </a:srgb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>
                <a:defRPr i="0"/>
              </a:lvl1pPr>
            </a:lstStyle>
            <a:p>
              <a:r>
                <a:t>Assay sensitivity is fundamental for wastewater</a:t>
              </a:r>
            </a:p>
          </p:txBody>
        </p:sp>
        <p:pic>
          <p:nvPicPr>
            <p:cNvPr id="1521" name="Partition-1.png" descr="Partition-1.png"/>
            <p:cNvPicPr>
              <a:picLocks noChangeAspect="1"/>
            </p:cNvPicPr>
            <p:nvPr/>
          </p:nvPicPr>
          <p:blipFill>
            <a:blip r:embed="rId6"/>
            <a:srcRect l="5078" t="27249" r="57678" b="16244"/>
            <a:stretch>
              <a:fillRect/>
            </a:stretch>
          </p:blipFill>
          <p:spPr>
            <a:xfrm>
              <a:off x="0" y="1902994"/>
              <a:ext cx="3626827" cy="22010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523" name="Numéro de diapositive"/>
          <p:cNvSpPr txBox="1">
            <a:spLocks noGrp="1"/>
          </p:cNvSpPr>
          <p:nvPr>
            <p:ph type="sldNum" sz="quarter" idx="4294967295"/>
          </p:nvPr>
        </p:nvSpPr>
        <p:spPr>
          <a:xfrm>
            <a:off x="22944467" y="12922250"/>
            <a:ext cx="419089" cy="4699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33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2" grpId="1" animBg="1" advAuto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7" name="Flu/RSV surveillance in Wisconsin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25117320" cy="2019300"/>
          </a:xfrm>
          <a:prstGeom prst="rect">
            <a:avLst/>
          </a:prstGeom>
        </p:spPr>
        <p:txBody>
          <a:bodyPr/>
          <a:lstStyle>
            <a:lvl1pPr algn="l" defTabSz="528319">
              <a:defRPr sz="10943" cap="none"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r>
              <a:t> Flu/RSV surveillance in Wisconsin </a:t>
            </a:r>
          </a:p>
        </p:txBody>
      </p:sp>
      <p:sp>
        <p:nvSpPr>
          <p:cNvPr id="1528" name="Texte"/>
          <p:cNvSpPr txBox="1"/>
          <p:nvPr/>
        </p:nvSpPr>
        <p:spPr>
          <a:xfrm>
            <a:off x="14198498" y="14681184"/>
            <a:ext cx="36850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ctr" defTabSz="584200">
              <a:spcBef>
                <a:spcPts val="0"/>
              </a:spcBef>
              <a:defRPr sz="1800" i="0" spc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34</a:t>
            </a:fld>
            <a:endParaRPr/>
          </a:p>
        </p:txBody>
      </p:sp>
      <p:pic>
        <p:nvPicPr>
          <p:cNvPr id="1529" name="P02346-2023-02-04 (glissé(e)s).pdf" descr="P02346-2023-02-04 (glissé(e)s).pdf"/>
          <p:cNvPicPr>
            <a:picLocks/>
          </p:cNvPicPr>
          <p:nvPr/>
        </p:nvPicPr>
        <p:blipFill>
          <a:blip r:embed="rId2">
            <a:alphaModFix amt="38378"/>
          </a:blip>
          <a:srcRect t="9253" b="55892"/>
          <a:stretch>
            <a:fillRect/>
          </a:stretch>
        </p:blipFill>
        <p:spPr>
          <a:xfrm>
            <a:off x="9949656" y="14150405"/>
            <a:ext cx="4484570" cy="39192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0" name="Image" descr="Image"/>
          <p:cNvPicPr>
            <a:picLocks/>
          </p:cNvPicPr>
          <p:nvPr/>
        </p:nvPicPr>
        <p:blipFill>
          <a:blip r:embed="rId3">
            <a:alphaModFix amt="61236"/>
          </a:blip>
          <a:stretch>
            <a:fillRect/>
          </a:stretch>
        </p:blipFill>
        <p:spPr>
          <a:xfrm>
            <a:off x="15493454" y="14170533"/>
            <a:ext cx="3586204" cy="3878886"/>
          </a:xfrm>
          <a:prstGeom prst="rect">
            <a:avLst/>
          </a:prstGeom>
          <a:ln w="12700">
            <a:miter lim="400000"/>
          </a:ln>
        </p:spPr>
      </p:pic>
      <p:sp>
        <p:nvSpPr>
          <p:cNvPr id="1531" name="Numéro de diapositive"/>
          <p:cNvSpPr txBox="1">
            <a:spLocks noGrp="1"/>
          </p:cNvSpPr>
          <p:nvPr>
            <p:ph type="sldNum" sz="quarter" idx="4294967295"/>
          </p:nvPr>
        </p:nvSpPr>
        <p:spPr>
          <a:xfrm>
            <a:off x="22944467" y="12922250"/>
            <a:ext cx="419089" cy="4699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34</a:t>
            </a:fld>
            <a:endParaRPr/>
          </a:p>
        </p:txBody>
      </p:sp>
      <p:grpSp>
        <p:nvGrpSpPr>
          <p:cNvPr id="1544" name="Grouper"/>
          <p:cNvGrpSpPr/>
          <p:nvPr/>
        </p:nvGrpSpPr>
        <p:grpSpPr>
          <a:xfrm>
            <a:off x="9881521" y="2256951"/>
            <a:ext cx="13345810" cy="2717016"/>
            <a:chOff x="0" y="0"/>
            <a:chExt cx="13345808" cy="2717015"/>
          </a:xfrm>
        </p:grpSpPr>
        <p:sp>
          <p:nvSpPr>
            <p:cNvPr id="1532" name="dPCR level classification"/>
            <p:cNvSpPr txBox="1"/>
            <p:nvPr/>
          </p:nvSpPr>
          <p:spPr>
            <a:xfrm>
              <a:off x="194060" y="-1"/>
              <a:ext cx="8485275" cy="11496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sz="5700" i="0" spc="57"/>
              </a:lvl1pPr>
            </a:lstStyle>
            <a:p>
              <a:r>
                <a:t>dPCR level classification</a:t>
              </a:r>
            </a:p>
          </p:txBody>
        </p:sp>
        <p:grpSp>
          <p:nvGrpSpPr>
            <p:cNvPr id="1541" name="Grouper"/>
            <p:cNvGrpSpPr/>
            <p:nvPr/>
          </p:nvGrpSpPr>
          <p:grpSpPr>
            <a:xfrm>
              <a:off x="0" y="912800"/>
              <a:ext cx="13345809" cy="1042671"/>
              <a:chOff x="0" y="0"/>
              <a:chExt cx="13345809" cy="1042670"/>
            </a:xfrm>
          </p:grpSpPr>
          <p:sp>
            <p:nvSpPr>
              <p:cNvPr id="1533" name="Rectangle"/>
              <p:cNvSpPr/>
              <p:nvPr/>
            </p:nvSpPr>
            <p:spPr>
              <a:xfrm>
                <a:off x="159678" y="0"/>
                <a:ext cx="757519" cy="1042671"/>
              </a:xfrm>
              <a:prstGeom prst="rect">
                <a:avLst/>
              </a:prstGeom>
              <a:solidFill>
                <a:srgbClr val="CBCBCB">
                  <a:alpha val="38236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rgbClr val="FFFFFF"/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1534" name="Rectangle"/>
              <p:cNvSpPr/>
              <p:nvPr/>
            </p:nvSpPr>
            <p:spPr>
              <a:xfrm>
                <a:off x="929376" y="0"/>
                <a:ext cx="1705619" cy="1042671"/>
              </a:xfrm>
              <a:prstGeom prst="rect">
                <a:avLst/>
              </a:prstGeom>
              <a:solidFill>
                <a:srgbClr val="D4FB79">
                  <a:alpha val="30424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rgbClr val="FFFFFF"/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1535" name="Rectangle"/>
              <p:cNvSpPr/>
              <p:nvPr/>
            </p:nvSpPr>
            <p:spPr>
              <a:xfrm>
                <a:off x="2647174" y="0"/>
                <a:ext cx="4532534" cy="1042671"/>
              </a:xfrm>
              <a:prstGeom prst="rect">
                <a:avLst/>
              </a:prstGeom>
              <a:solidFill>
                <a:srgbClr val="008F00">
                  <a:alpha val="46338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rgbClr val="FFFFFF"/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1536" name="Rectangle"/>
              <p:cNvSpPr/>
              <p:nvPr/>
            </p:nvSpPr>
            <p:spPr>
              <a:xfrm>
                <a:off x="7191887" y="0"/>
                <a:ext cx="6153923" cy="1042671"/>
              </a:xfrm>
              <a:prstGeom prst="rect">
                <a:avLst/>
              </a:prstGeom>
              <a:solidFill>
                <a:srgbClr val="942193">
                  <a:alpha val="62567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3500" i="0" spc="0">
                    <a:solidFill>
                      <a:srgbClr val="FFFFFF"/>
                    </a:solidFill>
                    <a:latin typeface="DIN Alternate Bold"/>
                    <a:ea typeface="DIN Alternate Bold"/>
                    <a:cs typeface="DIN Alternate Bold"/>
                    <a:sym typeface="DIN Alternate Bold"/>
                  </a:defRPr>
                </a:pPr>
                <a:endParaRPr/>
              </a:p>
            </p:txBody>
          </p:sp>
          <p:sp>
            <p:nvSpPr>
              <p:cNvPr id="1537" name="Not  detected"/>
              <p:cNvSpPr txBox="1"/>
              <p:nvPr/>
            </p:nvSpPr>
            <p:spPr>
              <a:xfrm>
                <a:off x="0" y="52133"/>
                <a:ext cx="1076876" cy="93840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 sz="1900" i="0" spc="19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t>Not </a:t>
                </a:r>
                <a:br/>
                <a:r>
                  <a:t>detected</a:t>
                </a:r>
              </a:p>
            </p:txBody>
          </p:sp>
          <p:sp>
            <p:nvSpPr>
              <p:cNvPr id="1538" name="Trace"/>
              <p:cNvSpPr txBox="1"/>
              <p:nvPr/>
            </p:nvSpPr>
            <p:spPr>
              <a:xfrm>
                <a:off x="946797" y="114693"/>
                <a:ext cx="1670778" cy="8132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algn="ctr">
                  <a:defRPr sz="4500" i="0" spc="45">
                    <a:solidFill>
                      <a:srgbClr val="424242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t>Trace</a:t>
                </a:r>
              </a:p>
            </p:txBody>
          </p:sp>
          <p:sp>
            <p:nvSpPr>
              <p:cNvPr id="1539" name="Detected"/>
              <p:cNvSpPr txBox="1"/>
              <p:nvPr/>
            </p:nvSpPr>
            <p:spPr>
              <a:xfrm>
                <a:off x="3323584" y="114693"/>
                <a:ext cx="3250087" cy="8132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algn="ctr">
                  <a:defRPr sz="4500" i="0" spc="45">
                    <a:solidFill>
                      <a:srgbClr val="424242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t>Detected</a:t>
                </a:r>
              </a:p>
            </p:txBody>
          </p:sp>
          <p:sp>
            <p:nvSpPr>
              <p:cNvPr id="1540" name="Detected (high)"/>
              <p:cNvSpPr txBox="1"/>
              <p:nvPr/>
            </p:nvSpPr>
            <p:spPr>
              <a:xfrm>
                <a:off x="8044097" y="114693"/>
                <a:ext cx="4449503" cy="8132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algn="ctr">
                  <a:defRPr sz="4500" i="0" spc="45">
                    <a:solidFill>
                      <a:srgbClr val="424242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t>Detected (high)</a:t>
                </a:r>
              </a:p>
            </p:txBody>
          </p:sp>
        </p:grpSp>
        <p:sp>
          <p:nvSpPr>
            <p:cNvPr id="1542" name="LOD"/>
            <p:cNvSpPr txBox="1"/>
            <p:nvPr/>
          </p:nvSpPr>
          <p:spPr>
            <a:xfrm>
              <a:off x="2224239" y="1861490"/>
              <a:ext cx="1127200" cy="8555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sz="3800" i="0" spc="38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LOD</a:t>
              </a:r>
            </a:p>
          </p:txBody>
        </p:sp>
        <p:sp>
          <p:nvSpPr>
            <p:cNvPr id="1543" name="LOQ"/>
            <p:cNvSpPr txBox="1"/>
            <p:nvPr/>
          </p:nvSpPr>
          <p:spPr>
            <a:xfrm>
              <a:off x="6655191" y="1861490"/>
              <a:ext cx="1154748" cy="8555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sz="3800" i="0" spc="38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LOQ</a:t>
              </a:r>
            </a:p>
          </p:txBody>
        </p:sp>
      </p:grp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Flu/RSV surveillance in Wisconsin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25117320" cy="2019300"/>
          </a:xfrm>
          <a:prstGeom prst="rect">
            <a:avLst/>
          </a:prstGeom>
        </p:spPr>
        <p:txBody>
          <a:bodyPr/>
          <a:lstStyle>
            <a:lvl1pPr algn="l" defTabSz="528319">
              <a:defRPr sz="10943" cap="none"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r>
              <a:t> Flu/RSV surveillance in Wisconsin </a:t>
            </a:r>
          </a:p>
        </p:txBody>
      </p:sp>
      <p:sp>
        <p:nvSpPr>
          <p:cNvPr id="1547" name="Texte"/>
          <p:cNvSpPr txBox="1"/>
          <p:nvPr/>
        </p:nvSpPr>
        <p:spPr>
          <a:xfrm>
            <a:off x="14198498" y="14681184"/>
            <a:ext cx="36850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ctr" defTabSz="584200">
              <a:spcBef>
                <a:spcPts val="0"/>
              </a:spcBef>
              <a:defRPr sz="1800" i="0" spc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35</a:t>
            </a:fld>
            <a:endParaRPr/>
          </a:p>
        </p:txBody>
      </p:sp>
      <p:sp>
        <p:nvSpPr>
          <p:cNvPr id="1548" name="2022-2023 season"/>
          <p:cNvSpPr txBox="1"/>
          <p:nvPr/>
        </p:nvSpPr>
        <p:spPr>
          <a:xfrm>
            <a:off x="1121" y="1859758"/>
            <a:ext cx="7702263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5800" b="1" i="0" spc="58">
                <a:solidFill>
                  <a:srgbClr val="424242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2022-2023 season</a:t>
            </a:r>
          </a:p>
        </p:txBody>
      </p:sp>
      <p:pic>
        <p:nvPicPr>
          <p:cNvPr id="1549" name="Image" descr="Image"/>
          <p:cNvPicPr>
            <a:picLocks noChangeAspect="1"/>
          </p:cNvPicPr>
          <p:nvPr/>
        </p:nvPicPr>
        <p:blipFill>
          <a:blip r:embed="rId2"/>
          <a:srcRect l="1153" t="534" r="28576" b="67709"/>
          <a:stretch>
            <a:fillRect/>
          </a:stretch>
        </p:blipFill>
        <p:spPr>
          <a:xfrm>
            <a:off x="897287" y="5003369"/>
            <a:ext cx="6491773" cy="517534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0" name="Image" descr="Image"/>
          <p:cNvPicPr>
            <a:picLocks noChangeAspect="1"/>
          </p:cNvPicPr>
          <p:nvPr/>
        </p:nvPicPr>
        <p:blipFill>
          <a:blip r:embed="rId2"/>
          <a:srcRect l="2058" t="34684" r="38313" b="36707"/>
          <a:stretch>
            <a:fillRect/>
          </a:stretch>
        </p:blipFill>
        <p:spPr>
          <a:xfrm>
            <a:off x="8672623" y="4671349"/>
            <a:ext cx="6737414" cy="5702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1" name="Image" descr="Image"/>
          <p:cNvPicPr>
            <a:picLocks noChangeAspect="1"/>
          </p:cNvPicPr>
          <p:nvPr/>
        </p:nvPicPr>
        <p:blipFill>
          <a:blip r:embed="rId2"/>
          <a:srcRect l="943" t="67467" r="28101" b="454"/>
          <a:stretch>
            <a:fillRect/>
          </a:stretch>
        </p:blipFill>
        <p:spPr>
          <a:xfrm>
            <a:off x="15607523" y="4977175"/>
            <a:ext cx="6555004" cy="5227811"/>
          </a:xfrm>
          <a:prstGeom prst="rect">
            <a:avLst/>
          </a:prstGeom>
          <a:ln w="12700">
            <a:miter lim="400000"/>
          </a:ln>
        </p:spPr>
      </p:pic>
      <p:sp>
        <p:nvSpPr>
          <p:cNvPr id="1552" name="Influenza A"/>
          <p:cNvSpPr txBox="1"/>
          <p:nvPr/>
        </p:nvSpPr>
        <p:spPr>
          <a:xfrm>
            <a:off x="1550242" y="4288920"/>
            <a:ext cx="3840562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5800" i="0" spc="58">
                <a:solidFill>
                  <a:srgbClr val="424242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Influenza A</a:t>
            </a:r>
          </a:p>
        </p:txBody>
      </p:sp>
      <p:sp>
        <p:nvSpPr>
          <p:cNvPr id="1553" name="Influenza B"/>
          <p:cNvSpPr txBox="1"/>
          <p:nvPr/>
        </p:nvSpPr>
        <p:spPr>
          <a:xfrm>
            <a:off x="9428720" y="4220425"/>
            <a:ext cx="3880845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5800" i="0" spc="58">
                <a:solidFill>
                  <a:srgbClr val="424242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Influenza B</a:t>
            </a:r>
          </a:p>
        </p:txBody>
      </p:sp>
      <p:sp>
        <p:nvSpPr>
          <p:cNvPr id="1554" name="RSV"/>
          <p:cNvSpPr txBox="1"/>
          <p:nvPr/>
        </p:nvSpPr>
        <p:spPr>
          <a:xfrm>
            <a:off x="16255111" y="4288920"/>
            <a:ext cx="1650961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5800" i="0" spc="58">
                <a:solidFill>
                  <a:srgbClr val="424242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RSV</a:t>
            </a:r>
          </a:p>
        </p:txBody>
      </p:sp>
      <p:sp>
        <p:nvSpPr>
          <p:cNvPr id="1555" name="Sample classification (%)"/>
          <p:cNvSpPr txBox="1"/>
          <p:nvPr/>
        </p:nvSpPr>
        <p:spPr>
          <a:xfrm rot="16200000">
            <a:off x="-1558655" y="6699429"/>
            <a:ext cx="4320438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2900" i="0" spc="29">
                <a:solidFill>
                  <a:srgbClr val="424242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Sample classification (%)</a:t>
            </a:r>
          </a:p>
        </p:txBody>
      </p:sp>
      <p:sp>
        <p:nvSpPr>
          <p:cNvPr id="1556" name="Week ending"/>
          <p:cNvSpPr txBox="1"/>
          <p:nvPr/>
        </p:nvSpPr>
        <p:spPr>
          <a:xfrm>
            <a:off x="3165905" y="10168035"/>
            <a:ext cx="2298076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2900" i="0" spc="29">
                <a:solidFill>
                  <a:srgbClr val="424242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Week ending</a:t>
            </a:r>
          </a:p>
        </p:txBody>
      </p:sp>
      <p:sp>
        <p:nvSpPr>
          <p:cNvPr id="1557" name="Week ending"/>
          <p:cNvSpPr txBox="1"/>
          <p:nvPr/>
        </p:nvSpPr>
        <p:spPr>
          <a:xfrm>
            <a:off x="11114419" y="10099540"/>
            <a:ext cx="2298076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2900" i="0" spc="29">
                <a:solidFill>
                  <a:srgbClr val="424242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Week ending</a:t>
            </a:r>
          </a:p>
        </p:txBody>
      </p:sp>
      <p:sp>
        <p:nvSpPr>
          <p:cNvPr id="1558" name="Week ending"/>
          <p:cNvSpPr txBox="1"/>
          <p:nvPr/>
        </p:nvSpPr>
        <p:spPr>
          <a:xfrm>
            <a:off x="18275318" y="10168035"/>
            <a:ext cx="2298075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2900" i="0" spc="29">
                <a:solidFill>
                  <a:srgbClr val="424242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Week ending</a:t>
            </a:r>
          </a:p>
        </p:txBody>
      </p:sp>
      <p:pic>
        <p:nvPicPr>
          <p:cNvPr id="1559" name="P02346-2023-02-04 (glissé(e)s).pdf" descr="P02346-2023-02-04 (glissé(e)s).pdf"/>
          <p:cNvPicPr>
            <a:picLocks/>
          </p:cNvPicPr>
          <p:nvPr/>
        </p:nvPicPr>
        <p:blipFill>
          <a:blip r:embed="rId3">
            <a:alphaModFix amt="38378"/>
          </a:blip>
          <a:srcRect t="9253" b="55892"/>
          <a:stretch>
            <a:fillRect/>
          </a:stretch>
        </p:blipFill>
        <p:spPr>
          <a:xfrm>
            <a:off x="9949656" y="14150405"/>
            <a:ext cx="4484570" cy="39192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0" name="Image" descr="Image"/>
          <p:cNvPicPr>
            <a:picLocks/>
          </p:cNvPicPr>
          <p:nvPr/>
        </p:nvPicPr>
        <p:blipFill>
          <a:blip r:embed="rId4">
            <a:alphaModFix amt="61236"/>
          </a:blip>
          <a:stretch>
            <a:fillRect/>
          </a:stretch>
        </p:blipFill>
        <p:spPr>
          <a:xfrm>
            <a:off x="15493454" y="14170533"/>
            <a:ext cx="3586204" cy="3878886"/>
          </a:xfrm>
          <a:prstGeom prst="rect">
            <a:avLst/>
          </a:prstGeom>
          <a:ln w="12700">
            <a:miter lim="400000"/>
          </a:ln>
        </p:spPr>
      </p:pic>
      <p:sp>
        <p:nvSpPr>
          <p:cNvPr id="1561" name="Ligne"/>
          <p:cNvSpPr/>
          <p:nvPr/>
        </p:nvSpPr>
        <p:spPr>
          <a:xfrm>
            <a:off x="16708476" y="6880944"/>
            <a:ext cx="5041902" cy="19213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0528"/>
                </a:moveTo>
                <a:lnTo>
                  <a:pt x="1145" y="19257"/>
                </a:lnTo>
                <a:lnTo>
                  <a:pt x="2257" y="17111"/>
                </a:lnTo>
                <a:lnTo>
                  <a:pt x="3448" y="13404"/>
                </a:lnTo>
                <a:lnTo>
                  <a:pt x="4613" y="9568"/>
                </a:lnTo>
                <a:lnTo>
                  <a:pt x="5701" y="4711"/>
                </a:lnTo>
                <a:lnTo>
                  <a:pt x="6791" y="2032"/>
                </a:lnTo>
                <a:lnTo>
                  <a:pt x="8055" y="0"/>
                </a:lnTo>
                <a:lnTo>
                  <a:pt x="9230" y="1380"/>
                </a:lnTo>
                <a:lnTo>
                  <a:pt x="10346" y="4370"/>
                </a:lnTo>
                <a:lnTo>
                  <a:pt x="11524" y="8937"/>
                </a:lnTo>
                <a:lnTo>
                  <a:pt x="12585" y="12570"/>
                </a:lnTo>
                <a:lnTo>
                  <a:pt x="13695" y="15233"/>
                </a:lnTo>
                <a:lnTo>
                  <a:pt x="14834" y="17450"/>
                </a:lnTo>
                <a:lnTo>
                  <a:pt x="15929" y="18782"/>
                </a:lnTo>
                <a:lnTo>
                  <a:pt x="17098" y="19548"/>
                </a:lnTo>
                <a:lnTo>
                  <a:pt x="18227" y="19452"/>
                </a:lnTo>
                <a:lnTo>
                  <a:pt x="20470" y="20610"/>
                </a:lnTo>
                <a:lnTo>
                  <a:pt x="21600" y="21600"/>
                </a:lnTo>
              </a:path>
            </a:pathLst>
          </a:custGeom>
          <a:ln w="76200">
            <a:solidFill>
              <a:srgbClr val="005493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500" i="0" spc="0"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grpSp>
        <p:nvGrpSpPr>
          <p:cNvPr id="1579" name="Grouper"/>
          <p:cNvGrpSpPr/>
          <p:nvPr/>
        </p:nvGrpSpPr>
        <p:grpSpPr>
          <a:xfrm>
            <a:off x="1978605" y="2062361"/>
            <a:ext cx="21275941" cy="9570485"/>
            <a:chOff x="0" y="0"/>
            <a:chExt cx="21275939" cy="9570485"/>
          </a:xfrm>
        </p:grpSpPr>
        <p:sp>
          <p:nvSpPr>
            <p:cNvPr id="1562" name="Ligne"/>
            <p:cNvSpPr/>
            <p:nvPr/>
          </p:nvSpPr>
          <p:spPr>
            <a:xfrm>
              <a:off x="0" y="4582562"/>
              <a:ext cx="5049404" cy="2331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677" y="21345"/>
                  </a:lnTo>
                  <a:lnTo>
                    <a:pt x="4565" y="21067"/>
                  </a:lnTo>
                  <a:lnTo>
                    <a:pt x="6760" y="19464"/>
                  </a:lnTo>
                  <a:lnTo>
                    <a:pt x="8091" y="17857"/>
                  </a:lnTo>
                  <a:lnTo>
                    <a:pt x="9217" y="15255"/>
                  </a:lnTo>
                  <a:lnTo>
                    <a:pt x="10259" y="10815"/>
                  </a:lnTo>
                  <a:lnTo>
                    <a:pt x="11504" y="5858"/>
                  </a:lnTo>
                  <a:lnTo>
                    <a:pt x="12605" y="1940"/>
                  </a:lnTo>
                  <a:lnTo>
                    <a:pt x="13672" y="368"/>
                  </a:lnTo>
                  <a:lnTo>
                    <a:pt x="14851" y="0"/>
                  </a:lnTo>
                  <a:lnTo>
                    <a:pt x="15977" y="2450"/>
                  </a:lnTo>
                  <a:lnTo>
                    <a:pt x="17084" y="6901"/>
                  </a:lnTo>
                  <a:lnTo>
                    <a:pt x="18219" y="12113"/>
                  </a:lnTo>
                  <a:lnTo>
                    <a:pt x="19316" y="15816"/>
                  </a:lnTo>
                  <a:lnTo>
                    <a:pt x="20459" y="18133"/>
                  </a:lnTo>
                  <a:lnTo>
                    <a:pt x="21600" y="19344"/>
                  </a:lnTo>
                </a:path>
              </a:pathLst>
            </a:custGeom>
            <a:noFill/>
            <a:ln w="76200" cap="flat">
              <a:solidFill>
                <a:schemeClr val="accent5">
                  <a:lumOff val="-1283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500" i="0" spc="0">
                  <a:latin typeface="DIN Alternate Bold"/>
                  <a:ea typeface="DIN Alternate Bold"/>
                  <a:cs typeface="DIN Alternate Bold"/>
                  <a:sym typeface="DIN Alternate Bold"/>
                </a:defRPr>
              </a:pPr>
              <a:endParaRPr/>
            </a:p>
          </p:txBody>
        </p:sp>
        <p:grpSp>
          <p:nvGrpSpPr>
            <p:cNvPr id="1565" name="Grouper"/>
            <p:cNvGrpSpPr/>
            <p:nvPr/>
          </p:nvGrpSpPr>
          <p:grpSpPr>
            <a:xfrm>
              <a:off x="13398399" y="0"/>
              <a:ext cx="7404488" cy="1542633"/>
              <a:chOff x="0" y="0"/>
              <a:chExt cx="7404487" cy="1542632"/>
            </a:xfrm>
          </p:grpSpPr>
          <p:pic>
            <p:nvPicPr>
              <p:cNvPr id="1563" name="DHS-LOGO.png" descr="DHS-LOGO.png"/>
              <p:cNvPicPr>
                <a:picLocks noChangeAspect="1"/>
              </p:cNvPicPr>
              <p:nvPr/>
            </p:nvPicPr>
            <p:blipFill>
              <a:blip r:embed="rId5">
                <a:alphaModFix amt="72332"/>
              </a:blip>
              <a:srcRect r="79171"/>
              <a:stretch>
                <a:fillRect/>
              </a:stretch>
            </p:blipFill>
            <p:spPr>
              <a:xfrm>
                <a:off x="5728248" y="0"/>
                <a:ext cx="1650818" cy="154263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564" name="RESPIRATORY VIRUS SURVEILLANCE REPORT"/>
              <p:cNvSpPr txBox="1"/>
              <p:nvPr/>
            </p:nvSpPr>
            <p:spPr>
              <a:xfrm>
                <a:off x="0" y="287117"/>
                <a:ext cx="7404488" cy="4826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 defTabSz="457200">
                  <a:spcBef>
                    <a:spcPts val="0"/>
                  </a:spcBef>
                  <a:defRPr sz="2500" i="0" spc="0">
                    <a:solidFill>
                      <a:srgbClr val="000000"/>
                    </a:solidFill>
                    <a:latin typeface="Times Roman"/>
                    <a:ea typeface="Times Roman"/>
                    <a:cs typeface="Times Roman"/>
                    <a:sym typeface="Times Roman"/>
                  </a:defRPr>
                </a:lvl1pPr>
              </a:lstStyle>
              <a:p>
                <a:r>
                  <a:t>RESPIRATORY VIRUS SURVEILLANCE REPORT</a:t>
                </a:r>
              </a:p>
            </p:txBody>
          </p:sp>
        </p:grpSp>
        <p:grpSp>
          <p:nvGrpSpPr>
            <p:cNvPr id="1571" name="Grouper"/>
            <p:cNvGrpSpPr/>
            <p:nvPr/>
          </p:nvGrpSpPr>
          <p:grpSpPr>
            <a:xfrm>
              <a:off x="5292730" y="3276349"/>
              <a:ext cx="1184912" cy="3267538"/>
              <a:chOff x="0" y="0"/>
              <a:chExt cx="1184910" cy="3267537"/>
            </a:xfrm>
          </p:grpSpPr>
          <p:sp>
            <p:nvSpPr>
              <p:cNvPr id="1566" name="40%"/>
              <p:cNvSpPr txBox="1"/>
              <p:nvPr/>
            </p:nvSpPr>
            <p:spPr>
              <a:xfrm>
                <a:off x="12700" y="380908"/>
                <a:ext cx="604493" cy="3937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algn="ctr">
                  <a:defRPr sz="1900" i="0" spc="19">
                    <a:solidFill>
                      <a:srgbClr val="424242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t>40%</a:t>
                </a:r>
              </a:p>
            </p:txBody>
          </p:sp>
          <p:sp>
            <p:nvSpPr>
              <p:cNvPr id="1567" name="20%"/>
              <p:cNvSpPr txBox="1"/>
              <p:nvPr/>
            </p:nvSpPr>
            <p:spPr>
              <a:xfrm>
                <a:off x="10796" y="1918325"/>
                <a:ext cx="604493" cy="3937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algn="ctr">
                  <a:defRPr sz="1900" i="0" spc="19">
                    <a:solidFill>
                      <a:srgbClr val="424242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t>20%</a:t>
                </a:r>
              </a:p>
            </p:txBody>
          </p:sp>
          <p:sp>
            <p:nvSpPr>
              <p:cNvPr id="1568" name="30%"/>
              <p:cNvSpPr txBox="1"/>
              <p:nvPr/>
            </p:nvSpPr>
            <p:spPr>
              <a:xfrm>
                <a:off x="12700" y="1149617"/>
                <a:ext cx="604493" cy="3937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algn="ctr">
                  <a:defRPr sz="1900" i="0" spc="19">
                    <a:solidFill>
                      <a:srgbClr val="424242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t>30%</a:t>
                </a:r>
              </a:p>
            </p:txBody>
          </p:sp>
          <p:sp>
            <p:nvSpPr>
              <p:cNvPr id="1569" name="10%"/>
              <p:cNvSpPr txBox="1"/>
              <p:nvPr/>
            </p:nvSpPr>
            <p:spPr>
              <a:xfrm>
                <a:off x="0" y="2687034"/>
                <a:ext cx="604493" cy="3937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algn="ctr">
                  <a:defRPr sz="1900" i="0" spc="19">
                    <a:solidFill>
                      <a:srgbClr val="424242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t>10%</a:t>
                </a:r>
              </a:p>
            </p:txBody>
          </p:sp>
          <p:sp>
            <p:nvSpPr>
              <p:cNvPr id="1570" name="% Positive by PCR"/>
              <p:cNvSpPr txBox="1"/>
              <p:nvPr/>
            </p:nvSpPr>
            <p:spPr>
              <a:xfrm rot="5400000">
                <a:off x="-721909" y="1360718"/>
                <a:ext cx="3267539" cy="5461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algn="ctr">
                  <a:defRPr sz="2900" i="0" spc="29">
                    <a:solidFill>
                      <a:srgbClr val="424242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t>% Positive by PCR</a:t>
                </a:r>
              </a:p>
            </p:txBody>
          </p:sp>
        </p:grpSp>
        <p:grpSp>
          <p:nvGrpSpPr>
            <p:cNvPr id="1577" name="Grouper"/>
            <p:cNvGrpSpPr/>
            <p:nvPr/>
          </p:nvGrpSpPr>
          <p:grpSpPr>
            <a:xfrm>
              <a:off x="20067074" y="3276349"/>
              <a:ext cx="1208866" cy="3267538"/>
              <a:chOff x="0" y="0"/>
              <a:chExt cx="1208865" cy="3267537"/>
            </a:xfrm>
          </p:grpSpPr>
          <p:sp>
            <p:nvSpPr>
              <p:cNvPr id="1572" name="40%"/>
              <p:cNvSpPr txBox="1"/>
              <p:nvPr/>
            </p:nvSpPr>
            <p:spPr>
              <a:xfrm>
                <a:off x="12700" y="360055"/>
                <a:ext cx="604493" cy="3937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algn="ctr">
                  <a:defRPr sz="1900" i="0" spc="19">
                    <a:solidFill>
                      <a:srgbClr val="424242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t>40%</a:t>
                </a:r>
              </a:p>
            </p:txBody>
          </p:sp>
          <p:sp>
            <p:nvSpPr>
              <p:cNvPr id="1573" name="20%"/>
              <p:cNvSpPr txBox="1"/>
              <p:nvPr/>
            </p:nvSpPr>
            <p:spPr>
              <a:xfrm>
                <a:off x="10796" y="1897472"/>
                <a:ext cx="604493" cy="3937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algn="ctr">
                  <a:defRPr sz="1900" i="0" spc="19">
                    <a:solidFill>
                      <a:srgbClr val="424242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t>20%</a:t>
                </a:r>
              </a:p>
            </p:txBody>
          </p:sp>
          <p:sp>
            <p:nvSpPr>
              <p:cNvPr id="1574" name="30%"/>
              <p:cNvSpPr txBox="1"/>
              <p:nvPr/>
            </p:nvSpPr>
            <p:spPr>
              <a:xfrm>
                <a:off x="12700" y="1128764"/>
                <a:ext cx="604493" cy="3937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algn="ctr">
                  <a:defRPr sz="1900" i="0" spc="19">
                    <a:solidFill>
                      <a:srgbClr val="424242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t>30%</a:t>
                </a:r>
              </a:p>
            </p:txBody>
          </p:sp>
          <p:sp>
            <p:nvSpPr>
              <p:cNvPr id="1575" name="10%"/>
              <p:cNvSpPr txBox="1"/>
              <p:nvPr/>
            </p:nvSpPr>
            <p:spPr>
              <a:xfrm>
                <a:off x="0" y="2666181"/>
                <a:ext cx="604493" cy="3937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algn="ctr">
                  <a:defRPr sz="1900" i="0" spc="19">
                    <a:solidFill>
                      <a:srgbClr val="424242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t>10%</a:t>
                </a:r>
              </a:p>
            </p:txBody>
          </p:sp>
          <p:sp>
            <p:nvSpPr>
              <p:cNvPr id="1576" name="% Positive by PCR"/>
              <p:cNvSpPr txBox="1"/>
              <p:nvPr/>
            </p:nvSpPr>
            <p:spPr>
              <a:xfrm rot="5400000">
                <a:off x="-697954" y="1360718"/>
                <a:ext cx="3267539" cy="5461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algn="ctr">
                  <a:defRPr sz="2900" i="0" spc="29">
                    <a:solidFill>
                      <a:srgbClr val="424242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t>% Positive by PCR</a:t>
                </a:r>
              </a:p>
            </p:txBody>
          </p:sp>
        </p:grpSp>
        <p:sp>
          <p:nvSpPr>
            <p:cNvPr id="1578" name="Rectangle"/>
            <p:cNvSpPr/>
            <p:nvPr/>
          </p:nvSpPr>
          <p:spPr>
            <a:xfrm>
              <a:off x="6673512" y="1486781"/>
              <a:ext cx="7079763" cy="8083705"/>
            </a:xfrm>
            <a:prstGeom prst="rect">
              <a:avLst/>
            </a:prstGeom>
            <a:solidFill>
              <a:srgbClr val="FFFFFF">
                <a:alpha val="71392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500" i="0" spc="0">
                  <a:solidFill>
                    <a:srgbClr val="FFFFFF"/>
                  </a:solidFill>
                  <a:latin typeface="DIN Alternate Bold"/>
                  <a:ea typeface="DIN Alternate Bold"/>
                  <a:cs typeface="DIN Alternate Bold"/>
                  <a:sym typeface="DIN Alternate Bold"/>
                </a:defRPr>
              </a:pPr>
              <a:endParaRPr/>
            </a:p>
          </p:txBody>
        </p:sp>
      </p:grpSp>
      <p:sp>
        <p:nvSpPr>
          <p:cNvPr id="1580" name="Numéro de diapositive"/>
          <p:cNvSpPr txBox="1">
            <a:spLocks noGrp="1"/>
          </p:cNvSpPr>
          <p:nvPr>
            <p:ph type="sldNum" sz="quarter" idx="4294967295"/>
          </p:nvPr>
        </p:nvSpPr>
        <p:spPr>
          <a:xfrm>
            <a:off x="22944467" y="12922250"/>
            <a:ext cx="419089" cy="4699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35</a:t>
            </a:fld>
            <a:endParaRPr/>
          </a:p>
        </p:txBody>
      </p:sp>
      <p:sp>
        <p:nvSpPr>
          <p:cNvPr id="1581" name="Wastewater data follow clinical trends (PCR and syndromic data).  Early warning for influenza"/>
          <p:cNvSpPr txBox="1"/>
          <p:nvPr/>
        </p:nvSpPr>
        <p:spPr>
          <a:xfrm>
            <a:off x="4705530" y="12043716"/>
            <a:ext cx="15115853" cy="1422401"/>
          </a:xfrm>
          <a:prstGeom prst="rect">
            <a:avLst/>
          </a:prstGeom>
          <a:solidFill>
            <a:srgbClr val="CBCBCB">
              <a:alpha val="12665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 sz="3800" i="0" spc="38"/>
            </a:pPr>
            <a:r>
              <a:t>Wastewater data follow clinical trends (PCR and syndromic data). </a:t>
            </a:r>
            <a:br/>
            <a:r>
              <a:rPr b="1"/>
              <a:t>Early warning</a:t>
            </a:r>
            <a:r>
              <a:t> for influenza </a:t>
            </a:r>
          </a:p>
        </p:txBody>
      </p:sp>
      <p:grpSp>
        <p:nvGrpSpPr>
          <p:cNvPr id="1592" name="Grouper"/>
          <p:cNvGrpSpPr/>
          <p:nvPr/>
        </p:nvGrpSpPr>
        <p:grpSpPr>
          <a:xfrm>
            <a:off x="12146460" y="2096116"/>
            <a:ext cx="10767467" cy="1261764"/>
            <a:chOff x="0" y="0"/>
            <a:chExt cx="10767466" cy="1261762"/>
          </a:xfrm>
        </p:grpSpPr>
        <p:sp>
          <p:nvSpPr>
            <p:cNvPr id="1582" name="Rectangle"/>
            <p:cNvSpPr/>
            <p:nvPr/>
          </p:nvSpPr>
          <p:spPr>
            <a:xfrm>
              <a:off x="128829" y="0"/>
              <a:ext cx="611170" cy="729183"/>
            </a:xfrm>
            <a:prstGeom prst="rect">
              <a:avLst/>
            </a:prstGeom>
            <a:solidFill>
              <a:srgbClr val="CBCBCB">
                <a:alpha val="38236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500" i="0" spc="0">
                  <a:solidFill>
                    <a:srgbClr val="FFFFFF"/>
                  </a:solidFill>
                  <a:latin typeface="DIN Alternate Bold"/>
                  <a:ea typeface="DIN Alternate Bold"/>
                  <a:cs typeface="DIN Alternate Bold"/>
                  <a:sym typeface="DIN Alternate Bold"/>
                </a:defRPr>
              </a:pPr>
              <a:endParaRPr/>
            </a:p>
          </p:txBody>
        </p:sp>
        <p:sp>
          <p:nvSpPr>
            <p:cNvPr id="1583" name="Rectangle"/>
            <p:cNvSpPr/>
            <p:nvPr/>
          </p:nvSpPr>
          <p:spPr>
            <a:xfrm>
              <a:off x="749825" y="0"/>
              <a:ext cx="1376102" cy="729183"/>
            </a:xfrm>
            <a:prstGeom prst="rect">
              <a:avLst/>
            </a:prstGeom>
            <a:solidFill>
              <a:srgbClr val="D4FB79">
                <a:alpha val="30424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500" i="0" spc="0">
                  <a:solidFill>
                    <a:srgbClr val="FFFFFF"/>
                  </a:solidFill>
                  <a:latin typeface="DIN Alternate Bold"/>
                  <a:ea typeface="DIN Alternate Bold"/>
                  <a:cs typeface="DIN Alternate Bold"/>
                  <a:sym typeface="DIN Alternate Bold"/>
                </a:defRPr>
              </a:pPr>
              <a:endParaRPr/>
            </a:p>
          </p:txBody>
        </p:sp>
        <p:sp>
          <p:nvSpPr>
            <p:cNvPr id="1584" name="Rectangle"/>
            <p:cNvSpPr/>
            <p:nvPr/>
          </p:nvSpPr>
          <p:spPr>
            <a:xfrm>
              <a:off x="2135753" y="0"/>
              <a:ext cx="3656871" cy="729183"/>
            </a:xfrm>
            <a:prstGeom prst="rect">
              <a:avLst/>
            </a:prstGeom>
            <a:solidFill>
              <a:srgbClr val="008F00">
                <a:alpha val="4633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500" i="0" spc="0">
                  <a:solidFill>
                    <a:srgbClr val="FFFFFF"/>
                  </a:solidFill>
                  <a:latin typeface="DIN Alternate Bold"/>
                  <a:ea typeface="DIN Alternate Bold"/>
                  <a:cs typeface="DIN Alternate Bold"/>
                  <a:sym typeface="DIN Alternate Bold"/>
                </a:defRPr>
              </a:pPr>
              <a:endParaRPr/>
            </a:p>
          </p:txBody>
        </p:sp>
        <p:sp>
          <p:nvSpPr>
            <p:cNvPr id="1585" name="Rectangle"/>
            <p:cNvSpPr/>
            <p:nvPr/>
          </p:nvSpPr>
          <p:spPr>
            <a:xfrm>
              <a:off x="5802451" y="0"/>
              <a:ext cx="4965016" cy="729183"/>
            </a:xfrm>
            <a:prstGeom prst="rect">
              <a:avLst/>
            </a:prstGeom>
            <a:solidFill>
              <a:srgbClr val="942193">
                <a:alpha val="62567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500" i="0" spc="0">
                  <a:solidFill>
                    <a:srgbClr val="FFFFFF"/>
                  </a:solidFill>
                  <a:latin typeface="DIN Alternate Bold"/>
                  <a:ea typeface="DIN Alternate Bold"/>
                  <a:cs typeface="DIN Alternate Bold"/>
                  <a:sym typeface="DIN Alternate Bold"/>
                </a:defRPr>
              </a:pPr>
              <a:endParaRPr/>
            </a:p>
          </p:txBody>
        </p:sp>
        <p:sp>
          <p:nvSpPr>
            <p:cNvPr id="1586" name="Not  detected"/>
            <p:cNvSpPr txBox="1"/>
            <p:nvPr/>
          </p:nvSpPr>
          <p:spPr>
            <a:xfrm>
              <a:off x="0" y="36459"/>
              <a:ext cx="868829" cy="6562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1200" i="0" spc="12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Not </a:t>
              </a:r>
              <a:br/>
              <a:r>
                <a:t>detected</a:t>
              </a:r>
            </a:p>
          </p:txBody>
        </p:sp>
        <p:sp>
          <p:nvSpPr>
            <p:cNvPr id="1587" name="Trace"/>
            <p:cNvSpPr txBox="1"/>
            <p:nvPr/>
          </p:nvSpPr>
          <p:spPr>
            <a:xfrm>
              <a:off x="763880" y="80210"/>
              <a:ext cx="1347992" cy="5687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sz="3100" i="0" spc="31">
                  <a:solidFill>
                    <a:srgbClr val="424242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Trace</a:t>
              </a:r>
            </a:p>
          </p:txBody>
        </p:sp>
        <p:sp>
          <p:nvSpPr>
            <p:cNvPr id="1588" name="Detected"/>
            <p:cNvSpPr txBox="1"/>
            <p:nvPr/>
          </p:nvSpPr>
          <p:spPr>
            <a:xfrm>
              <a:off x="2681484" y="80210"/>
              <a:ext cx="2622187" cy="5687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sz="3100" i="0" spc="31">
                  <a:solidFill>
                    <a:srgbClr val="424242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Detected</a:t>
              </a:r>
            </a:p>
          </p:txBody>
        </p:sp>
        <p:sp>
          <p:nvSpPr>
            <p:cNvPr id="1589" name="Detected (high)"/>
            <p:cNvSpPr txBox="1"/>
            <p:nvPr/>
          </p:nvSpPr>
          <p:spPr>
            <a:xfrm>
              <a:off x="6490018" y="80210"/>
              <a:ext cx="3589881" cy="5687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sz="3100" i="0" spc="31">
                  <a:solidFill>
                    <a:srgbClr val="424242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Detected (high)</a:t>
              </a:r>
            </a:p>
          </p:txBody>
        </p:sp>
        <p:sp>
          <p:nvSpPr>
            <p:cNvPr id="1590" name="LOD"/>
            <p:cNvSpPr txBox="1"/>
            <p:nvPr/>
          </p:nvSpPr>
          <p:spPr>
            <a:xfrm>
              <a:off x="1570509" y="663458"/>
              <a:ext cx="1261794" cy="5983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sz="3100" i="0" spc="3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LOD</a:t>
              </a:r>
            </a:p>
          </p:txBody>
        </p:sp>
        <p:sp>
          <p:nvSpPr>
            <p:cNvPr id="1591" name="LOQ"/>
            <p:cNvSpPr txBox="1"/>
            <p:nvPr/>
          </p:nvSpPr>
          <p:spPr>
            <a:xfrm>
              <a:off x="5220096" y="663458"/>
              <a:ext cx="1347992" cy="5983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sz="3100" i="0" spc="3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LOQ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1" grpId="2" animBg="1" advAuto="0"/>
      <p:bldP spid="1579" grpId="1" animBg="1" advAuto="0"/>
      <p:bldP spid="1592" grpId="3" animBg="1" advAuto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4" name="Numéro de diapositive"/>
          <p:cNvSpPr txBox="1">
            <a:spLocks noGrp="1"/>
          </p:cNvSpPr>
          <p:nvPr>
            <p:ph type="sldNum" sz="quarter" idx="4294967295"/>
          </p:nvPr>
        </p:nvSpPr>
        <p:spPr>
          <a:xfrm>
            <a:off x="22944467" y="12922250"/>
            <a:ext cx="419089" cy="4699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36</a:t>
            </a:fld>
            <a:endParaRPr/>
          </a:p>
        </p:txBody>
      </p:sp>
      <p:sp>
        <p:nvSpPr>
          <p:cNvPr id="1595" name="Conclusion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22352000" cy="2019300"/>
          </a:xfrm>
          <a:prstGeom prst="rect">
            <a:avLst/>
          </a:prstGeom>
        </p:spPr>
        <p:txBody>
          <a:bodyPr/>
          <a:lstStyle>
            <a:lvl1pPr algn="l" defTabSz="528319">
              <a:defRPr sz="10943" cap="none"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r>
              <a:t>Conclusion</a:t>
            </a:r>
          </a:p>
        </p:txBody>
      </p:sp>
      <p:grpSp>
        <p:nvGrpSpPr>
          <p:cNvPr id="1603" name="Grouper"/>
          <p:cNvGrpSpPr/>
          <p:nvPr/>
        </p:nvGrpSpPr>
        <p:grpSpPr>
          <a:xfrm>
            <a:off x="-173051" y="258612"/>
            <a:ext cx="23273286" cy="14000487"/>
            <a:chOff x="0" y="0"/>
            <a:chExt cx="23273284" cy="14000486"/>
          </a:xfrm>
        </p:grpSpPr>
        <p:pic>
          <p:nvPicPr>
            <p:cNvPr id="1596" name="puzzle_icon_149707.png" descr="puzzle_icon_149707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0" y="0"/>
              <a:ext cx="14000487" cy="140004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599" name="Grouper"/>
            <p:cNvGrpSpPr/>
            <p:nvPr/>
          </p:nvGrpSpPr>
          <p:grpSpPr>
            <a:xfrm>
              <a:off x="3143881" y="10199387"/>
              <a:ext cx="7047692" cy="1"/>
              <a:chOff x="0" y="1295399"/>
              <a:chExt cx="7047690" cy="0"/>
            </a:xfrm>
          </p:grpSpPr>
          <p:sp>
            <p:nvSpPr>
              <p:cNvPr id="1597" name="Public health surveillance"/>
              <p:cNvSpPr/>
              <p:nvPr/>
            </p:nvSpPr>
            <p:spPr>
              <a:xfrm>
                <a:off x="0" y="1295399"/>
                <a:ext cx="7047691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>
                  <a:defRPr sz="7200" i="0" spc="72">
                    <a:solidFill>
                      <a:srgbClr val="EC4325"/>
                    </a:solidFill>
                    <a:latin typeface="Avenir Heavy"/>
                    <a:ea typeface="Avenir Heavy"/>
                    <a:cs typeface="Avenir Heavy"/>
                    <a:sym typeface="Avenir Heavy"/>
                  </a:defRPr>
                </a:lvl1pPr>
              </a:lstStyle>
              <a:p>
                <a:r>
                  <a:t>Public health surveillance</a:t>
                </a:r>
              </a:p>
            </p:txBody>
          </p:sp>
          <p:sp>
            <p:nvSpPr>
              <p:cNvPr id="1598" name="Public health surveillance"/>
              <p:cNvSpPr/>
              <p:nvPr/>
            </p:nvSpPr>
            <p:spPr>
              <a:xfrm>
                <a:off x="0" y="1295399"/>
                <a:ext cx="7047691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>
                  <a:defRPr sz="7200" i="0" spc="72">
                    <a:solidFill>
                      <a:srgbClr val="000000"/>
                    </a:solidFill>
                    <a:latin typeface="Avenir Heavy"/>
                    <a:ea typeface="Avenir Heavy"/>
                    <a:cs typeface="Avenir Heavy"/>
                    <a:sym typeface="Avenir Heavy"/>
                  </a:defRPr>
                </a:lvl1pPr>
              </a:lstStyle>
              <a:p>
                <a:r>
                  <a:t>Public health surveillance</a:t>
                </a:r>
              </a:p>
            </p:txBody>
          </p:sp>
        </p:grpSp>
        <p:grpSp>
          <p:nvGrpSpPr>
            <p:cNvPr id="1602" name="Grouper"/>
            <p:cNvGrpSpPr/>
            <p:nvPr/>
          </p:nvGrpSpPr>
          <p:grpSpPr>
            <a:xfrm>
              <a:off x="12963111" y="2951576"/>
              <a:ext cx="10310174" cy="2895086"/>
              <a:chOff x="0" y="494912"/>
              <a:chExt cx="10310172" cy="2895085"/>
            </a:xfrm>
          </p:grpSpPr>
          <p:sp>
            <p:nvSpPr>
              <p:cNvPr id="1600" name="Complementary &amp; independent…"/>
              <p:cNvSpPr/>
              <p:nvPr/>
            </p:nvSpPr>
            <p:spPr>
              <a:xfrm>
                <a:off x="0" y="3389997"/>
                <a:ext cx="1031017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/>
              <a:p>
                <a:pPr>
                  <a:lnSpc>
                    <a:spcPct val="80000"/>
                  </a:lnSpc>
                  <a:spcBef>
                    <a:spcPts val="0"/>
                  </a:spcBef>
                  <a:defRPr sz="8100" b="1" i="0" spc="81">
                    <a:solidFill>
                      <a:schemeClr val="accent6">
                        <a:hueOff val="268947"/>
                        <a:satOff val="-2541"/>
                        <a:lumOff val="-27730"/>
                      </a:schemeClr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sz="5000" spc="50"/>
                  <a:t>Complementary &amp; independent</a:t>
                </a:r>
              </a:p>
              <a:p>
                <a:pPr>
                  <a:spcBef>
                    <a:spcPts val="0"/>
                  </a:spcBef>
                  <a:defRPr sz="8100" b="1" i="0" spc="81">
                    <a:solidFill>
                      <a:schemeClr val="accent6">
                        <a:hueOff val="268947"/>
                        <a:satOff val="-2541"/>
                        <a:lumOff val="-27730"/>
                      </a:schemeClr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sz="5000" spc="50"/>
                  <a:t>epidemiological tool</a:t>
                </a:r>
              </a:p>
              <a:p>
                <a:pPr>
                  <a:lnSpc>
                    <a:spcPct val="80000"/>
                  </a:lnSpc>
                  <a:spcBef>
                    <a:spcPts val="0"/>
                  </a:spcBef>
                  <a:defRPr sz="8100" b="1" spc="81">
                    <a:solidFill>
                      <a:schemeClr val="accent6">
                        <a:hueOff val="268947"/>
                        <a:satOff val="-2541"/>
                        <a:lumOff val="-27730"/>
                      </a:schemeClr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br>
                  <a:rPr sz="1700" spc="17"/>
                </a:br>
                <a:br>
                  <a:rPr sz="5000" spc="50"/>
                </a:br>
                <a:r>
                  <a:rPr sz="4800" b="0" spc="48"/>
                  <a:t>Development/Optimization needed</a:t>
                </a:r>
              </a:p>
            </p:txBody>
          </p:sp>
          <p:sp>
            <p:nvSpPr>
              <p:cNvPr id="1601" name="Wastewater surveillance"/>
              <p:cNvSpPr/>
              <p:nvPr/>
            </p:nvSpPr>
            <p:spPr>
              <a:xfrm>
                <a:off x="0" y="494912"/>
                <a:ext cx="1031017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>
                  <a:lnSpc>
                    <a:spcPct val="80000"/>
                  </a:lnSpc>
                  <a:spcBef>
                    <a:spcPts val="0"/>
                  </a:spcBef>
                  <a:defRPr sz="6300" b="1" i="0" spc="63">
                    <a:solidFill>
                      <a:srgbClr val="F8881A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Wastewater surveillance</a:t>
                </a:r>
              </a:p>
            </p:txBody>
          </p:sp>
        </p:grpSp>
      </p:grpSp>
      <p:grpSp>
        <p:nvGrpSpPr>
          <p:cNvPr id="1650" name="Grouper"/>
          <p:cNvGrpSpPr/>
          <p:nvPr/>
        </p:nvGrpSpPr>
        <p:grpSpPr>
          <a:xfrm>
            <a:off x="3326052" y="2148296"/>
            <a:ext cx="14390053" cy="9419407"/>
            <a:chOff x="0" y="0"/>
            <a:chExt cx="14390051" cy="9419406"/>
          </a:xfrm>
        </p:grpSpPr>
        <p:grpSp>
          <p:nvGrpSpPr>
            <p:cNvPr id="1606" name="그룹 36"/>
            <p:cNvGrpSpPr/>
            <p:nvPr/>
          </p:nvGrpSpPr>
          <p:grpSpPr>
            <a:xfrm>
              <a:off x="2613949" y="4997080"/>
              <a:ext cx="4273704" cy="4403975"/>
              <a:chOff x="0" y="0"/>
              <a:chExt cx="4273702" cy="4403974"/>
            </a:xfrm>
          </p:grpSpPr>
          <p:sp>
            <p:nvSpPr>
              <p:cNvPr id="1604" name="자유형 38"/>
              <p:cNvSpPr/>
              <p:nvPr/>
            </p:nvSpPr>
            <p:spPr>
              <a:xfrm rot="21376414">
                <a:off x="1580728" y="79925"/>
                <a:ext cx="2577674" cy="36319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8325"/>
                    </a:moveTo>
                    <a:lnTo>
                      <a:pt x="945" y="13764"/>
                    </a:lnTo>
                    <a:lnTo>
                      <a:pt x="1010" y="13776"/>
                    </a:lnTo>
                    <a:cubicBezTo>
                      <a:pt x="9850" y="15061"/>
                      <a:pt x="18630" y="10295"/>
                      <a:pt x="20622" y="3131"/>
                    </a:cubicBezTo>
                    <a:lnTo>
                      <a:pt x="21484" y="31"/>
                    </a:lnTo>
                    <a:lnTo>
                      <a:pt x="21600" y="0"/>
                    </a:lnTo>
                    <a:lnTo>
                      <a:pt x="21600" y="4501"/>
                    </a:lnTo>
                    <a:cubicBezTo>
                      <a:pt x="21600" y="12247"/>
                      <a:pt x="14949" y="18870"/>
                      <a:pt x="5550" y="21549"/>
                    </a:cubicBezTo>
                    <a:lnTo>
                      <a:pt x="5347" y="21600"/>
                    </a:lnTo>
                    <a:close/>
                  </a:path>
                </a:pathLst>
              </a:custGeom>
              <a:solidFill>
                <a:srgbClr val="F7B9A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914400">
                  <a:spcBef>
                    <a:spcPts val="0"/>
                  </a:spcBef>
                  <a:defRPr sz="1800" b="1" i="0" spc="0">
                    <a:solidFill>
                      <a:srgbClr val="FFFFFF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1605" name="타원 39"/>
              <p:cNvSpPr/>
              <p:nvPr/>
            </p:nvSpPr>
            <p:spPr>
              <a:xfrm rot="18848591">
                <a:off x="549459" y="1259662"/>
                <a:ext cx="2571562" cy="2619151"/>
              </a:xfrm>
              <a:prstGeom prst="ellipse">
                <a:avLst/>
              </a:prstGeom>
              <a:solidFill>
                <a:srgbClr val="ED70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914400">
                  <a:spcBef>
                    <a:spcPts val="0"/>
                  </a:spcBef>
                  <a:defRPr sz="1800" b="1" i="0" spc="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</p:grpSp>
        <p:grpSp>
          <p:nvGrpSpPr>
            <p:cNvPr id="1609" name="그룹 41"/>
            <p:cNvGrpSpPr/>
            <p:nvPr/>
          </p:nvGrpSpPr>
          <p:grpSpPr>
            <a:xfrm>
              <a:off x="1719504" y="1946946"/>
              <a:ext cx="4890859" cy="4373736"/>
              <a:chOff x="0" y="0"/>
              <a:chExt cx="4890857" cy="4373734"/>
            </a:xfrm>
          </p:grpSpPr>
          <p:sp>
            <p:nvSpPr>
              <p:cNvPr id="1607" name="자유형 43"/>
              <p:cNvSpPr/>
              <p:nvPr/>
            </p:nvSpPr>
            <p:spPr>
              <a:xfrm rot="3972772">
                <a:off x="1417186" y="670417"/>
                <a:ext cx="2625373" cy="35659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8325"/>
                    </a:moveTo>
                    <a:lnTo>
                      <a:pt x="945" y="13764"/>
                    </a:lnTo>
                    <a:lnTo>
                      <a:pt x="1010" y="13776"/>
                    </a:lnTo>
                    <a:cubicBezTo>
                      <a:pt x="9850" y="15061"/>
                      <a:pt x="18630" y="10295"/>
                      <a:pt x="20622" y="3131"/>
                    </a:cubicBezTo>
                    <a:lnTo>
                      <a:pt x="21484" y="31"/>
                    </a:lnTo>
                    <a:lnTo>
                      <a:pt x="21600" y="0"/>
                    </a:lnTo>
                    <a:lnTo>
                      <a:pt x="21600" y="4501"/>
                    </a:lnTo>
                    <a:cubicBezTo>
                      <a:pt x="21600" y="12247"/>
                      <a:pt x="14949" y="18870"/>
                      <a:pt x="5550" y="21549"/>
                    </a:cubicBezTo>
                    <a:lnTo>
                      <a:pt x="5347" y="21600"/>
                    </a:lnTo>
                    <a:close/>
                  </a:path>
                </a:pathLst>
              </a:custGeom>
              <a:solidFill>
                <a:srgbClr val="CCC1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914400">
                  <a:spcBef>
                    <a:spcPts val="0"/>
                  </a:spcBef>
                  <a:defRPr sz="2000" b="1" i="0" spc="0">
                    <a:solidFill>
                      <a:srgbClr val="FFFFFF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1608" name="타원 44"/>
              <p:cNvSpPr/>
              <p:nvPr/>
            </p:nvSpPr>
            <p:spPr>
              <a:xfrm rot="1444949">
                <a:off x="410679" y="422457"/>
                <a:ext cx="2619147" cy="2571566"/>
              </a:xfrm>
              <a:prstGeom prst="ellipse">
                <a:avLst/>
              </a:prstGeom>
              <a:solidFill>
                <a:srgbClr val="9282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914400">
                  <a:spcBef>
                    <a:spcPts val="0"/>
                  </a:spcBef>
                  <a:defRPr sz="2000" b="1" i="0" spc="0">
                    <a:solidFill>
                      <a:srgbClr val="FFFFFF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</p:grpSp>
        <p:grpSp>
          <p:nvGrpSpPr>
            <p:cNvPr id="1612" name="그룹 26"/>
            <p:cNvGrpSpPr/>
            <p:nvPr/>
          </p:nvGrpSpPr>
          <p:grpSpPr>
            <a:xfrm>
              <a:off x="6809816" y="1589030"/>
              <a:ext cx="4830118" cy="4411031"/>
              <a:chOff x="0" y="0"/>
              <a:chExt cx="4830117" cy="4411029"/>
            </a:xfrm>
          </p:grpSpPr>
          <p:sp>
            <p:nvSpPr>
              <p:cNvPr id="1610" name="자유형 28"/>
              <p:cNvSpPr/>
              <p:nvPr/>
            </p:nvSpPr>
            <p:spPr>
              <a:xfrm rot="12678992">
                <a:off x="735491" y="422523"/>
                <a:ext cx="2625373" cy="35659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8325"/>
                    </a:moveTo>
                    <a:lnTo>
                      <a:pt x="945" y="13764"/>
                    </a:lnTo>
                    <a:lnTo>
                      <a:pt x="1010" y="13776"/>
                    </a:lnTo>
                    <a:cubicBezTo>
                      <a:pt x="9850" y="15061"/>
                      <a:pt x="18630" y="10295"/>
                      <a:pt x="20622" y="3131"/>
                    </a:cubicBezTo>
                    <a:lnTo>
                      <a:pt x="21484" y="31"/>
                    </a:lnTo>
                    <a:lnTo>
                      <a:pt x="21600" y="0"/>
                    </a:lnTo>
                    <a:lnTo>
                      <a:pt x="21600" y="4501"/>
                    </a:lnTo>
                    <a:cubicBezTo>
                      <a:pt x="21600" y="12247"/>
                      <a:pt x="14949" y="18870"/>
                      <a:pt x="5550" y="21549"/>
                    </a:cubicBezTo>
                    <a:lnTo>
                      <a:pt x="5347" y="21600"/>
                    </a:lnTo>
                    <a:close/>
                  </a:path>
                </a:pathLst>
              </a:custGeom>
              <a:solidFill>
                <a:srgbClr val="FCD5B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914400">
                  <a:spcBef>
                    <a:spcPts val="0"/>
                  </a:spcBef>
                  <a:defRPr sz="2000" b="1" i="0" spc="0">
                    <a:solidFill>
                      <a:srgbClr val="FFFFFF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1611" name="타원 29"/>
              <p:cNvSpPr/>
              <p:nvPr/>
            </p:nvSpPr>
            <p:spPr>
              <a:xfrm rot="10151169">
                <a:off x="1992989" y="953314"/>
                <a:ext cx="2619147" cy="2571566"/>
              </a:xfrm>
              <a:prstGeom prst="ellipse">
                <a:avLst/>
              </a:prstGeom>
              <a:solidFill>
                <a:srgbClr val="F6A44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914400">
                  <a:spcBef>
                    <a:spcPts val="0"/>
                  </a:spcBef>
                  <a:defRPr sz="2000" b="1" i="0" spc="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</p:grpSp>
        <p:grpSp>
          <p:nvGrpSpPr>
            <p:cNvPr id="1615" name="그룹 18"/>
            <p:cNvGrpSpPr/>
            <p:nvPr/>
          </p:nvGrpSpPr>
          <p:grpSpPr>
            <a:xfrm>
              <a:off x="4050817" y="88849"/>
              <a:ext cx="4422699" cy="4663344"/>
              <a:chOff x="0" y="0"/>
              <a:chExt cx="4422697" cy="4663343"/>
            </a:xfrm>
          </p:grpSpPr>
          <p:sp>
            <p:nvSpPr>
              <p:cNvPr id="1613" name="자유형 16"/>
              <p:cNvSpPr/>
              <p:nvPr/>
            </p:nvSpPr>
            <p:spPr>
              <a:xfrm rot="7927822">
                <a:off x="922513" y="673330"/>
                <a:ext cx="2577672" cy="36319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8325"/>
                    </a:moveTo>
                    <a:lnTo>
                      <a:pt x="945" y="13764"/>
                    </a:lnTo>
                    <a:lnTo>
                      <a:pt x="1010" y="13776"/>
                    </a:lnTo>
                    <a:cubicBezTo>
                      <a:pt x="9850" y="15061"/>
                      <a:pt x="18630" y="10295"/>
                      <a:pt x="20622" y="3131"/>
                    </a:cubicBezTo>
                    <a:lnTo>
                      <a:pt x="21484" y="31"/>
                    </a:lnTo>
                    <a:lnTo>
                      <a:pt x="21600" y="0"/>
                    </a:lnTo>
                    <a:lnTo>
                      <a:pt x="21600" y="4501"/>
                    </a:lnTo>
                    <a:cubicBezTo>
                      <a:pt x="21600" y="12247"/>
                      <a:pt x="14949" y="18870"/>
                      <a:pt x="5550" y="21549"/>
                    </a:cubicBezTo>
                    <a:lnTo>
                      <a:pt x="5347" y="21600"/>
                    </a:lnTo>
                    <a:close/>
                  </a:path>
                </a:pathLst>
              </a:custGeom>
              <a:solidFill>
                <a:srgbClr val="EBF1D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914400">
                  <a:spcBef>
                    <a:spcPts val="0"/>
                  </a:spcBef>
                  <a:defRPr sz="2000" b="1" i="0" spc="0">
                    <a:solidFill>
                      <a:srgbClr val="FFFFFF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1614" name="타원 10"/>
              <p:cNvSpPr/>
              <p:nvPr/>
            </p:nvSpPr>
            <p:spPr>
              <a:xfrm rot="5400000">
                <a:off x="1198867" y="-23795"/>
                <a:ext cx="2571562" cy="2619151"/>
              </a:xfrm>
              <a:prstGeom prst="ellipse">
                <a:avLst/>
              </a:prstGeom>
              <a:solidFill>
                <a:srgbClr val="A3B77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914400">
                  <a:spcBef>
                    <a:spcPts val="0"/>
                  </a:spcBef>
                  <a:defRPr sz="2000" b="1" i="0" spc="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</p:grpSp>
        <p:grpSp>
          <p:nvGrpSpPr>
            <p:cNvPr id="1618" name="그룹 31"/>
            <p:cNvGrpSpPr/>
            <p:nvPr/>
          </p:nvGrpSpPr>
          <p:grpSpPr>
            <a:xfrm>
              <a:off x="6277527" y="4852304"/>
              <a:ext cx="4199581" cy="4567103"/>
              <a:chOff x="0" y="0"/>
              <a:chExt cx="4199580" cy="4567102"/>
            </a:xfrm>
          </p:grpSpPr>
          <p:sp>
            <p:nvSpPr>
              <p:cNvPr id="1616" name="자유형 33"/>
              <p:cNvSpPr/>
              <p:nvPr/>
            </p:nvSpPr>
            <p:spPr>
              <a:xfrm rot="16874782">
                <a:off x="743639" y="-197732"/>
                <a:ext cx="2577671" cy="36319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8325"/>
                    </a:moveTo>
                    <a:lnTo>
                      <a:pt x="945" y="13764"/>
                    </a:lnTo>
                    <a:lnTo>
                      <a:pt x="1010" y="13776"/>
                    </a:lnTo>
                    <a:cubicBezTo>
                      <a:pt x="9850" y="15061"/>
                      <a:pt x="18630" y="10295"/>
                      <a:pt x="20622" y="3131"/>
                    </a:cubicBezTo>
                    <a:lnTo>
                      <a:pt x="21484" y="31"/>
                    </a:lnTo>
                    <a:lnTo>
                      <a:pt x="21600" y="0"/>
                    </a:lnTo>
                    <a:lnTo>
                      <a:pt x="21600" y="4501"/>
                    </a:lnTo>
                    <a:cubicBezTo>
                      <a:pt x="21600" y="12247"/>
                      <a:pt x="14949" y="18870"/>
                      <a:pt x="5550" y="21549"/>
                    </a:cubicBezTo>
                    <a:lnTo>
                      <a:pt x="5347" y="21600"/>
                    </a:lnTo>
                    <a:close/>
                  </a:path>
                </a:pathLst>
              </a:custGeom>
              <a:solidFill>
                <a:srgbClr val="B7DEE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914400">
                  <a:spcBef>
                    <a:spcPts val="0"/>
                  </a:spcBef>
                  <a:defRPr sz="2000" b="1" i="0" spc="0">
                    <a:solidFill>
                      <a:srgbClr val="FFFFFF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1617" name="타원 34"/>
              <p:cNvSpPr/>
              <p:nvPr/>
            </p:nvSpPr>
            <p:spPr>
              <a:xfrm rot="14346960">
                <a:off x="1129921" y="1481853"/>
                <a:ext cx="2571558" cy="2619152"/>
              </a:xfrm>
              <a:prstGeom prst="ellipse">
                <a:avLst/>
              </a:prstGeom>
              <a:solidFill>
                <a:srgbClr val="47ADB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914400">
                  <a:spcBef>
                    <a:spcPts val="0"/>
                  </a:spcBef>
                  <a:defRPr sz="2000" b="1" i="0" spc="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</p:grpSp>
        <p:sp>
          <p:nvSpPr>
            <p:cNvPr id="1619" name="Ovale"/>
            <p:cNvSpPr/>
            <p:nvPr/>
          </p:nvSpPr>
          <p:spPr>
            <a:xfrm>
              <a:off x="5641675" y="4028058"/>
              <a:ext cx="2060510" cy="1484025"/>
            </a:xfrm>
            <a:prstGeom prst="ellipse">
              <a:avLst/>
            </a:prstGeom>
            <a:gradFill flip="none" rotWithShape="1">
              <a:gsLst>
                <a:gs pos="0">
                  <a:srgbClr val="FFFFFF"/>
                </a:gs>
                <a:gs pos="23878">
                  <a:srgbClr val="FFFFFF">
                    <a:alpha val="5000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spcBef>
                  <a:spcPts val="0"/>
                </a:spcBef>
                <a:defRPr sz="2400" i="0" spc="0">
                  <a:solidFill>
                    <a:srgbClr val="FF7E79"/>
                  </a:solidFill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pic>
          <p:nvPicPr>
            <p:cNvPr id="1620" name="Graphic 12" descr="Graphic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76711" y="501025"/>
              <a:ext cx="1725278" cy="1725278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</p:pic>
        <p:grpSp>
          <p:nvGrpSpPr>
            <p:cNvPr id="1624" name="Grouper"/>
            <p:cNvGrpSpPr/>
            <p:nvPr/>
          </p:nvGrpSpPr>
          <p:grpSpPr>
            <a:xfrm>
              <a:off x="7970504" y="6660992"/>
              <a:ext cx="1521480" cy="1894406"/>
              <a:chOff x="0" y="0"/>
              <a:chExt cx="1521478" cy="1894405"/>
            </a:xfrm>
          </p:grpSpPr>
          <p:sp>
            <p:nvSpPr>
              <p:cNvPr id="1621" name="Tête"/>
              <p:cNvSpPr/>
              <p:nvPr/>
            </p:nvSpPr>
            <p:spPr>
              <a:xfrm>
                <a:off x="0" y="0"/>
                <a:ext cx="955010" cy="11424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5" h="21600" extrusionOk="0">
                    <a:moveTo>
                      <a:pt x="9154" y="0"/>
                    </a:moveTo>
                    <a:cubicBezTo>
                      <a:pt x="3064" y="0"/>
                      <a:pt x="0" y="3297"/>
                      <a:pt x="0" y="7252"/>
                    </a:cubicBezTo>
                    <a:cubicBezTo>
                      <a:pt x="0" y="11207"/>
                      <a:pt x="2755" y="14261"/>
                      <a:pt x="3263" y="17024"/>
                    </a:cubicBezTo>
                    <a:cubicBezTo>
                      <a:pt x="3772" y="19786"/>
                      <a:pt x="1428" y="21600"/>
                      <a:pt x="1428" y="21600"/>
                    </a:cubicBezTo>
                    <a:lnTo>
                      <a:pt x="13269" y="21600"/>
                    </a:lnTo>
                    <a:cubicBezTo>
                      <a:pt x="14015" y="18211"/>
                      <a:pt x="15444" y="18832"/>
                      <a:pt x="16687" y="18799"/>
                    </a:cubicBezTo>
                    <a:cubicBezTo>
                      <a:pt x="17929" y="18767"/>
                      <a:pt x="19467" y="18460"/>
                      <a:pt x="19210" y="17068"/>
                    </a:cubicBezTo>
                    <a:cubicBezTo>
                      <a:pt x="19036" y="16134"/>
                      <a:pt x="19250" y="15837"/>
                      <a:pt x="19675" y="15341"/>
                    </a:cubicBezTo>
                    <a:cubicBezTo>
                      <a:pt x="20100" y="14844"/>
                      <a:pt x="19256" y="14402"/>
                      <a:pt x="19256" y="14402"/>
                    </a:cubicBezTo>
                    <a:lnTo>
                      <a:pt x="19745" y="14169"/>
                    </a:lnTo>
                    <a:cubicBezTo>
                      <a:pt x="19977" y="14061"/>
                      <a:pt x="20093" y="13835"/>
                      <a:pt x="20035" y="13619"/>
                    </a:cubicBezTo>
                    <a:cubicBezTo>
                      <a:pt x="20009" y="13533"/>
                      <a:pt x="19982" y="13430"/>
                      <a:pt x="19950" y="13301"/>
                    </a:cubicBezTo>
                    <a:cubicBezTo>
                      <a:pt x="19847" y="12874"/>
                      <a:pt x="20073" y="12503"/>
                      <a:pt x="20497" y="12373"/>
                    </a:cubicBezTo>
                    <a:cubicBezTo>
                      <a:pt x="20877" y="12260"/>
                      <a:pt x="21149" y="12098"/>
                      <a:pt x="21342" y="11942"/>
                    </a:cubicBezTo>
                    <a:cubicBezTo>
                      <a:pt x="21600" y="11737"/>
                      <a:pt x="21600" y="11374"/>
                      <a:pt x="21407" y="11120"/>
                    </a:cubicBezTo>
                    <a:cubicBezTo>
                      <a:pt x="20705" y="10192"/>
                      <a:pt x="19983" y="9173"/>
                      <a:pt x="19487" y="8520"/>
                    </a:cubicBezTo>
                    <a:cubicBezTo>
                      <a:pt x="18754" y="7554"/>
                      <a:pt x="19939" y="7036"/>
                      <a:pt x="19572" y="5994"/>
                    </a:cubicBezTo>
                    <a:cubicBezTo>
                      <a:pt x="18658" y="2406"/>
                      <a:pt x="15959" y="0"/>
                      <a:pt x="91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>
                <a:outerShdw blurRad="635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spcBef>
                    <a:spcPts val="0"/>
                  </a:spcBef>
                  <a:defRPr sz="2400" i="0" spc="0">
                    <a:solidFill>
                      <a:srgbClr val="FFFFFF"/>
                    </a:solidFill>
                    <a:effectLst>
                      <a:outerShdw blurRad="25400" dist="23998" dir="2700000" rotWithShape="0">
                        <a:srgbClr val="000000">
                          <a:alpha val="31034"/>
                        </a:srgbClr>
                      </a:outerShdw>
                    </a:effectLst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1622" name="Tête"/>
              <p:cNvSpPr/>
              <p:nvPr/>
            </p:nvSpPr>
            <p:spPr>
              <a:xfrm>
                <a:off x="566469" y="751971"/>
                <a:ext cx="955010" cy="11424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5" h="21600" extrusionOk="0">
                    <a:moveTo>
                      <a:pt x="9154" y="0"/>
                    </a:moveTo>
                    <a:cubicBezTo>
                      <a:pt x="3064" y="0"/>
                      <a:pt x="0" y="3297"/>
                      <a:pt x="0" y="7252"/>
                    </a:cubicBezTo>
                    <a:cubicBezTo>
                      <a:pt x="0" y="11207"/>
                      <a:pt x="2755" y="14261"/>
                      <a:pt x="3263" y="17024"/>
                    </a:cubicBezTo>
                    <a:cubicBezTo>
                      <a:pt x="3772" y="19786"/>
                      <a:pt x="1428" y="21600"/>
                      <a:pt x="1428" y="21600"/>
                    </a:cubicBezTo>
                    <a:lnTo>
                      <a:pt x="13269" y="21600"/>
                    </a:lnTo>
                    <a:cubicBezTo>
                      <a:pt x="14015" y="18211"/>
                      <a:pt x="15444" y="18832"/>
                      <a:pt x="16687" y="18799"/>
                    </a:cubicBezTo>
                    <a:cubicBezTo>
                      <a:pt x="17929" y="18767"/>
                      <a:pt x="19467" y="18460"/>
                      <a:pt x="19210" y="17068"/>
                    </a:cubicBezTo>
                    <a:cubicBezTo>
                      <a:pt x="19036" y="16134"/>
                      <a:pt x="19250" y="15837"/>
                      <a:pt x="19675" y="15341"/>
                    </a:cubicBezTo>
                    <a:cubicBezTo>
                      <a:pt x="20100" y="14844"/>
                      <a:pt x="19256" y="14402"/>
                      <a:pt x="19256" y="14402"/>
                    </a:cubicBezTo>
                    <a:lnTo>
                      <a:pt x="19745" y="14169"/>
                    </a:lnTo>
                    <a:cubicBezTo>
                      <a:pt x="19977" y="14061"/>
                      <a:pt x="20093" y="13835"/>
                      <a:pt x="20035" y="13619"/>
                    </a:cubicBezTo>
                    <a:cubicBezTo>
                      <a:pt x="20009" y="13533"/>
                      <a:pt x="19982" y="13430"/>
                      <a:pt x="19950" y="13301"/>
                    </a:cubicBezTo>
                    <a:cubicBezTo>
                      <a:pt x="19847" y="12874"/>
                      <a:pt x="20073" y="12503"/>
                      <a:pt x="20497" y="12373"/>
                    </a:cubicBezTo>
                    <a:cubicBezTo>
                      <a:pt x="20877" y="12260"/>
                      <a:pt x="21149" y="12098"/>
                      <a:pt x="21342" y="11942"/>
                    </a:cubicBezTo>
                    <a:cubicBezTo>
                      <a:pt x="21600" y="11737"/>
                      <a:pt x="21600" y="11374"/>
                      <a:pt x="21407" y="11120"/>
                    </a:cubicBezTo>
                    <a:cubicBezTo>
                      <a:pt x="20705" y="10192"/>
                      <a:pt x="19983" y="9173"/>
                      <a:pt x="19487" y="8520"/>
                    </a:cubicBezTo>
                    <a:cubicBezTo>
                      <a:pt x="18754" y="7554"/>
                      <a:pt x="19939" y="7036"/>
                      <a:pt x="19572" y="5994"/>
                    </a:cubicBezTo>
                    <a:cubicBezTo>
                      <a:pt x="18658" y="2406"/>
                      <a:pt x="15959" y="0"/>
                      <a:pt x="91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>
                <a:outerShdw blurRad="635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spcBef>
                    <a:spcPts val="0"/>
                  </a:spcBef>
                  <a:defRPr sz="2400" i="0" spc="0">
                    <a:solidFill>
                      <a:srgbClr val="FFFFFF"/>
                    </a:solidFill>
                    <a:effectLst>
                      <a:outerShdw blurRad="25400" dist="23998" dir="2700000" rotWithShape="0">
                        <a:srgbClr val="000000">
                          <a:alpha val="31034"/>
                        </a:srgbClr>
                      </a:outerShdw>
                    </a:effectLst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1623" name="Thermomètre"/>
              <p:cNvSpPr/>
              <p:nvPr/>
            </p:nvSpPr>
            <p:spPr>
              <a:xfrm>
                <a:off x="933391" y="1009759"/>
                <a:ext cx="221165" cy="626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7870" y="0"/>
                      <a:pt x="5496" y="838"/>
                      <a:pt x="5496" y="1871"/>
                    </a:cubicBezTo>
                    <a:lnTo>
                      <a:pt x="5496" y="3544"/>
                    </a:lnTo>
                    <a:lnTo>
                      <a:pt x="9466" y="3544"/>
                    </a:lnTo>
                    <a:cubicBezTo>
                      <a:pt x="9886" y="3544"/>
                      <a:pt x="10226" y="3664"/>
                      <a:pt x="10226" y="3812"/>
                    </a:cubicBezTo>
                    <a:cubicBezTo>
                      <a:pt x="10226" y="3960"/>
                      <a:pt x="9886" y="4080"/>
                      <a:pt x="9466" y="4080"/>
                    </a:cubicBezTo>
                    <a:lnTo>
                      <a:pt x="5496" y="4080"/>
                    </a:lnTo>
                    <a:lnTo>
                      <a:pt x="5496" y="5464"/>
                    </a:lnTo>
                    <a:lnTo>
                      <a:pt x="7380" y="5464"/>
                    </a:lnTo>
                    <a:cubicBezTo>
                      <a:pt x="7801" y="5464"/>
                      <a:pt x="8141" y="5584"/>
                      <a:pt x="8141" y="5732"/>
                    </a:cubicBezTo>
                    <a:cubicBezTo>
                      <a:pt x="8141" y="5881"/>
                      <a:pt x="7801" y="6001"/>
                      <a:pt x="7380" y="6001"/>
                    </a:cubicBezTo>
                    <a:lnTo>
                      <a:pt x="5496" y="6001"/>
                    </a:lnTo>
                    <a:lnTo>
                      <a:pt x="5496" y="7511"/>
                    </a:lnTo>
                    <a:lnTo>
                      <a:pt x="9322" y="7511"/>
                    </a:lnTo>
                    <a:cubicBezTo>
                      <a:pt x="9742" y="7511"/>
                      <a:pt x="10083" y="7631"/>
                      <a:pt x="10083" y="7779"/>
                    </a:cubicBezTo>
                    <a:cubicBezTo>
                      <a:pt x="10083" y="7928"/>
                      <a:pt x="9743" y="8049"/>
                      <a:pt x="9322" y="8049"/>
                    </a:cubicBezTo>
                    <a:lnTo>
                      <a:pt x="5496" y="8049"/>
                    </a:lnTo>
                    <a:lnTo>
                      <a:pt x="5496" y="9511"/>
                    </a:lnTo>
                    <a:lnTo>
                      <a:pt x="7380" y="9511"/>
                    </a:lnTo>
                    <a:cubicBezTo>
                      <a:pt x="7801" y="9511"/>
                      <a:pt x="8141" y="9631"/>
                      <a:pt x="8141" y="9779"/>
                    </a:cubicBezTo>
                    <a:cubicBezTo>
                      <a:pt x="8141" y="9927"/>
                      <a:pt x="7801" y="10047"/>
                      <a:pt x="7380" y="10047"/>
                    </a:cubicBezTo>
                    <a:lnTo>
                      <a:pt x="5496" y="10047"/>
                    </a:lnTo>
                    <a:lnTo>
                      <a:pt x="5496" y="11450"/>
                    </a:lnTo>
                    <a:lnTo>
                      <a:pt x="9322" y="11450"/>
                    </a:lnTo>
                    <a:cubicBezTo>
                      <a:pt x="9742" y="11450"/>
                      <a:pt x="10083" y="11571"/>
                      <a:pt x="10083" y="11720"/>
                    </a:cubicBezTo>
                    <a:cubicBezTo>
                      <a:pt x="10083" y="11868"/>
                      <a:pt x="9743" y="11988"/>
                      <a:pt x="9322" y="11988"/>
                    </a:cubicBezTo>
                    <a:lnTo>
                      <a:pt x="5496" y="11988"/>
                    </a:lnTo>
                    <a:lnTo>
                      <a:pt x="5496" y="14474"/>
                    </a:lnTo>
                    <a:cubicBezTo>
                      <a:pt x="2219" y="15128"/>
                      <a:pt x="0" y="16367"/>
                      <a:pt x="0" y="17790"/>
                    </a:cubicBezTo>
                    <a:cubicBezTo>
                      <a:pt x="0" y="19894"/>
                      <a:pt x="4836" y="21600"/>
                      <a:pt x="10800" y="21600"/>
                    </a:cubicBezTo>
                    <a:cubicBezTo>
                      <a:pt x="16764" y="21600"/>
                      <a:pt x="21600" y="19894"/>
                      <a:pt x="21600" y="17790"/>
                    </a:cubicBezTo>
                    <a:cubicBezTo>
                      <a:pt x="21600" y="16367"/>
                      <a:pt x="19381" y="15128"/>
                      <a:pt x="16104" y="14474"/>
                    </a:cubicBezTo>
                    <a:lnTo>
                      <a:pt x="16104" y="1871"/>
                    </a:lnTo>
                    <a:cubicBezTo>
                      <a:pt x="16104" y="838"/>
                      <a:pt x="13730" y="0"/>
                      <a:pt x="10800" y="0"/>
                    </a:cubicBezTo>
                    <a:close/>
                  </a:path>
                </a:pathLst>
              </a:custGeom>
              <a:solidFill>
                <a:srgbClr val="A2B96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spcBef>
                    <a:spcPts val="0"/>
                  </a:spcBef>
                  <a:defRPr sz="2400" i="0" spc="0">
                    <a:solidFill>
                      <a:srgbClr val="FF7E79"/>
                    </a:solidFill>
                    <a:effectLst>
                      <a:outerShdw blurRad="25400" dist="23998" dir="2700000" rotWithShape="0">
                        <a:srgbClr val="000000">
                          <a:alpha val="31034"/>
                        </a:srgbClr>
                      </a:outerShdw>
                    </a:effectLst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</p:grpSp>
        <p:pic>
          <p:nvPicPr>
            <p:cNvPr id="1625" name="Graphic 16" descr="Graphic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14805" y="2889088"/>
              <a:ext cx="1524812" cy="1524811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</p:pic>
        <p:grpSp>
          <p:nvGrpSpPr>
            <p:cNvPr id="1641" name="Grouper"/>
            <p:cNvGrpSpPr/>
            <p:nvPr/>
          </p:nvGrpSpPr>
          <p:grpSpPr>
            <a:xfrm>
              <a:off x="9311876" y="3228238"/>
              <a:ext cx="1696141" cy="1461310"/>
              <a:chOff x="0" y="0"/>
              <a:chExt cx="1696139" cy="1461309"/>
            </a:xfrm>
          </p:grpSpPr>
          <p:sp>
            <p:nvSpPr>
              <p:cNvPr id="1626" name="Cône 1"/>
              <p:cNvSpPr/>
              <p:nvPr/>
            </p:nvSpPr>
            <p:spPr>
              <a:xfrm>
                <a:off x="656994" y="834451"/>
                <a:ext cx="418657" cy="626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lnTo>
                      <a:pt x="217" y="17267"/>
                    </a:lnTo>
                    <a:cubicBezTo>
                      <a:pt x="73" y="17502"/>
                      <a:pt x="0" y="17745"/>
                      <a:pt x="0" y="17994"/>
                    </a:cubicBezTo>
                    <a:cubicBezTo>
                      <a:pt x="0" y="19987"/>
                      <a:pt x="4835" y="21600"/>
                      <a:pt x="10800" y="21600"/>
                    </a:cubicBezTo>
                    <a:cubicBezTo>
                      <a:pt x="16765" y="21600"/>
                      <a:pt x="21600" y="19987"/>
                      <a:pt x="21600" y="17994"/>
                    </a:cubicBezTo>
                    <a:cubicBezTo>
                      <a:pt x="21600" y="17745"/>
                      <a:pt x="21527" y="17502"/>
                      <a:pt x="21383" y="17267"/>
                    </a:cubicBezTo>
                    <a:lnTo>
                      <a:pt x="108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25400" cap="flat">
                <a:solidFill>
                  <a:srgbClr val="FFFFFF"/>
                </a:solidFill>
                <a:prstDash val="solid"/>
                <a:round/>
              </a:ln>
              <a:effectLst>
                <a:outerShdw blurRad="635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spcBef>
                    <a:spcPts val="0"/>
                  </a:spcBef>
                  <a:defRPr sz="2400" i="0" spc="0">
                    <a:solidFill>
                      <a:srgbClr val="FF7E79"/>
                    </a:solidFill>
                    <a:effectLst>
                      <a:outerShdw blurRad="25400" dist="23998" dir="2700000" rotWithShape="0">
                        <a:srgbClr val="000000">
                          <a:alpha val="31034"/>
                        </a:srgbClr>
                      </a:outerShdw>
                    </a:effectLst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1627" name="Ligne"/>
              <p:cNvSpPr/>
              <p:nvPr/>
            </p:nvSpPr>
            <p:spPr>
              <a:xfrm flipH="1">
                <a:off x="55915" y="0"/>
                <a:ext cx="1" cy="429651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>
                <a:outerShdw blurRad="635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spcBef>
                    <a:spcPts val="0"/>
                  </a:spcBef>
                  <a:defRPr sz="2400" i="0" spc="0">
                    <a:solidFill>
                      <a:srgbClr val="FFFFFF"/>
                    </a:solidFill>
                    <a:effectLst>
                      <a:outerShdw blurRad="25400" dist="23998" dir="2700000" rotWithShape="0">
                        <a:srgbClr val="000000">
                          <a:alpha val="31034"/>
                        </a:srgbClr>
                      </a:outerShdw>
                    </a:effectLst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1628" name="Ligne"/>
              <p:cNvSpPr/>
              <p:nvPr/>
            </p:nvSpPr>
            <p:spPr>
              <a:xfrm flipH="1">
                <a:off x="268383" y="0"/>
                <a:ext cx="1" cy="429651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>
                <a:outerShdw blurRad="635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spcBef>
                    <a:spcPts val="0"/>
                  </a:spcBef>
                  <a:defRPr sz="2400" i="0" spc="0">
                    <a:solidFill>
                      <a:srgbClr val="FFFFFF"/>
                    </a:solidFill>
                    <a:effectLst>
                      <a:outerShdw blurRad="25400" dist="23998" dir="2700000" rotWithShape="0">
                        <a:srgbClr val="000000">
                          <a:alpha val="31034"/>
                        </a:srgbClr>
                      </a:outerShdw>
                    </a:effectLst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1629" name="Ligne"/>
              <p:cNvSpPr/>
              <p:nvPr/>
            </p:nvSpPr>
            <p:spPr>
              <a:xfrm flipH="1">
                <a:off x="480849" y="0"/>
                <a:ext cx="1" cy="429651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>
                <a:outerShdw blurRad="635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spcBef>
                    <a:spcPts val="0"/>
                  </a:spcBef>
                  <a:defRPr sz="2400" i="0" spc="0">
                    <a:solidFill>
                      <a:srgbClr val="FFFFFF"/>
                    </a:solidFill>
                    <a:effectLst>
                      <a:outerShdw blurRad="25400" dist="23998" dir="2700000" rotWithShape="0">
                        <a:srgbClr val="000000">
                          <a:alpha val="31034"/>
                        </a:srgbClr>
                      </a:outerShdw>
                    </a:effectLst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1630" name="Rectangle"/>
              <p:cNvSpPr/>
              <p:nvPr/>
            </p:nvSpPr>
            <p:spPr>
              <a:xfrm rot="20382984">
                <a:off x="-27467" y="792090"/>
                <a:ext cx="1763604" cy="84722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>
                <a:outerShdw blurRad="635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spcBef>
                    <a:spcPts val="0"/>
                  </a:spcBef>
                  <a:defRPr sz="2400" i="0" spc="0">
                    <a:solidFill>
                      <a:srgbClr val="FF7E79"/>
                    </a:solidFill>
                    <a:effectLst>
                      <a:outerShdw blurRad="25400" dist="23998" dir="2700000" rotWithShape="0">
                        <a:srgbClr val="000000">
                          <a:alpha val="31034"/>
                        </a:srgbClr>
                      </a:outerShdw>
                    </a:effectLst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grpSp>
            <p:nvGrpSpPr>
              <p:cNvPr id="1636" name="Grouper"/>
              <p:cNvGrpSpPr/>
              <p:nvPr/>
            </p:nvGrpSpPr>
            <p:grpSpPr>
              <a:xfrm>
                <a:off x="-1" y="519235"/>
                <a:ext cx="647637" cy="533372"/>
                <a:chOff x="0" y="0"/>
                <a:chExt cx="647635" cy="533371"/>
              </a:xfrm>
            </p:grpSpPr>
            <p:sp>
              <p:nvSpPr>
                <p:cNvPr id="1631" name="Cercle"/>
                <p:cNvSpPr/>
                <p:nvPr/>
              </p:nvSpPr>
              <p:spPr>
                <a:xfrm>
                  <a:off x="41681" y="85328"/>
                  <a:ext cx="221164" cy="218156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blurRad="63500" dist="25400"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 defTabSz="584200">
                    <a:spcBef>
                      <a:spcPts val="0"/>
                    </a:spcBef>
                    <a:defRPr sz="2400" i="0" spc="0">
                      <a:solidFill>
                        <a:srgbClr val="FF7E79"/>
                      </a:solidFill>
                      <a:effectLst>
                        <a:outerShdw blurRad="25400" dist="23998" dir="2700000" rotWithShape="0">
                          <a:srgbClr val="000000">
                            <a:alpha val="31034"/>
                          </a:srgbClr>
                        </a:outerShdw>
                      </a:effectLst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1632" name="Cercle"/>
                <p:cNvSpPr/>
                <p:nvPr/>
              </p:nvSpPr>
              <p:spPr>
                <a:xfrm>
                  <a:off x="255685" y="0"/>
                  <a:ext cx="221165" cy="218156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blurRad="63500" dist="25400"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 defTabSz="584200">
                    <a:spcBef>
                      <a:spcPts val="0"/>
                    </a:spcBef>
                    <a:defRPr sz="2400" i="0" spc="0">
                      <a:solidFill>
                        <a:srgbClr val="FF7E79"/>
                      </a:solidFill>
                      <a:effectLst>
                        <a:outerShdw blurRad="25400" dist="23998" dir="2700000" rotWithShape="0">
                          <a:srgbClr val="000000">
                            <a:alpha val="31034"/>
                          </a:srgbClr>
                        </a:outerShdw>
                      </a:effectLst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1633" name="Cercle"/>
                <p:cNvSpPr/>
                <p:nvPr/>
              </p:nvSpPr>
              <p:spPr>
                <a:xfrm>
                  <a:off x="426472" y="155950"/>
                  <a:ext cx="221164" cy="218156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blurRad="63500" dist="25400"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 defTabSz="584200">
                    <a:spcBef>
                      <a:spcPts val="0"/>
                    </a:spcBef>
                    <a:defRPr sz="2400" i="0" spc="0">
                      <a:solidFill>
                        <a:srgbClr val="FF7E79"/>
                      </a:solidFill>
                      <a:effectLst>
                        <a:outerShdw blurRad="25400" dist="23998" dir="2700000" rotWithShape="0">
                          <a:srgbClr val="000000">
                            <a:alpha val="31034"/>
                          </a:srgbClr>
                        </a:outerShdw>
                      </a:effectLst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1634" name="Cercle"/>
                <p:cNvSpPr/>
                <p:nvPr/>
              </p:nvSpPr>
              <p:spPr>
                <a:xfrm>
                  <a:off x="214004" y="233925"/>
                  <a:ext cx="221164" cy="218156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blurRad="63500" dist="25400"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 defTabSz="584200">
                    <a:spcBef>
                      <a:spcPts val="0"/>
                    </a:spcBef>
                    <a:defRPr sz="2400" i="0" spc="0">
                      <a:solidFill>
                        <a:srgbClr val="FF7E79"/>
                      </a:solidFill>
                      <a:effectLst>
                        <a:outerShdw blurRad="25400" dist="23998" dir="2700000" rotWithShape="0">
                          <a:srgbClr val="000000">
                            <a:alpha val="31034"/>
                          </a:srgbClr>
                        </a:outerShdw>
                      </a:effectLst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1635" name="Cercle"/>
                <p:cNvSpPr/>
                <p:nvPr/>
              </p:nvSpPr>
              <p:spPr>
                <a:xfrm>
                  <a:off x="0" y="315216"/>
                  <a:ext cx="221164" cy="218156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blurRad="63500" dist="25400"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 defTabSz="584200">
                    <a:spcBef>
                      <a:spcPts val="0"/>
                    </a:spcBef>
                    <a:defRPr sz="2400" i="0" spc="0">
                      <a:solidFill>
                        <a:srgbClr val="FF7E79"/>
                      </a:solidFill>
                      <a:effectLst>
                        <a:outerShdw blurRad="25400" dist="23998" dir="2700000" rotWithShape="0">
                          <a:srgbClr val="000000">
                            <a:alpha val="31034"/>
                          </a:srgbClr>
                        </a:outerShdw>
                      </a:effectLst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</p:grpSp>
          <p:grpSp>
            <p:nvGrpSpPr>
              <p:cNvPr id="1640" name="Grouper"/>
              <p:cNvGrpSpPr/>
              <p:nvPr/>
            </p:nvGrpSpPr>
            <p:grpSpPr>
              <a:xfrm>
                <a:off x="1169424" y="158818"/>
                <a:ext cx="435169" cy="448044"/>
                <a:chOff x="0" y="0"/>
                <a:chExt cx="435167" cy="448043"/>
              </a:xfrm>
            </p:grpSpPr>
            <p:sp>
              <p:nvSpPr>
                <p:cNvPr id="1637" name="Cercle"/>
                <p:cNvSpPr/>
                <p:nvPr/>
              </p:nvSpPr>
              <p:spPr>
                <a:xfrm>
                  <a:off x="41681" y="0"/>
                  <a:ext cx="221164" cy="218156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blurRad="63500" dist="25400"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 defTabSz="584200">
                    <a:spcBef>
                      <a:spcPts val="0"/>
                    </a:spcBef>
                    <a:defRPr sz="2400" i="0" spc="0">
                      <a:solidFill>
                        <a:srgbClr val="FF7E79"/>
                      </a:solidFill>
                      <a:effectLst>
                        <a:outerShdw blurRad="25400" dist="23998" dir="2700000" rotWithShape="0">
                          <a:srgbClr val="000000">
                            <a:alpha val="31034"/>
                          </a:srgbClr>
                        </a:outerShdw>
                      </a:effectLst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1638" name="Cercle"/>
                <p:cNvSpPr/>
                <p:nvPr/>
              </p:nvSpPr>
              <p:spPr>
                <a:xfrm>
                  <a:off x="214004" y="148597"/>
                  <a:ext cx="221164" cy="218156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blurRad="63500" dist="25400"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 defTabSz="584200">
                    <a:spcBef>
                      <a:spcPts val="0"/>
                    </a:spcBef>
                    <a:defRPr sz="2400" i="0" spc="0">
                      <a:solidFill>
                        <a:srgbClr val="FF7E79"/>
                      </a:solidFill>
                      <a:effectLst>
                        <a:outerShdw blurRad="25400" dist="23998" dir="2700000" rotWithShape="0">
                          <a:srgbClr val="000000">
                            <a:alpha val="31034"/>
                          </a:srgbClr>
                        </a:outerShdw>
                      </a:effectLst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1639" name="Cercle"/>
                <p:cNvSpPr/>
                <p:nvPr/>
              </p:nvSpPr>
              <p:spPr>
                <a:xfrm>
                  <a:off x="0" y="229887"/>
                  <a:ext cx="221164" cy="218157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blurRad="63500" dist="25400"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 defTabSz="584200">
                    <a:spcBef>
                      <a:spcPts val="0"/>
                    </a:spcBef>
                    <a:defRPr sz="2400" i="0" spc="0">
                      <a:solidFill>
                        <a:srgbClr val="FF7E79"/>
                      </a:solidFill>
                      <a:effectLst>
                        <a:outerShdw blurRad="25400" dist="23998" dir="2700000" rotWithShape="0">
                          <a:srgbClr val="000000">
                            <a:alpha val="31034"/>
                          </a:srgbClr>
                        </a:outerShdw>
                      </a:effectLst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</p:grpSp>
        </p:grpSp>
        <p:pic>
          <p:nvPicPr>
            <p:cNvPr id="1642" name="download.png" descr="download.png"/>
            <p:cNvPicPr>
              <a:picLocks noChangeAspect="1"/>
            </p:cNvPicPr>
            <p:nvPr/>
          </p:nvPicPr>
          <p:blipFill>
            <a:blip r:embed="rId5"/>
            <a:srcRect l="22951" r="22670" b="3"/>
            <a:stretch>
              <a:fillRect/>
            </a:stretch>
          </p:blipFill>
          <p:spPr>
            <a:xfrm>
              <a:off x="4015038" y="6845774"/>
              <a:ext cx="829183" cy="1524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1" h="21600" extrusionOk="0">
                  <a:moveTo>
                    <a:pt x="9050" y="0"/>
                  </a:moveTo>
                  <a:lnTo>
                    <a:pt x="8999" y="736"/>
                  </a:lnTo>
                  <a:lnTo>
                    <a:pt x="8949" y="1473"/>
                  </a:lnTo>
                  <a:lnTo>
                    <a:pt x="7655" y="1647"/>
                  </a:lnTo>
                  <a:cubicBezTo>
                    <a:pt x="3764" y="2174"/>
                    <a:pt x="1380" y="3602"/>
                    <a:pt x="902" y="5684"/>
                  </a:cubicBezTo>
                  <a:cubicBezTo>
                    <a:pt x="254" y="8501"/>
                    <a:pt x="2800" y="10619"/>
                    <a:pt x="8039" y="11610"/>
                  </a:cubicBezTo>
                  <a:lnTo>
                    <a:pt x="8949" y="11778"/>
                  </a:lnTo>
                  <a:lnTo>
                    <a:pt x="8999" y="14308"/>
                  </a:lnTo>
                  <a:cubicBezTo>
                    <a:pt x="9025" y="15699"/>
                    <a:pt x="8972" y="16876"/>
                    <a:pt x="8888" y="16922"/>
                  </a:cubicBezTo>
                  <a:cubicBezTo>
                    <a:pt x="8600" y="17083"/>
                    <a:pt x="6664" y="15962"/>
                    <a:pt x="6108" y="15315"/>
                  </a:cubicBezTo>
                  <a:cubicBezTo>
                    <a:pt x="5823" y="14983"/>
                    <a:pt x="5582" y="14643"/>
                    <a:pt x="5582" y="14561"/>
                  </a:cubicBezTo>
                  <a:cubicBezTo>
                    <a:pt x="5582" y="14479"/>
                    <a:pt x="5524" y="14395"/>
                    <a:pt x="5451" y="14370"/>
                  </a:cubicBezTo>
                  <a:cubicBezTo>
                    <a:pt x="5314" y="14323"/>
                    <a:pt x="958" y="14551"/>
                    <a:pt x="295" y="14640"/>
                  </a:cubicBezTo>
                  <a:cubicBezTo>
                    <a:pt x="112" y="14665"/>
                    <a:pt x="17" y="14675"/>
                    <a:pt x="2" y="14764"/>
                  </a:cubicBezTo>
                  <a:cubicBezTo>
                    <a:pt x="-13" y="14852"/>
                    <a:pt x="50" y="15017"/>
                    <a:pt x="174" y="15337"/>
                  </a:cubicBezTo>
                  <a:cubicBezTo>
                    <a:pt x="556" y="16325"/>
                    <a:pt x="1809" y="17669"/>
                    <a:pt x="2913" y="18283"/>
                  </a:cubicBezTo>
                  <a:cubicBezTo>
                    <a:pt x="4022" y="18899"/>
                    <a:pt x="6179" y="19532"/>
                    <a:pt x="7827" y="19717"/>
                  </a:cubicBezTo>
                  <a:lnTo>
                    <a:pt x="8949" y="19840"/>
                  </a:lnTo>
                  <a:lnTo>
                    <a:pt x="8999" y="20723"/>
                  </a:lnTo>
                  <a:lnTo>
                    <a:pt x="9050" y="21600"/>
                  </a:lnTo>
                  <a:lnTo>
                    <a:pt x="11971" y="21600"/>
                  </a:lnTo>
                  <a:lnTo>
                    <a:pt x="11971" y="20937"/>
                  </a:lnTo>
                  <a:cubicBezTo>
                    <a:pt x="11971" y="20089"/>
                    <a:pt x="12171" y="19801"/>
                    <a:pt x="12790" y="19728"/>
                  </a:cubicBezTo>
                  <a:cubicBezTo>
                    <a:pt x="16013" y="19348"/>
                    <a:pt x="18360" y="18490"/>
                    <a:pt x="19746" y="17192"/>
                  </a:cubicBezTo>
                  <a:cubicBezTo>
                    <a:pt x="21452" y="15595"/>
                    <a:pt x="21587" y="13288"/>
                    <a:pt x="20059" y="11694"/>
                  </a:cubicBezTo>
                  <a:cubicBezTo>
                    <a:pt x="19079" y="10672"/>
                    <a:pt x="17283" y="9970"/>
                    <a:pt x="13963" y="9316"/>
                  </a:cubicBezTo>
                  <a:lnTo>
                    <a:pt x="12234" y="8978"/>
                  </a:lnTo>
                  <a:lnTo>
                    <a:pt x="12184" y="6628"/>
                  </a:lnTo>
                  <a:cubicBezTo>
                    <a:pt x="12158" y="5339"/>
                    <a:pt x="12204" y="4250"/>
                    <a:pt x="12285" y="4205"/>
                  </a:cubicBezTo>
                  <a:cubicBezTo>
                    <a:pt x="12658" y="3998"/>
                    <a:pt x="14731" y="5351"/>
                    <a:pt x="14731" y="5802"/>
                  </a:cubicBezTo>
                  <a:cubicBezTo>
                    <a:pt x="14731" y="5880"/>
                    <a:pt x="14801" y="5965"/>
                    <a:pt x="14883" y="5993"/>
                  </a:cubicBezTo>
                  <a:cubicBezTo>
                    <a:pt x="15027" y="6043"/>
                    <a:pt x="20089" y="5695"/>
                    <a:pt x="20211" y="5628"/>
                  </a:cubicBezTo>
                  <a:cubicBezTo>
                    <a:pt x="20244" y="5609"/>
                    <a:pt x="20077" y="5266"/>
                    <a:pt x="19847" y="4863"/>
                  </a:cubicBezTo>
                  <a:cubicBezTo>
                    <a:pt x="18866" y="3145"/>
                    <a:pt x="16962" y="2171"/>
                    <a:pt x="13609" y="1675"/>
                  </a:cubicBezTo>
                  <a:cubicBezTo>
                    <a:pt x="12526" y="1515"/>
                    <a:pt x="12230" y="1431"/>
                    <a:pt x="12204" y="1287"/>
                  </a:cubicBezTo>
                  <a:cubicBezTo>
                    <a:pt x="12185" y="1187"/>
                    <a:pt x="12112" y="855"/>
                    <a:pt x="12052" y="551"/>
                  </a:cubicBezTo>
                  <a:lnTo>
                    <a:pt x="11941" y="0"/>
                  </a:lnTo>
                  <a:lnTo>
                    <a:pt x="10506" y="0"/>
                  </a:lnTo>
                  <a:lnTo>
                    <a:pt x="9050" y="0"/>
                  </a:lnTo>
                  <a:close/>
                  <a:moveTo>
                    <a:pt x="8726" y="4166"/>
                  </a:moveTo>
                  <a:cubicBezTo>
                    <a:pt x="8786" y="4164"/>
                    <a:pt x="8837" y="4171"/>
                    <a:pt x="8868" y="4188"/>
                  </a:cubicBezTo>
                  <a:cubicBezTo>
                    <a:pt x="8978" y="4250"/>
                    <a:pt x="9029" y="5025"/>
                    <a:pt x="8999" y="6285"/>
                  </a:cubicBezTo>
                  <a:cubicBezTo>
                    <a:pt x="8971" y="7513"/>
                    <a:pt x="8883" y="8303"/>
                    <a:pt x="8777" y="8321"/>
                  </a:cubicBezTo>
                  <a:cubicBezTo>
                    <a:pt x="8555" y="8358"/>
                    <a:pt x="7256" y="7801"/>
                    <a:pt x="6836" y="7489"/>
                  </a:cubicBezTo>
                  <a:cubicBezTo>
                    <a:pt x="5900" y="6794"/>
                    <a:pt x="5852" y="5756"/>
                    <a:pt x="6725" y="5065"/>
                  </a:cubicBezTo>
                  <a:cubicBezTo>
                    <a:pt x="7277" y="4628"/>
                    <a:pt x="8308" y="4179"/>
                    <a:pt x="8726" y="4166"/>
                  </a:cubicBezTo>
                  <a:close/>
                  <a:moveTo>
                    <a:pt x="12447" y="12425"/>
                  </a:moveTo>
                  <a:cubicBezTo>
                    <a:pt x="12926" y="12400"/>
                    <a:pt x="14118" y="12749"/>
                    <a:pt x="14802" y="13139"/>
                  </a:cubicBezTo>
                  <a:cubicBezTo>
                    <a:pt x="15590" y="13589"/>
                    <a:pt x="15939" y="14078"/>
                    <a:pt x="15934" y="14707"/>
                  </a:cubicBezTo>
                  <a:cubicBezTo>
                    <a:pt x="15928" y="15583"/>
                    <a:pt x="14928" y="16498"/>
                    <a:pt x="13528" y="16894"/>
                  </a:cubicBezTo>
                  <a:cubicBezTo>
                    <a:pt x="12513" y="17182"/>
                    <a:pt x="12162" y="17215"/>
                    <a:pt x="12042" y="17040"/>
                  </a:cubicBezTo>
                  <a:cubicBezTo>
                    <a:pt x="11846" y="16756"/>
                    <a:pt x="12066" y="12586"/>
                    <a:pt x="12285" y="12464"/>
                  </a:cubicBezTo>
                  <a:cubicBezTo>
                    <a:pt x="12320" y="12444"/>
                    <a:pt x="12378" y="12428"/>
                    <a:pt x="12447" y="12425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</p:pic>
        <p:sp>
          <p:nvSpPr>
            <p:cNvPr id="1643" name="Low cost"/>
            <p:cNvSpPr txBox="1"/>
            <p:nvPr/>
          </p:nvSpPr>
          <p:spPr>
            <a:xfrm>
              <a:off x="905943" y="7109983"/>
              <a:ext cx="3217368" cy="11353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spcBef>
                  <a:spcPts val="0"/>
                </a:spcBef>
                <a:defRPr sz="3000" b="1" i="0" spc="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Low</a:t>
              </a:r>
              <a:br/>
              <a:r>
                <a:t>cost</a:t>
              </a:r>
            </a:p>
          </p:txBody>
        </p:sp>
        <p:sp>
          <p:nvSpPr>
            <p:cNvPr id="1644" name="Test symptomatic &amp; asymptomatic"/>
            <p:cNvSpPr txBox="1"/>
            <p:nvPr/>
          </p:nvSpPr>
          <p:spPr>
            <a:xfrm>
              <a:off x="10071699" y="7057154"/>
              <a:ext cx="4077898" cy="12410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spcBef>
                  <a:spcPts val="0"/>
                </a:spcBef>
                <a:defRPr sz="3000" b="1" i="0" spc="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b="0">
                  <a:latin typeface="Helvetica Light"/>
                  <a:ea typeface="Helvetica Light"/>
                  <a:cs typeface="Helvetica Light"/>
                  <a:sym typeface="Helvetica Light"/>
                </a:rPr>
                <a:t>Test </a:t>
              </a:r>
              <a:r>
                <a:t>symptomatic </a:t>
              </a:r>
              <a:r>
                <a:rPr b="0">
                  <a:latin typeface="Helvetica Light"/>
                  <a:ea typeface="Helvetica Light"/>
                  <a:cs typeface="Helvetica Light"/>
                  <a:sym typeface="Helvetica Light"/>
                </a:rPr>
                <a:t>&amp;</a:t>
              </a:r>
              <a:r>
                <a:t> asymptomatic</a:t>
              </a:r>
            </a:p>
          </p:txBody>
        </p:sp>
        <p:sp>
          <p:nvSpPr>
            <p:cNvPr id="1645" name="No geographic/…"/>
            <p:cNvSpPr txBox="1"/>
            <p:nvPr/>
          </p:nvSpPr>
          <p:spPr>
            <a:xfrm>
              <a:off x="9831244" y="1295450"/>
              <a:ext cx="4558808" cy="30403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spcBef>
                  <a:spcPts val="0"/>
                </a:spcBef>
                <a:defRPr sz="3000" b="1" i="0" spc="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          </a:t>
              </a:r>
              <a:r>
                <a:rPr b="0">
                  <a:latin typeface="Helvetica Light"/>
                  <a:ea typeface="Helvetica Light"/>
                  <a:cs typeface="Helvetica Light"/>
                  <a:sym typeface="Helvetica Light"/>
                </a:rPr>
                <a:t>No</a:t>
              </a:r>
              <a:r>
                <a:t> geographic/ </a:t>
              </a:r>
            </a:p>
            <a:p>
              <a:pPr defTabSz="584200">
                <a:spcBef>
                  <a:spcPts val="0"/>
                </a:spcBef>
                <a:defRPr sz="3000" b="1" i="0" spc="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                 demographic/</a:t>
              </a:r>
            </a:p>
            <a:p>
              <a:pPr defTabSz="584200">
                <a:spcBef>
                  <a:spcPts val="0"/>
                </a:spcBef>
                <a:defRPr sz="3000" b="1" i="0" spc="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                    testing bias</a:t>
              </a:r>
            </a:p>
          </p:txBody>
        </p:sp>
        <p:sp>
          <p:nvSpPr>
            <p:cNvPr id="1646" name="Time efficient"/>
            <p:cNvSpPr txBox="1"/>
            <p:nvPr/>
          </p:nvSpPr>
          <p:spPr>
            <a:xfrm>
              <a:off x="0" y="3925983"/>
              <a:ext cx="3217367" cy="12410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spcBef>
                  <a:spcPts val="0"/>
                </a:spcBef>
                <a:defRPr sz="3000" b="1" i="0" spc="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Time</a:t>
              </a:r>
              <a:br/>
              <a:r>
                <a:t>efficient</a:t>
              </a:r>
            </a:p>
          </p:txBody>
        </p:sp>
        <p:sp>
          <p:nvSpPr>
            <p:cNvPr id="1647" name="Ovale"/>
            <p:cNvSpPr/>
            <p:nvPr/>
          </p:nvSpPr>
          <p:spPr>
            <a:xfrm>
              <a:off x="5695491" y="4028058"/>
              <a:ext cx="2060511" cy="1484025"/>
            </a:xfrm>
            <a:prstGeom prst="ellipse">
              <a:avLst/>
            </a:prstGeom>
            <a:gradFill flip="none" rotWithShape="1">
              <a:gsLst>
                <a:gs pos="0">
                  <a:srgbClr val="FFFFFF"/>
                </a:gs>
                <a:gs pos="23878">
                  <a:srgbClr val="FFFFFF">
                    <a:alpha val="5000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spcBef>
                  <a:spcPts val="0"/>
                </a:spcBef>
                <a:defRPr sz="2400" i="0" spc="0">
                  <a:solidFill>
                    <a:srgbClr val="FF7E79"/>
                  </a:solidFill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1648" name="Wastewater surveillance"/>
            <p:cNvSpPr txBox="1"/>
            <p:nvPr/>
          </p:nvSpPr>
          <p:spPr>
            <a:xfrm>
              <a:off x="4797382" y="3845826"/>
              <a:ext cx="3856729" cy="1848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584200">
                <a:spcBef>
                  <a:spcPts val="0"/>
                </a:spcBef>
                <a:defRPr sz="4600" b="1" i="0" spc="0">
                  <a:solidFill>
                    <a:srgbClr val="000000"/>
                  </a:solidFill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Wastewater surveillance</a:t>
              </a:r>
            </a:p>
          </p:txBody>
        </p:sp>
        <p:sp>
          <p:nvSpPr>
            <p:cNvPr id="1649" name="Monitor entire…"/>
            <p:cNvSpPr txBox="1"/>
            <p:nvPr/>
          </p:nvSpPr>
          <p:spPr>
            <a:xfrm>
              <a:off x="7528992" y="0"/>
              <a:ext cx="4890859" cy="17994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spcBef>
                  <a:spcPts val="0"/>
                </a:spcBef>
                <a:defRPr sz="3000" b="1" i="0" spc="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   </a:t>
              </a:r>
              <a:r>
                <a:rPr b="0">
                  <a:latin typeface="Helvetica Light"/>
                  <a:ea typeface="Helvetica Light"/>
                  <a:cs typeface="Helvetica Light"/>
                  <a:sym typeface="Helvetica Light"/>
                </a:rPr>
                <a:t>Monitor </a:t>
              </a:r>
              <a:r>
                <a:t>entire</a:t>
              </a:r>
            </a:p>
            <a:p>
              <a:pPr defTabSz="584200">
                <a:spcBef>
                  <a:spcPts val="0"/>
                </a:spcBef>
                <a:defRPr sz="3000" b="1" i="0" spc="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     community </a:t>
              </a:r>
              <a:r>
                <a:rPr b="0">
                  <a:latin typeface="Helvetica Light"/>
                  <a:ea typeface="Helvetica Light"/>
                  <a:cs typeface="Helvetica Light"/>
                  <a:sym typeface="Helvetica Light"/>
                </a:rPr>
                <a:t>in a</a:t>
              </a:r>
            </a:p>
            <a:p>
              <a:pPr defTabSz="584200">
                <a:spcBef>
                  <a:spcPts val="0"/>
                </a:spcBef>
                <a:defRPr sz="3000" b="1" i="0" spc="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b="0">
                  <a:latin typeface="Helvetica Light"/>
                  <a:ea typeface="Helvetica Light"/>
                  <a:cs typeface="Helvetica Light"/>
                  <a:sym typeface="Helvetica Light"/>
                </a:rPr>
                <a:t>     sewershed</a:t>
              </a:r>
            </a:p>
          </p:txBody>
        </p:sp>
      </p:grpSp>
      <p:sp>
        <p:nvSpPr>
          <p:cNvPr id="1651" name="Statistical modeling…"/>
          <p:cNvSpPr txBox="1"/>
          <p:nvPr/>
        </p:nvSpPr>
        <p:spPr>
          <a:xfrm>
            <a:off x="14503944" y="7864415"/>
            <a:ext cx="5233998" cy="360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228600" indent="-228600">
              <a:buSzPct val="100000"/>
              <a:buChar char="•"/>
            </a:pPr>
            <a:r>
              <a:t>Statistical modeling</a:t>
            </a:r>
          </a:p>
          <a:p>
            <a:pPr marL="228600" indent="-228600">
              <a:buSzPct val="100000"/>
              <a:buChar char="•"/>
            </a:pPr>
            <a:r>
              <a:t>Method sensitivity</a:t>
            </a:r>
          </a:p>
          <a:p>
            <a:pPr marL="228600" indent="-228600">
              <a:buSzPct val="100000"/>
              <a:buChar char="•"/>
            </a:pPr>
            <a:r>
              <a:t>Decay in sewer network</a:t>
            </a:r>
          </a:p>
          <a:p>
            <a:pPr marL="228600" indent="-228600">
              <a:buSzPct val="100000"/>
              <a:buChar char="•"/>
            </a:pPr>
            <a:r>
              <a:t>Shedding variability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650"/>
                                        </p:tgtEl>
                                      </p:cBhvr>
                                      <p:by x="29189" y="29189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009514 -0.194114" pathEditMode="relative">
                                      <p:cBhvr>
                                        <p:cTn id="9" dur="2000" fill="hold"/>
                                        <p:tgtEl>
                                          <p:spTgt spid="16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3" grpId="3" animBg="1" advAuto="0"/>
      <p:bldP spid="1650" grpId="1" animBg="1" advAuto="0"/>
      <p:bldP spid="1651" grpId="4" animBg="1" advAuto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3" name="Acknowledgment"/>
          <p:cNvSpPr txBox="1"/>
          <p:nvPr/>
        </p:nvSpPr>
        <p:spPr>
          <a:xfrm>
            <a:off x="-3080774" y="15490"/>
            <a:ext cx="17831072" cy="1692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spcBef>
                <a:spcPts val="0"/>
              </a:spcBef>
              <a:defRPr sz="10200" i="0" spc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Acknowledgment</a:t>
            </a:r>
          </a:p>
        </p:txBody>
      </p:sp>
      <p:grpSp>
        <p:nvGrpSpPr>
          <p:cNvPr id="1665" name="Grouper"/>
          <p:cNvGrpSpPr/>
          <p:nvPr/>
        </p:nvGrpSpPr>
        <p:grpSpPr>
          <a:xfrm>
            <a:off x="11930764" y="772629"/>
            <a:ext cx="13148762" cy="12839949"/>
            <a:chOff x="0" y="0"/>
            <a:chExt cx="13148761" cy="12839947"/>
          </a:xfrm>
        </p:grpSpPr>
        <p:pic>
          <p:nvPicPr>
            <p:cNvPr id="1654" name="wi_state_lab_of_hygiene_logo.jpg" descr="wi_state_lab_of_hygiene_logo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5356707" cy="14652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55" name="uwmlogo.png" descr="uwmlogo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5185" y="6299768"/>
              <a:ext cx="4466336" cy="13202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56" name="DHS-LOGO.png" descr="DHS-LOGO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5185" y="10008731"/>
              <a:ext cx="4466336" cy="8693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57" name="cdc-logo.png" descr="cdc-logo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17072" y="9463820"/>
              <a:ext cx="4466336" cy="24761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58" name="Jon Meiman…"/>
            <p:cNvSpPr txBox="1"/>
            <p:nvPr/>
          </p:nvSpPr>
          <p:spPr>
            <a:xfrm>
              <a:off x="1111914" y="10103543"/>
              <a:ext cx="2445217" cy="27364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642937">
                <a:spcBef>
                  <a:spcPts val="0"/>
                </a:spcBef>
                <a:defRPr sz="1800" i="0" spc="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  <a:p>
              <a:pPr defTabSz="642937">
                <a:spcBef>
                  <a:spcPts val="0"/>
                </a:spcBef>
                <a:defRPr sz="1800" i="0" spc="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  <a:p>
              <a:pPr defTabSz="642937">
                <a:spcBef>
                  <a:spcPts val="0"/>
                </a:spcBef>
                <a:defRPr sz="1800" i="0" spc="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Jon Meiman</a:t>
              </a:r>
            </a:p>
            <a:p>
              <a:pPr defTabSz="642937">
                <a:spcBef>
                  <a:spcPts val="0"/>
                </a:spcBef>
                <a:defRPr sz="1800" i="0" spc="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Nathan Kloczko</a:t>
              </a:r>
            </a:p>
            <a:p>
              <a:pPr defTabSz="642937">
                <a:spcBef>
                  <a:spcPts val="0"/>
                </a:spcBef>
                <a:defRPr sz="1800" i="0" spc="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Matthew Schinwald</a:t>
              </a:r>
            </a:p>
            <a:p>
              <a:pPr defTabSz="642937">
                <a:spcBef>
                  <a:spcPts val="0"/>
                </a:spcBef>
                <a:defRPr sz="1800" i="0" spc="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Peter DeJonge</a:t>
              </a:r>
            </a:p>
            <a:p>
              <a:pPr defTabSz="642937">
                <a:spcBef>
                  <a:spcPts val="0"/>
                </a:spcBef>
                <a:defRPr sz="1800" i="0" spc="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659" name="Jocelyn Hemming…"/>
            <p:cNvSpPr txBox="1"/>
            <p:nvPr/>
          </p:nvSpPr>
          <p:spPr>
            <a:xfrm>
              <a:off x="995918" y="1647725"/>
              <a:ext cx="4728085" cy="37009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642937">
                <a:spcBef>
                  <a:spcPts val="0"/>
                </a:spcBef>
                <a:defRPr sz="1800" i="0" spc="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Jocelyn Hemming</a:t>
              </a:r>
            </a:p>
            <a:p>
              <a:pPr defTabSz="642937">
                <a:spcBef>
                  <a:spcPts val="0"/>
                </a:spcBef>
                <a:defRPr sz="1800" i="0" spc="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Martin Shafer</a:t>
              </a:r>
            </a:p>
            <a:p>
              <a:pPr defTabSz="642937">
                <a:spcBef>
                  <a:spcPts val="0"/>
                </a:spcBef>
                <a:defRPr sz="1800" i="0" spc="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Dagmara Antkiewicz</a:t>
              </a:r>
            </a:p>
            <a:p>
              <a:pPr defTabSz="642937">
                <a:spcBef>
                  <a:spcPts val="0"/>
                </a:spcBef>
                <a:defRPr sz="1800" i="0" spc="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Kayley Janssen</a:t>
              </a:r>
            </a:p>
            <a:p>
              <a:pPr defTabSz="642937">
                <a:spcBef>
                  <a:spcPts val="0"/>
                </a:spcBef>
                <a:defRPr sz="1800" i="0" spc="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Angellica, Becca, Devin, Evelyn, Griffin, Hannah, Kaitlyn, Paige, Ellie, Dash</a:t>
              </a:r>
            </a:p>
            <a:p>
              <a:pPr defTabSz="642937">
                <a:spcBef>
                  <a:spcPts val="0"/>
                </a:spcBef>
                <a:defRPr sz="1800" i="0" spc="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  <a:p>
              <a:pPr defTabSz="642937">
                <a:spcBef>
                  <a:spcPts val="0"/>
                </a:spcBef>
                <a:defRPr sz="1800" i="0" spc="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Clinical Division:</a:t>
              </a:r>
            </a:p>
            <a:p>
              <a:pPr defTabSz="642937">
                <a:spcBef>
                  <a:spcPts val="0"/>
                </a:spcBef>
                <a:defRPr sz="1800" i="0" spc="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Florek Kelsey</a:t>
              </a:r>
            </a:p>
            <a:p>
              <a:pPr defTabSz="642937">
                <a:spcBef>
                  <a:spcPts val="0"/>
                </a:spcBef>
                <a:defRPr sz="1800" i="0" spc="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Jossart Christopher</a:t>
              </a:r>
            </a:p>
            <a:p>
              <a:pPr defTabSz="642937">
                <a:spcBef>
                  <a:spcPts val="0"/>
                </a:spcBef>
                <a:defRPr sz="1800" i="0" spc="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Shockey Abigail</a:t>
              </a:r>
            </a:p>
          </p:txBody>
        </p:sp>
        <p:sp>
          <p:nvSpPr>
            <p:cNvPr id="1660" name="Sandra McLellan…"/>
            <p:cNvSpPr txBox="1"/>
            <p:nvPr/>
          </p:nvSpPr>
          <p:spPr>
            <a:xfrm>
              <a:off x="1244841" y="7787282"/>
              <a:ext cx="3264408" cy="14504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642937">
                <a:spcBef>
                  <a:spcPts val="0"/>
                </a:spcBef>
                <a:defRPr sz="1800" i="0" spc="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Sandra McLellan</a:t>
              </a:r>
            </a:p>
            <a:p>
              <a:pPr defTabSz="642937">
                <a:spcBef>
                  <a:spcPts val="0"/>
                </a:spcBef>
                <a:defRPr sz="1800" i="0" spc="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Melissa Schussman</a:t>
              </a:r>
            </a:p>
            <a:p>
              <a:pPr defTabSz="642937">
                <a:spcBef>
                  <a:spcPts val="0"/>
                </a:spcBef>
                <a:defRPr sz="1800" i="0" spc="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Angie Schmoldt</a:t>
              </a:r>
            </a:p>
            <a:p>
              <a:pPr defTabSz="642937">
                <a:spcBef>
                  <a:spcPts val="0"/>
                </a:spcBef>
                <a:defRPr sz="1800" i="0" spc="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Shuchen, Melinda, Brooke</a:t>
              </a:r>
            </a:p>
          </p:txBody>
        </p:sp>
        <p:pic>
          <p:nvPicPr>
            <p:cNvPr id="1661" name="SanitarySewerInterceptorIllustration.jpg" descr="SanitarySewerInterceptorIllustration.jpg"/>
            <p:cNvPicPr>
              <a:picLocks noChangeAspect="1"/>
            </p:cNvPicPr>
            <p:nvPr/>
          </p:nvPicPr>
          <p:blipFill>
            <a:blip r:embed="rId6"/>
            <a:srcRect l="66033" t="37240" r="2547" b="6489"/>
            <a:stretch>
              <a:fillRect/>
            </a:stretch>
          </p:blipFill>
          <p:spPr>
            <a:xfrm>
              <a:off x="7885149" y="547664"/>
              <a:ext cx="3243051" cy="3295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0595" extrusionOk="0">
                  <a:moveTo>
                    <a:pt x="9839" y="0"/>
                  </a:moveTo>
                  <a:cubicBezTo>
                    <a:pt x="7321" y="0"/>
                    <a:pt x="4803" y="1006"/>
                    <a:pt x="2882" y="3016"/>
                  </a:cubicBezTo>
                  <a:cubicBezTo>
                    <a:pt x="-961" y="7037"/>
                    <a:pt x="-961" y="13557"/>
                    <a:pt x="2882" y="17579"/>
                  </a:cubicBezTo>
                  <a:cubicBezTo>
                    <a:pt x="6724" y="21600"/>
                    <a:pt x="12954" y="21600"/>
                    <a:pt x="16796" y="17579"/>
                  </a:cubicBezTo>
                  <a:cubicBezTo>
                    <a:pt x="20639" y="13557"/>
                    <a:pt x="20639" y="7037"/>
                    <a:pt x="16796" y="3016"/>
                  </a:cubicBezTo>
                  <a:cubicBezTo>
                    <a:pt x="14875" y="1006"/>
                    <a:pt x="12357" y="0"/>
                    <a:pt x="9839" y="0"/>
                  </a:cubicBezTo>
                  <a:close/>
                </a:path>
              </a:pathLst>
            </a:cu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  <p:sp>
          <p:nvSpPr>
            <p:cNvPr id="1662" name="WWTF operators"/>
            <p:cNvSpPr txBox="1"/>
            <p:nvPr/>
          </p:nvSpPr>
          <p:spPr>
            <a:xfrm>
              <a:off x="8420677" y="3945806"/>
              <a:ext cx="4728085" cy="4859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defTabSz="642937">
                <a:spcBef>
                  <a:spcPts val="0"/>
                </a:spcBef>
                <a:defRPr sz="1800" b="1" i="0" spc="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WWTF operators</a:t>
              </a:r>
            </a:p>
          </p:txBody>
        </p:sp>
        <p:pic>
          <p:nvPicPr>
            <p:cNvPr id="1663" name="EWTFLMNCZJIADFDYCXTXS3FPQE.jpg" descr="EWTFLMNCZJIADFDYCXTXS3FPQE.jp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81436" y="4898919"/>
              <a:ext cx="5137609" cy="28859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64" name="Amy Garbe"/>
            <p:cNvSpPr txBox="1"/>
            <p:nvPr/>
          </p:nvSpPr>
          <p:spPr>
            <a:xfrm>
              <a:off x="9018943" y="7574593"/>
              <a:ext cx="1582355" cy="8074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642937">
                <a:spcBef>
                  <a:spcPts val="0"/>
                </a:spcBef>
                <a:defRPr sz="1800" i="0" spc="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Amy Garbe </a:t>
              </a:r>
            </a:p>
          </p:txBody>
        </p:sp>
      </p:grpSp>
      <p:grpSp>
        <p:nvGrpSpPr>
          <p:cNvPr id="1668" name="20221031_123431(0).jpg"/>
          <p:cNvGrpSpPr/>
          <p:nvPr/>
        </p:nvGrpSpPr>
        <p:grpSpPr>
          <a:xfrm>
            <a:off x="516137" y="2353636"/>
            <a:ext cx="11139832" cy="9008728"/>
            <a:chOff x="0" y="0"/>
            <a:chExt cx="11139830" cy="9008727"/>
          </a:xfrm>
        </p:grpSpPr>
        <p:pic>
          <p:nvPicPr>
            <p:cNvPr id="1667" name="20221031_123431(0).jpg" descr="20221031_123431(0).jpg"/>
            <p:cNvPicPr>
              <a:picLocks noChangeAspect="1"/>
            </p:cNvPicPr>
            <p:nvPr/>
          </p:nvPicPr>
          <p:blipFill>
            <a:blip r:embed="rId8"/>
            <a:srcRect l="15074" t="16744" r="6645"/>
            <a:stretch>
              <a:fillRect/>
            </a:stretch>
          </p:blipFill>
          <p:spPr>
            <a:xfrm>
              <a:off x="127000" y="88900"/>
              <a:ext cx="10885831" cy="867852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666" name="20221031_123431(0).jpg" descr="20221031_123431(0).jpg"/>
            <p:cNvPicPr>
              <a:picLocks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1" y="-1"/>
              <a:ext cx="11139832" cy="9008729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0" name="Rectangle"/>
          <p:cNvSpPr/>
          <p:nvPr/>
        </p:nvSpPr>
        <p:spPr>
          <a:xfrm>
            <a:off x="-110774" y="-154960"/>
            <a:ext cx="24605548" cy="14025920"/>
          </a:xfrm>
          <a:prstGeom prst="rect">
            <a:avLst/>
          </a:prstGeom>
          <a:gradFill>
            <a:gsLst>
              <a:gs pos="0">
                <a:srgbClr val="84CEC3"/>
              </a:gs>
              <a:gs pos="42404">
                <a:srgbClr val="728F97"/>
              </a:gs>
              <a:gs pos="100000">
                <a:srgbClr val="5F4F6C"/>
              </a:gs>
            </a:gsLst>
            <a:path>
              <a:fillToRect l="46724" t="-32367" r="53275" b="132367"/>
            </a:path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500" i="0" spc="0">
                <a:solidFill>
                  <a:srgbClr val="FFFFFF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1671" name="Numéro de diapositive"/>
          <p:cNvSpPr txBox="1">
            <a:spLocks noGrp="1"/>
          </p:cNvSpPr>
          <p:nvPr>
            <p:ph type="sldNum" sz="quarter" idx="4294967295"/>
          </p:nvPr>
        </p:nvSpPr>
        <p:spPr>
          <a:xfrm>
            <a:off x="22944467" y="12922250"/>
            <a:ext cx="419089" cy="4699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38</a:t>
            </a:fld>
            <a:endParaRPr/>
          </a:p>
        </p:txBody>
      </p:sp>
      <p:sp>
        <p:nvSpPr>
          <p:cNvPr id="1672" name="Thank you"/>
          <p:cNvSpPr txBox="1"/>
          <p:nvPr/>
        </p:nvSpPr>
        <p:spPr>
          <a:xfrm>
            <a:off x="11719569" y="6591299"/>
            <a:ext cx="2271396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Thank you</a:t>
            </a:r>
          </a:p>
        </p:txBody>
      </p:sp>
      <p:pic>
        <p:nvPicPr>
          <p:cNvPr id="1673" name="thank-you-slogan-on-toilet-paper-background-vector-37119072.jpg" descr="thank-you-slogan-on-toilet-paper-background-vector-3711907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8915" y="-635014"/>
            <a:ext cx="18934668" cy="204494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4" name="thank-you-slogan-on-toilet-paper-background-vector-37119072.jpg" descr="thank-you-slogan-on-toilet-paper-background-vector-37119072.jpg"/>
          <p:cNvPicPr>
            <a:picLocks noChangeAspect="1"/>
          </p:cNvPicPr>
          <p:nvPr/>
        </p:nvPicPr>
        <p:blipFill>
          <a:blip r:embed="rId2"/>
          <a:srcRect l="47152"/>
          <a:stretch>
            <a:fillRect/>
          </a:stretch>
        </p:blipFill>
        <p:spPr>
          <a:xfrm>
            <a:off x="13086591" y="-1693055"/>
            <a:ext cx="11362560" cy="232207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5" name="image.png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9480" y="-59900"/>
            <a:ext cx="14005046" cy="140050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6" name="thank-you-slogan-on-toilet-paper-background-vector-37119072.jpg" descr="thank-you-slogan-on-toilet-paper-background-vector-37119072.jpg"/>
          <p:cNvPicPr>
            <a:picLocks noChangeAspect="1"/>
          </p:cNvPicPr>
          <p:nvPr/>
        </p:nvPicPr>
        <p:blipFill>
          <a:blip r:embed="rId2"/>
          <a:srcRect l="25356" t="21918" r="25356" b="33028"/>
          <a:stretch>
            <a:fillRect/>
          </a:stretch>
        </p:blipFill>
        <p:spPr>
          <a:xfrm>
            <a:off x="13461822" y="-523103"/>
            <a:ext cx="6702823" cy="66170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306"/>
                </a:lnTo>
                <a:cubicBezTo>
                  <a:pt x="318" y="1094"/>
                  <a:pt x="653" y="749"/>
                  <a:pt x="821" y="420"/>
                </a:cubicBezTo>
                <a:cubicBezTo>
                  <a:pt x="944" y="179"/>
                  <a:pt x="1026" y="56"/>
                  <a:pt x="1127" y="0"/>
                </a:cubicBezTo>
                <a:lnTo>
                  <a:pt x="0" y="0"/>
                </a:lnTo>
                <a:close/>
                <a:moveTo>
                  <a:pt x="19964" y="0"/>
                </a:moveTo>
                <a:cubicBezTo>
                  <a:pt x="20061" y="126"/>
                  <a:pt x="20330" y="471"/>
                  <a:pt x="20605" y="824"/>
                </a:cubicBezTo>
                <a:cubicBezTo>
                  <a:pt x="21058" y="1406"/>
                  <a:pt x="21164" y="1498"/>
                  <a:pt x="21381" y="1498"/>
                </a:cubicBezTo>
                <a:cubicBezTo>
                  <a:pt x="21447" y="1498"/>
                  <a:pt x="21521" y="1482"/>
                  <a:pt x="21600" y="1454"/>
                </a:cubicBezTo>
                <a:lnTo>
                  <a:pt x="21600" y="0"/>
                </a:lnTo>
                <a:lnTo>
                  <a:pt x="19964" y="0"/>
                </a:lnTo>
                <a:close/>
                <a:moveTo>
                  <a:pt x="11179" y="549"/>
                </a:moveTo>
                <a:cubicBezTo>
                  <a:pt x="10225" y="565"/>
                  <a:pt x="9265" y="664"/>
                  <a:pt x="8602" y="843"/>
                </a:cubicBezTo>
                <a:cubicBezTo>
                  <a:pt x="7269" y="1204"/>
                  <a:pt x="6549" y="1663"/>
                  <a:pt x="5846" y="2597"/>
                </a:cubicBezTo>
                <a:cubicBezTo>
                  <a:pt x="5470" y="3097"/>
                  <a:pt x="4900" y="3609"/>
                  <a:pt x="4155" y="4115"/>
                </a:cubicBezTo>
                <a:cubicBezTo>
                  <a:pt x="2265" y="5399"/>
                  <a:pt x="1340" y="6633"/>
                  <a:pt x="857" y="8518"/>
                </a:cubicBezTo>
                <a:cubicBezTo>
                  <a:pt x="464" y="10050"/>
                  <a:pt x="676" y="12215"/>
                  <a:pt x="1394" y="14028"/>
                </a:cubicBezTo>
                <a:cubicBezTo>
                  <a:pt x="1863" y="15211"/>
                  <a:pt x="3062" y="17004"/>
                  <a:pt x="3892" y="17761"/>
                </a:cubicBezTo>
                <a:cubicBezTo>
                  <a:pt x="5387" y="19126"/>
                  <a:pt x="7750" y="20316"/>
                  <a:pt x="9572" y="20623"/>
                </a:cubicBezTo>
                <a:cubicBezTo>
                  <a:pt x="10584" y="20794"/>
                  <a:pt x="12806" y="20700"/>
                  <a:pt x="13766" y="20446"/>
                </a:cubicBezTo>
                <a:cubicBezTo>
                  <a:pt x="14982" y="20124"/>
                  <a:pt x="15467" y="19885"/>
                  <a:pt x="16519" y="19085"/>
                </a:cubicBezTo>
                <a:cubicBezTo>
                  <a:pt x="18024" y="17942"/>
                  <a:pt x="19258" y="15942"/>
                  <a:pt x="19986" y="13463"/>
                </a:cubicBezTo>
                <a:cubicBezTo>
                  <a:pt x="20379" y="12124"/>
                  <a:pt x="20570" y="9548"/>
                  <a:pt x="20393" y="7976"/>
                </a:cubicBezTo>
                <a:cubicBezTo>
                  <a:pt x="20277" y="6948"/>
                  <a:pt x="19615" y="5239"/>
                  <a:pt x="18909" y="4151"/>
                </a:cubicBezTo>
                <a:cubicBezTo>
                  <a:pt x="17987" y="2729"/>
                  <a:pt x="15747" y="1267"/>
                  <a:pt x="13718" y="762"/>
                </a:cubicBezTo>
                <a:cubicBezTo>
                  <a:pt x="13081" y="603"/>
                  <a:pt x="12133" y="534"/>
                  <a:pt x="11179" y="549"/>
                </a:cubicBezTo>
                <a:close/>
                <a:moveTo>
                  <a:pt x="21375" y="20635"/>
                </a:moveTo>
                <a:cubicBezTo>
                  <a:pt x="21229" y="20632"/>
                  <a:pt x="21035" y="20735"/>
                  <a:pt x="20751" y="20954"/>
                </a:cubicBezTo>
                <a:cubicBezTo>
                  <a:pt x="20363" y="21251"/>
                  <a:pt x="20119" y="21441"/>
                  <a:pt x="19983" y="21600"/>
                </a:cubicBezTo>
                <a:lnTo>
                  <a:pt x="21600" y="21600"/>
                </a:lnTo>
                <a:lnTo>
                  <a:pt x="21600" y="20757"/>
                </a:lnTo>
                <a:cubicBezTo>
                  <a:pt x="21598" y="20754"/>
                  <a:pt x="21596" y="20753"/>
                  <a:pt x="21594" y="20750"/>
                </a:cubicBezTo>
                <a:cubicBezTo>
                  <a:pt x="21532" y="20675"/>
                  <a:pt x="21462" y="20636"/>
                  <a:pt x="21375" y="20635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677" name="https://www.nytimes.com/2020/11/24/magazine/coronavirus-sewage.html"/>
          <p:cNvSpPr txBox="1"/>
          <p:nvPr/>
        </p:nvSpPr>
        <p:spPr>
          <a:xfrm rot="16200000">
            <a:off x="17949708" y="7181849"/>
            <a:ext cx="12314174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700" i="0" spc="26"/>
            </a:lvl1pPr>
          </a:lstStyle>
          <a:p>
            <a:r>
              <a:t>https://www.nytimes.com/2020/11/24/magazine/coronavirus-sewage.html</a:t>
            </a:r>
          </a:p>
        </p:txBody>
      </p:sp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" name="The concentration step affects sequencing data quality"/>
          <p:cNvSpPr txBox="1"/>
          <p:nvPr/>
        </p:nvSpPr>
        <p:spPr>
          <a:xfrm>
            <a:off x="2143747" y="12725621"/>
            <a:ext cx="20226732" cy="787401"/>
          </a:xfrm>
          <a:prstGeom prst="rect">
            <a:avLst/>
          </a:prstGeom>
          <a:solidFill>
            <a:srgbClr val="FCFCF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 i="0"/>
            </a:pPr>
            <a:r>
              <a:t>The concentration step affects sequencing data </a:t>
            </a:r>
            <a:r>
              <a:rPr b="1"/>
              <a:t>quality</a:t>
            </a:r>
          </a:p>
        </p:txBody>
      </p:sp>
      <p:sp>
        <p:nvSpPr>
          <p:cNvPr id="1680" name="Numéro de diapositive"/>
          <p:cNvSpPr txBox="1">
            <a:spLocks noGrp="1"/>
          </p:cNvSpPr>
          <p:nvPr>
            <p:ph type="sldNum" sz="quarter" idx="4294967295"/>
          </p:nvPr>
        </p:nvSpPr>
        <p:spPr>
          <a:xfrm>
            <a:off x="23324588" y="12876609"/>
            <a:ext cx="494514" cy="5207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/>
          <a:lstStyle>
            <a:lvl1pPr algn="ctr" defTabSz="821531"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39</a:t>
            </a:fld>
            <a:endParaRPr/>
          </a:p>
        </p:txBody>
      </p:sp>
      <p:sp>
        <p:nvSpPr>
          <p:cNvPr id="1681" name="Concentration step"/>
          <p:cNvSpPr txBox="1">
            <a:spLocks noGrp="1"/>
          </p:cNvSpPr>
          <p:nvPr>
            <p:ph type="title"/>
          </p:nvPr>
        </p:nvSpPr>
        <p:spPr>
          <a:xfrm>
            <a:off x="0" y="0"/>
            <a:ext cx="22352000" cy="2019300"/>
          </a:xfrm>
          <a:prstGeom prst="rect">
            <a:avLst/>
          </a:prstGeom>
        </p:spPr>
        <p:txBody>
          <a:bodyPr lIns="50800" tIns="50800" rIns="50800" bIns="50800"/>
          <a:lstStyle>
            <a:lvl1pPr algn="l" defTabSz="528319">
              <a:lnSpc>
                <a:spcPct val="80000"/>
              </a:lnSpc>
              <a:defRPr sz="10943">
                <a:solidFill>
                  <a:srgbClr val="5C5C5C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r>
              <a:t>Concentration step</a:t>
            </a:r>
          </a:p>
        </p:txBody>
      </p:sp>
      <p:pic>
        <p:nvPicPr>
          <p:cNvPr id="1682" name="Image" descr="Image"/>
          <p:cNvPicPr>
            <a:picLocks noChangeAspect="1"/>
          </p:cNvPicPr>
          <p:nvPr/>
        </p:nvPicPr>
        <p:blipFill>
          <a:blip r:embed="rId2"/>
          <a:srcRect t="75219"/>
          <a:stretch>
            <a:fillRect/>
          </a:stretch>
        </p:blipFill>
        <p:spPr>
          <a:xfrm>
            <a:off x="5073771" y="6842103"/>
            <a:ext cx="13944567" cy="45501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3" name="Image" descr="Image"/>
          <p:cNvPicPr>
            <a:picLocks noChangeAspect="1"/>
          </p:cNvPicPr>
          <p:nvPr/>
        </p:nvPicPr>
        <p:blipFill>
          <a:blip r:embed="rId2"/>
          <a:srcRect t="325" b="74894"/>
          <a:stretch>
            <a:fillRect/>
          </a:stretch>
        </p:blipFill>
        <p:spPr>
          <a:xfrm>
            <a:off x="5073772" y="2247555"/>
            <a:ext cx="13944566" cy="45501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4307" y="2293091"/>
            <a:ext cx="2008902" cy="4459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5" name="Workflow3.jpg" descr="Workflow3.jpg"/>
          <p:cNvPicPr>
            <a:picLocks noChangeAspect="1"/>
          </p:cNvPicPr>
          <p:nvPr/>
        </p:nvPicPr>
        <p:blipFill>
          <a:blip r:embed="rId4"/>
          <a:srcRect l="47727" t="3411" r="40143" b="49856"/>
          <a:stretch>
            <a:fillRect/>
          </a:stretch>
        </p:blipFill>
        <p:spPr>
          <a:xfrm>
            <a:off x="1322853" y="7598628"/>
            <a:ext cx="3117077" cy="30371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40" y="0"/>
                </a:moveTo>
                <a:cubicBezTo>
                  <a:pt x="7322" y="0"/>
                  <a:pt x="4804" y="1003"/>
                  <a:pt x="2882" y="3014"/>
                </a:cubicBezTo>
                <a:cubicBezTo>
                  <a:pt x="-960" y="7036"/>
                  <a:pt x="-960" y="13557"/>
                  <a:pt x="2882" y="17579"/>
                </a:cubicBezTo>
                <a:cubicBezTo>
                  <a:pt x="6725" y="21600"/>
                  <a:pt x="12955" y="21600"/>
                  <a:pt x="16798" y="17579"/>
                </a:cubicBezTo>
                <a:cubicBezTo>
                  <a:pt x="20640" y="13557"/>
                  <a:pt x="20640" y="7036"/>
                  <a:pt x="16798" y="3014"/>
                </a:cubicBezTo>
                <a:cubicBezTo>
                  <a:pt x="14876" y="1003"/>
                  <a:pt x="12358" y="0"/>
                  <a:pt x="9840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86" name="Image" descr="Image"/>
          <p:cNvPicPr>
            <a:picLocks noChangeAspect="1"/>
          </p:cNvPicPr>
          <p:nvPr/>
        </p:nvPicPr>
        <p:blipFill>
          <a:blip r:embed="rId5"/>
          <a:srcRect t="50604" b="30903"/>
          <a:stretch>
            <a:fillRect/>
          </a:stretch>
        </p:blipFill>
        <p:spPr>
          <a:xfrm>
            <a:off x="5756300" y="11773198"/>
            <a:ext cx="13001757" cy="571431"/>
          </a:xfrm>
          <a:prstGeom prst="rect">
            <a:avLst/>
          </a:prstGeom>
          <a:ln w="12700">
            <a:miter lim="400000"/>
          </a:ln>
        </p:spPr>
      </p:pic>
      <p:sp>
        <p:nvSpPr>
          <p:cNvPr id="1687" name="Depth (X)"/>
          <p:cNvSpPr txBox="1"/>
          <p:nvPr/>
        </p:nvSpPr>
        <p:spPr>
          <a:xfrm rot="16200000">
            <a:off x="3426538" y="6405746"/>
            <a:ext cx="2333904" cy="656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Depth (X)</a:t>
            </a:r>
          </a:p>
        </p:txBody>
      </p:sp>
      <p:sp>
        <p:nvSpPr>
          <p:cNvPr id="1688" name="Better:…"/>
          <p:cNvSpPr txBox="1"/>
          <p:nvPr/>
        </p:nvSpPr>
        <p:spPr>
          <a:xfrm>
            <a:off x="19170412" y="8037689"/>
            <a:ext cx="3890736" cy="215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spcBef>
                <a:spcPts val="0"/>
              </a:spcBef>
            </a:pPr>
            <a:r>
              <a:t>Better: </a:t>
            </a:r>
          </a:p>
          <a:p>
            <a:pPr marL="228600" indent="-228600">
              <a:spcBef>
                <a:spcPts val="0"/>
              </a:spcBef>
              <a:buSzPct val="100000"/>
              <a:buChar char="•"/>
            </a:pPr>
            <a:r>
              <a:t>depth</a:t>
            </a:r>
          </a:p>
          <a:p>
            <a:pPr marL="228600" indent="-228600">
              <a:spcBef>
                <a:spcPts val="0"/>
              </a:spcBef>
              <a:buSzPct val="100000"/>
              <a:buChar char="•"/>
            </a:pPr>
            <a:r>
              <a:t>genome coverage </a:t>
            </a:r>
          </a:p>
        </p:txBody>
      </p:sp>
      <p:sp>
        <p:nvSpPr>
          <p:cNvPr id="1689" name="Annuler"/>
          <p:cNvSpPr/>
          <p:nvPr/>
        </p:nvSpPr>
        <p:spPr>
          <a:xfrm>
            <a:off x="18490741" y="3579310"/>
            <a:ext cx="1648799" cy="16488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9" y="0"/>
                </a:moveTo>
                <a:cubicBezTo>
                  <a:pt x="7321" y="0"/>
                  <a:pt x="4803" y="1006"/>
                  <a:pt x="2881" y="3016"/>
                </a:cubicBezTo>
                <a:cubicBezTo>
                  <a:pt x="-961" y="7037"/>
                  <a:pt x="-961" y="13558"/>
                  <a:pt x="2881" y="17579"/>
                </a:cubicBezTo>
                <a:cubicBezTo>
                  <a:pt x="6724" y="21600"/>
                  <a:pt x="12954" y="21600"/>
                  <a:pt x="16797" y="17579"/>
                </a:cubicBezTo>
                <a:cubicBezTo>
                  <a:pt x="20639" y="13558"/>
                  <a:pt x="20639" y="7037"/>
                  <a:pt x="16797" y="3016"/>
                </a:cubicBezTo>
                <a:cubicBezTo>
                  <a:pt x="14875" y="1006"/>
                  <a:pt x="12357" y="0"/>
                  <a:pt x="9839" y="0"/>
                </a:cubicBezTo>
                <a:close/>
                <a:moveTo>
                  <a:pt x="6165" y="4684"/>
                </a:moveTo>
                <a:cubicBezTo>
                  <a:pt x="6180" y="4684"/>
                  <a:pt x="6194" y="4690"/>
                  <a:pt x="6205" y="4702"/>
                </a:cubicBezTo>
                <a:lnTo>
                  <a:pt x="9799" y="8462"/>
                </a:lnTo>
                <a:cubicBezTo>
                  <a:pt x="9822" y="8486"/>
                  <a:pt x="9858" y="8486"/>
                  <a:pt x="9881" y="8462"/>
                </a:cubicBezTo>
                <a:lnTo>
                  <a:pt x="13474" y="4702"/>
                </a:lnTo>
                <a:cubicBezTo>
                  <a:pt x="13497" y="4678"/>
                  <a:pt x="13533" y="4678"/>
                  <a:pt x="13556" y="4702"/>
                </a:cubicBezTo>
                <a:lnTo>
                  <a:pt x="15186" y="6408"/>
                </a:lnTo>
                <a:cubicBezTo>
                  <a:pt x="15209" y="6432"/>
                  <a:pt x="15209" y="6471"/>
                  <a:pt x="15186" y="6495"/>
                </a:cubicBezTo>
                <a:lnTo>
                  <a:pt x="11593" y="10254"/>
                </a:lnTo>
                <a:cubicBezTo>
                  <a:pt x="11570" y="10278"/>
                  <a:pt x="11570" y="10317"/>
                  <a:pt x="11593" y="10341"/>
                </a:cubicBezTo>
                <a:lnTo>
                  <a:pt x="15186" y="14100"/>
                </a:lnTo>
                <a:cubicBezTo>
                  <a:pt x="15209" y="14124"/>
                  <a:pt x="15209" y="14162"/>
                  <a:pt x="15186" y="14186"/>
                </a:cubicBezTo>
                <a:lnTo>
                  <a:pt x="13556" y="15892"/>
                </a:lnTo>
                <a:cubicBezTo>
                  <a:pt x="13533" y="15916"/>
                  <a:pt x="13497" y="15916"/>
                  <a:pt x="13474" y="15892"/>
                </a:cubicBezTo>
                <a:lnTo>
                  <a:pt x="9881" y="12133"/>
                </a:lnTo>
                <a:cubicBezTo>
                  <a:pt x="9858" y="12109"/>
                  <a:pt x="9822" y="12109"/>
                  <a:pt x="9799" y="12133"/>
                </a:cubicBezTo>
                <a:lnTo>
                  <a:pt x="6205" y="15892"/>
                </a:lnTo>
                <a:cubicBezTo>
                  <a:pt x="6183" y="15916"/>
                  <a:pt x="6147" y="15916"/>
                  <a:pt x="6124" y="15892"/>
                </a:cubicBezTo>
                <a:lnTo>
                  <a:pt x="4493" y="14186"/>
                </a:lnTo>
                <a:cubicBezTo>
                  <a:pt x="4471" y="14162"/>
                  <a:pt x="4471" y="14124"/>
                  <a:pt x="4493" y="14100"/>
                </a:cubicBezTo>
                <a:lnTo>
                  <a:pt x="8085" y="10341"/>
                </a:lnTo>
                <a:cubicBezTo>
                  <a:pt x="8108" y="10317"/>
                  <a:pt x="8108" y="10278"/>
                  <a:pt x="8085" y="10254"/>
                </a:cubicBezTo>
                <a:lnTo>
                  <a:pt x="4493" y="6495"/>
                </a:lnTo>
                <a:cubicBezTo>
                  <a:pt x="4471" y="6471"/>
                  <a:pt x="4471" y="6432"/>
                  <a:pt x="4493" y="6408"/>
                </a:cubicBezTo>
                <a:lnTo>
                  <a:pt x="6124" y="4702"/>
                </a:lnTo>
                <a:cubicBezTo>
                  <a:pt x="6135" y="4690"/>
                  <a:pt x="6151" y="4684"/>
                  <a:pt x="6165" y="4684"/>
                </a:cubicBezTo>
                <a:close/>
              </a:path>
            </a:pathLst>
          </a:custGeom>
          <a:solidFill>
            <a:schemeClr val="accent3">
              <a:hueOff val="278599"/>
              <a:satOff val="19149"/>
              <a:lumOff val="6862"/>
            </a:schemeClr>
          </a:solidFill>
          <a:ln w="12700">
            <a:miter lim="400000"/>
          </a:ln>
          <a:effectLst>
            <a:outerShdw blurRad="63500" dist="50800" dir="2700000" rotWithShape="0">
              <a:srgbClr val="000000"/>
            </a:outerShdw>
          </a:effectLst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500" i="0" spc="0">
                <a:solidFill>
                  <a:srgbClr val="FFFFFF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1690" name="Ligne"/>
          <p:cNvSpPr/>
          <p:nvPr/>
        </p:nvSpPr>
        <p:spPr>
          <a:xfrm>
            <a:off x="701795" y="6819900"/>
            <a:ext cx="22980411" cy="0"/>
          </a:xfrm>
          <a:prstGeom prst="line">
            <a:avLst/>
          </a:prstGeom>
          <a:ln w="63500">
            <a:solidFill>
              <a:srgbClr val="747676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500" i="0" spc="0"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Wastewater surveillance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22352000" cy="2019300"/>
          </a:xfrm>
          <a:prstGeom prst="rect">
            <a:avLst/>
          </a:prstGeom>
        </p:spPr>
        <p:txBody>
          <a:bodyPr/>
          <a:lstStyle>
            <a:lvl1pPr algn="l" defTabSz="528319">
              <a:defRPr sz="10943" cap="none"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r>
              <a:t> Wastewater surveillance</a:t>
            </a:r>
          </a:p>
        </p:txBody>
      </p:sp>
      <p:grpSp>
        <p:nvGrpSpPr>
          <p:cNvPr id="214" name="Grouper"/>
          <p:cNvGrpSpPr/>
          <p:nvPr/>
        </p:nvGrpSpPr>
        <p:grpSpPr>
          <a:xfrm>
            <a:off x="3854142" y="2178923"/>
            <a:ext cx="16959100" cy="11101049"/>
            <a:chOff x="0" y="0"/>
            <a:chExt cx="16959097" cy="11101047"/>
          </a:xfrm>
        </p:grpSpPr>
        <p:grpSp>
          <p:nvGrpSpPr>
            <p:cNvPr id="170" name="그룹 36"/>
            <p:cNvGrpSpPr/>
            <p:nvPr/>
          </p:nvGrpSpPr>
          <p:grpSpPr>
            <a:xfrm>
              <a:off x="3080616" y="5889205"/>
              <a:ext cx="5036684" cy="5190214"/>
              <a:chOff x="0" y="0"/>
              <a:chExt cx="5036683" cy="5190212"/>
            </a:xfrm>
          </p:grpSpPr>
          <p:sp>
            <p:nvSpPr>
              <p:cNvPr id="168" name="자유형 38"/>
              <p:cNvSpPr/>
              <p:nvPr/>
            </p:nvSpPr>
            <p:spPr>
              <a:xfrm rot="21376414">
                <a:off x="1862934" y="94194"/>
                <a:ext cx="3037865" cy="42803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8325"/>
                    </a:moveTo>
                    <a:lnTo>
                      <a:pt x="945" y="13764"/>
                    </a:lnTo>
                    <a:lnTo>
                      <a:pt x="1010" y="13776"/>
                    </a:lnTo>
                    <a:cubicBezTo>
                      <a:pt x="9850" y="15061"/>
                      <a:pt x="18630" y="10295"/>
                      <a:pt x="20622" y="3131"/>
                    </a:cubicBezTo>
                    <a:lnTo>
                      <a:pt x="21484" y="31"/>
                    </a:lnTo>
                    <a:lnTo>
                      <a:pt x="21600" y="0"/>
                    </a:lnTo>
                    <a:lnTo>
                      <a:pt x="21600" y="4501"/>
                    </a:lnTo>
                    <a:cubicBezTo>
                      <a:pt x="21600" y="12247"/>
                      <a:pt x="14949" y="18870"/>
                      <a:pt x="5550" y="21549"/>
                    </a:cubicBezTo>
                    <a:lnTo>
                      <a:pt x="5347" y="21600"/>
                    </a:lnTo>
                    <a:close/>
                  </a:path>
                </a:pathLst>
              </a:custGeom>
              <a:solidFill>
                <a:srgbClr val="F7B9A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914400">
                  <a:spcBef>
                    <a:spcPts val="0"/>
                  </a:spcBef>
                  <a:defRPr sz="1800" b="1" i="0" spc="0">
                    <a:solidFill>
                      <a:srgbClr val="FFFFFF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169" name="타원 39"/>
              <p:cNvSpPr/>
              <p:nvPr/>
            </p:nvSpPr>
            <p:spPr>
              <a:xfrm rot="18848591">
                <a:off x="647554" y="1484548"/>
                <a:ext cx="3030661" cy="3086747"/>
              </a:xfrm>
              <a:prstGeom prst="ellipse">
                <a:avLst/>
              </a:prstGeom>
              <a:solidFill>
                <a:srgbClr val="ED70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914400">
                  <a:spcBef>
                    <a:spcPts val="0"/>
                  </a:spcBef>
                  <a:defRPr sz="1800" b="1" i="0" spc="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</p:grpSp>
        <p:grpSp>
          <p:nvGrpSpPr>
            <p:cNvPr id="173" name="그룹 41"/>
            <p:cNvGrpSpPr/>
            <p:nvPr/>
          </p:nvGrpSpPr>
          <p:grpSpPr>
            <a:xfrm>
              <a:off x="2026486" y="2294533"/>
              <a:ext cx="5764020" cy="5154576"/>
              <a:chOff x="0" y="0"/>
              <a:chExt cx="5764019" cy="5154575"/>
            </a:xfrm>
          </p:grpSpPr>
          <p:sp>
            <p:nvSpPr>
              <p:cNvPr id="171" name="자유형 43"/>
              <p:cNvSpPr/>
              <p:nvPr/>
            </p:nvSpPr>
            <p:spPr>
              <a:xfrm rot="3972772">
                <a:off x="1670195" y="790107"/>
                <a:ext cx="3094079" cy="4202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8325"/>
                    </a:moveTo>
                    <a:lnTo>
                      <a:pt x="945" y="13764"/>
                    </a:lnTo>
                    <a:lnTo>
                      <a:pt x="1010" y="13776"/>
                    </a:lnTo>
                    <a:cubicBezTo>
                      <a:pt x="9850" y="15061"/>
                      <a:pt x="18630" y="10295"/>
                      <a:pt x="20622" y="3131"/>
                    </a:cubicBezTo>
                    <a:lnTo>
                      <a:pt x="21484" y="31"/>
                    </a:lnTo>
                    <a:lnTo>
                      <a:pt x="21600" y="0"/>
                    </a:lnTo>
                    <a:lnTo>
                      <a:pt x="21600" y="4501"/>
                    </a:lnTo>
                    <a:cubicBezTo>
                      <a:pt x="21600" y="12247"/>
                      <a:pt x="14949" y="18870"/>
                      <a:pt x="5550" y="21549"/>
                    </a:cubicBezTo>
                    <a:lnTo>
                      <a:pt x="5347" y="21600"/>
                    </a:lnTo>
                    <a:close/>
                  </a:path>
                </a:pathLst>
              </a:custGeom>
              <a:solidFill>
                <a:srgbClr val="CCC1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914400">
                  <a:spcBef>
                    <a:spcPts val="0"/>
                  </a:spcBef>
                  <a:defRPr sz="2000" b="1" i="0" spc="0">
                    <a:solidFill>
                      <a:srgbClr val="FFFFFF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172" name="타원 44"/>
              <p:cNvSpPr/>
              <p:nvPr/>
            </p:nvSpPr>
            <p:spPr>
              <a:xfrm rot="1444949">
                <a:off x="483997" y="497878"/>
                <a:ext cx="3086741" cy="3030666"/>
              </a:xfrm>
              <a:prstGeom prst="ellipse">
                <a:avLst/>
              </a:prstGeom>
              <a:solidFill>
                <a:srgbClr val="9282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914400">
                  <a:spcBef>
                    <a:spcPts val="0"/>
                  </a:spcBef>
                  <a:defRPr sz="2000" b="1" i="0" spc="0">
                    <a:solidFill>
                      <a:srgbClr val="FFFFFF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</p:grpSp>
        <p:grpSp>
          <p:nvGrpSpPr>
            <p:cNvPr id="176" name="그룹 26"/>
            <p:cNvGrpSpPr/>
            <p:nvPr/>
          </p:nvGrpSpPr>
          <p:grpSpPr>
            <a:xfrm>
              <a:off x="8025568" y="1872718"/>
              <a:ext cx="5692435" cy="5198529"/>
              <a:chOff x="0" y="0"/>
              <a:chExt cx="5692434" cy="5198527"/>
            </a:xfrm>
          </p:grpSpPr>
          <p:sp>
            <p:nvSpPr>
              <p:cNvPr id="174" name="자유형 28"/>
              <p:cNvSpPr/>
              <p:nvPr/>
            </p:nvSpPr>
            <p:spPr>
              <a:xfrm rot="12678992">
                <a:off x="866797" y="497955"/>
                <a:ext cx="3094080" cy="4202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8325"/>
                    </a:moveTo>
                    <a:lnTo>
                      <a:pt x="945" y="13764"/>
                    </a:lnTo>
                    <a:lnTo>
                      <a:pt x="1010" y="13776"/>
                    </a:lnTo>
                    <a:cubicBezTo>
                      <a:pt x="9850" y="15061"/>
                      <a:pt x="18630" y="10295"/>
                      <a:pt x="20622" y="3131"/>
                    </a:cubicBezTo>
                    <a:lnTo>
                      <a:pt x="21484" y="31"/>
                    </a:lnTo>
                    <a:lnTo>
                      <a:pt x="21600" y="0"/>
                    </a:lnTo>
                    <a:lnTo>
                      <a:pt x="21600" y="4501"/>
                    </a:lnTo>
                    <a:cubicBezTo>
                      <a:pt x="21600" y="12247"/>
                      <a:pt x="14949" y="18870"/>
                      <a:pt x="5550" y="21549"/>
                    </a:cubicBezTo>
                    <a:lnTo>
                      <a:pt x="5347" y="21600"/>
                    </a:lnTo>
                    <a:close/>
                  </a:path>
                </a:pathLst>
              </a:custGeom>
              <a:solidFill>
                <a:srgbClr val="FCD5B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914400">
                  <a:spcBef>
                    <a:spcPts val="0"/>
                  </a:spcBef>
                  <a:defRPr sz="2000" b="1" i="0" spc="0">
                    <a:solidFill>
                      <a:srgbClr val="FFFFFF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175" name="타원 29"/>
              <p:cNvSpPr/>
              <p:nvPr/>
            </p:nvSpPr>
            <p:spPr>
              <a:xfrm rot="10151169">
                <a:off x="2348796" y="1123509"/>
                <a:ext cx="3086742" cy="3030666"/>
              </a:xfrm>
              <a:prstGeom prst="ellipse">
                <a:avLst/>
              </a:prstGeom>
              <a:solidFill>
                <a:srgbClr val="F6A44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914400">
                  <a:spcBef>
                    <a:spcPts val="0"/>
                  </a:spcBef>
                  <a:defRPr sz="2000" b="1" i="0" spc="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</p:grpSp>
        <p:grpSp>
          <p:nvGrpSpPr>
            <p:cNvPr id="179" name="그룹 18"/>
            <p:cNvGrpSpPr/>
            <p:nvPr/>
          </p:nvGrpSpPr>
          <p:grpSpPr>
            <a:xfrm>
              <a:off x="4774007" y="104711"/>
              <a:ext cx="5212280" cy="5495888"/>
              <a:chOff x="0" y="0"/>
              <a:chExt cx="5212279" cy="5495886"/>
            </a:xfrm>
          </p:grpSpPr>
          <p:sp>
            <p:nvSpPr>
              <p:cNvPr id="177" name="자유형 16"/>
              <p:cNvSpPr/>
              <p:nvPr/>
            </p:nvSpPr>
            <p:spPr>
              <a:xfrm rot="7927822">
                <a:off x="1087208" y="793539"/>
                <a:ext cx="3037863" cy="42803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8325"/>
                    </a:moveTo>
                    <a:lnTo>
                      <a:pt x="945" y="13764"/>
                    </a:lnTo>
                    <a:lnTo>
                      <a:pt x="1010" y="13776"/>
                    </a:lnTo>
                    <a:cubicBezTo>
                      <a:pt x="9850" y="15061"/>
                      <a:pt x="18630" y="10295"/>
                      <a:pt x="20622" y="3131"/>
                    </a:cubicBezTo>
                    <a:lnTo>
                      <a:pt x="21484" y="31"/>
                    </a:lnTo>
                    <a:lnTo>
                      <a:pt x="21600" y="0"/>
                    </a:lnTo>
                    <a:lnTo>
                      <a:pt x="21600" y="4501"/>
                    </a:lnTo>
                    <a:cubicBezTo>
                      <a:pt x="21600" y="12247"/>
                      <a:pt x="14949" y="18870"/>
                      <a:pt x="5550" y="21549"/>
                    </a:cubicBezTo>
                    <a:lnTo>
                      <a:pt x="5347" y="21600"/>
                    </a:lnTo>
                    <a:close/>
                  </a:path>
                </a:pathLst>
              </a:custGeom>
              <a:solidFill>
                <a:srgbClr val="EBF1D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914400">
                  <a:spcBef>
                    <a:spcPts val="0"/>
                  </a:spcBef>
                  <a:defRPr sz="2000" b="1" i="0" spc="0">
                    <a:solidFill>
                      <a:srgbClr val="FFFFFF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178" name="타원 10"/>
              <p:cNvSpPr/>
              <p:nvPr/>
            </p:nvSpPr>
            <p:spPr>
              <a:xfrm rot="5400000">
                <a:off x="1412900" y="-28043"/>
                <a:ext cx="3030661" cy="3086747"/>
              </a:xfrm>
              <a:prstGeom prst="ellipse">
                <a:avLst/>
              </a:prstGeom>
              <a:solidFill>
                <a:srgbClr val="A3B77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914400">
                  <a:spcBef>
                    <a:spcPts val="0"/>
                  </a:spcBef>
                  <a:defRPr sz="2000" b="1" i="0" spc="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</p:grpSp>
        <p:grpSp>
          <p:nvGrpSpPr>
            <p:cNvPr id="182" name="그룹 31"/>
            <p:cNvGrpSpPr/>
            <p:nvPr/>
          </p:nvGrpSpPr>
          <p:grpSpPr>
            <a:xfrm>
              <a:off x="7398250" y="5718583"/>
              <a:ext cx="4949329" cy="5382465"/>
              <a:chOff x="0" y="0"/>
              <a:chExt cx="4949328" cy="5382463"/>
            </a:xfrm>
          </p:grpSpPr>
          <p:sp>
            <p:nvSpPr>
              <p:cNvPr id="180" name="자유형 33"/>
              <p:cNvSpPr/>
              <p:nvPr/>
            </p:nvSpPr>
            <p:spPr>
              <a:xfrm rot="16874782">
                <a:off x="876400" y="-233033"/>
                <a:ext cx="3037861" cy="42803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8325"/>
                    </a:moveTo>
                    <a:lnTo>
                      <a:pt x="945" y="13764"/>
                    </a:lnTo>
                    <a:lnTo>
                      <a:pt x="1010" y="13776"/>
                    </a:lnTo>
                    <a:cubicBezTo>
                      <a:pt x="9850" y="15061"/>
                      <a:pt x="18630" y="10295"/>
                      <a:pt x="20622" y="3131"/>
                    </a:cubicBezTo>
                    <a:lnTo>
                      <a:pt x="21484" y="31"/>
                    </a:lnTo>
                    <a:lnTo>
                      <a:pt x="21600" y="0"/>
                    </a:lnTo>
                    <a:lnTo>
                      <a:pt x="21600" y="4501"/>
                    </a:lnTo>
                    <a:cubicBezTo>
                      <a:pt x="21600" y="12247"/>
                      <a:pt x="14949" y="18870"/>
                      <a:pt x="5550" y="21549"/>
                    </a:cubicBezTo>
                    <a:lnTo>
                      <a:pt x="5347" y="21600"/>
                    </a:lnTo>
                    <a:close/>
                  </a:path>
                </a:pathLst>
              </a:custGeom>
              <a:solidFill>
                <a:srgbClr val="B7DEE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914400">
                  <a:spcBef>
                    <a:spcPts val="0"/>
                  </a:spcBef>
                  <a:defRPr sz="2000" b="1" i="0" spc="0">
                    <a:solidFill>
                      <a:srgbClr val="FFFFFF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181" name="타원 34"/>
              <p:cNvSpPr/>
              <p:nvPr/>
            </p:nvSpPr>
            <p:spPr>
              <a:xfrm rot="14346960">
                <a:off x="1331645" y="1746407"/>
                <a:ext cx="3030656" cy="3086747"/>
              </a:xfrm>
              <a:prstGeom prst="ellipse">
                <a:avLst/>
              </a:prstGeom>
              <a:solidFill>
                <a:srgbClr val="47ADB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914400">
                  <a:spcBef>
                    <a:spcPts val="0"/>
                  </a:spcBef>
                  <a:defRPr sz="2000" b="1" i="0" spc="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</p:grpSp>
        <p:sp>
          <p:nvSpPr>
            <p:cNvPr id="183" name="Ovale"/>
            <p:cNvSpPr/>
            <p:nvPr/>
          </p:nvSpPr>
          <p:spPr>
            <a:xfrm>
              <a:off x="6648879" y="4747185"/>
              <a:ext cx="2428372" cy="1748966"/>
            </a:xfrm>
            <a:prstGeom prst="ellipse">
              <a:avLst/>
            </a:prstGeom>
            <a:gradFill flip="none" rotWithShape="1">
              <a:gsLst>
                <a:gs pos="0">
                  <a:srgbClr val="FFFFFF"/>
                </a:gs>
                <a:gs pos="23878">
                  <a:srgbClr val="FFFFFF">
                    <a:alpha val="5000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spcBef>
                  <a:spcPts val="0"/>
                </a:spcBef>
                <a:defRPr sz="2400" i="0" spc="0">
                  <a:solidFill>
                    <a:srgbClr val="FF7E79"/>
                  </a:solidFill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pic>
          <p:nvPicPr>
            <p:cNvPr id="184" name="Graphic 12" descr="Graphic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90170" y="590472"/>
              <a:ext cx="2033291" cy="2033291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</p:pic>
        <p:grpSp>
          <p:nvGrpSpPr>
            <p:cNvPr id="188" name="Grouper"/>
            <p:cNvGrpSpPr/>
            <p:nvPr/>
          </p:nvGrpSpPr>
          <p:grpSpPr>
            <a:xfrm>
              <a:off x="9393473" y="7850174"/>
              <a:ext cx="1793109" cy="2232613"/>
              <a:chOff x="0" y="0"/>
              <a:chExt cx="1793107" cy="2232612"/>
            </a:xfrm>
          </p:grpSpPr>
          <p:sp>
            <p:nvSpPr>
              <p:cNvPr id="185" name="Tête"/>
              <p:cNvSpPr/>
              <p:nvPr/>
            </p:nvSpPr>
            <p:spPr>
              <a:xfrm>
                <a:off x="0" y="0"/>
                <a:ext cx="1125507" cy="13463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5" h="21600" extrusionOk="0">
                    <a:moveTo>
                      <a:pt x="9154" y="0"/>
                    </a:moveTo>
                    <a:cubicBezTo>
                      <a:pt x="3064" y="0"/>
                      <a:pt x="0" y="3297"/>
                      <a:pt x="0" y="7252"/>
                    </a:cubicBezTo>
                    <a:cubicBezTo>
                      <a:pt x="0" y="11207"/>
                      <a:pt x="2755" y="14261"/>
                      <a:pt x="3263" y="17024"/>
                    </a:cubicBezTo>
                    <a:cubicBezTo>
                      <a:pt x="3772" y="19786"/>
                      <a:pt x="1428" y="21600"/>
                      <a:pt x="1428" y="21600"/>
                    </a:cubicBezTo>
                    <a:lnTo>
                      <a:pt x="13269" y="21600"/>
                    </a:lnTo>
                    <a:cubicBezTo>
                      <a:pt x="14015" y="18211"/>
                      <a:pt x="15444" y="18832"/>
                      <a:pt x="16687" y="18799"/>
                    </a:cubicBezTo>
                    <a:cubicBezTo>
                      <a:pt x="17929" y="18767"/>
                      <a:pt x="19467" y="18460"/>
                      <a:pt x="19210" y="17068"/>
                    </a:cubicBezTo>
                    <a:cubicBezTo>
                      <a:pt x="19036" y="16134"/>
                      <a:pt x="19250" y="15837"/>
                      <a:pt x="19675" y="15341"/>
                    </a:cubicBezTo>
                    <a:cubicBezTo>
                      <a:pt x="20100" y="14844"/>
                      <a:pt x="19256" y="14402"/>
                      <a:pt x="19256" y="14402"/>
                    </a:cubicBezTo>
                    <a:lnTo>
                      <a:pt x="19745" y="14169"/>
                    </a:lnTo>
                    <a:cubicBezTo>
                      <a:pt x="19977" y="14061"/>
                      <a:pt x="20093" y="13835"/>
                      <a:pt x="20035" y="13619"/>
                    </a:cubicBezTo>
                    <a:cubicBezTo>
                      <a:pt x="20009" y="13533"/>
                      <a:pt x="19982" y="13430"/>
                      <a:pt x="19950" y="13301"/>
                    </a:cubicBezTo>
                    <a:cubicBezTo>
                      <a:pt x="19847" y="12874"/>
                      <a:pt x="20073" y="12503"/>
                      <a:pt x="20497" y="12373"/>
                    </a:cubicBezTo>
                    <a:cubicBezTo>
                      <a:pt x="20877" y="12260"/>
                      <a:pt x="21149" y="12098"/>
                      <a:pt x="21342" y="11942"/>
                    </a:cubicBezTo>
                    <a:cubicBezTo>
                      <a:pt x="21600" y="11737"/>
                      <a:pt x="21600" y="11374"/>
                      <a:pt x="21407" y="11120"/>
                    </a:cubicBezTo>
                    <a:cubicBezTo>
                      <a:pt x="20705" y="10192"/>
                      <a:pt x="19983" y="9173"/>
                      <a:pt x="19487" y="8520"/>
                    </a:cubicBezTo>
                    <a:cubicBezTo>
                      <a:pt x="18754" y="7554"/>
                      <a:pt x="19939" y="7036"/>
                      <a:pt x="19572" y="5994"/>
                    </a:cubicBezTo>
                    <a:cubicBezTo>
                      <a:pt x="18658" y="2406"/>
                      <a:pt x="15959" y="0"/>
                      <a:pt x="91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>
                <a:outerShdw blurRad="635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spcBef>
                    <a:spcPts val="0"/>
                  </a:spcBef>
                  <a:defRPr sz="2400" i="0" spc="0">
                    <a:solidFill>
                      <a:srgbClr val="FFFFFF"/>
                    </a:solidFill>
                    <a:effectLst>
                      <a:outerShdw blurRad="25400" dist="23998" dir="2700000" rotWithShape="0">
                        <a:srgbClr val="000000">
                          <a:alpha val="31034"/>
                        </a:srgbClr>
                      </a:outerShdw>
                    </a:effectLst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186" name="Tête"/>
              <p:cNvSpPr/>
              <p:nvPr/>
            </p:nvSpPr>
            <p:spPr>
              <a:xfrm>
                <a:off x="667600" y="886220"/>
                <a:ext cx="1125508" cy="13463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5" h="21600" extrusionOk="0">
                    <a:moveTo>
                      <a:pt x="9154" y="0"/>
                    </a:moveTo>
                    <a:cubicBezTo>
                      <a:pt x="3064" y="0"/>
                      <a:pt x="0" y="3297"/>
                      <a:pt x="0" y="7252"/>
                    </a:cubicBezTo>
                    <a:cubicBezTo>
                      <a:pt x="0" y="11207"/>
                      <a:pt x="2755" y="14261"/>
                      <a:pt x="3263" y="17024"/>
                    </a:cubicBezTo>
                    <a:cubicBezTo>
                      <a:pt x="3772" y="19786"/>
                      <a:pt x="1428" y="21600"/>
                      <a:pt x="1428" y="21600"/>
                    </a:cubicBezTo>
                    <a:lnTo>
                      <a:pt x="13269" y="21600"/>
                    </a:lnTo>
                    <a:cubicBezTo>
                      <a:pt x="14015" y="18211"/>
                      <a:pt x="15444" y="18832"/>
                      <a:pt x="16687" y="18799"/>
                    </a:cubicBezTo>
                    <a:cubicBezTo>
                      <a:pt x="17929" y="18767"/>
                      <a:pt x="19467" y="18460"/>
                      <a:pt x="19210" y="17068"/>
                    </a:cubicBezTo>
                    <a:cubicBezTo>
                      <a:pt x="19036" y="16134"/>
                      <a:pt x="19250" y="15837"/>
                      <a:pt x="19675" y="15341"/>
                    </a:cubicBezTo>
                    <a:cubicBezTo>
                      <a:pt x="20100" y="14844"/>
                      <a:pt x="19256" y="14402"/>
                      <a:pt x="19256" y="14402"/>
                    </a:cubicBezTo>
                    <a:lnTo>
                      <a:pt x="19745" y="14169"/>
                    </a:lnTo>
                    <a:cubicBezTo>
                      <a:pt x="19977" y="14061"/>
                      <a:pt x="20093" y="13835"/>
                      <a:pt x="20035" y="13619"/>
                    </a:cubicBezTo>
                    <a:cubicBezTo>
                      <a:pt x="20009" y="13533"/>
                      <a:pt x="19982" y="13430"/>
                      <a:pt x="19950" y="13301"/>
                    </a:cubicBezTo>
                    <a:cubicBezTo>
                      <a:pt x="19847" y="12874"/>
                      <a:pt x="20073" y="12503"/>
                      <a:pt x="20497" y="12373"/>
                    </a:cubicBezTo>
                    <a:cubicBezTo>
                      <a:pt x="20877" y="12260"/>
                      <a:pt x="21149" y="12098"/>
                      <a:pt x="21342" y="11942"/>
                    </a:cubicBezTo>
                    <a:cubicBezTo>
                      <a:pt x="21600" y="11737"/>
                      <a:pt x="21600" y="11374"/>
                      <a:pt x="21407" y="11120"/>
                    </a:cubicBezTo>
                    <a:cubicBezTo>
                      <a:pt x="20705" y="10192"/>
                      <a:pt x="19983" y="9173"/>
                      <a:pt x="19487" y="8520"/>
                    </a:cubicBezTo>
                    <a:cubicBezTo>
                      <a:pt x="18754" y="7554"/>
                      <a:pt x="19939" y="7036"/>
                      <a:pt x="19572" y="5994"/>
                    </a:cubicBezTo>
                    <a:cubicBezTo>
                      <a:pt x="18658" y="2406"/>
                      <a:pt x="15959" y="0"/>
                      <a:pt x="91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>
                <a:outerShdw blurRad="635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spcBef>
                    <a:spcPts val="0"/>
                  </a:spcBef>
                  <a:defRPr sz="2400" i="0" spc="0">
                    <a:solidFill>
                      <a:srgbClr val="FFFFFF"/>
                    </a:solidFill>
                    <a:effectLst>
                      <a:outerShdw blurRad="25400" dist="23998" dir="2700000" rotWithShape="0">
                        <a:srgbClr val="000000">
                          <a:alpha val="31034"/>
                        </a:srgbClr>
                      </a:outerShdw>
                    </a:effectLst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187" name="Thermomètre"/>
              <p:cNvSpPr/>
              <p:nvPr/>
            </p:nvSpPr>
            <p:spPr>
              <a:xfrm>
                <a:off x="1100029" y="1190031"/>
                <a:ext cx="260649" cy="7387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7870" y="0"/>
                      <a:pt x="5496" y="838"/>
                      <a:pt x="5496" y="1871"/>
                    </a:cubicBezTo>
                    <a:lnTo>
                      <a:pt x="5496" y="3544"/>
                    </a:lnTo>
                    <a:lnTo>
                      <a:pt x="9466" y="3544"/>
                    </a:lnTo>
                    <a:cubicBezTo>
                      <a:pt x="9886" y="3544"/>
                      <a:pt x="10226" y="3664"/>
                      <a:pt x="10226" y="3812"/>
                    </a:cubicBezTo>
                    <a:cubicBezTo>
                      <a:pt x="10226" y="3960"/>
                      <a:pt x="9886" y="4080"/>
                      <a:pt x="9466" y="4080"/>
                    </a:cubicBezTo>
                    <a:lnTo>
                      <a:pt x="5496" y="4080"/>
                    </a:lnTo>
                    <a:lnTo>
                      <a:pt x="5496" y="5464"/>
                    </a:lnTo>
                    <a:lnTo>
                      <a:pt x="7380" y="5464"/>
                    </a:lnTo>
                    <a:cubicBezTo>
                      <a:pt x="7801" y="5464"/>
                      <a:pt x="8141" y="5584"/>
                      <a:pt x="8141" y="5732"/>
                    </a:cubicBezTo>
                    <a:cubicBezTo>
                      <a:pt x="8141" y="5881"/>
                      <a:pt x="7801" y="6001"/>
                      <a:pt x="7380" y="6001"/>
                    </a:cubicBezTo>
                    <a:lnTo>
                      <a:pt x="5496" y="6001"/>
                    </a:lnTo>
                    <a:lnTo>
                      <a:pt x="5496" y="7511"/>
                    </a:lnTo>
                    <a:lnTo>
                      <a:pt x="9322" y="7511"/>
                    </a:lnTo>
                    <a:cubicBezTo>
                      <a:pt x="9742" y="7511"/>
                      <a:pt x="10083" y="7631"/>
                      <a:pt x="10083" y="7779"/>
                    </a:cubicBezTo>
                    <a:cubicBezTo>
                      <a:pt x="10083" y="7928"/>
                      <a:pt x="9743" y="8049"/>
                      <a:pt x="9322" y="8049"/>
                    </a:cubicBezTo>
                    <a:lnTo>
                      <a:pt x="5496" y="8049"/>
                    </a:lnTo>
                    <a:lnTo>
                      <a:pt x="5496" y="9511"/>
                    </a:lnTo>
                    <a:lnTo>
                      <a:pt x="7380" y="9511"/>
                    </a:lnTo>
                    <a:cubicBezTo>
                      <a:pt x="7801" y="9511"/>
                      <a:pt x="8141" y="9631"/>
                      <a:pt x="8141" y="9779"/>
                    </a:cubicBezTo>
                    <a:cubicBezTo>
                      <a:pt x="8141" y="9927"/>
                      <a:pt x="7801" y="10047"/>
                      <a:pt x="7380" y="10047"/>
                    </a:cubicBezTo>
                    <a:lnTo>
                      <a:pt x="5496" y="10047"/>
                    </a:lnTo>
                    <a:lnTo>
                      <a:pt x="5496" y="11450"/>
                    </a:lnTo>
                    <a:lnTo>
                      <a:pt x="9322" y="11450"/>
                    </a:lnTo>
                    <a:cubicBezTo>
                      <a:pt x="9742" y="11450"/>
                      <a:pt x="10083" y="11571"/>
                      <a:pt x="10083" y="11720"/>
                    </a:cubicBezTo>
                    <a:cubicBezTo>
                      <a:pt x="10083" y="11868"/>
                      <a:pt x="9743" y="11988"/>
                      <a:pt x="9322" y="11988"/>
                    </a:cubicBezTo>
                    <a:lnTo>
                      <a:pt x="5496" y="11988"/>
                    </a:lnTo>
                    <a:lnTo>
                      <a:pt x="5496" y="14474"/>
                    </a:lnTo>
                    <a:cubicBezTo>
                      <a:pt x="2219" y="15128"/>
                      <a:pt x="0" y="16367"/>
                      <a:pt x="0" y="17790"/>
                    </a:cubicBezTo>
                    <a:cubicBezTo>
                      <a:pt x="0" y="19894"/>
                      <a:pt x="4836" y="21600"/>
                      <a:pt x="10800" y="21600"/>
                    </a:cubicBezTo>
                    <a:cubicBezTo>
                      <a:pt x="16764" y="21600"/>
                      <a:pt x="21600" y="19894"/>
                      <a:pt x="21600" y="17790"/>
                    </a:cubicBezTo>
                    <a:cubicBezTo>
                      <a:pt x="21600" y="16367"/>
                      <a:pt x="19381" y="15128"/>
                      <a:pt x="16104" y="14474"/>
                    </a:cubicBezTo>
                    <a:lnTo>
                      <a:pt x="16104" y="1871"/>
                    </a:lnTo>
                    <a:cubicBezTo>
                      <a:pt x="16104" y="838"/>
                      <a:pt x="13730" y="0"/>
                      <a:pt x="10800" y="0"/>
                    </a:cubicBezTo>
                    <a:close/>
                  </a:path>
                </a:pathLst>
              </a:custGeom>
              <a:solidFill>
                <a:srgbClr val="A2B96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spcBef>
                    <a:spcPts val="0"/>
                  </a:spcBef>
                  <a:defRPr sz="2400" i="0" spc="0">
                    <a:solidFill>
                      <a:srgbClr val="FF7E79"/>
                    </a:solidFill>
                    <a:effectLst>
                      <a:outerShdw blurRad="25400" dist="23998" dir="2700000" rotWithShape="0">
                        <a:srgbClr val="000000">
                          <a:alpha val="31034"/>
                        </a:srgbClr>
                      </a:outerShdw>
                    </a:effectLst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</p:grpSp>
        <p:pic>
          <p:nvPicPr>
            <p:cNvPr id="189" name="Graphic 16" descr="Graphic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81625" y="3404875"/>
              <a:ext cx="1797035" cy="1797035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</p:pic>
        <p:grpSp>
          <p:nvGrpSpPr>
            <p:cNvPr id="205" name="Grouper"/>
            <p:cNvGrpSpPr/>
            <p:nvPr/>
          </p:nvGrpSpPr>
          <p:grpSpPr>
            <a:xfrm>
              <a:off x="10974319" y="3804573"/>
              <a:ext cx="1998951" cy="1722197"/>
              <a:chOff x="0" y="0"/>
              <a:chExt cx="1998949" cy="1722195"/>
            </a:xfrm>
          </p:grpSpPr>
          <p:sp>
            <p:nvSpPr>
              <p:cNvPr id="190" name="Cône 1"/>
              <p:cNvSpPr/>
              <p:nvPr/>
            </p:nvSpPr>
            <p:spPr>
              <a:xfrm>
                <a:off x="774286" y="983425"/>
                <a:ext cx="493400" cy="7387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lnTo>
                      <a:pt x="217" y="17267"/>
                    </a:lnTo>
                    <a:cubicBezTo>
                      <a:pt x="73" y="17502"/>
                      <a:pt x="0" y="17745"/>
                      <a:pt x="0" y="17994"/>
                    </a:cubicBezTo>
                    <a:cubicBezTo>
                      <a:pt x="0" y="19987"/>
                      <a:pt x="4835" y="21600"/>
                      <a:pt x="10800" y="21600"/>
                    </a:cubicBezTo>
                    <a:cubicBezTo>
                      <a:pt x="16765" y="21600"/>
                      <a:pt x="21600" y="19987"/>
                      <a:pt x="21600" y="17994"/>
                    </a:cubicBezTo>
                    <a:cubicBezTo>
                      <a:pt x="21600" y="17745"/>
                      <a:pt x="21527" y="17502"/>
                      <a:pt x="21383" y="17267"/>
                    </a:cubicBezTo>
                    <a:lnTo>
                      <a:pt x="108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25400" cap="flat">
                <a:solidFill>
                  <a:srgbClr val="FFFFFF"/>
                </a:solidFill>
                <a:prstDash val="solid"/>
                <a:round/>
              </a:ln>
              <a:effectLst>
                <a:outerShdw blurRad="635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spcBef>
                    <a:spcPts val="0"/>
                  </a:spcBef>
                  <a:defRPr sz="2400" i="0" spc="0">
                    <a:solidFill>
                      <a:srgbClr val="FF7E79"/>
                    </a:solidFill>
                    <a:effectLst>
                      <a:outerShdw blurRad="25400" dist="23998" dir="2700000" rotWithShape="0">
                        <a:srgbClr val="000000">
                          <a:alpha val="31034"/>
                        </a:srgbClr>
                      </a:outerShdw>
                    </a:effectLst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191" name="Ligne"/>
              <p:cNvSpPr/>
              <p:nvPr/>
            </p:nvSpPr>
            <p:spPr>
              <a:xfrm flipH="1">
                <a:off x="65898" y="0"/>
                <a:ext cx="1" cy="506357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>
                <a:outerShdw blurRad="635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spcBef>
                    <a:spcPts val="0"/>
                  </a:spcBef>
                  <a:defRPr sz="2400" i="0" spc="0">
                    <a:solidFill>
                      <a:srgbClr val="FFFFFF"/>
                    </a:solidFill>
                    <a:effectLst>
                      <a:outerShdw blurRad="25400" dist="23998" dir="2700000" rotWithShape="0">
                        <a:srgbClr val="000000">
                          <a:alpha val="31034"/>
                        </a:srgbClr>
                      </a:outerShdw>
                    </a:effectLst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192" name="Ligne"/>
              <p:cNvSpPr/>
              <p:nvPr/>
            </p:nvSpPr>
            <p:spPr>
              <a:xfrm flipH="1">
                <a:off x="316297" y="0"/>
                <a:ext cx="1" cy="506357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>
                <a:outerShdw blurRad="635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spcBef>
                    <a:spcPts val="0"/>
                  </a:spcBef>
                  <a:defRPr sz="2400" i="0" spc="0">
                    <a:solidFill>
                      <a:srgbClr val="FFFFFF"/>
                    </a:solidFill>
                    <a:effectLst>
                      <a:outerShdw blurRad="25400" dist="23998" dir="2700000" rotWithShape="0">
                        <a:srgbClr val="000000">
                          <a:alpha val="31034"/>
                        </a:srgbClr>
                      </a:outerShdw>
                    </a:effectLst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193" name="Ligne"/>
              <p:cNvSpPr/>
              <p:nvPr/>
            </p:nvSpPr>
            <p:spPr>
              <a:xfrm flipH="1">
                <a:off x="566695" y="0"/>
                <a:ext cx="1" cy="506357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>
                <a:outerShdw blurRad="635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spcBef>
                    <a:spcPts val="0"/>
                  </a:spcBef>
                  <a:defRPr sz="2400" i="0" spc="0">
                    <a:solidFill>
                      <a:srgbClr val="FFFFFF"/>
                    </a:solidFill>
                    <a:effectLst>
                      <a:outerShdw blurRad="25400" dist="23998" dir="2700000" rotWithShape="0">
                        <a:srgbClr val="000000">
                          <a:alpha val="31034"/>
                        </a:srgbClr>
                      </a:outerShdw>
                    </a:effectLst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194" name="Rectangle"/>
              <p:cNvSpPr/>
              <p:nvPr/>
            </p:nvSpPr>
            <p:spPr>
              <a:xfrm rot="20382984">
                <a:off x="-32371" y="933501"/>
                <a:ext cx="2078459" cy="99848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>
                <a:outerShdw blurRad="635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spcBef>
                    <a:spcPts val="0"/>
                  </a:spcBef>
                  <a:defRPr sz="2400" i="0" spc="0">
                    <a:solidFill>
                      <a:srgbClr val="FF7E79"/>
                    </a:solidFill>
                    <a:effectLst>
                      <a:outerShdw blurRad="25400" dist="23998" dir="2700000" rotWithShape="0">
                        <a:srgbClr val="000000">
                          <a:alpha val="31034"/>
                        </a:srgbClr>
                      </a:outerShdw>
                    </a:effectLst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grpSp>
            <p:nvGrpSpPr>
              <p:cNvPr id="200" name="Grouper"/>
              <p:cNvGrpSpPr/>
              <p:nvPr/>
            </p:nvGrpSpPr>
            <p:grpSpPr>
              <a:xfrm>
                <a:off x="0" y="611934"/>
                <a:ext cx="763258" cy="628594"/>
                <a:chOff x="0" y="0"/>
                <a:chExt cx="763257" cy="628593"/>
              </a:xfrm>
            </p:grpSpPr>
            <p:sp>
              <p:nvSpPr>
                <p:cNvPr id="195" name="Ovale"/>
                <p:cNvSpPr/>
                <p:nvPr/>
              </p:nvSpPr>
              <p:spPr>
                <a:xfrm>
                  <a:off x="49122" y="100561"/>
                  <a:ext cx="260648" cy="257104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blurRad="63500" dist="25400"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 defTabSz="584200">
                    <a:spcBef>
                      <a:spcPts val="0"/>
                    </a:spcBef>
                    <a:defRPr sz="2400" i="0" spc="0">
                      <a:solidFill>
                        <a:srgbClr val="FF7E79"/>
                      </a:solidFill>
                      <a:effectLst>
                        <a:outerShdw blurRad="25400" dist="23998" dir="2700000" rotWithShape="0">
                          <a:srgbClr val="000000">
                            <a:alpha val="31034"/>
                          </a:srgbClr>
                        </a:outerShdw>
                      </a:effectLst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196" name="Ovale"/>
                <p:cNvSpPr/>
                <p:nvPr/>
              </p:nvSpPr>
              <p:spPr>
                <a:xfrm>
                  <a:off x="301333" y="0"/>
                  <a:ext cx="260648" cy="257103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blurRad="63500" dist="25400"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 defTabSz="584200">
                    <a:spcBef>
                      <a:spcPts val="0"/>
                    </a:spcBef>
                    <a:defRPr sz="2400" i="0" spc="0">
                      <a:solidFill>
                        <a:srgbClr val="FF7E79"/>
                      </a:solidFill>
                      <a:effectLst>
                        <a:outerShdw blurRad="25400" dist="23998" dir="2700000" rotWithShape="0">
                          <a:srgbClr val="000000">
                            <a:alpha val="31034"/>
                          </a:srgbClr>
                        </a:outerShdw>
                      </a:effectLst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197" name="Ovale"/>
                <p:cNvSpPr/>
                <p:nvPr/>
              </p:nvSpPr>
              <p:spPr>
                <a:xfrm>
                  <a:off x="502609" y="183791"/>
                  <a:ext cx="260649" cy="257104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blurRad="63500" dist="25400"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 defTabSz="584200">
                    <a:spcBef>
                      <a:spcPts val="0"/>
                    </a:spcBef>
                    <a:defRPr sz="2400" i="0" spc="0">
                      <a:solidFill>
                        <a:srgbClr val="FF7E79"/>
                      </a:solidFill>
                      <a:effectLst>
                        <a:outerShdw blurRad="25400" dist="23998" dir="2700000" rotWithShape="0">
                          <a:srgbClr val="000000">
                            <a:alpha val="31034"/>
                          </a:srgbClr>
                        </a:outerShdw>
                      </a:effectLst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198" name="Ovale"/>
                <p:cNvSpPr/>
                <p:nvPr/>
              </p:nvSpPr>
              <p:spPr>
                <a:xfrm>
                  <a:off x="252210" y="275687"/>
                  <a:ext cx="260649" cy="257104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blurRad="63500" dist="25400"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 defTabSz="584200">
                    <a:spcBef>
                      <a:spcPts val="0"/>
                    </a:spcBef>
                    <a:defRPr sz="2400" i="0" spc="0">
                      <a:solidFill>
                        <a:srgbClr val="FF7E79"/>
                      </a:solidFill>
                      <a:effectLst>
                        <a:outerShdw blurRad="25400" dist="23998" dir="2700000" rotWithShape="0">
                          <a:srgbClr val="000000">
                            <a:alpha val="31034"/>
                          </a:srgbClr>
                        </a:outerShdw>
                      </a:effectLst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199" name="Ovale"/>
                <p:cNvSpPr/>
                <p:nvPr/>
              </p:nvSpPr>
              <p:spPr>
                <a:xfrm>
                  <a:off x="0" y="371491"/>
                  <a:ext cx="260648" cy="257103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blurRad="63500" dist="25400"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 defTabSz="584200">
                    <a:spcBef>
                      <a:spcPts val="0"/>
                    </a:spcBef>
                    <a:defRPr sz="2400" i="0" spc="0">
                      <a:solidFill>
                        <a:srgbClr val="FF7E79"/>
                      </a:solidFill>
                      <a:effectLst>
                        <a:outerShdw blurRad="25400" dist="23998" dir="2700000" rotWithShape="0">
                          <a:srgbClr val="000000">
                            <a:alpha val="31034"/>
                          </a:srgbClr>
                        </a:outerShdw>
                      </a:effectLst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</p:grpSp>
          <p:grpSp>
            <p:nvGrpSpPr>
              <p:cNvPr id="204" name="Grouper"/>
              <p:cNvGrpSpPr/>
              <p:nvPr/>
            </p:nvGrpSpPr>
            <p:grpSpPr>
              <a:xfrm>
                <a:off x="1378201" y="187172"/>
                <a:ext cx="512859" cy="528033"/>
                <a:chOff x="0" y="0"/>
                <a:chExt cx="512858" cy="528032"/>
              </a:xfrm>
            </p:grpSpPr>
            <p:sp>
              <p:nvSpPr>
                <p:cNvPr id="201" name="Ovale"/>
                <p:cNvSpPr/>
                <p:nvPr/>
              </p:nvSpPr>
              <p:spPr>
                <a:xfrm>
                  <a:off x="49122" y="0"/>
                  <a:ext cx="260648" cy="257103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blurRad="63500" dist="25400"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 defTabSz="584200">
                    <a:spcBef>
                      <a:spcPts val="0"/>
                    </a:spcBef>
                    <a:defRPr sz="2400" i="0" spc="0">
                      <a:solidFill>
                        <a:srgbClr val="FF7E79"/>
                      </a:solidFill>
                      <a:effectLst>
                        <a:outerShdw blurRad="25400" dist="23998" dir="2700000" rotWithShape="0">
                          <a:srgbClr val="000000">
                            <a:alpha val="31034"/>
                          </a:srgbClr>
                        </a:outerShdw>
                      </a:effectLst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202" name="Ovale"/>
                <p:cNvSpPr/>
                <p:nvPr/>
              </p:nvSpPr>
              <p:spPr>
                <a:xfrm>
                  <a:off x="252210" y="175126"/>
                  <a:ext cx="260649" cy="257103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blurRad="63500" dist="25400"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 defTabSz="584200">
                    <a:spcBef>
                      <a:spcPts val="0"/>
                    </a:spcBef>
                    <a:defRPr sz="2400" i="0" spc="0">
                      <a:solidFill>
                        <a:srgbClr val="FF7E79"/>
                      </a:solidFill>
                      <a:effectLst>
                        <a:outerShdw blurRad="25400" dist="23998" dir="2700000" rotWithShape="0">
                          <a:srgbClr val="000000">
                            <a:alpha val="31034"/>
                          </a:srgbClr>
                        </a:outerShdw>
                      </a:effectLst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203" name="Ovale"/>
                <p:cNvSpPr/>
                <p:nvPr/>
              </p:nvSpPr>
              <p:spPr>
                <a:xfrm>
                  <a:off x="0" y="270929"/>
                  <a:ext cx="260648" cy="257104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blurRad="63500" dist="25400"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 defTabSz="584200">
                    <a:spcBef>
                      <a:spcPts val="0"/>
                    </a:spcBef>
                    <a:defRPr sz="2400" i="0" spc="0">
                      <a:solidFill>
                        <a:srgbClr val="FF7E79"/>
                      </a:solidFill>
                      <a:effectLst>
                        <a:outerShdw blurRad="25400" dist="23998" dir="2700000" rotWithShape="0">
                          <a:srgbClr val="000000">
                            <a:alpha val="31034"/>
                          </a:srgbClr>
                        </a:outerShdw>
                      </a:effectLst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</p:grpSp>
        </p:grpSp>
        <p:pic>
          <p:nvPicPr>
            <p:cNvPr id="206" name="download.png" descr="download.png"/>
            <p:cNvPicPr>
              <a:picLocks noChangeAspect="1"/>
            </p:cNvPicPr>
            <p:nvPr/>
          </p:nvPicPr>
          <p:blipFill>
            <a:blip r:embed="rId4"/>
            <a:srcRect l="22951" r="22669" b="1"/>
            <a:stretch>
              <a:fillRect/>
            </a:stretch>
          </p:blipFill>
          <p:spPr>
            <a:xfrm>
              <a:off x="4731840" y="8067946"/>
              <a:ext cx="977231" cy="1797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3" h="21600" extrusionOk="0">
                  <a:moveTo>
                    <a:pt x="9052" y="0"/>
                  </a:moveTo>
                  <a:lnTo>
                    <a:pt x="9001" y="739"/>
                  </a:lnTo>
                  <a:lnTo>
                    <a:pt x="8949" y="1474"/>
                  </a:lnTo>
                  <a:lnTo>
                    <a:pt x="7654" y="1651"/>
                  </a:lnTo>
                  <a:cubicBezTo>
                    <a:pt x="3763" y="2177"/>
                    <a:pt x="1373" y="3604"/>
                    <a:pt x="894" y="5686"/>
                  </a:cubicBezTo>
                  <a:cubicBezTo>
                    <a:pt x="246" y="8504"/>
                    <a:pt x="2801" y="10616"/>
                    <a:pt x="8040" y="11606"/>
                  </a:cubicBezTo>
                  <a:lnTo>
                    <a:pt x="8949" y="11778"/>
                  </a:lnTo>
                  <a:lnTo>
                    <a:pt x="9001" y="14306"/>
                  </a:lnTo>
                  <a:cubicBezTo>
                    <a:pt x="9026" y="15697"/>
                    <a:pt x="8973" y="16874"/>
                    <a:pt x="8889" y="16920"/>
                  </a:cubicBezTo>
                  <a:cubicBezTo>
                    <a:pt x="8601" y="17081"/>
                    <a:pt x="6657" y="15960"/>
                    <a:pt x="6101" y="15313"/>
                  </a:cubicBezTo>
                  <a:cubicBezTo>
                    <a:pt x="5816" y="14981"/>
                    <a:pt x="5587" y="14641"/>
                    <a:pt x="5587" y="14559"/>
                  </a:cubicBezTo>
                  <a:cubicBezTo>
                    <a:pt x="5587" y="14477"/>
                    <a:pt x="5522" y="14393"/>
                    <a:pt x="5449" y="14368"/>
                  </a:cubicBezTo>
                  <a:cubicBezTo>
                    <a:pt x="5312" y="14321"/>
                    <a:pt x="957" y="14546"/>
                    <a:pt x="294" y="14635"/>
                  </a:cubicBezTo>
                  <a:cubicBezTo>
                    <a:pt x="110" y="14660"/>
                    <a:pt x="17" y="14675"/>
                    <a:pt x="2" y="14764"/>
                  </a:cubicBezTo>
                  <a:cubicBezTo>
                    <a:pt x="-13" y="14853"/>
                    <a:pt x="50" y="15017"/>
                    <a:pt x="173" y="15337"/>
                  </a:cubicBezTo>
                  <a:cubicBezTo>
                    <a:pt x="556" y="16325"/>
                    <a:pt x="1805" y="17670"/>
                    <a:pt x="2910" y="18285"/>
                  </a:cubicBezTo>
                  <a:cubicBezTo>
                    <a:pt x="4018" y="18901"/>
                    <a:pt x="6186" y="19531"/>
                    <a:pt x="7834" y="19716"/>
                  </a:cubicBezTo>
                  <a:lnTo>
                    <a:pt x="8949" y="19840"/>
                  </a:lnTo>
                  <a:lnTo>
                    <a:pt x="9001" y="20722"/>
                  </a:lnTo>
                  <a:lnTo>
                    <a:pt x="9052" y="21600"/>
                  </a:lnTo>
                  <a:lnTo>
                    <a:pt x="11978" y="21600"/>
                  </a:lnTo>
                  <a:lnTo>
                    <a:pt x="11978" y="20932"/>
                  </a:lnTo>
                  <a:cubicBezTo>
                    <a:pt x="11978" y="20085"/>
                    <a:pt x="12173" y="19798"/>
                    <a:pt x="12793" y="19725"/>
                  </a:cubicBezTo>
                  <a:cubicBezTo>
                    <a:pt x="16016" y="19345"/>
                    <a:pt x="18364" y="18490"/>
                    <a:pt x="19750" y="17192"/>
                  </a:cubicBezTo>
                  <a:cubicBezTo>
                    <a:pt x="21457" y="15595"/>
                    <a:pt x="21587" y="13286"/>
                    <a:pt x="20059" y="11692"/>
                  </a:cubicBezTo>
                  <a:cubicBezTo>
                    <a:pt x="19079" y="10670"/>
                    <a:pt x="17279" y="9970"/>
                    <a:pt x="13959" y="9316"/>
                  </a:cubicBezTo>
                  <a:lnTo>
                    <a:pt x="12235" y="8978"/>
                  </a:lnTo>
                  <a:lnTo>
                    <a:pt x="12184" y="6631"/>
                  </a:lnTo>
                  <a:cubicBezTo>
                    <a:pt x="12158" y="5341"/>
                    <a:pt x="12206" y="4247"/>
                    <a:pt x="12287" y="4203"/>
                  </a:cubicBezTo>
                  <a:cubicBezTo>
                    <a:pt x="12660" y="3995"/>
                    <a:pt x="14740" y="5350"/>
                    <a:pt x="14740" y="5801"/>
                  </a:cubicBezTo>
                  <a:cubicBezTo>
                    <a:pt x="14740" y="5879"/>
                    <a:pt x="14804" y="5964"/>
                    <a:pt x="14886" y="5992"/>
                  </a:cubicBezTo>
                  <a:cubicBezTo>
                    <a:pt x="15030" y="6041"/>
                    <a:pt x="20091" y="5697"/>
                    <a:pt x="20213" y="5629"/>
                  </a:cubicBezTo>
                  <a:cubicBezTo>
                    <a:pt x="20247" y="5610"/>
                    <a:pt x="20083" y="5264"/>
                    <a:pt x="19853" y="4861"/>
                  </a:cubicBezTo>
                  <a:cubicBezTo>
                    <a:pt x="18872" y="3143"/>
                    <a:pt x="16970" y="2170"/>
                    <a:pt x="13616" y="1674"/>
                  </a:cubicBezTo>
                  <a:cubicBezTo>
                    <a:pt x="12533" y="1514"/>
                    <a:pt x="12227" y="1432"/>
                    <a:pt x="12201" y="1288"/>
                  </a:cubicBezTo>
                  <a:cubicBezTo>
                    <a:pt x="12182" y="1187"/>
                    <a:pt x="12114" y="857"/>
                    <a:pt x="12055" y="553"/>
                  </a:cubicBezTo>
                  <a:lnTo>
                    <a:pt x="11943" y="0"/>
                  </a:lnTo>
                  <a:lnTo>
                    <a:pt x="10511" y="0"/>
                  </a:lnTo>
                  <a:lnTo>
                    <a:pt x="9052" y="0"/>
                  </a:lnTo>
                  <a:close/>
                  <a:moveTo>
                    <a:pt x="8735" y="4164"/>
                  </a:moveTo>
                  <a:cubicBezTo>
                    <a:pt x="8795" y="4163"/>
                    <a:pt x="8841" y="4171"/>
                    <a:pt x="8872" y="4188"/>
                  </a:cubicBezTo>
                  <a:cubicBezTo>
                    <a:pt x="8983" y="4250"/>
                    <a:pt x="9030" y="5026"/>
                    <a:pt x="9001" y="6287"/>
                  </a:cubicBezTo>
                  <a:cubicBezTo>
                    <a:pt x="8972" y="7515"/>
                    <a:pt x="8884" y="8301"/>
                    <a:pt x="8778" y="8319"/>
                  </a:cubicBezTo>
                  <a:cubicBezTo>
                    <a:pt x="8556" y="8357"/>
                    <a:pt x="7260" y="7801"/>
                    <a:pt x="6839" y="7489"/>
                  </a:cubicBezTo>
                  <a:cubicBezTo>
                    <a:pt x="5903" y="6795"/>
                    <a:pt x="5855" y="5756"/>
                    <a:pt x="6728" y="5066"/>
                  </a:cubicBezTo>
                  <a:cubicBezTo>
                    <a:pt x="7280" y="4629"/>
                    <a:pt x="8317" y="4177"/>
                    <a:pt x="8735" y="4164"/>
                  </a:cubicBezTo>
                  <a:close/>
                  <a:moveTo>
                    <a:pt x="12441" y="12427"/>
                  </a:moveTo>
                  <a:cubicBezTo>
                    <a:pt x="12920" y="12402"/>
                    <a:pt x="14116" y="12752"/>
                    <a:pt x="14800" y="13142"/>
                  </a:cubicBezTo>
                  <a:cubicBezTo>
                    <a:pt x="15588" y="13592"/>
                    <a:pt x="15946" y="14078"/>
                    <a:pt x="15941" y="14707"/>
                  </a:cubicBezTo>
                  <a:cubicBezTo>
                    <a:pt x="15935" y="15583"/>
                    <a:pt x="14930" y="16495"/>
                    <a:pt x="13530" y="16892"/>
                  </a:cubicBezTo>
                  <a:cubicBezTo>
                    <a:pt x="12515" y="17179"/>
                    <a:pt x="12158" y="17214"/>
                    <a:pt x="12038" y="17040"/>
                  </a:cubicBezTo>
                  <a:cubicBezTo>
                    <a:pt x="11841" y="16755"/>
                    <a:pt x="12060" y="12582"/>
                    <a:pt x="12278" y="12460"/>
                  </a:cubicBezTo>
                  <a:cubicBezTo>
                    <a:pt x="12314" y="12440"/>
                    <a:pt x="12372" y="12430"/>
                    <a:pt x="12441" y="12427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</p:pic>
        <p:sp>
          <p:nvSpPr>
            <p:cNvPr id="207" name="Low cost"/>
            <p:cNvSpPr txBox="1"/>
            <p:nvPr/>
          </p:nvSpPr>
          <p:spPr>
            <a:xfrm>
              <a:off x="1067681" y="8379324"/>
              <a:ext cx="3791761" cy="13380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spcBef>
                  <a:spcPts val="0"/>
                </a:spcBef>
                <a:defRPr sz="3000" b="1" i="0" spc="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Low</a:t>
              </a:r>
              <a:br/>
              <a:r>
                <a:t>cost</a:t>
              </a:r>
            </a:p>
          </p:txBody>
        </p:sp>
        <p:sp>
          <p:nvSpPr>
            <p:cNvPr id="208" name="Test symptomatic &amp; asymptomatic"/>
            <p:cNvSpPr txBox="1"/>
            <p:nvPr/>
          </p:nvSpPr>
          <p:spPr>
            <a:xfrm>
              <a:off x="11869792" y="8317064"/>
              <a:ext cx="4805922" cy="14625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spcBef>
                  <a:spcPts val="0"/>
                </a:spcBef>
                <a:defRPr sz="3000" b="1" i="0" spc="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b="0">
                  <a:latin typeface="Helvetica Light"/>
                  <a:ea typeface="Helvetica Light"/>
                  <a:cs typeface="Helvetica Light"/>
                  <a:sym typeface="Helvetica Light"/>
                </a:rPr>
                <a:t>Test </a:t>
              </a:r>
              <a:r>
                <a:t>symptomatic </a:t>
              </a:r>
              <a:r>
                <a:rPr b="0">
                  <a:latin typeface="Helvetica Light"/>
                  <a:ea typeface="Helvetica Light"/>
                  <a:cs typeface="Helvetica Light"/>
                  <a:sym typeface="Helvetica Light"/>
                </a:rPr>
                <a:t>&amp;</a:t>
              </a:r>
              <a:r>
                <a:t> asymptomatic</a:t>
              </a:r>
            </a:p>
          </p:txBody>
        </p:sp>
        <p:sp>
          <p:nvSpPr>
            <p:cNvPr id="209" name="No geographic/…"/>
            <p:cNvSpPr txBox="1"/>
            <p:nvPr/>
          </p:nvSpPr>
          <p:spPr>
            <a:xfrm>
              <a:off x="11586409" y="1526725"/>
              <a:ext cx="5372689" cy="35831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spcBef>
                  <a:spcPts val="0"/>
                </a:spcBef>
                <a:defRPr sz="3000" b="1" i="0" spc="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          </a:t>
              </a:r>
              <a:r>
                <a:rPr b="0">
                  <a:latin typeface="Helvetica Light"/>
                  <a:ea typeface="Helvetica Light"/>
                  <a:cs typeface="Helvetica Light"/>
                  <a:sym typeface="Helvetica Light"/>
                </a:rPr>
                <a:t>No</a:t>
              </a:r>
              <a:r>
                <a:t> geographic/ </a:t>
              </a:r>
            </a:p>
            <a:p>
              <a:pPr defTabSz="584200">
                <a:spcBef>
                  <a:spcPts val="0"/>
                </a:spcBef>
                <a:defRPr sz="3000" b="1" i="0" spc="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                 demographic/</a:t>
              </a:r>
            </a:p>
            <a:p>
              <a:pPr defTabSz="584200">
                <a:spcBef>
                  <a:spcPts val="0"/>
                </a:spcBef>
                <a:defRPr sz="3000" b="1" i="0" spc="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                    testing bias</a:t>
              </a:r>
            </a:p>
          </p:txBody>
        </p:sp>
        <p:sp>
          <p:nvSpPr>
            <p:cNvPr id="210" name="Time efficient"/>
            <p:cNvSpPr txBox="1"/>
            <p:nvPr/>
          </p:nvSpPr>
          <p:spPr>
            <a:xfrm>
              <a:off x="0" y="4626886"/>
              <a:ext cx="3791761" cy="14625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spcBef>
                  <a:spcPts val="0"/>
                </a:spcBef>
                <a:defRPr sz="3000" b="1" i="0" spc="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Time</a:t>
              </a:r>
              <a:br/>
              <a:r>
                <a:t>efficient</a:t>
              </a:r>
            </a:p>
          </p:txBody>
        </p:sp>
        <p:sp>
          <p:nvSpPr>
            <p:cNvPr id="211" name="Ovale"/>
            <p:cNvSpPr/>
            <p:nvPr/>
          </p:nvSpPr>
          <p:spPr>
            <a:xfrm>
              <a:off x="6712304" y="4747185"/>
              <a:ext cx="2428372" cy="1748966"/>
            </a:xfrm>
            <a:prstGeom prst="ellipse">
              <a:avLst/>
            </a:prstGeom>
            <a:gradFill flip="none" rotWithShape="1">
              <a:gsLst>
                <a:gs pos="0">
                  <a:srgbClr val="FFFFFF"/>
                </a:gs>
                <a:gs pos="23878">
                  <a:srgbClr val="FFFFFF">
                    <a:alpha val="5000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spcBef>
                  <a:spcPts val="0"/>
                </a:spcBef>
                <a:defRPr sz="2400" i="0" spc="0">
                  <a:solidFill>
                    <a:srgbClr val="FF7E79"/>
                  </a:solidFill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212" name="Wastewater surveillance"/>
            <p:cNvSpPr txBox="1"/>
            <p:nvPr/>
          </p:nvSpPr>
          <p:spPr>
            <a:xfrm>
              <a:off x="5653855" y="4532419"/>
              <a:ext cx="4545268" cy="21784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584200">
                <a:spcBef>
                  <a:spcPts val="0"/>
                </a:spcBef>
                <a:defRPr sz="4600" b="1" i="0" spc="0">
                  <a:solidFill>
                    <a:srgbClr val="000000"/>
                  </a:solidFill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Wastewater surveillance</a:t>
              </a:r>
            </a:p>
          </p:txBody>
        </p:sp>
        <p:sp>
          <p:nvSpPr>
            <p:cNvPr id="213" name="Monitor entire…"/>
            <p:cNvSpPr txBox="1"/>
            <p:nvPr/>
          </p:nvSpPr>
          <p:spPr>
            <a:xfrm>
              <a:off x="8873138" y="0"/>
              <a:ext cx="5764020" cy="21207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spcBef>
                  <a:spcPts val="0"/>
                </a:spcBef>
                <a:defRPr sz="3000" b="1" i="0" spc="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   </a:t>
              </a:r>
              <a:r>
                <a:rPr b="0">
                  <a:latin typeface="Helvetica Light"/>
                  <a:ea typeface="Helvetica Light"/>
                  <a:cs typeface="Helvetica Light"/>
                  <a:sym typeface="Helvetica Light"/>
                </a:rPr>
                <a:t>Monitor </a:t>
              </a:r>
              <a:r>
                <a:t>entire</a:t>
              </a:r>
            </a:p>
            <a:p>
              <a:pPr defTabSz="584200">
                <a:spcBef>
                  <a:spcPts val="0"/>
                </a:spcBef>
                <a:defRPr sz="3000" b="1" i="0" spc="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     community </a:t>
              </a:r>
              <a:r>
                <a:rPr b="0">
                  <a:latin typeface="Helvetica Light"/>
                  <a:ea typeface="Helvetica Light"/>
                  <a:cs typeface="Helvetica Light"/>
                  <a:sym typeface="Helvetica Light"/>
                </a:rPr>
                <a:t>in a</a:t>
              </a:r>
            </a:p>
            <a:p>
              <a:pPr defTabSz="584200">
                <a:spcBef>
                  <a:spcPts val="0"/>
                </a:spcBef>
                <a:defRPr sz="3000" b="1" i="0" spc="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b="0">
                  <a:latin typeface="Helvetica Light"/>
                  <a:ea typeface="Helvetica Light"/>
                  <a:cs typeface="Helvetica Light"/>
                  <a:sym typeface="Helvetica Light"/>
                </a:rPr>
                <a:t>     sewershed</a:t>
              </a:r>
            </a:p>
          </p:txBody>
        </p:sp>
      </p:grpSp>
      <p:sp>
        <p:nvSpPr>
          <p:cNvPr id="215" name="Numéro de diapositive"/>
          <p:cNvSpPr txBox="1">
            <a:spLocks noGrp="1"/>
          </p:cNvSpPr>
          <p:nvPr>
            <p:ph type="sldNum" sz="quarter" idx="4294967295"/>
          </p:nvPr>
        </p:nvSpPr>
        <p:spPr>
          <a:xfrm>
            <a:off x="23096861" y="12922250"/>
            <a:ext cx="266695" cy="4699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2" name="Workflow3.jpg" descr="Workflow3.jpg"/>
          <p:cNvPicPr>
            <a:picLocks noChangeAspect="1"/>
          </p:cNvPicPr>
          <p:nvPr/>
        </p:nvPicPr>
        <p:blipFill>
          <a:blip r:embed="rId2">
            <a:alphaModFix amt="31365"/>
          </a:blip>
          <a:srcRect l="47727" t="3411" r="40143" b="49857"/>
          <a:stretch>
            <a:fillRect/>
          </a:stretch>
        </p:blipFill>
        <p:spPr>
          <a:xfrm>
            <a:off x="3120492" y="2370194"/>
            <a:ext cx="3765272" cy="36685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41" y="0"/>
                </a:moveTo>
                <a:cubicBezTo>
                  <a:pt x="7323" y="0"/>
                  <a:pt x="4804" y="1003"/>
                  <a:pt x="2882" y="3014"/>
                </a:cubicBezTo>
                <a:cubicBezTo>
                  <a:pt x="-960" y="7037"/>
                  <a:pt x="-960" y="13557"/>
                  <a:pt x="2882" y="17579"/>
                </a:cubicBezTo>
                <a:cubicBezTo>
                  <a:pt x="6725" y="21600"/>
                  <a:pt x="12955" y="21600"/>
                  <a:pt x="16798" y="17579"/>
                </a:cubicBezTo>
                <a:cubicBezTo>
                  <a:pt x="20640" y="13557"/>
                  <a:pt x="20640" y="7037"/>
                  <a:pt x="16798" y="3014"/>
                </a:cubicBezTo>
                <a:cubicBezTo>
                  <a:pt x="14876" y="1003"/>
                  <a:pt x="12359" y="0"/>
                  <a:pt x="9841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693" name="Numéro de diapositive"/>
          <p:cNvSpPr txBox="1">
            <a:spLocks noGrp="1"/>
          </p:cNvSpPr>
          <p:nvPr>
            <p:ph type="sldNum" sz="quarter" idx="4294967295"/>
          </p:nvPr>
        </p:nvSpPr>
        <p:spPr>
          <a:xfrm>
            <a:off x="23324588" y="12876609"/>
            <a:ext cx="494514" cy="5207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/>
          <a:lstStyle>
            <a:lvl1pPr algn="ctr" defTabSz="821531"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40</a:t>
            </a:fld>
            <a:endParaRPr/>
          </a:p>
        </p:txBody>
      </p:sp>
      <p:sp>
        <p:nvSpPr>
          <p:cNvPr id="1694" name="Extraction step"/>
          <p:cNvSpPr txBox="1">
            <a:spLocks noGrp="1"/>
          </p:cNvSpPr>
          <p:nvPr>
            <p:ph type="title"/>
          </p:nvPr>
        </p:nvSpPr>
        <p:spPr>
          <a:xfrm>
            <a:off x="0" y="0"/>
            <a:ext cx="22352000" cy="2019300"/>
          </a:xfrm>
          <a:prstGeom prst="rect">
            <a:avLst/>
          </a:prstGeom>
        </p:spPr>
        <p:txBody>
          <a:bodyPr lIns="50800" tIns="50800" rIns="50800" bIns="50800"/>
          <a:lstStyle>
            <a:lvl1pPr algn="l" defTabSz="528319">
              <a:lnSpc>
                <a:spcPct val="80000"/>
              </a:lnSpc>
              <a:defRPr sz="10943">
                <a:solidFill>
                  <a:srgbClr val="5C5C5C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r>
              <a:t>Extraction step</a:t>
            </a:r>
          </a:p>
        </p:txBody>
      </p:sp>
      <p:sp>
        <p:nvSpPr>
          <p:cNvPr id="1695" name="Depth (X)"/>
          <p:cNvSpPr txBox="1"/>
          <p:nvPr/>
        </p:nvSpPr>
        <p:spPr>
          <a:xfrm rot="16200000">
            <a:off x="3385162" y="7228351"/>
            <a:ext cx="2333904" cy="656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Depth (X)</a:t>
            </a:r>
          </a:p>
        </p:txBody>
      </p:sp>
      <p:grpSp>
        <p:nvGrpSpPr>
          <p:cNvPr id="1701" name="Grouper"/>
          <p:cNvGrpSpPr/>
          <p:nvPr/>
        </p:nvGrpSpPr>
        <p:grpSpPr>
          <a:xfrm>
            <a:off x="4965490" y="4464782"/>
            <a:ext cx="17671604" cy="6546418"/>
            <a:chOff x="0" y="0"/>
            <a:chExt cx="17671603" cy="6546416"/>
          </a:xfrm>
        </p:grpSpPr>
        <p:pic>
          <p:nvPicPr>
            <p:cNvPr id="1696" name="Image" descr="Image"/>
            <p:cNvPicPr>
              <a:picLocks noChangeAspect="1"/>
            </p:cNvPicPr>
            <p:nvPr/>
          </p:nvPicPr>
          <p:blipFill>
            <a:blip r:embed="rId3"/>
            <a:srcRect t="49969"/>
            <a:stretch>
              <a:fillRect/>
            </a:stretch>
          </p:blipFill>
          <p:spPr>
            <a:xfrm>
              <a:off x="0" y="27333"/>
              <a:ext cx="8845582" cy="58274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97" name="Image" descr="Image"/>
            <p:cNvPicPr>
              <a:picLocks noChangeAspect="1"/>
            </p:cNvPicPr>
            <p:nvPr/>
          </p:nvPicPr>
          <p:blipFill>
            <a:blip r:embed="rId4"/>
            <a:srcRect t="50604" b="30903"/>
            <a:stretch>
              <a:fillRect/>
            </a:stretch>
          </p:blipFill>
          <p:spPr>
            <a:xfrm>
              <a:off x="387688" y="6185926"/>
              <a:ext cx="8202227" cy="3604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98" name="Better:…"/>
            <p:cNvSpPr txBox="1"/>
            <p:nvPr/>
          </p:nvSpPr>
          <p:spPr>
            <a:xfrm>
              <a:off x="13894310" y="3805278"/>
              <a:ext cx="3368805" cy="18693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spcBef>
                  <a:spcPts val="0"/>
                </a:spcBef>
              </a:pPr>
              <a:r>
                <a:t>Better: </a:t>
              </a:r>
            </a:p>
            <a:p>
              <a:pPr marL="228600" indent="-228600">
                <a:spcBef>
                  <a:spcPts val="0"/>
                </a:spcBef>
                <a:buSzPct val="100000"/>
                <a:buChar char="•"/>
              </a:pPr>
              <a:r>
                <a:t>depth</a:t>
              </a:r>
            </a:p>
            <a:p>
              <a:pPr marL="228600" indent="-228600">
                <a:spcBef>
                  <a:spcPts val="0"/>
                </a:spcBef>
                <a:buSzPct val="100000"/>
                <a:buChar char="•"/>
              </a:pPr>
              <a:r>
                <a:t>genome coverage </a:t>
              </a:r>
            </a:p>
          </p:txBody>
        </p:sp>
        <p:pic>
          <p:nvPicPr>
            <p:cNvPr id="1699" name="Image" descr="Image"/>
            <p:cNvPicPr>
              <a:picLocks noChangeAspect="1"/>
            </p:cNvPicPr>
            <p:nvPr/>
          </p:nvPicPr>
          <p:blipFill>
            <a:blip r:embed="rId5"/>
            <a:srcRect l="2979" t="49798"/>
            <a:stretch>
              <a:fillRect/>
            </a:stretch>
          </p:blipFill>
          <p:spPr>
            <a:xfrm>
              <a:off x="8996221" y="0"/>
              <a:ext cx="8675383" cy="59072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00" name="Image" descr="Image"/>
            <p:cNvPicPr>
              <a:picLocks noChangeAspect="1"/>
            </p:cNvPicPr>
            <p:nvPr/>
          </p:nvPicPr>
          <p:blipFill>
            <a:blip r:embed="rId4"/>
            <a:srcRect t="50604" b="30903"/>
            <a:stretch>
              <a:fillRect/>
            </a:stretch>
          </p:blipFill>
          <p:spPr>
            <a:xfrm>
              <a:off x="9232814" y="6185926"/>
              <a:ext cx="8202227" cy="3604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702" name="Automated extraction (Promega kit)"/>
          <p:cNvSpPr txBox="1"/>
          <p:nvPr/>
        </p:nvSpPr>
        <p:spPr>
          <a:xfrm>
            <a:off x="556130" y="4902538"/>
            <a:ext cx="3319667" cy="215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/>
            <a:r>
              <a:rPr b="1"/>
              <a:t>Automated</a:t>
            </a:r>
            <a:r>
              <a:t> extraction</a:t>
            </a:r>
            <a:br/>
            <a:r>
              <a:t>(Promega kit)</a:t>
            </a:r>
          </a:p>
        </p:txBody>
      </p:sp>
      <p:sp>
        <p:nvSpPr>
          <p:cNvPr id="1703" name="Manual extraction (Promega kit)"/>
          <p:cNvSpPr txBox="1"/>
          <p:nvPr/>
        </p:nvSpPr>
        <p:spPr>
          <a:xfrm>
            <a:off x="556130" y="8023461"/>
            <a:ext cx="3319667" cy="215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/>
            <a:r>
              <a:rPr b="1"/>
              <a:t>Manual</a:t>
            </a:r>
            <a:r>
              <a:t> extraction</a:t>
            </a:r>
            <a:br/>
            <a:r>
              <a:t>(Promega kit)</a:t>
            </a:r>
          </a:p>
        </p:txBody>
      </p:sp>
      <p:sp>
        <p:nvSpPr>
          <p:cNvPr id="1704" name="Sample 1"/>
          <p:cNvSpPr txBox="1"/>
          <p:nvPr/>
        </p:nvSpPr>
        <p:spPr>
          <a:xfrm>
            <a:off x="7624775" y="3751360"/>
            <a:ext cx="3319667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/>
          </a:lstStyle>
          <a:p>
            <a:r>
              <a:t>Sample 1</a:t>
            </a:r>
          </a:p>
        </p:txBody>
      </p:sp>
      <p:sp>
        <p:nvSpPr>
          <p:cNvPr id="1705" name="Sample 2"/>
          <p:cNvSpPr txBox="1"/>
          <p:nvPr/>
        </p:nvSpPr>
        <p:spPr>
          <a:xfrm>
            <a:off x="16744360" y="3751360"/>
            <a:ext cx="3319667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/>
          </a:lstStyle>
          <a:p>
            <a:r>
              <a:t>Sample 2</a:t>
            </a:r>
          </a:p>
        </p:txBody>
      </p:sp>
      <p:sp>
        <p:nvSpPr>
          <p:cNvPr id="1706" name="Annuler"/>
          <p:cNvSpPr/>
          <p:nvPr/>
        </p:nvSpPr>
        <p:spPr>
          <a:xfrm>
            <a:off x="21139686" y="7614790"/>
            <a:ext cx="1648799" cy="16488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9" y="0"/>
                </a:moveTo>
                <a:cubicBezTo>
                  <a:pt x="7321" y="0"/>
                  <a:pt x="4803" y="1006"/>
                  <a:pt x="2881" y="3016"/>
                </a:cubicBezTo>
                <a:cubicBezTo>
                  <a:pt x="-961" y="7037"/>
                  <a:pt x="-961" y="13558"/>
                  <a:pt x="2881" y="17579"/>
                </a:cubicBezTo>
                <a:cubicBezTo>
                  <a:pt x="6724" y="21600"/>
                  <a:pt x="12954" y="21600"/>
                  <a:pt x="16797" y="17579"/>
                </a:cubicBezTo>
                <a:cubicBezTo>
                  <a:pt x="20639" y="13558"/>
                  <a:pt x="20639" y="7037"/>
                  <a:pt x="16797" y="3016"/>
                </a:cubicBezTo>
                <a:cubicBezTo>
                  <a:pt x="14875" y="1006"/>
                  <a:pt x="12357" y="0"/>
                  <a:pt x="9839" y="0"/>
                </a:cubicBezTo>
                <a:close/>
                <a:moveTo>
                  <a:pt x="6165" y="4684"/>
                </a:moveTo>
                <a:cubicBezTo>
                  <a:pt x="6180" y="4684"/>
                  <a:pt x="6194" y="4690"/>
                  <a:pt x="6205" y="4702"/>
                </a:cubicBezTo>
                <a:lnTo>
                  <a:pt x="9799" y="8462"/>
                </a:lnTo>
                <a:cubicBezTo>
                  <a:pt x="9822" y="8486"/>
                  <a:pt x="9858" y="8486"/>
                  <a:pt x="9881" y="8462"/>
                </a:cubicBezTo>
                <a:lnTo>
                  <a:pt x="13474" y="4702"/>
                </a:lnTo>
                <a:cubicBezTo>
                  <a:pt x="13497" y="4678"/>
                  <a:pt x="13533" y="4678"/>
                  <a:pt x="13556" y="4702"/>
                </a:cubicBezTo>
                <a:lnTo>
                  <a:pt x="15186" y="6408"/>
                </a:lnTo>
                <a:cubicBezTo>
                  <a:pt x="15209" y="6432"/>
                  <a:pt x="15209" y="6471"/>
                  <a:pt x="15186" y="6495"/>
                </a:cubicBezTo>
                <a:lnTo>
                  <a:pt x="11593" y="10254"/>
                </a:lnTo>
                <a:cubicBezTo>
                  <a:pt x="11570" y="10278"/>
                  <a:pt x="11570" y="10317"/>
                  <a:pt x="11593" y="10341"/>
                </a:cubicBezTo>
                <a:lnTo>
                  <a:pt x="15186" y="14100"/>
                </a:lnTo>
                <a:cubicBezTo>
                  <a:pt x="15209" y="14124"/>
                  <a:pt x="15209" y="14162"/>
                  <a:pt x="15186" y="14186"/>
                </a:cubicBezTo>
                <a:lnTo>
                  <a:pt x="13556" y="15892"/>
                </a:lnTo>
                <a:cubicBezTo>
                  <a:pt x="13533" y="15916"/>
                  <a:pt x="13497" y="15916"/>
                  <a:pt x="13474" y="15892"/>
                </a:cubicBezTo>
                <a:lnTo>
                  <a:pt x="9881" y="12133"/>
                </a:lnTo>
                <a:cubicBezTo>
                  <a:pt x="9858" y="12109"/>
                  <a:pt x="9822" y="12109"/>
                  <a:pt x="9799" y="12133"/>
                </a:cubicBezTo>
                <a:lnTo>
                  <a:pt x="6205" y="15892"/>
                </a:lnTo>
                <a:cubicBezTo>
                  <a:pt x="6183" y="15916"/>
                  <a:pt x="6147" y="15916"/>
                  <a:pt x="6124" y="15892"/>
                </a:cubicBezTo>
                <a:lnTo>
                  <a:pt x="4493" y="14186"/>
                </a:lnTo>
                <a:cubicBezTo>
                  <a:pt x="4471" y="14162"/>
                  <a:pt x="4471" y="14124"/>
                  <a:pt x="4493" y="14100"/>
                </a:cubicBezTo>
                <a:lnTo>
                  <a:pt x="8085" y="10341"/>
                </a:lnTo>
                <a:cubicBezTo>
                  <a:pt x="8108" y="10317"/>
                  <a:pt x="8108" y="10278"/>
                  <a:pt x="8085" y="10254"/>
                </a:cubicBezTo>
                <a:lnTo>
                  <a:pt x="4493" y="6495"/>
                </a:lnTo>
                <a:cubicBezTo>
                  <a:pt x="4471" y="6471"/>
                  <a:pt x="4471" y="6432"/>
                  <a:pt x="4493" y="6408"/>
                </a:cubicBezTo>
                <a:lnTo>
                  <a:pt x="6124" y="4702"/>
                </a:lnTo>
                <a:cubicBezTo>
                  <a:pt x="6135" y="4690"/>
                  <a:pt x="6151" y="4684"/>
                  <a:pt x="6165" y="4684"/>
                </a:cubicBezTo>
                <a:close/>
              </a:path>
            </a:pathLst>
          </a:custGeom>
          <a:solidFill>
            <a:schemeClr val="accent3">
              <a:hueOff val="278599"/>
              <a:satOff val="19149"/>
              <a:lumOff val="6862"/>
            </a:schemeClr>
          </a:solidFill>
          <a:ln w="12700">
            <a:miter lim="400000"/>
          </a:ln>
          <a:effectLst>
            <a:outerShdw blurRad="63500" dist="50800" dir="2700000" rotWithShape="0">
              <a:srgbClr val="000000"/>
            </a:outerShdw>
          </a:effectLst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500" i="0" spc="0">
                <a:solidFill>
                  <a:srgbClr val="FFFFFF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1707" name="The extraction step affects sequencing data quality"/>
          <p:cNvSpPr txBox="1"/>
          <p:nvPr/>
        </p:nvSpPr>
        <p:spPr>
          <a:xfrm>
            <a:off x="1890104" y="12401436"/>
            <a:ext cx="20226733" cy="787401"/>
          </a:xfrm>
          <a:prstGeom prst="rect">
            <a:avLst/>
          </a:prstGeom>
          <a:solidFill>
            <a:srgbClr val="FCFCF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 i="0"/>
            </a:pPr>
            <a:r>
              <a:t>The extraction step affects sequencing data </a:t>
            </a:r>
            <a:r>
              <a:rPr b="1"/>
              <a:t>quality</a:t>
            </a:r>
          </a:p>
        </p:txBody>
      </p:sp>
      <p:sp>
        <p:nvSpPr>
          <p:cNvPr id="1708" name="Ligne"/>
          <p:cNvSpPr/>
          <p:nvPr/>
        </p:nvSpPr>
        <p:spPr>
          <a:xfrm>
            <a:off x="919443" y="7415500"/>
            <a:ext cx="22980412" cy="1"/>
          </a:xfrm>
          <a:prstGeom prst="line">
            <a:avLst/>
          </a:prstGeom>
          <a:ln w="63500">
            <a:solidFill>
              <a:srgbClr val="747676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500" i="0" spc="0"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" name="WJG-26-6335-g003.png" descr="WJG-26-6335-g003.png"/>
          <p:cNvPicPr>
            <a:picLocks noChangeAspect="1"/>
          </p:cNvPicPr>
          <p:nvPr/>
        </p:nvPicPr>
        <p:blipFill>
          <a:blip r:embed="rId2"/>
          <a:srcRect t="39839" r="42885"/>
          <a:stretch>
            <a:fillRect/>
          </a:stretch>
        </p:blipFill>
        <p:spPr>
          <a:xfrm>
            <a:off x="536996" y="2179628"/>
            <a:ext cx="7812480" cy="4447843"/>
          </a:xfrm>
          <a:prstGeom prst="rect">
            <a:avLst/>
          </a:prstGeom>
          <a:ln w="12700">
            <a:miter lim="400000"/>
          </a:ln>
        </p:spPr>
      </p:pic>
      <p:sp>
        <p:nvSpPr>
          <p:cNvPr id="1711" name="Tracking SARS-CoV-2 variants"/>
          <p:cNvSpPr txBox="1"/>
          <p:nvPr/>
        </p:nvSpPr>
        <p:spPr>
          <a:xfrm>
            <a:off x="0" y="0"/>
            <a:ext cx="22352000" cy="2019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10000" i="0" spc="0"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r>
              <a:t> Tracking SARS-CoV-2 variants</a:t>
            </a:r>
          </a:p>
        </p:txBody>
      </p:sp>
      <p:sp>
        <p:nvSpPr>
          <p:cNvPr id="1712" name="Numéro de diapositive"/>
          <p:cNvSpPr txBox="1">
            <a:spLocks noGrp="1"/>
          </p:cNvSpPr>
          <p:nvPr>
            <p:ph type="sldNum" sz="quarter" idx="4294967295"/>
          </p:nvPr>
        </p:nvSpPr>
        <p:spPr>
          <a:xfrm>
            <a:off x="23136936" y="12922250"/>
            <a:ext cx="453239" cy="4699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algn="ctr" defTabSz="821531"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41</a:t>
            </a:fld>
            <a:endParaRPr/>
          </a:p>
        </p:txBody>
      </p:sp>
      <p:sp>
        <p:nvSpPr>
          <p:cNvPr id="1713" name="SARS-CoV-2…"/>
          <p:cNvSpPr txBox="1">
            <a:spLocks noGrp="1"/>
          </p:cNvSpPr>
          <p:nvPr>
            <p:ph type="title"/>
          </p:nvPr>
        </p:nvSpPr>
        <p:spPr>
          <a:xfrm>
            <a:off x="87397" y="6692280"/>
            <a:ext cx="6336177" cy="922948"/>
          </a:xfrm>
          <a:prstGeom prst="rect">
            <a:avLst/>
          </a:prstGeom>
        </p:spPr>
        <p:txBody>
          <a:bodyPr lIns="68550" tIns="68550" rIns="68550" bIns="68550" anchor="ctr">
            <a:normAutofit fontScale="90000"/>
          </a:bodyPr>
          <a:lstStyle/>
          <a:p>
            <a:pPr algn="r" defTabSz="1481327">
              <a:lnSpc>
                <a:spcPct val="90000"/>
              </a:lnSpc>
              <a:defRPr sz="291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SARS-CoV-2 </a:t>
            </a:r>
          </a:p>
          <a:p>
            <a:pPr algn="r" defTabSz="1481327">
              <a:lnSpc>
                <a:spcPct val="90000"/>
              </a:lnSpc>
              <a:defRPr sz="291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Genome</a:t>
            </a:r>
          </a:p>
        </p:txBody>
      </p:sp>
      <p:pic>
        <p:nvPicPr>
          <p:cNvPr id="1714" name="Image" descr="Image"/>
          <p:cNvPicPr>
            <a:picLocks noChangeAspect="1"/>
          </p:cNvPicPr>
          <p:nvPr/>
        </p:nvPicPr>
        <p:blipFill>
          <a:blip r:embed="rId3"/>
          <a:srcRect t="50604" b="30903"/>
          <a:stretch>
            <a:fillRect/>
          </a:stretch>
        </p:blipFill>
        <p:spPr>
          <a:xfrm>
            <a:off x="6113360" y="6891175"/>
            <a:ext cx="15198230" cy="667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5" name="Image 10" descr="Image 10"/>
          <p:cNvPicPr>
            <a:picLocks noChangeAspect="1"/>
          </p:cNvPicPr>
          <p:nvPr/>
        </p:nvPicPr>
        <p:blipFill>
          <a:blip r:embed="rId4"/>
          <a:srcRect t="6672" b="77380"/>
          <a:stretch>
            <a:fillRect/>
          </a:stretch>
        </p:blipFill>
        <p:spPr>
          <a:xfrm>
            <a:off x="6196757" y="5768679"/>
            <a:ext cx="15773402" cy="12121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1" name="Grouper"/>
          <p:cNvGrpSpPr/>
          <p:nvPr/>
        </p:nvGrpSpPr>
        <p:grpSpPr>
          <a:xfrm>
            <a:off x="4805046" y="9363334"/>
            <a:ext cx="16488888" cy="4693979"/>
            <a:chOff x="1435509" y="0"/>
            <a:chExt cx="16488886" cy="4693978"/>
          </a:xfrm>
        </p:grpSpPr>
        <p:pic>
          <p:nvPicPr>
            <p:cNvPr id="1717" name="Image" descr="Image"/>
            <p:cNvPicPr>
              <a:picLocks noChangeAspect="1"/>
            </p:cNvPicPr>
            <p:nvPr/>
          </p:nvPicPr>
          <p:blipFill>
            <a:blip r:embed="rId2"/>
            <a:srcRect t="14154" b="30903"/>
            <a:stretch>
              <a:fillRect/>
            </a:stretch>
          </p:blipFill>
          <p:spPr>
            <a:xfrm>
              <a:off x="2723486" y="0"/>
              <a:ext cx="15198229" cy="1984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18" name="Image" descr="Image"/>
            <p:cNvPicPr>
              <a:picLocks noChangeAspect="1"/>
            </p:cNvPicPr>
            <p:nvPr/>
          </p:nvPicPr>
          <p:blipFill>
            <a:blip r:embed="rId3"/>
            <a:srcRect t="10333" b="34156"/>
            <a:stretch>
              <a:fillRect/>
            </a:stretch>
          </p:blipFill>
          <p:spPr>
            <a:xfrm>
              <a:off x="2720695" y="1828844"/>
              <a:ext cx="15203701" cy="20058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19" name="Delta"/>
            <p:cNvSpPr/>
            <p:nvPr/>
          </p:nvSpPr>
          <p:spPr>
            <a:xfrm>
              <a:off x="1946603" y="1530884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algn="ctr" defTabSz="821531">
                <a:spcBef>
                  <a:spcPts val="0"/>
                </a:spcBef>
                <a:defRPr sz="5200" b="1" i="0" spc="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Delta</a:t>
              </a:r>
            </a:p>
          </p:txBody>
        </p:sp>
        <p:sp>
          <p:nvSpPr>
            <p:cNvPr id="1720" name="Omicron"/>
            <p:cNvSpPr/>
            <p:nvPr/>
          </p:nvSpPr>
          <p:spPr>
            <a:xfrm>
              <a:off x="1435509" y="3423978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algn="ctr" defTabSz="821531">
                <a:spcBef>
                  <a:spcPts val="0"/>
                </a:spcBef>
                <a:defRPr sz="5200" b="1" i="0" spc="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Omicron</a:t>
              </a:r>
            </a:p>
          </p:txBody>
        </p:sp>
      </p:grpSp>
      <p:sp>
        <p:nvSpPr>
          <p:cNvPr id="1722" name="Tracking SARS-CoV-2 variants"/>
          <p:cNvSpPr txBox="1"/>
          <p:nvPr/>
        </p:nvSpPr>
        <p:spPr>
          <a:xfrm>
            <a:off x="0" y="0"/>
            <a:ext cx="22352000" cy="2019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10000" i="0" spc="0"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r>
              <a:t> Tracking SARS-CoV-2 variants</a:t>
            </a:r>
          </a:p>
        </p:txBody>
      </p:sp>
      <p:pic>
        <p:nvPicPr>
          <p:cNvPr id="1723" name="WJG-26-6335-g003.png" descr="WJG-26-6335-g003.png"/>
          <p:cNvPicPr>
            <a:picLocks noChangeAspect="1"/>
          </p:cNvPicPr>
          <p:nvPr/>
        </p:nvPicPr>
        <p:blipFill>
          <a:blip r:embed="rId4"/>
          <a:srcRect t="39839" r="42885"/>
          <a:stretch>
            <a:fillRect/>
          </a:stretch>
        </p:blipFill>
        <p:spPr>
          <a:xfrm>
            <a:off x="536996" y="2179628"/>
            <a:ext cx="7812480" cy="444784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4" name="Image" descr="Image"/>
          <p:cNvPicPr>
            <a:picLocks noChangeAspect="1"/>
          </p:cNvPicPr>
          <p:nvPr/>
        </p:nvPicPr>
        <p:blipFill>
          <a:blip r:embed="rId2"/>
          <a:srcRect t="50604" b="30903"/>
          <a:stretch>
            <a:fillRect/>
          </a:stretch>
        </p:blipFill>
        <p:spPr>
          <a:xfrm>
            <a:off x="6113360" y="6891175"/>
            <a:ext cx="15198230" cy="667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5" name="Image 10" descr="Image 10"/>
          <p:cNvPicPr>
            <a:picLocks noChangeAspect="1"/>
          </p:cNvPicPr>
          <p:nvPr/>
        </p:nvPicPr>
        <p:blipFill>
          <a:blip r:embed="rId5"/>
          <a:srcRect t="6672" b="77380"/>
          <a:stretch>
            <a:fillRect/>
          </a:stretch>
        </p:blipFill>
        <p:spPr>
          <a:xfrm>
            <a:off x="6196757" y="5768679"/>
            <a:ext cx="15773402" cy="1212195"/>
          </a:xfrm>
          <a:prstGeom prst="rect">
            <a:avLst/>
          </a:prstGeom>
          <a:ln w="12700">
            <a:miter lim="400000"/>
          </a:ln>
        </p:spPr>
      </p:pic>
      <p:sp>
        <p:nvSpPr>
          <p:cNvPr id="1726" name="Rectangle 16"/>
          <p:cNvSpPr txBox="1"/>
          <p:nvPr/>
        </p:nvSpPr>
        <p:spPr>
          <a:xfrm>
            <a:off x="8352764" y="7581378"/>
            <a:ext cx="8572032" cy="1213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8580" tIns="68580" rIns="68580" bIns="68580">
            <a:spAutoFit/>
          </a:bodyPr>
          <a:lstStyle/>
          <a:p>
            <a:pPr algn="ctr" defTabSz="1828800">
              <a:spcBef>
                <a:spcPts val="0"/>
              </a:spcBef>
              <a:defRPr sz="3800" i="0" spc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Single-nucleotide polymorphism (</a:t>
            </a:r>
            <a:r>
              <a:rPr b="1"/>
              <a:t>SNP</a:t>
            </a:r>
            <a:r>
              <a:t>) </a:t>
            </a:r>
          </a:p>
          <a:p>
            <a:pPr algn="ctr" defTabSz="1828800">
              <a:spcBef>
                <a:spcPts val="0"/>
              </a:spcBef>
              <a:defRPr sz="3800" i="0" spc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Insertion or Deletion (</a:t>
            </a:r>
            <a:r>
              <a:rPr b="1"/>
              <a:t>InDel</a:t>
            </a:r>
            <a:r>
              <a:t>)</a:t>
            </a:r>
          </a:p>
        </p:txBody>
      </p:sp>
      <p:sp>
        <p:nvSpPr>
          <p:cNvPr id="1727" name="Arrow: Bent 7"/>
          <p:cNvSpPr/>
          <p:nvPr/>
        </p:nvSpPr>
        <p:spPr>
          <a:xfrm rot="10800000" flipH="1">
            <a:off x="7651531" y="7329789"/>
            <a:ext cx="435769" cy="7858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6738"/>
                </a:lnTo>
                <a:cubicBezTo>
                  <a:pt x="0" y="3843"/>
                  <a:pt x="4231" y="1497"/>
                  <a:pt x="9450" y="1497"/>
                </a:cubicBezTo>
                <a:lnTo>
                  <a:pt x="16200" y="1497"/>
                </a:lnTo>
                <a:lnTo>
                  <a:pt x="16200" y="0"/>
                </a:lnTo>
                <a:lnTo>
                  <a:pt x="21600" y="2995"/>
                </a:lnTo>
                <a:lnTo>
                  <a:pt x="16200" y="5989"/>
                </a:lnTo>
                <a:lnTo>
                  <a:pt x="16200" y="4492"/>
                </a:lnTo>
                <a:lnTo>
                  <a:pt x="9450" y="4492"/>
                </a:lnTo>
                <a:cubicBezTo>
                  <a:pt x="7213" y="4492"/>
                  <a:pt x="5400" y="5497"/>
                  <a:pt x="5400" y="6738"/>
                </a:cubicBezTo>
                <a:lnTo>
                  <a:pt x="5400" y="21600"/>
                </a:lnTo>
                <a:close/>
              </a:path>
            </a:pathLst>
          </a:custGeom>
          <a:solidFill>
            <a:srgbClr val="C5050C"/>
          </a:solidFill>
          <a:ln w="25400">
            <a:solidFill>
              <a:srgbClr val="900409"/>
            </a:solidFill>
          </a:ln>
        </p:spPr>
        <p:txBody>
          <a:bodyPr lIns="68580" tIns="68580" rIns="68580" bIns="68580" anchor="ctr"/>
          <a:lstStyle/>
          <a:p>
            <a:pPr algn="ctr" defTabSz="1828800">
              <a:spcBef>
                <a:spcPts val="0"/>
              </a:spcBef>
              <a:defRPr sz="2400" i="0" spc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728" name="Arrow: Bent 15"/>
          <p:cNvSpPr/>
          <p:nvPr/>
        </p:nvSpPr>
        <p:spPr>
          <a:xfrm rot="10800000">
            <a:off x="17202723" y="7329789"/>
            <a:ext cx="435769" cy="7858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6738"/>
                </a:lnTo>
                <a:cubicBezTo>
                  <a:pt x="0" y="3843"/>
                  <a:pt x="4231" y="1497"/>
                  <a:pt x="9450" y="1497"/>
                </a:cubicBezTo>
                <a:lnTo>
                  <a:pt x="16200" y="1497"/>
                </a:lnTo>
                <a:lnTo>
                  <a:pt x="16200" y="0"/>
                </a:lnTo>
                <a:lnTo>
                  <a:pt x="21600" y="2995"/>
                </a:lnTo>
                <a:lnTo>
                  <a:pt x="16200" y="5989"/>
                </a:lnTo>
                <a:lnTo>
                  <a:pt x="16200" y="4492"/>
                </a:lnTo>
                <a:lnTo>
                  <a:pt x="9450" y="4492"/>
                </a:lnTo>
                <a:cubicBezTo>
                  <a:pt x="7213" y="4492"/>
                  <a:pt x="5400" y="5497"/>
                  <a:pt x="5400" y="6738"/>
                </a:cubicBezTo>
                <a:lnTo>
                  <a:pt x="5400" y="21600"/>
                </a:lnTo>
                <a:close/>
              </a:path>
            </a:pathLst>
          </a:custGeom>
          <a:solidFill>
            <a:srgbClr val="C5050C"/>
          </a:solidFill>
          <a:ln w="25400">
            <a:solidFill>
              <a:srgbClr val="900409"/>
            </a:solidFill>
          </a:ln>
        </p:spPr>
        <p:txBody>
          <a:bodyPr lIns="68580" tIns="68580" rIns="68580" bIns="68580" anchor="ctr"/>
          <a:lstStyle/>
          <a:p>
            <a:pPr algn="ctr" defTabSz="1828800">
              <a:spcBef>
                <a:spcPts val="0"/>
              </a:spcBef>
              <a:defRPr sz="2400" i="0" spc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729" name="Arrow: Bent 18"/>
          <p:cNvSpPr/>
          <p:nvPr/>
        </p:nvSpPr>
        <p:spPr>
          <a:xfrm rot="10800000">
            <a:off x="18088548" y="7329789"/>
            <a:ext cx="435769" cy="7858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6738"/>
                </a:lnTo>
                <a:cubicBezTo>
                  <a:pt x="0" y="3843"/>
                  <a:pt x="4231" y="1497"/>
                  <a:pt x="9450" y="1497"/>
                </a:cubicBezTo>
                <a:lnTo>
                  <a:pt x="16200" y="1497"/>
                </a:lnTo>
                <a:lnTo>
                  <a:pt x="16200" y="0"/>
                </a:lnTo>
                <a:lnTo>
                  <a:pt x="21600" y="2995"/>
                </a:lnTo>
                <a:lnTo>
                  <a:pt x="16200" y="5989"/>
                </a:lnTo>
                <a:lnTo>
                  <a:pt x="16200" y="4492"/>
                </a:lnTo>
                <a:lnTo>
                  <a:pt x="9450" y="4492"/>
                </a:lnTo>
                <a:cubicBezTo>
                  <a:pt x="7213" y="4492"/>
                  <a:pt x="5400" y="5497"/>
                  <a:pt x="5400" y="6738"/>
                </a:cubicBezTo>
                <a:lnTo>
                  <a:pt x="5400" y="21600"/>
                </a:lnTo>
                <a:close/>
              </a:path>
            </a:pathLst>
          </a:custGeom>
          <a:solidFill>
            <a:srgbClr val="C5050C"/>
          </a:solidFill>
          <a:ln w="25400">
            <a:solidFill>
              <a:srgbClr val="900409"/>
            </a:solidFill>
          </a:ln>
        </p:spPr>
        <p:txBody>
          <a:bodyPr lIns="68580" tIns="68580" rIns="68580" bIns="68580" anchor="ctr"/>
          <a:lstStyle/>
          <a:p>
            <a:pPr algn="ctr" defTabSz="1828800">
              <a:spcBef>
                <a:spcPts val="0"/>
              </a:spcBef>
              <a:defRPr sz="2400" i="0" spc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730" name="SARS-CoV-2…"/>
          <p:cNvSpPr txBox="1">
            <a:spLocks noGrp="1"/>
          </p:cNvSpPr>
          <p:nvPr>
            <p:ph type="title"/>
          </p:nvPr>
        </p:nvSpPr>
        <p:spPr>
          <a:xfrm>
            <a:off x="87397" y="6692280"/>
            <a:ext cx="6336177" cy="922948"/>
          </a:xfrm>
          <a:prstGeom prst="rect">
            <a:avLst/>
          </a:prstGeom>
        </p:spPr>
        <p:txBody>
          <a:bodyPr lIns="68550" tIns="68550" rIns="68550" bIns="68550" anchor="ctr">
            <a:normAutofit fontScale="90000"/>
          </a:bodyPr>
          <a:lstStyle/>
          <a:p>
            <a:pPr algn="r" defTabSz="1481327">
              <a:lnSpc>
                <a:spcPct val="90000"/>
              </a:lnSpc>
              <a:defRPr sz="291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SARS-CoV-2 </a:t>
            </a:r>
          </a:p>
          <a:p>
            <a:pPr algn="r" defTabSz="1481327">
              <a:lnSpc>
                <a:spcPct val="90000"/>
              </a:lnSpc>
              <a:defRPr sz="291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Genome</a:t>
            </a:r>
          </a:p>
        </p:txBody>
      </p:sp>
      <p:sp>
        <p:nvSpPr>
          <p:cNvPr id="1731" name="Radioactif"/>
          <p:cNvSpPr/>
          <p:nvPr/>
        </p:nvSpPr>
        <p:spPr>
          <a:xfrm>
            <a:off x="7394363" y="5873247"/>
            <a:ext cx="667942" cy="6679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3" y="0"/>
                  <a:pt x="0" y="4833"/>
                  <a:pt x="0" y="10800"/>
                </a:cubicBezTo>
                <a:cubicBezTo>
                  <a:pt x="0" y="16767"/>
                  <a:pt x="4833" y="21600"/>
                  <a:pt x="10800" y="21600"/>
                </a:cubicBezTo>
                <a:cubicBezTo>
                  <a:pt x="16767" y="21600"/>
                  <a:pt x="21600" y="16767"/>
                  <a:pt x="21600" y="10800"/>
                </a:cubicBezTo>
                <a:cubicBezTo>
                  <a:pt x="21600" y="4833"/>
                  <a:pt x="16762" y="0"/>
                  <a:pt x="10800" y="0"/>
                </a:cubicBezTo>
                <a:close/>
                <a:moveTo>
                  <a:pt x="10800" y="1188"/>
                </a:moveTo>
                <a:cubicBezTo>
                  <a:pt x="16108" y="1188"/>
                  <a:pt x="20412" y="5492"/>
                  <a:pt x="20412" y="10800"/>
                </a:cubicBezTo>
                <a:cubicBezTo>
                  <a:pt x="20412" y="16108"/>
                  <a:pt x="16103" y="20412"/>
                  <a:pt x="10800" y="20412"/>
                </a:cubicBezTo>
                <a:cubicBezTo>
                  <a:pt x="5492" y="20412"/>
                  <a:pt x="1188" y="16108"/>
                  <a:pt x="1188" y="10800"/>
                </a:cubicBezTo>
                <a:cubicBezTo>
                  <a:pt x="1188" y="5492"/>
                  <a:pt x="5492" y="1188"/>
                  <a:pt x="10800" y="1188"/>
                </a:cubicBezTo>
                <a:close/>
                <a:moveTo>
                  <a:pt x="6635" y="3704"/>
                </a:moveTo>
                <a:cubicBezTo>
                  <a:pt x="6635" y="3704"/>
                  <a:pt x="2472" y="5287"/>
                  <a:pt x="2472" y="10849"/>
                </a:cubicBezTo>
                <a:lnTo>
                  <a:pt x="7769" y="10849"/>
                </a:lnTo>
                <a:cubicBezTo>
                  <a:pt x="7769" y="10838"/>
                  <a:pt x="7769" y="10822"/>
                  <a:pt x="7769" y="10800"/>
                </a:cubicBezTo>
                <a:cubicBezTo>
                  <a:pt x="7769" y="9693"/>
                  <a:pt x="8364" y="8727"/>
                  <a:pt x="9249" y="8198"/>
                </a:cubicBezTo>
                <a:lnTo>
                  <a:pt x="6635" y="3704"/>
                </a:lnTo>
                <a:close/>
                <a:moveTo>
                  <a:pt x="14958" y="3709"/>
                </a:moveTo>
                <a:lnTo>
                  <a:pt x="12344" y="8203"/>
                </a:lnTo>
                <a:cubicBezTo>
                  <a:pt x="13230" y="8732"/>
                  <a:pt x="13824" y="9698"/>
                  <a:pt x="13824" y="10805"/>
                </a:cubicBezTo>
                <a:cubicBezTo>
                  <a:pt x="13824" y="10821"/>
                  <a:pt x="13824" y="10843"/>
                  <a:pt x="13824" y="10859"/>
                </a:cubicBezTo>
                <a:lnTo>
                  <a:pt x="19121" y="10859"/>
                </a:lnTo>
                <a:cubicBezTo>
                  <a:pt x="19121" y="5292"/>
                  <a:pt x="14958" y="3709"/>
                  <a:pt x="14958" y="3709"/>
                </a:cubicBezTo>
                <a:close/>
                <a:moveTo>
                  <a:pt x="10800" y="8758"/>
                </a:moveTo>
                <a:cubicBezTo>
                  <a:pt x="10278" y="8758"/>
                  <a:pt x="9754" y="8959"/>
                  <a:pt x="9356" y="9357"/>
                </a:cubicBezTo>
                <a:cubicBezTo>
                  <a:pt x="8558" y="10154"/>
                  <a:pt x="8558" y="11446"/>
                  <a:pt x="9356" y="12243"/>
                </a:cubicBezTo>
                <a:cubicBezTo>
                  <a:pt x="10153" y="13040"/>
                  <a:pt x="11446" y="13040"/>
                  <a:pt x="12243" y="12243"/>
                </a:cubicBezTo>
                <a:cubicBezTo>
                  <a:pt x="13040" y="11446"/>
                  <a:pt x="13040" y="10154"/>
                  <a:pt x="12243" y="9357"/>
                </a:cubicBezTo>
                <a:cubicBezTo>
                  <a:pt x="11844" y="8959"/>
                  <a:pt x="11322" y="8758"/>
                  <a:pt x="10800" y="8758"/>
                </a:cubicBezTo>
                <a:close/>
                <a:moveTo>
                  <a:pt x="9293" y="13424"/>
                </a:moveTo>
                <a:lnTo>
                  <a:pt x="6684" y="17977"/>
                </a:lnTo>
                <a:cubicBezTo>
                  <a:pt x="6684" y="17977"/>
                  <a:pt x="8315" y="19218"/>
                  <a:pt x="10810" y="19202"/>
                </a:cubicBezTo>
                <a:cubicBezTo>
                  <a:pt x="13305" y="19218"/>
                  <a:pt x="14936" y="17977"/>
                  <a:pt x="14936" y="17977"/>
                </a:cubicBezTo>
                <a:lnTo>
                  <a:pt x="12327" y="13424"/>
                </a:lnTo>
                <a:cubicBezTo>
                  <a:pt x="11879" y="13683"/>
                  <a:pt x="11361" y="13829"/>
                  <a:pt x="10810" y="13824"/>
                </a:cubicBezTo>
                <a:cubicBezTo>
                  <a:pt x="10259" y="13824"/>
                  <a:pt x="9741" y="13678"/>
                  <a:pt x="9293" y="13424"/>
                </a:cubicBezTo>
                <a:close/>
              </a:path>
            </a:pathLst>
          </a:custGeom>
          <a:solidFill>
            <a:schemeClr val="accent5">
              <a:satOff val="7361"/>
              <a:lumOff val="753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500" i="0" spc="0">
                <a:solidFill>
                  <a:schemeClr val="accent5">
                    <a:satOff val="7361"/>
                    <a:lumOff val="7535"/>
                  </a:schemeClr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1732" name="Radioactif"/>
          <p:cNvSpPr/>
          <p:nvPr/>
        </p:nvSpPr>
        <p:spPr>
          <a:xfrm>
            <a:off x="17238394" y="5873247"/>
            <a:ext cx="667941" cy="6679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3" y="0"/>
                  <a:pt x="0" y="4833"/>
                  <a:pt x="0" y="10800"/>
                </a:cubicBezTo>
                <a:cubicBezTo>
                  <a:pt x="0" y="16767"/>
                  <a:pt x="4833" y="21600"/>
                  <a:pt x="10800" y="21600"/>
                </a:cubicBezTo>
                <a:cubicBezTo>
                  <a:pt x="16767" y="21600"/>
                  <a:pt x="21600" y="16767"/>
                  <a:pt x="21600" y="10800"/>
                </a:cubicBezTo>
                <a:cubicBezTo>
                  <a:pt x="21600" y="4833"/>
                  <a:pt x="16762" y="0"/>
                  <a:pt x="10800" y="0"/>
                </a:cubicBezTo>
                <a:close/>
                <a:moveTo>
                  <a:pt x="10800" y="1188"/>
                </a:moveTo>
                <a:cubicBezTo>
                  <a:pt x="16108" y="1188"/>
                  <a:pt x="20412" y="5492"/>
                  <a:pt x="20412" y="10800"/>
                </a:cubicBezTo>
                <a:cubicBezTo>
                  <a:pt x="20412" y="16108"/>
                  <a:pt x="16103" y="20412"/>
                  <a:pt x="10800" y="20412"/>
                </a:cubicBezTo>
                <a:cubicBezTo>
                  <a:pt x="5492" y="20412"/>
                  <a:pt x="1188" y="16108"/>
                  <a:pt x="1188" y="10800"/>
                </a:cubicBezTo>
                <a:cubicBezTo>
                  <a:pt x="1188" y="5492"/>
                  <a:pt x="5492" y="1188"/>
                  <a:pt x="10800" y="1188"/>
                </a:cubicBezTo>
                <a:close/>
                <a:moveTo>
                  <a:pt x="6635" y="3704"/>
                </a:moveTo>
                <a:cubicBezTo>
                  <a:pt x="6635" y="3704"/>
                  <a:pt x="2472" y="5287"/>
                  <a:pt x="2472" y="10849"/>
                </a:cubicBezTo>
                <a:lnTo>
                  <a:pt x="7769" y="10849"/>
                </a:lnTo>
                <a:cubicBezTo>
                  <a:pt x="7769" y="10838"/>
                  <a:pt x="7769" y="10822"/>
                  <a:pt x="7769" y="10800"/>
                </a:cubicBezTo>
                <a:cubicBezTo>
                  <a:pt x="7769" y="9693"/>
                  <a:pt x="8364" y="8727"/>
                  <a:pt x="9249" y="8198"/>
                </a:cubicBezTo>
                <a:lnTo>
                  <a:pt x="6635" y="3704"/>
                </a:lnTo>
                <a:close/>
                <a:moveTo>
                  <a:pt x="14958" y="3709"/>
                </a:moveTo>
                <a:lnTo>
                  <a:pt x="12344" y="8203"/>
                </a:lnTo>
                <a:cubicBezTo>
                  <a:pt x="13230" y="8732"/>
                  <a:pt x="13824" y="9698"/>
                  <a:pt x="13824" y="10805"/>
                </a:cubicBezTo>
                <a:cubicBezTo>
                  <a:pt x="13824" y="10821"/>
                  <a:pt x="13824" y="10843"/>
                  <a:pt x="13824" y="10859"/>
                </a:cubicBezTo>
                <a:lnTo>
                  <a:pt x="19121" y="10859"/>
                </a:lnTo>
                <a:cubicBezTo>
                  <a:pt x="19121" y="5292"/>
                  <a:pt x="14958" y="3709"/>
                  <a:pt x="14958" y="3709"/>
                </a:cubicBezTo>
                <a:close/>
                <a:moveTo>
                  <a:pt x="10800" y="8758"/>
                </a:moveTo>
                <a:cubicBezTo>
                  <a:pt x="10278" y="8758"/>
                  <a:pt x="9754" y="8959"/>
                  <a:pt x="9356" y="9357"/>
                </a:cubicBezTo>
                <a:cubicBezTo>
                  <a:pt x="8558" y="10154"/>
                  <a:pt x="8558" y="11446"/>
                  <a:pt x="9356" y="12243"/>
                </a:cubicBezTo>
                <a:cubicBezTo>
                  <a:pt x="10153" y="13040"/>
                  <a:pt x="11446" y="13040"/>
                  <a:pt x="12243" y="12243"/>
                </a:cubicBezTo>
                <a:cubicBezTo>
                  <a:pt x="13040" y="11446"/>
                  <a:pt x="13040" y="10154"/>
                  <a:pt x="12243" y="9357"/>
                </a:cubicBezTo>
                <a:cubicBezTo>
                  <a:pt x="11844" y="8959"/>
                  <a:pt x="11322" y="8758"/>
                  <a:pt x="10800" y="8758"/>
                </a:cubicBezTo>
                <a:close/>
                <a:moveTo>
                  <a:pt x="9293" y="13424"/>
                </a:moveTo>
                <a:lnTo>
                  <a:pt x="6684" y="17977"/>
                </a:lnTo>
                <a:cubicBezTo>
                  <a:pt x="6684" y="17977"/>
                  <a:pt x="8315" y="19218"/>
                  <a:pt x="10810" y="19202"/>
                </a:cubicBezTo>
                <a:cubicBezTo>
                  <a:pt x="13305" y="19218"/>
                  <a:pt x="14936" y="17977"/>
                  <a:pt x="14936" y="17977"/>
                </a:cubicBezTo>
                <a:lnTo>
                  <a:pt x="12327" y="13424"/>
                </a:lnTo>
                <a:cubicBezTo>
                  <a:pt x="11879" y="13683"/>
                  <a:pt x="11361" y="13829"/>
                  <a:pt x="10810" y="13824"/>
                </a:cubicBezTo>
                <a:cubicBezTo>
                  <a:pt x="10259" y="13824"/>
                  <a:pt x="9741" y="13678"/>
                  <a:pt x="9293" y="13424"/>
                </a:cubicBezTo>
                <a:close/>
              </a:path>
            </a:pathLst>
          </a:custGeom>
          <a:solidFill>
            <a:schemeClr val="accent5">
              <a:satOff val="7361"/>
              <a:lumOff val="753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500" i="0" spc="0">
                <a:solidFill>
                  <a:schemeClr val="accent5">
                    <a:satOff val="7361"/>
                    <a:lumOff val="7535"/>
                  </a:schemeClr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1733" name="Radioactif"/>
          <p:cNvSpPr/>
          <p:nvPr/>
        </p:nvSpPr>
        <p:spPr>
          <a:xfrm>
            <a:off x="18122904" y="5873247"/>
            <a:ext cx="667942" cy="6679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3" y="0"/>
                  <a:pt x="0" y="4833"/>
                  <a:pt x="0" y="10800"/>
                </a:cubicBezTo>
                <a:cubicBezTo>
                  <a:pt x="0" y="16767"/>
                  <a:pt x="4833" y="21600"/>
                  <a:pt x="10800" y="21600"/>
                </a:cubicBezTo>
                <a:cubicBezTo>
                  <a:pt x="16767" y="21600"/>
                  <a:pt x="21600" y="16767"/>
                  <a:pt x="21600" y="10800"/>
                </a:cubicBezTo>
                <a:cubicBezTo>
                  <a:pt x="21600" y="4833"/>
                  <a:pt x="16762" y="0"/>
                  <a:pt x="10800" y="0"/>
                </a:cubicBezTo>
                <a:close/>
                <a:moveTo>
                  <a:pt x="10800" y="1188"/>
                </a:moveTo>
                <a:cubicBezTo>
                  <a:pt x="16108" y="1188"/>
                  <a:pt x="20412" y="5492"/>
                  <a:pt x="20412" y="10800"/>
                </a:cubicBezTo>
                <a:cubicBezTo>
                  <a:pt x="20412" y="16108"/>
                  <a:pt x="16103" y="20412"/>
                  <a:pt x="10800" y="20412"/>
                </a:cubicBezTo>
                <a:cubicBezTo>
                  <a:pt x="5492" y="20412"/>
                  <a:pt x="1188" y="16108"/>
                  <a:pt x="1188" y="10800"/>
                </a:cubicBezTo>
                <a:cubicBezTo>
                  <a:pt x="1188" y="5492"/>
                  <a:pt x="5492" y="1188"/>
                  <a:pt x="10800" y="1188"/>
                </a:cubicBezTo>
                <a:close/>
                <a:moveTo>
                  <a:pt x="6635" y="3704"/>
                </a:moveTo>
                <a:cubicBezTo>
                  <a:pt x="6635" y="3704"/>
                  <a:pt x="2472" y="5287"/>
                  <a:pt x="2472" y="10849"/>
                </a:cubicBezTo>
                <a:lnTo>
                  <a:pt x="7769" y="10849"/>
                </a:lnTo>
                <a:cubicBezTo>
                  <a:pt x="7769" y="10838"/>
                  <a:pt x="7769" y="10822"/>
                  <a:pt x="7769" y="10800"/>
                </a:cubicBezTo>
                <a:cubicBezTo>
                  <a:pt x="7769" y="9693"/>
                  <a:pt x="8364" y="8727"/>
                  <a:pt x="9249" y="8198"/>
                </a:cubicBezTo>
                <a:lnTo>
                  <a:pt x="6635" y="3704"/>
                </a:lnTo>
                <a:close/>
                <a:moveTo>
                  <a:pt x="14958" y="3709"/>
                </a:moveTo>
                <a:lnTo>
                  <a:pt x="12344" y="8203"/>
                </a:lnTo>
                <a:cubicBezTo>
                  <a:pt x="13230" y="8732"/>
                  <a:pt x="13824" y="9698"/>
                  <a:pt x="13824" y="10805"/>
                </a:cubicBezTo>
                <a:cubicBezTo>
                  <a:pt x="13824" y="10821"/>
                  <a:pt x="13824" y="10843"/>
                  <a:pt x="13824" y="10859"/>
                </a:cubicBezTo>
                <a:lnTo>
                  <a:pt x="19121" y="10859"/>
                </a:lnTo>
                <a:cubicBezTo>
                  <a:pt x="19121" y="5292"/>
                  <a:pt x="14958" y="3709"/>
                  <a:pt x="14958" y="3709"/>
                </a:cubicBezTo>
                <a:close/>
                <a:moveTo>
                  <a:pt x="10800" y="8758"/>
                </a:moveTo>
                <a:cubicBezTo>
                  <a:pt x="10278" y="8758"/>
                  <a:pt x="9754" y="8959"/>
                  <a:pt x="9356" y="9357"/>
                </a:cubicBezTo>
                <a:cubicBezTo>
                  <a:pt x="8558" y="10154"/>
                  <a:pt x="8558" y="11446"/>
                  <a:pt x="9356" y="12243"/>
                </a:cubicBezTo>
                <a:cubicBezTo>
                  <a:pt x="10153" y="13040"/>
                  <a:pt x="11446" y="13040"/>
                  <a:pt x="12243" y="12243"/>
                </a:cubicBezTo>
                <a:cubicBezTo>
                  <a:pt x="13040" y="11446"/>
                  <a:pt x="13040" y="10154"/>
                  <a:pt x="12243" y="9357"/>
                </a:cubicBezTo>
                <a:cubicBezTo>
                  <a:pt x="11844" y="8959"/>
                  <a:pt x="11322" y="8758"/>
                  <a:pt x="10800" y="8758"/>
                </a:cubicBezTo>
                <a:close/>
                <a:moveTo>
                  <a:pt x="9293" y="13424"/>
                </a:moveTo>
                <a:lnTo>
                  <a:pt x="6684" y="17977"/>
                </a:lnTo>
                <a:cubicBezTo>
                  <a:pt x="6684" y="17977"/>
                  <a:pt x="8315" y="19218"/>
                  <a:pt x="10810" y="19202"/>
                </a:cubicBezTo>
                <a:cubicBezTo>
                  <a:pt x="13305" y="19218"/>
                  <a:pt x="14936" y="17977"/>
                  <a:pt x="14936" y="17977"/>
                </a:cubicBezTo>
                <a:lnTo>
                  <a:pt x="12327" y="13424"/>
                </a:lnTo>
                <a:cubicBezTo>
                  <a:pt x="11879" y="13683"/>
                  <a:pt x="11361" y="13829"/>
                  <a:pt x="10810" y="13824"/>
                </a:cubicBezTo>
                <a:cubicBezTo>
                  <a:pt x="10259" y="13824"/>
                  <a:pt x="9741" y="13678"/>
                  <a:pt x="9293" y="13424"/>
                </a:cubicBezTo>
                <a:close/>
              </a:path>
            </a:pathLst>
          </a:custGeom>
          <a:solidFill>
            <a:schemeClr val="accent5">
              <a:satOff val="7361"/>
              <a:lumOff val="753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500" i="0" spc="0">
                <a:solidFill>
                  <a:schemeClr val="accent5">
                    <a:satOff val="7361"/>
                    <a:lumOff val="7535"/>
                  </a:schemeClr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1734" name="Numéro de diapositive"/>
          <p:cNvSpPr txBox="1">
            <a:spLocks noGrp="1"/>
          </p:cNvSpPr>
          <p:nvPr>
            <p:ph type="sldNum" sz="quarter" idx="4294967295"/>
          </p:nvPr>
        </p:nvSpPr>
        <p:spPr>
          <a:xfrm>
            <a:off x="23136936" y="12922250"/>
            <a:ext cx="453239" cy="4699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algn="ctr" defTabSz="821531"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42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1" grpId="1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Cercle"/>
          <p:cNvSpPr/>
          <p:nvPr/>
        </p:nvSpPr>
        <p:spPr>
          <a:xfrm>
            <a:off x="10079389" y="6975347"/>
            <a:ext cx="392907" cy="392908"/>
          </a:xfrm>
          <a:prstGeom prst="ellipse">
            <a:avLst/>
          </a:prstGeom>
          <a:solidFill>
            <a:srgbClr val="008C91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pic>
        <p:nvPicPr>
          <p:cNvPr id="218" name="cnty.png" descr="cnt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911" y="2362307"/>
            <a:ext cx="9941503" cy="10659934"/>
          </a:xfrm>
          <a:prstGeom prst="rect">
            <a:avLst/>
          </a:prstGeom>
          <a:ln w="12700">
            <a:miter lim="400000"/>
          </a:ln>
        </p:spPr>
      </p:pic>
      <p:sp>
        <p:nvSpPr>
          <p:cNvPr id="219" name="Texte"/>
          <p:cNvSpPr txBox="1"/>
          <p:nvPr/>
        </p:nvSpPr>
        <p:spPr>
          <a:xfrm>
            <a:off x="12084843" y="7172162"/>
            <a:ext cx="206376" cy="384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642937">
              <a:spcBef>
                <a:spcPts val="0"/>
              </a:spcBef>
              <a:defRPr sz="1600" i="0" spc="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 </a:t>
            </a:r>
          </a:p>
        </p:txBody>
      </p:sp>
      <p:sp>
        <p:nvSpPr>
          <p:cNvPr id="220" name="Cercle"/>
          <p:cNvSpPr/>
          <p:nvPr/>
        </p:nvSpPr>
        <p:spPr>
          <a:xfrm>
            <a:off x="11397643" y="11442227"/>
            <a:ext cx="392907" cy="392908"/>
          </a:xfrm>
          <a:prstGeom prst="ellipse">
            <a:avLst/>
          </a:prstGeom>
          <a:solidFill>
            <a:srgbClr val="971817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21" name="Cercle"/>
          <p:cNvSpPr/>
          <p:nvPr/>
        </p:nvSpPr>
        <p:spPr>
          <a:xfrm>
            <a:off x="11397643" y="11700804"/>
            <a:ext cx="392907" cy="392907"/>
          </a:xfrm>
          <a:prstGeom prst="ellipse">
            <a:avLst/>
          </a:prstGeom>
          <a:solidFill>
            <a:srgbClr val="971817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22" name="Cercle"/>
          <p:cNvSpPr/>
          <p:nvPr/>
        </p:nvSpPr>
        <p:spPr>
          <a:xfrm>
            <a:off x="11576236" y="11879398"/>
            <a:ext cx="392908" cy="392907"/>
          </a:xfrm>
          <a:prstGeom prst="ellipse">
            <a:avLst/>
          </a:prstGeom>
          <a:solidFill>
            <a:srgbClr val="00397A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23" name="Cercle"/>
          <p:cNvSpPr/>
          <p:nvPr/>
        </p:nvSpPr>
        <p:spPr>
          <a:xfrm>
            <a:off x="10396502" y="8561511"/>
            <a:ext cx="392907" cy="392907"/>
          </a:xfrm>
          <a:prstGeom prst="ellipse">
            <a:avLst/>
          </a:prstGeom>
          <a:solidFill>
            <a:srgbClr val="00397A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24" name="Cercle"/>
          <p:cNvSpPr/>
          <p:nvPr/>
        </p:nvSpPr>
        <p:spPr>
          <a:xfrm>
            <a:off x="11094979" y="7915076"/>
            <a:ext cx="392907" cy="392907"/>
          </a:xfrm>
          <a:prstGeom prst="ellipse">
            <a:avLst/>
          </a:prstGeom>
          <a:solidFill>
            <a:srgbClr val="971817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25" name="Cercle"/>
          <p:cNvSpPr/>
          <p:nvPr/>
        </p:nvSpPr>
        <p:spPr>
          <a:xfrm>
            <a:off x="11202135" y="8057951"/>
            <a:ext cx="392907" cy="392907"/>
          </a:xfrm>
          <a:prstGeom prst="ellipse">
            <a:avLst/>
          </a:prstGeom>
          <a:solidFill>
            <a:srgbClr val="971817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26" name="Cercle"/>
          <p:cNvSpPr/>
          <p:nvPr/>
        </p:nvSpPr>
        <p:spPr>
          <a:xfrm>
            <a:off x="10698746" y="11611507"/>
            <a:ext cx="392907" cy="392907"/>
          </a:xfrm>
          <a:prstGeom prst="ellipse">
            <a:avLst/>
          </a:prstGeom>
          <a:solidFill>
            <a:srgbClr val="00397A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27" name="Cercle"/>
          <p:cNvSpPr/>
          <p:nvPr/>
        </p:nvSpPr>
        <p:spPr>
          <a:xfrm>
            <a:off x="11291432" y="10729569"/>
            <a:ext cx="392907" cy="392907"/>
          </a:xfrm>
          <a:prstGeom prst="ellipse">
            <a:avLst/>
          </a:prstGeom>
          <a:solidFill>
            <a:srgbClr val="00397A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28" name="Cercle"/>
          <p:cNvSpPr/>
          <p:nvPr/>
        </p:nvSpPr>
        <p:spPr>
          <a:xfrm>
            <a:off x="11202135" y="10908162"/>
            <a:ext cx="392907" cy="392908"/>
          </a:xfrm>
          <a:prstGeom prst="ellipse">
            <a:avLst/>
          </a:prstGeom>
          <a:solidFill>
            <a:srgbClr val="00397A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29" name="Cercle"/>
          <p:cNvSpPr/>
          <p:nvPr/>
        </p:nvSpPr>
        <p:spPr>
          <a:xfrm>
            <a:off x="11504799" y="10675990"/>
            <a:ext cx="392907" cy="392908"/>
          </a:xfrm>
          <a:prstGeom prst="ellipse">
            <a:avLst/>
          </a:prstGeom>
          <a:solidFill>
            <a:srgbClr val="00397A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30" name="Cercle"/>
          <p:cNvSpPr/>
          <p:nvPr/>
        </p:nvSpPr>
        <p:spPr>
          <a:xfrm>
            <a:off x="11522658" y="12240290"/>
            <a:ext cx="392907" cy="392908"/>
          </a:xfrm>
          <a:prstGeom prst="ellipse">
            <a:avLst/>
          </a:prstGeom>
          <a:solidFill>
            <a:srgbClr val="00397A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31" name="Cercle"/>
          <p:cNvSpPr/>
          <p:nvPr/>
        </p:nvSpPr>
        <p:spPr>
          <a:xfrm>
            <a:off x="10788043" y="12374920"/>
            <a:ext cx="392907" cy="392907"/>
          </a:xfrm>
          <a:prstGeom prst="ellipse">
            <a:avLst/>
          </a:prstGeom>
          <a:solidFill>
            <a:srgbClr val="00397A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32" name="Cercle"/>
          <p:cNvSpPr/>
          <p:nvPr/>
        </p:nvSpPr>
        <p:spPr>
          <a:xfrm>
            <a:off x="6553865" y="3423903"/>
            <a:ext cx="392907" cy="392907"/>
          </a:xfrm>
          <a:prstGeom prst="ellipse">
            <a:avLst/>
          </a:prstGeom>
          <a:solidFill>
            <a:srgbClr val="00397A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33" name="Cercle"/>
          <p:cNvSpPr/>
          <p:nvPr/>
        </p:nvSpPr>
        <p:spPr>
          <a:xfrm>
            <a:off x="8070350" y="10568834"/>
            <a:ext cx="392907" cy="392907"/>
          </a:xfrm>
          <a:prstGeom prst="ellipse">
            <a:avLst/>
          </a:prstGeom>
          <a:solidFill>
            <a:srgbClr val="00397A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34" name="Cercle"/>
          <p:cNvSpPr/>
          <p:nvPr/>
        </p:nvSpPr>
        <p:spPr>
          <a:xfrm>
            <a:off x="9448673" y="9467716"/>
            <a:ext cx="392907" cy="392907"/>
          </a:xfrm>
          <a:prstGeom prst="ellipse">
            <a:avLst/>
          </a:prstGeom>
          <a:solidFill>
            <a:srgbClr val="00397A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35" name="Cercle"/>
          <p:cNvSpPr/>
          <p:nvPr/>
        </p:nvSpPr>
        <p:spPr>
          <a:xfrm>
            <a:off x="6309379" y="8561511"/>
            <a:ext cx="392908" cy="392907"/>
          </a:xfrm>
          <a:prstGeom prst="ellipse">
            <a:avLst/>
          </a:prstGeom>
          <a:solidFill>
            <a:srgbClr val="00397A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36" name="Cercle"/>
          <p:cNvSpPr/>
          <p:nvPr/>
        </p:nvSpPr>
        <p:spPr>
          <a:xfrm>
            <a:off x="9760827" y="7915076"/>
            <a:ext cx="392907" cy="392907"/>
          </a:xfrm>
          <a:prstGeom prst="ellipse">
            <a:avLst/>
          </a:prstGeom>
          <a:solidFill>
            <a:srgbClr val="00397A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37" name="Cercle"/>
          <p:cNvSpPr/>
          <p:nvPr/>
        </p:nvSpPr>
        <p:spPr>
          <a:xfrm>
            <a:off x="9377236" y="10693850"/>
            <a:ext cx="392907" cy="392907"/>
          </a:xfrm>
          <a:prstGeom prst="ellipse">
            <a:avLst/>
          </a:prstGeom>
          <a:solidFill>
            <a:srgbClr val="00397A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38" name="Cercle"/>
          <p:cNvSpPr/>
          <p:nvPr/>
        </p:nvSpPr>
        <p:spPr>
          <a:xfrm>
            <a:off x="5616716" y="7495820"/>
            <a:ext cx="392908" cy="392908"/>
          </a:xfrm>
          <a:prstGeom prst="ellipse">
            <a:avLst/>
          </a:prstGeom>
          <a:solidFill>
            <a:srgbClr val="00397A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39" name="Cercle"/>
          <p:cNvSpPr/>
          <p:nvPr/>
        </p:nvSpPr>
        <p:spPr>
          <a:xfrm>
            <a:off x="10653544" y="10793027"/>
            <a:ext cx="392907" cy="392907"/>
          </a:xfrm>
          <a:prstGeom prst="ellipse">
            <a:avLst/>
          </a:prstGeom>
          <a:solidFill>
            <a:srgbClr val="00397A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40" name="Cercle"/>
          <p:cNvSpPr/>
          <p:nvPr/>
        </p:nvSpPr>
        <p:spPr>
          <a:xfrm>
            <a:off x="5598857" y="4653044"/>
            <a:ext cx="392907" cy="392907"/>
          </a:xfrm>
          <a:prstGeom prst="ellipse">
            <a:avLst/>
          </a:prstGeom>
          <a:solidFill>
            <a:srgbClr val="00397A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41" name="Cercle"/>
          <p:cNvSpPr/>
          <p:nvPr/>
        </p:nvSpPr>
        <p:spPr>
          <a:xfrm>
            <a:off x="3298009" y="6929123"/>
            <a:ext cx="392907" cy="392907"/>
          </a:xfrm>
          <a:prstGeom prst="ellipse">
            <a:avLst/>
          </a:prstGeom>
          <a:solidFill>
            <a:srgbClr val="00397A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42" name="Cercle"/>
          <p:cNvSpPr/>
          <p:nvPr/>
        </p:nvSpPr>
        <p:spPr>
          <a:xfrm>
            <a:off x="9555829" y="12428498"/>
            <a:ext cx="392908" cy="392907"/>
          </a:xfrm>
          <a:prstGeom prst="ellipse">
            <a:avLst/>
          </a:prstGeom>
          <a:solidFill>
            <a:srgbClr val="00397A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43" name="Cercle"/>
          <p:cNvSpPr/>
          <p:nvPr/>
        </p:nvSpPr>
        <p:spPr>
          <a:xfrm>
            <a:off x="11522658" y="12564882"/>
            <a:ext cx="392907" cy="392907"/>
          </a:xfrm>
          <a:prstGeom prst="ellipse">
            <a:avLst/>
          </a:prstGeom>
          <a:solidFill>
            <a:srgbClr val="00397A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44" name="Cercle"/>
          <p:cNvSpPr/>
          <p:nvPr/>
        </p:nvSpPr>
        <p:spPr>
          <a:xfrm>
            <a:off x="10079389" y="7185655"/>
            <a:ext cx="392907" cy="392908"/>
          </a:xfrm>
          <a:prstGeom prst="ellipse">
            <a:avLst/>
          </a:prstGeom>
          <a:solidFill>
            <a:srgbClr val="008C91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45" name="Cercle"/>
          <p:cNvSpPr/>
          <p:nvPr/>
        </p:nvSpPr>
        <p:spPr>
          <a:xfrm>
            <a:off x="5672622" y="9639901"/>
            <a:ext cx="392907" cy="392907"/>
          </a:xfrm>
          <a:prstGeom prst="ellipse">
            <a:avLst/>
          </a:prstGeom>
          <a:solidFill>
            <a:srgbClr val="00397A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46" name="Cercle"/>
          <p:cNvSpPr/>
          <p:nvPr/>
        </p:nvSpPr>
        <p:spPr>
          <a:xfrm>
            <a:off x="8754798" y="10872444"/>
            <a:ext cx="392907" cy="392907"/>
          </a:xfrm>
          <a:prstGeom prst="ellipse">
            <a:avLst/>
          </a:prstGeom>
          <a:solidFill>
            <a:srgbClr val="00397A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47" name="Cercle"/>
          <p:cNvSpPr/>
          <p:nvPr/>
        </p:nvSpPr>
        <p:spPr>
          <a:xfrm>
            <a:off x="8879813" y="11460087"/>
            <a:ext cx="392908" cy="392907"/>
          </a:xfrm>
          <a:prstGeom prst="ellipse">
            <a:avLst/>
          </a:prstGeom>
          <a:solidFill>
            <a:srgbClr val="971817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48" name="Cercle"/>
          <p:cNvSpPr/>
          <p:nvPr/>
        </p:nvSpPr>
        <p:spPr>
          <a:xfrm>
            <a:off x="11717809" y="9099080"/>
            <a:ext cx="392907" cy="392907"/>
          </a:xfrm>
          <a:prstGeom prst="ellipse">
            <a:avLst/>
          </a:prstGeom>
          <a:solidFill>
            <a:srgbClr val="00397A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49" name="Cercle"/>
          <p:cNvSpPr/>
          <p:nvPr/>
        </p:nvSpPr>
        <p:spPr>
          <a:xfrm>
            <a:off x="11717809" y="6715140"/>
            <a:ext cx="392907" cy="392907"/>
          </a:xfrm>
          <a:prstGeom prst="ellipse">
            <a:avLst/>
          </a:prstGeom>
          <a:solidFill>
            <a:srgbClr val="00397A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50" name="Cercle"/>
          <p:cNvSpPr/>
          <p:nvPr/>
        </p:nvSpPr>
        <p:spPr>
          <a:xfrm>
            <a:off x="7604219" y="7807920"/>
            <a:ext cx="392907" cy="392907"/>
          </a:xfrm>
          <a:prstGeom prst="ellipse">
            <a:avLst/>
          </a:prstGeom>
          <a:solidFill>
            <a:srgbClr val="00397A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51" name="Cercle"/>
          <p:cNvSpPr/>
          <p:nvPr/>
        </p:nvSpPr>
        <p:spPr>
          <a:xfrm>
            <a:off x="7693516" y="9806273"/>
            <a:ext cx="392907" cy="392907"/>
          </a:xfrm>
          <a:prstGeom prst="ellipse">
            <a:avLst/>
          </a:prstGeom>
          <a:solidFill>
            <a:srgbClr val="00397A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52" name="Cercle"/>
          <p:cNvSpPr/>
          <p:nvPr/>
        </p:nvSpPr>
        <p:spPr>
          <a:xfrm>
            <a:off x="4713492" y="7185655"/>
            <a:ext cx="392907" cy="392908"/>
          </a:xfrm>
          <a:prstGeom prst="ellipse">
            <a:avLst/>
          </a:prstGeom>
          <a:solidFill>
            <a:srgbClr val="00397A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53" name="Cercle"/>
          <p:cNvSpPr/>
          <p:nvPr/>
        </p:nvSpPr>
        <p:spPr>
          <a:xfrm>
            <a:off x="8278428" y="6456939"/>
            <a:ext cx="392908" cy="392907"/>
          </a:xfrm>
          <a:prstGeom prst="ellipse">
            <a:avLst/>
          </a:prstGeom>
          <a:solidFill>
            <a:srgbClr val="00397A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54" name="Cercle"/>
          <p:cNvSpPr/>
          <p:nvPr/>
        </p:nvSpPr>
        <p:spPr>
          <a:xfrm>
            <a:off x="5028302" y="8185780"/>
            <a:ext cx="392907" cy="392908"/>
          </a:xfrm>
          <a:prstGeom prst="ellipse">
            <a:avLst/>
          </a:prstGeom>
          <a:solidFill>
            <a:srgbClr val="00397A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55" name="Cercle"/>
          <p:cNvSpPr/>
          <p:nvPr/>
        </p:nvSpPr>
        <p:spPr>
          <a:xfrm>
            <a:off x="8512384" y="12499936"/>
            <a:ext cx="392907" cy="392907"/>
          </a:xfrm>
          <a:prstGeom prst="ellipse">
            <a:avLst/>
          </a:prstGeom>
          <a:solidFill>
            <a:srgbClr val="00397A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56" name="Cercle"/>
          <p:cNvSpPr/>
          <p:nvPr/>
        </p:nvSpPr>
        <p:spPr>
          <a:xfrm>
            <a:off x="10450080" y="11406509"/>
            <a:ext cx="392907" cy="392907"/>
          </a:xfrm>
          <a:prstGeom prst="ellipse">
            <a:avLst/>
          </a:prstGeom>
          <a:solidFill>
            <a:srgbClr val="00397A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57" name="Cercle"/>
          <p:cNvSpPr/>
          <p:nvPr/>
        </p:nvSpPr>
        <p:spPr>
          <a:xfrm>
            <a:off x="10204660" y="9224095"/>
            <a:ext cx="392908" cy="392908"/>
          </a:xfrm>
          <a:prstGeom prst="ellipse">
            <a:avLst/>
          </a:prstGeom>
          <a:solidFill>
            <a:srgbClr val="00397A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58" name="Cercle"/>
          <p:cNvSpPr/>
          <p:nvPr/>
        </p:nvSpPr>
        <p:spPr>
          <a:xfrm>
            <a:off x="11291432" y="6823543"/>
            <a:ext cx="392907" cy="392907"/>
          </a:xfrm>
          <a:prstGeom prst="ellipse">
            <a:avLst/>
          </a:prstGeom>
          <a:solidFill>
            <a:srgbClr val="00397A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59" name="Cercle"/>
          <p:cNvSpPr/>
          <p:nvPr/>
        </p:nvSpPr>
        <p:spPr>
          <a:xfrm>
            <a:off x="6829259" y="12329587"/>
            <a:ext cx="392908" cy="392907"/>
          </a:xfrm>
          <a:prstGeom prst="ellipse">
            <a:avLst/>
          </a:prstGeom>
          <a:solidFill>
            <a:srgbClr val="00397A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60" name="Cercle"/>
          <p:cNvSpPr/>
          <p:nvPr/>
        </p:nvSpPr>
        <p:spPr>
          <a:xfrm>
            <a:off x="11237854" y="9909754"/>
            <a:ext cx="392907" cy="392908"/>
          </a:xfrm>
          <a:prstGeom prst="ellipse">
            <a:avLst/>
          </a:prstGeom>
          <a:solidFill>
            <a:srgbClr val="00397A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61" name="Cercle"/>
          <p:cNvSpPr/>
          <p:nvPr/>
        </p:nvSpPr>
        <p:spPr>
          <a:xfrm>
            <a:off x="8790516" y="10384518"/>
            <a:ext cx="392908" cy="392908"/>
          </a:xfrm>
          <a:prstGeom prst="ellipse">
            <a:avLst/>
          </a:prstGeom>
          <a:solidFill>
            <a:srgbClr val="00397A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62" name="Cercle"/>
          <p:cNvSpPr/>
          <p:nvPr/>
        </p:nvSpPr>
        <p:spPr>
          <a:xfrm>
            <a:off x="7492966" y="6314064"/>
            <a:ext cx="392907" cy="392907"/>
          </a:xfrm>
          <a:prstGeom prst="ellipse">
            <a:avLst/>
          </a:prstGeom>
          <a:solidFill>
            <a:srgbClr val="00397A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63" name="Cercle"/>
          <p:cNvSpPr/>
          <p:nvPr/>
        </p:nvSpPr>
        <p:spPr>
          <a:xfrm>
            <a:off x="11692322" y="9841992"/>
            <a:ext cx="392907" cy="392907"/>
          </a:xfrm>
          <a:prstGeom prst="ellipse">
            <a:avLst/>
          </a:prstGeom>
          <a:solidFill>
            <a:srgbClr val="00397A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64" name="Cercle"/>
          <p:cNvSpPr/>
          <p:nvPr/>
        </p:nvSpPr>
        <p:spPr>
          <a:xfrm>
            <a:off x="7492966" y="7549398"/>
            <a:ext cx="392907" cy="392908"/>
          </a:xfrm>
          <a:prstGeom prst="ellipse">
            <a:avLst/>
          </a:prstGeom>
          <a:solidFill>
            <a:srgbClr val="00397A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65" name="Cercle"/>
          <p:cNvSpPr/>
          <p:nvPr/>
        </p:nvSpPr>
        <p:spPr>
          <a:xfrm>
            <a:off x="8512384" y="7167796"/>
            <a:ext cx="392907" cy="392907"/>
          </a:xfrm>
          <a:prstGeom prst="ellipse">
            <a:avLst/>
          </a:prstGeom>
          <a:solidFill>
            <a:srgbClr val="00397A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66" name="Cercle"/>
          <p:cNvSpPr/>
          <p:nvPr/>
        </p:nvSpPr>
        <p:spPr>
          <a:xfrm>
            <a:off x="8583821" y="8161945"/>
            <a:ext cx="392908" cy="392908"/>
          </a:xfrm>
          <a:prstGeom prst="ellipse">
            <a:avLst/>
          </a:prstGeom>
          <a:solidFill>
            <a:srgbClr val="00397A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67" name="Cercle"/>
          <p:cNvSpPr/>
          <p:nvPr/>
        </p:nvSpPr>
        <p:spPr>
          <a:xfrm>
            <a:off x="4429538" y="3037580"/>
            <a:ext cx="392908" cy="392907"/>
          </a:xfrm>
          <a:prstGeom prst="ellipse">
            <a:avLst/>
          </a:prstGeom>
          <a:solidFill>
            <a:srgbClr val="00397A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68" name="Cercle"/>
          <p:cNvSpPr/>
          <p:nvPr/>
        </p:nvSpPr>
        <p:spPr>
          <a:xfrm>
            <a:off x="6254828" y="10263354"/>
            <a:ext cx="392907" cy="392908"/>
          </a:xfrm>
          <a:prstGeom prst="ellipse">
            <a:avLst/>
          </a:prstGeom>
          <a:solidFill>
            <a:srgbClr val="00397A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69" name="Cercle"/>
          <p:cNvSpPr/>
          <p:nvPr/>
        </p:nvSpPr>
        <p:spPr>
          <a:xfrm>
            <a:off x="9878576" y="11318070"/>
            <a:ext cx="392908" cy="392907"/>
          </a:xfrm>
          <a:prstGeom prst="ellipse">
            <a:avLst/>
          </a:prstGeom>
          <a:solidFill>
            <a:srgbClr val="00397A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70" name="Cercle"/>
          <p:cNvSpPr/>
          <p:nvPr/>
        </p:nvSpPr>
        <p:spPr>
          <a:xfrm>
            <a:off x="10115108" y="12090887"/>
            <a:ext cx="392907" cy="392907"/>
          </a:xfrm>
          <a:prstGeom prst="ellipse">
            <a:avLst/>
          </a:prstGeom>
          <a:solidFill>
            <a:srgbClr val="00397A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71" name="Cercle"/>
          <p:cNvSpPr/>
          <p:nvPr/>
        </p:nvSpPr>
        <p:spPr>
          <a:xfrm>
            <a:off x="11023416" y="11460087"/>
            <a:ext cx="392907" cy="392907"/>
          </a:xfrm>
          <a:prstGeom prst="ellipse">
            <a:avLst/>
          </a:prstGeom>
          <a:solidFill>
            <a:srgbClr val="00397A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72" name="Cercle"/>
          <p:cNvSpPr/>
          <p:nvPr/>
        </p:nvSpPr>
        <p:spPr>
          <a:xfrm>
            <a:off x="10877339" y="11442227"/>
            <a:ext cx="392908" cy="392908"/>
          </a:xfrm>
          <a:prstGeom prst="ellipse">
            <a:avLst/>
          </a:prstGeom>
          <a:solidFill>
            <a:srgbClr val="00397A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73" name="Cercle"/>
          <p:cNvSpPr/>
          <p:nvPr/>
        </p:nvSpPr>
        <p:spPr>
          <a:xfrm>
            <a:off x="8070350" y="4740063"/>
            <a:ext cx="392907" cy="392908"/>
          </a:xfrm>
          <a:prstGeom prst="ellipse">
            <a:avLst/>
          </a:prstGeom>
          <a:solidFill>
            <a:srgbClr val="008C91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74" name="Cercle"/>
          <p:cNvSpPr/>
          <p:nvPr/>
        </p:nvSpPr>
        <p:spPr>
          <a:xfrm>
            <a:off x="10397391" y="12499936"/>
            <a:ext cx="392907" cy="392907"/>
          </a:xfrm>
          <a:prstGeom prst="ellipse">
            <a:avLst/>
          </a:prstGeom>
          <a:solidFill>
            <a:srgbClr val="00397A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75" name="Cercle"/>
          <p:cNvSpPr/>
          <p:nvPr/>
        </p:nvSpPr>
        <p:spPr>
          <a:xfrm>
            <a:off x="10521518" y="9952842"/>
            <a:ext cx="392907" cy="392908"/>
          </a:xfrm>
          <a:prstGeom prst="ellipse">
            <a:avLst/>
          </a:prstGeom>
          <a:solidFill>
            <a:srgbClr val="00397A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76" name="Cercle"/>
          <p:cNvSpPr/>
          <p:nvPr/>
        </p:nvSpPr>
        <p:spPr>
          <a:xfrm>
            <a:off x="3575635" y="7370171"/>
            <a:ext cx="392907" cy="392908"/>
          </a:xfrm>
          <a:prstGeom prst="ellipse">
            <a:avLst/>
          </a:prstGeom>
          <a:solidFill>
            <a:srgbClr val="00397A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77" name="Cercle"/>
          <p:cNvSpPr/>
          <p:nvPr/>
        </p:nvSpPr>
        <p:spPr>
          <a:xfrm>
            <a:off x="8088209" y="8441449"/>
            <a:ext cx="392907" cy="392908"/>
          </a:xfrm>
          <a:prstGeom prst="ellipse">
            <a:avLst/>
          </a:prstGeom>
          <a:solidFill>
            <a:srgbClr val="00397A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78" name="Cercle"/>
          <p:cNvSpPr/>
          <p:nvPr/>
        </p:nvSpPr>
        <p:spPr>
          <a:xfrm>
            <a:off x="9760827" y="7048630"/>
            <a:ext cx="392907" cy="392907"/>
          </a:xfrm>
          <a:prstGeom prst="ellipse">
            <a:avLst/>
          </a:prstGeom>
          <a:solidFill>
            <a:srgbClr val="008C91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79" name="Cercle"/>
          <p:cNvSpPr/>
          <p:nvPr/>
        </p:nvSpPr>
        <p:spPr>
          <a:xfrm>
            <a:off x="6553865" y="2754289"/>
            <a:ext cx="392907" cy="392907"/>
          </a:xfrm>
          <a:prstGeom prst="ellipse">
            <a:avLst/>
          </a:prstGeom>
          <a:solidFill>
            <a:srgbClr val="008C91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80" name="Cercle"/>
          <p:cNvSpPr/>
          <p:nvPr/>
        </p:nvSpPr>
        <p:spPr>
          <a:xfrm>
            <a:off x="11995546" y="7915076"/>
            <a:ext cx="392908" cy="392907"/>
          </a:xfrm>
          <a:prstGeom prst="ellipse">
            <a:avLst/>
          </a:prstGeom>
          <a:solidFill>
            <a:srgbClr val="00397A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81" name="Cercle"/>
          <p:cNvSpPr/>
          <p:nvPr/>
        </p:nvSpPr>
        <p:spPr>
          <a:xfrm>
            <a:off x="9465685" y="12708973"/>
            <a:ext cx="392907" cy="392907"/>
          </a:xfrm>
          <a:prstGeom prst="ellipse">
            <a:avLst/>
          </a:prstGeom>
          <a:solidFill>
            <a:srgbClr val="00397A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82" name="Cercle"/>
          <p:cNvSpPr/>
          <p:nvPr/>
        </p:nvSpPr>
        <p:spPr>
          <a:xfrm>
            <a:off x="5672622" y="7074541"/>
            <a:ext cx="392907" cy="392908"/>
          </a:xfrm>
          <a:prstGeom prst="ellipse">
            <a:avLst/>
          </a:prstGeom>
          <a:solidFill>
            <a:srgbClr val="00397A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83" name="Cercle"/>
          <p:cNvSpPr/>
          <p:nvPr/>
        </p:nvSpPr>
        <p:spPr>
          <a:xfrm>
            <a:off x="10610815" y="8525792"/>
            <a:ext cx="392907" cy="392908"/>
          </a:xfrm>
          <a:prstGeom prst="ellipse">
            <a:avLst/>
          </a:prstGeom>
          <a:solidFill>
            <a:srgbClr val="00397A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84" name="Cercle"/>
          <p:cNvSpPr/>
          <p:nvPr/>
        </p:nvSpPr>
        <p:spPr>
          <a:xfrm>
            <a:off x="3742396" y="6662808"/>
            <a:ext cx="392907" cy="392908"/>
          </a:xfrm>
          <a:prstGeom prst="ellipse">
            <a:avLst/>
          </a:prstGeom>
          <a:solidFill>
            <a:srgbClr val="00397A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85" name="Cercle"/>
          <p:cNvSpPr/>
          <p:nvPr/>
        </p:nvSpPr>
        <p:spPr>
          <a:xfrm>
            <a:off x="8332006" y="7226772"/>
            <a:ext cx="392908" cy="392908"/>
          </a:xfrm>
          <a:prstGeom prst="ellipse">
            <a:avLst/>
          </a:prstGeom>
          <a:solidFill>
            <a:srgbClr val="00397A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86" name="Cercle"/>
          <p:cNvSpPr/>
          <p:nvPr/>
        </p:nvSpPr>
        <p:spPr>
          <a:xfrm>
            <a:off x="6688699" y="9467716"/>
            <a:ext cx="392907" cy="392907"/>
          </a:xfrm>
          <a:prstGeom prst="ellipse">
            <a:avLst/>
          </a:prstGeom>
          <a:solidFill>
            <a:srgbClr val="00397A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87" name="Cercle"/>
          <p:cNvSpPr/>
          <p:nvPr/>
        </p:nvSpPr>
        <p:spPr>
          <a:xfrm>
            <a:off x="4956864" y="5943146"/>
            <a:ext cx="392908" cy="392907"/>
          </a:xfrm>
          <a:prstGeom prst="ellipse">
            <a:avLst/>
          </a:prstGeom>
          <a:solidFill>
            <a:srgbClr val="00397A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88" name="Cercle"/>
          <p:cNvSpPr/>
          <p:nvPr/>
        </p:nvSpPr>
        <p:spPr>
          <a:xfrm>
            <a:off x="12269825" y="7164789"/>
            <a:ext cx="392907" cy="392907"/>
          </a:xfrm>
          <a:prstGeom prst="ellipse">
            <a:avLst/>
          </a:prstGeom>
          <a:solidFill>
            <a:srgbClr val="00397A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89" name="Cercle"/>
          <p:cNvSpPr/>
          <p:nvPr/>
        </p:nvSpPr>
        <p:spPr>
          <a:xfrm>
            <a:off x="6362958" y="2984002"/>
            <a:ext cx="392907" cy="392907"/>
          </a:xfrm>
          <a:prstGeom prst="ellipse">
            <a:avLst/>
          </a:prstGeom>
          <a:solidFill>
            <a:srgbClr val="00397A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90" name="Cercle"/>
          <p:cNvSpPr/>
          <p:nvPr/>
        </p:nvSpPr>
        <p:spPr>
          <a:xfrm>
            <a:off x="9377236" y="8441449"/>
            <a:ext cx="392907" cy="392908"/>
          </a:xfrm>
          <a:prstGeom prst="ellipse">
            <a:avLst/>
          </a:prstGeom>
          <a:solidFill>
            <a:srgbClr val="00397A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91" name="Mostly 2x per week"/>
          <p:cNvSpPr txBox="1"/>
          <p:nvPr/>
        </p:nvSpPr>
        <p:spPr>
          <a:xfrm>
            <a:off x="8247080" y="13066707"/>
            <a:ext cx="3655900" cy="625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spcBef>
                <a:spcPts val="0"/>
              </a:spcBef>
              <a:defRPr sz="3200" i="0" spc="0">
                <a:solidFill>
                  <a:srgbClr val="53585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Mostly 2x per week</a:t>
            </a:r>
          </a:p>
        </p:txBody>
      </p:sp>
      <p:sp>
        <p:nvSpPr>
          <p:cNvPr id="292" name="Major cities"/>
          <p:cNvSpPr txBox="1"/>
          <p:nvPr/>
        </p:nvSpPr>
        <p:spPr>
          <a:xfrm>
            <a:off x="12161905" y="11099701"/>
            <a:ext cx="2168170" cy="612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spcBef>
                <a:spcPts val="0"/>
              </a:spcBef>
              <a:defRPr sz="3100" i="0" spc="0">
                <a:solidFill>
                  <a:srgbClr val="971818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Major cities</a:t>
            </a:r>
          </a:p>
        </p:txBody>
      </p:sp>
      <p:sp>
        <p:nvSpPr>
          <p:cNvPr id="293" name="Tribal nations"/>
          <p:cNvSpPr txBox="1"/>
          <p:nvPr/>
        </p:nvSpPr>
        <p:spPr>
          <a:xfrm>
            <a:off x="12300208" y="12439226"/>
            <a:ext cx="2482343" cy="612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spcBef>
                <a:spcPts val="0"/>
              </a:spcBef>
              <a:defRPr sz="3100" i="0" spc="0">
                <a:solidFill>
                  <a:srgbClr val="018B9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Tribal nations</a:t>
            </a:r>
          </a:p>
        </p:txBody>
      </p:sp>
      <p:sp>
        <p:nvSpPr>
          <p:cNvPr id="294" name="Smaller cities"/>
          <p:cNvSpPr txBox="1"/>
          <p:nvPr/>
        </p:nvSpPr>
        <p:spPr>
          <a:xfrm>
            <a:off x="12279060" y="11735882"/>
            <a:ext cx="2496123" cy="612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spcBef>
                <a:spcPts val="0"/>
              </a:spcBef>
              <a:defRPr sz="3100" i="0" spc="0">
                <a:solidFill>
                  <a:srgbClr val="00397A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Smaller cities</a:t>
            </a:r>
          </a:p>
        </p:txBody>
      </p:sp>
      <p:sp>
        <p:nvSpPr>
          <p:cNvPr id="295" name="Fall 2020…"/>
          <p:cNvSpPr txBox="1"/>
          <p:nvPr/>
        </p:nvSpPr>
        <p:spPr>
          <a:xfrm>
            <a:off x="16483840" y="4188561"/>
            <a:ext cx="10266377" cy="3902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821531">
              <a:spcBef>
                <a:spcPts val="0"/>
              </a:spcBef>
              <a:defRPr sz="5200" b="1" i="0" spc="0">
                <a:solidFill>
                  <a:srgbClr val="00549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Fall 2020</a:t>
            </a:r>
          </a:p>
          <a:p>
            <a:pPr lvl="5" indent="359999" defTabSz="821531">
              <a:spcBef>
                <a:spcPts val="0"/>
              </a:spcBef>
              <a:defRPr sz="5200" b="1" i="0" spc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72 WWTFs </a:t>
            </a:r>
            <a:endParaRPr sz="4200"/>
          </a:p>
          <a:p>
            <a:pPr lvl="3" indent="900000" defTabSz="821531">
              <a:spcBef>
                <a:spcPts val="0"/>
              </a:spcBef>
              <a:defRPr sz="5200" i="0" spc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4200"/>
              <a:t>49 out of 72 counties</a:t>
            </a:r>
          </a:p>
          <a:p>
            <a:pPr lvl="3" indent="900000" defTabSz="821531">
              <a:spcBef>
                <a:spcPts val="0"/>
              </a:spcBef>
              <a:defRPr sz="5200" i="0" spc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4200"/>
              <a:t>60% population</a:t>
            </a:r>
          </a:p>
          <a:p>
            <a:pPr indent="359999" defTabSz="821531">
              <a:spcBef>
                <a:spcPts val="0"/>
              </a:spcBef>
              <a:defRPr sz="800" i="0" spc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4200"/>
          </a:p>
          <a:p>
            <a:pPr indent="359999" defTabSz="821531">
              <a:spcBef>
                <a:spcPts val="0"/>
              </a:spcBef>
              <a:defRPr sz="5200" b="1" i="0" spc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UW-dorms</a:t>
            </a:r>
          </a:p>
        </p:txBody>
      </p:sp>
      <p:sp>
        <p:nvSpPr>
          <p:cNvPr id="296" name="Wisconsin wastewater surveillance"/>
          <p:cNvSpPr txBox="1">
            <a:spLocks noGrp="1"/>
          </p:cNvSpPr>
          <p:nvPr>
            <p:ph type="title"/>
          </p:nvPr>
        </p:nvSpPr>
        <p:spPr>
          <a:xfrm>
            <a:off x="0" y="0"/>
            <a:ext cx="22352000" cy="2019300"/>
          </a:xfrm>
          <a:prstGeom prst="rect">
            <a:avLst/>
          </a:prstGeom>
        </p:spPr>
        <p:txBody>
          <a:bodyPr lIns="50800" tIns="50800" rIns="50800" bIns="50800"/>
          <a:lstStyle>
            <a:lvl1pPr algn="l" defTabSz="528319">
              <a:lnSpc>
                <a:spcPct val="80000"/>
              </a:lnSpc>
              <a:defRPr sz="10943">
                <a:solidFill>
                  <a:srgbClr val="5C5C5C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r>
              <a:t> Wisconsin wastewater surveillance</a:t>
            </a:r>
          </a:p>
        </p:txBody>
      </p:sp>
      <p:sp>
        <p:nvSpPr>
          <p:cNvPr id="297" name="Numéro de diapositive"/>
          <p:cNvSpPr txBox="1">
            <a:spLocks noGrp="1"/>
          </p:cNvSpPr>
          <p:nvPr>
            <p:ph type="sldNum" sz="quarter" idx="4294967295"/>
          </p:nvPr>
        </p:nvSpPr>
        <p:spPr>
          <a:xfrm>
            <a:off x="23221670" y="12922250"/>
            <a:ext cx="283770" cy="4699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algn="ctr" defTabSz="821531"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5</a:t>
            </a:fld>
            <a:endParaRPr/>
          </a:p>
        </p:txBody>
      </p:sp>
      <p:grpSp>
        <p:nvGrpSpPr>
          <p:cNvPr id="301" name="Grouper"/>
          <p:cNvGrpSpPr/>
          <p:nvPr/>
        </p:nvGrpSpPr>
        <p:grpSpPr>
          <a:xfrm>
            <a:off x="9792059" y="1779669"/>
            <a:ext cx="13589170" cy="1230988"/>
            <a:chOff x="0" y="0"/>
            <a:chExt cx="13589168" cy="1230987"/>
          </a:xfrm>
        </p:grpSpPr>
        <p:pic>
          <p:nvPicPr>
            <p:cNvPr id="298" name="Picture 4" descr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35633" y="213523"/>
              <a:ext cx="4139212" cy="8039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9" name="Picture 8" descr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4524139" cy="12309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0" name="Picture 10" descr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05152" y="102269"/>
              <a:ext cx="3584017" cy="10264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02" name="Funded by"/>
          <p:cNvSpPr txBox="1"/>
          <p:nvPr/>
        </p:nvSpPr>
        <p:spPr>
          <a:xfrm>
            <a:off x="126527" y="11360688"/>
            <a:ext cx="1995334" cy="610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spcBef>
                <a:spcPts val="0"/>
              </a:spcBef>
              <a:defRPr sz="3100" i="0" spc="0">
                <a:solidFill>
                  <a:srgbClr val="002FA3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Funded by</a:t>
            </a:r>
          </a:p>
        </p:txBody>
      </p:sp>
      <p:pic>
        <p:nvPicPr>
          <p:cNvPr id="303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894" y="11838467"/>
            <a:ext cx="2134867" cy="15937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Cercle"/>
          <p:cNvSpPr/>
          <p:nvPr/>
        </p:nvSpPr>
        <p:spPr>
          <a:xfrm>
            <a:off x="10079389" y="6977228"/>
            <a:ext cx="392907" cy="392907"/>
          </a:xfrm>
          <a:prstGeom prst="ellipse">
            <a:avLst/>
          </a:prstGeom>
          <a:solidFill>
            <a:srgbClr val="008C91">
              <a:alpha val="10000"/>
            </a:srgbClr>
          </a:solidFill>
          <a:ln w="12700">
            <a:solidFill>
              <a:srgbClr val="000000">
                <a:alpha val="10000"/>
              </a:srgbClr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06" name="Cercle"/>
          <p:cNvSpPr/>
          <p:nvPr/>
        </p:nvSpPr>
        <p:spPr>
          <a:xfrm>
            <a:off x="9760827" y="7050509"/>
            <a:ext cx="392907" cy="392908"/>
          </a:xfrm>
          <a:prstGeom prst="ellipse">
            <a:avLst/>
          </a:prstGeom>
          <a:solidFill>
            <a:srgbClr val="008C91">
              <a:alpha val="10000"/>
            </a:srgbClr>
          </a:solidFill>
          <a:ln w="12700">
            <a:solidFill>
              <a:srgbClr val="000000">
                <a:alpha val="10000"/>
              </a:srgbClr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pic>
        <p:nvPicPr>
          <p:cNvPr id="307" name="cnty.png" descr="cnt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911" y="2364187"/>
            <a:ext cx="9941503" cy="10659933"/>
          </a:xfrm>
          <a:prstGeom prst="rect">
            <a:avLst/>
          </a:prstGeom>
          <a:ln w="12700">
            <a:miter lim="400000"/>
          </a:ln>
        </p:spPr>
      </p:pic>
      <p:sp>
        <p:nvSpPr>
          <p:cNvPr id="308" name="Texte"/>
          <p:cNvSpPr txBox="1"/>
          <p:nvPr/>
        </p:nvSpPr>
        <p:spPr>
          <a:xfrm>
            <a:off x="12084843" y="7174041"/>
            <a:ext cx="206376" cy="384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642937">
              <a:spcBef>
                <a:spcPts val="0"/>
              </a:spcBef>
              <a:defRPr sz="1600" i="0" spc="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 </a:t>
            </a:r>
          </a:p>
        </p:txBody>
      </p:sp>
      <p:sp>
        <p:nvSpPr>
          <p:cNvPr id="309" name="Cercle"/>
          <p:cNvSpPr/>
          <p:nvPr/>
        </p:nvSpPr>
        <p:spPr>
          <a:xfrm>
            <a:off x="11397643" y="11444107"/>
            <a:ext cx="392907" cy="392907"/>
          </a:xfrm>
          <a:prstGeom prst="ellipse">
            <a:avLst/>
          </a:prstGeom>
          <a:solidFill>
            <a:srgbClr val="971817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10" name="Cercle"/>
          <p:cNvSpPr/>
          <p:nvPr/>
        </p:nvSpPr>
        <p:spPr>
          <a:xfrm>
            <a:off x="11397643" y="11702684"/>
            <a:ext cx="392907" cy="392908"/>
          </a:xfrm>
          <a:prstGeom prst="ellipse">
            <a:avLst/>
          </a:prstGeom>
          <a:solidFill>
            <a:srgbClr val="971817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11" name="Cercle"/>
          <p:cNvSpPr/>
          <p:nvPr/>
        </p:nvSpPr>
        <p:spPr>
          <a:xfrm>
            <a:off x="11576236" y="11881278"/>
            <a:ext cx="392908" cy="392907"/>
          </a:xfrm>
          <a:prstGeom prst="ellipse">
            <a:avLst/>
          </a:prstGeom>
          <a:solidFill>
            <a:srgbClr val="00397A">
              <a:alpha val="10000"/>
            </a:srgbClr>
          </a:solidFill>
          <a:ln w="12700">
            <a:solidFill>
              <a:srgbClr val="000000">
                <a:alpha val="10000"/>
              </a:srgbClr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12" name="Cercle"/>
          <p:cNvSpPr/>
          <p:nvPr/>
        </p:nvSpPr>
        <p:spPr>
          <a:xfrm>
            <a:off x="10396502" y="8563391"/>
            <a:ext cx="392907" cy="392907"/>
          </a:xfrm>
          <a:prstGeom prst="ellipse">
            <a:avLst/>
          </a:prstGeom>
          <a:solidFill>
            <a:srgbClr val="00397A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13" name="Cercle"/>
          <p:cNvSpPr/>
          <p:nvPr/>
        </p:nvSpPr>
        <p:spPr>
          <a:xfrm>
            <a:off x="11094979" y="7916956"/>
            <a:ext cx="392907" cy="392907"/>
          </a:xfrm>
          <a:prstGeom prst="ellipse">
            <a:avLst/>
          </a:prstGeom>
          <a:solidFill>
            <a:srgbClr val="971817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14" name="Cercle"/>
          <p:cNvSpPr/>
          <p:nvPr/>
        </p:nvSpPr>
        <p:spPr>
          <a:xfrm>
            <a:off x="11202135" y="8059831"/>
            <a:ext cx="392907" cy="392907"/>
          </a:xfrm>
          <a:prstGeom prst="ellipse">
            <a:avLst/>
          </a:prstGeom>
          <a:solidFill>
            <a:srgbClr val="971817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15" name="Cercle"/>
          <p:cNvSpPr/>
          <p:nvPr/>
        </p:nvSpPr>
        <p:spPr>
          <a:xfrm>
            <a:off x="10698746" y="11613388"/>
            <a:ext cx="392907" cy="392907"/>
          </a:xfrm>
          <a:prstGeom prst="ellipse">
            <a:avLst/>
          </a:prstGeom>
          <a:solidFill>
            <a:srgbClr val="00397A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16" name="Cercle"/>
          <p:cNvSpPr/>
          <p:nvPr/>
        </p:nvSpPr>
        <p:spPr>
          <a:xfrm>
            <a:off x="11291432" y="10731448"/>
            <a:ext cx="392907" cy="392907"/>
          </a:xfrm>
          <a:prstGeom prst="ellipse">
            <a:avLst/>
          </a:prstGeom>
          <a:solidFill>
            <a:srgbClr val="00397A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17" name="Cercle"/>
          <p:cNvSpPr/>
          <p:nvPr/>
        </p:nvSpPr>
        <p:spPr>
          <a:xfrm>
            <a:off x="11202135" y="10910041"/>
            <a:ext cx="392907" cy="392908"/>
          </a:xfrm>
          <a:prstGeom prst="ellipse">
            <a:avLst/>
          </a:prstGeom>
          <a:solidFill>
            <a:srgbClr val="00397A">
              <a:alpha val="10000"/>
            </a:srgbClr>
          </a:solidFill>
          <a:ln w="12700">
            <a:solidFill>
              <a:srgbClr val="000000">
                <a:alpha val="10000"/>
              </a:srgbClr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18" name="Cercle"/>
          <p:cNvSpPr/>
          <p:nvPr/>
        </p:nvSpPr>
        <p:spPr>
          <a:xfrm>
            <a:off x="11504799" y="10677869"/>
            <a:ext cx="392907" cy="392908"/>
          </a:xfrm>
          <a:prstGeom prst="ellipse">
            <a:avLst/>
          </a:prstGeom>
          <a:solidFill>
            <a:srgbClr val="00397A">
              <a:alpha val="10000"/>
            </a:srgbClr>
          </a:solidFill>
          <a:ln w="12700">
            <a:solidFill>
              <a:srgbClr val="000000">
                <a:alpha val="10000"/>
              </a:srgbClr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19" name="Cercle"/>
          <p:cNvSpPr/>
          <p:nvPr/>
        </p:nvSpPr>
        <p:spPr>
          <a:xfrm>
            <a:off x="11522658" y="12242169"/>
            <a:ext cx="392907" cy="392908"/>
          </a:xfrm>
          <a:prstGeom prst="ellipse">
            <a:avLst/>
          </a:prstGeom>
          <a:solidFill>
            <a:srgbClr val="00397A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20" name="Cercle"/>
          <p:cNvSpPr/>
          <p:nvPr/>
        </p:nvSpPr>
        <p:spPr>
          <a:xfrm>
            <a:off x="10788043" y="12376799"/>
            <a:ext cx="392907" cy="392907"/>
          </a:xfrm>
          <a:prstGeom prst="ellipse">
            <a:avLst/>
          </a:prstGeom>
          <a:solidFill>
            <a:srgbClr val="00397A">
              <a:alpha val="10000"/>
            </a:srgbClr>
          </a:solidFill>
          <a:ln w="12700">
            <a:solidFill>
              <a:srgbClr val="000000">
                <a:alpha val="10000"/>
              </a:srgbClr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21" name="Cercle"/>
          <p:cNvSpPr/>
          <p:nvPr/>
        </p:nvSpPr>
        <p:spPr>
          <a:xfrm>
            <a:off x="6553865" y="3425783"/>
            <a:ext cx="392907" cy="392907"/>
          </a:xfrm>
          <a:prstGeom prst="ellipse">
            <a:avLst/>
          </a:prstGeom>
          <a:solidFill>
            <a:srgbClr val="00397A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22" name="Cercle"/>
          <p:cNvSpPr/>
          <p:nvPr/>
        </p:nvSpPr>
        <p:spPr>
          <a:xfrm>
            <a:off x="8070350" y="10570713"/>
            <a:ext cx="392907" cy="392907"/>
          </a:xfrm>
          <a:prstGeom prst="ellipse">
            <a:avLst/>
          </a:prstGeom>
          <a:solidFill>
            <a:srgbClr val="00397A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23" name="Cercle"/>
          <p:cNvSpPr/>
          <p:nvPr/>
        </p:nvSpPr>
        <p:spPr>
          <a:xfrm>
            <a:off x="9448673" y="9469595"/>
            <a:ext cx="392907" cy="392907"/>
          </a:xfrm>
          <a:prstGeom prst="ellipse">
            <a:avLst/>
          </a:prstGeom>
          <a:solidFill>
            <a:srgbClr val="00397A">
              <a:alpha val="10000"/>
            </a:srgbClr>
          </a:solidFill>
          <a:ln w="12700">
            <a:solidFill>
              <a:srgbClr val="000000">
                <a:alpha val="10000"/>
              </a:srgbClr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24" name="Cercle"/>
          <p:cNvSpPr/>
          <p:nvPr/>
        </p:nvSpPr>
        <p:spPr>
          <a:xfrm>
            <a:off x="6309379" y="8563391"/>
            <a:ext cx="392908" cy="392907"/>
          </a:xfrm>
          <a:prstGeom prst="ellipse">
            <a:avLst/>
          </a:prstGeom>
          <a:solidFill>
            <a:srgbClr val="00397A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25" name="Cercle"/>
          <p:cNvSpPr/>
          <p:nvPr/>
        </p:nvSpPr>
        <p:spPr>
          <a:xfrm>
            <a:off x="9760827" y="7916956"/>
            <a:ext cx="392907" cy="392907"/>
          </a:xfrm>
          <a:prstGeom prst="ellipse">
            <a:avLst/>
          </a:prstGeom>
          <a:solidFill>
            <a:srgbClr val="00397A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26" name="Cercle"/>
          <p:cNvSpPr/>
          <p:nvPr/>
        </p:nvSpPr>
        <p:spPr>
          <a:xfrm>
            <a:off x="9377236" y="10695729"/>
            <a:ext cx="392907" cy="392907"/>
          </a:xfrm>
          <a:prstGeom prst="ellipse">
            <a:avLst/>
          </a:prstGeom>
          <a:solidFill>
            <a:srgbClr val="00397A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27" name="Cercle"/>
          <p:cNvSpPr/>
          <p:nvPr/>
        </p:nvSpPr>
        <p:spPr>
          <a:xfrm>
            <a:off x="5616716" y="7497700"/>
            <a:ext cx="392908" cy="392907"/>
          </a:xfrm>
          <a:prstGeom prst="ellipse">
            <a:avLst/>
          </a:prstGeom>
          <a:solidFill>
            <a:srgbClr val="00397A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28" name="Cercle"/>
          <p:cNvSpPr/>
          <p:nvPr/>
        </p:nvSpPr>
        <p:spPr>
          <a:xfrm>
            <a:off x="10653544" y="10794906"/>
            <a:ext cx="392907" cy="392907"/>
          </a:xfrm>
          <a:prstGeom prst="ellipse">
            <a:avLst/>
          </a:prstGeom>
          <a:solidFill>
            <a:srgbClr val="00397A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29" name="Cercle"/>
          <p:cNvSpPr/>
          <p:nvPr/>
        </p:nvSpPr>
        <p:spPr>
          <a:xfrm>
            <a:off x="5598857" y="4654923"/>
            <a:ext cx="392907" cy="392907"/>
          </a:xfrm>
          <a:prstGeom prst="ellipse">
            <a:avLst/>
          </a:prstGeom>
          <a:solidFill>
            <a:srgbClr val="00397A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30" name="Cercle"/>
          <p:cNvSpPr/>
          <p:nvPr/>
        </p:nvSpPr>
        <p:spPr>
          <a:xfrm>
            <a:off x="3298009" y="6931004"/>
            <a:ext cx="392907" cy="392907"/>
          </a:xfrm>
          <a:prstGeom prst="ellipse">
            <a:avLst/>
          </a:prstGeom>
          <a:solidFill>
            <a:srgbClr val="00397A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31" name="Cercle"/>
          <p:cNvSpPr/>
          <p:nvPr/>
        </p:nvSpPr>
        <p:spPr>
          <a:xfrm>
            <a:off x="9555829" y="12430377"/>
            <a:ext cx="392908" cy="392907"/>
          </a:xfrm>
          <a:prstGeom prst="ellipse">
            <a:avLst/>
          </a:prstGeom>
          <a:solidFill>
            <a:srgbClr val="00397A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32" name="Cercle"/>
          <p:cNvSpPr/>
          <p:nvPr/>
        </p:nvSpPr>
        <p:spPr>
          <a:xfrm>
            <a:off x="11522658" y="12566762"/>
            <a:ext cx="392907" cy="392907"/>
          </a:xfrm>
          <a:prstGeom prst="ellipse">
            <a:avLst/>
          </a:prstGeom>
          <a:solidFill>
            <a:srgbClr val="00397A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33" name="Cercle"/>
          <p:cNvSpPr/>
          <p:nvPr/>
        </p:nvSpPr>
        <p:spPr>
          <a:xfrm>
            <a:off x="10079389" y="7187535"/>
            <a:ext cx="392907" cy="392907"/>
          </a:xfrm>
          <a:prstGeom prst="ellipse">
            <a:avLst/>
          </a:prstGeom>
          <a:solidFill>
            <a:srgbClr val="008C91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34" name="Cercle"/>
          <p:cNvSpPr/>
          <p:nvPr/>
        </p:nvSpPr>
        <p:spPr>
          <a:xfrm>
            <a:off x="5672622" y="9641782"/>
            <a:ext cx="392907" cy="392907"/>
          </a:xfrm>
          <a:prstGeom prst="ellipse">
            <a:avLst/>
          </a:prstGeom>
          <a:solidFill>
            <a:srgbClr val="00397A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35" name="Cercle"/>
          <p:cNvSpPr/>
          <p:nvPr/>
        </p:nvSpPr>
        <p:spPr>
          <a:xfrm>
            <a:off x="8754798" y="10874323"/>
            <a:ext cx="392907" cy="392907"/>
          </a:xfrm>
          <a:prstGeom prst="ellipse">
            <a:avLst/>
          </a:prstGeom>
          <a:solidFill>
            <a:srgbClr val="00397A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36" name="Cercle"/>
          <p:cNvSpPr/>
          <p:nvPr/>
        </p:nvSpPr>
        <p:spPr>
          <a:xfrm>
            <a:off x="8879813" y="11461967"/>
            <a:ext cx="392908" cy="392907"/>
          </a:xfrm>
          <a:prstGeom prst="ellipse">
            <a:avLst/>
          </a:prstGeom>
          <a:solidFill>
            <a:srgbClr val="971817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37" name="Cercle"/>
          <p:cNvSpPr/>
          <p:nvPr/>
        </p:nvSpPr>
        <p:spPr>
          <a:xfrm>
            <a:off x="11717809" y="9100959"/>
            <a:ext cx="392907" cy="392908"/>
          </a:xfrm>
          <a:prstGeom prst="ellipse">
            <a:avLst/>
          </a:prstGeom>
          <a:solidFill>
            <a:srgbClr val="00397A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38" name="Cercle"/>
          <p:cNvSpPr/>
          <p:nvPr/>
        </p:nvSpPr>
        <p:spPr>
          <a:xfrm>
            <a:off x="11717809" y="6717020"/>
            <a:ext cx="392907" cy="392907"/>
          </a:xfrm>
          <a:prstGeom prst="ellipse">
            <a:avLst/>
          </a:prstGeom>
          <a:solidFill>
            <a:srgbClr val="00397A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39" name="Cercle"/>
          <p:cNvSpPr/>
          <p:nvPr/>
        </p:nvSpPr>
        <p:spPr>
          <a:xfrm>
            <a:off x="7604219" y="7809800"/>
            <a:ext cx="392907" cy="392907"/>
          </a:xfrm>
          <a:prstGeom prst="ellipse">
            <a:avLst/>
          </a:prstGeom>
          <a:solidFill>
            <a:srgbClr val="00397A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40" name="Cercle"/>
          <p:cNvSpPr/>
          <p:nvPr/>
        </p:nvSpPr>
        <p:spPr>
          <a:xfrm>
            <a:off x="7693516" y="9808154"/>
            <a:ext cx="392907" cy="392907"/>
          </a:xfrm>
          <a:prstGeom prst="ellipse">
            <a:avLst/>
          </a:prstGeom>
          <a:solidFill>
            <a:srgbClr val="00397A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41" name="Cercle"/>
          <p:cNvSpPr/>
          <p:nvPr/>
        </p:nvSpPr>
        <p:spPr>
          <a:xfrm>
            <a:off x="4713492" y="7187535"/>
            <a:ext cx="392907" cy="392907"/>
          </a:xfrm>
          <a:prstGeom prst="ellipse">
            <a:avLst/>
          </a:prstGeom>
          <a:solidFill>
            <a:srgbClr val="00397A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42" name="Cercle"/>
          <p:cNvSpPr/>
          <p:nvPr/>
        </p:nvSpPr>
        <p:spPr>
          <a:xfrm>
            <a:off x="8278428" y="6458818"/>
            <a:ext cx="392908" cy="392907"/>
          </a:xfrm>
          <a:prstGeom prst="ellipse">
            <a:avLst/>
          </a:prstGeom>
          <a:solidFill>
            <a:srgbClr val="00397A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43" name="Cercle"/>
          <p:cNvSpPr/>
          <p:nvPr/>
        </p:nvSpPr>
        <p:spPr>
          <a:xfrm>
            <a:off x="5028302" y="8187660"/>
            <a:ext cx="392907" cy="392907"/>
          </a:xfrm>
          <a:prstGeom prst="ellipse">
            <a:avLst/>
          </a:prstGeom>
          <a:solidFill>
            <a:srgbClr val="00397A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44" name="Cercle"/>
          <p:cNvSpPr/>
          <p:nvPr/>
        </p:nvSpPr>
        <p:spPr>
          <a:xfrm>
            <a:off x="8512384" y="12501815"/>
            <a:ext cx="392907" cy="392907"/>
          </a:xfrm>
          <a:prstGeom prst="ellipse">
            <a:avLst/>
          </a:prstGeom>
          <a:solidFill>
            <a:srgbClr val="00397A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45" name="Cercle"/>
          <p:cNvSpPr/>
          <p:nvPr/>
        </p:nvSpPr>
        <p:spPr>
          <a:xfrm>
            <a:off x="10450080" y="11408388"/>
            <a:ext cx="392907" cy="392908"/>
          </a:xfrm>
          <a:prstGeom prst="ellipse">
            <a:avLst/>
          </a:prstGeom>
          <a:solidFill>
            <a:srgbClr val="00397A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46" name="Cercle"/>
          <p:cNvSpPr/>
          <p:nvPr/>
        </p:nvSpPr>
        <p:spPr>
          <a:xfrm>
            <a:off x="10204660" y="9225976"/>
            <a:ext cx="392908" cy="392907"/>
          </a:xfrm>
          <a:prstGeom prst="ellipse">
            <a:avLst/>
          </a:prstGeom>
          <a:solidFill>
            <a:srgbClr val="00397A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47" name="Cercle"/>
          <p:cNvSpPr/>
          <p:nvPr/>
        </p:nvSpPr>
        <p:spPr>
          <a:xfrm>
            <a:off x="11291432" y="6825423"/>
            <a:ext cx="392907" cy="392907"/>
          </a:xfrm>
          <a:prstGeom prst="ellipse">
            <a:avLst/>
          </a:prstGeom>
          <a:solidFill>
            <a:srgbClr val="00397A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48" name="Cercle"/>
          <p:cNvSpPr/>
          <p:nvPr/>
        </p:nvSpPr>
        <p:spPr>
          <a:xfrm>
            <a:off x="6829259" y="12331466"/>
            <a:ext cx="392908" cy="392907"/>
          </a:xfrm>
          <a:prstGeom prst="ellipse">
            <a:avLst/>
          </a:prstGeom>
          <a:solidFill>
            <a:srgbClr val="00397A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49" name="Cercle"/>
          <p:cNvSpPr/>
          <p:nvPr/>
        </p:nvSpPr>
        <p:spPr>
          <a:xfrm>
            <a:off x="11237854" y="9911634"/>
            <a:ext cx="392907" cy="392907"/>
          </a:xfrm>
          <a:prstGeom prst="ellipse">
            <a:avLst/>
          </a:prstGeom>
          <a:solidFill>
            <a:srgbClr val="00397A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50" name="Cercle"/>
          <p:cNvSpPr/>
          <p:nvPr/>
        </p:nvSpPr>
        <p:spPr>
          <a:xfrm>
            <a:off x="8790516" y="10386399"/>
            <a:ext cx="392908" cy="392907"/>
          </a:xfrm>
          <a:prstGeom prst="ellipse">
            <a:avLst/>
          </a:prstGeom>
          <a:solidFill>
            <a:srgbClr val="00397A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51" name="Cercle"/>
          <p:cNvSpPr/>
          <p:nvPr/>
        </p:nvSpPr>
        <p:spPr>
          <a:xfrm>
            <a:off x="7492966" y="6315943"/>
            <a:ext cx="392907" cy="392907"/>
          </a:xfrm>
          <a:prstGeom prst="ellipse">
            <a:avLst/>
          </a:prstGeom>
          <a:solidFill>
            <a:srgbClr val="00397A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52" name="Cercle"/>
          <p:cNvSpPr/>
          <p:nvPr/>
        </p:nvSpPr>
        <p:spPr>
          <a:xfrm>
            <a:off x="11692322" y="9843872"/>
            <a:ext cx="392907" cy="392908"/>
          </a:xfrm>
          <a:prstGeom prst="ellipse">
            <a:avLst/>
          </a:prstGeom>
          <a:solidFill>
            <a:srgbClr val="00397A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53" name="Cercle"/>
          <p:cNvSpPr/>
          <p:nvPr/>
        </p:nvSpPr>
        <p:spPr>
          <a:xfrm>
            <a:off x="7492966" y="7551278"/>
            <a:ext cx="392907" cy="392907"/>
          </a:xfrm>
          <a:prstGeom prst="ellipse">
            <a:avLst/>
          </a:prstGeom>
          <a:solidFill>
            <a:srgbClr val="00397A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54" name="Cercle"/>
          <p:cNvSpPr/>
          <p:nvPr/>
        </p:nvSpPr>
        <p:spPr>
          <a:xfrm>
            <a:off x="8512384" y="7169676"/>
            <a:ext cx="392907" cy="392907"/>
          </a:xfrm>
          <a:prstGeom prst="ellipse">
            <a:avLst/>
          </a:prstGeom>
          <a:solidFill>
            <a:srgbClr val="00397A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55" name="Cercle"/>
          <p:cNvSpPr/>
          <p:nvPr/>
        </p:nvSpPr>
        <p:spPr>
          <a:xfrm>
            <a:off x="8583821" y="8163825"/>
            <a:ext cx="392908" cy="392907"/>
          </a:xfrm>
          <a:prstGeom prst="ellipse">
            <a:avLst/>
          </a:prstGeom>
          <a:solidFill>
            <a:srgbClr val="00397A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56" name="Cercle"/>
          <p:cNvSpPr/>
          <p:nvPr/>
        </p:nvSpPr>
        <p:spPr>
          <a:xfrm>
            <a:off x="4429538" y="3039460"/>
            <a:ext cx="392908" cy="392907"/>
          </a:xfrm>
          <a:prstGeom prst="ellipse">
            <a:avLst/>
          </a:prstGeom>
          <a:solidFill>
            <a:srgbClr val="00397A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57" name="Cercle"/>
          <p:cNvSpPr/>
          <p:nvPr/>
        </p:nvSpPr>
        <p:spPr>
          <a:xfrm>
            <a:off x="6254828" y="10265233"/>
            <a:ext cx="392907" cy="392908"/>
          </a:xfrm>
          <a:prstGeom prst="ellipse">
            <a:avLst/>
          </a:prstGeom>
          <a:solidFill>
            <a:srgbClr val="00397A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58" name="Cercle"/>
          <p:cNvSpPr/>
          <p:nvPr/>
        </p:nvSpPr>
        <p:spPr>
          <a:xfrm>
            <a:off x="9878576" y="11319950"/>
            <a:ext cx="392908" cy="392908"/>
          </a:xfrm>
          <a:prstGeom prst="ellipse">
            <a:avLst/>
          </a:prstGeom>
          <a:solidFill>
            <a:srgbClr val="00397A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59" name="Cercle"/>
          <p:cNvSpPr/>
          <p:nvPr/>
        </p:nvSpPr>
        <p:spPr>
          <a:xfrm>
            <a:off x="10115108" y="12092767"/>
            <a:ext cx="392907" cy="392907"/>
          </a:xfrm>
          <a:prstGeom prst="ellipse">
            <a:avLst/>
          </a:prstGeom>
          <a:solidFill>
            <a:srgbClr val="00397A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60" name="Cercle"/>
          <p:cNvSpPr/>
          <p:nvPr/>
        </p:nvSpPr>
        <p:spPr>
          <a:xfrm>
            <a:off x="11023416" y="11461967"/>
            <a:ext cx="392907" cy="392907"/>
          </a:xfrm>
          <a:prstGeom prst="ellipse">
            <a:avLst/>
          </a:prstGeom>
          <a:solidFill>
            <a:srgbClr val="00397A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61" name="Cercle"/>
          <p:cNvSpPr/>
          <p:nvPr/>
        </p:nvSpPr>
        <p:spPr>
          <a:xfrm>
            <a:off x="10877339" y="11444107"/>
            <a:ext cx="392908" cy="392907"/>
          </a:xfrm>
          <a:prstGeom prst="ellipse">
            <a:avLst/>
          </a:prstGeom>
          <a:solidFill>
            <a:srgbClr val="00397A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62" name="Cercle"/>
          <p:cNvSpPr/>
          <p:nvPr/>
        </p:nvSpPr>
        <p:spPr>
          <a:xfrm>
            <a:off x="8070350" y="4741944"/>
            <a:ext cx="392907" cy="392907"/>
          </a:xfrm>
          <a:prstGeom prst="ellipse">
            <a:avLst/>
          </a:prstGeom>
          <a:solidFill>
            <a:srgbClr val="008C91">
              <a:alpha val="10000"/>
            </a:srgbClr>
          </a:solidFill>
          <a:ln w="12700">
            <a:solidFill>
              <a:srgbClr val="000000">
                <a:alpha val="10000"/>
              </a:srgbClr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63" name="Cercle"/>
          <p:cNvSpPr/>
          <p:nvPr/>
        </p:nvSpPr>
        <p:spPr>
          <a:xfrm>
            <a:off x="10397391" y="12501815"/>
            <a:ext cx="392907" cy="392907"/>
          </a:xfrm>
          <a:prstGeom prst="ellipse">
            <a:avLst/>
          </a:prstGeom>
          <a:solidFill>
            <a:srgbClr val="00397A">
              <a:alpha val="10000"/>
            </a:srgbClr>
          </a:solidFill>
          <a:ln w="12700">
            <a:solidFill>
              <a:srgbClr val="000000">
                <a:alpha val="10000"/>
              </a:srgbClr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64" name="Cercle"/>
          <p:cNvSpPr/>
          <p:nvPr/>
        </p:nvSpPr>
        <p:spPr>
          <a:xfrm>
            <a:off x="10521518" y="9954722"/>
            <a:ext cx="392907" cy="392907"/>
          </a:xfrm>
          <a:prstGeom prst="ellipse">
            <a:avLst/>
          </a:prstGeom>
          <a:solidFill>
            <a:srgbClr val="00397A">
              <a:alpha val="10000"/>
            </a:srgbClr>
          </a:solidFill>
          <a:ln w="12700">
            <a:solidFill>
              <a:srgbClr val="000000">
                <a:alpha val="10000"/>
              </a:srgbClr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65" name="Cercle"/>
          <p:cNvSpPr/>
          <p:nvPr/>
        </p:nvSpPr>
        <p:spPr>
          <a:xfrm>
            <a:off x="3575635" y="7372051"/>
            <a:ext cx="392907" cy="392907"/>
          </a:xfrm>
          <a:prstGeom prst="ellipse">
            <a:avLst/>
          </a:prstGeom>
          <a:solidFill>
            <a:srgbClr val="00397A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66" name="Cercle"/>
          <p:cNvSpPr/>
          <p:nvPr/>
        </p:nvSpPr>
        <p:spPr>
          <a:xfrm>
            <a:off x="8088209" y="8443329"/>
            <a:ext cx="392907" cy="392907"/>
          </a:xfrm>
          <a:prstGeom prst="ellipse">
            <a:avLst/>
          </a:prstGeom>
          <a:solidFill>
            <a:srgbClr val="00397A">
              <a:alpha val="10000"/>
            </a:srgbClr>
          </a:solidFill>
          <a:ln w="12700">
            <a:solidFill>
              <a:srgbClr val="000000">
                <a:alpha val="10000"/>
              </a:srgbClr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67" name="Cercle"/>
          <p:cNvSpPr/>
          <p:nvPr/>
        </p:nvSpPr>
        <p:spPr>
          <a:xfrm>
            <a:off x="6553865" y="2756169"/>
            <a:ext cx="392907" cy="392907"/>
          </a:xfrm>
          <a:prstGeom prst="ellipse">
            <a:avLst/>
          </a:prstGeom>
          <a:solidFill>
            <a:srgbClr val="008C91">
              <a:alpha val="10000"/>
            </a:srgbClr>
          </a:solidFill>
          <a:ln w="12700">
            <a:solidFill>
              <a:srgbClr val="000000">
                <a:alpha val="10000"/>
              </a:srgbClr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68" name="Cercle"/>
          <p:cNvSpPr/>
          <p:nvPr/>
        </p:nvSpPr>
        <p:spPr>
          <a:xfrm>
            <a:off x="11995546" y="7916956"/>
            <a:ext cx="392908" cy="392907"/>
          </a:xfrm>
          <a:prstGeom prst="ellipse">
            <a:avLst/>
          </a:prstGeom>
          <a:solidFill>
            <a:srgbClr val="00397A">
              <a:alpha val="10000"/>
            </a:srgbClr>
          </a:solidFill>
          <a:ln w="12700">
            <a:solidFill>
              <a:srgbClr val="000000">
                <a:alpha val="10000"/>
              </a:srgbClr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69" name="Cercle"/>
          <p:cNvSpPr/>
          <p:nvPr/>
        </p:nvSpPr>
        <p:spPr>
          <a:xfrm>
            <a:off x="9465685" y="12710852"/>
            <a:ext cx="392907" cy="392907"/>
          </a:xfrm>
          <a:prstGeom prst="ellipse">
            <a:avLst/>
          </a:prstGeom>
          <a:solidFill>
            <a:srgbClr val="00397A">
              <a:alpha val="10000"/>
            </a:srgbClr>
          </a:solidFill>
          <a:ln w="12700">
            <a:solidFill>
              <a:srgbClr val="000000">
                <a:alpha val="10000"/>
              </a:srgbClr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70" name="Cercle"/>
          <p:cNvSpPr/>
          <p:nvPr/>
        </p:nvSpPr>
        <p:spPr>
          <a:xfrm>
            <a:off x="5672622" y="7076421"/>
            <a:ext cx="392907" cy="392907"/>
          </a:xfrm>
          <a:prstGeom prst="ellipse">
            <a:avLst/>
          </a:prstGeom>
          <a:solidFill>
            <a:srgbClr val="0065C1">
              <a:alpha val="10000"/>
            </a:srgbClr>
          </a:solidFill>
          <a:ln w="12700">
            <a:solidFill>
              <a:srgbClr val="000000">
                <a:alpha val="10000"/>
              </a:srgbClr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71" name="Cercle"/>
          <p:cNvSpPr/>
          <p:nvPr/>
        </p:nvSpPr>
        <p:spPr>
          <a:xfrm>
            <a:off x="10610815" y="8527672"/>
            <a:ext cx="392907" cy="392907"/>
          </a:xfrm>
          <a:prstGeom prst="ellipse">
            <a:avLst/>
          </a:prstGeom>
          <a:solidFill>
            <a:srgbClr val="00397A">
              <a:alpha val="10000"/>
            </a:srgbClr>
          </a:solidFill>
          <a:ln w="12700">
            <a:solidFill>
              <a:srgbClr val="000000">
                <a:alpha val="10000"/>
              </a:srgbClr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72" name="Cercle"/>
          <p:cNvSpPr/>
          <p:nvPr/>
        </p:nvSpPr>
        <p:spPr>
          <a:xfrm>
            <a:off x="3742396" y="6664689"/>
            <a:ext cx="392907" cy="392907"/>
          </a:xfrm>
          <a:prstGeom prst="ellipse">
            <a:avLst/>
          </a:prstGeom>
          <a:solidFill>
            <a:srgbClr val="00397A">
              <a:alpha val="10000"/>
            </a:srgbClr>
          </a:solidFill>
          <a:ln w="12700">
            <a:solidFill>
              <a:srgbClr val="000000">
                <a:alpha val="10000"/>
              </a:srgbClr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73" name="Cercle"/>
          <p:cNvSpPr/>
          <p:nvPr/>
        </p:nvSpPr>
        <p:spPr>
          <a:xfrm>
            <a:off x="8332006" y="7228652"/>
            <a:ext cx="392908" cy="392907"/>
          </a:xfrm>
          <a:prstGeom prst="ellipse">
            <a:avLst/>
          </a:prstGeom>
          <a:solidFill>
            <a:srgbClr val="00397A">
              <a:alpha val="10000"/>
            </a:srgbClr>
          </a:solidFill>
          <a:ln w="12700">
            <a:solidFill>
              <a:srgbClr val="000000">
                <a:alpha val="10000"/>
              </a:srgbClr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74" name="Cercle"/>
          <p:cNvSpPr/>
          <p:nvPr/>
        </p:nvSpPr>
        <p:spPr>
          <a:xfrm>
            <a:off x="6688699" y="9469595"/>
            <a:ext cx="392907" cy="392907"/>
          </a:xfrm>
          <a:prstGeom prst="ellipse">
            <a:avLst/>
          </a:prstGeom>
          <a:solidFill>
            <a:srgbClr val="00397A">
              <a:alpha val="10000"/>
            </a:srgbClr>
          </a:solidFill>
          <a:ln w="12700">
            <a:solidFill>
              <a:srgbClr val="000000">
                <a:alpha val="10000"/>
              </a:srgbClr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75" name="Cercle"/>
          <p:cNvSpPr/>
          <p:nvPr/>
        </p:nvSpPr>
        <p:spPr>
          <a:xfrm>
            <a:off x="4956864" y="5945026"/>
            <a:ext cx="392908" cy="392907"/>
          </a:xfrm>
          <a:prstGeom prst="ellipse">
            <a:avLst/>
          </a:prstGeom>
          <a:solidFill>
            <a:srgbClr val="00397A">
              <a:alpha val="10000"/>
            </a:srgbClr>
          </a:solidFill>
          <a:ln w="12700">
            <a:solidFill>
              <a:srgbClr val="000000">
                <a:alpha val="10000"/>
              </a:srgbClr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76" name="Cercle"/>
          <p:cNvSpPr/>
          <p:nvPr/>
        </p:nvSpPr>
        <p:spPr>
          <a:xfrm>
            <a:off x="12269825" y="7166668"/>
            <a:ext cx="392907" cy="392908"/>
          </a:xfrm>
          <a:prstGeom prst="ellipse">
            <a:avLst/>
          </a:prstGeom>
          <a:solidFill>
            <a:srgbClr val="00397A">
              <a:alpha val="10000"/>
            </a:srgbClr>
          </a:solidFill>
          <a:ln w="12700">
            <a:solidFill>
              <a:srgbClr val="000000">
                <a:alpha val="10000"/>
              </a:srgbClr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77" name="Cercle"/>
          <p:cNvSpPr/>
          <p:nvPr/>
        </p:nvSpPr>
        <p:spPr>
          <a:xfrm>
            <a:off x="6362958" y="2985881"/>
            <a:ext cx="392907" cy="392908"/>
          </a:xfrm>
          <a:prstGeom prst="ellipse">
            <a:avLst/>
          </a:prstGeom>
          <a:solidFill>
            <a:srgbClr val="00397A">
              <a:alpha val="10000"/>
            </a:srgbClr>
          </a:solidFill>
          <a:ln w="12700">
            <a:solidFill>
              <a:srgbClr val="000000">
                <a:alpha val="10000"/>
              </a:srgbClr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78" name="Cercle"/>
          <p:cNvSpPr/>
          <p:nvPr/>
        </p:nvSpPr>
        <p:spPr>
          <a:xfrm>
            <a:off x="9377236" y="8443329"/>
            <a:ext cx="392907" cy="392907"/>
          </a:xfrm>
          <a:prstGeom prst="ellipse">
            <a:avLst/>
          </a:prstGeom>
          <a:solidFill>
            <a:srgbClr val="00397A">
              <a:alpha val="10000"/>
            </a:srgbClr>
          </a:solidFill>
          <a:ln w="12700">
            <a:solidFill>
              <a:srgbClr val="000000">
                <a:alpha val="10000"/>
              </a:srgbClr>
            </a:solidFill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79" name="2x per week"/>
          <p:cNvSpPr txBox="1"/>
          <p:nvPr/>
        </p:nvSpPr>
        <p:spPr>
          <a:xfrm>
            <a:off x="9462119" y="13061943"/>
            <a:ext cx="2368830" cy="625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spcBef>
                <a:spcPts val="0"/>
              </a:spcBef>
              <a:defRPr sz="3200" i="0" spc="0">
                <a:solidFill>
                  <a:srgbClr val="53585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2x per week</a:t>
            </a:r>
          </a:p>
        </p:txBody>
      </p:sp>
      <p:sp>
        <p:nvSpPr>
          <p:cNvPr id="380" name="Currently…"/>
          <p:cNvSpPr txBox="1"/>
          <p:nvPr/>
        </p:nvSpPr>
        <p:spPr>
          <a:xfrm>
            <a:off x="16689596" y="9380485"/>
            <a:ext cx="5381739" cy="2987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defTabSz="821531">
              <a:spcBef>
                <a:spcPts val="0"/>
              </a:spcBef>
              <a:defRPr sz="5200" b="1" i="0" spc="0">
                <a:solidFill>
                  <a:srgbClr val="00549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Currently</a:t>
            </a:r>
          </a:p>
          <a:p>
            <a:pPr indent="359999" defTabSz="821531">
              <a:spcBef>
                <a:spcPts val="0"/>
              </a:spcBef>
              <a:defRPr sz="5200" b="1" i="0" spc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44 WWTFs</a:t>
            </a:r>
          </a:p>
          <a:p>
            <a:pPr lvl="1" indent="719999" defTabSz="821531">
              <a:spcBef>
                <a:spcPts val="0"/>
              </a:spcBef>
              <a:defRPr sz="4200" i="0" spc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48% WI population</a:t>
            </a:r>
          </a:p>
        </p:txBody>
      </p:sp>
      <p:sp>
        <p:nvSpPr>
          <p:cNvPr id="381" name="Major cities"/>
          <p:cNvSpPr txBox="1"/>
          <p:nvPr/>
        </p:nvSpPr>
        <p:spPr>
          <a:xfrm>
            <a:off x="12161905" y="11099701"/>
            <a:ext cx="2168170" cy="612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spcBef>
                <a:spcPts val="0"/>
              </a:spcBef>
              <a:defRPr sz="3100" i="0" spc="0">
                <a:solidFill>
                  <a:srgbClr val="971818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Major cities</a:t>
            </a:r>
          </a:p>
        </p:txBody>
      </p:sp>
      <p:sp>
        <p:nvSpPr>
          <p:cNvPr id="382" name="Tribal nations"/>
          <p:cNvSpPr txBox="1"/>
          <p:nvPr/>
        </p:nvSpPr>
        <p:spPr>
          <a:xfrm>
            <a:off x="12300208" y="12439226"/>
            <a:ext cx="2482343" cy="612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spcBef>
                <a:spcPts val="0"/>
              </a:spcBef>
              <a:defRPr sz="3100" i="0" spc="0">
                <a:solidFill>
                  <a:srgbClr val="018B9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Tribal nations</a:t>
            </a:r>
          </a:p>
        </p:txBody>
      </p:sp>
      <p:sp>
        <p:nvSpPr>
          <p:cNvPr id="383" name="Smaller cities"/>
          <p:cNvSpPr txBox="1"/>
          <p:nvPr/>
        </p:nvSpPr>
        <p:spPr>
          <a:xfrm>
            <a:off x="12279060" y="11735882"/>
            <a:ext cx="2496123" cy="612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spcBef>
                <a:spcPts val="0"/>
              </a:spcBef>
              <a:defRPr sz="3100" i="0" spc="0">
                <a:solidFill>
                  <a:srgbClr val="00397A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Smaller cities</a:t>
            </a:r>
          </a:p>
        </p:txBody>
      </p:sp>
      <p:sp>
        <p:nvSpPr>
          <p:cNvPr id="384" name="Wisconsin wastewater surveillance"/>
          <p:cNvSpPr txBox="1">
            <a:spLocks noGrp="1"/>
          </p:cNvSpPr>
          <p:nvPr>
            <p:ph type="title"/>
          </p:nvPr>
        </p:nvSpPr>
        <p:spPr>
          <a:xfrm>
            <a:off x="0" y="0"/>
            <a:ext cx="22352000" cy="2019300"/>
          </a:xfrm>
          <a:prstGeom prst="rect">
            <a:avLst/>
          </a:prstGeom>
        </p:spPr>
        <p:txBody>
          <a:bodyPr lIns="50800" tIns="50800" rIns="50800" bIns="50800"/>
          <a:lstStyle>
            <a:lvl1pPr algn="l" defTabSz="528319">
              <a:lnSpc>
                <a:spcPct val="80000"/>
              </a:lnSpc>
              <a:defRPr sz="10943">
                <a:solidFill>
                  <a:srgbClr val="5C5C5C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r>
              <a:t> Wisconsin wastewater surveillance</a:t>
            </a:r>
          </a:p>
        </p:txBody>
      </p:sp>
      <p:sp>
        <p:nvSpPr>
          <p:cNvPr id="385" name="Numéro de diapositive"/>
          <p:cNvSpPr txBox="1">
            <a:spLocks noGrp="1"/>
          </p:cNvSpPr>
          <p:nvPr>
            <p:ph type="sldNum" sz="quarter" idx="4294967295"/>
          </p:nvPr>
        </p:nvSpPr>
        <p:spPr>
          <a:xfrm>
            <a:off x="23221670" y="12922250"/>
            <a:ext cx="283770" cy="4699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algn="ctr" defTabSz="821531"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6</a:t>
            </a:fld>
            <a:endParaRPr/>
          </a:p>
        </p:txBody>
      </p:sp>
      <p:sp>
        <p:nvSpPr>
          <p:cNvPr id="386" name="Funded by"/>
          <p:cNvSpPr txBox="1"/>
          <p:nvPr/>
        </p:nvSpPr>
        <p:spPr>
          <a:xfrm>
            <a:off x="126527" y="11360688"/>
            <a:ext cx="1995334" cy="610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spcBef>
                <a:spcPts val="0"/>
              </a:spcBef>
              <a:defRPr sz="3100" i="0" spc="0">
                <a:solidFill>
                  <a:srgbClr val="002FA3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Funded by</a:t>
            </a:r>
          </a:p>
        </p:txBody>
      </p:sp>
      <p:pic>
        <p:nvPicPr>
          <p:cNvPr id="387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94" y="11838467"/>
            <a:ext cx="2134867" cy="1593723"/>
          </a:xfrm>
          <a:prstGeom prst="rect">
            <a:avLst/>
          </a:prstGeom>
          <a:ln w="12700">
            <a:miter lim="400000"/>
          </a:ln>
        </p:spPr>
      </p:pic>
      <p:sp>
        <p:nvSpPr>
          <p:cNvPr id="388" name="Fall 2020…"/>
          <p:cNvSpPr txBox="1"/>
          <p:nvPr/>
        </p:nvSpPr>
        <p:spPr>
          <a:xfrm>
            <a:off x="16483840" y="4188561"/>
            <a:ext cx="10266377" cy="3902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821531">
              <a:spcBef>
                <a:spcPts val="0"/>
              </a:spcBef>
              <a:defRPr sz="5200" b="1" i="0" spc="0">
                <a:solidFill>
                  <a:srgbClr val="00549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Fall 2020</a:t>
            </a:r>
          </a:p>
          <a:p>
            <a:pPr lvl="5" indent="359999" defTabSz="821531">
              <a:spcBef>
                <a:spcPts val="0"/>
              </a:spcBef>
              <a:defRPr sz="5200" b="1" i="0" spc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72 WWTFs </a:t>
            </a:r>
            <a:endParaRPr sz="4200"/>
          </a:p>
          <a:p>
            <a:pPr lvl="3" indent="900000" defTabSz="821531">
              <a:spcBef>
                <a:spcPts val="0"/>
              </a:spcBef>
              <a:defRPr sz="5200" i="0" spc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4200"/>
              <a:t>49 out of 72 counties</a:t>
            </a:r>
          </a:p>
          <a:p>
            <a:pPr lvl="3" indent="900000" defTabSz="821531">
              <a:spcBef>
                <a:spcPts val="0"/>
              </a:spcBef>
              <a:defRPr sz="5200" i="0" spc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4200"/>
              <a:t>60% population</a:t>
            </a:r>
          </a:p>
          <a:p>
            <a:pPr indent="359999" defTabSz="821531">
              <a:spcBef>
                <a:spcPts val="0"/>
              </a:spcBef>
              <a:defRPr sz="800" i="0" spc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4200"/>
          </a:p>
          <a:p>
            <a:pPr indent="359999" defTabSz="821531">
              <a:spcBef>
                <a:spcPts val="0"/>
              </a:spcBef>
              <a:defRPr sz="5200" b="1" i="0" spc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UW-dorms</a:t>
            </a:r>
          </a:p>
        </p:txBody>
      </p:sp>
      <p:grpSp>
        <p:nvGrpSpPr>
          <p:cNvPr id="392" name="Grouper"/>
          <p:cNvGrpSpPr/>
          <p:nvPr/>
        </p:nvGrpSpPr>
        <p:grpSpPr>
          <a:xfrm>
            <a:off x="9792059" y="1779669"/>
            <a:ext cx="13589170" cy="1230988"/>
            <a:chOff x="0" y="0"/>
            <a:chExt cx="13589168" cy="1230987"/>
          </a:xfrm>
        </p:grpSpPr>
        <p:pic>
          <p:nvPicPr>
            <p:cNvPr id="389" name="Picture 4" descr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35633" y="213523"/>
              <a:ext cx="4139212" cy="8039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90" name="Picture 8" descr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4524139" cy="12309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91" name="Picture 10" descr="Picture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005152" y="102269"/>
              <a:ext cx="3584017" cy="10264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Numéro de diapositive"/>
          <p:cNvSpPr txBox="1">
            <a:spLocks noGrp="1"/>
          </p:cNvSpPr>
          <p:nvPr>
            <p:ph type="sldNum" sz="quarter" idx="4294967295"/>
          </p:nvPr>
        </p:nvSpPr>
        <p:spPr>
          <a:xfrm>
            <a:off x="23096861" y="12922250"/>
            <a:ext cx="266695" cy="4699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sp>
        <p:nvSpPr>
          <p:cNvPr id="395" name="Wastewater surveillance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22352000" cy="2019300"/>
          </a:xfrm>
          <a:prstGeom prst="rect">
            <a:avLst/>
          </a:prstGeom>
        </p:spPr>
        <p:txBody>
          <a:bodyPr/>
          <a:lstStyle>
            <a:lvl1pPr algn="l" defTabSz="528319">
              <a:defRPr sz="10943" cap="none"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r>
              <a:t> Wastewater surveillance</a:t>
            </a:r>
          </a:p>
        </p:txBody>
      </p:sp>
      <p:pic>
        <p:nvPicPr>
          <p:cNvPr id="396" name="COVID_wastewater_surveillance_gif_animation_02_1920x1080.gif" descr="COVID_wastewater_surveillance_gif_animation_02_1920x1080.gif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97" name="Rectangle"/>
          <p:cNvSpPr/>
          <p:nvPr/>
        </p:nvSpPr>
        <p:spPr>
          <a:xfrm>
            <a:off x="1498453" y="3504038"/>
            <a:ext cx="7599457" cy="127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500" i="0" spc="0">
                <a:solidFill>
                  <a:srgbClr val="FFFFFF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398" name="Rectangle"/>
          <p:cNvSpPr/>
          <p:nvPr/>
        </p:nvSpPr>
        <p:spPr>
          <a:xfrm>
            <a:off x="19060712" y="13007733"/>
            <a:ext cx="7599457" cy="127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500" i="0" spc="0">
                <a:solidFill>
                  <a:srgbClr val="FFFFFF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399" name="Texte"/>
          <p:cNvSpPr txBox="1"/>
          <p:nvPr/>
        </p:nvSpPr>
        <p:spPr>
          <a:xfrm>
            <a:off x="23221670" y="12922250"/>
            <a:ext cx="283770" cy="469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ctr" defTabSz="821531">
              <a:spcBef>
                <a:spcPts val="0"/>
              </a:spcBef>
              <a:defRPr sz="2400" i="0" spc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7</a:t>
            </a:fld>
            <a:endParaRPr/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Numéro de diapositive"/>
          <p:cNvSpPr txBox="1">
            <a:spLocks noGrp="1"/>
          </p:cNvSpPr>
          <p:nvPr>
            <p:ph type="sldNum" sz="quarter" idx="4294967295"/>
          </p:nvPr>
        </p:nvSpPr>
        <p:spPr>
          <a:xfrm>
            <a:off x="23566049" y="12968033"/>
            <a:ext cx="325045" cy="5207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/>
          <a:lstStyle>
            <a:lvl1pPr algn="ctr" defTabSz="821531"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8</a:t>
            </a:fld>
            <a:endParaRPr/>
          </a:p>
        </p:txBody>
      </p:sp>
      <p:sp>
        <p:nvSpPr>
          <p:cNvPr id="402" name="Rectangle"/>
          <p:cNvSpPr/>
          <p:nvPr/>
        </p:nvSpPr>
        <p:spPr>
          <a:xfrm>
            <a:off x="-233164" y="-106774"/>
            <a:ext cx="25427337" cy="14555305"/>
          </a:xfrm>
          <a:prstGeom prst="rect">
            <a:avLst/>
          </a:prstGeom>
          <a:gradFill>
            <a:gsLst>
              <a:gs pos="0">
                <a:srgbClr val="00A6AC">
                  <a:alpha val="32578"/>
                </a:srgbClr>
              </a:gs>
              <a:gs pos="100000">
                <a:srgbClr val="005C5F">
                  <a:alpha val="32578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403" name="1"/>
          <p:cNvSpPr txBox="1"/>
          <p:nvPr/>
        </p:nvSpPr>
        <p:spPr>
          <a:xfrm>
            <a:off x="-4694583" y="1037922"/>
            <a:ext cx="14052018" cy="15141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spcBef>
                <a:spcPts val="0"/>
              </a:spcBef>
              <a:defRPr sz="98400" i="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1  </a:t>
            </a:r>
          </a:p>
        </p:txBody>
      </p:sp>
      <p:sp>
        <p:nvSpPr>
          <p:cNvPr id="404" name="Monitoring"/>
          <p:cNvSpPr txBox="1"/>
          <p:nvPr/>
        </p:nvSpPr>
        <p:spPr>
          <a:xfrm>
            <a:off x="4136981" y="4184240"/>
            <a:ext cx="18310433" cy="2832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1285875">
              <a:lnSpc>
                <a:spcPct val="90000"/>
              </a:lnSpc>
              <a:spcBef>
                <a:spcPts val="0"/>
              </a:spcBef>
              <a:defRPr sz="9800" i="0" spc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Monitoring </a:t>
            </a:r>
          </a:p>
        </p:txBody>
      </p:sp>
      <p:sp>
        <p:nvSpPr>
          <p:cNvPr id="405" name="SARS-CoV-2 levels…"/>
          <p:cNvSpPr txBox="1"/>
          <p:nvPr/>
        </p:nvSpPr>
        <p:spPr>
          <a:xfrm>
            <a:off x="4998107" y="6347877"/>
            <a:ext cx="12080814" cy="5563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1285875">
              <a:lnSpc>
                <a:spcPct val="70000"/>
              </a:lnSpc>
              <a:spcBef>
                <a:spcPts val="0"/>
              </a:spcBef>
              <a:defRPr sz="9800" i="0" spc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/>
              <a:t>SARS-CoV-2 levels</a:t>
            </a:r>
          </a:p>
          <a:p>
            <a:pPr defTabSz="1285875">
              <a:lnSpc>
                <a:spcPct val="70000"/>
              </a:lnSpc>
              <a:spcBef>
                <a:spcPts val="0"/>
              </a:spcBef>
              <a:defRPr sz="9800" i="0" spc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b="1"/>
          </a:p>
          <a:p>
            <a:pPr defTabSz="1285875">
              <a:lnSpc>
                <a:spcPct val="70000"/>
              </a:lnSpc>
              <a:spcBef>
                <a:spcPts val="0"/>
              </a:spcBef>
              <a:defRPr sz="9800" i="0" spc="0">
                <a:solidFill>
                  <a:srgbClr val="A9A9A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SARS-CoV-2 variants</a:t>
            </a:r>
          </a:p>
          <a:p>
            <a:pPr defTabSz="1285875">
              <a:lnSpc>
                <a:spcPct val="70000"/>
              </a:lnSpc>
              <a:spcBef>
                <a:spcPts val="0"/>
              </a:spcBef>
              <a:defRPr sz="9800" i="0" spc="0">
                <a:solidFill>
                  <a:srgbClr val="A9A9A9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defTabSz="1285875">
              <a:lnSpc>
                <a:spcPct val="70000"/>
              </a:lnSpc>
              <a:spcBef>
                <a:spcPts val="0"/>
              </a:spcBef>
              <a:defRPr sz="9800" i="0" spc="0">
                <a:solidFill>
                  <a:srgbClr val="A9A9A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Beyond SARS-CoV-2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Chevron"/>
          <p:cNvSpPr/>
          <p:nvPr/>
        </p:nvSpPr>
        <p:spPr>
          <a:xfrm>
            <a:off x="10128327" y="2616207"/>
            <a:ext cx="3794552" cy="3611333"/>
          </a:xfrm>
          <a:prstGeom prst="chevron">
            <a:avLst>
              <a:gd name="adj" fmla="val 25308"/>
            </a:avLst>
          </a:prstGeom>
          <a:solidFill>
            <a:srgbClr val="90C222">
              <a:alpha val="90000"/>
            </a:srgbClr>
          </a:solidFill>
          <a:ln w="12700">
            <a:miter lim="400000"/>
          </a:ln>
        </p:spPr>
        <p:txBody>
          <a:bodyPr lIns="64293" tIns="64293" rIns="64293" bIns="64293" anchor="ctr"/>
          <a:lstStyle/>
          <a:p>
            <a:pPr algn="ctr" defTabSz="1285875">
              <a:spcBef>
                <a:spcPts val="0"/>
              </a:spcBef>
              <a:defRPr sz="2200" b="1" i="0" spc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08" name="Chevron"/>
          <p:cNvSpPr/>
          <p:nvPr/>
        </p:nvSpPr>
        <p:spPr>
          <a:xfrm>
            <a:off x="7147764" y="2616207"/>
            <a:ext cx="3794552" cy="3611333"/>
          </a:xfrm>
          <a:prstGeom prst="chevron">
            <a:avLst>
              <a:gd name="adj" fmla="val 25308"/>
            </a:avLst>
          </a:prstGeom>
          <a:solidFill>
            <a:srgbClr val="08A398">
              <a:alpha val="90000"/>
            </a:srgbClr>
          </a:solidFill>
          <a:ln w="12700">
            <a:miter lim="400000"/>
          </a:ln>
        </p:spPr>
        <p:txBody>
          <a:bodyPr lIns="64293" tIns="64293" rIns="64293" bIns="64293" anchor="ctr"/>
          <a:lstStyle/>
          <a:p>
            <a:pPr algn="ctr" defTabSz="1285875">
              <a:spcBef>
                <a:spcPts val="0"/>
              </a:spcBef>
              <a:defRPr sz="2200" b="1" i="0" spc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09" name="Chevron"/>
          <p:cNvSpPr/>
          <p:nvPr/>
        </p:nvSpPr>
        <p:spPr>
          <a:xfrm>
            <a:off x="4170858" y="2616207"/>
            <a:ext cx="3794552" cy="3611333"/>
          </a:xfrm>
          <a:prstGeom prst="chevron">
            <a:avLst>
              <a:gd name="adj" fmla="val 25308"/>
            </a:avLst>
          </a:prstGeom>
          <a:solidFill>
            <a:srgbClr val="0780C3">
              <a:alpha val="90000"/>
            </a:srgbClr>
          </a:solidFill>
          <a:ln w="12700">
            <a:miter lim="400000"/>
          </a:ln>
        </p:spPr>
        <p:txBody>
          <a:bodyPr lIns="64293" tIns="64293" rIns="64293" bIns="64293" anchor="ctr"/>
          <a:lstStyle/>
          <a:p>
            <a:pPr algn="ctr" defTabSz="1285875">
              <a:spcBef>
                <a:spcPts val="0"/>
              </a:spcBef>
              <a:defRPr sz="2200" b="1" i="0" spc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10" name="Chevron"/>
          <p:cNvSpPr/>
          <p:nvPr/>
        </p:nvSpPr>
        <p:spPr>
          <a:xfrm>
            <a:off x="664785" y="2628907"/>
            <a:ext cx="3794552" cy="3611333"/>
          </a:xfrm>
          <a:prstGeom prst="chevron">
            <a:avLst>
              <a:gd name="adj" fmla="val 25308"/>
            </a:avLst>
          </a:prstGeom>
          <a:solidFill>
            <a:srgbClr val="57687C">
              <a:alpha val="52879"/>
            </a:srgbClr>
          </a:solidFill>
          <a:ln w="12700">
            <a:miter lim="400000"/>
          </a:ln>
        </p:spPr>
        <p:txBody>
          <a:bodyPr lIns="64293" tIns="64293" rIns="64293" bIns="64293" anchor="ctr"/>
          <a:lstStyle/>
          <a:p>
            <a:pPr algn="ctr" defTabSz="1285875">
              <a:spcBef>
                <a:spcPts val="0"/>
              </a:spcBef>
              <a:defRPr sz="2200" b="1" i="0" spc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11" name="Chevron 45"/>
          <p:cNvSpPr/>
          <p:nvPr/>
        </p:nvSpPr>
        <p:spPr>
          <a:xfrm>
            <a:off x="4776438" y="2628907"/>
            <a:ext cx="838204" cy="3611333"/>
          </a:xfrm>
          <a:prstGeom prst="chevron">
            <a:avLst>
              <a:gd name="adj" fmla="val 215421"/>
            </a:avLst>
          </a:prstGeom>
          <a:solidFill>
            <a:srgbClr val="D9D9D9">
              <a:alpha val="52879"/>
            </a:srgbClr>
          </a:solidFill>
          <a:ln w="12700">
            <a:miter lim="400000"/>
          </a:ln>
        </p:spPr>
        <p:txBody>
          <a:bodyPr lIns="64293" tIns="64293" rIns="64293" bIns="64293" anchor="ctr"/>
          <a:lstStyle/>
          <a:p>
            <a:pPr algn="ctr" defTabSz="1285875">
              <a:spcBef>
                <a:spcPts val="0"/>
              </a:spcBef>
              <a:defRPr sz="3600" i="0" spc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12" name="Chevron 46"/>
          <p:cNvSpPr/>
          <p:nvPr/>
        </p:nvSpPr>
        <p:spPr>
          <a:xfrm>
            <a:off x="8357820" y="2628907"/>
            <a:ext cx="838204" cy="3611333"/>
          </a:xfrm>
          <a:prstGeom prst="chevron">
            <a:avLst>
              <a:gd name="adj" fmla="val 215421"/>
            </a:avLst>
          </a:prstGeom>
          <a:solidFill>
            <a:srgbClr val="D9D9D9">
              <a:alpha val="52879"/>
            </a:srgbClr>
          </a:solidFill>
          <a:ln w="12700">
            <a:miter lim="400000"/>
          </a:ln>
        </p:spPr>
        <p:txBody>
          <a:bodyPr lIns="64293" tIns="64293" rIns="64293" bIns="64293" anchor="ctr"/>
          <a:lstStyle/>
          <a:p>
            <a:pPr algn="ctr" defTabSz="1285875">
              <a:spcBef>
                <a:spcPts val="0"/>
              </a:spcBef>
              <a:defRPr sz="3600" i="0" spc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13" name="Chevron 47"/>
          <p:cNvSpPr/>
          <p:nvPr/>
        </p:nvSpPr>
        <p:spPr>
          <a:xfrm>
            <a:off x="10681395" y="2628907"/>
            <a:ext cx="838204" cy="3611333"/>
          </a:xfrm>
          <a:prstGeom prst="chevron">
            <a:avLst>
              <a:gd name="adj" fmla="val 215421"/>
            </a:avLst>
          </a:prstGeom>
          <a:solidFill>
            <a:srgbClr val="D9D9D9">
              <a:alpha val="52879"/>
            </a:srgbClr>
          </a:solidFill>
          <a:ln w="12700">
            <a:miter lim="400000"/>
          </a:ln>
        </p:spPr>
        <p:txBody>
          <a:bodyPr lIns="64293" tIns="64293" rIns="64293" bIns="64293" anchor="ctr"/>
          <a:lstStyle/>
          <a:p>
            <a:pPr algn="ctr" defTabSz="1285875">
              <a:spcBef>
                <a:spcPts val="0"/>
              </a:spcBef>
              <a:defRPr sz="3600" i="0" spc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14" name="Chevron 48"/>
          <p:cNvSpPr/>
          <p:nvPr/>
        </p:nvSpPr>
        <p:spPr>
          <a:xfrm>
            <a:off x="13633876" y="2628907"/>
            <a:ext cx="838204" cy="3611333"/>
          </a:xfrm>
          <a:prstGeom prst="chevron">
            <a:avLst>
              <a:gd name="adj" fmla="val 215421"/>
            </a:avLst>
          </a:prstGeom>
          <a:solidFill>
            <a:srgbClr val="D9D9D9">
              <a:alpha val="52879"/>
            </a:srgbClr>
          </a:solidFill>
          <a:ln w="12700">
            <a:miter lim="400000"/>
          </a:ln>
        </p:spPr>
        <p:txBody>
          <a:bodyPr lIns="64293" tIns="64293" rIns="64293" bIns="64293" anchor="ctr"/>
          <a:lstStyle/>
          <a:p>
            <a:pPr algn="ctr" defTabSz="1285875">
              <a:spcBef>
                <a:spcPts val="0"/>
              </a:spcBef>
              <a:defRPr sz="3600" i="0" spc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15" name="Chevron 48"/>
          <p:cNvSpPr/>
          <p:nvPr/>
        </p:nvSpPr>
        <p:spPr>
          <a:xfrm>
            <a:off x="19777586" y="2677108"/>
            <a:ext cx="838204" cy="3611333"/>
          </a:xfrm>
          <a:prstGeom prst="chevron">
            <a:avLst>
              <a:gd name="adj" fmla="val 215421"/>
            </a:avLst>
          </a:prstGeom>
          <a:solidFill>
            <a:srgbClr val="D9D9D9">
              <a:alpha val="52879"/>
            </a:srgbClr>
          </a:solidFill>
          <a:ln w="12700">
            <a:miter lim="400000"/>
          </a:ln>
        </p:spPr>
        <p:txBody>
          <a:bodyPr lIns="64293" tIns="64293" rIns="64293" bIns="64293" anchor="ctr"/>
          <a:lstStyle/>
          <a:p>
            <a:pPr algn="ctr" defTabSz="1285875">
              <a:spcBef>
                <a:spcPts val="0"/>
              </a:spcBef>
              <a:defRPr sz="3600" i="0" spc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16" name="Chevron"/>
          <p:cNvSpPr/>
          <p:nvPr/>
        </p:nvSpPr>
        <p:spPr>
          <a:xfrm>
            <a:off x="3622519" y="2628907"/>
            <a:ext cx="1372459" cy="3611333"/>
          </a:xfrm>
          <a:prstGeom prst="chevron">
            <a:avLst>
              <a:gd name="adj" fmla="val 66592"/>
            </a:avLst>
          </a:prstGeom>
          <a:solidFill>
            <a:srgbClr val="DCDEE0">
              <a:alpha val="52879"/>
            </a:srgbClr>
          </a:solidFill>
          <a:ln w="12700">
            <a:miter lim="400000"/>
          </a:ln>
        </p:spPr>
        <p:txBody>
          <a:bodyPr lIns="64293" tIns="64293" rIns="64293" bIns="64293" anchor="ctr"/>
          <a:lstStyle/>
          <a:p>
            <a:pPr algn="ctr" defTabSz="1285875">
              <a:spcBef>
                <a:spcPts val="0"/>
              </a:spcBef>
              <a:defRPr sz="2200" b="1" i="0" spc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17" name="Chevron"/>
          <p:cNvSpPr/>
          <p:nvPr/>
        </p:nvSpPr>
        <p:spPr>
          <a:xfrm>
            <a:off x="4158158" y="2628907"/>
            <a:ext cx="3794552" cy="3611333"/>
          </a:xfrm>
          <a:prstGeom prst="chevron">
            <a:avLst>
              <a:gd name="adj" fmla="val 25308"/>
            </a:avLst>
          </a:prstGeom>
          <a:solidFill>
            <a:srgbClr val="0780C3">
              <a:alpha val="52879"/>
            </a:srgbClr>
          </a:solidFill>
          <a:ln w="12700">
            <a:miter lim="400000"/>
          </a:ln>
        </p:spPr>
        <p:txBody>
          <a:bodyPr lIns="64293" tIns="64293" rIns="64293" bIns="64293" anchor="ctr"/>
          <a:lstStyle/>
          <a:p>
            <a:pPr algn="ctr" defTabSz="1285875">
              <a:spcBef>
                <a:spcPts val="0"/>
              </a:spcBef>
              <a:defRPr sz="2200" b="1" i="0" spc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18" name="Chevron"/>
          <p:cNvSpPr/>
          <p:nvPr/>
        </p:nvSpPr>
        <p:spPr>
          <a:xfrm>
            <a:off x="7149330" y="2628907"/>
            <a:ext cx="3794552" cy="3611333"/>
          </a:xfrm>
          <a:prstGeom prst="chevron">
            <a:avLst>
              <a:gd name="adj" fmla="val 25308"/>
            </a:avLst>
          </a:prstGeom>
          <a:solidFill>
            <a:srgbClr val="08A398">
              <a:alpha val="52879"/>
            </a:srgbClr>
          </a:solidFill>
          <a:ln w="12700">
            <a:miter lim="400000"/>
          </a:ln>
        </p:spPr>
        <p:txBody>
          <a:bodyPr lIns="64293" tIns="64293" rIns="64293" bIns="64293" anchor="ctr"/>
          <a:lstStyle/>
          <a:p>
            <a:pPr algn="ctr" defTabSz="1285875">
              <a:spcBef>
                <a:spcPts val="0"/>
              </a:spcBef>
              <a:defRPr sz="2200" b="1" i="0" spc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19" name="Chevron"/>
          <p:cNvSpPr/>
          <p:nvPr/>
        </p:nvSpPr>
        <p:spPr>
          <a:xfrm>
            <a:off x="10139300" y="2628907"/>
            <a:ext cx="3794552" cy="3611333"/>
          </a:xfrm>
          <a:prstGeom prst="chevron">
            <a:avLst>
              <a:gd name="adj" fmla="val 25308"/>
            </a:avLst>
          </a:prstGeom>
          <a:solidFill>
            <a:srgbClr val="90C222">
              <a:alpha val="52879"/>
            </a:srgbClr>
          </a:solidFill>
          <a:ln w="12700">
            <a:miter lim="400000"/>
          </a:ln>
        </p:spPr>
        <p:txBody>
          <a:bodyPr lIns="64293" tIns="64293" rIns="64293" bIns="64293" anchor="ctr"/>
          <a:lstStyle/>
          <a:p>
            <a:pPr algn="ctr" defTabSz="1285875">
              <a:spcBef>
                <a:spcPts val="0"/>
              </a:spcBef>
              <a:defRPr sz="2200" b="1" i="0" spc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20" name="Chevron"/>
          <p:cNvSpPr/>
          <p:nvPr/>
        </p:nvSpPr>
        <p:spPr>
          <a:xfrm>
            <a:off x="16085796" y="2628907"/>
            <a:ext cx="1372459" cy="3611333"/>
          </a:xfrm>
          <a:prstGeom prst="chevron">
            <a:avLst>
              <a:gd name="adj" fmla="val 66592"/>
            </a:avLst>
          </a:prstGeom>
          <a:solidFill>
            <a:srgbClr val="DCDEE0">
              <a:alpha val="52879"/>
            </a:srgbClr>
          </a:solidFill>
          <a:ln w="12700">
            <a:miter lim="400000"/>
          </a:ln>
        </p:spPr>
        <p:txBody>
          <a:bodyPr lIns="64293" tIns="64293" rIns="64293" bIns="64293" anchor="ctr"/>
          <a:lstStyle/>
          <a:p>
            <a:pPr algn="ctr" defTabSz="1285875">
              <a:spcBef>
                <a:spcPts val="0"/>
              </a:spcBef>
              <a:defRPr sz="2200" b="1" i="0" spc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21" name="Chevron"/>
          <p:cNvSpPr/>
          <p:nvPr/>
        </p:nvSpPr>
        <p:spPr>
          <a:xfrm>
            <a:off x="16630284" y="2628907"/>
            <a:ext cx="3794552" cy="3611333"/>
          </a:xfrm>
          <a:prstGeom prst="chevron">
            <a:avLst>
              <a:gd name="adj" fmla="val 25308"/>
            </a:avLst>
          </a:prstGeom>
          <a:solidFill>
            <a:srgbClr val="FBA201">
              <a:alpha val="52879"/>
            </a:srgbClr>
          </a:solidFill>
          <a:ln w="12700">
            <a:miter lim="400000"/>
          </a:ln>
        </p:spPr>
        <p:txBody>
          <a:bodyPr lIns="64293" tIns="64293" rIns="64293" bIns="64293" anchor="ctr"/>
          <a:lstStyle/>
          <a:p>
            <a:pPr algn="ctr" defTabSz="1285875">
              <a:spcBef>
                <a:spcPts val="0"/>
              </a:spcBef>
              <a:defRPr sz="2200" b="1" i="0" spc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22" name="Chevron"/>
          <p:cNvSpPr/>
          <p:nvPr/>
        </p:nvSpPr>
        <p:spPr>
          <a:xfrm>
            <a:off x="20176323" y="2628907"/>
            <a:ext cx="3794552" cy="3611333"/>
          </a:xfrm>
          <a:prstGeom prst="chevron">
            <a:avLst>
              <a:gd name="adj" fmla="val 25308"/>
            </a:avLst>
          </a:prstGeom>
          <a:solidFill>
            <a:srgbClr val="E62601">
              <a:alpha val="52879"/>
            </a:srgbClr>
          </a:solidFill>
          <a:ln w="12700">
            <a:miter lim="400000"/>
          </a:ln>
        </p:spPr>
        <p:txBody>
          <a:bodyPr lIns="64293" tIns="64293" rIns="64293" bIns="64293" anchor="ctr"/>
          <a:lstStyle/>
          <a:p>
            <a:pPr algn="ctr" defTabSz="1285875">
              <a:spcBef>
                <a:spcPts val="0"/>
              </a:spcBef>
              <a:defRPr sz="2200" b="1" i="0" spc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23" name="Chevron"/>
          <p:cNvSpPr/>
          <p:nvPr/>
        </p:nvSpPr>
        <p:spPr>
          <a:xfrm>
            <a:off x="19612697" y="2628907"/>
            <a:ext cx="1372459" cy="3611333"/>
          </a:xfrm>
          <a:prstGeom prst="chevron">
            <a:avLst>
              <a:gd name="adj" fmla="val 66592"/>
            </a:avLst>
          </a:prstGeom>
          <a:solidFill>
            <a:srgbClr val="DCDEE0">
              <a:alpha val="52879"/>
            </a:srgbClr>
          </a:solidFill>
          <a:ln w="12700">
            <a:miter lim="400000"/>
          </a:ln>
        </p:spPr>
        <p:txBody>
          <a:bodyPr lIns="64293" tIns="64293" rIns="64293" bIns="64293" anchor="ctr"/>
          <a:lstStyle/>
          <a:p>
            <a:pPr algn="ctr" defTabSz="1285875">
              <a:spcBef>
                <a:spcPts val="0"/>
              </a:spcBef>
              <a:defRPr sz="2200" b="1" i="0" spc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24" name="WWTFs"/>
          <p:cNvSpPr txBox="1"/>
          <p:nvPr/>
        </p:nvSpPr>
        <p:spPr>
          <a:xfrm>
            <a:off x="386545" y="1976676"/>
            <a:ext cx="2446695" cy="816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/>
          <a:lstStyle>
            <a:lvl1pPr algn="ctr" defTabSz="821531">
              <a:spcBef>
                <a:spcPts val="0"/>
              </a:spcBef>
              <a:defRPr i="0" spc="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WWTFs</a:t>
            </a:r>
          </a:p>
        </p:txBody>
      </p:sp>
      <p:sp>
        <p:nvSpPr>
          <p:cNvPr id="425" name="DHS"/>
          <p:cNvSpPr txBox="1"/>
          <p:nvPr/>
        </p:nvSpPr>
        <p:spPr>
          <a:xfrm>
            <a:off x="17246006" y="1976676"/>
            <a:ext cx="2158986" cy="816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/>
          <a:lstStyle>
            <a:lvl1pPr algn="ctr" defTabSz="821531">
              <a:spcBef>
                <a:spcPts val="0"/>
              </a:spcBef>
              <a:defRPr i="0" spc="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DHS</a:t>
            </a:r>
          </a:p>
        </p:txBody>
      </p:sp>
      <p:pic>
        <p:nvPicPr>
          <p:cNvPr id="426" name="DHS-LOGO.png" descr="DHS-LOGO.png"/>
          <p:cNvPicPr>
            <a:picLocks noChangeAspect="1"/>
          </p:cNvPicPr>
          <p:nvPr/>
        </p:nvPicPr>
        <p:blipFill>
          <a:blip r:embed="rId2"/>
          <a:srcRect r="79171"/>
          <a:stretch>
            <a:fillRect/>
          </a:stretch>
        </p:blipFill>
        <p:spPr>
          <a:xfrm>
            <a:off x="16466897" y="2036844"/>
            <a:ext cx="1316203" cy="1229947"/>
          </a:xfrm>
          <a:prstGeom prst="rect">
            <a:avLst/>
          </a:prstGeom>
          <a:ln w="12700">
            <a:miter lim="400000"/>
          </a:ln>
        </p:spPr>
      </p:pic>
      <p:pic>
        <p:nvPicPr>
          <p:cNvPr id="427" name="cdc-logo.png" descr="cdc-logo.png"/>
          <p:cNvPicPr>
            <a:picLocks noChangeAspect="1"/>
          </p:cNvPicPr>
          <p:nvPr/>
        </p:nvPicPr>
        <p:blipFill>
          <a:blip r:embed="rId3"/>
          <a:srcRect l="57527" t="36979" r="8572" b="26041"/>
          <a:stretch>
            <a:fillRect/>
          </a:stretch>
        </p:blipFill>
        <p:spPr>
          <a:xfrm>
            <a:off x="20151030" y="2116352"/>
            <a:ext cx="1316436" cy="7961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0800"/>
                </a:lnTo>
                <a:lnTo>
                  <a:pt x="0" y="21600"/>
                </a:lnTo>
                <a:lnTo>
                  <a:pt x="10797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0"/>
                </a:lnTo>
                <a:lnTo>
                  <a:pt x="10797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428" name="Concentration"/>
          <p:cNvSpPr txBox="1"/>
          <p:nvPr/>
        </p:nvSpPr>
        <p:spPr>
          <a:xfrm>
            <a:off x="4476864" y="4065553"/>
            <a:ext cx="3939366" cy="73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/>
          <a:lstStyle>
            <a:lvl1pPr algn="ctr" defTabSz="821531">
              <a:spcBef>
                <a:spcPts val="0"/>
              </a:spcBef>
              <a:defRPr sz="3300" i="0" spc="0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>
              <a:defRPr>
                <a:latin typeface="Avenir Book"/>
                <a:ea typeface="Avenir Book"/>
                <a:cs typeface="Avenir Book"/>
                <a:sym typeface="Avenir Book"/>
              </a:defRPr>
            </a:pP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Concentration</a:t>
            </a:r>
          </a:p>
        </p:txBody>
      </p:sp>
      <p:sp>
        <p:nvSpPr>
          <p:cNvPr id="429" name="RNA…"/>
          <p:cNvSpPr txBox="1"/>
          <p:nvPr/>
        </p:nvSpPr>
        <p:spPr>
          <a:xfrm>
            <a:off x="7402468" y="3503236"/>
            <a:ext cx="3939366" cy="18626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700" i="0" spc="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RNA</a:t>
            </a:r>
          </a:p>
          <a:p>
            <a:pPr algn="ctr" defTabSz="821531">
              <a:spcBef>
                <a:spcPts val="0"/>
              </a:spcBef>
              <a:defRPr sz="3700" i="0" spc="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extraction</a:t>
            </a:r>
          </a:p>
        </p:txBody>
      </p:sp>
      <p:sp>
        <p:nvSpPr>
          <p:cNvPr id="430" name="Quantification"/>
          <p:cNvSpPr txBox="1"/>
          <p:nvPr/>
        </p:nvSpPr>
        <p:spPr>
          <a:xfrm>
            <a:off x="10509643" y="4065553"/>
            <a:ext cx="3939366" cy="73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/>
          <a:lstStyle>
            <a:lvl1pPr algn="ctr" defTabSz="821531">
              <a:spcBef>
                <a:spcPts val="0"/>
              </a:spcBef>
              <a:defRPr sz="3300" i="0" spc="0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>
              <a:defRPr>
                <a:latin typeface="Avenir Book"/>
                <a:ea typeface="Avenir Book"/>
                <a:cs typeface="Avenir Book"/>
                <a:sym typeface="Avenir Book"/>
              </a:defRPr>
            </a:pP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Quantification</a:t>
            </a:r>
          </a:p>
        </p:txBody>
      </p:sp>
      <p:sp>
        <p:nvSpPr>
          <p:cNvPr id="431" name="WI…"/>
          <p:cNvSpPr txBox="1"/>
          <p:nvPr/>
        </p:nvSpPr>
        <p:spPr>
          <a:xfrm>
            <a:off x="16754217" y="3706295"/>
            <a:ext cx="3939366" cy="14565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700" i="0" spc="0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WI </a:t>
            </a:r>
          </a:p>
          <a:p>
            <a:pPr algn="ctr" defTabSz="821531">
              <a:spcBef>
                <a:spcPts val="0"/>
              </a:spcBef>
              <a:defRPr sz="3700" i="0" spc="0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dashboard</a:t>
            </a:r>
          </a:p>
        </p:txBody>
      </p:sp>
      <p:sp>
        <p:nvSpPr>
          <p:cNvPr id="432" name="National dashboard"/>
          <p:cNvSpPr txBox="1"/>
          <p:nvPr/>
        </p:nvSpPr>
        <p:spPr>
          <a:xfrm>
            <a:off x="20334307" y="3706295"/>
            <a:ext cx="3939366" cy="14565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/>
          <a:lstStyle>
            <a:lvl1pPr algn="ctr" defTabSz="821531">
              <a:spcBef>
                <a:spcPts val="0"/>
              </a:spcBef>
              <a:defRPr sz="3700" i="0" spc="0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National dashboard</a:t>
            </a:r>
          </a:p>
        </p:txBody>
      </p:sp>
      <p:sp>
        <p:nvSpPr>
          <p:cNvPr id="433" name="Chevron"/>
          <p:cNvSpPr/>
          <p:nvPr/>
        </p:nvSpPr>
        <p:spPr>
          <a:xfrm>
            <a:off x="13129660" y="2628907"/>
            <a:ext cx="3794552" cy="3611333"/>
          </a:xfrm>
          <a:prstGeom prst="chevron">
            <a:avLst>
              <a:gd name="adj" fmla="val 25308"/>
            </a:avLst>
          </a:prstGeom>
          <a:solidFill>
            <a:srgbClr val="A2E160">
              <a:alpha val="52879"/>
            </a:srgbClr>
          </a:solidFill>
          <a:ln w="12700">
            <a:miter lim="400000"/>
          </a:ln>
        </p:spPr>
        <p:txBody>
          <a:bodyPr lIns="64293" tIns="64293" rIns="64293" bIns="64293" anchor="ctr"/>
          <a:lstStyle/>
          <a:p>
            <a:pPr algn="ctr" defTabSz="1285875">
              <a:spcBef>
                <a:spcPts val="0"/>
              </a:spcBef>
              <a:defRPr sz="2200" b="1" i="0" spc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34" name="Data…"/>
          <p:cNvSpPr txBox="1"/>
          <p:nvPr/>
        </p:nvSpPr>
        <p:spPr>
          <a:xfrm>
            <a:off x="14115760" y="3032330"/>
            <a:ext cx="2064358" cy="3080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300" i="0" spc="0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Data </a:t>
            </a:r>
          </a:p>
          <a:p>
            <a:pPr algn="ctr" defTabSz="821531">
              <a:spcBef>
                <a:spcPts val="0"/>
              </a:spcBef>
              <a:defRPr sz="3300" i="0" spc="0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analysis &amp;</a:t>
            </a:r>
          </a:p>
          <a:p>
            <a:pPr algn="ctr" defTabSz="821531">
              <a:spcBef>
                <a:spcPts val="0"/>
              </a:spcBef>
              <a:defRPr sz="3300" i="0" spc="0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Quality </a:t>
            </a:r>
          </a:p>
          <a:p>
            <a:pPr algn="ctr" defTabSz="821531">
              <a:spcBef>
                <a:spcPts val="0"/>
              </a:spcBef>
              <a:defRPr sz="3300" i="0" spc="0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control</a:t>
            </a:r>
          </a:p>
        </p:txBody>
      </p:sp>
      <p:sp>
        <p:nvSpPr>
          <p:cNvPr id="435" name="WSLH/UWM"/>
          <p:cNvSpPr txBox="1"/>
          <p:nvPr/>
        </p:nvSpPr>
        <p:spPr>
          <a:xfrm>
            <a:off x="3861326" y="1976676"/>
            <a:ext cx="3500295" cy="816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/>
          <a:lstStyle>
            <a:lvl1pPr algn="ctr" defTabSz="821531">
              <a:spcBef>
                <a:spcPts val="0"/>
              </a:spcBef>
              <a:defRPr i="0" spc="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WSLH/UWM</a:t>
            </a:r>
          </a:p>
        </p:txBody>
      </p:sp>
      <p:sp>
        <p:nvSpPr>
          <p:cNvPr id="436" name="Ligne"/>
          <p:cNvSpPr/>
          <p:nvPr/>
        </p:nvSpPr>
        <p:spPr>
          <a:xfrm>
            <a:off x="7095576" y="2434237"/>
            <a:ext cx="8777594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200" i="0" spc="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437" name="Collection…"/>
          <p:cNvSpPr txBox="1"/>
          <p:nvPr/>
        </p:nvSpPr>
        <p:spPr>
          <a:xfrm>
            <a:off x="688297" y="3114080"/>
            <a:ext cx="3939366" cy="2737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/>
          <a:lstStyle/>
          <a:p>
            <a:pPr algn="ctr" defTabSz="821531">
              <a:spcBef>
                <a:spcPts val="0"/>
              </a:spcBef>
              <a:defRPr sz="3700" i="0" spc="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Collection</a:t>
            </a:r>
            <a:r>
              <a:t> </a:t>
            </a:r>
          </a:p>
          <a:p>
            <a:pPr algn="ctr" defTabSz="821531">
              <a:spcBef>
                <a:spcPts val="0"/>
              </a:spcBef>
              <a:defRPr sz="3700" i="0" spc="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24h </a:t>
            </a:r>
          </a:p>
          <a:p>
            <a:pPr algn="ctr" defTabSz="821531">
              <a:spcBef>
                <a:spcPts val="0"/>
              </a:spcBef>
              <a:defRPr sz="3700" i="0" spc="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composite samples</a:t>
            </a:r>
          </a:p>
        </p:txBody>
      </p:sp>
      <p:sp>
        <p:nvSpPr>
          <p:cNvPr id="438" name="Sample processing workflow"/>
          <p:cNvSpPr txBox="1">
            <a:spLocks noGrp="1"/>
          </p:cNvSpPr>
          <p:nvPr>
            <p:ph type="title"/>
          </p:nvPr>
        </p:nvSpPr>
        <p:spPr>
          <a:xfrm>
            <a:off x="0" y="0"/>
            <a:ext cx="22352000" cy="2019300"/>
          </a:xfrm>
          <a:prstGeom prst="rect">
            <a:avLst/>
          </a:prstGeom>
        </p:spPr>
        <p:txBody>
          <a:bodyPr lIns="50800" tIns="50800" rIns="50800" bIns="50800"/>
          <a:lstStyle>
            <a:lvl1pPr algn="l" defTabSz="528319">
              <a:lnSpc>
                <a:spcPct val="80000"/>
              </a:lnSpc>
              <a:defRPr sz="10943">
                <a:solidFill>
                  <a:srgbClr val="5C5C5C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r>
              <a:t>Sample processing workflow</a:t>
            </a:r>
          </a:p>
        </p:txBody>
      </p:sp>
      <p:sp>
        <p:nvSpPr>
          <p:cNvPr id="439" name="Numéro de diapositive"/>
          <p:cNvSpPr txBox="1">
            <a:spLocks noGrp="1"/>
          </p:cNvSpPr>
          <p:nvPr>
            <p:ph type="sldNum" sz="quarter" idx="4294967295"/>
          </p:nvPr>
        </p:nvSpPr>
        <p:spPr>
          <a:xfrm>
            <a:off x="23221670" y="12922250"/>
            <a:ext cx="283770" cy="4699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algn="ctr" defTabSz="821531"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9</a:t>
            </a:fld>
            <a:endParaRPr/>
          </a:p>
        </p:txBody>
      </p:sp>
      <p:grpSp>
        <p:nvGrpSpPr>
          <p:cNvPr id="444" name="Grouper"/>
          <p:cNvGrpSpPr/>
          <p:nvPr/>
        </p:nvGrpSpPr>
        <p:grpSpPr>
          <a:xfrm>
            <a:off x="1358620" y="7239634"/>
            <a:ext cx="7411718" cy="5816382"/>
            <a:chOff x="0" y="0"/>
            <a:chExt cx="7411717" cy="5816380"/>
          </a:xfrm>
        </p:grpSpPr>
        <p:pic>
          <p:nvPicPr>
            <p:cNvPr id="440" name="Workflow3.jpg" descr="Workflow3.jpg"/>
            <p:cNvPicPr>
              <a:picLocks noChangeAspect="1"/>
            </p:cNvPicPr>
            <p:nvPr/>
          </p:nvPicPr>
          <p:blipFill>
            <a:blip r:embed="rId4"/>
            <a:srcRect l="47727" t="3412" r="40144" b="49856"/>
            <a:stretch>
              <a:fillRect/>
            </a:stretch>
          </p:blipFill>
          <p:spPr>
            <a:xfrm>
              <a:off x="994365" y="0"/>
              <a:ext cx="3155247" cy="30743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0595" extrusionOk="0">
                  <a:moveTo>
                    <a:pt x="9842" y="0"/>
                  </a:moveTo>
                  <a:cubicBezTo>
                    <a:pt x="7324" y="0"/>
                    <a:pt x="4804" y="1004"/>
                    <a:pt x="2882" y="3015"/>
                  </a:cubicBezTo>
                  <a:cubicBezTo>
                    <a:pt x="-960" y="7037"/>
                    <a:pt x="-960" y="13557"/>
                    <a:pt x="2882" y="17579"/>
                  </a:cubicBezTo>
                  <a:cubicBezTo>
                    <a:pt x="6725" y="21600"/>
                    <a:pt x="12955" y="21600"/>
                    <a:pt x="16798" y="17579"/>
                  </a:cubicBezTo>
                  <a:cubicBezTo>
                    <a:pt x="20640" y="13557"/>
                    <a:pt x="20640" y="7037"/>
                    <a:pt x="16798" y="3015"/>
                  </a:cubicBezTo>
                  <a:cubicBezTo>
                    <a:pt x="14876" y="1004"/>
                    <a:pt x="12360" y="0"/>
                    <a:pt x="9842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441" name="Nanoparticle capture"/>
            <p:cNvSpPr txBox="1"/>
            <p:nvPr/>
          </p:nvSpPr>
          <p:spPr>
            <a:xfrm>
              <a:off x="0" y="3610921"/>
              <a:ext cx="6482891" cy="19379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914400">
                <a:spcBef>
                  <a:spcPts val="0"/>
                </a:spcBef>
                <a:defRPr sz="2500" b="1" i="0" spc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Automated concentration</a:t>
              </a:r>
            </a:p>
            <a:p>
              <a:pPr algn="ctr" defTabSz="914400">
                <a:spcBef>
                  <a:spcPts val="0"/>
                </a:spcBef>
                <a:defRPr sz="2500" i="0" spc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Nanotrap ER2 (Ceres) </a:t>
              </a:r>
            </a:p>
            <a:p>
              <a:pPr algn="ctr" defTabSz="914400">
                <a:spcBef>
                  <a:spcPts val="0"/>
                </a:spcBef>
                <a:defRPr sz="2500" i="0" spc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= nanoparticle capture</a:t>
              </a:r>
            </a:p>
          </p:txBody>
        </p:sp>
        <p:pic>
          <p:nvPicPr>
            <p:cNvPr id="442" name="Google Shape;339;p15" descr="Google Shape;339;p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96964" y="1372479"/>
              <a:ext cx="3561735" cy="44439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43" name="Nanoparticle capture"/>
            <p:cNvSpPr txBox="1"/>
            <p:nvPr/>
          </p:nvSpPr>
          <p:spPr>
            <a:xfrm>
              <a:off x="4040195" y="1241186"/>
              <a:ext cx="3371523" cy="3843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 defTabSz="914400">
                <a:spcBef>
                  <a:spcPts val="0"/>
                </a:spcBef>
                <a:defRPr sz="1200" i="0" spc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KingFisher Apex</a:t>
              </a:r>
            </a:p>
          </p:txBody>
        </p:sp>
      </p:grpSp>
      <p:pic>
        <p:nvPicPr>
          <p:cNvPr id="445" name="KingFisher_650x600.jpg-650.jpg" descr="KingFisher_650x600.jpg-650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6561" y="7495988"/>
            <a:ext cx="5029774" cy="4642868"/>
          </a:xfrm>
          <a:prstGeom prst="rect">
            <a:avLst/>
          </a:prstGeom>
          <a:ln w="12700">
            <a:miter lim="400000"/>
          </a:ln>
        </p:spPr>
      </p:pic>
      <p:sp>
        <p:nvSpPr>
          <p:cNvPr id="446" name="Nanoparticle capture"/>
          <p:cNvSpPr txBox="1"/>
          <p:nvPr/>
        </p:nvSpPr>
        <p:spPr>
          <a:xfrm>
            <a:off x="10361414" y="11191086"/>
            <a:ext cx="4721498" cy="14113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/>
          <a:lstStyle/>
          <a:p>
            <a:pPr algn="ctr" defTabSz="914400">
              <a:spcBef>
                <a:spcPts val="0"/>
              </a:spcBef>
              <a:defRPr sz="2500" b="1" i="0" spc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Automated extraction</a:t>
            </a:r>
          </a:p>
          <a:p>
            <a:pPr algn="ctr" defTabSz="914400">
              <a:spcBef>
                <a:spcPts val="0"/>
              </a:spcBef>
              <a:defRPr sz="2500" i="0" spc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Maxwell® HT Viral TNA </a:t>
            </a:r>
          </a:p>
          <a:p>
            <a:pPr algn="ctr" defTabSz="914400">
              <a:spcBef>
                <a:spcPts val="0"/>
              </a:spcBef>
              <a:defRPr sz="2500" i="0" spc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kit (Promega)</a:t>
            </a:r>
          </a:p>
        </p:txBody>
      </p:sp>
      <p:sp>
        <p:nvSpPr>
          <p:cNvPr id="447" name="Nanoparticle capture"/>
          <p:cNvSpPr txBox="1"/>
          <p:nvPr/>
        </p:nvSpPr>
        <p:spPr>
          <a:xfrm>
            <a:off x="13626458" y="8026608"/>
            <a:ext cx="2455484" cy="279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/>
          <a:lstStyle>
            <a:lvl1pPr defTabSz="914400">
              <a:spcBef>
                <a:spcPts val="0"/>
              </a:spcBef>
              <a:defRPr sz="1200" i="0" spc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KingFisher Flex</a:t>
            </a:r>
          </a:p>
        </p:txBody>
      </p:sp>
      <p:sp>
        <p:nvSpPr>
          <p:cNvPr id="448" name="Flèche"/>
          <p:cNvSpPr/>
          <p:nvPr/>
        </p:nvSpPr>
        <p:spPr>
          <a:xfrm>
            <a:off x="8344309" y="9208130"/>
            <a:ext cx="1115899" cy="482601"/>
          </a:xfrm>
          <a:prstGeom prst="rightArrow">
            <a:avLst>
              <a:gd name="adj1" fmla="val 32000"/>
              <a:gd name="adj2" fmla="val 87570"/>
            </a:avLst>
          </a:prstGeom>
          <a:solidFill>
            <a:srgbClr val="000000">
              <a:alpha val="2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spcBef>
                <a:spcPts val="0"/>
              </a:spcBef>
              <a:defRPr sz="24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449" name="Flèche"/>
          <p:cNvSpPr/>
          <p:nvPr/>
        </p:nvSpPr>
        <p:spPr>
          <a:xfrm>
            <a:off x="16072558" y="9208130"/>
            <a:ext cx="1115899" cy="482601"/>
          </a:xfrm>
          <a:prstGeom prst="rightArrow">
            <a:avLst>
              <a:gd name="adj1" fmla="val 32000"/>
              <a:gd name="adj2" fmla="val 87570"/>
            </a:avLst>
          </a:prstGeom>
          <a:solidFill>
            <a:srgbClr val="000000">
              <a:alpha val="2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spcBef>
                <a:spcPts val="0"/>
              </a:spcBef>
              <a:defRPr sz="24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pic>
        <p:nvPicPr>
          <p:cNvPr id="450" name="images.jpg" descr="images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712212" y="7030789"/>
            <a:ext cx="4050999" cy="4569372"/>
          </a:xfrm>
          <a:prstGeom prst="rect">
            <a:avLst/>
          </a:prstGeom>
          <a:ln w="12700">
            <a:miter lim="400000"/>
          </a:ln>
        </p:spPr>
      </p:pic>
      <p:sp>
        <p:nvSpPr>
          <p:cNvPr id="451" name="Nanoparticle capture"/>
          <p:cNvSpPr txBox="1"/>
          <p:nvPr/>
        </p:nvSpPr>
        <p:spPr>
          <a:xfrm>
            <a:off x="18376962" y="11191086"/>
            <a:ext cx="4721497" cy="14113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/>
          <a:lstStyle/>
          <a:p>
            <a:pPr algn="ctr" defTabSz="914400">
              <a:spcBef>
                <a:spcPts val="0"/>
              </a:spcBef>
              <a:defRPr sz="2500" b="1" i="0" spc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Digital PCR</a:t>
            </a:r>
          </a:p>
          <a:p>
            <a:pPr algn="ctr" defTabSz="914400">
              <a:spcBef>
                <a:spcPts val="0"/>
              </a:spcBef>
              <a:defRPr sz="2500" i="0" spc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QIAcuity (Qiagen)</a:t>
            </a:r>
            <a:br/>
            <a:r>
              <a:rPr i="1"/>
              <a:t>N1/N2 CDC assays</a:t>
            </a:r>
          </a:p>
        </p:txBody>
      </p:sp>
      <p:sp>
        <p:nvSpPr>
          <p:cNvPr id="452" name="Rectangle"/>
          <p:cNvSpPr/>
          <p:nvPr/>
        </p:nvSpPr>
        <p:spPr>
          <a:xfrm>
            <a:off x="7715527" y="6659615"/>
            <a:ext cx="7717026" cy="6258792"/>
          </a:xfrm>
          <a:prstGeom prst="rect">
            <a:avLst/>
          </a:prstGeom>
          <a:solidFill>
            <a:srgbClr val="FFFFFF">
              <a:alpha val="8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spcBef>
                <a:spcPts val="0"/>
              </a:spcBef>
              <a:defRPr sz="24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453" name="Rectangle"/>
          <p:cNvSpPr/>
          <p:nvPr/>
        </p:nvSpPr>
        <p:spPr>
          <a:xfrm>
            <a:off x="15386501" y="6659615"/>
            <a:ext cx="7717026" cy="6258792"/>
          </a:xfrm>
          <a:prstGeom prst="rect">
            <a:avLst/>
          </a:prstGeom>
          <a:solidFill>
            <a:srgbClr val="FFFFFF">
              <a:alpha val="8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spcBef>
                <a:spcPts val="0"/>
              </a:spcBef>
              <a:defRPr sz="2400" i="0" spc="0">
                <a:solidFill>
                  <a:srgbClr val="FF7E79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1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1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1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1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7" grpId="17" animBg="1" advAuto="0"/>
      <p:bldP spid="408" grpId="14" animBg="1" advAuto="0"/>
      <p:bldP spid="408" grpId="16" animBg="1" advAuto="0"/>
      <p:bldP spid="409" grpId="11" animBg="1" advAuto="0"/>
      <p:bldP spid="409" grpId="13" animBg="1" advAuto="0"/>
      <p:bldP spid="444" grpId="4" animBg="1" advAuto="0"/>
      <p:bldP spid="445" grpId="5" animBg="1" advAuto="0"/>
      <p:bldP spid="446" grpId="9" animBg="1" advAuto="0"/>
      <p:bldP spid="447" grpId="6" animBg="1" advAuto="0"/>
      <p:bldP spid="448" grpId="7" animBg="1" advAuto="0"/>
      <p:bldP spid="449" grpId="8" animBg="1" advAuto="0"/>
      <p:bldP spid="450" grpId="3" animBg="1" advAuto="0"/>
      <p:bldP spid="451" grpId="10" animBg="1" advAuto="0"/>
      <p:bldP spid="452" grpId="1" animBg="1" advAuto="0"/>
      <p:bldP spid="452" grpId="12" animBg="1" advAuto="0"/>
      <p:bldP spid="453" grpId="2" animBg="1" advAuto="0"/>
      <p:bldP spid="453" grpId="15" animBg="1" advAuto="0"/>
    </p:bldLst>
  </p:timing>
</p:sld>
</file>

<file path=ppt/theme/theme1.xml><?xml version="1.0" encoding="utf-8"?>
<a:theme xmlns:a="http://schemas.openxmlformats.org/drawingml/2006/main" name="New_Template9">
  <a:themeElements>
    <a:clrScheme name="New_Template9">
      <a:dk1>
        <a:srgbClr val="5C5C5C"/>
      </a:dk1>
      <a:lt1>
        <a:srgbClr val="FFFFFF"/>
      </a:lt1>
      <a:dk2>
        <a:srgbClr val="5C5C5C"/>
      </a:dk2>
      <a:lt2>
        <a:srgbClr val="CBCBCB"/>
      </a:lt2>
      <a:accent1>
        <a:srgbClr val="80989C"/>
      </a:accent1>
      <a:accent2>
        <a:srgbClr val="A8AB65"/>
      </a:accent2>
      <a:accent3>
        <a:srgbClr val="CBAC69"/>
      </a:accent3>
      <a:accent4>
        <a:srgbClr val="CF7330"/>
      </a:accent4>
      <a:accent5>
        <a:srgbClr val="B44C34"/>
      </a:accent5>
      <a:accent6>
        <a:srgbClr val="8C869B"/>
      </a:accent6>
      <a:hlink>
        <a:srgbClr val="0000FF"/>
      </a:hlink>
      <a:folHlink>
        <a:srgbClr val="FF00FF"/>
      </a:folHlink>
    </a:clrScheme>
    <a:fontScheme name="New_Template9">
      <a:majorFont>
        <a:latin typeface="DIN Condensed Bold"/>
        <a:ea typeface="DIN Condensed Bold"/>
        <a:cs typeface="DIN Condensed Bold"/>
      </a:majorFont>
      <a:minorFont>
        <a:latin typeface="DIN Condensed Bold"/>
        <a:ea typeface="DIN Condensed Bold"/>
        <a:cs typeface="DIN Condensed Bold"/>
      </a:minorFont>
    </a:fontScheme>
    <a:fmtScheme name="New_Template9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-522454"/>
            <a:satOff val="1153"/>
            <a:lumOff val="13444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5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DIN Alternate Bold"/>
            <a:ea typeface="DIN Alternate Bold"/>
            <a:cs typeface="DIN Alternate Bold"/>
            <a:sym typeface="DIN Alternate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747676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2000"/>
          </a:spcBef>
          <a:spcAft>
            <a:spcPts val="0"/>
          </a:spcAft>
          <a:buClrTx/>
          <a:buSzTx/>
          <a:buFontTx/>
          <a:buNone/>
          <a:tabLst/>
          <a:defRPr kumimoji="0" sz="4000" b="0" i="1" u="none" strike="noStrike" cap="none" spc="39" normalizeH="0" baseline="0">
            <a:ln>
              <a:noFill/>
            </a:ln>
            <a:solidFill>
              <a:srgbClr val="5C5C5C"/>
            </a:solidFill>
            <a:effectLst/>
            <a:uFillTx/>
            <a:latin typeface="Iowan Old Style Roman"/>
            <a:ea typeface="Iowan Old Style Roman"/>
            <a:cs typeface="Iowan Old Style Roman"/>
            <a:sym typeface="Iowan Old Style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ew_Template9">
  <a:themeElements>
    <a:clrScheme name="New_Template9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80989C"/>
      </a:accent1>
      <a:accent2>
        <a:srgbClr val="A8AB65"/>
      </a:accent2>
      <a:accent3>
        <a:srgbClr val="CBAC69"/>
      </a:accent3>
      <a:accent4>
        <a:srgbClr val="CF7330"/>
      </a:accent4>
      <a:accent5>
        <a:srgbClr val="B44C34"/>
      </a:accent5>
      <a:accent6>
        <a:srgbClr val="8C869B"/>
      </a:accent6>
      <a:hlink>
        <a:srgbClr val="0000FF"/>
      </a:hlink>
      <a:folHlink>
        <a:srgbClr val="FF00FF"/>
      </a:folHlink>
    </a:clrScheme>
    <a:fontScheme name="New_Template9">
      <a:majorFont>
        <a:latin typeface="DIN Condensed Bold"/>
        <a:ea typeface="DIN Condensed Bold"/>
        <a:cs typeface="DIN Condensed Bold"/>
      </a:majorFont>
      <a:minorFont>
        <a:latin typeface="DIN Condensed Bold"/>
        <a:ea typeface="DIN Condensed Bold"/>
        <a:cs typeface="DIN Condensed Bold"/>
      </a:minorFont>
    </a:fontScheme>
    <a:fmtScheme name="New_Template9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-522454"/>
            <a:satOff val="1153"/>
            <a:lumOff val="13444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5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DIN Alternate Bold"/>
            <a:ea typeface="DIN Alternate Bold"/>
            <a:cs typeface="DIN Alternate Bold"/>
            <a:sym typeface="DIN Alternate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747676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2000"/>
          </a:spcBef>
          <a:spcAft>
            <a:spcPts val="0"/>
          </a:spcAft>
          <a:buClrTx/>
          <a:buSzTx/>
          <a:buFontTx/>
          <a:buNone/>
          <a:tabLst/>
          <a:defRPr kumimoji="0" sz="4000" b="0" i="1" u="none" strike="noStrike" cap="none" spc="39" normalizeH="0" baseline="0">
            <a:ln>
              <a:noFill/>
            </a:ln>
            <a:solidFill>
              <a:srgbClr val="5C5C5C"/>
            </a:solidFill>
            <a:effectLst/>
            <a:uFillTx/>
            <a:latin typeface="Iowan Old Style Roman"/>
            <a:ea typeface="Iowan Old Style Roman"/>
            <a:cs typeface="Iowan Old Style Roman"/>
            <a:sym typeface="Iowan Old Style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1556</Words>
  <Application>Microsoft Macintosh PowerPoint</Application>
  <PresentationFormat>Personnalisé</PresentationFormat>
  <Paragraphs>502</Paragraphs>
  <Slides>42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18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42</vt:i4>
      </vt:variant>
    </vt:vector>
  </HeadingPairs>
  <TitlesOfParts>
    <vt:vector size="61" baseType="lpstr">
      <vt:lpstr>蘋果儷中黑</vt:lpstr>
      <vt:lpstr>Arial</vt:lpstr>
      <vt:lpstr>Avenir Book</vt:lpstr>
      <vt:lpstr>Avenir Heavy</vt:lpstr>
      <vt:lpstr>Avenir Next Regular</vt:lpstr>
      <vt:lpstr>Baskerville</vt:lpstr>
      <vt:lpstr>Calibri</vt:lpstr>
      <vt:lpstr>Courier New</vt:lpstr>
      <vt:lpstr>DIN Alternate Bold</vt:lpstr>
      <vt:lpstr>DIN Condensed Bold</vt:lpstr>
      <vt:lpstr>Futura</vt:lpstr>
      <vt:lpstr>Helvetica</vt:lpstr>
      <vt:lpstr>Helvetica Light</vt:lpstr>
      <vt:lpstr>Helvetica Neue</vt:lpstr>
      <vt:lpstr>Iowan Old Style Roman</vt:lpstr>
      <vt:lpstr>Times Roman</vt:lpstr>
      <vt:lpstr>Tw Cen MT</vt:lpstr>
      <vt:lpstr>Zapf Dingbats</vt:lpstr>
      <vt:lpstr>New_Template9</vt:lpstr>
      <vt:lpstr>Using wastewater to monitor respiratory viruses in Wisconsin</vt:lpstr>
      <vt:lpstr> Wastewater surveillance</vt:lpstr>
      <vt:lpstr> Wastewater surveillance</vt:lpstr>
      <vt:lpstr> Wastewater surveillance</vt:lpstr>
      <vt:lpstr> Wisconsin wastewater surveillance</vt:lpstr>
      <vt:lpstr> Wisconsin wastewater surveillance</vt:lpstr>
      <vt:lpstr> Wastewater surveillance</vt:lpstr>
      <vt:lpstr>Présentation PowerPoint</vt:lpstr>
      <vt:lpstr>Sample processing workflow</vt:lpstr>
      <vt:lpstr>Sample processing workflow</vt:lpstr>
      <vt:lpstr> Wisconsin wastewater surveillance</vt:lpstr>
      <vt:lpstr> How can wastewater surveillance data be used?</vt:lpstr>
      <vt:lpstr>Présentation PowerPoint</vt:lpstr>
      <vt:lpstr>Présentation PowerPoint</vt:lpstr>
      <vt:lpstr>Présentation PowerPoint</vt:lpstr>
      <vt:lpstr>Sequencing workflow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Population coverage</vt:lpstr>
      <vt:lpstr>Présentation PowerPoint</vt:lpstr>
      <vt:lpstr>Présentation PowerPoint</vt:lpstr>
      <vt:lpstr> Wastewater surveillance in Wisconsin</vt:lpstr>
      <vt:lpstr> Influenza/RSV wastewater surveillance</vt:lpstr>
      <vt:lpstr> Flu/RSV surveillance in Wisconsin</vt:lpstr>
      <vt:lpstr> Flu/RSV surveillance in Wisconsin </vt:lpstr>
      <vt:lpstr> Flu/RSV surveillance in Wisconsin </vt:lpstr>
      <vt:lpstr>Conclusion</vt:lpstr>
      <vt:lpstr>Présentation PowerPoint</vt:lpstr>
      <vt:lpstr>Présentation PowerPoint</vt:lpstr>
      <vt:lpstr>Concentration step</vt:lpstr>
      <vt:lpstr>Extraction step</vt:lpstr>
      <vt:lpstr>SARS-CoV-2  Genome</vt:lpstr>
      <vt:lpstr>SARS-CoV-2  Genome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Using wastewater to monitor respiratory viruses in Wisconsin</dc:title>
  <cp:lastModifiedBy>Adelaide Roguet</cp:lastModifiedBy>
  <cp:revision>1</cp:revision>
  <dcterms:modified xsi:type="dcterms:W3CDTF">2023-06-02T20:27:21Z</dcterms:modified>
</cp:coreProperties>
</file>