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2.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47" r:id="rId2"/>
    <p:sldMasterId id="2147483787" r:id="rId3"/>
    <p:sldMasterId id="2147483841" r:id="rId4"/>
    <p:sldMasterId id="2147483861" r:id="rId5"/>
    <p:sldMasterId id="2147483879" r:id="rId6"/>
    <p:sldMasterId id="2147483949" r:id="rId7"/>
    <p:sldMasterId id="2147483969" r:id="rId8"/>
    <p:sldMasterId id="2147483990" r:id="rId9"/>
    <p:sldMasterId id="2147484025" r:id="rId10"/>
    <p:sldMasterId id="2147484130" r:id="rId11"/>
    <p:sldMasterId id="2147484144" r:id="rId12"/>
    <p:sldMasterId id="2147484198" r:id="rId13"/>
    <p:sldMasterId id="2147484212" r:id="rId14"/>
    <p:sldMasterId id="2147484234" r:id="rId15"/>
    <p:sldMasterId id="2147484283" r:id="rId16"/>
  </p:sldMasterIdLst>
  <p:notesMasterIdLst>
    <p:notesMasterId r:id="rId70"/>
  </p:notesMasterIdLst>
  <p:handoutMasterIdLst>
    <p:handoutMasterId r:id="rId71"/>
  </p:handoutMasterIdLst>
  <p:sldIdLst>
    <p:sldId id="425" r:id="rId17"/>
    <p:sldId id="485" r:id="rId18"/>
    <p:sldId id="492" r:id="rId19"/>
    <p:sldId id="493" r:id="rId20"/>
    <p:sldId id="494" r:id="rId21"/>
    <p:sldId id="495" r:id="rId22"/>
    <p:sldId id="464" r:id="rId23"/>
    <p:sldId id="497" r:id="rId24"/>
    <p:sldId id="279" r:id="rId25"/>
    <p:sldId id="298" r:id="rId26"/>
    <p:sldId id="382" r:id="rId27"/>
    <p:sldId id="440" r:id="rId28"/>
    <p:sldId id="388" r:id="rId29"/>
    <p:sldId id="431" r:id="rId30"/>
    <p:sldId id="446" r:id="rId31"/>
    <p:sldId id="474" r:id="rId32"/>
    <p:sldId id="475" r:id="rId33"/>
    <p:sldId id="496" r:id="rId34"/>
    <p:sldId id="468" r:id="rId35"/>
    <p:sldId id="498" r:id="rId36"/>
    <p:sldId id="499" r:id="rId37"/>
    <p:sldId id="477" r:id="rId38"/>
    <p:sldId id="478" r:id="rId39"/>
    <p:sldId id="479" r:id="rId40"/>
    <p:sldId id="480" r:id="rId41"/>
    <p:sldId id="500" r:id="rId42"/>
    <p:sldId id="501" r:id="rId43"/>
    <p:sldId id="503" r:id="rId44"/>
    <p:sldId id="504" r:id="rId45"/>
    <p:sldId id="505" r:id="rId46"/>
    <p:sldId id="506" r:id="rId47"/>
    <p:sldId id="513" r:id="rId48"/>
    <p:sldId id="508" r:id="rId49"/>
    <p:sldId id="509" r:id="rId50"/>
    <p:sldId id="511" r:id="rId51"/>
    <p:sldId id="512" r:id="rId52"/>
    <p:sldId id="522" r:id="rId53"/>
    <p:sldId id="523" r:id="rId54"/>
    <p:sldId id="524" r:id="rId55"/>
    <p:sldId id="525" r:id="rId56"/>
    <p:sldId id="526" r:id="rId57"/>
    <p:sldId id="527" r:id="rId58"/>
    <p:sldId id="528" r:id="rId59"/>
    <p:sldId id="529" r:id="rId60"/>
    <p:sldId id="531" r:id="rId61"/>
    <p:sldId id="521" r:id="rId62"/>
    <p:sldId id="519" r:id="rId63"/>
    <p:sldId id="520" r:id="rId64"/>
    <p:sldId id="518" r:id="rId65"/>
    <p:sldId id="532" r:id="rId66"/>
    <p:sldId id="517" r:id="rId67"/>
    <p:sldId id="516" r:id="rId68"/>
    <p:sldId id="490" r:id="rId69"/>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Georgia" pitchFamily="18"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5pPr>
    <a:lvl6pPr marL="2286000" algn="l" defTabSz="914400" rtl="0" eaLnBrk="1" latinLnBrk="0" hangingPunct="1">
      <a:defRPr kern="1200">
        <a:solidFill>
          <a:schemeClr val="tx1"/>
        </a:solidFill>
        <a:latin typeface="Georgia" pitchFamily="18" charset="0"/>
        <a:ea typeface="MS PGothic" pitchFamily="34" charset="-128"/>
        <a:cs typeface="+mn-cs"/>
      </a:defRPr>
    </a:lvl6pPr>
    <a:lvl7pPr marL="2743200" algn="l" defTabSz="914400" rtl="0" eaLnBrk="1" latinLnBrk="0" hangingPunct="1">
      <a:defRPr kern="1200">
        <a:solidFill>
          <a:schemeClr val="tx1"/>
        </a:solidFill>
        <a:latin typeface="Georgia" pitchFamily="18" charset="0"/>
        <a:ea typeface="MS PGothic" pitchFamily="34" charset="-128"/>
        <a:cs typeface="+mn-cs"/>
      </a:defRPr>
    </a:lvl7pPr>
    <a:lvl8pPr marL="3200400" algn="l" defTabSz="914400" rtl="0" eaLnBrk="1" latinLnBrk="0" hangingPunct="1">
      <a:defRPr kern="1200">
        <a:solidFill>
          <a:schemeClr val="tx1"/>
        </a:solidFill>
        <a:latin typeface="Georgia" pitchFamily="18" charset="0"/>
        <a:ea typeface="MS PGothic" pitchFamily="34" charset="-128"/>
        <a:cs typeface="+mn-cs"/>
      </a:defRPr>
    </a:lvl8pPr>
    <a:lvl9pPr marL="3657600" algn="l" defTabSz="914400" rtl="0" eaLnBrk="1" latinLnBrk="0" hangingPunct="1">
      <a:defRPr kern="1200">
        <a:solidFill>
          <a:schemeClr val="tx1"/>
        </a:solidFill>
        <a:latin typeface="Georgia"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000"/>
    <a:srgbClr val="EFA100"/>
    <a:srgbClr val="538094"/>
    <a:srgbClr val="9BBCC6"/>
    <a:srgbClr val="D8CFA7"/>
    <a:srgbClr val="CAC29C"/>
    <a:srgbClr val="B70014"/>
    <a:srgbClr val="7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88206" autoAdjust="0"/>
  </p:normalViewPr>
  <p:slideViewPr>
    <p:cSldViewPr snapToGrid="0" snapToObjects="1">
      <p:cViewPr varScale="1">
        <p:scale>
          <a:sx n="102" d="100"/>
          <a:sy n="102" d="100"/>
        </p:scale>
        <p:origin x="2094" y="96"/>
      </p:cViewPr>
      <p:guideLst>
        <p:guide orient="horz" pos="2160"/>
        <p:guide pos="2880"/>
      </p:guideLst>
    </p:cSldViewPr>
  </p:slideViewPr>
  <p:notesTextViewPr>
    <p:cViewPr>
      <p:scale>
        <a:sx n="1" d="1"/>
        <a:sy n="1" d="1"/>
      </p:scale>
      <p:origin x="0" y="0"/>
    </p:cViewPr>
  </p:notesTextViewPr>
  <p:sorterViewPr>
    <p:cViewPr>
      <p:scale>
        <a:sx n="140" d="100"/>
        <a:sy n="140" d="100"/>
      </p:scale>
      <p:origin x="0" y="7080"/>
    </p:cViewPr>
  </p:sorterViewPr>
  <p:notesViewPr>
    <p:cSldViewPr snapToGrid="0" snapToObjects="1">
      <p:cViewPr varScale="1">
        <p:scale>
          <a:sx n="55" d="100"/>
          <a:sy n="55" d="100"/>
        </p:scale>
        <p:origin x="-288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atemaac\AppData\Local\Microsoft\Windows\INetCache\Content.Outlook\YLNNYNTN\SPOB2019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lhfile\home\batemaac\Lab%20operations%20projects\178%20-%20norovirus%20BioFire%20investigation\230911%20confirmation%20rates%20of%204%20submitte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lhfile\home\batemaac\Lab%20operations%20projects\178%20-%20norovirus%20BioFire%20investigation\230922%20Weekly%20noro%20graphs%2008062022%20through%200909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990416577868183E-2"/>
          <c:y val="2.9837981181159448E-2"/>
          <c:w val="0.74974743288667856"/>
          <c:h val="0.60030473029817821"/>
        </c:manualLayout>
      </c:layout>
      <c:barChart>
        <c:barDir val="col"/>
        <c:grouping val="stacked"/>
        <c:varyColors val="0"/>
        <c:ser>
          <c:idx val="34"/>
          <c:order val="0"/>
          <c:tx>
            <c:strRef>
              <c:f>'20192023'!$A$14</c:f>
              <c:strCache>
                <c:ptCount val="1"/>
                <c:pt idx="0">
                  <c:v>GII.4 Sydney[P16]</c:v>
                </c:pt>
              </c:strCache>
            </c:strRef>
          </c:tx>
          <c:spPr>
            <a:solidFill>
              <a:schemeClr val="accent5">
                <a:lumMod val="50000"/>
              </a:schemeClr>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'20192023'!$B$14:$O$14</c:f>
              <c:numCache>
                <c:formatCode>@</c:formatCode>
                <c:ptCount val="14"/>
                <c:pt idx="0">
                  <c:v>235</c:v>
                </c:pt>
                <c:pt idx="1">
                  <c:v>121</c:v>
                </c:pt>
                <c:pt idx="3">
                  <c:v>159</c:v>
                </c:pt>
                <c:pt idx="4">
                  <c:v>63</c:v>
                </c:pt>
                <c:pt idx="6">
                  <c:v>52</c:v>
                </c:pt>
                <c:pt idx="7">
                  <c:v>4</c:v>
                </c:pt>
                <c:pt idx="9">
                  <c:v>132</c:v>
                </c:pt>
                <c:pt idx="10">
                  <c:v>37</c:v>
                </c:pt>
                <c:pt idx="12">
                  <c:v>61</c:v>
                </c:pt>
                <c:pt idx="13">
                  <c:v>6</c:v>
                </c:pt>
              </c:numCache>
            </c:numRef>
          </c:val>
          <c:extLst>
            <c:ext xmlns:c16="http://schemas.microsoft.com/office/drawing/2014/chart" uri="{C3380CC4-5D6E-409C-BE32-E72D297353CC}">
              <c16:uniqueId val="{00000000-93E1-4220-AAF3-3F824C7EF755}"/>
            </c:ext>
          </c:extLst>
        </c:ser>
        <c:ser>
          <c:idx val="3"/>
          <c:order val="1"/>
          <c:tx>
            <c:strRef>
              <c:f>'20192023'!$A$3</c:f>
              <c:strCache>
                <c:ptCount val="1"/>
                <c:pt idx="0">
                  <c:v>GI.3[P13]</c:v>
                </c:pt>
              </c:strCache>
            </c:strRef>
          </c:tx>
          <c:spPr>
            <a:solidFill>
              <a:schemeClr val="accent4"/>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'20192023'!$B$3:$O$3</c:f>
              <c:numCache>
                <c:formatCode>@</c:formatCode>
                <c:ptCount val="14"/>
                <c:pt idx="0">
                  <c:v>0</c:v>
                </c:pt>
                <c:pt idx="1">
                  <c:v>31</c:v>
                </c:pt>
                <c:pt idx="3">
                  <c:v>1</c:v>
                </c:pt>
                <c:pt idx="9">
                  <c:v>9</c:v>
                </c:pt>
                <c:pt idx="10">
                  <c:v>3</c:v>
                </c:pt>
                <c:pt idx="12">
                  <c:v>24</c:v>
                </c:pt>
                <c:pt idx="13">
                  <c:v>2</c:v>
                </c:pt>
              </c:numCache>
            </c:numRef>
          </c:val>
          <c:extLst>
            <c:ext xmlns:c16="http://schemas.microsoft.com/office/drawing/2014/chart" uri="{C3380CC4-5D6E-409C-BE32-E72D297353CC}">
              <c16:uniqueId val="{00000001-93E1-4220-AAF3-3F824C7EF755}"/>
            </c:ext>
          </c:extLst>
        </c:ser>
        <c:ser>
          <c:idx val="4"/>
          <c:order val="2"/>
          <c:tx>
            <c:strRef>
              <c:f>'20192023'!$A$4</c:f>
              <c:strCache>
                <c:ptCount val="1"/>
                <c:pt idx="0">
                  <c:v>GI.3[P3]</c:v>
                </c:pt>
              </c:strCache>
            </c:strRef>
          </c:tx>
          <c:spPr>
            <a:solidFill>
              <a:schemeClr val="accent6"/>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'20192023'!$B$4:$O$4</c:f>
              <c:numCache>
                <c:formatCode>General</c:formatCode>
                <c:ptCount val="14"/>
                <c:pt idx="0" formatCode="@">
                  <c:v>64</c:v>
                </c:pt>
                <c:pt idx="3" formatCode="@">
                  <c:v>5</c:v>
                </c:pt>
                <c:pt idx="4" formatCode="@">
                  <c:v>2</c:v>
                </c:pt>
                <c:pt idx="6" formatCode="@">
                  <c:v>1</c:v>
                </c:pt>
                <c:pt idx="9" formatCode="@">
                  <c:v>13</c:v>
                </c:pt>
                <c:pt idx="10" formatCode="@">
                  <c:v>8</c:v>
                </c:pt>
                <c:pt idx="13" formatCode="@">
                  <c:v>2</c:v>
                </c:pt>
              </c:numCache>
            </c:numRef>
          </c:val>
          <c:extLst>
            <c:ext xmlns:c16="http://schemas.microsoft.com/office/drawing/2014/chart" uri="{C3380CC4-5D6E-409C-BE32-E72D297353CC}">
              <c16:uniqueId val="{00000002-93E1-4220-AAF3-3F824C7EF755}"/>
            </c:ext>
          </c:extLst>
        </c:ser>
        <c:ser>
          <c:idx val="5"/>
          <c:order val="3"/>
          <c:tx>
            <c:strRef>
              <c:f>'20192023'!$A$5</c:f>
              <c:strCache>
                <c:ptCount val="1"/>
                <c:pt idx="0">
                  <c:v>GI.4[P4]</c:v>
                </c:pt>
              </c:strCache>
            </c:strRef>
          </c:tx>
          <c:spPr>
            <a:solidFill>
              <a:schemeClr val="accent6"/>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'20192023'!$B$5:$O$5</c:f>
              <c:numCache>
                <c:formatCode>General</c:formatCode>
                <c:ptCount val="14"/>
                <c:pt idx="0" formatCode="@">
                  <c:v>4</c:v>
                </c:pt>
                <c:pt idx="3" formatCode="@">
                  <c:v>1</c:v>
                </c:pt>
                <c:pt idx="9" formatCode="@">
                  <c:v>6</c:v>
                </c:pt>
                <c:pt idx="10" formatCode="@">
                  <c:v>7</c:v>
                </c:pt>
                <c:pt idx="12" formatCode="@">
                  <c:v>10</c:v>
                </c:pt>
              </c:numCache>
            </c:numRef>
          </c:val>
          <c:extLst>
            <c:ext xmlns:c16="http://schemas.microsoft.com/office/drawing/2014/chart" uri="{C3380CC4-5D6E-409C-BE32-E72D297353CC}">
              <c16:uniqueId val="{00000003-93E1-4220-AAF3-3F824C7EF755}"/>
            </c:ext>
          </c:extLst>
        </c:ser>
        <c:ser>
          <c:idx val="7"/>
          <c:order val="4"/>
          <c:tx>
            <c:strRef>
              <c:f>'20192023'!$A$6</c:f>
              <c:strCache>
                <c:ptCount val="1"/>
                <c:pt idx="0">
                  <c:v>GI.5[P5]</c:v>
                </c:pt>
              </c:strCache>
            </c:strRef>
          </c:tx>
          <c:spPr>
            <a:solidFill>
              <a:schemeClr val="accent2">
                <a:lumMod val="60000"/>
              </a:schemeClr>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'20192023'!$B$6:$O$6</c:f>
              <c:numCache>
                <c:formatCode>General</c:formatCode>
                <c:ptCount val="14"/>
                <c:pt idx="0" formatCode="@">
                  <c:v>1</c:v>
                </c:pt>
                <c:pt idx="3">
                  <c:v>1</c:v>
                </c:pt>
                <c:pt idx="6" formatCode="@">
                  <c:v>1</c:v>
                </c:pt>
                <c:pt idx="12" formatCode="@">
                  <c:v>42</c:v>
                </c:pt>
                <c:pt idx="13" formatCode="@">
                  <c:v>1</c:v>
                </c:pt>
              </c:numCache>
            </c:numRef>
          </c:val>
          <c:extLst>
            <c:ext xmlns:c16="http://schemas.microsoft.com/office/drawing/2014/chart" uri="{C3380CC4-5D6E-409C-BE32-E72D297353CC}">
              <c16:uniqueId val="{00000004-93E1-4220-AAF3-3F824C7EF755}"/>
            </c:ext>
          </c:extLst>
        </c:ser>
        <c:ser>
          <c:idx val="8"/>
          <c:order val="5"/>
          <c:tx>
            <c:strRef>
              <c:f>'20192023'!$A$7</c:f>
              <c:strCache>
                <c:ptCount val="1"/>
                <c:pt idx="0">
                  <c:v>GI.6[P11]</c:v>
                </c:pt>
              </c:strCache>
            </c:strRef>
          </c:tx>
          <c:spPr>
            <a:solidFill>
              <a:schemeClr val="accent3">
                <a:lumMod val="60000"/>
              </a:schemeClr>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'20192023'!$B$7:$O$7</c:f>
              <c:numCache>
                <c:formatCode>General</c:formatCode>
                <c:ptCount val="14"/>
                <c:pt idx="3">
                  <c:v>5</c:v>
                </c:pt>
                <c:pt idx="9" formatCode="@">
                  <c:v>5</c:v>
                </c:pt>
                <c:pt idx="10" formatCode="@">
                  <c:v>4</c:v>
                </c:pt>
                <c:pt idx="12" formatCode="@">
                  <c:v>17</c:v>
                </c:pt>
                <c:pt idx="13" formatCode="@">
                  <c:v>3</c:v>
                </c:pt>
              </c:numCache>
            </c:numRef>
          </c:val>
          <c:extLst>
            <c:ext xmlns:c16="http://schemas.microsoft.com/office/drawing/2014/chart" uri="{C3380CC4-5D6E-409C-BE32-E72D297353CC}">
              <c16:uniqueId val="{00000005-93E1-4220-AAF3-3F824C7EF755}"/>
            </c:ext>
          </c:extLst>
        </c:ser>
        <c:ser>
          <c:idx val="12"/>
          <c:order val="6"/>
          <c:tx>
            <c:strRef>
              <c:f>'20192023'!$A$8</c:f>
              <c:strCache>
                <c:ptCount val="1"/>
                <c:pt idx="0">
                  <c:v>GII.1[P16]</c:v>
                </c:pt>
              </c:strCache>
            </c:strRef>
          </c:tx>
          <c:spPr>
            <a:solidFill>
              <a:srgbClr val="66FF99"/>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'20192023'!$B$8:$O$8</c:f>
              <c:numCache>
                <c:formatCode>@</c:formatCode>
                <c:ptCount val="14"/>
                <c:pt idx="0">
                  <c:v>7</c:v>
                </c:pt>
                <c:pt idx="1">
                  <c:v>3</c:v>
                </c:pt>
                <c:pt idx="3">
                  <c:v>0</c:v>
                </c:pt>
                <c:pt idx="6">
                  <c:v>1</c:v>
                </c:pt>
              </c:numCache>
            </c:numRef>
          </c:val>
          <c:extLst>
            <c:ext xmlns:c16="http://schemas.microsoft.com/office/drawing/2014/chart" uri="{C3380CC4-5D6E-409C-BE32-E72D297353CC}">
              <c16:uniqueId val="{00000006-93E1-4220-AAF3-3F824C7EF755}"/>
            </c:ext>
          </c:extLst>
        </c:ser>
        <c:ser>
          <c:idx val="15"/>
          <c:order val="7"/>
          <c:tx>
            <c:strRef>
              <c:f>'20192023'!$A$9</c:f>
              <c:strCache>
                <c:ptCount val="1"/>
                <c:pt idx="0">
                  <c:v>GII.12[P16]</c:v>
                </c:pt>
              </c:strCache>
            </c:strRef>
          </c:tx>
          <c:spPr>
            <a:solidFill>
              <a:srgbClr val="00B0F0"/>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'20192023'!$B$9:$O$9</c:f>
              <c:numCache>
                <c:formatCode>@</c:formatCode>
                <c:ptCount val="14"/>
                <c:pt idx="0">
                  <c:v>17</c:v>
                </c:pt>
                <c:pt idx="1">
                  <c:v>2</c:v>
                </c:pt>
                <c:pt idx="3">
                  <c:v>9</c:v>
                </c:pt>
                <c:pt idx="4">
                  <c:v>5</c:v>
                </c:pt>
                <c:pt idx="6" formatCode="General">
                  <c:v>6</c:v>
                </c:pt>
                <c:pt idx="9">
                  <c:v>4</c:v>
                </c:pt>
                <c:pt idx="12">
                  <c:v>4</c:v>
                </c:pt>
              </c:numCache>
            </c:numRef>
          </c:val>
          <c:extLst>
            <c:ext xmlns:c16="http://schemas.microsoft.com/office/drawing/2014/chart" uri="{C3380CC4-5D6E-409C-BE32-E72D297353CC}">
              <c16:uniqueId val="{00000007-93E1-4220-AAF3-3F824C7EF755}"/>
            </c:ext>
          </c:extLst>
        </c:ser>
        <c:ser>
          <c:idx val="19"/>
          <c:order val="8"/>
          <c:tx>
            <c:strRef>
              <c:f>'20192023'!$A$10</c:f>
              <c:strCache>
                <c:ptCount val="1"/>
                <c:pt idx="0">
                  <c:v>GII.14[P7]</c:v>
                </c:pt>
              </c:strCache>
            </c:strRef>
          </c:tx>
          <c:spPr>
            <a:solidFill>
              <a:schemeClr val="accent2">
                <a:lumMod val="80000"/>
              </a:schemeClr>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'20192023'!$B$10:$O$10</c:f>
              <c:numCache>
                <c:formatCode>General</c:formatCode>
                <c:ptCount val="14"/>
                <c:pt idx="3" formatCode="@">
                  <c:v>3</c:v>
                </c:pt>
                <c:pt idx="4" formatCode="@">
                  <c:v>2</c:v>
                </c:pt>
                <c:pt idx="9" formatCode="@">
                  <c:v>3</c:v>
                </c:pt>
                <c:pt idx="12" formatCode="@">
                  <c:v>15</c:v>
                </c:pt>
              </c:numCache>
            </c:numRef>
          </c:val>
          <c:extLst>
            <c:ext xmlns:c16="http://schemas.microsoft.com/office/drawing/2014/chart" uri="{C3380CC4-5D6E-409C-BE32-E72D297353CC}">
              <c16:uniqueId val="{00000008-93E1-4220-AAF3-3F824C7EF755}"/>
            </c:ext>
          </c:extLst>
        </c:ser>
        <c:ser>
          <c:idx val="20"/>
          <c:order val="9"/>
          <c:tx>
            <c:strRef>
              <c:f>'20192023'!$A$11</c:f>
              <c:strCache>
                <c:ptCount val="1"/>
                <c:pt idx="0">
                  <c:v>GII.17[P17]</c:v>
                </c:pt>
              </c:strCache>
            </c:strRef>
          </c:tx>
          <c:spPr>
            <a:solidFill>
              <a:schemeClr val="accent3">
                <a:lumMod val="80000"/>
              </a:schemeClr>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'20192023'!$B$11:$O$11</c:f>
              <c:numCache>
                <c:formatCode>General</c:formatCode>
                <c:ptCount val="14"/>
                <c:pt idx="0" formatCode="@">
                  <c:v>5</c:v>
                </c:pt>
                <c:pt idx="4" formatCode="@">
                  <c:v>5</c:v>
                </c:pt>
                <c:pt idx="6" formatCode="@">
                  <c:v>2</c:v>
                </c:pt>
                <c:pt idx="9" formatCode="@">
                  <c:v>14</c:v>
                </c:pt>
                <c:pt idx="10" formatCode="@">
                  <c:v>7</c:v>
                </c:pt>
                <c:pt idx="12" formatCode="@">
                  <c:v>47</c:v>
                </c:pt>
                <c:pt idx="13" formatCode="@">
                  <c:v>6</c:v>
                </c:pt>
              </c:numCache>
            </c:numRef>
          </c:val>
          <c:extLst>
            <c:ext xmlns:c16="http://schemas.microsoft.com/office/drawing/2014/chart" uri="{C3380CC4-5D6E-409C-BE32-E72D297353CC}">
              <c16:uniqueId val="{00000009-93E1-4220-AAF3-3F824C7EF755}"/>
            </c:ext>
          </c:extLst>
        </c:ser>
        <c:ser>
          <c:idx val="24"/>
          <c:order val="10"/>
          <c:tx>
            <c:strRef>
              <c:f>'20192023'!$A$12</c:f>
              <c:strCache>
                <c:ptCount val="1"/>
                <c:pt idx="0">
                  <c:v>GII.2[P16]</c:v>
                </c:pt>
              </c:strCache>
            </c:strRef>
          </c:tx>
          <c:spPr>
            <a:solidFill>
              <a:schemeClr val="accent1">
                <a:lumMod val="60000"/>
                <a:lumOff val="40000"/>
              </a:schemeClr>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'20192023'!$B$12:$O$12</c:f>
              <c:numCache>
                <c:formatCode>General</c:formatCode>
                <c:ptCount val="14"/>
                <c:pt idx="0" formatCode="@">
                  <c:v>3</c:v>
                </c:pt>
                <c:pt idx="3" formatCode="@">
                  <c:v>1</c:v>
                </c:pt>
                <c:pt idx="4" formatCode="@">
                  <c:v>2</c:v>
                </c:pt>
                <c:pt idx="6" formatCode="@">
                  <c:v>28</c:v>
                </c:pt>
                <c:pt idx="9" formatCode="@">
                  <c:v>5</c:v>
                </c:pt>
                <c:pt idx="12" formatCode="@">
                  <c:v>6</c:v>
                </c:pt>
              </c:numCache>
            </c:numRef>
          </c:val>
          <c:extLst>
            <c:ext xmlns:c16="http://schemas.microsoft.com/office/drawing/2014/chart" uri="{C3380CC4-5D6E-409C-BE32-E72D297353CC}">
              <c16:uniqueId val="{0000000A-93E1-4220-AAF3-3F824C7EF755}"/>
            </c:ext>
          </c:extLst>
        </c:ser>
        <c:ser>
          <c:idx val="27"/>
          <c:order val="11"/>
          <c:tx>
            <c:strRef>
              <c:f>'20192023'!$A$13</c:f>
              <c:strCache>
                <c:ptCount val="1"/>
                <c:pt idx="0">
                  <c:v>GII.3[P12]</c:v>
                </c:pt>
              </c:strCache>
            </c:strRef>
          </c:tx>
          <c:spPr>
            <a:solidFill>
              <a:schemeClr val="accent4">
                <a:lumMod val="60000"/>
                <a:lumOff val="40000"/>
              </a:schemeClr>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'20192023'!$B$13:$O$13</c:f>
              <c:numCache>
                <c:formatCode>@</c:formatCode>
                <c:ptCount val="14"/>
                <c:pt idx="0">
                  <c:v>10</c:v>
                </c:pt>
                <c:pt idx="1">
                  <c:v>2</c:v>
                </c:pt>
                <c:pt idx="3">
                  <c:v>3</c:v>
                </c:pt>
                <c:pt idx="6">
                  <c:v>22</c:v>
                </c:pt>
                <c:pt idx="9">
                  <c:v>16</c:v>
                </c:pt>
                <c:pt idx="10">
                  <c:v>13</c:v>
                </c:pt>
                <c:pt idx="12">
                  <c:v>0</c:v>
                </c:pt>
                <c:pt idx="13">
                  <c:v>5</c:v>
                </c:pt>
              </c:numCache>
            </c:numRef>
          </c:val>
          <c:extLst>
            <c:ext xmlns:c16="http://schemas.microsoft.com/office/drawing/2014/chart" uri="{C3380CC4-5D6E-409C-BE32-E72D297353CC}">
              <c16:uniqueId val="{0000000B-93E1-4220-AAF3-3F824C7EF755}"/>
            </c:ext>
          </c:extLst>
        </c:ser>
        <c:ser>
          <c:idx val="39"/>
          <c:order val="12"/>
          <c:tx>
            <c:strRef>
              <c:f>'20192023'!$A$15</c:f>
              <c:strCache>
                <c:ptCount val="1"/>
                <c:pt idx="0">
                  <c:v>GII.4 untypeable[P16] </c:v>
                </c:pt>
              </c:strCache>
            </c:strRef>
          </c:tx>
          <c:spPr>
            <a:solidFill>
              <a:schemeClr val="accent4">
                <a:lumMod val="70000"/>
                <a:lumOff val="30000"/>
              </a:schemeClr>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'20192023'!$B$15:$O$15</c:f>
              <c:numCache>
                <c:formatCode>General</c:formatCode>
                <c:ptCount val="14"/>
                <c:pt idx="0" formatCode="@">
                  <c:v>1</c:v>
                </c:pt>
                <c:pt idx="3" formatCode="@">
                  <c:v>5</c:v>
                </c:pt>
                <c:pt idx="6" formatCode="@">
                  <c:v>5</c:v>
                </c:pt>
                <c:pt idx="9" formatCode="@">
                  <c:v>16</c:v>
                </c:pt>
                <c:pt idx="12">
                  <c:v>100</c:v>
                </c:pt>
                <c:pt idx="13" formatCode="@">
                  <c:v>18</c:v>
                </c:pt>
              </c:numCache>
            </c:numRef>
          </c:val>
          <c:extLst>
            <c:ext xmlns:c16="http://schemas.microsoft.com/office/drawing/2014/chart" uri="{C3380CC4-5D6E-409C-BE32-E72D297353CC}">
              <c16:uniqueId val="{0000000C-93E1-4220-AAF3-3F824C7EF755}"/>
            </c:ext>
          </c:extLst>
        </c:ser>
        <c:ser>
          <c:idx val="42"/>
          <c:order val="13"/>
          <c:tx>
            <c:strRef>
              <c:f>'20192023'!$A$16</c:f>
              <c:strCache>
                <c:ptCount val="1"/>
                <c:pt idx="0">
                  <c:v>GII.4 untypeable[P4 New Orleans]</c:v>
                </c:pt>
              </c:strCache>
            </c:strRef>
          </c:tx>
          <c:spPr>
            <a:solidFill>
              <a:schemeClr val="accent1">
                <a:lumMod val="70000"/>
              </a:schemeClr>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'20192023'!$B$16:$O$16</c:f>
              <c:numCache>
                <c:formatCode>@</c:formatCode>
                <c:ptCount val="14"/>
                <c:pt idx="0">
                  <c:v>9</c:v>
                </c:pt>
                <c:pt idx="1">
                  <c:v>2</c:v>
                </c:pt>
                <c:pt idx="3">
                  <c:v>10</c:v>
                </c:pt>
                <c:pt idx="6" formatCode="General">
                  <c:v>7</c:v>
                </c:pt>
                <c:pt idx="12">
                  <c:v>9</c:v>
                </c:pt>
              </c:numCache>
            </c:numRef>
          </c:val>
          <c:extLst>
            <c:ext xmlns:c16="http://schemas.microsoft.com/office/drawing/2014/chart" uri="{C3380CC4-5D6E-409C-BE32-E72D297353CC}">
              <c16:uniqueId val="{0000000D-93E1-4220-AAF3-3F824C7EF755}"/>
            </c:ext>
          </c:extLst>
        </c:ser>
        <c:ser>
          <c:idx val="49"/>
          <c:order val="14"/>
          <c:tx>
            <c:strRef>
              <c:f>'20192023'!$A$17</c:f>
              <c:strCache>
                <c:ptCount val="1"/>
                <c:pt idx="0">
                  <c:v>GII.6[P7] </c:v>
                </c:pt>
              </c:strCache>
            </c:strRef>
          </c:tx>
          <c:spPr>
            <a:solidFill>
              <a:schemeClr val="accent2">
                <a:lumMod val="50000"/>
                <a:lumOff val="50000"/>
              </a:schemeClr>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'20192023'!$B$17:$O$17</c:f>
              <c:numCache>
                <c:formatCode>@</c:formatCode>
                <c:ptCount val="14"/>
                <c:pt idx="0">
                  <c:v>45</c:v>
                </c:pt>
                <c:pt idx="1">
                  <c:v>5</c:v>
                </c:pt>
                <c:pt idx="3">
                  <c:v>21</c:v>
                </c:pt>
                <c:pt idx="4">
                  <c:v>4</c:v>
                </c:pt>
                <c:pt idx="6">
                  <c:v>19</c:v>
                </c:pt>
                <c:pt idx="7">
                  <c:v>2</c:v>
                </c:pt>
                <c:pt idx="9">
                  <c:v>23</c:v>
                </c:pt>
                <c:pt idx="10">
                  <c:v>1</c:v>
                </c:pt>
                <c:pt idx="12">
                  <c:v>32</c:v>
                </c:pt>
                <c:pt idx="13">
                  <c:v>7</c:v>
                </c:pt>
              </c:numCache>
            </c:numRef>
          </c:val>
          <c:extLst>
            <c:ext xmlns:c16="http://schemas.microsoft.com/office/drawing/2014/chart" uri="{C3380CC4-5D6E-409C-BE32-E72D297353CC}">
              <c16:uniqueId val="{0000000E-93E1-4220-AAF3-3F824C7EF755}"/>
            </c:ext>
          </c:extLst>
        </c:ser>
        <c:ser>
          <c:idx val="50"/>
          <c:order val="15"/>
          <c:tx>
            <c:strRef>
              <c:f>'20192023'!$A$18</c:f>
              <c:strCache>
                <c:ptCount val="1"/>
                <c:pt idx="0">
                  <c:v>GII.7[P7]</c:v>
                </c:pt>
              </c:strCache>
            </c:strRef>
          </c:tx>
          <c:spPr>
            <a:solidFill>
              <a:schemeClr val="accent3">
                <a:lumMod val="50000"/>
                <a:lumOff val="50000"/>
              </a:schemeClr>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'20192023'!$B$18:$O$18</c:f>
              <c:numCache>
                <c:formatCode>@</c:formatCode>
                <c:ptCount val="14"/>
                <c:pt idx="0">
                  <c:v>17</c:v>
                </c:pt>
                <c:pt idx="1">
                  <c:v>6</c:v>
                </c:pt>
                <c:pt idx="3">
                  <c:v>5</c:v>
                </c:pt>
                <c:pt idx="6">
                  <c:v>3</c:v>
                </c:pt>
                <c:pt idx="9">
                  <c:v>7</c:v>
                </c:pt>
                <c:pt idx="12">
                  <c:v>13</c:v>
                </c:pt>
              </c:numCache>
            </c:numRef>
          </c:val>
          <c:extLst>
            <c:ext xmlns:c16="http://schemas.microsoft.com/office/drawing/2014/chart" uri="{C3380CC4-5D6E-409C-BE32-E72D297353CC}">
              <c16:uniqueId val="{0000000F-93E1-4220-AAF3-3F824C7EF755}"/>
            </c:ext>
          </c:extLst>
        </c:ser>
        <c:ser>
          <c:idx val="55"/>
          <c:order val="16"/>
          <c:tx>
            <c:strRef>
              <c:f>'20192023'!$A$19</c:f>
              <c:strCache>
                <c:ptCount val="1"/>
                <c:pt idx="0">
                  <c:v>Other Genotypes*</c:v>
                </c:pt>
              </c:strCache>
            </c:strRef>
          </c:tx>
          <c:spPr>
            <a:solidFill>
              <a:schemeClr val="accent2"/>
            </a:solidFill>
            <a:ln>
              <a:noFill/>
            </a:ln>
            <a:effectLst/>
          </c:spPr>
          <c:invertIfNegative val="0"/>
          <c:cat>
            <c:multiLvlStrRef>
              <c:f>'20192023'!$B$1:$O$2</c:f>
              <c:multiLvlStrCache>
                <c:ptCount val="14"/>
                <c:lvl>
                  <c:pt idx="0">
                    <c:v>Sporadic</c:v>
                  </c:pt>
                  <c:pt idx="1">
                    <c:v>Outbreaks</c:v>
                  </c:pt>
                  <c:pt idx="2">
                    <c:v> </c:v>
                  </c:pt>
                  <c:pt idx="3">
                    <c:v>Sporadic</c:v>
                  </c:pt>
                  <c:pt idx="4">
                    <c:v>Outbreaks</c:v>
                  </c:pt>
                  <c:pt idx="5">
                    <c:v> </c:v>
                  </c:pt>
                  <c:pt idx="6">
                    <c:v>Sporadic</c:v>
                  </c:pt>
                  <c:pt idx="7">
                    <c:v>Outbreaks</c:v>
                  </c:pt>
                  <c:pt idx="8">
                    <c:v> </c:v>
                  </c:pt>
                  <c:pt idx="9">
                    <c:v>Sporadic</c:v>
                  </c:pt>
                  <c:pt idx="10">
                    <c:v>Outbreaks</c:v>
                  </c:pt>
                  <c:pt idx="11">
                    <c:v> </c:v>
                  </c:pt>
                  <c:pt idx="12">
                    <c:v>Sporadic</c:v>
                  </c:pt>
                  <c:pt idx="13">
                    <c:v>Outbreaks</c:v>
                  </c:pt>
                </c:lvl>
                <c:lvl>
                  <c:pt idx="0">
                    <c:v>2019</c:v>
                  </c:pt>
                  <c:pt idx="1">
                    <c:v>2019</c:v>
                  </c:pt>
                  <c:pt idx="2">
                    <c:v> </c:v>
                  </c:pt>
                  <c:pt idx="3">
                    <c:v>2020</c:v>
                  </c:pt>
                  <c:pt idx="4">
                    <c:v>2020</c:v>
                  </c:pt>
                  <c:pt idx="5">
                    <c:v> </c:v>
                  </c:pt>
                  <c:pt idx="6">
                    <c:v>2021</c:v>
                  </c:pt>
                  <c:pt idx="7">
                    <c:v>2021</c:v>
                  </c:pt>
                  <c:pt idx="8">
                    <c:v> </c:v>
                  </c:pt>
                  <c:pt idx="9">
                    <c:v>2022</c:v>
                  </c:pt>
                  <c:pt idx="10">
                    <c:v>2022</c:v>
                  </c:pt>
                  <c:pt idx="11">
                    <c:v> </c:v>
                  </c:pt>
                  <c:pt idx="12">
                    <c:v>2023</c:v>
                  </c:pt>
                  <c:pt idx="13">
                    <c:v>2023</c:v>
                  </c:pt>
                </c:lvl>
              </c:multiLvlStrCache>
            </c:multiLvlStrRef>
          </c:cat>
          <c:val>
            <c:numRef>
              <c:f>'20192023'!$B$19:$O$19</c:f>
              <c:numCache>
                <c:formatCode>General</c:formatCode>
                <c:ptCount val="14"/>
                <c:pt idx="0">
                  <c:v>31</c:v>
                </c:pt>
                <c:pt idx="1">
                  <c:v>7</c:v>
                </c:pt>
                <c:pt idx="3">
                  <c:v>23</c:v>
                </c:pt>
                <c:pt idx="4">
                  <c:v>4</c:v>
                </c:pt>
                <c:pt idx="6">
                  <c:v>21</c:v>
                </c:pt>
                <c:pt idx="7">
                  <c:v>19</c:v>
                </c:pt>
                <c:pt idx="9">
                  <c:v>22</c:v>
                </c:pt>
                <c:pt idx="12">
                  <c:v>47</c:v>
                </c:pt>
                <c:pt idx="13">
                  <c:v>6</c:v>
                </c:pt>
              </c:numCache>
            </c:numRef>
          </c:val>
          <c:extLst xmlns:c15="http://schemas.microsoft.com/office/drawing/2012/chart">
            <c:ext xmlns:c16="http://schemas.microsoft.com/office/drawing/2014/chart" uri="{C3380CC4-5D6E-409C-BE32-E72D297353CC}">
              <c16:uniqueId val="{00000010-93E1-4220-AAF3-3F824C7EF755}"/>
            </c:ext>
          </c:extLst>
        </c:ser>
        <c:dLbls>
          <c:showLegendKey val="0"/>
          <c:showVal val="0"/>
          <c:showCatName val="0"/>
          <c:showSerName val="0"/>
          <c:showPercent val="0"/>
          <c:showBubbleSize val="0"/>
        </c:dLbls>
        <c:gapWidth val="75"/>
        <c:overlap val="100"/>
        <c:axId val="498865648"/>
        <c:axId val="33338096"/>
        <c:extLst/>
      </c:barChart>
      <c:catAx>
        <c:axId val="49886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3338096"/>
        <c:crosses val="autoZero"/>
        <c:auto val="1"/>
        <c:lblAlgn val="ctr"/>
        <c:lblOffset val="100"/>
        <c:noMultiLvlLbl val="0"/>
      </c:catAx>
      <c:valAx>
        <c:axId val="33338096"/>
        <c:scaling>
          <c:orientation val="minMax"/>
        </c:scaling>
        <c:delete val="0"/>
        <c:axPos val="l"/>
        <c:majorGridlines>
          <c:spPr>
            <a:ln w="9525" cap="flat" cmpd="sng" algn="ctr">
              <a:solidFill>
                <a:schemeClr val="tx1">
                  <a:lumMod val="15000"/>
                  <a:lumOff val="85000"/>
                </a:schemeClr>
              </a:solidFill>
              <a:round/>
            </a:ln>
            <a:effectLst/>
          </c:spPr>
        </c:majorGridlines>
        <c:numFmt formatCode="@"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98865648"/>
        <c:crosses val="autoZero"/>
        <c:crossBetween val="between"/>
      </c:valAx>
      <c:spPr>
        <a:noFill/>
        <a:ln>
          <a:noFill/>
        </a:ln>
        <a:effectLst/>
      </c:spPr>
    </c:plotArea>
    <c:legend>
      <c:legendPos val="r"/>
      <c:layout>
        <c:manualLayout>
          <c:xMode val="edge"/>
          <c:yMode val="edge"/>
          <c:x val="0.82433750057558608"/>
          <c:y val="5.4267581116026253E-2"/>
          <c:w val="0.13228035640281807"/>
          <c:h val="0.9457324188839737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Confirmation Rate by Month, August '22 - July '23</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A</c:v>
          </c:tx>
          <c:spPr>
            <a:ln w="28575" cap="rnd">
              <a:solidFill>
                <a:schemeClr val="accent1"/>
              </a:solidFill>
              <a:round/>
            </a:ln>
            <a:effectLst/>
          </c:spPr>
          <c:marker>
            <c:symbol val="none"/>
          </c:marker>
          <c:cat>
            <c:strRef>
              <c:f>Sheet1!$A$3:$A$14</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 </c:v>
                </c:pt>
                <c:pt idx="11">
                  <c:v>July</c:v>
                </c:pt>
              </c:strCache>
            </c:strRef>
          </c:cat>
          <c:val>
            <c:numRef>
              <c:f>Sheet1!$K$3:$K$14</c:f>
              <c:numCache>
                <c:formatCode>0%</c:formatCode>
                <c:ptCount val="12"/>
                <c:pt idx="0">
                  <c:v>0.7</c:v>
                </c:pt>
                <c:pt idx="1">
                  <c:v>1</c:v>
                </c:pt>
                <c:pt idx="2">
                  <c:v>1</c:v>
                </c:pt>
                <c:pt idx="3">
                  <c:v>1</c:v>
                </c:pt>
                <c:pt idx="4">
                  <c:v>1</c:v>
                </c:pt>
                <c:pt idx="5">
                  <c:v>0.97499999999999998</c:v>
                </c:pt>
                <c:pt idx="6">
                  <c:v>0.96610169491525422</c:v>
                </c:pt>
                <c:pt idx="7">
                  <c:v>0.91428571428571426</c:v>
                </c:pt>
                <c:pt idx="8">
                  <c:v>0.92500000000000004</c:v>
                </c:pt>
                <c:pt idx="9">
                  <c:v>0.97368421052631582</c:v>
                </c:pt>
                <c:pt idx="10">
                  <c:v>1</c:v>
                </c:pt>
                <c:pt idx="11">
                  <c:v>1</c:v>
                </c:pt>
              </c:numCache>
            </c:numRef>
          </c:val>
          <c:smooth val="0"/>
          <c:extLst>
            <c:ext xmlns:c16="http://schemas.microsoft.com/office/drawing/2014/chart" uri="{C3380CC4-5D6E-409C-BE32-E72D297353CC}">
              <c16:uniqueId val="{00000000-50EB-41B9-A2E2-3EA662938045}"/>
            </c:ext>
          </c:extLst>
        </c:ser>
        <c:ser>
          <c:idx val="1"/>
          <c:order val="1"/>
          <c:tx>
            <c:v>B</c:v>
          </c:tx>
          <c:spPr>
            <a:ln w="28575" cap="rnd">
              <a:solidFill>
                <a:schemeClr val="accent2"/>
              </a:solidFill>
              <a:round/>
            </a:ln>
            <a:effectLst/>
          </c:spPr>
          <c:marker>
            <c:symbol val="none"/>
          </c:marker>
          <c:cat>
            <c:strRef>
              <c:f>Sheet1!$A$3:$A$14</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 </c:v>
                </c:pt>
                <c:pt idx="11">
                  <c:v>July</c:v>
                </c:pt>
              </c:strCache>
            </c:strRef>
          </c:cat>
          <c:val>
            <c:numRef>
              <c:f>Sheet1!$L$3:$L$14</c:f>
              <c:numCache>
                <c:formatCode>0%</c:formatCode>
                <c:ptCount val="12"/>
                <c:pt idx="0">
                  <c:v>1</c:v>
                </c:pt>
                <c:pt idx="1">
                  <c:v>1</c:v>
                </c:pt>
                <c:pt idx="7">
                  <c:v>0.9</c:v>
                </c:pt>
                <c:pt idx="8">
                  <c:v>0.66666666666666674</c:v>
                </c:pt>
                <c:pt idx="9">
                  <c:v>0.625</c:v>
                </c:pt>
                <c:pt idx="10">
                  <c:v>0.48</c:v>
                </c:pt>
                <c:pt idx="11">
                  <c:v>0.75</c:v>
                </c:pt>
              </c:numCache>
            </c:numRef>
          </c:val>
          <c:smooth val="0"/>
          <c:extLst>
            <c:ext xmlns:c16="http://schemas.microsoft.com/office/drawing/2014/chart" uri="{C3380CC4-5D6E-409C-BE32-E72D297353CC}">
              <c16:uniqueId val="{00000001-50EB-41B9-A2E2-3EA662938045}"/>
            </c:ext>
          </c:extLst>
        </c:ser>
        <c:ser>
          <c:idx val="2"/>
          <c:order val="2"/>
          <c:tx>
            <c:v>C</c:v>
          </c:tx>
          <c:spPr>
            <a:ln w="28575" cap="rnd">
              <a:solidFill>
                <a:schemeClr val="accent3"/>
              </a:solidFill>
              <a:round/>
            </a:ln>
            <a:effectLst/>
          </c:spPr>
          <c:marker>
            <c:symbol val="none"/>
          </c:marker>
          <c:cat>
            <c:strRef>
              <c:f>Sheet1!$A$3:$A$14</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 </c:v>
                </c:pt>
                <c:pt idx="11">
                  <c:v>July</c:v>
                </c:pt>
              </c:strCache>
            </c:strRef>
          </c:cat>
          <c:val>
            <c:numRef>
              <c:f>Sheet1!$M$3:$M$14</c:f>
              <c:numCache>
                <c:formatCode>0%</c:formatCode>
                <c:ptCount val="12"/>
                <c:pt idx="1">
                  <c:v>0</c:v>
                </c:pt>
                <c:pt idx="3">
                  <c:v>1</c:v>
                </c:pt>
                <c:pt idx="5">
                  <c:v>0.66666666666666674</c:v>
                </c:pt>
                <c:pt idx="6">
                  <c:v>0.75</c:v>
                </c:pt>
                <c:pt idx="7">
                  <c:v>0.6</c:v>
                </c:pt>
                <c:pt idx="8">
                  <c:v>0.70833333333333326</c:v>
                </c:pt>
                <c:pt idx="9">
                  <c:v>0.57894736842105265</c:v>
                </c:pt>
                <c:pt idx="10">
                  <c:v>0.5714285714285714</c:v>
                </c:pt>
                <c:pt idx="11">
                  <c:v>0</c:v>
                </c:pt>
              </c:numCache>
            </c:numRef>
          </c:val>
          <c:smooth val="0"/>
          <c:extLst>
            <c:ext xmlns:c16="http://schemas.microsoft.com/office/drawing/2014/chart" uri="{C3380CC4-5D6E-409C-BE32-E72D297353CC}">
              <c16:uniqueId val="{00000002-50EB-41B9-A2E2-3EA662938045}"/>
            </c:ext>
          </c:extLst>
        </c:ser>
        <c:ser>
          <c:idx val="3"/>
          <c:order val="3"/>
          <c:tx>
            <c:v>D</c:v>
          </c:tx>
          <c:spPr>
            <a:ln w="28575" cap="rnd">
              <a:solidFill>
                <a:schemeClr val="accent4"/>
              </a:solidFill>
              <a:round/>
            </a:ln>
            <a:effectLst/>
          </c:spPr>
          <c:marker>
            <c:symbol val="none"/>
          </c:marker>
          <c:cat>
            <c:strRef>
              <c:f>Sheet1!$A$3:$A$14</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 </c:v>
                </c:pt>
                <c:pt idx="11">
                  <c:v>July</c:v>
                </c:pt>
              </c:strCache>
            </c:strRef>
          </c:cat>
          <c:val>
            <c:numRef>
              <c:f>Sheet1!$N$3:$N$14</c:f>
              <c:numCache>
                <c:formatCode>General</c:formatCode>
                <c:ptCount val="12"/>
                <c:pt idx="3" formatCode="0%">
                  <c:v>0</c:v>
                </c:pt>
                <c:pt idx="6" formatCode="0%">
                  <c:v>0</c:v>
                </c:pt>
                <c:pt idx="8" formatCode="0%">
                  <c:v>0.875</c:v>
                </c:pt>
                <c:pt idx="9" formatCode="0%">
                  <c:v>0.44444444444444442</c:v>
                </c:pt>
                <c:pt idx="10" formatCode="0%">
                  <c:v>0.66666666666666674</c:v>
                </c:pt>
                <c:pt idx="11" formatCode="0%">
                  <c:v>0.23529411764705888</c:v>
                </c:pt>
              </c:numCache>
            </c:numRef>
          </c:val>
          <c:smooth val="0"/>
          <c:extLst>
            <c:ext xmlns:c16="http://schemas.microsoft.com/office/drawing/2014/chart" uri="{C3380CC4-5D6E-409C-BE32-E72D297353CC}">
              <c16:uniqueId val="{00000003-50EB-41B9-A2E2-3EA662938045}"/>
            </c:ext>
          </c:extLst>
        </c:ser>
        <c:dLbls>
          <c:showLegendKey val="0"/>
          <c:showVal val="0"/>
          <c:showCatName val="0"/>
          <c:showSerName val="0"/>
          <c:showPercent val="0"/>
          <c:showBubbleSize val="0"/>
        </c:dLbls>
        <c:smooth val="0"/>
        <c:axId val="237012256"/>
        <c:axId val="237013240"/>
      </c:lineChart>
      <c:catAx>
        <c:axId val="23701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013240"/>
        <c:crosses val="autoZero"/>
        <c:auto val="1"/>
        <c:lblAlgn val="ctr"/>
        <c:lblOffset val="100"/>
        <c:noMultiLvlLbl val="0"/>
      </c:catAx>
      <c:valAx>
        <c:axId val="23701324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Confirmation Rate</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012256"/>
        <c:crosses val="autoZero"/>
        <c:crossBetween val="between"/>
      </c:valAx>
      <c:spPr>
        <a:noFill/>
        <a:ln>
          <a:noFill/>
        </a:ln>
        <a:effectLst/>
      </c:spPr>
    </c:plotArea>
    <c:legend>
      <c:legendPos val="r"/>
      <c:layout>
        <c:manualLayout>
          <c:xMode val="edge"/>
          <c:yMode val="edge"/>
          <c:x val="0.89415391263414601"/>
          <c:y val="0.23793606541535248"/>
          <c:w val="9.0987020351461792E-2"/>
          <c:h val="0.3841454869832908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t>Norovirus Percent Positivity by Week</a:t>
            </a:r>
          </a:p>
          <a:p>
            <a:pPr>
              <a:defRPr/>
            </a:pPr>
            <a:r>
              <a:rPr lang="en-US"/>
              <a:t>(using data submitted by WCLN labs)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comparison!$A$2</c:f>
              <c:strCache>
                <c:ptCount val="1"/>
                <c:pt idx="0">
                  <c:v>BioFire</c:v>
                </c:pt>
              </c:strCache>
            </c:strRef>
          </c:tx>
          <c:spPr>
            <a:ln w="28575" cap="rnd">
              <a:solidFill>
                <a:schemeClr val="accent1"/>
              </a:solidFill>
              <a:round/>
            </a:ln>
            <a:effectLst/>
          </c:spPr>
          <c:marker>
            <c:symbol val="none"/>
          </c:marker>
          <c:cat>
            <c:strRef>
              <c:f>comparison!$B$1:$BG$1</c:f>
              <c:strCache>
                <c:ptCount val="58"/>
                <c:pt idx="0">
                  <c:v>Aug 08 '22</c:v>
                </c:pt>
                <c:pt idx="1">
                  <c:v>Aug 13 '22</c:v>
                </c:pt>
                <c:pt idx="2">
                  <c:v>Aug 20 '22</c:v>
                </c:pt>
                <c:pt idx="3">
                  <c:v>Aug 27 '22</c:v>
                </c:pt>
                <c:pt idx="4">
                  <c:v>Sept 03 '22</c:v>
                </c:pt>
                <c:pt idx="5">
                  <c:v>Sept 10 '22</c:v>
                </c:pt>
                <c:pt idx="6">
                  <c:v>Sept 17 '22</c:v>
                </c:pt>
                <c:pt idx="7">
                  <c:v>Sept 24 '22</c:v>
                </c:pt>
                <c:pt idx="8">
                  <c:v>Oct 01 '22</c:v>
                </c:pt>
                <c:pt idx="9">
                  <c:v>Oct 08 '22</c:v>
                </c:pt>
                <c:pt idx="10">
                  <c:v>Oct 15 '22</c:v>
                </c:pt>
                <c:pt idx="11">
                  <c:v>Oct 22 '22</c:v>
                </c:pt>
                <c:pt idx="12">
                  <c:v>Oct 29 '22</c:v>
                </c:pt>
                <c:pt idx="13">
                  <c:v>Nov 05 '22</c:v>
                </c:pt>
                <c:pt idx="14">
                  <c:v>Nov 12 '22</c:v>
                </c:pt>
                <c:pt idx="15">
                  <c:v>Nov 19 '22</c:v>
                </c:pt>
                <c:pt idx="16">
                  <c:v>Nov 26 '22</c:v>
                </c:pt>
                <c:pt idx="17">
                  <c:v>Dec 03 '22</c:v>
                </c:pt>
                <c:pt idx="18">
                  <c:v>Dec 10 '22</c:v>
                </c:pt>
                <c:pt idx="19">
                  <c:v>Dec 17 '22</c:v>
                </c:pt>
                <c:pt idx="20">
                  <c:v>Dec 24 '22</c:v>
                </c:pt>
                <c:pt idx="21">
                  <c:v>Dec 31 '22</c:v>
                </c:pt>
                <c:pt idx="22">
                  <c:v>Jan 07 '23</c:v>
                </c:pt>
                <c:pt idx="23">
                  <c:v>Jan 14 '23</c:v>
                </c:pt>
                <c:pt idx="24">
                  <c:v>Jan 21 '23</c:v>
                </c:pt>
                <c:pt idx="25">
                  <c:v>Jan 28 '23</c:v>
                </c:pt>
                <c:pt idx="26">
                  <c:v>Feb 04 '23</c:v>
                </c:pt>
                <c:pt idx="27">
                  <c:v>Feb 11 '23</c:v>
                </c:pt>
                <c:pt idx="28">
                  <c:v>Feb 18 '23</c:v>
                </c:pt>
                <c:pt idx="29">
                  <c:v>Feb 25 '23</c:v>
                </c:pt>
                <c:pt idx="30">
                  <c:v>Mar 04 '23</c:v>
                </c:pt>
                <c:pt idx="31">
                  <c:v>Mar 11 '23</c:v>
                </c:pt>
                <c:pt idx="32">
                  <c:v>Mar 18 '23</c:v>
                </c:pt>
                <c:pt idx="33">
                  <c:v>Mar 25 '23</c:v>
                </c:pt>
                <c:pt idx="34">
                  <c:v>Apr 01 '23</c:v>
                </c:pt>
                <c:pt idx="35">
                  <c:v>Apr 08 '23</c:v>
                </c:pt>
                <c:pt idx="36">
                  <c:v>Apr 15 '23</c:v>
                </c:pt>
                <c:pt idx="37">
                  <c:v>Apr 22 '23</c:v>
                </c:pt>
                <c:pt idx="38">
                  <c:v>Apr 29 '23</c:v>
                </c:pt>
                <c:pt idx="39">
                  <c:v>May 06 '23</c:v>
                </c:pt>
                <c:pt idx="40">
                  <c:v>May 13 '23</c:v>
                </c:pt>
                <c:pt idx="41">
                  <c:v>May 20 '23</c:v>
                </c:pt>
                <c:pt idx="42">
                  <c:v>May 27 '23</c:v>
                </c:pt>
                <c:pt idx="43">
                  <c:v>Jun 03 '23</c:v>
                </c:pt>
                <c:pt idx="44">
                  <c:v>Jun 10 '23</c:v>
                </c:pt>
                <c:pt idx="45">
                  <c:v>Jun 17 '23</c:v>
                </c:pt>
                <c:pt idx="46">
                  <c:v>Jun 24 '23</c:v>
                </c:pt>
                <c:pt idx="47">
                  <c:v>Jul 01 '23</c:v>
                </c:pt>
                <c:pt idx="48">
                  <c:v>Jul 08 '23</c:v>
                </c:pt>
                <c:pt idx="49">
                  <c:v>Jul 15 '23</c:v>
                </c:pt>
                <c:pt idx="50">
                  <c:v>Jul 22 '23</c:v>
                </c:pt>
                <c:pt idx="51">
                  <c:v>Jul 29 '23</c:v>
                </c:pt>
                <c:pt idx="52">
                  <c:v>Aug 05 '23</c:v>
                </c:pt>
                <c:pt idx="53">
                  <c:v>Aug 12 '23</c:v>
                </c:pt>
                <c:pt idx="54">
                  <c:v>Aug 19 '23</c:v>
                </c:pt>
                <c:pt idx="55">
                  <c:v>Aug 26 '23</c:v>
                </c:pt>
                <c:pt idx="56">
                  <c:v>Sept 02 '23</c:v>
                </c:pt>
                <c:pt idx="57">
                  <c:v>Sept 09 '23</c:v>
                </c:pt>
              </c:strCache>
            </c:strRef>
          </c:cat>
          <c:val>
            <c:numRef>
              <c:f>comparison!$B$2:$BG$2</c:f>
              <c:numCache>
                <c:formatCode>0.00%</c:formatCode>
                <c:ptCount val="58"/>
                <c:pt idx="0">
                  <c:v>4.3499999999999997E-2</c:v>
                </c:pt>
                <c:pt idx="1">
                  <c:v>5.0500000000000003E-2</c:v>
                </c:pt>
                <c:pt idx="2">
                  <c:v>4.4900000000000002E-2</c:v>
                </c:pt>
                <c:pt idx="3">
                  <c:v>8.2400000000000001E-2</c:v>
                </c:pt>
                <c:pt idx="4">
                  <c:v>3.85E-2</c:v>
                </c:pt>
                <c:pt idx="5">
                  <c:v>3.3700000000000001E-2</c:v>
                </c:pt>
                <c:pt idx="6">
                  <c:v>5.1299999999999998E-2</c:v>
                </c:pt>
                <c:pt idx="7">
                  <c:v>4.5499999999999999E-2</c:v>
                </c:pt>
                <c:pt idx="8">
                  <c:v>4.5999999999999999E-2</c:v>
                </c:pt>
                <c:pt idx="9">
                  <c:v>1.9E-2</c:v>
                </c:pt>
                <c:pt idx="10">
                  <c:v>2.4400000000000002E-2</c:v>
                </c:pt>
                <c:pt idx="11">
                  <c:v>1.49E-2</c:v>
                </c:pt>
                <c:pt idx="12">
                  <c:v>2.9000000000000001E-2</c:v>
                </c:pt>
                <c:pt idx="13">
                  <c:v>4.8800000000000003E-2</c:v>
                </c:pt>
                <c:pt idx="14">
                  <c:v>5.0799999999999998E-2</c:v>
                </c:pt>
                <c:pt idx="15">
                  <c:v>3.1300000000000001E-2</c:v>
                </c:pt>
                <c:pt idx="16">
                  <c:v>1.54E-2</c:v>
                </c:pt>
                <c:pt idx="17">
                  <c:v>2.9899999999999999E-2</c:v>
                </c:pt>
                <c:pt idx="18">
                  <c:v>0.1081</c:v>
                </c:pt>
                <c:pt idx="19">
                  <c:v>4.8399999999999999E-2</c:v>
                </c:pt>
                <c:pt idx="20">
                  <c:v>6.1699999999999998E-2</c:v>
                </c:pt>
                <c:pt idx="21">
                  <c:v>4.5999999999999999E-2</c:v>
                </c:pt>
                <c:pt idx="22">
                  <c:v>5.0999999999999997E-2</c:v>
                </c:pt>
                <c:pt idx="23">
                  <c:v>8.9599999999999999E-2</c:v>
                </c:pt>
                <c:pt idx="24">
                  <c:v>0.1186</c:v>
                </c:pt>
                <c:pt idx="25">
                  <c:v>8.9200000000000002E-2</c:v>
                </c:pt>
                <c:pt idx="26">
                  <c:v>9.8199999999999996E-2</c:v>
                </c:pt>
                <c:pt idx="27">
                  <c:v>0.15790000000000001</c:v>
                </c:pt>
                <c:pt idx="28">
                  <c:v>0.186</c:v>
                </c:pt>
                <c:pt idx="29">
                  <c:v>0.1633</c:v>
                </c:pt>
                <c:pt idx="30">
                  <c:v>0.2336</c:v>
                </c:pt>
                <c:pt idx="31">
                  <c:v>0.18990000000000001</c:v>
                </c:pt>
                <c:pt idx="32">
                  <c:v>0.1709</c:v>
                </c:pt>
                <c:pt idx="33">
                  <c:v>0.24049999999999999</c:v>
                </c:pt>
                <c:pt idx="34">
                  <c:v>0.2319</c:v>
                </c:pt>
                <c:pt idx="35">
                  <c:v>0.1236</c:v>
                </c:pt>
                <c:pt idx="36">
                  <c:v>0.16389999999999999</c:v>
                </c:pt>
                <c:pt idx="37">
                  <c:v>9.5899999999999999E-2</c:v>
                </c:pt>
                <c:pt idx="38">
                  <c:v>0.127</c:v>
                </c:pt>
                <c:pt idx="39">
                  <c:v>0.1106</c:v>
                </c:pt>
                <c:pt idx="40">
                  <c:v>0.1158</c:v>
                </c:pt>
                <c:pt idx="41">
                  <c:v>9.3100000000000002E-2</c:v>
                </c:pt>
                <c:pt idx="42">
                  <c:v>6.6000000000000003E-2</c:v>
                </c:pt>
                <c:pt idx="43">
                  <c:v>5.3900000000000003E-2</c:v>
                </c:pt>
                <c:pt idx="44">
                  <c:v>5.8599999999999999E-2</c:v>
                </c:pt>
                <c:pt idx="45">
                  <c:v>0.1053</c:v>
                </c:pt>
                <c:pt idx="46">
                  <c:v>7.9500000000000001E-2</c:v>
                </c:pt>
                <c:pt idx="47">
                  <c:v>7.0099999999999996E-2</c:v>
                </c:pt>
                <c:pt idx="48">
                  <c:v>9.1999999999999998E-2</c:v>
                </c:pt>
                <c:pt idx="49">
                  <c:v>9.2899999999999996E-2</c:v>
                </c:pt>
                <c:pt idx="50">
                  <c:v>8.0199999999999994E-2</c:v>
                </c:pt>
                <c:pt idx="51">
                  <c:v>1.9099999999999999E-2</c:v>
                </c:pt>
                <c:pt idx="52">
                  <c:v>6.2799999999999995E-2</c:v>
                </c:pt>
                <c:pt idx="53">
                  <c:v>8.6400000000000005E-2</c:v>
                </c:pt>
                <c:pt idx="54">
                  <c:v>7.9299999999999995E-2</c:v>
                </c:pt>
                <c:pt idx="55">
                  <c:v>8.6099999999999996E-2</c:v>
                </c:pt>
                <c:pt idx="56">
                  <c:v>0.1062</c:v>
                </c:pt>
                <c:pt idx="57">
                  <c:v>0.1055</c:v>
                </c:pt>
              </c:numCache>
            </c:numRef>
          </c:val>
          <c:smooth val="0"/>
          <c:extLst>
            <c:ext xmlns:c16="http://schemas.microsoft.com/office/drawing/2014/chart" uri="{C3380CC4-5D6E-409C-BE32-E72D297353CC}">
              <c16:uniqueId val="{00000000-A863-4C5E-AA14-A6E0F80BA4DD}"/>
            </c:ext>
          </c:extLst>
        </c:ser>
        <c:ser>
          <c:idx val="1"/>
          <c:order val="1"/>
          <c:tx>
            <c:strRef>
              <c:f>comparison!$A$3</c:f>
              <c:strCache>
                <c:ptCount val="1"/>
                <c:pt idx="0">
                  <c:v>others</c:v>
                </c:pt>
              </c:strCache>
            </c:strRef>
          </c:tx>
          <c:spPr>
            <a:ln w="28575" cap="rnd">
              <a:solidFill>
                <a:schemeClr val="accent2"/>
              </a:solidFill>
              <a:round/>
            </a:ln>
            <a:effectLst/>
          </c:spPr>
          <c:marker>
            <c:symbol val="none"/>
          </c:marker>
          <c:cat>
            <c:strRef>
              <c:f>comparison!$B$1:$BG$1</c:f>
              <c:strCache>
                <c:ptCount val="58"/>
                <c:pt idx="0">
                  <c:v>Aug 08 '22</c:v>
                </c:pt>
                <c:pt idx="1">
                  <c:v>Aug 13 '22</c:v>
                </c:pt>
                <c:pt idx="2">
                  <c:v>Aug 20 '22</c:v>
                </c:pt>
                <c:pt idx="3">
                  <c:v>Aug 27 '22</c:v>
                </c:pt>
                <c:pt idx="4">
                  <c:v>Sept 03 '22</c:v>
                </c:pt>
                <c:pt idx="5">
                  <c:v>Sept 10 '22</c:v>
                </c:pt>
                <c:pt idx="6">
                  <c:v>Sept 17 '22</c:v>
                </c:pt>
                <c:pt idx="7">
                  <c:v>Sept 24 '22</c:v>
                </c:pt>
                <c:pt idx="8">
                  <c:v>Oct 01 '22</c:v>
                </c:pt>
                <c:pt idx="9">
                  <c:v>Oct 08 '22</c:v>
                </c:pt>
                <c:pt idx="10">
                  <c:v>Oct 15 '22</c:v>
                </c:pt>
                <c:pt idx="11">
                  <c:v>Oct 22 '22</c:v>
                </c:pt>
                <c:pt idx="12">
                  <c:v>Oct 29 '22</c:v>
                </c:pt>
                <c:pt idx="13">
                  <c:v>Nov 05 '22</c:v>
                </c:pt>
                <c:pt idx="14">
                  <c:v>Nov 12 '22</c:v>
                </c:pt>
                <c:pt idx="15">
                  <c:v>Nov 19 '22</c:v>
                </c:pt>
                <c:pt idx="16">
                  <c:v>Nov 26 '22</c:v>
                </c:pt>
                <c:pt idx="17">
                  <c:v>Dec 03 '22</c:v>
                </c:pt>
                <c:pt idx="18">
                  <c:v>Dec 10 '22</c:v>
                </c:pt>
                <c:pt idx="19">
                  <c:v>Dec 17 '22</c:v>
                </c:pt>
                <c:pt idx="20">
                  <c:v>Dec 24 '22</c:v>
                </c:pt>
                <c:pt idx="21">
                  <c:v>Dec 31 '22</c:v>
                </c:pt>
                <c:pt idx="22">
                  <c:v>Jan 07 '23</c:v>
                </c:pt>
                <c:pt idx="23">
                  <c:v>Jan 14 '23</c:v>
                </c:pt>
                <c:pt idx="24">
                  <c:v>Jan 21 '23</c:v>
                </c:pt>
                <c:pt idx="25">
                  <c:v>Jan 28 '23</c:v>
                </c:pt>
                <c:pt idx="26">
                  <c:v>Feb 04 '23</c:v>
                </c:pt>
                <c:pt idx="27">
                  <c:v>Feb 11 '23</c:v>
                </c:pt>
                <c:pt idx="28">
                  <c:v>Feb 18 '23</c:v>
                </c:pt>
                <c:pt idx="29">
                  <c:v>Feb 25 '23</c:v>
                </c:pt>
                <c:pt idx="30">
                  <c:v>Mar 04 '23</c:v>
                </c:pt>
                <c:pt idx="31">
                  <c:v>Mar 11 '23</c:v>
                </c:pt>
                <c:pt idx="32">
                  <c:v>Mar 18 '23</c:v>
                </c:pt>
                <c:pt idx="33">
                  <c:v>Mar 25 '23</c:v>
                </c:pt>
                <c:pt idx="34">
                  <c:v>Apr 01 '23</c:v>
                </c:pt>
                <c:pt idx="35">
                  <c:v>Apr 08 '23</c:v>
                </c:pt>
                <c:pt idx="36">
                  <c:v>Apr 15 '23</c:v>
                </c:pt>
                <c:pt idx="37">
                  <c:v>Apr 22 '23</c:v>
                </c:pt>
                <c:pt idx="38">
                  <c:v>Apr 29 '23</c:v>
                </c:pt>
                <c:pt idx="39">
                  <c:v>May 06 '23</c:v>
                </c:pt>
                <c:pt idx="40">
                  <c:v>May 13 '23</c:v>
                </c:pt>
                <c:pt idx="41">
                  <c:v>May 20 '23</c:v>
                </c:pt>
                <c:pt idx="42">
                  <c:v>May 27 '23</c:v>
                </c:pt>
                <c:pt idx="43">
                  <c:v>Jun 03 '23</c:v>
                </c:pt>
                <c:pt idx="44">
                  <c:v>Jun 10 '23</c:v>
                </c:pt>
                <c:pt idx="45">
                  <c:v>Jun 17 '23</c:v>
                </c:pt>
                <c:pt idx="46">
                  <c:v>Jun 24 '23</c:v>
                </c:pt>
                <c:pt idx="47">
                  <c:v>Jul 01 '23</c:v>
                </c:pt>
                <c:pt idx="48">
                  <c:v>Jul 08 '23</c:v>
                </c:pt>
                <c:pt idx="49">
                  <c:v>Jul 15 '23</c:v>
                </c:pt>
                <c:pt idx="50">
                  <c:v>Jul 22 '23</c:v>
                </c:pt>
                <c:pt idx="51">
                  <c:v>Jul 29 '23</c:v>
                </c:pt>
                <c:pt idx="52">
                  <c:v>Aug 05 '23</c:v>
                </c:pt>
                <c:pt idx="53">
                  <c:v>Aug 12 '23</c:v>
                </c:pt>
                <c:pt idx="54">
                  <c:v>Aug 19 '23</c:v>
                </c:pt>
                <c:pt idx="55">
                  <c:v>Aug 26 '23</c:v>
                </c:pt>
                <c:pt idx="56">
                  <c:v>Sept 02 '23</c:v>
                </c:pt>
                <c:pt idx="57">
                  <c:v>Sept 09 '23</c:v>
                </c:pt>
              </c:strCache>
            </c:strRef>
          </c:cat>
          <c:val>
            <c:numRef>
              <c:f>comparison!$B$3:$BG$3</c:f>
              <c:numCache>
                <c:formatCode>0.00%</c:formatCode>
                <c:ptCount val="58"/>
                <c:pt idx="0">
                  <c:v>2.5499999999999998E-2</c:v>
                </c:pt>
                <c:pt idx="1">
                  <c:v>7.9000000000000008E-3</c:v>
                </c:pt>
                <c:pt idx="2">
                  <c:v>2.0799999999999999E-2</c:v>
                </c:pt>
                <c:pt idx="3">
                  <c:v>2.9499999999999998E-2</c:v>
                </c:pt>
                <c:pt idx="4">
                  <c:v>1.5100000000000001E-2</c:v>
                </c:pt>
                <c:pt idx="5">
                  <c:v>1.3299999999999999E-2</c:v>
                </c:pt>
                <c:pt idx="6">
                  <c:v>1.7899999999999999E-2</c:v>
                </c:pt>
                <c:pt idx="7">
                  <c:v>5.5999999999999999E-3</c:v>
                </c:pt>
                <c:pt idx="8">
                  <c:v>1.24E-2</c:v>
                </c:pt>
                <c:pt idx="9">
                  <c:v>4.8999999999999998E-3</c:v>
                </c:pt>
                <c:pt idx="10">
                  <c:v>6.1999999999999998E-3</c:v>
                </c:pt>
                <c:pt idx="11">
                  <c:v>2.6599999999999999E-2</c:v>
                </c:pt>
                <c:pt idx="12">
                  <c:v>1.7600000000000001E-2</c:v>
                </c:pt>
                <c:pt idx="13">
                  <c:v>8.6999999999999994E-3</c:v>
                </c:pt>
                <c:pt idx="14">
                  <c:v>2.3300000000000001E-2</c:v>
                </c:pt>
                <c:pt idx="15">
                  <c:v>2.1700000000000001E-2</c:v>
                </c:pt>
                <c:pt idx="16">
                  <c:v>3.78E-2</c:v>
                </c:pt>
                <c:pt idx="17">
                  <c:v>4.5100000000000001E-2</c:v>
                </c:pt>
                <c:pt idx="18">
                  <c:v>4.4400000000000002E-2</c:v>
                </c:pt>
                <c:pt idx="19">
                  <c:v>3.2099999999999997E-2</c:v>
                </c:pt>
                <c:pt idx="20">
                  <c:v>4.7199999999999999E-2</c:v>
                </c:pt>
                <c:pt idx="21">
                  <c:v>3.6900000000000002E-2</c:v>
                </c:pt>
                <c:pt idx="22">
                  <c:v>3.8199999999999998E-2</c:v>
                </c:pt>
                <c:pt idx="23">
                  <c:v>7.0599999999999996E-2</c:v>
                </c:pt>
                <c:pt idx="24">
                  <c:v>5.1999999999999998E-2</c:v>
                </c:pt>
                <c:pt idx="25">
                  <c:v>5.1900000000000002E-2</c:v>
                </c:pt>
                <c:pt idx="26">
                  <c:v>7.3499999999999996E-2</c:v>
                </c:pt>
                <c:pt idx="27">
                  <c:v>6.2300000000000001E-2</c:v>
                </c:pt>
                <c:pt idx="28">
                  <c:v>0.1147</c:v>
                </c:pt>
                <c:pt idx="29">
                  <c:v>0.11700000000000001</c:v>
                </c:pt>
                <c:pt idx="30">
                  <c:v>9.4100000000000003E-2</c:v>
                </c:pt>
                <c:pt idx="31">
                  <c:v>0.1041</c:v>
                </c:pt>
                <c:pt idx="32">
                  <c:v>8.5400000000000004E-2</c:v>
                </c:pt>
                <c:pt idx="33">
                  <c:v>0.1032</c:v>
                </c:pt>
                <c:pt idx="34">
                  <c:v>7.3400000000000007E-2</c:v>
                </c:pt>
                <c:pt idx="35">
                  <c:v>0.1176</c:v>
                </c:pt>
                <c:pt idx="36">
                  <c:v>9.0200000000000002E-2</c:v>
                </c:pt>
                <c:pt idx="37">
                  <c:v>4.5499999999999999E-2</c:v>
                </c:pt>
                <c:pt idx="38">
                  <c:v>6.0600000000000001E-2</c:v>
                </c:pt>
                <c:pt idx="39">
                  <c:v>5.8000000000000003E-2</c:v>
                </c:pt>
                <c:pt idx="40">
                  <c:v>7.1400000000000005E-2</c:v>
                </c:pt>
                <c:pt idx="41">
                  <c:v>6.4000000000000001E-2</c:v>
                </c:pt>
                <c:pt idx="42">
                  <c:v>4.8899999999999999E-2</c:v>
                </c:pt>
                <c:pt idx="43">
                  <c:v>6.0299999999999999E-2</c:v>
                </c:pt>
                <c:pt idx="44">
                  <c:v>5.8799999999999998E-2</c:v>
                </c:pt>
                <c:pt idx="45">
                  <c:v>4.0599999999999997E-2</c:v>
                </c:pt>
                <c:pt idx="46">
                  <c:v>7.3899999999999993E-2</c:v>
                </c:pt>
                <c:pt idx="47">
                  <c:v>3.0599999999999999E-2</c:v>
                </c:pt>
                <c:pt idx="48">
                  <c:v>3.0599999999999999E-2</c:v>
                </c:pt>
                <c:pt idx="49">
                  <c:v>2.4199999999999999E-2</c:v>
                </c:pt>
                <c:pt idx="50">
                  <c:v>1.83E-2</c:v>
                </c:pt>
                <c:pt idx="51">
                  <c:v>1.2500000000000001E-2</c:v>
                </c:pt>
                <c:pt idx="52">
                  <c:v>0.02</c:v>
                </c:pt>
                <c:pt idx="53">
                  <c:v>2.4199999999999999E-2</c:v>
                </c:pt>
                <c:pt idx="54">
                  <c:v>2.9000000000000001E-2</c:v>
                </c:pt>
                <c:pt idx="55">
                  <c:v>2.7300000000000001E-2</c:v>
                </c:pt>
                <c:pt idx="56">
                  <c:v>1.9400000000000001E-2</c:v>
                </c:pt>
                <c:pt idx="57">
                  <c:v>1.04E-2</c:v>
                </c:pt>
              </c:numCache>
            </c:numRef>
          </c:val>
          <c:smooth val="0"/>
          <c:extLst>
            <c:ext xmlns:c16="http://schemas.microsoft.com/office/drawing/2014/chart" uri="{C3380CC4-5D6E-409C-BE32-E72D297353CC}">
              <c16:uniqueId val="{00000001-A863-4C5E-AA14-A6E0F80BA4DD}"/>
            </c:ext>
          </c:extLst>
        </c:ser>
        <c:dLbls>
          <c:showLegendKey val="0"/>
          <c:showVal val="0"/>
          <c:showCatName val="0"/>
          <c:showSerName val="0"/>
          <c:showPercent val="0"/>
          <c:showBubbleSize val="0"/>
        </c:dLbls>
        <c:smooth val="0"/>
        <c:axId val="346083024"/>
        <c:axId val="346085648"/>
      </c:lineChart>
      <c:catAx>
        <c:axId val="34608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46085648"/>
        <c:crosses val="autoZero"/>
        <c:auto val="1"/>
        <c:lblAlgn val="ctr"/>
        <c:lblOffset val="100"/>
        <c:noMultiLvlLbl val="0"/>
      </c:catAx>
      <c:valAx>
        <c:axId val="3460856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46083024"/>
        <c:crosses val="autoZero"/>
        <c:crossBetween val="between"/>
        <c:majorUnit val="0.1"/>
        <c:min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defRPr>
            </a:lvl1pPr>
          </a:lstStyle>
          <a:p>
            <a:fld id="{38778866-470C-4F4B-B1A1-87C9A45C04B8}" type="datetimeFigureOut">
              <a:rPr lang="en-US" altLang="en-US"/>
              <a:pPr/>
              <a:t>5/20/2024</a:t>
            </a:fld>
            <a:endParaRPr lang="en-US" alt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defRPr>
            </a:lvl1pPr>
          </a:lstStyle>
          <a:p>
            <a:fld id="{C215A855-08AB-4B2D-AE2C-602C5C5EFCB0}" type="slidenum">
              <a:rPr lang="en-US" altLang="en-US"/>
              <a:pPr/>
              <a:t>‹#›</a:t>
            </a:fld>
            <a:endParaRPr lang="en-US" altLang="en-US"/>
          </a:p>
        </p:txBody>
      </p:sp>
    </p:spTree>
    <p:extLst>
      <p:ext uri="{BB962C8B-B14F-4D97-AF65-F5344CB8AC3E}">
        <p14:creationId xmlns:p14="http://schemas.microsoft.com/office/powerpoint/2010/main" val="20420328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defRPr>
            </a:lvl1pPr>
          </a:lstStyle>
          <a:p>
            <a:fld id="{B4AF088C-9F5F-43DD-B645-7265416F1DD5}" type="datetimeFigureOut">
              <a:rPr lang="en-US" altLang="en-US"/>
              <a:pPr/>
              <a:t>5/20/2024</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defRPr>
            </a:lvl1pPr>
          </a:lstStyle>
          <a:p>
            <a:fld id="{9D0F3B42-2796-41C7-B41E-10563375CEDB}" type="slidenum">
              <a:rPr lang="en-US" altLang="en-US"/>
              <a:pPr/>
              <a:t>‹#›</a:t>
            </a:fld>
            <a:endParaRPr lang="en-US" altLang="en-US"/>
          </a:p>
        </p:txBody>
      </p:sp>
    </p:spTree>
    <p:extLst>
      <p:ext uri="{BB962C8B-B14F-4D97-AF65-F5344CB8AC3E}">
        <p14:creationId xmlns:p14="http://schemas.microsoft.com/office/powerpoint/2010/main" val="125918001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S PGothic"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23" indent="-284147" eaLnBrk="0" hangingPunct="0">
              <a:spcBef>
                <a:spcPct val="30000"/>
              </a:spcBef>
              <a:defRPr sz="1200">
                <a:solidFill>
                  <a:schemeClr val="tx1"/>
                </a:solidFill>
                <a:latin typeface="Arial" pitchFamily="34" charset="0"/>
              </a:defRPr>
            </a:lvl2pPr>
            <a:lvl3pPr marL="1141350" indent="-227001" eaLnBrk="0" hangingPunct="0">
              <a:spcBef>
                <a:spcPct val="30000"/>
              </a:spcBef>
              <a:defRPr sz="1200">
                <a:solidFill>
                  <a:schemeClr val="tx1"/>
                </a:solidFill>
                <a:latin typeface="Arial" pitchFamily="34" charset="0"/>
              </a:defRPr>
            </a:lvl3pPr>
            <a:lvl4pPr marL="1598525" indent="-227001" eaLnBrk="0" hangingPunct="0">
              <a:spcBef>
                <a:spcPct val="30000"/>
              </a:spcBef>
              <a:defRPr sz="1200">
                <a:solidFill>
                  <a:schemeClr val="tx1"/>
                </a:solidFill>
                <a:latin typeface="Arial" pitchFamily="34" charset="0"/>
              </a:defRPr>
            </a:lvl4pPr>
            <a:lvl5pPr marL="2054111" indent="-227001" eaLnBrk="0" hangingPunct="0">
              <a:spcBef>
                <a:spcPct val="30000"/>
              </a:spcBef>
              <a:defRPr sz="1200">
                <a:solidFill>
                  <a:schemeClr val="tx1"/>
                </a:solidFill>
                <a:latin typeface="Arial" pitchFamily="34" charset="0"/>
              </a:defRPr>
            </a:lvl5pPr>
            <a:lvl6pPr marL="2511286" indent="-227001" eaLnBrk="0" fontAlgn="base" hangingPunct="0">
              <a:spcBef>
                <a:spcPct val="30000"/>
              </a:spcBef>
              <a:spcAft>
                <a:spcPct val="0"/>
              </a:spcAft>
              <a:defRPr sz="1200">
                <a:solidFill>
                  <a:schemeClr val="tx1"/>
                </a:solidFill>
                <a:latin typeface="Arial" pitchFamily="34" charset="0"/>
              </a:defRPr>
            </a:lvl6pPr>
            <a:lvl7pPr marL="2968461" indent="-227001" eaLnBrk="0" fontAlgn="base" hangingPunct="0">
              <a:spcBef>
                <a:spcPct val="30000"/>
              </a:spcBef>
              <a:spcAft>
                <a:spcPct val="0"/>
              </a:spcAft>
              <a:defRPr sz="1200">
                <a:solidFill>
                  <a:schemeClr val="tx1"/>
                </a:solidFill>
                <a:latin typeface="Arial" pitchFamily="34" charset="0"/>
              </a:defRPr>
            </a:lvl7pPr>
            <a:lvl8pPr marL="3425635" indent="-227001" eaLnBrk="0" fontAlgn="base" hangingPunct="0">
              <a:spcBef>
                <a:spcPct val="30000"/>
              </a:spcBef>
              <a:spcAft>
                <a:spcPct val="0"/>
              </a:spcAft>
              <a:defRPr sz="1200">
                <a:solidFill>
                  <a:schemeClr val="tx1"/>
                </a:solidFill>
                <a:latin typeface="Arial" pitchFamily="34" charset="0"/>
              </a:defRPr>
            </a:lvl8pPr>
            <a:lvl9pPr marL="3882810" indent="-22700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4ECB3CF-9689-4820-B76D-390EC5703719}" type="slidenum">
              <a:rPr lang="en-US" altLang="en-US" smtClean="0">
                <a:solidFill>
                  <a:prstClr val="black"/>
                </a:solidFill>
              </a:rPr>
              <a:pPr eaLnBrk="1" hangingPunct="1">
                <a:spcBef>
                  <a:spcPct val="0"/>
                </a:spcBef>
              </a:pPr>
              <a:t>1</a:t>
            </a:fld>
            <a:endParaRPr lang="en-US" altLang="en-US" smtClean="0">
              <a:solidFill>
                <a:prstClr val="black"/>
              </a:solidFill>
            </a:endParaRPr>
          </a:p>
        </p:txBody>
      </p:sp>
      <p:sp>
        <p:nvSpPr>
          <p:cNvPr id="246787" name="Rectangle 2"/>
          <p:cNvSpPr>
            <a:spLocks noGrp="1" noRot="1" noChangeAspect="1" noChangeArrowheads="1" noTextEdit="1"/>
          </p:cNvSpPr>
          <p:nvPr>
            <p:ph type="sldImg"/>
          </p:nvPr>
        </p:nvSpPr>
        <p:spPr>
          <a:xfrm>
            <a:off x="1184275" y="698500"/>
            <a:ext cx="4643438" cy="3482975"/>
          </a:xfrm>
          <a:ln/>
        </p:spPr>
      </p:sp>
      <p:sp>
        <p:nvSpPr>
          <p:cNvPr id="246788" name="Rectangle 3"/>
          <p:cNvSpPr>
            <a:spLocks noGrp="1" noChangeArrowheads="1"/>
          </p:cNvSpPr>
          <p:nvPr>
            <p:ph type="body" idx="1"/>
          </p:nvPr>
        </p:nvSpPr>
        <p:spPr>
          <a:xfrm>
            <a:off x="935039"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16" indent="-174616" defTabSz="930224">
              <a:buFontTx/>
              <a:buChar char="•"/>
            </a:pPr>
            <a:r>
              <a:rPr lang="en-US" altLang="en-US" sz="1000" dirty="0" smtClean="0">
                <a:solidFill>
                  <a:schemeClr val="tx1"/>
                </a:solidFill>
                <a:latin typeface="Arial" pitchFamily="34" charset="0"/>
              </a:rPr>
              <a:t>We continue to see a mix of </a:t>
            </a:r>
            <a:r>
              <a:rPr lang="en-US" altLang="en-US" sz="1000" b="1" dirty="0" smtClean="0">
                <a:solidFill>
                  <a:schemeClr val="tx1"/>
                </a:solidFill>
                <a:latin typeface="Arial" pitchFamily="34" charset="0"/>
              </a:rPr>
              <a:t>novel events </a:t>
            </a:r>
            <a:r>
              <a:rPr lang="en-US" altLang="en-US" sz="1000" dirty="0" smtClean="0">
                <a:solidFill>
                  <a:schemeClr val="tx1"/>
                </a:solidFill>
                <a:latin typeface="Arial" pitchFamily="34" charset="0"/>
              </a:rPr>
              <a:t>and </a:t>
            </a:r>
            <a:r>
              <a:rPr lang="en-US" altLang="en-US" sz="1000" b="1" dirty="0" smtClean="0">
                <a:solidFill>
                  <a:schemeClr val="tx1"/>
                </a:solidFill>
                <a:latin typeface="Arial" pitchFamily="34" charset="0"/>
              </a:rPr>
              <a:t>long standing threats</a:t>
            </a:r>
          </a:p>
          <a:p>
            <a:pPr marL="174616" indent="-174616" defTabSz="930224">
              <a:buFontTx/>
              <a:buChar char="•"/>
            </a:pPr>
            <a:r>
              <a:rPr lang="en-US" altLang="en-US" sz="1000" b="0" dirty="0" smtClean="0">
                <a:solidFill>
                  <a:schemeClr val="tx1"/>
                </a:solidFill>
                <a:latin typeface="Arial" pitchFamily="34" charset="0"/>
              </a:rPr>
              <a:t>Others in recent</a:t>
            </a:r>
            <a:r>
              <a:rPr lang="en-US" altLang="en-US" sz="1000" b="0" baseline="0" dirty="0" smtClean="0">
                <a:solidFill>
                  <a:schemeClr val="tx1"/>
                </a:solidFill>
                <a:latin typeface="Arial" pitchFamily="34" charset="0"/>
              </a:rPr>
              <a:t> past include priority BT agents, anthrax (intentional) and naturally occurring (</a:t>
            </a:r>
            <a:r>
              <a:rPr lang="en-US" altLang="en-US" sz="1000" b="0" baseline="0" dirty="0" err="1" smtClean="0">
                <a:solidFill>
                  <a:schemeClr val="tx1"/>
                </a:solidFill>
                <a:latin typeface="Arial" pitchFamily="34" charset="0"/>
              </a:rPr>
              <a:t>Francisella</a:t>
            </a:r>
            <a:r>
              <a:rPr lang="en-US" altLang="en-US" sz="1000" b="0" baseline="0" dirty="0" smtClean="0">
                <a:solidFill>
                  <a:schemeClr val="tx1"/>
                </a:solidFill>
                <a:latin typeface="Arial" pitchFamily="34" charset="0"/>
              </a:rPr>
              <a:t>, </a:t>
            </a:r>
            <a:r>
              <a:rPr lang="en-US" altLang="en-US" sz="1000" b="0" baseline="0" dirty="0" err="1" smtClean="0">
                <a:solidFill>
                  <a:schemeClr val="tx1"/>
                </a:solidFill>
                <a:latin typeface="Arial" pitchFamily="34" charset="0"/>
              </a:rPr>
              <a:t>Burkholderia</a:t>
            </a:r>
            <a:r>
              <a:rPr lang="en-US" altLang="en-US" sz="1000" b="0" baseline="0" dirty="0" smtClean="0">
                <a:solidFill>
                  <a:schemeClr val="tx1"/>
                </a:solidFill>
                <a:latin typeface="Arial" pitchFamily="34" charset="0"/>
              </a:rPr>
              <a:t>, Brucella); </a:t>
            </a:r>
            <a:r>
              <a:rPr lang="en-US" altLang="en-US" sz="1000" b="0" baseline="0" dirty="0" err="1" smtClean="0">
                <a:solidFill>
                  <a:schemeClr val="tx1"/>
                </a:solidFill>
                <a:latin typeface="Arial" pitchFamily="34" charset="0"/>
              </a:rPr>
              <a:t>Monkeypox</a:t>
            </a:r>
            <a:endParaRPr lang="en-US" altLang="en-US" sz="1000" b="0" baseline="0" dirty="0" smtClean="0">
              <a:solidFill>
                <a:schemeClr val="tx1"/>
              </a:solidFill>
              <a:latin typeface="Arial" pitchFamily="34" charset="0"/>
            </a:endParaRPr>
          </a:p>
          <a:p>
            <a:pPr marL="174616" indent="-174616" defTabSz="930224">
              <a:buFontTx/>
              <a:buChar char="•"/>
            </a:pPr>
            <a:r>
              <a:rPr lang="en-US" altLang="en-US" sz="1000" b="0" baseline="0" dirty="0" smtClean="0">
                <a:solidFill>
                  <a:schemeClr val="tx1"/>
                </a:solidFill>
                <a:latin typeface="Arial" pitchFamily="34" charset="0"/>
              </a:rPr>
              <a:t>Influenza threat include H5N1, 2009H1N1, H3N2v and H1N1v, H5N2, as well as recent severe seasonal H3N2</a:t>
            </a:r>
          </a:p>
          <a:p>
            <a:pPr marL="177943" marR="0" lvl="0" indent="-177943" algn="l" defTabSz="947950" rtl="0" eaLnBrk="1" fontAlgn="base" latinLnBrk="0" hangingPunct="1">
              <a:lnSpc>
                <a:spcPct val="100000"/>
              </a:lnSpc>
              <a:spcBef>
                <a:spcPct val="30000"/>
              </a:spcBef>
              <a:spcAft>
                <a:spcPct val="0"/>
              </a:spcAft>
              <a:buClrTx/>
              <a:buSzTx/>
              <a:buFontTx/>
              <a:buChar char="•"/>
              <a:tabLst/>
              <a:defRPr/>
            </a:pPr>
            <a:r>
              <a:rPr kumimoji="0" lang="en-US" altLang="en-US" sz="1000" b="0" i="0" u="none" strike="noStrike" kern="1200" cap="none" spc="0" normalizeH="0" baseline="0" noProof="0" dirty="0" smtClean="0">
                <a:ln>
                  <a:noFill/>
                </a:ln>
                <a:solidFill>
                  <a:schemeClr val="tx1"/>
                </a:solidFill>
                <a:effectLst/>
                <a:uLnTx/>
                <a:uFillTx/>
                <a:latin typeface="Arial" pitchFamily="34" charset="0"/>
                <a:ea typeface="MS PGothic" pitchFamily="34" charset="-128"/>
                <a:cs typeface="+mn-cs"/>
              </a:rPr>
              <a:t>For each of the listed diseases, explain how the LRN/WCLN and its partners has responded to the threat; a common pattern</a:t>
            </a:r>
          </a:p>
          <a:p>
            <a:pPr marL="643830" marR="0" lvl="1" indent="-177943" algn="l" defTabSz="947950" rtl="0" eaLnBrk="1" fontAlgn="base" latinLnBrk="0" hangingPunct="1">
              <a:lnSpc>
                <a:spcPct val="100000"/>
              </a:lnSpc>
              <a:spcBef>
                <a:spcPct val="30000"/>
              </a:spcBef>
              <a:spcAft>
                <a:spcPct val="0"/>
              </a:spcAft>
              <a:buClrTx/>
              <a:buSzTx/>
              <a:buFontTx/>
              <a:buChar char="•"/>
              <a:tabLst/>
              <a:defRPr/>
            </a:pPr>
            <a:r>
              <a:rPr kumimoji="0" lang="en-US" altLang="en-US" sz="1000" b="0" i="0" u="none" strike="noStrike" kern="1200" cap="none" spc="0" normalizeH="0" baseline="0" noProof="0" dirty="0" smtClean="0">
                <a:ln>
                  <a:noFill/>
                </a:ln>
                <a:solidFill>
                  <a:schemeClr val="tx1"/>
                </a:solidFill>
                <a:effectLst/>
                <a:uLnTx/>
                <a:uFillTx/>
                <a:latin typeface="Arial" pitchFamily="34" charset="0"/>
                <a:ea typeface="MS PGothic" pitchFamily="34" charset="-128"/>
                <a:cs typeface="+mn-cs"/>
              </a:rPr>
              <a:t>PH response at state and national levels</a:t>
            </a:r>
          </a:p>
          <a:p>
            <a:pPr marL="643830" marR="0" lvl="1" indent="-177943" algn="l" defTabSz="947950" rtl="0" eaLnBrk="1" fontAlgn="base" latinLnBrk="0" hangingPunct="1">
              <a:lnSpc>
                <a:spcPct val="100000"/>
              </a:lnSpc>
              <a:spcBef>
                <a:spcPct val="30000"/>
              </a:spcBef>
              <a:spcAft>
                <a:spcPct val="0"/>
              </a:spcAft>
              <a:buClrTx/>
              <a:buSzTx/>
              <a:buFontTx/>
              <a:buChar char="•"/>
              <a:tabLst/>
              <a:defRPr/>
            </a:pPr>
            <a:r>
              <a:rPr kumimoji="0" lang="en-US" altLang="en-US" sz="1000" b="0" i="0" u="none" strike="noStrike" kern="1200" cap="none" spc="0" normalizeH="0" baseline="0" noProof="0" dirty="0" smtClean="0">
                <a:ln>
                  <a:noFill/>
                </a:ln>
                <a:solidFill>
                  <a:schemeClr val="tx1"/>
                </a:solidFill>
                <a:effectLst/>
                <a:uLnTx/>
                <a:uFillTx/>
                <a:latin typeface="Arial" pitchFamily="34" charset="0"/>
                <a:ea typeface="MS PGothic" pitchFamily="34" charset="-128"/>
                <a:cs typeface="+mn-cs"/>
              </a:rPr>
              <a:t>State-of-the-art diagnostics developed at CDC and verified/validated in subset of PHLs(WSLH consistently included)</a:t>
            </a:r>
          </a:p>
          <a:p>
            <a:pPr marL="643830" marR="0" lvl="1" indent="-177943" algn="l" defTabSz="947950" rtl="0" eaLnBrk="1" fontAlgn="base" latinLnBrk="0" hangingPunct="1">
              <a:lnSpc>
                <a:spcPct val="100000"/>
              </a:lnSpc>
              <a:spcBef>
                <a:spcPct val="30000"/>
              </a:spcBef>
              <a:spcAft>
                <a:spcPct val="0"/>
              </a:spcAft>
              <a:buClrTx/>
              <a:buSzTx/>
              <a:buFontTx/>
              <a:buChar char="•"/>
              <a:tabLst/>
              <a:defRPr/>
            </a:pPr>
            <a:r>
              <a:rPr kumimoji="0" lang="en-US" altLang="en-US" sz="1000" b="0" i="0" u="none" strike="noStrike" kern="1200" cap="none" spc="0" normalizeH="0" baseline="0" noProof="0" dirty="0" smtClean="0">
                <a:ln>
                  <a:noFill/>
                </a:ln>
                <a:solidFill>
                  <a:schemeClr val="tx1"/>
                </a:solidFill>
                <a:effectLst/>
                <a:uLnTx/>
                <a:uFillTx/>
                <a:latin typeface="Arial" pitchFamily="34" charset="0"/>
                <a:ea typeface="MS PGothic" pitchFamily="34" charset="-128"/>
                <a:cs typeface="+mn-cs"/>
              </a:rPr>
              <a:t>Roll out of these methods to state </a:t>
            </a:r>
            <a:r>
              <a:rPr kumimoji="0" lang="en-US" altLang="en-US" sz="1000" b="0" i="0" u="none" strike="noStrike" kern="1200" cap="none" spc="0" normalizeH="0" baseline="0" noProof="0" dirty="0" err="1" smtClean="0">
                <a:ln>
                  <a:noFill/>
                </a:ln>
                <a:solidFill>
                  <a:schemeClr val="tx1"/>
                </a:solidFill>
                <a:effectLst/>
                <a:uLnTx/>
                <a:uFillTx/>
                <a:latin typeface="Arial" pitchFamily="34" charset="0"/>
                <a:ea typeface="MS PGothic" pitchFamily="34" charset="-128"/>
                <a:cs typeface="+mn-cs"/>
              </a:rPr>
              <a:t>PHLs</a:t>
            </a:r>
            <a:r>
              <a:rPr kumimoji="0" lang="en-US" altLang="en-US" sz="1000" b="0" i="0" u="none" strike="noStrike" kern="1200" cap="none" spc="0" normalizeH="0" baseline="0" noProof="0" dirty="0" err="1" smtClean="0">
                <a:ln>
                  <a:noFill/>
                </a:ln>
                <a:solidFill>
                  <a:schemeClr val="tx1"/>
                </a:solidFill>
                <a:effectLst/>
                <a:uLnTx/>
                <a:uFillTx/>
                <a:latin typeface="Arial"/>
                <a:ea typeface="MS PGothic" pitchFamily="34" charset="-128"/>
                <a:cs typeface="Arial"/>
              </a:rPr>
              <a:t>→Serve</a:t>
            </a:r>
            <a:r>
              <a:rPr kumimoji="0" lang="en-US" altLang="en-US" sz="1000" b="0" i="0" u="none" strike="noStrike" kern="1200" cap="none" spc="0" normalizeH="0" baseline="0" noProof="0" dirty="0" smtClean="0">
                <a:ln>
                  <a:noFill/>
                </a:ln>
                <a:solidFill>
                  <a:schemeClr val="tx1"/>
                </a:solidFill>
                <a:effectLst/>
                <a:uLnTx/>
                <a:uFillTx/>
                <a:latin typeface="Arial"/>
                <a:ea typeface="MS PGothic" pitchFamily="34" charset="-128"/>
                <a:cs typeface="Arial"/>
              </a:rPr>
              <a:t> as the state’s diagnostic facility on short term since commercial sources of test materials(for clinical labs) and testing services (by commercial and larger clinical labs) likely not available early on in outbreak</a:t>
            </a:r>
          </a:p>
          <a:p>
            <a:pPr marL="643830" marR="0" lvl="1" indent="-177943" algn="l" defTabSz="947950" rtl="0" eaLnBrk="1" fontAlgn="base" latinLnBrk="0" hangingPunct="1">
              <a:lnSpc>
                <a:spcPct val="100000"/>
              </a:lnSpc>
              <a:spcBef>
                <a:spcPct val="30000"/>
              </a:spcBef>
              <a:spcAft>
                <a:spcPct val="0"/>
              </a:spcAft>
              <a:buClrTx/>
              <a:buSzTx/>
              <a:buFontTx/>
              <a:buChar char="•"/>
              <a:tabLst/>
              <a:defRPr/>
            </a:pPr>
            <a:r>
              <a:rPr kumimoji="0" lang="en-US" altLang="en-US" sz="1000" b="0" i="0" u="none" strike="noStrike" kern="1200" cap="none" spc="0" normalizeH="0" baseline="0" noProof="0" dirty="0" smtClean="0">
                <a:ln>
                  <a:noFill/>
                </a:ln>
                <a:solidFill>
                  <a:schemeClr val="tx1"/>
                </a:solidFill>
                <a:effectLst/>
                <a:uLnTx/>
                <a:uFillTx/>
                <a:latin typeface="Arial"/>
                <a:ea typeface="MS PGothic" pitchFamily="34" charset="-128"/>
                <a:cs typeface="Arial"/>
              </a:rPr>
              <a:t>PHLs begin to message and train their clinical lab partners. (</a:t>
            </a:r>
            <a:r>
              <a:rPr kumimoji="0" lang="en-US" altLang="en-US" sz="1000" b="0" i="0" u="none" strike="noStrike" kern="1200" cap="none" spc="0" normalizeH="0" baseline="0" noProof="0" dirty="0" err="1" smtClean="0">
                <a:ln>
                  <a:noFill/>
                </a:ln>
                <a:solidFill>
                  <a:schemeClr val="tx1"/>
                </a:solidFill>
                <a:effectLst/>
                <a:uLnTx/>
                <a:uFillTx/>
                <a:latin typeface="Arial"/>
                <a:ea typeface="MS PGothic" pitchFamily="34" charset="-128"/>
                <a:cs typeface="Arial"/>
              </a:rPr>
              <a:t>e.g</a:t>
            </a:r>
            <a:r>
              <a:rPr kumimoji="0" lang="en-US" altLang="en-US" sz="1000" b="0" i="0" u="none" strike="noStrike" kern="1200" cap="none" spc="0" normalizeH="0" baseline="0" noProof="0" dirty="0" smtClean="0">
                <a:ln>
                  <a:noFill/>
                </a:ln>
                <a:solidFill>
                  <a:schemeClr val="tx1"/>
                </a:solidFill>
                <a:effectLst/>
                <a:uLnTx/>
                <a:uFillTx/>
                <a:latin typeface="Arial"/>
                <a:ea typeface="MS PGothic" pitchFamily="34" charset="-128"/>
                <a:cs typeface="Arial"/>
              </a:rPr>
              <a:t> training on biosafety, diagnostics coming down the pipe); PH message and train the clinical response community (Hospitals, etc.)and communities</a:t>
            </a:r>
          </a:p>
          <a:p>
            <a:pPr marL="643830" marR="0" lvl="1" indent="-177943" algn="l" defTabSz="947950" rtl="0" eaLnBrk="1" fontAlgn="base" latinLnBrk="0" hangingPunct="1">
              <a:lnSpc>
                <a:spcPct val="100000"/>
              </a:lnSpc>
              <a:spcBef>
                <a:spcPct val="30000"/>
              </a:spcBef>
              <a:spcAft>
                <a:spcPct val="0"/>
              </a:spcAft>
              <a:buClrTx/>
              <a:buSzTx/>
              <a:buFontTx/>
              <a:buChar char="•"/>
              <a:tabLst/>
              <a:defRPr/>
            </a:pPr>
            <a:r>
              <a:rPr kumimoji="0" lang="en-US" altLang="en-US" sz="1000" b="0" i="0" u="none" strike="noStrike" kern="1200" cap="none" spc="0" normalizeH="0" baseline="0" noProof="0" dirty="0" smtClean="0">
                <a:ln>
                  <a:noFill/>
                </a:ln>
                <a:solidFill>
                  <a:schemeClr val="tx1"/>
                </a:solidFill>
                <a:effectLst/>
                <a:uLnTx/>
                <a:uFillTx/>
                <a:latin typeface="Arial"/>
                <a:ea typeface="MS PGothic" pitchFamily="34" charset="-128"/>
                <a:cs typeface="Arial"/>
              </a:rPr>
              <a:t>As diagnostic methods developed for clinical labs, PHL role evolves to helping them evaluate new tests(provide validation panels) and once these are brought on line, serve more of a role as a reference lab (confirming results, collecting isolates and specimens, collecting and collating data and providing ongoing information exchange, communication and training </a:t>
            </a:r>
            <a:endParaRPr kumimoji="0" lang="en-US" altLang="en-US" sz="1000" b="0" i="0" u="none" strike="noStrike" kern="1200" cap="none" spc="0" normalizeH="0" baseline="0" noProof="0" dirty="0" smtClean="0">
              <a:ln>
                <a:noFill/>
              </a:ln>
              <a:solidFill>
                <a:schemeClr val="tx1"/>
              </a:solidFill>
              <a:effectLst/>
              <a:uLnTx/>
              <a:uFillTx/>
              <a:latin typeface="Arial" pitchFamily="34" charset="0"/>
              <a:ea typeface="MS PGothic" pitchFamily="34" charset="-128"/>
              <a:cs typeface="+mn-cs"/>
            </a:endParaRPr>
          </a:p>
          <a:p>
            <a:pPr marL="0" marR="0" lvl="0" indent="0" algn="l" defTabSz="947950"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smtClean="0">
                <a:ln>
                  <a:noFill/>
                </a:ln>
                <a:solidFill>
                  <a:schemeClr val="tx1"/>
                </a:solidFill>
                <a:effectLst/>
                <a:uLnTx/>
                <a:uFillTx/>
                <a:latin typeface="Arial"/>
                <a:ea typeface="MS PGothic" pitchFamily="34" charset="-128"/>
                <a:cs typeface="Arial"/>
              </a:rPr>
              <a:t>PH and hospitals need to be aware that this is going on with their clinical labs and be aware of the clinical lab’s “sentinel role”. This was the vision for the LRN!</a:t>
            </a:r>
            <a:endParaRPr lang="en-US" altLang="en-US" sz="1000" b="0" dirty="0" smtClean="0">
              <a:solidFill>
                <a:schemeClr val="tx1"/>
              </a:solidFill>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solidFill>
                  <a:prstClr val="black"/>
                </a:solidFill>
              </a:rPr>
              <a:pPr/>
              <a:t>12</a:t>
            </a:fld>
            <a:endParaRPr lang="en-US" altLang="en-US">
              <a:solidFill>
                <a:prstClr val="black"/>
              </a:solidFill>
            </a:endParaRPr>
          </a:p>
        </p:txBody>
      </p:sp>
    </p:spTree>
    <p:extLst>
      <p:ext uri="{BB962C8B-B14F-4D97-AF65-F5344CB8AC3E}">
        <p14:creationId xmlns:p14="http://schemas.microsoft.com/office/powerpoint/2010/main" val="2445620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92" indent="-285689" eaLnBrk="0" hangingPunct="0">
              <a:spcBef>
                <a:spcPct val="30000"/>
              </a:spcBef>
              <a:defRPr sz="1200">
                <a:solidFill>
                  <a:schemeClr val="tx1"/>
                </a:solidFill>
                <a:latin typeface="Arial" charset="0"/>
              </a:defRPr>
            </a:lvl2pPr>
            <a:lvl3pPr marL="1142757" indent="-228550" eaLnBrk="0" hangingPunct="0">
              <a:spcBef>
                <a:spcPct val="30000"/>
              </a:spcBef>
              <a:defRPr sz="1200">
                <a:solidFill>
                  <a:schemeClr val="tx1"/>
                </a:solidFill>
                <a:latin typeface="Arial" charset="0"/>
              </a:defRPr>
            </a:lvl3pPr>
            <a:lvl4pPr marL="1599859" indent="-228550" eaLnBrk="0" hangingPunct="0">
              <a:spcBef>
                <a:spcPct val="30000"/>
              </a:spcBef>
              <a:defRPr sz="1200">
                <a:solidFill>
                  <a:schemeClr val="tx1"/>
                </a:solidFill>
                <a:latin typeface="Arial" charset="0"/>
              </a:defRPr>
            </a:lvl4pPr>
            <a:lvl5pPr marL="2056963" indent="-228550" eaLnBrk="0" hangingPunct="0">
              <a:spcBef>
                <a:spcPct val="30000"/>
              </a:spcBef>
              <a:defRPr sz="1200">
                <a:solidFill>
                  <a:schemeClr val="tx1"/>
                </a:solidFill>
                <a:latin typeface="Arial" charset="0"/>
              </a:defRPr>
            </a:lvl5pPr>
            <a:lvl6pPr marL="2514065" indent="-228550" eaLnBrk="0" fontAlgn="base" hangingPunct="0">
              <a:spcBef>
                <a:spcPct val="30000"/>
              </a:spcBef>
              <a:spcAft>
                <a:spcPct val="0"/>
              </a:spcAft>
              <a:defRPr sz="1200">
                <a:solidFill>
                  <a:schemeClr val="tx1"/>
                </a:solidFill>
                <a:latin typeface="Arial" charset="0"/>
              </a:defRPr>
            </a:lvl6pPr>
            <a:lvl7pPr marL="2971166" indent="-228550" eaLnBrk="0" fontAlgn="base" hangingPunct="0">
              <a:spcBef>
                <a:spcPct val="30000"/>
              </a:spcBef>
              <a:spcAft>
                <a:spcPct val="0"/>
              </a:spcAft>
              <a:defRPr sz="1200">
                <a:solidFill>
                  <a:schemeClr val="tx1"/>
                </a:solidFill>
                <a:latin typeface="Arial" charset="0"/>
              </a:defRPr>
            </a:lvl7pPr>
            <a:lvl8pPr marL="3428271" indent="-228550" eaLnBrk="0" fontAlgn="base" hangingPunct="0">
              <a:spcBef>
                <a:spcPct val="30000"/>
              </a:spcBef>
              <a:spcAft>
                <a:spcPct val="0"/>
              </a:spcAft>
              <a:defRPr sz="1200">
                <a:solidFill>
                  <a:schemeClr val="tx1"/>
                </a:solidFill>
                <a:latin typeface="Arial" charset="0"/>
              </a:defRPr>
            </a:lvl8pPr>
            <a:lvl9pPr marL="3885373" indent="-22855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1EEEEDE3-0D35-4A56-8134-058792A73A1B}" type="slidenum">
              <a:rPr lang="en-US" altLang="en-US" smtClean="0">
                <a:solidFill>
                  <a:srgbClr val="000000"/>
                </a:solidFill>
              </a:rPr>
              <a:pPr eaLnBrk="1" hangingPunct="1">
                <a:spcBef>
                  <a:spcPct val="0"/>
                </a:spcBef>
                <a:defRPr/>
              </a:pPr>
              <a:t>13</a:t>
            </a:fld>
            <a:endParaRPr lang="en-US" altLang="en-US" smtClean="0">
              <a:solidFill>
                <a:srgbClr val="000000"/>
              </a:solidFill>
            </a:endParaRPr>
          </a:p>
        </p:txBody>
      </p:sp>
      <p:sp>
        <p:nvSpPr>
          <p:cNvPr id="104243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80" indent="-174680">
              <a:lnSpc>
                <a:spcPct val="80000"/>
              </a:lnSpc>
              <a:buFont typeface="Arial" panose="020B0604020202020204" pitchFamily="34" charset="0"/>
              <a:buChar char="•"/>
              <a:defRPr/>
            </a:pPr>
            <a:r>
              <a:rPr lang="en-US" sz="900" b="0" dirty="0" smtClean="0"/>
              <a:t>I gave that long background on bioterrorism and </a:t>
            </a:r>
            <a:r>
              <a:rPr lang="en-US" sz="900" b="0" dirty="0" err="1" smtClean="0"/>
              <a:t>Biothreat</a:t>
            </a:r>
            <a:r>
              <a:rPr lang="en-US" sz="900" b="0" dirty="0" smtClean="0"/>
              <a:t> agents, because</a:t>
            </a:r>
            <a:r>
              <a:rPr lang="en-US" sz="900" b="0" baseline="0" dirty="0" smtClean="0"/>
              <a:t> the LRN model encouraged a broad outreach to clinical labs, rather than just specific disciplines like virology or mycobacteriology.</a:t>
            </a:r>
          </a:p>
          <a:p>
            <a:pPr marL="174680" indent="-174680">
              <a:lnSpc>
                <a:spcPct val="80000"/>
              </a:lnSpc>
              <a:buFont typeface="Arial" panose="020B0604020202020204" pitchFamily="34" charset="0"/>
              <a:buChar char="•"/>
              <a:defRPr/>
            </a:pPr>
            <a:r>
              <a:rPr lang="en-US" sz="900" b="0" baseline="0" dirty="0" smtClean="0"/>
              <a:t>The Wisconsin clinical Lab Network grew out of this ‘all-hazards’ approach</a:t>
            </a:r>
            <a:endParaRPr lang="en-US" sz="900" b="0" dirty="0" smtClean="0"/>
          </a:p>
          <a:p>
            <a:pPr eaLnBrk="1" hangingPunct="1">
              <a:lnSpc>
                <a:spcPct val="80000"/>
              </a:lnSpc>
              <a:defRPr/>
            </a:pPr>
            <a:r>
              <a:rPr lang="en-US" sz="900" b="1" u="sng" dirty="0" smtClean="0">
                <a:effectLst>
                  <a:outerShdw blurRad="38100" dist="38100" dir="2700000" algn="tl">
                    <a:srgbClr val="C0C0C0"/>
                  </a:outerShdw>
                </a:effectLst>
              </a:rPr>
              <a:t>Sentinel </a:t>
            </a:r>
            <a:r>
              <a:rPr lang="en-US" sz="900" b="1" u="sng" dirty="0">
                <a:effectLst>
                  <a:outerShdw blurRad="38100" dist="38100" dir="2700000" algn="tl">
                    <a:srgbClr val="C0C0C0"/>
                  </a:outerShdw>
                </a:effectLst>
              </a:rPr>
              <a:t>labs</a:t>
            </a:r>
          </a:p>
          <a:p>
            <a:pPr eaLnBrk="1" hangingPunct="1">
              <a:lnSpc>
                <a:spcPct val="80000"/>
              </a:lnSpc>
              <a:buFontTx/>
              <a:buChar char="•"/>
              <a:defRPr/>
            </a:pPr>
            <a:r>
              <a:rPr lang="en-US" sz="900" dirty="0">
                <a:effectLst>
                  <a:outerShdw blurRad="38100" dist="38100" dir="2700000" algn="tl">
                    <a:srgbClr val="C0C0C0"/>
                  </a:outerShdw>
                </a:effectLst>
              </a:rPr>
              <a:t>Comprised of clinical laboratories</a:t>
            </a:r>
          </a:p>
          <a:p>
            <a:pPr eaLnBrk="1" hangingPunct="1">
              <a:lnSpc>
                <a:spcPct val="80000"/>
              </a:lnSpc>
              <a:buFontTx/>
              <a:buChar char="•"/>
              <a:defRPr/>
            </a:pPr>
            <a:r>
              <a:rPr lang="en-US" sz="900" dirty="0">
                <a:effectLst>
                  <a:outerShdw blurRad="38100" dist="38100" dir="2700000" algn="tl">
                    <a:srgbClr val="C0C0C0"/>
                  </a:outerShdw>
                </a:effectLst>
              </a:rPr>
              <a:t>Not necessarily voluntary</a:t>
            </a:r>
          </a:p>
          <a:p>
            <a:pPr eaLnBrk="1" hangingPunct="1">
              <a:lnSpc>
                <a:spcPct val="80000"/>
              </a:lnSpc>
              <a:buFontTx/>
              <a:buChar char="•"/>
              <a:defRPr/>
            </a:pPr>
            <a:r>
              <a:rPr lang="en-US" sz="900" dirty="0">
                <a:effectLst>
                  <a:outerShdw blurRad="38100" dist="38100" dir="2700000" algn="tl">
                    <a:srgbClr val="C0C0C0"/>
                  </a:outerShdw>
                </a:effectLst>
              </a:rPr>
              <a:t>An emphasis on biosafety</a:t>
            </a:r>
          </a:p>
          <a:p>
            <a:pPr lvl="1" eaLnBrk="1" hangingPunct="1">
              <a:lnSpc>
                <a:spcPct val="80000"/>
              </a:lnSpc>
              <a:buFontTx/>
              <a:buChar char="•"/>
              <a:defRPr/>
            </a:pPr>
            <a:r>
              <a:rPr lang="en-US" sz="900" dirty="0">
                <a:effectLst>
                  <a:outerShdw blurRad="38100" dist="38100" dir="2700000" algn="tl">
                    <a:srgbClr val="C0C0C0"/>
                  </a:outerShdw>
                </a:effectLst>
              </a:rPr>
              <a:t>Employ strict BSL-2 laboratory practices, safety equipment and facility design</a:t>
            </a:r>
          </a:p>
          <a:p>
            <a:pPr eaLnBrk="1" hangingPunct="1">
              <a:lnSpc>
                <a:spcPct val="80000"/>
              </a:lnSpc>
              <a:buFontTx/>
              <a:buChar char="•"/>
              <a:defRPr/>
            </a:pPr>
            <a:r>
              <a:rPr lang="en-US" sz="900" dirty="0">
                <a:effectLst>
                  <a:outerShdw blurRad="38100" dist="38100" dir="2700000" algn="tl">
                    <a:srgbClr val="C0C0C0"/>
                  </a:outerShdw>
                </a:effectLst>
              </a:rPr>
              <a:t>Presumptive diagnosis in covert event </a:t>
            </a:r>
          </a:p>
          <a:p>
            <a:pPr lvl="1" eaLnBrk="1" hangingPunct="1">
              <a:lnSpc>
                <a:spcPct val="80000"/>
              </a:lnSpc>
              <a:buFontTx/>
              <a:buChar char="•"/>
              <a:defRPr/>
            </a:pPr>
            <a:r>
              <a:rPr lang="en-US" sz="900" b="1" dirty="0">
                <a:effectLst>
                  <a:outerShdw blurRad="38100" dist="38100" dir="2700000" algn="tl">
                    <a:srgbClr val="C0C0C0"/>
                  </a:outerShdw>
                </a:effectLst>
              </a:rPr>
              <a:t>RECOGNIZE </a:t>
            </a:r>
            <a:r>
              <a:rPr lang="en-US" sz="900" dirty="0">
                <a:effectLst>
                  <a:outerShdw blurRad="38100" dist="38100" dir="2700000" algn="tl">
                    <a:srgbClr val="C0C0C0"/>
                  </a:outerShdw>
                </a:effectLst>
              </a:rPr>
              <a:t>and</a:t>
            </a:r>
            <a:r>
              <a:rPr lang="en-US" sz="900" b="1" dirty="0">
                <a:effectLst>
                  <a:outerShdw blurRad="38100" dist="38100" dir="2700000" algn="tl">
                    <a:srgbClr val="C0C0C0"/>
                  </a:outerShdw>
                </a:effectLst>
              </a:rPr>
              <a:t> REPORT</a:t>
            </a:r>
            <a:r>
              <a:rPr lang="en-US" sz="900" dirty="0">
                <a:effectLst>
                  <a:outerShdw blurRad="38100" dist="38100" dir="2700000" algn="tl">
                    <a:srgbClr val="C0C0C0"/>
                  </a:outerShdw>
                </a:effectLst>
              </a:rPr>
              <a:t> to a LRN Reference Laboratory any BT suspicion, incident or inquiry</a:t>
            </a:r>
          </a:p>
          <a:p>
            <a:pPr lvl="1" eaLnBrk="1" hangingPunct="1">
              <a:lnSpc>
                <a:spcPct val="80000"/>
              </a:lnSpc>
              <a:buFontTx/>
              <a:buChar char="•"/>
              <a:defRPr/>
            </a:pPr>
            <a:r>
              <a:rPr lang="en-US" sz="900" b="1" dirty="0">
                <a:effectLst>
                  <a:outerShdw blurRad="38100" dist="38100" dir="2700000" algn="tl">
                    <a:srgbClr val="C0C0C0"/>
                  </a:outerShdw>
                </a:effectLst>
              </a:rPr>
              <a:t>RULE OUT</a:t>
            </a:r>
            <a:r>
              <a:rPr lang="en-US" sz="900" dirty="0">
                <a:effectLst>
                  <a:outerShdw blurRad="38100" dist="38100" dir="2700000" algn="tl">
                    <a:srgbClr val="C0C0C0"/>
                  </a:outerShdw>
                </a:effectLst>
              </a:rPr>
              <a:t> suspected BT agents</a:t>
            </a:r>
          </a:p>
          <a:p>
            <a:pPr lvl="1" eaLnBrk="1" hangingPunct="1">
              <a:lnSpc>
                <a:spcPct val="80000"/>
              </a:lnSpc>
              <a:buFontTx/>
              <a:buChar char="•"/>
              <a:defRPr/>
            </a:pPr>
            <a:r>
              <a:rPr lang="en-US" sz="900" b="1" dirty="0">
                <a:effectLst>
                  <a:outerShdw blurRad="38100" dist="38100" dir="2700000" algn="tl">
                    <a:srgbClr val="C0C0C0"/>
                  </a:outerShdw>
                </a:effectLst>
              </a:rPr>
              <a:t>REFER </a:t>
            </a:r>
            <a:r>
              <a:rPr lang="en-US" sz="900" dirty="0">
                <a:effectLst>
                  <a:outerShdw blurRad="38100" dist="38100" dir="2700000" algn="tl">
                    <a:srgbClr val="C0C0C0"/>
                  </a:outerShdw>
                </a:effectLst>
              </a:rPr>
              <a:t>suspect isolates or specimens to a LRN Reference Lab</a:t>
            </a:r>
          </a:p>
          <a:p>
            <a:pPr eaLnBrk="1" hangingPunct="1">
              <a:lnSpc>
                <a:spcPct val="80000"/>
              </a:lnSpc>
              <a:buFontTx/>
              <a:buChar char="•"/>
              <a:defRPr/>
            </a:pPr>
            <a:r>
              <a:rPr lang="en-US" sz="900" dirty="0">
                <a:effectLst>
                  <a:outerShdw blurRad="38100" dist="38100" dir="2700000" algn="tl">
                    <a:srgbClr val="C0C0C0"/>
                  </a:outerShdw>
                </a:effectLst>
              </a:rPr>
              <a:t>No testing role for environmental specimens in </a:t>
            </a:r>
            <a:r>
              <a:rPr lang="en-US" sz="900" b="1" dirty="0">
                <a:effectLst>
                  <a:outerShdw blurRad="38100" dist="38100" dir="2700000" algn="tl">
                    <a:srgbClr val="C0C0C0"/>
                  </a:outerShdw>
                </a:effectLst>
              </a:rPr>
              <a:t>overt </a:t>
            </a:r>
            <a:r>
              <a:rPr lang="en-US" sz="900" dirty="0">
                <a:effectLst>
                  <a:outerShdw blurRad="38100" dist="38100" dir="2700000" algn="tl">
                    <a:srgbClr val="C0C0C0"/>
                  </a:outerShdw>
                </a:effectLst>
              </a:rPr>
              <a:t>event</a:t>
            </a:r>
          </a:p>
          <a:p>
            <a:pPr eaLnBrk="1" hangingPunct="1">
              <a:buFontTx/>
              <a:buChar char="•"/>
              <a:defRPr/>
            </a:pPr>
            <a:endParaRPr lang="en-US" altLang="en-US" dirty="0" smtClean="0"/>
          </a:p>
          <a:p>
            <a:pPr eaLnBrk="1" hangingPunct="1">
              <a:buFontTx/>
              <a:buChar char="•"/>
            </a:pPr>
            <a:r>
              <a:rPr lang="en-US" altLang="en-US" sz="1100" dirty="0" smtClean="0">
                <a:latin typeface="Arial" pitchFamily="34" charset="0"/>
              </a:rPr>
              <a:t>This map of WI shows the approximate location of the clinical laboratories I work with in the WCLN. Our efforts in networking began over 20 years ago in WI and we’ve been sharing our model with other states in how to develop a laboratory network.</a:t>
            </a:r>
          </a:p>
          <a:p>
            <a:pPr eaLnBrk="1" hangingPunct="1">
              <a:buFontTx/>
              <a:buChar char="•"/>
            </a:pPr>
            <a:r>
              <a:rPr lang="en-US" altLang="en-US" sz="1100" dirty="0" smtClean="0">
                <a:latin typeface="Arial" pitchFamily="34" charset="0"/>
              </a:rPr>
              <a:t> Creating our WCLN required identification of each of our clinical laboratory partners and  establishing points of contact within each lab</a:t>
            </a:r>
          </a:p>
          <a:p>
            <a:pPr lvl="1" eaLnBrk="1" hangingPunct="1">
              <a:buFontTx/>
              <a:buChar char="•"/>
            </a:pPr>
            <a:r>
              <a:rPr lang="en-US" altLang="en-US" sz="1100" dirty="0" smtClean="0">
                <a:latin typeface="Arial" pitchFamily="34" charset="0"/>
              </a:rPr>
              <a:t>We started our WCLN list of labs from the laboratories in the virology and TB networks we had already developed Additionally we called all the WI’s hospital labs on a list provided by the Wisconsin Hospital Association.</a:t>
            </a:r>
          </a:p>
          <a:p>
            <a:pPr lvl="1" eaLnBrk="1" hangingPunct="1">
              <a:buFontTx/>
              <a:buChar char="•"/>
            </a:pPr>
            <a:r>
              <a:rPr lang="en-US" altLang="en-US" sz="1100" dirty="0" smtClean="0">
                <a:latin typeface="Arial" pitchFamily="34" charset="0"/>
              </a:rPr>
              <a:t>Keeping our list of contacts up-to-date and accurate, is a constant challenge.</a:t>
            </a:r>
          </a:p>
          <a:p>
            <a:pPr lvl="2" eaLnBrk="1" hangingPunct="1">
              <a:buFontTx/>
              <a:buChar char="•"/>
            </a:pPr>
            <a:r>
              <a:rPr lang="en-US" altLang="en-US" sz="1100" dirty="0" smtClean="0">
                <a:latin typeface="Arial" pitchFamily="34" charset="0"/>
              </a:rPr>
              <a:t>New hospitals have opened, and others have closed their doors</a:t>
            </a:r>
          </a:p>
          <a:p>
            <a:pPr lvl="2" eaLnBrk="1" hangingPunct="1">
              <a:buFontTx/>
              <a:buChar char="•"/>
            </a:pPr>
            <a:r>
              <a:rPr lang="en-US" altLang="en-US" sz="1100" dirty="0" smtClean="0">
                <a:latin typeface="Arial" pitchFamily="34" charset="0"/>
              </a:rPr>
              <a:t>The primary change, however, has been the change from independent stand alone hospitals laboratories to networked hospital healthcare systems.</a:t>
            </a:r>
          </a:p>
          <a:p>
            <a:pPr lvl="1" eaLnBrk="1" hangingPunct="1">
              <a:buFontTx/>
              <a:buNone/>
            </a:pPr>
            <a:endParaRPr lang="en-US" altLang="en-US" sz="1100" dirty="0" smtClean="0">
              <a:latin typeface="Arial" pitchFamily="34" charset="0"/>
            </a:endParaRPr>
          </a:p>
          <a:p>
            <a:pPr eaLnBrk="0" hangingPunct="0">
              <a:lnSpc>
                <a:spcPct val="80000"/>
              </a:lnSpc>
              <a:buClr>
                <a:srgbClr val="000000"/>
              </a:buClr>
              <a:defRPr/>
            </a:pPr>
            <a:r>
              <a:rPr lang="en-US" sz="1100" dirty="0" smtClean="0">
                <a:solidFill>
                  <a:srgbClr val="000000"/>
                </a:solidFill>
                <a:latin typeface="Tahoma"/>
                <a:sym typeface="Wingdings" pitchFamily="2" charset="2"/>
              </a:rPr>
              <a:t>                  </a:t>
            </a:r>
            <a:endParaRPr lang="en-US" sz="1100" dirty="0" smtClean="0">
              <a:solidFill>
                <a:srgbClr val="000000"/>
              </a:solidFill>
              <a:latin typeface="Arial" charset="0"/>
              <a:sym typeface="Wingdings" pitchFamily="2" charset="2"/>
            </a:endParaRPr>
          </a:p>
          <a:p>
            <a:pPr eaLnBrk="1" hangingPunct="1">
              <a:buFontTx/>
              <a:buNone/>
            </a:pPr>
            <a:endParaRPr lang="en-US" altLang="en-US" baseline="0" dirty="0" smtClean="0">
              <a:latin typeface="Arial" pitchFamily="34" charset="0"/>
            </a:endParaRPr>
          </a:p>
          <a:p>
            <a:pPr eaLnBrk="1" hangingPunct="1">
              <a:buFontTx/>
              <a:buChar char="•"/>
            </a:pPr>
            <a:endParaRPr lang="en-US" altLang="en-US" dirty="0" smtClean="0">
              <a:latin typeface="Arial" pitchFamily="34" charset="0"/>
            </a:endParaRPr>
          </a:p>
          <a:p>
            <a:pPr eaLnBrk="1" hangingPunct="1"/>
            <a:endParaRPr lang="en-US" altLang="en-US" dirty="0" smtClean="0">
              <a:latin typeface="Arial" pitchFamily="34" charset="0"/>
            </a:endParaRPr>
          </a:p>
          <a:p>
            <a:pPr eaLnBrk="1" hangingPunct="1">
              <a:buFontTx/>
              <a:buChar char="•"/>
              <a:defRPr/>
            </a:pPr>
            <a:endParaRPr lang="en-US" altLang="en-US" dirty="0" smtClean="0"/>
          </a:p>
          <a:p>
            <a:pPr eaLnBrk="1" hangingPunct="1">
              <a:buFontTx/>
              <a:buChar char="•"/>
              <a:defRPr/>
            </a:pPr>
            <a:endParaRPr lang="en-US" altLang="en-US" dirty="0" smtClean="0"/>
          </a:p>
          <a:p>
            <a:pPr eaLnBrk="1" hangingPunct="1">
              <a:defRPr/>
            </a:pPr>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is the WCLN?</a:t>
            </a:r>
          </a:p>
          <a:p>
            <a:pPr marL="465861" indent="-465861" defTabSz="465861">
              <a:buFont typeface="Arial" panose="020B0604020202020204" pitchFamily="34" charset="0"/>
              <a:buChar char="•"/>
              <a:defRPr/>
            </a:pPr>
            <a:r>
              <a:rPr lang="en-US" sz="1100" dirty="0"/>
              <a:t>Created after Sept. 11, 2001 with the conception of the LRN the WCLN is comprised of a total of 135 hospital and large clinic laboratories and a few public health laboratories. Of these 135 laboratories only 60 are true Sentinel Clinical Laboratories possessing the required testing capabilities in accordance with the recently revised Sentinel Clinical Laboratory Definition.</a:t>
            </a:r>
          </a:p>
          <a:p>
            <a:pPr marL="931723" lvl="1" indent="-465861" defTabSz="465861">
              <a:buFont typeface="Arial" panose="020B0604020202020204" pitchFamily="34" charset="0"/>
              <a:buChar char="•"/>
              <a:defRPr/>
            </a:pPr>
            <a:r>
              <a:rPr lang="en-US" sz="1100" dirty="0"/>
              <a:t>In WI, laboratories are primarily associated with one of 11 healthcare systems that often consolidate microbiology testing to one location,  with the remainder of the laboratories being located in small – midsize independent hospitals that are more often located in more rural areas. </a:t>
            </a:r>
          </a:p>
          <a:p>
            <a:pPr marL="465836" indent="-465861" defTabSz="465861">
              <a:buFont typeface="Arial" panose="020B0604020202020204" pitchFamily="34" charset="0"/>
              <a:buChar char="•"/>
              <a:defRPr/>
            </a:pPr>
            <a:r>
              <a:rPr lang="en-US" sz="1100" dirty="0"/>
              <a:t>Although WCLN is coordinated by WCLN we truly want member laboratories to feel that they jointly own the network. It is essential that we partner with and have the support of our LabTAG.  LabTAG serves as the voice of the clinical labs in planning all WCLN activities which helps to keep our network strong.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solidFill>
                  <a:prstClr val="black"/>
                </a:solidFill>
              </a:rPr>
              <a:pPr/>
              <a:t>14</a:t>
            </a:fld>
            <a:endParaRPr lang="en-US" altLang="en-US" dirty="0">
              <a:solidFill>
                <a:prstClr val="black"/>
              </a:solidFill>
            </a:endParaRPr>
          </a:p>
        </p:txBody>
      </p:sp>
    </p:spTree>
    <p:extLst>
      <p:ext uri="{BB962C8B-B14F-4D97-AF65-F5344CB8AC3E}">
        <p14:creationId xmlns:p14="http://schemas.microsoft.com/office/powerpoint/2010/main" val="1870328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even though WCLN grew out of the all-hazards</a:t>
            </a:r>
            <a:r>
              <a:rPr lang="en-US" baseline="0" dirty="0" smtClean="0"/>
              <a:t> response to bioterrorism, there are many other aspects that have been incorporated. I’ll go over each of these in turn now.</a:t>
            </a:r>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15</a:t>
            </a:fld>
            <a:endParaRPr lang="en-US" altLang="en-US"/>
          </a:p>
        </p:txBody>
      </p:sp>
    </p:spTree>
    <p:extLst>
      <p:ext uri="{BB962C8B-B14F-4D97-AF65-F5344CB8AC3E}">
        <p14:creationId xmlns:p14="http://schemas.microsoft.com/office/powerpoint/2010/main" val="2065642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for public health</a:t>
            </a:r>
            <a:r>
              <a:rPr lang="en-US" baseline="0" dirty="0" smtClean="0"/>
              <a:t> surveillance, we request data, samples, and isolates from clinical labs to us at the state lab. We then provide data summaries and surveillance reports for many infectious diseases, including bacteriology, mycobacteriology, virology, and enteric pathogens.</a:t>
            </a:r>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16</a:t>
            </a:fld>
            <a:endParaRPr lang="en-US" altLang="en-US"/>
          </a:p>
        </p:txBody>
      </p:sp>
    </p:spTree>
    <p:extLst>
      <p:ext uri="{BB962C8B-B14F-4D97-AF65-F5344CB8AC3E}">
        <p14:creationId xmlns:p14="http://schemas.microsoft.com/office/powerpoint/2010/main" val="8796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17</a:t>
            </a:fld>
            <a:endParaRPr lang="en-US" altLang="en-US"/>
          </a:p>
        </p:txBody>
      </p:sp>
    </p:spTree>
    <p:extLst>
      <p:ext uri="{BB962C8B-B14F-4D97-AF65-F5344CB8AC3E}">
        <p14:creationId xmlns:p14="http://schemas.microsoft.com/office/powerpoint/2010/main" val="3980436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18</a:t>
            </a:fld>
            <a:endParaRPr lang="en-US" altLang="en-US"/>
          </a:p>
        </p:txBody>
      </p:sp>
    </p:spTree>
    <p:extLst>
      <p:ext uri="{BB962C8B-B14F-4D97-AF65-F5344CB8AC3E}">
        <p14:creationId xmlns:p14="http://schemas.microsoft.com/office/powerpoint/2010/main" val="2311597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NIRC: WGS, virus growth + HA for antigenic assessment, NAI testing</a:t>
            </a:r>
          </a:p>
          <a:p>
            <a:pPr marL="171450" indent="-171450">
              <a:buFont typeface="Arial" panose="020B0604020202020204" pitchFamily="34" charset="0"/>
              <a:buChar char="•"/>
            </a:pPr>
            <a:r>
              <a:rPr lang="en-US" dirty="0" smtClean="0"/>
              <a:t>VPD: identification</a:t>
            </a:r>
            <a:r>
              <a:rPr lang="en-US" baseline="0" dirty="0" smtClean="0"/>
              <a:t> from CSF by PCR (clinical labs may not be able to do this), subtyping/serotyping for Bacteriology (S </a:t>
            </a:r>
            <a:r>
              <a:rPr lang="en-US" baseline="0" dirty="0" err="1" smtClean="0"/>
              <a:t>pneumo</a:t>
            </a:r>
            <a:r>
              <a:rPr lang="en-US" baseline="0" dirty="0" smtClean="0"/>
              <a:t> serotype replacement) to inform vaccine composition</a:t>
            </a:r>
          </a:p>
          <a:p>
            <a:pPr marL="171450" indent="-171450">
              <a:buFont typeface="Arial" panose="020B0604020202020204" pitchFamily="34" charset="0"/>
              <a:buChar char="•"/>
            </a:pPr>
            <a:r>
              <a:rPr lang="en-US" baseline="0" dirty="0" smtClean="0"/>
              <a:t>ARLN: CRE ID/AST/PCRs, CRE colonization, C </a:t>
            </a:r>
            <a:r>
              <a:rPr lang="en-US" baseline="0" dirty="0" err="1" smtClean="0"/>
              <a:t>auris</a:t>
            </a:r>
            <a:r>
              <a:rPr lang="en-US" baseline="0" dirty="0" smtClean="0"/>
              <a:t> ID/AST, C </a:t>
            </a:r>
            <a:r>
              <a:rPr lang="en-US" baseline="0" dirty="0" err="1" smtClean="0"/>
              <a:t>auris</a:t>
            </a:r>
            <a:r>
              <a:rPr lang="en-US" baseline="0" dirty="0" smtClean="0"/>
              <a:t> colonization</a:t>
            </a:r>
          </a:p>
          <a:p>
            <a:pPr marL="171450" indent="-171450">
              <a:buFont typeface="Arial" panose="020B0604020202020204" pitchFamily="34" charset="0"/>
              <a:buChar char="•"/>
            </a:pPr>
            <a:r>
              <a:rPr lang="en-US" baseline="0" dirty="0" err="1" smtClean="0"/>
              <a:t>CaliciNET</a:t>
            </a:r>
            <a:r>
              <a:rPr lang="en-US" baseline="0" dirty="0" smtClean="0"/>
              <a:t>: genotyping for overall surveillance information and outbreak detection</a:t>
            </a:r>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19</a:t>
            </a:fld>
            <a:endParaRPr lang="en-US" altLang="en-US"/>
          </a:p>
        </p:txBody>
      </p:sp>
    </p:spTree>
    <p:extLst>
      <p:ext uri="{BB962C8B-B14F-4D97-AF65-F5344CB8AC3E}">
        <p14:creationId xmlns:p14="http://schemas.microsoft.com/office/powerpoint/2010/main" val="3902033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20</a:t>
            </a:fld>
            <a:endParaRPr lang="en-US" altLang="en-US"/>
          </a:p>
        </p:txBody>
      </p:sp>
    </p:spTree>
    <p:extLst>
      <p:ext uri="{BB962C8B-B14F-4D97-AF65-F5344CB8AC3E}">
        <p14:creationId xmlns:p14="http://schemas.microsoft.com/office/powerpoint/2010/main" val="2478443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21</a:t>
            </a:fld>
            <a:endParaRPr lang="en-US" altLang="en-US"/>
          </a:p>
        </p:txBody>
      </p:sp>
    </p:spTree>
    <p:extLst>
      <p:ext uri="{BB962C8B-B14F-4D97-AF65-F5344CB8AC3E}">
        <p14:creationId xmlns:p14="http://schemas.microsoft.com/office/powerpoint/2010/main" val="9831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2</a:t>
            </a:fld>
            <a:endParaRPr lang="en-US" altLang="en-US"/>
          </a:p>
        </p:txBody>
      </p:sp>
    </p:spTree>
    <p:extLst>
      <p:ext uri="{BB962C8B-B14F-4D97-AF65-F5344CB8AC3E}">
        <p14:creationId xmlns:p14="http://schemas.microsoft.com/office/powerpoint/2010/main" val="4179917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22</a:t>
            </a:fld>
            <a:endParaRPr lang="en-US" altLang="en-US" dirty="0"/>
          </a:p>
        </p:txBody>
      </p:sp>
    </p:spTree>
    <p:extLst>
      <p:ext uri="{BB962C8B-B14F-4D97-AF65-F5344CB8AC3E}">
        <p14:creationId xmlns:p14="http://schemas.microsoft.com/office/powerpoint/2010/main" val="1541252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23</a:t>
            </a:fld>
            <a:endParaRPr lang="en-US" altLang="en-US" dirty="0"/>
          </a:p>
        </p:txBody>
      </p:sp>
    </p:spTree>
    <p:extLst>
      <p:ext uri="{BB962C8B-B14F-4D97-AF65-F5344CB8AC3E}">
        <p14:creationId xmlns:p14="http://schemas.microsoft.com/office/powerpoint/2010/main" val="605777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24</a:t>
            </a:fld>
            <a:endParaRPr lang="en-US" altLang="en-US" dirty="0"/>
          </a:p>
        </p:txBody>
      </p:sp>
    </p:spTree>
    <p:extLst>
      <p:ext uri="{BB962C8B-B14F-4D97-AF65-F5344CB8AC3E}">
        <p14:creationId xmlns:p14="http://schemas.microsoft.com/office/powerpoint/2010/main" val="112773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25</a:t>
            </a:fld>
            <a:endParaRPr lang="en-US" altLang="en-US"/>
          </a:p>
        </p:txBody>
      </p:sp>
    </p:spTree>
    <p:extLst>
      <p:ext uri="{BB962C8B-B14F-4D97-AF65-F5344CB8AC3E}">
        <p14:creationId xmlns:p14="http://schemas.microsoft.com/office/powerpoint/2010/main" val="2928762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26</a:t>
            </a:fld>
            <a:endParaRPr lang="en-US" altLang="en-US"/>
          </a:p>
        </p:txBody>
      </p:sp>
    </p:spTree>
    <p:extLst>
      <p:ext uri="{BB962C8B-B14F-4D97-AF65-F5344CB8AC3E}">
        <p14:creationId xmlns:p14="http://schemas.microsoft.com/office/powerpoint/2010/main" val="4136071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27</a:t>
            </a:fld>
            <a:endParaRPr lang="en-US" altLang="en-US"/>
          </a:p>
        </p:txBody>
      </p:sp>
    </p:spTree>
    <p:extLst>
      <p:ext uri="{BB962C8B-B14F-4D97-AF65-F5344CB8AC3E}">
        <p14:creationId xmlns:p14="http://schemas.microsoft.com/office/powerpoint/2010/main" val="80462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aseline="0" dirty="0" smtClean="0"/>
              <a:t>For the 2023-24 season, we have taken steps toward the goal of a more unified approach to surveillance of respiratory pathogens, particularly SARS-CoV-2 and influenza. The WSLH surveillance plan for 2023-24 is detailed in the Laboratory-based surveillance plan booklet.  The booklet was sent out to clinical labs in the fall mailing, and the pdf version is also available online on the WSLH website. </a:t>
            </a:r>
          </a:p>
          <a:p>
            <a:endParaRPr lang="en-US" baseline="0" dirty="0" smtClean="0"/>
          </a:p>
          <a:p>
            <a:pPr marL="0" marR="0" lvl="0" indent="0" algn="l" defTabSz="457200" rtl="0" eaLnBrk="1" fontAlgn="base" latinLnBrk="0" hangingPunct="1">
              <a:lnSpc>
                <a:spcPct val="100000"/>
              </a:lnSpc>
              <a:spcBef>
                <a:spcPct val="30000"/>
              </a:spcBef>
              <a:spcAft>
                <a:spcPct val="0"/>
              </a:spcAft>
              <a:buClrTx/>
              <a:buSzTx/>
              <a:buFontTx/>
              <a:buNone/>
              <a:tabLst/>
              <a:defRPr/>
            </a:pPr>
            <a:r>
              <a:rPr lang="en-US" baseline="0" dirty="0" smtClean="0"/>
              <a:t>There are two main branches of Surveillance methods utilized in Wisconsin, Reporting of clinical testing data and Submission of specimens for surveillance testing. </a:t>
            </a:r>
          </a:p>
          <a:p>
            <a:endParaRPr lang="en-US" baseline="0" dirty="0" smtClean="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28</a:t>
            </a:fld>
            <a:endParaRPr lang="en-US" altLang="en-US"/>
          </a:p>
        </p:txBody>
      </p:sp>
    </p:spTree>
    <p:extLst>
      <p:ext uri="{BB962C8B-B14F-4D97-AF65-F5344CB8AC3E}">
        <p14:creationId xmlns:p14="http://schemas.microsoft.com/office/powerpoint/2010/main" val="1240450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smtClean="0"/>
              <a:t>For reporting of clinical</a:t>
            </a:r>
            <a:r>
              <a:rPr lang="en-US" baseline="0" dirty="0" smtClean="0"/>
              <a:t> </a:t>
            </a:r>
            <a:r>
              <a:rPr lang="en-US" dirty="0" smtClean="0"/>
              <a:t>testing data, we request that all clinical labs</a:t>
            </a:r>
            <a:r>
              <a:rPr lang="en-US" baseline="0" dirty="0" smtClean="0"/>
              <a:t> performing testing for respiratory pathogens report their testing numbers weekly, all year round. Data submitted should include the number tested and the number positive for each pathogen, as well as the test method that was used. We would like testing data for rapid antigen testing, and PCR or other Molecular testing methods.</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457200" rtl="0" eaLnBrk="1" fontAlgn="base" latinLnBrk="0" hangingPunct="1">
              <a:lnSpc>
                <a:spcPct val="100000"/>
              </a:lnSpc>
              <a:spcBef>
                <a:spcPct val="30000"/>
              </a:spcBef>
              <a:spcAft>
                <a:spcPct val="0"/>
              </a:spcAft>
              <a:buClrTx/>
              <a:buSzTx/>
              <a:buFontTx/>
              <a:buNone/>
              <a:tabLst/>
              <a:defRPr/>
            </a:pPr>
            <a:r>
              <a:rPr lang="en-US" baseline="0" dirty="0" smtClean="0"/>
              <a:t>Reporting testing data to the WSLH is even more important this season because COVID negative results are no longer reportable to DHS. Voluntarily reported testing numbers is now the main way to track positivity rates of COVID and other respiratory pathogens in WI! You may have noticed that many COVID data dashboards are no longer active, and this is due to the reduced availability of testing data! P</a:t>
            </a:r>
            <a:r>
              <a:rPr lang="en-US" dirty="0" smtClean="0"/>
              <a:t>ositive COVID results are still reportable to DHS, and</a:t>
            </a:r>
            <a:r>
              <a:rPr lang="en-US" baseline="0" dirty="0" smtClean="0"/>
              <a:t> DHS will continue to </a:t>
            </a:r>
            <a:r>
              <a:rPr lang="en-US" dirty="0" smtClean="0"/>
              <a:t>track case</a:t>
            </a:r>
            <a:r>
              <a:rPr lang="en-US" baseline="0" dirty="0" smtClean="0"/>
              <a:t> numbers</a:t>
            </a:r>
            <a:r>
              <a:rPr lang="en-US" dirty="0" smtClean="0"/>
              <a:t>, as well as hospitalization and deaths.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29</a:t>
            </a:fld>
            <a:endParaRPr lang="en-US" altLang="en-US"/>
          </a:p>
        </p:txBody>
      </p:sp>
    </p:spTree>
    <p:extLst>
      <p:ext uri="{BB962C8B-B14F-4D97-AF65-F5344CB8AC3E}">
        <p14:creationId xmlns:p14="http://schemas.microsoft.com/office/powerpoint/2010/main" val="1868822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aseline="0" dirty="0" smtClean="0"/>
              <a:t>The testing numbers that you all submit allow us to track positivity rates over the course of the year! Using this data, we can asses what is circulating, when seasons begin, peak, and end, and can help identify outbreaks. We can also use this data to monitor trends of respiratory pathogens in each part of the state and </a:t>
            </a:r>
            <a:r>
              <a:rPr lang="en-US" dirty="0" smtClean="0"/>
              <a:t>to observe</a:t>
            </a:r>
            <a:r>
              <a:rPr lang="en-US" baseline="0" dirty="0" smtClean="0"/>
              <a:t> trends of respiratory pathogens from year to year. Finally, surveillance data from Wisconsin is submitted to national programs to enhance surveillance activities around the country. </a:t>
            </a:r>
          </a:p>
          <a:p>
            <a:endParaRPr lang="en-US" dirty="0" smtClean="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30</a:t>
            </a:fld>
            <a:endParaRPr lang="en-US" altLang="en-US"/>
          </a:p>
        </p:txBody>
      </p:sp>
    </p:spTree>
    <p:extLst>
      <p:ext uri="{BB962C8B-B14F-4D97-AF65-F5344CB8AC3E}">
        <p14:creationId xmlns:p14="http://schemas.microsoft.com/office/powerpoint/2010/main" val="3739285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baseline="0" dirty="0" smtClean="0"/>
              <a:t>The National respiratory and enteric virus surveillance system is a national surveillance program which tracks the positivity rates of viral pathogens across the country. As you can see on the map, Wisconsin has by-far the most clinical laboratories reporting to this surveillance program. Thank you all for your participation!!</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457200" rtl="0" eaLnBrk="1" fontAlgn="base" latinLnBrk="0" hangingPunct="1">
              <a:lnSpc>
                <a:spcPct val="100000"/>
              </a:lnSpc>
              <a:spcBef>
                <a:spcPct val="30000"/>
              </a:spcBef>
              <a:spcAft>
                <a:spcPct val="0"/>
              </a:spcAft>
              <a:buClrTx/>
              <a:buSzTx/>
              <a:buFontTx/>
              <a:buNone/>
              <a:tabLst/>
              <a:defRPr/>
            </a:pPr>
            <a:r>
              <a:rPr lang="en-US" baseline="0" dirty="0" smtClean="0"/>
              <a:t>Testing data is also submitted to COVID Data Tracker and to Flu View. Surveillance data for all of these programs can be found on the CDC website. </a:t>
            </a:r>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31</a:t>
            </a:fld>
            <a:endParaRPr lang="en-US" altLang="en-US"/>
          </a:p>
        </p:txBody>
      </p:sp>
    </p:spTree>
    <p:extLst>
      <p:ext uri="{BB962C8B-B14F-4D97-AF65-F5344CB8AC3E}">
        <p14:creationId xmlns:p14="http://schemas.microsoft.com/office/powerpoint/2010/main" val="3254575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Dr. Harry Russell,</a:t>
            </a:r>
          </a:p>
          <a:p>
            <a:r>
              <a:rPr lang="en-US" altLang="en-US" smtClean="0"/>
              <a:t>Directed to examine water supplies and contagious diseases such as typhoid, diphtheria, and anthrax</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eaLnBrk="1" hangingPunct="1"/>
            <a:fld id="{DBBFCB86-070F-4E6F-90CE-1789828423DA}" type="slidenum">
              <a:rPr lang="en-US" altLang="en-US" smtClean="0"/>
              <a:pPr eaLnBrk="1" hangingPunct="1"/>
              <a:t>4</a:t>
            </a:fld>
            <a:endParaRPr lang="en-US" altLang="en-US" smtClean="0"/>
          </a:p>
        </p:txBody>
      </p:sp>
    </p:spTree>
    <p:extLst>
      <p:ext uri="{BB962C8B-B14F-4D97-AF65-F5344CB8AC3E}">
        <p14:creationId xmlns:p14="http://schemas.microsoft.com/office/powerpoint/2010/main" val="3588600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aseline="0" dirty="0" smtClean="0"/>
              <a:t>For the 2023-24 season, we have taken steps toward the goal of a more unified approach to surveillance of respiratory pathogens, particularly SARS-CoV-2 and influenza. The WSLH surveillance plan for 2023-24 is detailed in the Laboratory-based surveillance plan booklet.  The booklet was sent out to clinical labs in the fall mailing, and the pdf version is also available online on the WSLH website. </a:t>
            </a:r>
          </a:p>
          <a:p>
            <a:endParaRPr lang="en-US" baseline="0" dirty="0" smtClean="0"/>
          </a:p>
          <a:p>
            <a:pPr marL="0" marR="0" lvl="0" indent="0" algn="l" defTabSz="457200" rtl="0" eaLnBrk="1" fontAlgn="base" latinLnBrk="0" hangingPunct="1">
              <a:lnSpc>
                <a:spcPct val="100000"/>
              </a:lnSpc>
              <a:spcBef>
                <a:spcPct val="30000"/>
              </a:spcBef>
              <a:spcAft>
                <a:spcPct val="0"/>
              </a:spcAft>
              <a:buClrTx/>
              <a:buSzTx/>
              <a:buFontTx/>
              <a:buNone/>
              <a:tabLst/>
              <a:defRPr/>
            </a:pPr>
            <a:r>
              <a:rPr lang="en-US" baseline="0" dirty="0" smtClean="0"/>
              <a:t>There are two main branches of Surveillance methods utilized in Wisconsin, Reporting of clinical testing data and Submission of specimens for surveillance testing. </a:t>
            </a:r>
          </a:p>
          <a:p>
            <a:endParaRPr lang="en-US" baseline="0" dirty="0" smtClean="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32</a:t>
            </a:fld>
            <a:endParaRPr lang="en-US" altLang="en-US"/>
          </a:p>
        </p:txBody>
      </p:sp>
    </p:spTree>
    <p:extLst>
      <p:ext uri="{BB962C8B-B14F-4D97-AF65-F5344CB8AC3E}">
        <p14:creationId xmlns:p14="http://schemas.microsoft.com/office/powerpoint/2010/main" val="3395803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aseline="0" dirty="0" smtClean="0"/>
              <a:t>Specimen submission requests are broken down by the surveillance site type. The surveillance site types include Enrolled sentinel surveillance sites, university health clinics, rapid antigen testing sites and PCR/molecular testing sites. The first two surveillance programs are designed to provide randomized specimens from patients presenting with respiratory symptoms. </a:t>
            </a:r>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33</a:t>
            </a:fld>
            <a:endParaRPr lang="en-US" altLang="en-US"/>
          </a:p>
        </p:txBody>
      </p:sp>
    </p:spTree>
    <p:extLst>
      <p:ext uri="{BB962C8B-B14F-4D97-AF65-F5344CB8AC3E}">
        <p14:creationId xmlns:p14="http://schemas.microsoft.com/office/powerpoint/2010/main" val="3761326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baseline="0" dirty="0" smtClean="0"/>
              <a:t>WSLH performs influenza and SARS-CoV-2 testing on all influenza surveillance specimens. Our PCR assay primers and probes are constantly analyzed by the CDC to ensure the ability to detect novel strains of influenza. Confirmatory testing with the CDC PCR can provide data to the rest of the state and to the FDA if there is a suspected issue with one of the commercial tests.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457200" rtl="0" eaLnBrk="1" fontAlgn="base" latinLnBrk="0" hangingPunct="1">
              <a:lnSpc>
                <a:spcPct val="100000"/>
              </a:lnSpc>
              <a:spcBef>
                <a:spcPct val="30000"/>
              </a:spcBef>
              <a:spcAft>
                <a:spcPct val="0"/>
              </a:spcAft>
              <a:buClrTx/>
              <a:buSzTx/>
              <a:buFontTx/>
              <a:buNone/>
              <a:tabLst/>
              <a:defRPr/>
            </a:pPr>
            <a:r>
              <a:rPr lang="en-US" baseline="0" dirty="0" smtClean="0"/>
              <a:t>Additionally, Influenza A subtyping and B lineage are performed on all influenza positive surveillance specimens. These CDC PCR assays are used to detect and monitor for avian and swine variants as well as other novel influenza strains.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baseline="0" dirty="0" smtClean="0"/>
          </a:p>
          <a:p>
            <a:r>
              <a:rPr lang="en-US" baseline="0" dirty="0" smtClean="0"/>
              <a:t>A subset of influenza positive surveillance specimens are also submitted for inclusion into the national influenza reference center pipeline. As a part of this national surveillance program, viruses are isolated and submitted to the CDC for influenza strain characterization. Whole-genome sequencing is also performed and can identify and rapidly characterize novel variants that are not being flagged by typical influenza tests. Aliquots of these original specimens are also sent to CDC and can be used as vaccine candidates.  Wisconsin even has a strain that was incorporated in this years flu vaccine. This strain was isolated from a sample that was submitted to the WSLH for respiratory virus surveillance from South-Central Wisconsin. </a:t>
            </a:r>
          </a:p>
          <a:p>
            <a:endParaRPr lang="en-US" baseline="0" dirty="0" smtClean="0"/>
          </a:p>
          <a:p>
            <a:endParaRPr lang="en-US" baseline="0"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34</a:t>
            </a:fld>
            <a:endParaRPr lang="en-US" altLang="en-US"/>
          </a:p>
        </p:txBody>
      </p:sp>
    </p:spTree>
    <p:extLst>
      <p:ext uri="{BB962C8B-B14F-4D97-AF65-F5344CB8AC3E}">
        <p14:creationId xmlns:p14="http://schemas.microsoft.com/office/powerpoint/2010/main" val="969275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baseline="0" dirty="0" smtClean="0"/>
              <a:t>Whole-genome sequencing is also performed on all SARS-CoV-2 positive specimens received at the WSLH. Sequencing is used to detect and monitor variants of SARS-CoV-2. COVID Sequencing data for the state of Wisconsin can be found on our SARS-CoV-2 genomic dashboard.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457200" rtl="0" eaLnBrk="1" fontAlgn="base" latinLnBrk="0" hangingPunct="1">
              <a:lnSpc>
                <a:spcPct val="100000"/>
              </a:lnSpc>
              <a:spcBef>
                <a:spcPct val="30000"/>
              </a:spcBef>
              <a:spcAft>
                <a:spcPct val="0"/>
              </a:spcAft>
              <a:buClrTx/>
              <a:buSzTx/>
              <a:buFontTx/>
              <a:buNone/>
              <a:tabLst/>
              <a:defRPr/>
            </a:pPr>
            <a:r>
              <a:rPr lang="en-US" baseline="0" dirty="0" smtClean="0"/>
              <a:t>A subset of SARS-CoV-2 positive specimens are also submitted to the National SARS-CoV-2 Strain Surveillance system, or NS3. Whole genome sequencing is performed on these specimens as well as additional testing, including virus isolation and characterization. The goal of this program is to evaluate SARS-CoV-2 variants to understand their impact on current vaccines, treatments, diagnostics and overall risk to public health.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35</a:t>
            </a:fld>
            <a:endParaRPr lang="en-US" altLang="en-US"/>
          </a:p>
        </p:txBody>
      </p:sp>
    </p:spTree>
    <p:extLst>
      <p:ext uri="{BB962C8B-B14F-4D97-AF65-F5344CB8AC3E}">
        <p14:creationId xmlns:p14="http://schemas.microsoft.com/office/powerpoint/2010/main" val="2697056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36</a:t>
            </a:fld>
            <a:endParaRPr lang="en-US" altLang="en-US"/>
          </a:p>
        </p:txBody>
      </p:sp>
    </p:spTree>
    <p:extLst>
      <p:ext uri="{BB962C8B-B14F-4D97-AF65-F5344CB8AC3E}">
        <p14:creationId xmlns:p14="http://schemas.microsoft.com/office/powerpoint/2010/main" val="224988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37</a:t>
            </a:fld>
            <a:endParaRPr lang="en-US" altLang="en-US"/>
          </a:p>
        </p:txBody>
      </p:sp>
    </p:spTree>
    <p:extLst>
      <p:ext uri="{BB962C8B-B14F-4D97-AF65-F5344CB8AC3E}">
        <p14:creationId xmlns:p14="http://schemas.microsoft.com/office/powerpoint/2010/main" val="1100548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38</a:t>
            </a:fld>
            <a:endParaRPr lang="en-US" altLang="en-US"/>
          </a:p>
        </p:txBody>
      </p:sp>
    </p:spTree>
    <p:extLst>
      <p:ext uri="{BB962C8B-B14F-4D97-AF65-F5344CB8AC3E}">
        <p14:creationId xmlns:p14="http://schemas.microsoft.com/office/powerpoint/2010/main" val="3120473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39</a:t>
            </a:fld>
            <a:endParaRPr lang="en-US" altLang="en-US"/>
          </a:p>
        </p:txBody>
      </p:sp>
    </p:spTree>
    <p:extLst>
      <p:ext uri="{BB962C8B-B14F-4D97-AF65-F5344CB8AC3E}">
        <p14:creationId xmlns:p14="http://schemas.microsoft.com/office/powerpoint/2010/main" val="3338667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40</a:t>
            </a:fld>
            <a:endParaRPr lang="en-US" altLang="en-US"/>
          </a:p>
        </p:txBody>
      </p:sp>
    </p:spTree>
    <p:extLst>
      <p:ext uri="{BB962C8B-B14F-4D97-AF65-F5344CB8AC3E}">
        <p14:creationId xmlns:p14="http://schemas.microsoft.com/office/powerpoint/2010/main" val="3660179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41</a:t>
            </a:fld>
            <a:endParaRPr lang="en-US" altLang="en-US"/>
          </a:p>
        </p:txBody>
      </p:sp>
    </p:spTree>
    <p:extLst>
      <p:ext uri="{BB962C8B-B14F-4D97-AF65-F5344CB8AC3E}">
        <p14:creationId xmlns:p14="http://schemas.microsoft.com/office/powerpoint/2010/main" val="3946368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aseline="0" dirty="0" smtClean="0"/>
              <a:t>newborn screening, cytogenetics and biochemical genetics, cytology, occupational health, Forensic and clinical metals toxicology, emergency response, communicable diseases, and a large environmental health division that includes air quality, drinking water quality, and many other areas of testing.</a:t>
            </a:r>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6</a:t>
            </a:fld>
            <a:endParaRPr lang="en-US" altLang="en-US" dirty="0"/>
          </a:p>
        </p:txBody>
      </p:sp>
    </p:spTree>
    <p:extLst>
      <p:ext uri="{BB962C8B-B14F-4D97-AF65-F5344CB8AC3E}">
        <p14:creationId xmlns:p14="http://schemas.microsoft.com/office/powerpoint/2010/main" val="256951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42</a:t>
            </a:fld>
            <a:endParaRPr lang="en-US" altLang="en-US"/>
          </a:p>
        </p:txBody>
      </p:sp>
    </p:spTree>
    <p:extLst>
      <p:ext uri="{BB962C8B-B14F-4D97-AF65-F5344CB8AC3E}">
        <p14:creationId xmlns:p14="http://schemas.microsoft.com/office/powerpoint/2010/main" val="3454123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43</a:t>
            </a:fld>
            <a:endParaRPr lang="en-US" altLang="en-US"/>
          </a:p>
        </p:txBody>
      </p:sp>
    </p:spTree>
    <p:extLst>
      <p:ext uri="{BB962C8B-B14F-4D97-AF65-F5344CB8AC3E}">
        <p14:creationId xmlns:p14="http://schemas.microsoft.com/office/powerpoint/2010/main" val="33138162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44</a:t>
            </a:fld>
            <a:endParaRPr lang="en-US" altLang="en-US"/>
          </a:p>
        </p:txBody>
      </p:sp>
    </p:spTree>
    <p:extLst>
      <p:ext uri="{BB962C8B-B14F-4D97-AF65-F5344CB8AC3E}">
        <p14:creationId xmlns:p14="http://schemas.microsoft.com/office/powerpoint/2010/main" val="1506364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45</a:t>
            </a:fld>
            <a:endParaRPr lang="en-US" altLang="en-US"/>
          </a:p>
        </p:txBody>
      </p:sp>
    </p:spTree>
    <p:extLst>
      <p:ext uri="{BB962C8B-B14F-4D97-AF65-F5344CB8AC3E}">
        <p14:creationId xmlns:p14="http://schemas.microsoft.com/office/powerpoint/2010/main" val="1313245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46</a:t>
            </a:fld>
            <a:endParaRPr lang="en-US" altLang="en-US"/>
          </a:p>
        </p:txBody>
      </p:sp>
    </p:spTree>
    <p:extLst>
      <p:ext uri="{BB962C8B-B14F-4D97-AF65-F5344CB8AC3E}">
        <p14:creationId xmlns:p14="http://schemas.microsoft.com/office/powerpoint/2010/main" val="1054385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47</a:t>
            </a:fld>
            <a:endParaRPr lang="en-US" altLang="en-US"/>
          </a:p>
        </p:txBody>
      </p:sp>
    </p:spTree>
    <p:extLst>
      <p:ext uri="{BB962C8B-B14F-4D97-AF65-F5344CB8AC3E}">
        <p14:creationId xmlns:p14="http://schemas.microsoft.com/office/powerpoint/2010/main" val="18765764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48</a:t>
            </a:fld>
            <a:endParaRPr lang="en-US" altLang="en-US"/>
          </a:p>
        </p:txBody>
      </p:sp>
    </p:spTree>
    <p:extLst>
      <p:ext uri="{BB962C8B-B14F-4D97-AF65-F5344CB8AC3E}">
        <p14:creationId xmlns:p14="http://schemas.microsoft.com/office/powerpoint/2010/main" val="38215035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49</a:t>
            </a:fld>
            <a:endParaRPr lang="en-US" altLang="en-US"/>
          </a:p>
        </p:txBody>
      </p:sp>
    </p:spTree>
    <p:extLst>
      <p:ext uri="{BB962C8B-B14F-4D97-AF65-F5344CB8AC3E}">
        <p14:creationId xmlns:p14="http://schemas.microsoft.com/office/powerpoint/2010/main" val="9124590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50</a:t>
            </a:fld>
            <a:endParaRPr lang="en-US" altLang="en-US"/>
          </a:p>
        </p:txBody>
      </p:sp>
    </p:spTree>
    <p:extLst>
      <p:ext uri="{BB962C8B-B14F-4D97-AF65-F5344CB8AC3E}">
        <p14:creationId xmlns:p14="http://schemas.microsoft.com/office/powerpoint/2010/main" val="8500759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51</a:t>
            </a:fld>
            <a:endParaRPr lang="en-US" altLang="en-US"/>
          </a:p>
        </p:txBody>
      </p:sp>
    </p:spTree>
    <p:extLst>
      <p:ext uri="{BB962C8B-B14F-4D97-AF65-F5344CB8AC3E}">
        <p14:creationId xmlns:p14="http://schemas.microsoft.com/office/powerpoint/2010/main" val="886674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7</a:t>
            </a:fld>
            <a:endParaRPr lang="en-US" altLang="en-US"/>
          </a:p>
        </p:txBody>
      </p:sp>
    </p:spTree>
    <p:extLst>
      <p:ext uri="{BB962C8B-B14F-4D97-AF65-F5344CB8AC3E}">
        <p14:creationId xmlns:p14="http://schemas.microsoft.com/office/powerpoint/2010/main" val="1545901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52</a:t>
            </a:fld>
            <a:endParaRPr lang="en-US" altLang="en-US"/>
          </a:p>
        </p:txBody>
      </p:sp>
    </p:spTree>
    <p:extLst>
      <p:ext uri="{BB962C8B-B14F-4D97-AF65-F5344CB8AC3E}">
        <p14:creationId xmlns:p14="http://schemas.microsoft.com/office/powerpoint/2010/main" val="29171465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pPr>
              <a:defRPr/>
            </a:pPr>
            <a:fld id="{FECD0AA4-5714-4C55-BF88-A59298E7456E}" type="slidenum">
              <a:rPr lang="en-US" smtClean="0"/>
              <a:pPr>
                <a:defRPr/>
              </a:pPr>
              <a:t>53</a:t>
            </a:fld>
            <a:endParaRPr lang="en-US"/>
          </a:p>
        </p:txBody>
      </p:sp>
    </p:spTree>
    <p:extLst>
      <p:ext uri="{BB962C8B-B14F-4D97-AF65-F5344CB8AC3E}">
        <p14:creationId xmlns:p14="http://schemas.microsoft.com/office/powerpoint/2010/main" val="742452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8</a:t>
            </a:fld>
            <a:endParaRPr lang="en-US" altLang="en-US"/>
          </a:p>
        </p:txBody>
      </p:sp>
    </p:spTree>
    <p:extLst>
      <p:ext uri="{BB962C8B-B14F-4D97-AF65-F5344CB8AC3E}">
        <p14:creationId xmlns:p14="http://schemas.microsoft.com/office/powerpoint/2010/main" val="1952469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92" indent="-285689" eaLnBrk="0" hangingPunct="0">
              <a:spcBef>
                <a:spcPct val="30000"/>
              </a:spcBef>
              <a:defRPr sz="1200">
                <a:solidFill>
                  <a:schemeClr val="tx1"/>
                </a:solidFill>
                <a:latin typeface="Arial" charset="0"/>
              </a:defRPr>
            </a:lvl2pPr>
            <a:lvl3pPr marL="1142757" indent="-228550" eaLnBrk="0" hangingPunct="0">
              <a:spcBef>
                <a:spcPct val="30000"/>
              </a:spcBef>
              <a:defRPr sz="1200">
                <a:solidFill>
                  <a:schemeClr val="tx1"/>
                </a:solidFill>
                <a:latin typeface="Arial" charset="0"/>
              </a:defRPr>
            </a:lvl3pPr>
            <a:lvl4pPr marL="1599859" indent="-228550" eaLnBrk="0" hangingPunct="0">
              <a:spcBef>
                <a:spcPct val="30000"/>
              </a:spcBef>
              <a:defRPr sz="1200">
                <a:solidFill>
                  <a:schemeClr val="tx1"/>
                </a:solidFill>
                <a:latin typeface="Arial" charset="0"/>
              </a:defRPr>
            </a:lvl4pPr>
            <a:lvl5pPr marL="2056963" indent="-228550" eaLnBrk="0" hangingPunct="0">
              <a:spcBef>
                <a:spcPct val="30000"/>
              </a:spcBef>
              <a:defRPr sz="1200">
                <a:solidFill>
                  <a:schemeClr val="tx1"/>
                </a:solidFill>
                <a:latin typeface="Arial" charset="0"/>
              </a:defRPr>
            </a:lvl5pPr>
            <a:lvl6pPr marL="2514065" indent="-228550" eaLnBrk="0" fontAlgn="base" hangingPunct="0">
              <a:spcBef>
                <a:spcPct val="30000"/>
              </a:spcBef>
              <a:spcAft>
                <a:spcPct val="0"/>
              </a:spcAft>
              <a:defRPr sz="1200">
                <a:solidFill>
                  <a:schemeClr val="tx1"/>
                </a:solidFill>
                <a:latin typeface="Arial" charset="0"/>
              </a:defRPr>
            </a:lvl6pPr>
            <a:lvl7pPr marL="2971166" indent="-228550" eaLnBrk="0" fontAlgn="base" hangingPunct="0">
              <a:spcBef>
                <a:spcPct val="30000"/>
              </a:spcBef>
              <a:spcAft>
                <a:spcPct val="0"/>
              </a:spcAft>
              <a:defRPr sz="1200">
                <a:solidFill>
                  <a:schemeClr val="tx1"/>
                </a:solidFill>
                <a:latin typeface="Arial" charset="0"/>
              </a:defRPr>
            </a:lvl7pPr>
            <a:lvl8pPr marL="3428271" indent="-228550" eaLnBrk="0" fontAlgn="base" hangingPunct="0">
              <a:spcBef>
                <a:spcPct val="30000"/>
              </a:spcBef>
              <a:spcAft>
                <a:spcPct val="0"/>
              </a:spcAft>
              <a:defRPr sz="1200">
                <a:solidFill>
                  <a:schemeClr val="tx1"/>
                </a:solidFill>
                <a:latin typeface="Arial" charset="0"/>
              </a:defRPr>
            </a:lvl8pPr>
            <a:lvl9pPr marL="3885373" indent="-22855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9F57361-23EC-4FE3-A657-B9E331C57C63}" type="slidenum">
              <a:rPr lang="en-US" altLang="en-US" smtClean="0">
                <a:solidFill>
                  <a:prstClr val="black"/>
                </a:solidFill>
              </a:rPr>
              <a:pPr eaLnBrk="1" hangingPunct="1">
                <a:spcBef>
                  <a:spcPct val="0"/>
                </a:spcBef>
                <a:defRPr/>
              </a:pPr>
              <a:t>9</a:t>
            </a:fld>
            <a:endParaRPr lang="en-US" altLang="en-US" smtClean="0">
              <a:solidFill>
                <a:prstClr val="black"/>
              </a:solidFill>
            </a:endParaRPr>
          </a:p>
        </p:txBody>
      </p:sp>
      <p:sp>
        <p:nvSpPr>
          <p:cNvPr id="1039363" name="Rectangle 2"/>
          <p:cNvSpPr>
            <a:spLocks noGrp="1" noRot="1" noChangeAspect="1" noChangeArrowheads="1" noTextEdit="1"/>
          </p:cNvSpPr>
          <p:nvPr>
            <p:ph type="sldImg"/>
          </p:nvPr>
        </p:nvSpPr>
        <p:spPr>
          <a:xfrm>
            <a:off x="1184275" y="698500"/>
            <a:ext cx="4645025" cy="3482975"/>
          </a:xfrm>
          <a:ln/>
        </p:spPr>
      </p:sp>
      <p:sp>
        <p:nvSpPr>
          <p:cNvPr id="198659" name="Rectangle 3"/>
          <p:cNvSpPr>
            <a:spLocks noGrp="1" noChangeArrowheads="1"/>
          </p:cNvSpPr>
          <p:nvPr>
            <p:ph type="body" idx="1"/>
          </p:nvPr>
        </p:nvSpPr>
        <p:spPr>
          <a:xfrm>
            <a:off x="935039" y="4416425"/>
            <a:ext cx="5140325" cy="4183063"/>
          </a:xfrm>
        </p:spPr>
        <p:txBody>
          <a:bodyPr/>
          <a:lstStyle/>
          <a:p>
            <a:pPr marL="171450" indent="-171450" eaLnBrk="1" hangingPunct="1">
              <a:lnSpc>
                <a:spcPct val="80000"/>
              </a:lnSpc>
              <a:buFont typeface="Arial" panose="020B0604020202020204" pitchFamily="34" charset="0"/>
              <a:buChar char="•"/>
              <a:defRPr/>
            </a:pPr>
            <a:r>
              <a:rPr lang="en-US" sz="900" b="0" dirty="0" smtClean="0">
                <a:effectLst>
                  <a:outerShdw blurRad="38100" dist="38100" dir="2700000" algn="tl">
                    <a:srgbClr val="C0C0C0"/>
                  </a:outerShdw>
                </a:effectLst>
              </a:rPr>
              <a:t>The concept was first conceived and articulated</a:t>
            </a:r>
            <a:r>
              <a:rPr lang="en-US" sz="900" b="0" baseline="0" dirty="0" smtClean="0">
                <a:effectLst>
                  <a:outerShdw blurRad="38100" dist="38100" dir="2700000" algn="tl">
                    <a:srgbClr val="C0C0C0"/>
                  </a:outerShdw>
                </a:effectLst>
              </a:rPr>
              <a:t> in 2000 in a strategic plan developed by the CDC and the PHL and clinical lab communities</a:t>
            </a:r>
          </a:p>
          <a:p>
            <a:pPr marL="171450" indent="-171450" eaLnBrk="1" hangingPunct="1">
              <a:lnSpc>
                <a:spcPct val="80000"/>
              </a:lnSpc>
              <a:buFont typeface="Arial" panose="020B0604020202020204" pitchFamily="34" charset="0"/>
              <a:buChar char="•"/>
              <a:defRPr/>
            </a:pPr>
            <a:r>
              <a:rPr lang="en-US" sz="900" b="0" baseline="0" dirty="0" smtClean="0">
                <a:effectLst>
                  <a:outerShdw blurRad="38100" dist="38100" dir="2700000" algn="tl">
                    <a:srgbClr val="C0C0C0"/>
                  </a:outerShdw>
                </a:effectLst>
              </a:rPr>
              <a:t>Talk about how it </a:t>
            </a:r>
            <a:r>
              <a:rPr lang="en-US" sz="900" b="0" baseline="0" dirty="0" err="1" smtClean="0">
                <a:effectLst>
                  <a:outerShdw blurRad="38100" dist="38100" dir="2700000" algn="tl">
                    <a:srgbClr val="C0C0C0"/>
                  </a:outerShdw>
                </a:effectLst>
              </a:rPr>
              <a:t>intially</a:t>
            </a:r>
            <a:r>
              <a:rPr lang="en-US" sz="900" b="0" baseline="0" dirty="0" smtClean="0">
                <a:effectLst>
                  <a:outerShdw blurRad="38100" dist="38100" dir="2700000" algn="tl">
                    <a:srgbClr val="C0C0C0"/>
                  </a:outerShdw>
                </a:effectLst>
              </a:rPr>
              <a:t> came to be; PHL directors having dinner and drinks after a meeting, talking about how to structure this. It was actually first drafted on a napkin, which unfortunately wasn’t kept, available anymore otherwise it would probably be worth something!</a:t>
            </a:r>
            <a:endParaRPr lang="en-US" sz="900" b="0" dirty="0" smtClean="0">
              <a:effectLst>
                <a:outerShdw blurRad="38100" dist="38100" dir="2700000" algn="tl">
                  <a:srgbClr val="C0C0C0"/>
                </a:outerShdw>
              </a:effectLst>
            </a:endParaRPr>
          </a:p>
          <a:p>
            <a:pPr marL="171450" indent="-171450" eaLnBrk="1" hangingPunct="1">
              <a:lnSpc>
                <a:spcPct val="80000"/>
              </a:lnSpc>
              <a:buFont typeface="Arial" panose="020B0604020202020204" pitchFamily="34" charset="0"/>
              <a:buChar char="•"/>
              <a:defRPr/>
            </a:pPr>
            <a:r>
              <a:rPr lang="en-US" sz="900" b="0" dirty="0" smtClean="0">
                <a:effectLst>
                  <a:outerShdw blurRad="38100" dist="38100" dir="2700000" algn="tl">
                    <a:srgbClr val="C0C0C0"/>
                  </a:outerShdw>
                </a:effectLst>
              </a:rPr>
              <a:t> </a:t>
            </a:r>
            <a:r>
              <a:rPr lang="en-US" sz="900" b="0" dirty="0">
                <a:effectLst>
                  <a:outerShdw blurRad="38100" dist="38100" dir="2700000" algn="tl">
                    <a:srgbClr val="C0C0C0"/>
                  </a:outerShdw>
                </a:effectLst>
              </a:rPr>
              <a:t>Reference lab (State PHLs) central to the LRN</a:t>
            </a:r>
          </a:p>
          <a:p>
            <a:pPr eaLnBrk="1" hangingPunct="1">
              <a:lnSpc>
                <a:spcPct val="80000"/>
              </a:lnSpc>
              <a:defRPr/>
            </a:pPr>
            <a:r>
              <a:rPr lang="en-US" sz="900" b="0" dirty="0">
                <a:effectLst>
                  <a:outerShdw blurRad="38100" dist="38100" dir="2700000" algn="tl">
                    <a:srgbClr val="C0C0C0"/>
                  </a:outerShdw>
                </a:effectLst>
              </a:rPr>
              <a:t>Strong historical working relationship with the </a:t>
            </a:r>
            <a:r>
              <a:rPr lang="en-US" sz="900" b="0" dirty="0" smtClean="0">
                <a:effectLst>
                  <a:outerShdw blurRad="38100" dist="38100" dir="2700000" algn="tl">
                    <a:srgbClr val="C0C0C0"/>
                  </a:outerShdw>
                </a:effectLst>
              </a:rPr>
              <a:t>CDC</a:t>
            </a:r>
          </a:p>
          <a:p>
            <a:pPr marL="171450" indent="-171450" eaLnBrk="1" hangingPunct="1">
              <a:lnSpc>
                <a:spcPct val="80000"/>
              </a:lnSpc>
              <a:buFont typeface="Arial" panose="020B0604020202020204" pitchFamily="34" charset="0"/>
              <a:buChar char="•"/>
              <a:defRPr/>
            </a:pPr>
            <a:r>
              <a:rPr lang="en-US" sz="900" b="0" dirty="0" smtClean="0">
                <a:effectLst>
                  <a:outerShdw blurRad="38100" dist="38100" dir="2700000" algn="tl">
                    <a:srgbClr val="C0C0C0"/>
                  </a:outerShdw>
                </a:effectLst>
              </a:rPr>
              <a:t>Highly state-variable relationship between PHLs and CDC</a:t>
            </a:r>
          </a:p>
          <a:p>
            <a:pPr marL="171450" indent="-171450" eaLnBrk="1" hangingPunct="1">
              <a:lnSpc>
                <a:spcPct val="80000"/>
              </a:lnSpc>
              <a:buFont typeface="Arial" panose="020B0604020202020204" pitchFamily="34" charset="0"/>
              <a:buChar char="•"/>
              <a:defRPr/>
            </a:pPr>
            <a:r>
              <a:rPr lang="en-US" sz="900" b="0" dirty="0" smtClean="0">
                <a:effectLst>
                  <a:outerShdw blurRad="38100" dist="38100" dir="2700000" algn="tl">
                    <a:srgbClr val="C0C0C0"/>
                  </a:outerShdw>
                </a:effectLst>
              </a:rPr>
              <a:t>Little in the way of uniformity</a:t>
            </a:r>
            <a:r>
              <a:rPr lang="en-US" sz="900" b="0" baseline="0" dirty="0" smtClean="0">
                <a:effectLst>
                  <a:outerShdw blurRad="38100" dist="38100" dir="2700000" algn="tl">
                    <a:srgbClr val="C0C0C0"/>
                  </a:outerShdw>
                </a:effectLst>
              </a:rPr>
              <a:t> or interactions among PHLs and how the interact with CDC</a:t>
            </a:r>
          </a:p>
          <a:p>
            <a:pPr marL="171450" indent="-171450" eaLnBrk="1" hangingPunct="1">
              <a:lnSpc>
                <a:spcPct val="80000"/>
              </a:lnSpc>
              <a:buFont typeface="Arial" panose="020B0604020202020204" pitchFamily="34" charset="0"/>
              <a:buChar char="•"/>
              <a:defRPr/>
            </a:pPr>
            <a:r>
              <a:rPr lang="en-US" sz="900" b="0" baseline="0" dirty="0" smtClean="0">
                <a:effectLst>
                  <a:outerShdw blurRad="38100" dist="38100" dir="2700000" algn="tl">
                    <a:srgbClr val="C0C0C0"/>
                  </a:outerShdw>
                </a:effectLst>
              </a:rPr>
              <a:t>Big differences state-to-state in capability and capacity</a:t>
            </a:r>
            <a:endParaRPr lang="en-US" sz="1000" b="0" dirty="0">
              <a:effectLst>
                <a:outerShdw blurRad="38100" dist="38100" dir="2700000" algn="tl">
                  <a:srgbClr val="C0C0C0"/>
                </a:outerShdw>
              </a:effectLs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23" indent="-284147" eaLnBrk="0" hangingPunct="0">
              <a:spcBef>
                <a:spcPct val="30000"/>
              </a:spcBef>
              <a:defRPr sz="1200">
                <a:solidFill>
                  <a:schemeClr val="tx1"/>
                </a:solidFill>
                <a:latin typeface="Arial" pitchFamily="34" charset="0"/>
              </a:defRPr>
            </a:lvl2pPr>
            <a:lvl3pPr marL="1141350" indent="-227001" eaLnBrk="0" hangingPunct="0">
              <a:spcBef>
                <a:spcPct val="30000"/>
              </a:spcBef>
              <a:defRPr sz="1200">
                <a:solidFill>
                  <a:schemeClr val="tx1"/>
                </a:solidFill>
                <a:latin typeface="Arial" pitchFamily="34" charset="0"/>
              </a:defRPr>
            </a:lvl3pPr>
            <a:lvl4pPr marL="1598525" indent="-227001" eaLnBrk="0" hangingPunct="0">
              <a:spcBef>
                <a:spcPct val="30000"/>
              </a:spcBef>
              <a:defRPr sz="1200">
                <a:solidFill>
                  <a:schemeClr val="tx1"/>
                </a:solidFill>
                <a:latin typeface="Arial" pitchFamily="34" charset="0"/>
              </a:defRPr>
            </a:lvl4pPr>
            <a:lvl5pPr marL="2055699" indent="-227001" eaLnBrk="0" hangingPunct="0">
              <a:spcBef>
                <a:spcPct val="30000"/>
              </a:spcBef>
              <a:defRPr sz="1200">
                <a:solidFill>
                  <a:schemeClr val="tx1"/>
                </a:solidFill>
                <a:latin typeface="Arial" pitchFamily="34" charset="0"/>
              </a:defRPr>
            </a:lvl5pPr>
            <a:lvl6pPr marL="2512874" indent="-227001" eaLnBrk="0" fontAlgn="base" hangingPunct="0">
              <a:spcBef>
                <a:spcPct val="30000"/>
              </a:spcBef>
              <a:spcAft>
                <a:spcPct val="0"/>
              </a:spcAft>
              <a:defRPr sz="1200">
                <a:solidFill>
                  <a:schemeClr val="tx1"/>
                </a:solidFill>
                <a:latin typeface="Arial" pitchFamily="34" charset="0"/>
              </a:defRPr>
            </a:lvl6pPr>
            <a:lvl7pPr marL="2970049" indent="-227001" eaLnBrk="0" fontAlgn="base" hangingPunct="0">
              <a:spcBef>
                <a:spcPct val="30000"/>
              </a:spcBef>
              <a:spcAft>
                <a:spcPct val="0"/>
              </a:spcAft>
              <a:defRPr sz="1200">
                <a:solidFill>
                  <a:schemeClr val="tx1"/>
                </a:solidFill>
                <a:latin typeface="Arial" pitchFamily="34" charset="0"/>
              </a:defRPr>
            </a:lvl7pPr>
            <a:lvl8pPr marL="3427223" indent="-227001" eaLnBrk="0" fontAlgn="base" hangingPunct="0">
              <a:spcBef>
                <a:spcPct val="30000"/>
              </a:spcBef>
              <a:spcAft>
                <a:spcPct val="0"/>
              </a:spcAft>
              <a:defRPr sz="1200">
                <a:solidFill>
                  <a:schemeClr val="tx1"/>
                </a:solidFill>
                <a:latin typeface="Arial" pitchFamily="34" charset="0"/>
              </a:defRPr>
            </a:lvl8pPr>
            <a:lvl9pPr marL="3884398" indent="-22700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DC2585A-576D-4179-B123-44040C023113}" type="slidenum">
              <a:rPr lang="en-US" altLang="en-US" smtClean="0">
                <a:solidFill>
                  <a:srgbClr val="000000"/>
                </a:solidFill>
              </a:rPr>
              <a:pPr eaLnBrk="1" hangingPunct="1">
                <a:spcBef>
                  <a:spcPct val="0"/>
                </a:spcBef>
              </a:pPr>
              <a:t>10</a:t>
            </a:fld>
            <a:endParaRPr lang="en-US" altLang="en-US" smtClean="0">
              <a:solidFill>
                <a:srgbClr val="000000"/>
              </a:solidFill>
            </a:endParaRPr>
          </a:p>
        </p:txBody>
      </p:sp>
      <p:sp>
        <p:nvSpPr>
          <p:cNvPr id="301059" name="Rectangle 2"/>
          <p:cNvSpPr>
            <a:spLocks noGrp="1" noRot="1" noChangeAspect="1" noChangeArrowheads="1" noTextEdit="1"/>
          </p:cNvSpPr>
          <p:nvPr>
            <p:ph type="sldImg"/>
          </p:nvPr>
        </p:nvSpPr>
        <p:spPr>
          <a:xfrm>
            <a:off x="1181100" y="698500"/>
            <a:ext cx="4649788" cy="3486150"/>
          </a:xfrm>
          <a:ln/>
        </p:spPr>
      </p:sp>
      <p:sp>
        <p:nvSpPr>
          <p:cNvPr id="301060" name="Rectangle 3"/>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dirty="0">
                <a:latin typeface="Arial" pitchFamily="34" charset="0"/>
              </a:rPr>
              <a:t>Talking Points:</a:t>
            </a:r>
          </a:p>
          <a:p>
            <a:pPr eaLnBrk="1" hangingPunct="1"/>
            <a:r>
              <a:rPr lang="en-US" altLang="en-US" sz="1000" dirty="0">
                <a:latin typeface="Arial" pitchFamily="34" charset="0"/>
              </a:rPr>
              <a:t>The foundation of the LRN is its member laboratories.</a:t>
            </a:r>
          </a:p>
          <a:p>
            <a:pPr eaLnBrk="1" hangingPunct="1">
              <a:buFontTx/>
              <a:buChar char="•"/>
            </a:pPr>
            <a:r>
              <a:rPr lang="en-US" altLang="en-US" sz="1000" dirty="0">
                <a:latin typeface="Arial" pitchFamily="34" charset="0"/>
              </a:rPr>
              <a:t>Points on the map represent both reference and national labs..</a:t>
            </a:r>
          </a:p>
          <a:p>
            <a:pPr eaLnBrk="1" hangingPunct="1">
              <a:buFontTx/>
              <a:buChar char="•"/>
            </a:pPr>
            <a:r>
              <a:rPr lang="en-US" altLang="en-US" sz="1000" dirty="0">
                <a:latin typeface="Arial" pitchFamily="34" charset="0"/>
              </a:rPr>
              <a:t>Reference labs are state and local public health labs, military labs, veterinary, Ag, food and water testing labs. </a:t>
            </a:r>
            <a:r>
              <a:rPr lang="en-US" altLang="en-US" sz="1000" b="1" dirty="0">
                <a:latin typeface="Arial" pitchFamily="34" charset="0"/>
              </a:rPr>
              <a:t>The goal is to have at least one BSL3 lab in each state.</a:t>
            </a:r>
          </a:p>
          <a:p>
            <a:pPr eaLnBrk="1" hangingPunct="1">
              <a:buFontTx/>
              <a:buChar char="•"/>
            </a:pPr>
            <a:r>
              <a:rPr lang="en-US" altLang="en-US" sz="1000" dirty="0">
                <a:latin typeface="Arial" pitchFamily="34" charset="0"/>
              </a:rPr>
              <a:t>This structure is designed to enhance the public health infrastructure by integrating the expertise and capacity of labs nationwide and globally. </a:t>
            </a:r>
            <a:endParaRPr lang="en-US" altLang="en-US" sz="1000" dirty="0" smtClean="0">
              <a:latin typeface="Arial" pitchFamily="34" charset="0"/>
            </a:endParaRPr>
          </a:p>
          <a:p>
            <a:pPr lvl="1" eaLnBrk="1" hangingPunct="1">
              <a:buFontTx/>
              <a:buChar char="•"/>
            </a:pPr>
            <a:r>
              <a:rPr lang="en-US" altLang="en-US" sz="1000" dirty="0" smtClean="0">
                <a:latin typeface="Arial" pitchFamily="34" charset="0"/>
              </a:rPr>
              <a:t>Increase consistency in capability and capacity in PHLs</a:t>
            </a:r>
            <a:r>
              <a:rPr lang="en-US" altLang="en-US" sz="1000" baseline="0" dirty="0" smtClean="0">
                <a:latin typeface="Arial" pitchFamily="34" charset="0"/>
              </a:rPr>
              <a:t> and in how they interact with CDC and improve interoperability among PHLs</a:t>
            </a:r>
            <a:endParaRPr lang="en-US" altLang="en-US" sz="1000" dirty="0">
              <a:latin typeface="Arial" pitchFamily="34" charset="0"/>
            </a:endParaRPr>
          </a:p>
          <a:p>
            <a:pPr eaLnBrk="1" hangingPunct="1">
              <a:buFontTx/>
              <a:buChar char="•"/>
            </a:pPr>
            <a:r>
              <a:rPr lang="en-US" altLang="en-US" sz="1000" dirty="0">
                <a:latin typeface="Arial" pitchFamily="34" charset="0"/>
              </a:rPr>
              <a:t>Rather than a few labs performing rapid lab testing, more labs are capable of such testing in the event of an outbreak.</a:t>
            </a:r>
          </a:p>
          <a:p>
            <a:pPr eaLnBrk="1" hangingPunct="1">
              <a:buFontTx/>
              <a:buNone/>
            </a:pPr>
            <a:endParaRPr lang="en-US" altLang="en-US" sz="1000" dirty="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xfrm>
            <a:off x="1181100" y="696913"/>
            <a:ext cx="4648200" cy="3486150"/>
          </a:xfrm>
          <a:ln/>
        </p:spPr>
      </p:sp>
      <p:sp>
        <p:nvSpPr>
          <p:cNvPr id="7577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477" lvl="1" indent="-171450">
              <a:lnSpc>
                <a:spcPct val="130000"/>
              </a:lnSpc>
              <a:buFont typeface="Arial" pitchFamily="34" charset="0"/>
              <a:buChar char="•"/>
              <a:defRPr/>
            </a:pPr>
            <a:r>
              <a:rPr lang="en-US" sz="1000" dirty="0" smtClean="0"/>
              <a:t>Basic enhanced epidemiology and lab capacity (ELC) for foodborne, flu surveillance, zoonotic disease, etc.</a:t>
            </a:r>
          </a:p>
          <a:p>
            <a:pPr marL="628477" lvl="1" indent="-171450">
              <a:lnSpc>
                <a:spcPct val="130000"/>
              </a:lnSpc>
              <a:buFont typeface="Arial" pitchFamily="34" charset="0"/>
              <a:buChar char="•"/>
              <a:defRPr/>
            </a:pPr>
            <a:r>
              <a:rPr lang="en-US" sz="1000" dirty="0" smtClean="0"/>
              <a:t>Another defining event was concerns with H5N1 that first arose in 1998 and again 2003</a:t>
            </a:r>
          </a:p>
          <a:p>
            <a:pPr marL="1085677" lvl="2" indent="-171450">
              <a:lnSpc>
                <a:spcPct val="130000"/>
              </a:lnSpc>
              <a:buFont typeface="Arial" pitchFamily="34" charset="0"/>
              <a:buChar char="•"/>
              <a:defRPr/>
            </a:pPr>
            <a:r>
              <a:rPr lang="en-US" sz="1000" dirty="0" smtClean="0"/>
              <a:t>Concerns</a:t>
            </a:r>
            <a:r>
              <a:rPr lang="en-US" sz="1000" baseline="0" dirty="0" smtClean="0"/>
              <a:t> with pandemic preparedness and lots of planning beginning around 2003</a:t>
            </a:r>
          </a:p>
          <a:p>
            <a:pPr marL="1085677" lvl="2" indent="-171450">
              <a:lnSpc>
                <a:spcPct val="130000"/>
              </a:lnSpc>
              <a:buFont typeface="Arial" pitchFamily="34" charset="0"/>
              <a:buChar char="•"/>
              <a:defRPr/>
            </a:pPr>
            <a:r>
              <a:rPr lang="en-US" sz="1000" baseline="0" dirty="0" smtClean="0"/>
              <a:t>CDC began to develop new PCR methods, validated in PHLs and trying to get out to PHLs…a warm base</a:t>
            </a:r>
          </a:p>
          <a:p>
            <a:pPr marL="1085677" lvl="2" indent="-171450">
              <a:lnSpc>
                <a:spcPct val="130000"/>
              </a:lnSpc>
              <a:buFont typeface="Arial" pitchFamily="34" charset="0"/>
              <a:buChar char="•"/>
              <a:defRPr/>
            </a:pPr>
            <a:r>
              <a:rPr lang="en-US" sz="1000" dirty="0" smtClean="0"/>
              <a:t>Then the pandemic hit and along with this a surge in funding</a:t>
            </a:r>
          </a:p>
          <a:p>
            <a:pPr marL="628416" lvl="1" indent="-171389">
              <a:lnSpc>
                <a:spcPct val="130000"/>
              </a:lnSpc>
              <a:buFont typeface="Arial" pitchFamily="34" charset="0"/>
              <a:buChar char="•"/>
              <a:defRPr/>
            </a:pPr>
            <a:r>
              <a:rPr lang="en-US" sz="1000" dirty="0" smtClean="0"/>
              <a:t>Infusions</a:t>
            </a:r>
            <a:r>
              <a:rPr lang="en-US" sz="1000" baseline="0" dirty="0" smtClean="0"/>
              <a:t> of funding after the 2009  Influenza A H1N1(2009) pandemic, </a:t>
            </a:r>
            <a:r>
              <a:rPr lang="en-US" sz="1000" baseline="0" dirty="0" err="1" smtClean="0"/>
              <a:t>ebola</a:t>
            </a:r>
            <a:r>
              <a:rPr lang="en-US" sz="1000" baseline="0" dirty="0" smtClean="0"/>
              <a:t> (2015-16), </a:t>
            </a:r>
            <a:r>
              <a:rPr lang="en-US" sz="1000" baseline="0" dirty="0" err="1" smtClean="0"/>
              <a:t>Zika</a:t>
            </a:r>
            <a:r>
              <a:rPr lang="en-US" sz="1000" baseline="0" dirty="0" smtClean="0"/>
              <a:t> and AR(2016-17)</a:t>
            </a:r>
          </a:p>
          <a:p>
            <a:pPr marL="628416" lvl="1" indent="-171389">
              <a:lnSpc>
                <a:spcPct val="130000"/>
              </a:lnSpc>
              <a:buFont typeface="Arial" pitchFamily="34" charset="0"/>
              <a:buChar char="•"/>
              <a:defRPr/>
            </a:pPr>
            <a:r>
              <a:rPr lang="en-US" sz="1000" baseline="0" dirty="0" smtClean="0"/>
              <a:t>Also separate funding Coops for TB and HIV</a:t>
            </a:r>
            <a:endParaRPr lang="en-US" sz="1000" dirty="0"/>
          </a:p>
          <a:p>
            <a:pPr marL="162555" indent="-171389">
              <a:lnSpc>
                <a:spcPct val="130000"/>
              </a:lnSpc>
              <a:buFont typeface="Arial" pitchFamily="34" charset="0"/>
              <a:buChar char="•"/>
              <a:defRPr/>
            </a:pPr>
            <a:r>
              <a:rPr lang="en-US" sz="1000" b="1" u="sng" dirty="0" smtClean="0"/>
              <a:t>All </a:t>
            </a:r>
            <a:r>
              <a:rPr lang="en-US" sz="1000" b="1" u="sng" dirty="0"/>
              <a:t>of these meant to build public health infrastructure to respond to “all hazards”</a:t>
            </a:r>
          </a:p>
          <a:p>
            <a:pPr>
              <a:buFontTx/>
              <a:buChar char="•"/>
              <a:defRPr/>
            </a:pPr>
            <a:endParaRPr lang="en-US" sz="1000" dirty="0"/>
          </a:p>
          <a:p>
            <a:pPr>
              <a:defRPr/>
            </a:pPr>
            <a:r>
              <a:rPr lang="en-US" sz="1000" dirty="0"/>
              <a:t>All of these help to build laboratory and epidemiology surveillance and response capability/capacity </a:t>
            </a:r>
            <a:r>
              <a:rPr lang="en-US" sz="1000" b="1" dirty="0"/>
              <a:t>(next slide)</a:t>
            </a:r>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241" indent="-284116" eaLnBrk="0" hangingPunct="0">
              <a:spcBef>
                <a:spcPct val="30000"/>
              </a:spcBef>
              <a:defRPr sz="1200">
                <a:solidFill>
                  <a:schemeClr val="tx1"/>
                </a:solidFill>
                <a:latin typeface="Arial" pitchFamily="34" charset="0"/>
              </a:defRPr>
            </a:lvl2pPr>
            <a:lvl3pPr marL="1141224" indent="-226975" eaLnBrk="0" hangingPunct="0">
              <a:spcBef>
                <a:spcPct val="30000"/>
              </a:spcBef>
              <a:defRPr sz="1200">
                <a:solidFill>
                  <a:schemeClr val="tx1"/>
                </a:solidFill>
                <a:latin typeface="Arial" pitchFamily="34" charset="0"/>
              </a:defRPr>
            </a:lvl3pPr>
            <a:lvl4pPr marL="1598348" indent="-226975" eaLnBrk="0" hangingPunct="0">
              <a:spcBef>
                <a:spcPct val="30000"/>
              </a:spcBef>
              <a:defRPr sz="1200">
                <a:solidFill>
                  <a:schemeClr val="tx1"/>
                </a:solidFill>
                <a:latin typeface="Arial" pitchFamily="34" charset="0"/>
              </a:defRPr>
            </a:lvl4pPr>
            <a:lvl5pPr marL="2053883" indent="-226975" eaLnBrk="0" hangingPunct="0">
              <a:spcBef>
                <a:spcPct val="30000"/>
              </a:spcBef>
              <a:defRPr sz="1200">
                <a:solidFill>
                  <a:schemeClr val="tx1"/>
                </a:solidFill>
                <a:latin typeface="Arial" pitchFamily="34" charset="0"/>
              </a:defRPr>
            </a:lvl5pPr>
            <a:lvl6pPr marL="2511009" indent="-226975" eaLnBrk="0" fontAlgn="base" hangingPunct="0">
              <a:spcBef>
                <a:spcPct val="30000"/>
              </a:spcBef>
              <a:spcAft>
                <a:spcPct val="0"/>
              </a:spcAft>
              <a:defRPr sz="1200">
                <a:solidFill>
                  <a:schemeClr val="tx1"/>
                </a:solidFill>
                <a:latin typeface="Arial" pitchFamily="34" charset="0"/>
              </a:defRPr>
            </a:lvl6pPr>
            <a:lvl7pPr marL="2968133" indent="-226975" eaLnBrk="0" fontAlgn="base" hangingPunct="0">
              <a:spcBef>
                <a:spcPct val="30000"/>
              </a:spcBef>
              <a:spcAft>
                <a:spcPct val="0"/>
              </a:spcAft>
              <a:defRPr sz="1200">
                <a:solidFill>
                  <a:schemeClr val="tx1"/>
                </a:solidFill>
                <a:latin typeface="Arial" pitchFamily="34" charset="0"/>
              </a:defRPr>
            </a:lvl7pPr>
            <a:lvl8pPr marL="3425256" indent="-226975" eaLnBrk="0" fontAlgn="base" hangingPunct="0">
              <a:spcBef>
                <a:spcPct val="30000"/>
              </a:spcBef>
              <a:spcAft>
                <a:spcPct val="0"/>
              </a:spcAft>
              <a:defRPr sz="1200">
                <a:solidFill>
                  <a:schemeClr val="tx1"/>
                </a:solidFill>
                <a:latin typeface="Arial" pitchFamily="34" charset="0"/>
              </a:defRPr>
            </a:lvl8pPr>
            <a:lvl9pPr marL="3882380" indent="-2269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2D81984-B143-4DE1-9D51-8046A9421271}" type="slidenum">
              <a:rPr lang="en-US" altLang="en-US" smtClean="0">
                <a:solidFill>
                  <a:prstClr val="black"/>
                </a:solidFill>
              </a:rPr>
              <a:pPr eaLnBrk="1" hangingPunct="1">
                <a:spcBef>
                  <a:spcPct val="0"/>
                </a:spcBef>
              </a:pPr>
              <a:t>11</a:t>
            </a:fld>
            <a:endParaRPr lang="en-US" altLang="en-US"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3.jpeg"/><Relationship Id="rId1" Type="http://schemas.openxmlformats.org/officeDocument/2006/relationships/slideMaster" Target="../slideMasters/slideMaster7.xml"/><Relationship Id="rId5" Type="http://schemas.openxmlformats.org/officeDocument/2006/relationships/image" Target="../media/image7.jpeg"/><Relationship Id="rId4" Type="http://schemas.openxmlformats.org/officeDocument/2006/relationships/image" Target="../media/image5.wm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3.jpeg"/><Relationship Id="rId1" Type="http://schemas.openxmlformats.org/officeDocument/2006/relationships/slideMaster" Target="../slideMasters/slideMaster8.xml"/><Relationship Id="rId5" Type="http://schemas.openxmlformats.org/officeDocument/2006/relationships/image" Target="../media/image7.jpeg"/><Relationship Id="rId4" Type="http://schemas.openxmlformats.org/officeDocument/2006/relationships/image" Target="../media/image5.wmf"/></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5.w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3.jpeg"/><Relationship Id="rId1" Type="http://schemas.openxmlformats.org/officeDocument/2006/relationships/slideMaster" Target="../slideMasters/slideMaster9.xml"/><Relationship Id="rId5" Type="http://schemas.openxmlformats.org/officeDocument/2006/relationships/image" Target="../media/image7.jpeg"/><Relationship Id="rId4" Type="http://schemas.openxmlformats.org/officeDocument/2006/relationships/image" Target="../media/image5.wmf"/></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3.jpeg"/><Relationship Id="rId1" Type="http://schemas.openxmlformats.org/officeDocument/2006/relationships/slideMaster" Target="../slideMasters/slideMaster11.xml"/><Relationship Id="rId5" Type="http://schemas.openxmlformats.org/officeDocument/2006/relationships/image" Target="../media/image7.jpeg"/><Relationship Id="rId4" Type="http://schemas.openxmlformats.org/officeDocument/2006/relationships/image" Target="../media/image5.wmf"/></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3.jpeg"/><Relationship Id="rId1" Type="http://schemas.openxmlformats.org/officeDocument/2006/relationships/slideMaster" Target="../slideMasters/slideMaster12.xml"/><Relationship Id="rId5" Type="http://schemas.openxmlformats.org/officeDocument/2006/relationships/image" Target="../media/image7.jpeg"/><Relationship Id="rId4" Type="http://schemas.openxmlformats.org/officeDocument/2006/relationships/image" Target="../media/image5.wmf"/></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5.w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7.jpeg"/><Relationship Id="rId4" Type="http://schemas.openxmlformats.org/officeDocument/2006/relationships/image" Target="../media/image5.w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D8CFA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p:cNvSpPr/>
          <p:nvPr/>
        </p:nvSpPr>
        <p:spPr>
          <a:xfrm>
            <a:off x="0" y="0"/>
            <a:ext cx="9144000" cy="6858000"/>
          </a:xfrm>
          <a:prstGeom prst="rect">
            <a:avLst/>
          </a:prstGeom>
          <a:pattFill prst="narHorz">
            <a:fgClr>
              <a:schemeClr val="bg2"/>
            </a:fgClr>
            <a:bgClr>
              <a:srgbClr val="D8CFA7"/>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6" name="Picture 2" descr="Q:\Public Affairs\ART\LOGOS\WSLH UW Crest Logos 2013\PRINT LOGOS\PNG Print\WI State Lab Hygiene_4c_C.png"/>
          <p:cNvPicPr>
            <a:picLocks noChangeAspect="1" noChangeArrowheads="1"/>
          </p:cNvPicPr>
          <p:nvPr userDrawn="1"/>
        </p:nvPicPr>
        <p:blipFill>
          <a:blip r:embed="rId2"/>
          <a:srcRect/>
          <a:stretch>
            <a:fillRect/>
          </a:stretch>
        </p:blipFill>
        <p:spPr bwMode="auto">
          <a:xfrm>
            <a:off x="1848606" y="1285103"/>
            <a:ext cx="5776028" cy="3758822"/>
          </a:xfrm>
          <a:prstGeom prst="rect">
            <a:avLst/>
          </a:prstGeom>
          <a:noFill/>
        </p:spPr>
      </p:pic>
    </p:spTree>
    <p:extLst>
      <p:ext uri="{BB962C8B-B14F-4D97-AF65-F5344CB8AC3E}">
        <p14:creationId xmlns:p14="http://schemas.microsoft.com/office/powerpoint/2010/main" val="40119474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1509867147"/>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ctr">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486400"/>
            <a:ext cx="5486400" cy="6858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3509235251"/>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005DAA"/>
                </a:solidFill>
                <a:effectLst/>
                <a:latin typeface="Calibri" pitchFamily="34" charset="0"/>
              </a:defRPr>
            </a:lvl1pPr>
          </a:lstStyle>
          <a:p>
            <a:r>
              <a:rPr lang="en-US" dirty="0" smtClean="0"/>
              <a:t>Bottom band: OD</a:t>
            </a:r>
            <a:endParaRPr lang="en-US" dirty="0"/>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6441" y="6690957"/>
            <a:ext cx="9144001" cy="248992"/>
          </a:xfrm>
          <a:prstGeom prst="rect">
            <a:avLst/>
          </a:prstGeom>
        </p:spPr>
      </p:pic>
      <p:sp>
        <p:nvSpPr>
          <p:cNvPr id="5" name="Text Placeholder 7"/>
          <p:cNvSpPr>
            <a:spLocks noGrp="1"/>
          </p:cNvSpPr>
          <p:nvPr>
            <p:ph type="body" sz="quarter" idx="10"/>
          </p:nvPr>
        </p:nvSpPr>
        <p:spPr>
          <a:xfrm>
            <a:off x="457200" y="1545167"/>
            <a:ext cx="8229600" cy="4455584"/>
          </a:xfrm>
        </p:spPr>
        <p:txBody>
          <a:bodyPr/>
          <a:lstStyle>
            <a:lvl1pPr marL="342884" indent="-342884">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40392064"/>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4" descr="footer bar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6288"/>
            <a:ext cx="9144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uw_logo_h_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129339"/>
            <a:ext cx="13716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1219200" y="6111876"/>
            <a:ext cx="3276600" cy="523220"/>
          </a:xfrm>
          <a:prstGeom prst="rect">
            <a:avLst/>
          </a:prstGeom>
          <a:noFill/>
          <a:ln>
            <a:noFill/>
          </a:ln>
          <a:effectLst>
            <a:outerShdw dist="17961" dir="2700000" algn="ctr" rotWithShape="0">
              <a:schemeClr val="tx1"/>
            </a:outerShdw>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defRPr/>
            </a:pPr>
            <a:r>
              <a:rPr lang="en-US" sz="1400" b="1" i="1" smtClean="0">
                <a:solidFill>
                  <a:srgbClr val="FFFFFF"/>
                </a:solidFill>
                <a:latin typeface="Trebuchet MS" pitchFamily="34" charset="0"/>
              </a:rPr>
              <a:t>WISCONSIN STATE </a:t>
            </a:r>
            <a:br>
              <a:rPr lang="en-US" sz="1400" b="1" i="1" smtClean="0">
                <a:solidFill>
                  <a:srgbClr val="FFFFFF"/>
                </a:solidFill>
                <a:latin typeface="Trebuchet MS" pitchFamily="34" charset="0"/>
              </a:rPr>
            </a:br>
            <a:r>
              <a:rPr lang="en-US" sz="1400" b="1" i="1" smtClean="0">
                <a:solidFill>
                  <a:srgbClr val="FFFFFF"/>
                </a:solidFill>
                <a:latin typeface="Trebuchet MS" pitchFamily="34" charset="0"/>
              </a:rPr>
              <a:t>LABORATORY OF HYGIENE</a:t>
            </a:r>
          </a:p>
        </p:txBody>
      </p:sp>
      <p:pic>
        <p:nvPicPr>
          <p:cNvPr id="7" name="Picture 23" descr="wslh 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7" y="6159500"/>
            <a:ext cx="11461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side image str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
            <a:ext cx="21717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 name="Rectangle 20"/>
          <p:cNvSpPr>
            <a:spLocks noGrp="1" noChangeArrowheads="1"/>
          </p:cNvSpPr>
          <p:nvPr>
            <p:ph type="ctrTitle" sz="quarter"/>
          </p:nvPr>
        </p:nvSpPr>
        <p:spPr>
          <a:xfrm>
            <a:off x="2235201" y="958853"/>
            <a:ext cx="6276975" cy="1470025"/>
          </a:xfrm>
        </p:spPr>
        <p:txBody>
          <a:bodyPr/>
          <a:lstStyle>
            <a:lvl1pPr>
              <a:defRPr/>
            </a:lvl1pPr>
          </a:lstStyle>
          <a:p>
            <a:r>
              <a:rPr lang="en-US"/>
              <a:t>Click to edit Master title style</a:t>
            </a:r>
          </a:p>
        </p:txBody>
      </p:sp>
      <p:sp>
        <p:nvSpPr>
          <p:cNvPr id="43029" name="Rectangle 21"/>
          <p:cNvSpPr>
            <a:spLocks noGrp="1" noChangeArrowheads="1"/>
          </p:cNvSpPr>
          <p:nvPr>
            <p:ph type="subTitle" sz="quarter" idx="1"/>
          </p:nvPr>
        </p:nvSpPr>
        <p:spPr>
          <a:xfrm>
            <a:off x="2211388" y="2982913"/>
            <a:ext cx="6400800" cy="1752600"/>
          </a:xfrm>
        </p:spPr>
        <p:txBody>
          <a:bodyPr/>
          <a:lstStyle>
            <a:lvl1pPr marL="0" indent="0">
              <a:buFontTx/>
              <a:buNone/>
              <a:defRPr>
                <a:solidFill>
                  <a:schemeClr val="tx1"/>
                </a:solidFill>
              </a:defRPr>
            </a:lvl1pPr>
          </a:lstStyle>
          <a:p>
            <a:r>
              <a:rPr lang="en-US"/>
              <a:t>Click to edit Master subtitle style</a:t>
            </a:r>
          </a:p>
        </p:txBody>
      </p:sp>
      <p:sp>
        <p:nvSpPr>
          <p:cNvPr id="9" name="Rectangle 6"/>
          <p:cNvSpPr>
            <a:spLocks noGrp="1" noChangeArrowheads="1"/>
          </p:cNvSpPr>
          <p:nvPr>
            <p:ph type="sldNum" sz="quarter" idx="10"/>
          </p:nvPr>
        </p:nvSpPr>
        <p:spPr>
          <a:xfrm>
            <a:off x="6553200" y="6245225"/>
            <a:ext cx="2133600" cy="476251"/>
          </a:xfrm>
        </p:spPr>
        <p:txBody>
          <a:bodyPr/>
          <a:lstStyle>
            <a:lvl1pPr>
              <a:defRPr/>
            </a:lvl1pPr>
          </a:lstStyle>
          <a:p>
            <a:pPr>
              <a:defRPr/>
            </a:pPr>
            <a:fld id="{7CDC1911-0574-4220-AE83-AEA081BA721E}" type="slidenum">
              <a:rPr lang="en-US"/>
              <a:pPr>
                <a:defRPr/>
              </a:pPr>
              <a:t>‹#›</a:t>
            </a:fld>
            <a:endParaRPr lang="en-US"/>
          </a:p>
        </p:txBody>
      </p:sp>
    </p:spTree>
    <p:extLst>
      <p:ext uri="{BB962C8B-B14F-4D97-AF65-F5344CB8AC3E}">
        <p14:creationId xmlns:p14="http://schemas.microsoft.com/office/powerpoint/2010/main" val="23792295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8A12F63-58FE-43B7-88BA-B56E1C6AA346}" type="slidenum">
              <a:rPr lang="en-US"/>
              <a:pPr>
                <a:defRPr/>
              </a:pPr>
              <a:t>‹#›</a:t>
            </a:fld>
            <a:endParaRPr lang="en-US"/>
          </a:p>
        </p:txBody>
      </p:sp>
    </p:spTree>
    <p:extLst>
      <p:ext uri="{BB962C8B-B14F-4D97-AF65-F5344CB8AC3E}">
        <p14:creationId xmlns:p14="http://schemas.microsoft.com/office/powerpoint/2010/main" val="5180009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7B0AF31-E869-42A9-9749-67340C27FF9A}" type="slidenum">
              <a:rPr lang="en-US"/>
              <a:pPr>
                <a:defRPr/>
              </a:pPr>
              <a:t>‹#›</a:t>
            </a:fld>
            <a:endParaRPr lang="en-US"/>
          </a:p>
        </p:txBody>
      </p:sp>
    </p:spTree>
    <p:extLst>
      <p:ext uri="{BB962C8B-B14F-4D97-AF65-F5344CB8AC3E}">
        <p14:creationId xmlns:p14="http://schemas.microsoft.com/office/powerpoint/2010/main" val="40857655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1"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7607FB4-BE49-48DD-89FE-39D0B5ED8A7C}" type="slidenum">
              <a:rPr lang="en-US"/>
              <a:pPr>
                <a:defRPr/>
              </a:pPr>
              <a:t>‹#›</a:t>
            </a:fld>
            <a:endParaRPr lang="en-US"/>
          </a:p>
        </p:txBody>
      </p:sp>
    </p:spTree>
    <p:extLst>
      <p:ext uri="{BB962C8B-B14F-4D97-AF65-F5344CB8AC3E}">
        <p14:creationId xmlns:p14="http://schemas.microsoft.com/office/powerpoint/2010/main" val="7583472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DE37B09-A48A-491F-A9F1-89727F707027}" type="slidenum">
              <a:rPr lang="en-US"/>
              <a:pPr>
                <a:defRPr/>
              </a:pPr>
              <a:t>‹#›</a:t>
            </a:fld>
            <a:endParaRPr lang="en-US"/>
          </a:p>
        </p:txBody>
      </p:sp>
    </p:spTree>
    <p:extLst>
      <p:ext uri="{BB962C8B-B14F-4D97-AF65-F5344CB8AC3E}">
        <p14:creationId xmlns:p14="http://schemas.microsoft.com/office/powerpoint/2010/main" val="26631087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F19E606B-99BA-4FC9-B613-8E82B2482665}" type="slidenum">
              <a:rPr lang="en-US"/>
              <a:pPr>
                <a:defRPr/>
              </a:pPr>
              <a:t>‹#›</a:t>
            </a:fld>
            <a:endParaRPr lang="en-US"/>
          </a:p>
        </p:txBody>
      </p:sp>
    </p:spTree>
    <p:extLst>
      <p:ext uri="{BB962C8B-B14F-4D97-AF65-F5344CB8AC3E}">
        <p14:creationId xmlns:p14="http://schemas.microsoft.com/office/powerpoint/2010/main" val="35389869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3402953-D9F2-45F3-BAA1-8B178DB6F76E}" type="slidenum">
              <a:rPr lang="en-US"/>
              <a:pPr>
                <a:defRPr/>
              </a:pPr>
              <a:t>‹#›</a:t>
            </a:fld>
            <a:endParaRPr lang="en-US"/>
          </a:p>
        </p:txBody>
      </p:sp>
    </p:spTree>
    <p:extLst>
      <p:ext uri="{BB962C8B-B14F-4D97-AF65-F5344CB8AC3E}">
        <p14:creationId xmlns:p14="http://schemas.microsoft.com/office/powerpoint/2010/main" val="25745688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5324B897-2105-4C76-AFE3-ACC0CCDF47EE}" type="slidenum">
              <a:rPr lang="en-US"/>
              <a:pPr>
                <a:defRPr/>
              </a:pPr>
              <a:t>‹#›</a:t>
            </a:fld>
            <a:endParaRPr lang="en-US"/>
          </a:p>
        </p:txBody>
      </p:sp>
    </p:spTree>
    <p:extLst>
      <p:ext uri="{BB962C8B-B14F-4D97-AF65-F5344CB8AC3E}">
        <p14:creationId xmlns:p14="http://schemas.microsoft.com/office/powerpoint/2010/main" val="3164682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300027482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46F483A-4E67-4E1F-9C8E-FB73F00CD416}" type="slidenum">
              <a:rPr lang="en-US"/>
              <a:pPr>
                <a:defRPr/>
              </a:pPr>
              <a:t>‹#›</a:t>
            </a:fld>
            <a:endParaRPr lang="en-US"/>
          </a:p>
        </p:txBody>
      </p:sp>
    </p:spTree>
    <p:extLst>
      <p:ext uri="{BB962C8B-B14F-4D97-AF65-F5344CB8AC3E}">
        <p14:creationId xmlns:p14="http://schemas.microsoft.com/office/powerpoint/2010/main" val="32681136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2B10BB3-D582-4B69-B5EE-27D53025CCF2}" type="slidenum">
              <a:rPr lang="en-US"/>
              <a:pPr>
                <a:defRPr/>
              </a:pPr>
              <a:t>‹#›</a:t>
            </a:fld>
            <a:endParaRPr lang="en-US"/>
          </a:p>
        </p:txBody>
      </p:sp>
    </p:spTree>
    <p:extLst>
      <p:ext uri="{BB962C8B-B14F-4D97-AF65-F5344CB8AC3E}">
        <p14:creationId xmlns:p14="http://schemas.microsoft.com/office/powerpoint/2010/main" val="23670150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0200" y="714375"/>
            <a:ext cx="2006600" cy="5245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5638" y="714375"/>
            <a:ext cx="5872162" cy="5245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85115B7-21AB-49BA-83CC-744C7781D4EB}" type="slidenum">
              <a:rPr lang="en-US"/>
              <a:pPr>
                <a:defRPr/>
              </a:pPr>
              <a:t>‹#›</a:t>
            </a:fld>
            <a:endParaRPr lang="en-US"/>
          </a:p>
        </p:txBody>
      </p:sp>
    </p:spTree>
    <p:extLst>
      <p:ext uri="{BB962C8B-B14F-4D97-AF65-F5344CB8AC3E}">
        <p14:creationId xmlns:p14="http://schemas.microsoft.com/office/powerpoint/2010/main" val="9318620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1"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6"/>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4"/>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91450CE5-257C-41F9-AD17-D71122B7C1BC}" type="slidenum">
              <a:rPr lang="en-US"/>
              <a:pPr>
                <a:defRPr/>
              </a:pPr>
              <a:t>‹#›</a:t>
            </a:fld>
            <a:endParaRPr lang="en-US"/>
          </a:p>
        </p:txBody>
      </p:sp>
    </p:spTree>
    <p:extLst>
      <p:ext uri="{BB962C8B-B14F-4D97-AF65-F5344CB8AC3E}">
        <p14:creationId xmlns:p14="http://schemas.microsoft.com/office/powerpoint/2010/main" val="21148263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1"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46DEA6A5-D540-4304-877C-6D0312BE29E5}" type="slidenum">
              <a:rPr lang="en-US"/>
              <a:pPr>
                <a:defRPr/>
              </a:pPr>
              <a:t>‹#›</a:t>
            </a:fld>
            <a:endParaRPr lang="en-US"/>
          </a:p>
        </p:txBody>
      </p:sp>
    </p:spTree>
    <p:extLst>
      <p:ext uri="{BB962C8B-B14F-4D97-AF65-F5344CB8AC3E}">
        <p14:creationId xmlns:p14="http://schemas.microsoft.com/office/powerpoint/2010/main" val="4259986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1"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2086072-95A0-4206-9EEB-CDD3A4E1984F}" type="slidenum">
              <a:rPr lang="en-US"/>
              <a:pPr>
                <a:defRPr/>
              </a:pPr>
              <a:t>‹#›</a:t>
            </a:fld>
            <a:endParaRPr lang="en-US"/>
          </a:p>
        </p:txBody>
      </p:sp>
    </p:spTree>
    <p:extLst>
      <p:ext uri="{BB962C8B-B14F-4D97-AF65-F5344CB8AC3E}">
        <p14:creationId xmlns:p14="http://schemas.microsoft.com/office/powerpoint/2010/main" val="26516783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1" y="1806576"/>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1" y="3959224"/>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D51F7D6D-94FD-4746-8392-57758DCC8F15}" type="slidenum">
              <a:rPr lang="en-US"/>
              <a:pPr>
                <a:defRPr/>
              </a:pPr>
              <a:t>‹#›</a:t>
            </a:fld>
            <a:endParaRPr lang="en-US"/>
          </a:p>
        </p:txBody>
      </p:sp>
    </p:spTree>
    <p:extLst>
      <p:ext uri="{BB962C8B-B14F-4D97-AF65-F5344CB8AC3E}">
        <p14:creationId xmlns:p14="http://schemas.microsoft.com/office/powerpoint/2010/main" val="1219483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1"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6"/>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4"/>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347C53CD-2574-4A55-88B1-C73482AB5819}" type="slidenum">
              <a:rPr lang="en-US"/>
              <a:pPr>
                <a:defRPr/>
              </a:pPr>
              <a:t>‹#›</a:t>
            </a:fld>
            <a:endParaRPr lang="en-US"/>
          </a:p>
        </p:txBody>
      </p:sp>
    </p:spTree>
    <p:extLst>
      <p:ext uri="{BB962C8B-B14F-4D97-AF65-F5344CB8AC3E}">
        <p14:creationId xmlns:p14="http://schemas.microsoft.com/office/powerpoint/2010/main" val="25127623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6"/>
            <a:ext cx="7524750"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62050" y="3959224"/>
            <a:ext cx="7524750"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7F6C0419-6CEB-4314-87B2-F19BE63D1A30}" type="slidenum">
              <a:rPr lang="en-US"/>
              <a:pPr>
                <a:defRPr/>
              </a:pPr>
              <a:t>‹#›</a:t>
            </a:fld>
            <a:endParaRPr lang="en-US"/>
          </a:p>
        </p:txBody>
      </p:sp>
    </p:spTree>
    <p:extLst>
      <p:ext uri="{BB962C8B-B14F-4D97-AF65-F5344CB8AC3E}">
        <p14:creationId xmlns:p14="http://schemas.microsoft.com/office/powerpoint/2010/main" val="29489506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5638" y="714375"/>
            <a:ext cx="8031162" cy="524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2F1A01E6-1322-4CCF-87FD-872E466C0079}" type="slidenum">
              <a:rPr lang="en-US"/>
              <a:pPr>
                <a:defRPr/>
              </a:pPr>
              <a:t>‹#›</a:t>
            </a:fld>
            <a:endParaRPr lang="en-US"/>
          </a:p>
        </p:txBody>
      </p:sp>
    </p:spTree>
    <p:extLst>
      <p:ext uri="{BB962C8B-B14F-4D97-AF65-F5344CB8AC3E}">
        <p14:creationId xmlns:p14="http://schemas.microsoft.com/office/powerpoint/2010/main" val="2055139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850900"/>
            <a:ext cx="2832100" cy="584200"/>
          </a:xfrm>
        </p:spPr>
        <p:txBody>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10000" y="850900"/>
            <a:ext cx="4584700" cy="5275263"/>
          </a:xfrm>
        </p:spPr>
        <p:txBody>
          <a:bodyPr/>
          <a:lstStyle>
            <a:lvl1pPr marL="228600" indent="-228600">
              <a:defRPr sz="2800" baseline="0"/>
            </a:lvl1pPr>
            <a:lvl2pPr marL="685800" indent="-228600">
              <a:spcBef>
                <a:spcPts val="1176"/>
              </a:spcBef>
              <a:defRPr sz="2400" baseline="0"/>
            </a:lvl2pPr>
            <a:lvl3pPr marL="1005840" indent="-182880">
              <a:spcBef>
                <a:spcPts val="1080"/>
              </a:spcBef>
              <a:defRPr sz="2000"/>
            </a:lvl3pPr>
            <a:lvl4pPr marL="1371600" indent="-182880">
              <a:spcBef>
                <a:spcPts val="1032"/>
              </a:spcBef>
              <a:defRPr sz="1800"/>
            </a:lvl4pPr>
            <a:lvl5pPr marL="1600200" indent="-182880">
              <a:spcBef>
                <a:spcPts val="984"/>
              </a:spcBef>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1549400"/>
            <a:ext cx="2832100" cy="45767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3243618785"/>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55638" y="714377"/>
            <a:ext cx="7877175" cy="768351"/>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1" y="1806576"/>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6"/>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62051" y="3959224"/>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00625" y="3959224"/>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45605614-C735-4938-AB32-72A7513D96B1}" type="slidenum">
              <a:rPr lang="en-US"/>
              <a:pPr>
                <a:defRPr/>
              </a:pPr>
              <a:t>‹#›</a:t>
            </a:fld>
            <a:endParaRPr lang="en-US"/>
          </a:p>
        </p:txBody>
      </p:sp>
    </p:spTree>
    <p:extLst>
      <p:ext uri="{BB962C8B-B14F-4D97-AF65-F5344CB8AC3E}">
        <p14:creationId xmlns:p14="http://schemas.microsoft.com/office/powerpoint/2010/main" val="10376300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4" descr="footer bar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6288"/>
            <a:ext cx="9144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uw_logo_h_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129339"/>
            <a:ext cx="13716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1219200" y="6111876"/>
            <a:ext cx="3276600" cy="523220"/>
          </a:xfrm>
          <a:prstGeom prst="rect">
            <a:avLst/>
          </a:prstGeom>
          <a:noFill/>
          <a:ln>
            <a:noFill/>
          </a:ln>
          <a:effectLst>
            <a:outerShdw dist="17961" dir="2700000" algn="ctr" rotWithShape="0">
              <a:schemeClr val="tx1"/>
            </a:outerShdw>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defRPr/>
            </a:pPr>
            <a:r>
              <a:rPr lang="en-US" sz="1400" b="1" i="1" smtClean="0">
                <a:solidFill>
                  <a:srgbClr val="FFFFFF"/>
                </a:solidFill>
                <a:latin typeface="Trebuchet MS" pitchFamily="34" charset="0"/>
              </a:rPr>
              <a:t>WISCONSIN STATE </a:t>
            </a:r>
            <a:br>
              <a:rPr lang="en-US" sz="1400" b="1" i="1" smtClean="0">
                <a:solidFill>
                  <a:srgbClr val="FFFFFF"/>
                </a:solidFill>
                <a:latin typeface="Trebuchet MS" pitchFamily="34" charset="0"/>
              </a:rPr>
            </a:br>
            <a:r>
              <a:rPr lang="en-US" sz="1400" b="1" i="1" smtClean="0">
                <a:solidFill>
                  <a:srgbClr val="FFFFFF"/>
                </a:solidFill>
                <a:latin typeface="Trebuchet MS" pitchFamily="34" charset="0"/>
              </a:rPr>
              <a:t>LABORATORY OF HYGIENE</a:t>
            </a:r>
          </a:p>
        </p:txBody>
      </p:sp>
      <p:pic>
        <p:nvPicPr>
          <p:cNvPr id="7" name="Picture 23" descr="wslh 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7" y="6159500"/>
            <a:ext cx="11461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side image str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
            <a:ext cx="21717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 name="Rectangle 20"/>
          <p:cNvSpPr>
            <a:spLocks noGrp="1" noChangeArrowheads="1"/>
          </p:cNvSpPr>
          <p:nvPr>
            <p:ph type="ctrTitle" sz="quarter"/>
          </p:nvPr>
        </p:nvSpPr>
        <p:spPr>
          <a:xfrm>
            <a:off x="2235201" y="958853"/>
            <a:ext cx="6276975" cy="1470025"/>
          </a:xfrm>
        </p:spPr>
        <p:txBody>
          <a:bodyPr/>
          <a:lstStyle>
            <a:lvl1pPr>
              <a:defRPr/>
            </a:lvl1pPr>
          </a:lstStyle>
          <a:p>
            <a:r>
              <a:rPr lang="en-US"/>
              <a:t>Click to edit Master title style</a:t>
            </a:r>
          </a:p>
        </p:txBody>
      </p:sp>
      <p:sp>
        <p:nvSpPr>
          <p:cNvPr id="43029" name="Rectangle 21"/>
          <p:cNvSpPr>
            <a:spLocks noGrp="1" noChangeArrowheads="1"/>
          </p:cNvSpPr>
          <p:nvPr>
            <p:ph type="subTitle" sz="quarter" idx="1"/>
          </p:nvPr>
        </p:nvSpPr>
        <p:spPr>
          <a:xfrm>
            <a:off x="2211388" y="2982913"/>
            <a:ext cx="6400800" cy="1752600"/>
          </a:xfrm>
        </p:spPr>
        <p:txBody>
          <a:bodyPr/>
          <a:lstStyle>
            <a:lvl1pPr marL="0" indent="0">
              <a:buFontTx/>
              <a:buNone/>
              <a:defRPr>
                <a:solidFill>
                  <a:schemeClr val="tx1"/>
                </a:solidFill>
              </a:defRPr>
            </a:lvl1pPr>
          </a:lstStyle>
          <a:p>
            <a:r>
              <a:rPr lang="en-US"/>
              <a:t>Click to edit Master subtitle style</a:t>
            </a:r>
          </a:p>
        </p:txBody>
      </p:sp>
      <p:sp>
        <p:nvSpPr>
          <p:cNvPr id="9" name="Rectangle 6"/>
          <p:cNvSpPr>
            <a:spLocks noGrp="1" noChangeArrowheads="1"/>
          </p:cNvSpPr>
          <p:nvPr>
            <p:ph type="sldNum" sz="quarter" idx="10"/>
          </p:nvPr>
        </p:nvSpPr>
        <p:spPr>
          <a:xfrm>
            <a:off x="6553200" y="6245225"/>
            <a:ext cx="2133600" cy="476251"/>
          </a:xfrm>
        </p:spPr>
        <p:txBody>
          <a:bodyPr/>
          <a:lstStyle>
            <a:lvl1pPr>
              <a:defRPr/>
            </a:lvl1pPr>
          </a:lstStyle>
          <a:p>
            <a:pPr>
              <a:defRPr/>
            </a:pPr>
            <a:fld id="{62E0BA2C-A130-4C91-951D-FD4B2ED7CE95}" type="slidenum">
              <a:rPr lang="en-US"/>
              <a:pPr>
                <a:defRPr/>
              </a:pPr>
              <a:t>‹#›</a:t>
            </a:fld>
            <a:endParaRPr lang="en-US"/>
          </a:p>
        </p:txBody>
      </p:sp>
    </p:spTree>
    <p:extLst>
      <p:ext uri="{BB962C8B-B14F-4D97-AF65-F5344CB8AC3E}">
        <p14:creationId xmlns:p14="http://schemas.microsoft.com/office/powerpoint/2010/main" val="34351800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32B506D-01AE-4061-AB4F-2C984BBA2C47}" type="slidenum">
              <a:rPr lang="en-US"/>
              <a:pPr>
                <a:defRPr/>
              </a:pPr>
              <a:t>‹#›</a:t>
            </a:fld>
            <a:endParaRPr lang="en-US"/>
          </a:p>
        </p:txBody>
      </p:sp>
    </p:spTree>
    <p:extLst>
      <p:ext uri="{BB962C8B-B14F-4D97-AF65-F5344CB8AC3E}">
        <p14:creationId xmlns:p14="http://schemas.microsoft.com/office/powerpoint/2010/main" val="3708848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D20789F-0190-43BA-B3BE-BB95E674BE81}" type="slidenum">
              <a:rPr lang="en-US"/>
              <a:pPr>
                <a:defRPr/>
              </a:pPr>
              <a:t>‹#›</a:t>
            </a:fld>
            <a:endParaRPr lang="en-US"/>
          </a:p>
        </p:txBody>
      </p:sp>
    </p:spTree>
    <p:extLst>
      <p:ext uri="{BB962C8B-B14F-4D97-AF65-F5344CB8AC3E}">
        <p14:creationId xmlns:p14="http://schemas.microsoft.com/office/powerpoint/2010/main" val="39799974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1"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D67DAD5-8866-42CC-9511-45261A93F432}" type="slidenum">
              <a:rPr lang="en-US"/>
              <a:pPr>
                <a:defRPr/>
              </a:pPr>
              <a:t>‹#›</a:t>
            </a:fld>
            <a:endParaRPr lang="en-US"/>
          </a:p>
        </p:txBody>
      </p:sp>
    </p:spTree>
    <p:extLst>
      <p:ext uri="{BB962C8B-B14F-4D97-AF65-F5344CB8AC3E}">
        <p14:creationId xmlns:p14="http://schemas.microsoft.com/office/powerpoint/2010/main" val="24484125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E4BCCA8-34BA-44FD-A61E-0D6375FBCF82}" type="slidenum">
              <a:rPr lang="en-US"/>
              <a:pPr>
                <a:defRPr/>
              </a:pPr>
              <a:t>‹#›</a:t>
            </a:fld>
            <a:endParaRPr lang="en-US"/>
          </a:p>
        </p:txBody>
      </p:sp>
    </p:spTree>
    <p:extLst>
      <p:ext uri="{BB962C8B-B14F-4D97-AF65-F5344CB8AC3E}">
        <p14:creationId xmlns:p14="http://schemas.microsoft.com/office/powerpoint/2010/main" val="28421135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1B60F7AB-FE28-45DA-A3A7-689E2D1B675E}" type="slidenum">
              <a:rPr lang="en-US"/>
              <a:pPr>
                <a:defRPr/>
              </a:pPr>
              <a:t>‹#›</a:t>
            </a:fld>
            <a:endParaRPr lang="en-US"/>
          </a:p>
        </p:txBody>
      </p:sp>
    </p:spTree>
    <p:extLst>
      <p:ext uri="{BB962C8B-B14F-4D97-AF65-F5344CB8AC3E}">
        <p14:creationId xmlns:p14="http://schemas.microsoft.com/office/powerpoint/2010/main" val="19598832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8862B10-8A33-4EC4-A0D0-0FA05348CC04}" type="slidenum">
              <a:rPr lang="en-US"/>
              <a:pPr>
                <a:defRPr/>
              </a:pPr>
              <a:t>‹#›</a:t>
            </a:fld>
            <a:endParaRPr lang="en-US"/>
          </a:p>
        </p:txBody>
      </p:sp>
    </p:spTree>
    <p:extLst>
      <p:ext uri="{BB962C8B-B14F-4D97-AF65-F5344CB8AC3E}">
        <p14:creationId xmlns:p14="http://schemas.microsoft.com/office/powerpoint/2010/main" val="7152097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C1F6017-53FB-4E41-A0D0-F3844F9B66DB}" type="slidenum">
              <a:rPr lang="en-US"/>
              <a:pPr>
                <a:defRPr/>
              </a:pPr>
              <a:t>‹#›</a:t>
            </a:fld>
            <a:endParaRPr lang="en-US"/>
          </a:p>
        </p:txBody>
      </p:sp>
    </p:spTree>
    <p:extLst>
      <p:ext uri="{BB962C8B-B14F-4D97-AF65-F5344CB8AC3E}">
        <p14:creationId xmlns:p14="http://schemas.microsoft.com/office/powerpoint/2010/main" val="17046278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D856E5A-0BC1-464B-B352-4B7BE46EDA0F}" type="slidenum">
              <a:rPr lang="en-US"/>
              <a:pPr>
                <a:defRPr/>
              </a:pPr>
              <a:t>‹#›</a:t>
            </a:fld>
            <a:endParaRPr lang="en-US"/>
          </a:p>
        </p:txBody>
      </p:sp>
    </p:spTree>
    <p:extLst>
      <p:ext uri="{BB962C8B-B14F-4D97-AF65-F5344CB8AC3E}">
        <p14:creationId xmlns:p14="http://schemas.microsoft.com/office/powerpoint/2010/main" val="4008087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486400"/>
            <a:ext cx="5486400" cy="6858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948191124"/>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B854693-5BCF-4EB6-835E-D265CBF8AF49}" type="slidenum">
              <a:rPr lang="en-US"/>
              <a:pPr>
                <a:defRPr/>
              </a:pPr>
              <a:t>‹#›</a:t>
            </a:fld>
            <a:endParaRPr lang="en-US"/>
          </a:p>
        </p:txBody>
      </p:sp>
    </p:spTree>
    <p:extLst>
      <p:ext uri="{BB962C8B-B14F-4D97-AF65-F5344CB8AC3E}">
        <p14:creationId xmlns:p14="http://schemas.microsoft.com/office/powerpoint/2010/main" val="31536499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0200" y="714375"/>
            <a:ext cx="2006600" cy="5245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5638" y="714375"/>
            <a:ext cx="5872162" cy="5245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E1206AF-B3F8-4A61-A63A-C0D6AABDD95B}" type="slidenum">
              <a:rPr lang="en-US"/>
              <a:pPr>
                <a:defRPr/>
              </a:pPr>
              <a:t>‹#›</a:t>
            </a:fld>
            <a:endParaRPr lang="en-US"/>
          </a:p>
        </p:txBody>
      </p:sp>
    </p:spTree>
    <p:extLst>
      <p:ext uri="{BB962C8B-B14F-4D97-AF65-F5344CB8AC3E}">
        <p14:creationId xmlns:p14="http://schemas.microsoft.com/office/powerpoint/2010/main" val="4038041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1"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6"/>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4"/>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8258D7E9-6B11-4D8A-A135-4D4AB22D9CE6}" type="slidenum">
              <a:rPr lang="en-US"/>
              <a:pPr>
                <a:defRPr/>
              </a:pPr>
              <a:t>‹#›</a:t>
            </a:fld>
            <a:endParaRPr lang="en-US"/>
          </a:p>
        </p:txBody>
      </p:sp>
    </p:spTree>
    <p:extLst>
      <p:ext uri="{BB962C8B-B14F-4D97-AF65-F5344CB8AC3E}">
        <p14:creationId xmlns:p14="http://schemas.microsoft.com/office/powerpoint/2010/main" val="37902622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1"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9AF917D-92E7-4CEB-A475-1C1B2731877E}" type="slidenum">
              <a:rPr lang="en-US"/>
              <a:pPr>
                <a:defRPr/>
              </a:pPr>
              <a:t>‹#›</a:t>
            </a:fld>
            <a:endParaRPr lang="en-US"/>
          </a:p>
        </p:txBody>
      </p:sp>
    </p:spTree>
    <p:extLst>
      <p:ext uri="{BB962C8B-B14F-4D97-AF65-F5344CB8AC3E}">
        <p14:creationId xmlns:p14="http://schemas.microsoft.com/office/powerpoint/2010/main" val="22290335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1"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9F625E4A-8A4D-4160-9780-D5EB1FFAA343}" type="slidenum">
              <a:rPr lang="en-US"/>
              <a:pPr>
                <a:defRPr/>
              </a:pPr>
              <a:t>‹#›</a:t>
            </a:fld>
            <a:endParaRPr lang="en-US"/>
          </a:p>
        </p:txBody>
      </p:sp>
    </p:spTree>
    <p:extLst>
      <p:ext uri="{BB962C8B-B14F-4D97-AF65-F5344CB8AC3E}">
        <p14:creationId xmlns:p14="http://schemas.microsoft.com/office/powerpoint/2010/main" val="6543840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1" y="1806576"/>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1" y="3959224"/>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643AF34D-C2B9-4DF4-80AA-97A0319934BB}" type="slidenum">
              <a:rPr lang="en-US"/>
              <a:pPr>
                <a:defRPr/>
              </a:pPr>
              <a:t>‹#›</a:t>
            </a:fld>
            <a:endParaRPr lang="en-US"/>
          </a:p>
        </p:txBody>
      </p:sp>
    </p:spTree>
    <p:extLst>
      <p:ext uri="{BB962C8B-B14F-4D97-AF65-F5344CB8AC3E}">
        <p14:creationId xmlns:p14="http://schemas.microsoft.com/office/powerpoint/2010/main" val="34761954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1"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6"/>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4"/>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E53CE0C6-4ACA-432B-A477-7FA82D5672FB}" type="slidenum">
              <a:rPr lang="en-US"/>
              <a:pPr>
                <a:defRPr/>
              </a:pPr>
              <a:t>‹#›</a:t>
            </a:fld>
            <a:endParaRPr lang="en-US"/>
          </a:p>
        </p:txBody>
      </p:sp>
    </p:spTree>
    <p:extLst>
      <p:ext uri="{BB962C8B-B14F-4D97-AF65-F5344CB8AC3E}">
        <p14:creationId xmlns:p14="http://schemas.microsoft.com/office/powerpoint/2010/main" val="16582360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6"/>
            <a:ext cx="7524750"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62050" y="3959224"/>
            <a:ext cx="7524750"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ABCF586A-F6B1-4DB6-8A6E-1A9C594EDB33}" type="slidenum">
              <a:rPr lang="en-US"/>
              <a:pPr>
                <a:defRPr/>
              </a:pPr>
              <a:t>‹#›</a:t>
            </a:fld>
            <a:endParaRPr lang="en-US"/>
          </a:p>
        </p:txBody>
      </p:sp>
    </p:spTree>
    <p:extLst>
      <p:ext uri="{BB962C8B-B14F-4D97-AF65-F5344CB8AC3E}">
        <p14:creationId xmlns:p14="http://schemas.microsoft.com/office/powerpoint/2010/main" val="25226278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5638" y="714375"/>
            <a:ext cx="8031162" cy="524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9277AF18-2F31-4057-9E43-70B745D7C188}" type="slidenum">
              <a:rPr lang="en-US"/>
              <a:pPr>
                <a:defRPr/>
              </a:pPr>
              <a:t>‹#›</a:t>
            </a:fld>
            <a:endParaRPr lang="en-US"/>
          </a:p>
        </p:txBody>
      </p:sp>
    </p:spTree>
    <p:extLst>
      <p:ext uri="{BB962C8B-B14F-4D97-AF65-F5344CB8AC3E}">
        <p14:creationId xmlns:p14="http://schemas.microsoft.com/office/powerpoint/2010/main" val="23574316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55638" y="714377"/>
            <a:ext cx="7877175" cy="768351"/>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1" y="1806576"/>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6"/>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62051" y="3959224"/>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00625" y="3959224"/>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DAA9BEE3-B65A-4DF8-A283-BA176AD80764}" type="slidenum">
              <a:rPr lang="en-US"/>
              <a:pPr>
                <a:defRPr/>
              </a:pPr>
              <a:t>‹#›</a:t>
            </a:fld>
            <a:endParaRPr lang="en-US"/>
          </a:p>
        </p:txBody>
      </p:sp>
    </p:spTree>
    <p:extLst>
      <p:ext uri="{BB962C8B-B14F-4D97-AF65-F5344CB8AC3E}">
        <p14:creationId xmlns:p14="http://schemas.microsoft.com/office/powerpoint/2010/main" val="3664009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4" descr="footer bar2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56288"/>
            <a:ext cx="9144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uw_logo_h_2c"/>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43800" y="6129338"/>
            <a:ext cx="13716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userDrawn="1"/>
        </p:nvSpPr>
        <p:spPr bwMode="auto">
          <a:xfrm>
            <a:off x="1219200" y="6111875"/>
            <a:ext cx="3276600" cy="517525"/>
          </a:xfrm>
          <a:prstGeom prst="rect">
            <a:avLst/>
          </a:prstGeom>
          <a:noFill/>
          <a:ln>
            <a:noFill/>
          </a:ln>
          <a:effectLst>
            <a:outerShdw dist="17961" dir="2700000" algn="ctr" rotWithShape="0">
              <a:schemeClr val="tx1"/>
            </a:outerShdw>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hangingPunct="1">
              <a:spcBef>
                <a:spcPct val="50000"/>
              </a:spcBef>
              <a:defRPr/>
            </a:pPr>
            <a:r>
              <a:rPr lang="en-US" sz="1400" b="1" i="1" smtClean="0">
                <a:solidFill>
                  <a:srgbClr val="FFFFFF"/>
                </a:solidFill>
                <a:latin typeface="Trebuchet MS" pitchFamily="34" charset="0"/>
                <a:ea typeface="+mn-ea"/>
                <a:cs typeface="Arial" pitchFamily="34" charset="0"/>
              </a:rPr>
              <a:t>WISCONSIN STATE </a:t>
            </a:r>
            <a:br>
              <a:rPr lang="en-US" sz="1400" b="1" i="1" smtClean="0">
                <a:solidFill>
                  <a:srgbClr val="FFFFFF"/>
                </a:solidFill>
                <a:latin typeface="Trebuchet MS" pitchFamily="34" charset="0"/>
                <a:ea typeface="+mn-ea"/>
                <a:cs typeface="Arial" pitchFamily="34" charset="0"/>
              </a:rPr>
            </a:br>
            <a:r>
              <a:rPr lang="en-US" sz="1400" b="1" i="1" smtClean="0">
                <a:solidFill>
                  <a:srgbClr val="FFFFFF"/>
                </a:solidFill>
                <a:latin typeface="Trebuchet MS" pitchFamily="34" charset="0"/>
                <a:ea typeface="+mn-ea"/>
                <a:cs typeface="Arial" pitchFamily="34" charset="0"/>
              </a:rPr>
              <a:t>LABORATORY OF HYGIENE</a:t>
            </a:r>
          </a:p>
        </p:txBody>
      </p:sp>
      <p:pic>
        <p:nvPicPr>
          <p:cNvPr id="7" name="Picture 23" descr="wslh black"/>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0175" y="6159500"/>
            <a:ext cx="11461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side image strip"/>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21717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 name="Rectangle 20"/>
          <p:cNvSpPr>
            <a:spLocks noGrp="1" noChangeArrowheads="1"/>
          </p:cNvSpPr>
          <p:nvPr>
            <p:ph type="ctrTitle" sz="quarter"/>
          </p:nvPr>
        </p:nvSpPr>
        <p:spPr>
          <a:xfrm>
            <a:off x="2235200" y="958850"/>
            <a:ext cx="6276975" cy="1470025"/>
          </a:xfrm>
        </p:spPr>
        <p:txBody>
          <a:bodyPr/>
          <a:lstStyle>
            <a:lvl1pPr>
              <a:defRPr/>
            </a:lvl1pPr>
          </a:lstStyle>
          <a:p>
            <a:r>
              <a:rPr lang="en-US"/>
              <a:t>Click to edit Master title style</a:t>
            </a:r>
          </a:p>
        </p:txBody>
      </p:sp>
      <p:sp>
        <p:nvSpPr>
          <p:cNvPr id="43029" name="Rectangle 21"/>
          <p:cNvSpPr>
            <a:spLocks noGrp="1" noChangeArrowheads="1"/>
          </p:cNvSpPr>
          <p:nvPr>
            <p:ph type="subTitle" sz="quarter" idx="1"/>
          </p:nvPr>
        </p:nvSpPr>
        <p:spPr>
          <a:xfrm>
            <a:off x="2211388" y="2982913"/>
            <a:ext cx="6400800" cy="1752600"/>
          </a:xfrm>
        </p:spPr>
        <p:txBody>
          <a:bodyPr/>
          <a:lstStyle>
            <a:lvl1pPr marL="0" indent="0">
              <a:buFontTx/>
              <a:buNone/>
              <a:defRPr/>
            </a:lvl1pPr>
          </a:lstStyle>
          <a:p>
            <a:r>
              <a:rPr lang="en-US"/>
              <a:t>Click to edit Master subtitle style</a:t>
            </a:r>
          </a:p>
        </p:txBody>
      </p:sp>
      <p:sp>
        <p:nvSpPr>
          <p:cNvPr id="9" name="Rectangle 6"/>
          <p:cNvSpPr>
            <a:spLocks noGrp="1" noChangeArrowheads="1"/>
          </p:cNvSpPr>
          <p:nvPr>
            <p:ph type="sldNum" sz="quarter" idx="10"/>
          </p:nvPr>
        </p:nvSpPr>
        <p:spPr>
          <a:xfrm>
            <a:off x="6553200" y="6245225"/>
            <a:ext cx="2133600" cy="476250"/>
          </a:xfrm>
        </p:spPr>
        <p:txBody>
          <a:bodyPr/>
          <a:lstStyle>
            <a:lvl1pPr>
              <a:defRPr/>
            </a:lvl1pPr>
          </a:lstStyle>
          <a:p>
            <a:pPr>
              <a:defRPr/>
            </a:pPr>
            <a:fld id="{0D717140-A781-4FB4-97F9-8EDD125C0764}" type="slidenum">
              <a:rPr lang="en-US"/>
              <a:pPr>
                <a:defRPr/>
              </a:pPr>
              <a:t>‹#›</a:t>
            </a:fld>
            <a:endParaRPr lang="en-US"/>
          </a:p>
        </p:txBody>
      </p:sp>
    </p:spTree>
    <p:extLst>
      <p:ext uri="{BB962C8B-B14F-4D97-AF65-F5344CB8AC3E}">
        <p14:creationId xmlns:p14="http://schemas.microsoft.com/office/powerpoint/2010/main" val="10197231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7"/>
            <a:ext cx="7877175" cy="768351"/>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1" y="1806576"/>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1" y="3959224"/>
            <a:ext cx="3686175" cy="2000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9452965F-BD01-4B2A-8D88-4D116A9A4466}" type="slidenum">
              <a:rPr lang="en-US"/>
              <a:pPr>
                <a:defRPr/>
              </a:pPr>
              <a:t>‹#›</a:t>
            </a:fld>
            <a:endParaRPr lang="en-US"/>
          </a:p>
        </p:txBody>
      </p:sp>
    </p:spTree>
    <p:extLst>
      <p:ext uri="{BB962C8B-B14F-4D97-AF65-F5344CB8AC3E}">
        <p14:creationId xmlns:p14="http://schemas.microsoft.com/office/powerpoint/2010/main" val="42319762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4" descr="footer bar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6288"/>
            <a:ext cx="9144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uw_logo_h_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129338"/>
            <a:ext cx="13716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1219200" y="6111875"/>
            <a:ext cx="3276600" cy="517525"/>
          </a:xfrm>
          <a:prstGeom prst="rect">
            <a:avLst/>
          </a:prstGeom>
          <a:noFill/>
          <a:ln>
            <a:noFill/>
          </a:ln>
          <a:effectLst>
            <a:outerShdw dist="17961" dir="2700000" algn="ctr" rotWithShape="0">
              <a:schemeClr val="tx1"/>
            </a:outerShdw>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defRPr/>
            </a:pPr>
            <a:r>
              <a:rPr lang="en-US" sz="1400" b="1" i="1" smtClean="0">
                <a:solidFill>
                  <a:srgbClr val="FFFFFF"/>
                </a:solidFill>
                <a:latin typeface="Trebuchet MS" pitchFamily="34" charset="0"/>
              </a:rPr>
              <a:t>WISCONSIN STATE </a:t>
            </a:r>
            <a:br>
              <a:rPr lang="en-US" sz="1400" b="1" i="1" smtClean="0">
                <a:solidFill>
                  <a:srgbClr val="FFFFFF"/>
                </a:solidFill>
                <a:latin typeface="Trebuchet MS" pitchFamily="34" charset="0"/>
              </a:rPr>
            </a:br>
            <a:r>
              <a:rPr lang="en-US" sz="1400" b="1" i="1" smtClean="0">
                <a:solidFill>
                  <a:srgbClr val="FFFFFF"/>
                </a:solidFill>
                <a:latin typeface="Trebuchet MS" pitchFamily="34" charset="0"/>
              </a:rPr>
              <a:t>LABORATORY OF HYGIENE</a:t>
            </a:r>
          </a:p>
        </p:txBody>
      </p:sp>
      <p:pic>
        <p:nvPicPr>
          <p:cNvPr id="7" name="Picture 23" descr="wslh 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6159500"/>
            <a:ext cx="11461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side image str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1717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 name="Rectangle 20"/>
          <p:cNvSpPr>
            <a:spLocks noGrp="1" noChangeArrowheads="1"/>
          </p:cNvSpPr>
          <p:nvPr>
            <p:ph type="ctrTitle" sz="quarter"/>
          </p:nvPr>
        </p:nvSpPr>
        <p:spPr>
          <a:xfrm>
            <a:off x="2235200" y="958850"/>
            <a:ext cx="6276975" cy="1470025"/>
          </a:xfrm>
        </p:spPr>
        <p:txBody>
          <a:bodyPr/>
          <a:lstStyle>
            <a:lvl1pPr>
              <a:defRPr/>
            </a:lvl1pPr>
          </a:lstStyle>
          <a:p>
            <a:r>
              <a:rPr lang="en-US"/>
              <a:t>Click to edit Master title style</a:t>
            </a:r>
          </a:p>
        </p:txBody>
      </p:sp>
      <p:sp>
        <p:nvSpPr>
          <p:cNvPr id="43029" name="Rectangle 21"/>
          <p:cNvSpPr>
            <a:spLocks noGrp="1" noChangeArrowheads="1"/>
          </p:cNvSpPr>
          <p:nvPr>
            <p:ph type="subTitle" sz="quarter" idx="1"/>
          </p:nvPr>
        </p:nvSpPr>
        <p:spPr>
          <a:xfrm>
            <a:off x="2211388" y="2982913"/>
            <a:ext cx="6400800" cy="1752600"/>
          </a:xfrm>
        </p:spPr>
        <p:txBody>
          <a:bodyPr/>
          <a:lstStyle>
            <a:lvl1pPr marL="0" indent="0">
              <a:buFontTx/>
              <a:buNone/>
              <a:defRPr>
                <a:solidFill>
                  <a:schemeClr val="tx1"/>
                </a:solidFill>
              </a:defRPr>
            </a:lvl1pPr>
          </a:lstStyle>
          <a:p>
            <a:r>
              <a:rPr lang="en-US"/>
              <a:t>Click to edit Master subtitle style</a:t>
            </a:r>
          </a:p>
        </p:txBody>
      </p:sp>
      <p:sp>
        <p:nvSpPr>
          <p:cNvPr id="9" name="Rectangle 6"/>
          <p:cNvSpPr>
            <a:spLocks noGrp="1" noChangeArrowheads="1"/>
          </p:cNvSpPr>
          <p:nvPr>
            <p:ph type="sldNum" sz="quarter" idx="10"/>
          </p:nvPr>
        </p:nvSpPr>
        <p:spPr>
          <a:xfrm>
            <a:off x="6553200" y="6245225"/>
            <a:ext cx="2133600" cy="476250"/>
          </a:xfrm>
        </p:spPr>
        <p:txBody>
          <a:bodyPr/>
          <a:lstStyle>
            <a:lvl1pPr>
              <a:defRPr/>
            </a:lvl1pPr>
          </a:lstStyle>
          <a:p>
            <a:pPr>
              <a:defRPr/>
            </a:pPr>
            <a:fld id="{F0A09B6A-25A7-445C-9994-4660669CAF5D}" type="slidenum">
              <a:rPr lang="en-US"/>
              <a:pPr>
                <a:defRPr/>
              </a:pPr>
              <a:t>‹#›</a:t>
            </a:fld>
            <a:endParaRPr lang="en-US"/>
          </a:p>
        </p:txBody>
      </p:sp>
    </p:spTree>
    <p:extLst>
      <p:ext uri="{BB962C8B-B14F-4D97-AF65-F5344CB8AC3E}">
        <p14:creationId xmlns:p14="http://schemas.microsoft.com/office/powerpoint/2010/main" val="20196615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82503ED-4DB6-4A0E-8D00-A10B22209CC4}" type="slidenum">
              <a:rPr lang="en-US"/>
              <a:pPr>
                <a:defRPr/>
              </a:pPr>
              <a:t>‹#›</a:t>
            </a:fld>
            <a:endParaRPr lang="en-US"/>
          </a:p>
        </p:txBody>
      </p:sp>
    </p:spTree>
    <p:extLst>
      <p:ext uri="{BB962C8B-B14F-4D97-AF65-F5344CB8AC3E}">
        <p14:creationId xmlns:p14="http://schemas.microsoft.com/office/powerpoint/2010/main" val="19462042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6AAFD06-60CB-48D4-B4C9-4E8A6CD082E5}" type="slidenum">
              <a:rPr lang="en-US"/>
              <a:pPr>
                <a:defRPr/>
              </a:pPr>
              <a:t>‹#›</a:t>
            </a:fld>
            <a:endParaRPr lang="en-US"/>
          </a:p>
        </p:txBody>
      </p:sp>
    </p:spTree>
    <p:extLst>
      <p:ext uri="{BB962C8B-B14F-4D97-AF65-F5344CB8AC3E}">
        <p14:creationId xmlns:p14="http://schemas.microsoft.com/office/powerpoint/2010/main" val="40658889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910F3E85-7A5E-4FDE-883A-92153D957E21}" type="slidenum">
              <a:rPr lang="en-US"/>
              <a:pPr>
                <a:defRPr/>
              </a:pPr>
              <a:t>‹#›</a:t>
            </a:fld>
            <a:endParaRPr lang="en-US"/>
          </a:p>
        </p:txBody>
      </p:sp>
    </p:spTree>
    <p:extLst>
      <p:ext uri="{BB962C8B-B14F-4D97-AF65-F5344CB8AC3E}">
        <p14:creationId xmlns:p14="http://schemas.microsoft.com/office/powerpoint/2010/main" val="25752567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6B7093ED-91C8-4C37-B0C7-A67FD44BD21B}" type="slidenum">
              <a:rPr lang="en-US"/>
              <a:pPr>
                <a:defRPr/>
              </a:pPr>
              <a:t>‹#›</a:t>
            </a:fld>
            <a:endParaRPr lang="en-US"/>
          </a:p>
        </p:txBody>
      </p:sp>
    </p:spTree>
    <p:extLst>
      <p:ext uri="{BB962C8B-B14F-4D97-AF65-F5344CB8AC3E}">
        <p14:creationId xmlns:p14="http://schemas.microsoft.com/office/powerpoint/2010/main" val="2725538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A17B2B1B-E5C4-49A3-B486-C7C522868C8E}" type="slidenum">
              <a:rPr lang="en-US"/>
              <a:pPr>
                <a:defRPr/>
              </a:pPr>
              <a:t>‹#›</a:t>
            </a:fld>
            <a:endParaRPr lang="en-US"/>
          </a:p>
        </p:txBody>
      </p:sp>
    </p:spTree>
    <p:extLst>
      <p:ext uri="{BB962C8B-B14F-4D97-AF65-F5344CB8AC3E}">
        <p14:creationId xmlns:p14="http://schemas.microsoft.com/office/powerpoint/2010/main" val="127277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6A71B9A-27D2-4BEE-BBA2-A82E4E6C8AC7}" type="slidenum">
              <a:rPr lang="en-US"/>
              <a:pPr>
                <a:defRPr/>
              </a:pPr>
              <a:t>‹#›</a:t>
            </a:fld>
            <a:endParaRPr lang="en-US"/>
          </a:p>
        </p:txBody>
      </p:sp>
    </p:spTree>
    <p:extLst>
      <p:ext uri="{BB962C8B-B14F-4D97-AF65-F5344CB8AC3E}">
        <p14:creationId xmlns:p14="http://schemas.microsoft.com/office/powerpoint/2010/main" val="20283169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CB75E96-ABF4-4ADD-B701-9D902391B63C}" type="slidenum">
              <a:rPr lang="en-US"/>
              <a:pPr>
                <a:defRPr/>
              </a:pPr>
              <a:t>‹#›</a:t>
            </a:fld>
            <a:endParaRPr lang="en-US"/>
          </a:p>
        </p:txBody>
      </p:sp>
    </p:spTree>
    <p:extLst>
      <p:ext uri="{BB962C8B-B14F-4D97-AF65-F5344CB8AC3E}">
        <p14:creationId xmlns:p14="http://schemas.microsoft.com/office/powerpoint/2010/main" val="20043525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ECF33E6-C21F-479F-B62B-CD2B08698CEB}" type="slidenum">
              <a:rPr lang="en-US"/>
              <a:pPr>
                <a:defRPr/>
              </a:pPr>
              <a:t>‹#›</a:t>
            </a:fld>
            <a:endParaRPr lang="en-US"/>
          </a:p>
        </p:txBody>
      </p:sp>
    </p:spTree>
    <p:extLst>
      <p:ext uri="{BB962C8B-B14F-4D97-AF65-F5344CB8AC3E}">
        <p14:creationId xmlns:p14="http://schemas.microsoft.com/office/powerpoint/2010/main" val="4114677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B215447-7553-4179-AC8B-3B56B52D754F}" type="slidenum">
              <a:rPr lang="en-US"/>
              <a:pPr>
                <a:defRPr/>
              </a:pPr>
              <a:t>‹#›</a:t>
            </a:fld>
            <a:endParaRPr lang="en-US"/>
          </a:p>
        </p:txBody>
      </p:sp>
    </p:spTree>
    <p:extLst>
      <p:ext uri="{BB962C8B-B14F-4D97-AF65-F5344CB8AC3E}">
        <p14:creationId xmlns:p14="http://schemas.microsoft.com/office/powerpoint/2010/main" val="9658380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660BC71-2F76-484A-8EA4-90B1DC8B1BF9}" type="slidenum">
              <a:rPr lang="en-US"/>
              <a:pPr>
                <a:defRPr/>
              </a:pPr>
              <a:t>‹#›</a:t>
            </a:fld>
            <a:endParaRPr lang="en-US"/>
          </a:p>
        </p:txBody>
      </p:sp>
    </p:spTree>
    <p:extLst>
      <p:ext uri="{BB962C8B-B14F-4D97-AF65-F5344CB8AC3E}">
        <p14:creationId xmlns:p14="http://schemas.microsoft.com/office/powerpoint/2010/main" val="34490970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0200" y="714375"/>
            <a:ext cx="2006600" cy="5245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5638" y="714375"/>
            <a:ext cx="5872162" cy="5245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D47CF95-2953-41DD-B7BA-1C326A85EDD0}" type="slidenum">
              <a:rPr lang="en-US"/>
              <a:pPr>
                <a:defRPr/>
              </a:pPr>
              <a:t>‹#›</a:t>
            </a:fld>
            <a:endParaRPr lang="en-US"/>
          </a:p>
        </p:txBody>
      </p:sp>
    </p:spTree>
    <p:extLst>
      <p:ext uri="{BB962C8B-B14F-4D97-AF65-F5344CB8AC3E}">
        <p14:creationId xmlns:p14="http://schemas.microsoft.com/office/powerpoint/2010/main" val="1953025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D3845743-1C13-401B-A8AB-F7BA7C3A56B2}" type="slidenum">
              <a:rPr lang="en-US"/>
              <a:pPr>
                <a:defRPr/>
              </a:pPr>
              <a:t>‹#›</a:t>
            </a:fld>
            <a:endParaRPr lang="en-US"/>
          </a:p>
        </p:txBody>
      </p:sp>
    </p:spTree>
    <p:extLst>
      <p:ext uri="{BB962C8B-B14F-4D97-AF65-F5344CB8AC3E}">
        <p14:creationId xmlns:p14="http://schemas.microsoft.com/office/powerpoint/2010/main" val="24833449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E0F6848-6EFF-4383-997F-DE8FCF586DFF}" type="slidenum">
              <a:rPr lang="en-US"/>
              <a:pPr>
                <a:defRPr/>
              </a:pPr>
              <a:t>‹#›</a:t>
            </a:fld>
            <a:endParaRPr lang="en-US"/>
          </a:p>
        </p:txBody>
      </p:sp>
    </p:spTree>
    <p:extLst>
      <p:ext uri="{BB962C8B-B14F-4D97-AF65-F5344CB8AC3E}">
        <p14:creationId xmlns:p14="http://schemas.microsoft.com/office/powerpoint/2010/main" val="8053771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A500687D-39FF-401D-A335-7D710044EC14}" type="slidenum">
              <a:rPr lang="en-US"/>
              <a:pPr>
                <a:defRPr/>
              </a:pPr>
              <a:t>‹#›</a:t>
            </a:fld>
            <a:endParaRPr lang="en-US"/>
          </a:p>
        </p:txBody>
      </p:sp>
    </p:spTree>
    <p:extLst>
      <p:ext uri="{BB962C8B-B14F-4D97-AF65-F5344CB8AC3E}">
        <p14:creationId xmlns:p14="http://schemas.microsoft.com/office/powerpoint/2010/main" val="9727637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8EC2133D-211A-40FC-9292-D86FA575343F}" type="slidenum">
              <a:rPr lang="en-US"/>
              <a:pPr>
                <a:defRPr/>
              </a:pPr>
              <a:t>‹#›</a:t>
            </a:fld>
            <a:endParaRPr lang="en-US"/>
          </a:p>
        </p:txBody>
      </p:sp>
    </p:spTree>
    <p:extLst>
      <p:ext uri="{BB962C8B-B14F-4D97-AF65-F5344CB8AC3E}">
        <p14:creationId xmlns:p14="http://schemas.microsoft.com/office/powerpoint/2010/main" val="30317729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B3F35CBD-741A-41C6-AC9E-06FE134E31B5}" type="slidenum">
              <a:rPr lang="en-US"/>
              <a:pPr>
                <a:defRPr/>
              </a:pPr>
              <a:t>‹#›</a:t>
            </a:fld>
            <a:endParaRPr lang="en-US"/>
          </a:p>
        </p:txBody>
      </p:sp>
    </p:spTree>
    <p:extLst>
      <p:ext uri="{BB962C8B-B14F-4D97-AF65-F5344CB8AC3E}">
        <p14:creationId xmlns:p14="http://schemas.microsoft.com/office/powerpoint/2010/main" val="26652086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752475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62050" y="3959225"/>
            <a:ext cx="752475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DB78CEE-BEB9-40F9-95EE-0B175A370AA0}" type="slidenum">
              <a:rPr lang="en-US"/>
              <a:pPr>
                <a:defRPr/>
              </a:pPr>
              <a:t>‹#›</a:t>
            </a:fld>
            <a:endParaRPr lang="en-US"/>
          </a:p>
        </p:txBody>
      </p:sp>
    </p:spTree>
    <p:extLst>
      <p:ext uri="{BB962C8B-B14F-4D97-AF65-F5344CB8AC3E}">
        <p14:creationId xmlns:p14="http://schemas.microsoft.com/office/powerpoint/2010/main" val="30305859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5638" y="714375"/>
            <a:ext cx="8031162" cy="524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486249D2-1109-45BB-BE0A-425059E2C200}" type="slidenum">
              <a:rPr lang="en-US"/>
              <a:pPr>
                <a:defRPr/>
              </a:pPr>
              <a:t>‹#›</a:t>
            </a:fld>
            <a:endParaRPr lang="en-US"/>
          </a:p>
        </p:txBody>
      </p:sp>
    </p:spTree>
    <p:extLst>
      <p:ext uri="{BB962C8B-B14F-4D97-AF65-F5344CB8AC3E}">
        <p14:creationId xmlns:p14="http://schemas.microsoft.com/office/powerpoint/2010/main" val="20353138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388225A-3AA3-4162-B352-8AF825CDAACA}" type="slidenum">
              <a:rPr lang="en-US"/>
              <a:pPr>
                <a:defRPr/>
              </a:pPr>
              <a:t>‹#›</a:t>
            </a:fld>
            <a:endParaRPr lang="en-US"/>
          </a:p>
        </p:txBody>
      </p:sp>
    </p:spTree>
    <p:extLst>
      <p:ext uri="{BB962C8B-B14F-4D97-AF65-F5344CB8AC3E}">
        <p14:creationId xmlns:p14="http://schemas.microsoft.com/office/powerpoint/2010/main" val="74758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F4B5176-B0D4-446F-98B2-C09618FDEF09}" type="slidenum">
              <a:rPr lang="en-US"/>
              <a:pPr>
                <a:defRPr/>
              </a:pPr>
              <a:t>‹#›</a:t>
            </a:fld>
            <a:endParaRPr lang="en-US"/>
          </a:p>
        </p:txBody>
      </p:sp>
    </p:spTree>
    <p:extLst>
      <p:ext uri="{BB962C8B-B14F-4D97-AF65-F5344CB8AC3E}">
        <p14:creationId xmlns:p14="http://schemas.microsoft.com/office/powerpoint/2010/main" val="27456203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44660950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
              <a:defRPr sz="2400" b="1" baseline="0">
                <a:solidFill>
                  <a:schemeClr val="bg2"/>
                </a:solidFill>
              </a:defRPr>
            </a:lvl1pPr>
            <a:lvl2pPr>
              <a:buClr>
                <a:schemeClr val="bg1"/>
              </a:buClr>
              <a:buSzPct val="100000"/>
              <a:buFont typeface="Arial" pitchFamily="34" charset="0"/>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Arial" pitchFamily="34" charset="0"/>
              <a:buChar char="•"/>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081425232"/>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95374089"/>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80757792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998635642"/>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99386864"/>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407254338"/>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78817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371600" y="4343400"/>
            <a:ext cx="6400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defRPr/>
            </a:pPr>
            <a:r>
              <a:rPr lang="en-US" altLang="en-US" sz="1300" b="1" smtClean="0">
                <a:solidFill>
                  <a:srgbClr val="FFFFFF"/>
                </a:solidFill>
                <a:latin typeface="Myriad Web Pro"/>
                <a:ea typeface="+mn-ea"/>
                <a:cs typeface="Arial" pitchFamily="34" charset="0"/>
              </a:rPr>
              <a:t>For more information please contact Centers for Disease Control and Prevention</a:t>
            </a:r>
          </a:p>
        </p:txBody>
      </p:sp>
      <p:sp>
        <p:nvSpPr>
          <p:cNvPr id="6" name="Rectangle 5"/>
          <p:cNvSpPr>
            <a:spLocks noChangeArrowheads="1"/>
          </p:cNvSpPr>
          <p:nvPr userDrawn="1"/>
        </p:nvSpPr>
        <p:spPr bwMode="auto">
          <a:xfrm>
            <a:off x="1371600" y="4705350"/>
            <a:ext cx="5943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defRPr/>
            </a:pPr>
            <a:r>
              <a:rPr lang="en-US" altLang="en-US" sz="1200" smtClean="0">
                <a:solidFill>
                  <a:srgbClr val="FFFFFF"/>
                </a:solidFill>
                <a:latin typeface="Myriad Web Pro"/>
                <a:ea typeface="+mn-ea"/>
                <a:cs typeface="Arial" pitchFamily="34" charset="0"/>
              </a:rPr>
              <a:t>1600 Clifton Road NE, Atlanta, GA 30333</a:t>
            </a:r>
          </a:p>
          <a:p>
            <a:pPr defTabSz="914400" eaLnBrk="1" hangingPunct="1">
              <a:defRPr/>
            </a:pPr>
            <a:r>
              <a:rPr lang="en-US" altLang="en-US" sz="1200" smtClean="0">
                <a:solidFill>
                  <a:srgbClr val="FFFFFF"/>
                </a:solidFill>
                <a:latin typeface="Myriad Web Pro"/>
                <a:ea typeface="+mn-ea"/>
                <a:cs typeface="Arial" pitchFamily="34" charset="0"/>
              </a:rPr>
              <a:t>Telephone, 1-800-CDC-INFO (232-4636)/TTY: 1-888-232-6348</a:t>
            </a:r>
          </a:p>
          <a:p>
            <a:pPr defTabSz="914400" eaLnBrk="1" hangingPunct="1">
              <a:defRPr/>
            </a:pPr>
            <a:r>
              <a:rPr lang="en-US" altLang="en-US" sz="1200" smtClean="0">
                <a:solidFill>
                  <a:srgbClr val="FFFFFF"/>
                </a:solidFill>
                <a:latin typeface="Myriad Web Pro"/>
                <a:ea typeface="+mn-ea"/>
                <a:cs typeface="Arial" pitchFamily="34" charset="0"/>
              </a:rPr>
              <a:t>E-mail: cdcinfo@cdc.gov 	Web: www.cdc.gov</a:t>
            </a:r>
          </a:p>
        </p:txBody>
      </p:sp>
      <p:sp>
        <p:nvSpPr>
          <p:cNvPr id="9" name="Rectangle 8"/>
          <p:cNvSpPr>
            <a:spLocks noChangeArrowheads="1"/>
          </p:cNvSpPr>
          <p:nvPr userDrawn="1"/>
        </p:nvSpPr>
        <p:spPr bwMode="auto">
          <a:xfrm>
            <a:off x="1371600" y="5421313"/>
            <a:ext cx="594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defRPr/>
            </a:pPr>
            <a:r>
              <a:rPr lang="en-US" altLang="en-US" sz="900" smtClean="0">
                <a:solidFill>
                  <a:srgbClr val="FFFFFF"/>
                </a:solidFill>
                <a:latin typeface="Myriad Web Pro"/>
                <a:ea typeface="+mn-ea"/>
                <a:cs typeface="Arial" pitchFamily="34" charset="0"/>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7"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8"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190300452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Tree>
    <p:extLst>
      <p:ext uri="{BB962C8B-B14F-4D97-AF65-F5344CB8AC3E}">
        <p14:creationId xmlns:p14="http://schemas.microsoft.com/office/powerpoint/2010/main" val="282587886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593B25C-F899-40B2-A0FB-B1578F275C9F}" type="slidenum">
              <a:rPr lang="en-US"/>
              <a:pPr>
                <a:defRPr/>
              </a:pPr>
              <a:t>‹#›</a:t>
            </a:fld>
            <a:endParaRPr lang="en-US"/>
          </a:p>
        </p:txBody>
      </p:sp>
    </p:spTree>
    <p:extLst>
      <p:ext uri="{BB962C8B-B14F-4D97-AF65-F5344CB8AC3E}">
        <p14:creationId xmlns:p14="http://schemas.microsoft.com/office/powerpoint/2010/main" val="37562020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48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nchorCtr="0"/>
          <a:lstStyle>
            <a:lvl1pPr>
              <a:lnSpc>
                <a:spcPts val="3000"/>
              </a:lnSpc>
              <a:defRPr sz="2800" b="1" baseline="0">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1600200"/>
            <a:ext cx="8229600" cy="4191000"/>
          </a:xfrm>
          <a:prstGeom prst="rect">
            <a:avLst/>
          </a:prstGeom>
        </p:spPr>
        <p:txBody>
          <a:bodyPr/>
          <a:lstStyle>
            <a:lvl1pPr marL="231775" indent="-231775">
              <a:buClr>
                <a:schemeClr val="tx1"/>
              </a:buClr>
              <a:buSzPct val="70000"/>
              <a:buFont typeface="Wingdings" pitchFamily="2" charset="2"/>
              <a:buChar char="q"/>
              <a:defRPr sz="2000" b="1" baseline="0">
                <a:solidFill>
                  <a:schemeClr val="bg2"/>
                </a:solidFill>
              </a:defRPr>
            </a:lvl1pPr>
            <a:lvl2pPr marL="573088" indent="-231775">
              <a:buClr>
                <a:schemeClr val="tx1"/>
              </a:buClr>
              <a:buSzPct val="100000"/>
              <a:buFont typeface="Wingdings" pitchFamily="2" charset="2"/>
              <a:buChar char="§"/>
              <a:defRPr sz="18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2993250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4" descr="footer bar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6288"/>
            <a:ext cx="9144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uw_logo_h_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129338"/>
            <a:ext cx="13716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1219200" y="6111875"/>
            <a:ext cx="3276600" cy="51752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4400" eaLnBrk="1" hangingPunct="1">
              <a:spcBef>
                <a:spcPct val="50000"/>
              </a:spcBef>
              <a:defRPr/>
            </a:pPr>
            <a:r>
              <a:rPr lang="en-US" altLang="en-US" sz="1400" i="1" smtClean="0">
                <a:solidFill>
                  <a:srgbClr val="FFFFFF"/>
                </a:solidFill>
                <a:latin typeface="Trebuchet MS" pitchFamily="34" charset="0"/>
              </a:rPr>
              <a:t>WISCONSIN STATE </a:t>
            </a:r>
            <a:br>
              <a:rPr lang="en-US" altLang="en-US" sz="1400" i="1" smtClean="0">
                <a:solidFill>
                  <a:srgbClr val="FFFFFF"/>
                </a:solidFill>
                <a:latin typeface="Trebuchet MS" pitchFamily="34" charset="0"/>
              </a:rPr>
            </a:br>
            <a:r>
              <a:rPr lang="en-US" altLang="en-US" sz="1400" i="1" smtClean="0">
                <a:solidFill>
                  <a:srgbClr val="FFFFFF"/>
                </a:solidFill>
                <a:latin typeface="Trebuchet MS" pitchFamily="34" charset="0"/>
              </a:rPr>
              <a:t>LABORATORY OF HYGIENE</a:t>
            </a:r>
          </a:p>
        </p:txBody>
      </p:sp>
      <p:pic>
        <p:nvPicPr>
          <p:cNvPr id="7" name="Picture 23" descr="wslh 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6159500"/>
            <a:ext cx="11461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side image str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1717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 name="Rectangle 20"/>
          <p:cNvSpPr>
            <a:spLocks noGrp="1" noChangeArrowheads="1"/>
          </p:cNvSpPr>
          <p:nvPr>
            <p:ph type="ctrTitle" sz="quarter"/>
          </p:nvPr>
        </p:nvSpPr>
        <p:spPr>
          <a:xfrm>
            <a:off x="2235200" y="958850"/>
            <a:ext cx="6276975" cy="1470025"/>
          </a:xfrm>
        </p:spPr>
        <p:txBody>
          <a:bodyPr/>
          <a:lstStyle>
            <a:lvl1pPr>
              <a:defRPr/>
            </a:lvl1pPr>
          </a:lstStyle>
          <a:p>
            <a:r>
              <a:rPr lang="en-US"/>
              <a:t>Click to edit Master title style</a:t>
            </a:r>
          </a:p>
        </p:txBody>
      </p:sp>
      <p:sp>
        <p:nvSpPr>
          <p:cNvPr id="43029" name="Rectangle 21"/>
          <p:cNvSpPr>
            <a:spLocks noGrp="1" noChangeArrowheads="1"/>
          </p:cNvSpPr>
          <p:nvPr>
            <p:ph type="subTitle" sz="quarter" idx="1"/>
          </p:nvPr>
        </p:nvSpPr>
        <p:spPr>
          <a:xfrm>
            <a:off x="2211388" y="2982913"/>
            <a:ext cx="6400800" cy="1752600"/>
          </a:xfrm>
        </p:spPr>
        <p:txBody>
          <a:bodyPr/>
          <a:lstStyle>
            <a:lvl1pPr marL="0" indent="0">
              <a:buFontTx/>
              <a:buNone/>
              <a:defRPr>
                <a:solidFill>
                  <a:schemeClr val="tx1"/>
                </a:solidFill>
              </a:defRPr>
            </a:lvl1pPr>
          </a:lstStyle>
          <a:p>
            <a:r>
              <a:rPr lang="en-US"/>
              <a:t>Click to edit Master subtitle style</a:t>
            </a:r>
          </a:p>
        </p:txBody>
      </p:sp>
      <p:sp>
        <p:nvSpPr>
          <p:cNvPr id="9" name="Rectangle 6"/>
          <p:cNvSpPr>
            <a:spLocks noGrp="1" noChangeArrowheads="1"/>
          </p:cNvSpPr>
          <p:nvPr>
            <p:ph type="sldNum" sz="quarter" idx="10"/>
          </p:nvPr>
        </p:nvSpPr>
        <p:spPr>
          <a:xfrm>
            <a:off x="6553200" y="6245225"/>
            <a:ext cx="2133600" cy="476250"/>
          </a:xfrm>
        </p:spPr>
        <p:txBody>
          <a:bodyPr/>
          <a:lstStyle>
            <a:lvl1pPr>
              <a:defRPr>
                <a:ea typeface="+mn-ea"/>
              </a:defRPr>
            </a:lvl1pPr>
          </a:lstStyle>
          <a:p>
            <a:pPr>
              <a:defRPr/>
            </a:pPr>
            <a:fld id="{4696674F-4BCE-4A46-A094-9F5AEE14C74D}" type="slidenum">
              <a:rPr lang="en-US"/>
              <a:pPr>
                <a:defRPr/>
              </a:pPr>
              <a:t>‹#›</a:t>
            </a:fld>
            <a:endParaRPr lang="en-US"/>
          </a:p>
        </p:txBody>
      </p:sp>
    </p:spTree>
    <p:extLst>
      <p:ext uri="{BB962C8B-B14F-4D97-AF65-F5344CB8AC3E}">
        <p14:creationId xmlns:p14="http://schemas.microsoft.com/office/powerpoint/2010/main" val="24377815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ea typeface="+mn-ea"/>
              </a:defRPr>
            </a:lvl1pPr>
          </a:lstStyle>
          <a:p>
            <a:pPr>
              <a:defRPr/>
            </a:pPr>
            <a:fld id="{7574964E-170D-46B9-B570-E6741BD71B34}" type="slidenum">
              <a:rPr lang="en-US"/>
              <a:pPr>
                <a:defRPr/>
              </a:pPr>
              <a:t>‹#›</a:t>
            </a:fld>
            <a:endParaRPr lang="en-US"/>
          </a:p>
        </p:txBody>
      </p:sp>
    </p:spTree>
    <p:extLst>
      <p:ext uri="{BB962C8B-B14F-4D97-AF65-F5344CB8AC3E}">
        <p14:creationId xmlns:p14="http://schemas.microsoft.com/office/powerpoint/2010/main" val="17297138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ea typeface="+mn-ea"/>
              </a:defRPr>
            </a:lvl1pPr>
          </a:lstStyle>
          <a:p>
            <a:pPr>
              <a:defRPr/>
            </a:pPr>
            <a:fld id="{209C282B-AE08-4EC7-8F2A-A4AC436EE145}" type="slidenum">
              <a:rPr lang="en-US"/>
              <a:pPr>
                <a:defRPr/>
              </a:pPr>
              <a:t>‹#›</a:t>
            </a:fld>
            <a:endParaRPr lang="en-US"/>
          </a:p>
        </p:txBody>
      </p:sp>
    </p:spTree>
    <p:extLst>
      <p:ext uri="{BB962C8B-B14F-4D97-AF65-F5344CB8AC3E}">
        <p14:creationId xmlns:p14="http://schemas.microsoft.com/office/powerpoint/2010/main" val="1060703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ea typeface="+mn-ea"/>
              </a:defRPr>
            </a:lvl1pPr>
          </a:lstStyle>
          <a:p>
            <a:pPr>
              <a:defRPr/>
            </a:pPr>
            <a:fld id="{56D2FAE7-E82F-41C2-A873-5A3BD03DE55F}" type="slidenum">
              <a:rPr lang="en-US"/>
              <a:pPr>
                <a:defRPr/>
              </a:pPr>
              <a:t>‹#›</a:t>
            </a:fld>
            <a:endParaRPr lang="en-US"/>
          </a:p>
        </p:txBody>
      </p:sp>
    </p:spTree>
    <p:extLst>
      <p:ext uri="{BB962C8B-B14F-4D97-AF65-F5344CB8AC3E}">
        <p14:creationId xmlns:p14="http://schemas.microsoft.com/office/powerpoint/2010/main" val="34584920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ea typeface="+mn-ea"/>
              </a:defRPr>
            </a:lvl1pPr>
          </a:lstStyle>
          <a:p>
            <a:pPr>
              <a:defRPr/>
            </a:pPr>
            <a:fld id="{6C6531B2-C1BC-4947-AEDE-93194ADCFFB5}" type="slidenum">
              <a:rPr lang="en-US"/>
              <a:pPr>
                <a:defRPr/>
              </a:pPr>
              <a:t>‹#›</a:t>
            </a:fld>
            <a:endParaRPr lang="en-US"/>
          </a:p>
        </p:txBody>
      </p:sp>
    </p:spTree>
    <p:extLst>
      <p:ext uri="{BB962C8B-B14F-4D97-AF65-F5344CB8AC3E}">
        <p14:creationId xmlns:p14="http://schemas.microsoft.com/office/powerpoint/2010/main" val="41003984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ea typeface="+mn-ea"/>
              </a:defRPr>
            </a:lvl1pPr>
          </a:lstStyle>
          <a:p>
            <a:pPr>
              <a:defRPr/>
            </a:pPr>
            <a:fld id="{BB1AAC5A-C7A1-4921-931E-DEB23EF475B0}" type="slidenum">
              <a:rPr lang="en-US"/>
              <a:pPr>
                <a:defRPr/>
              </a:pPr>
              <a:t>‹#›</a:t>
            </a:fld>
            <a:endParaRPr lang="en-US"/>
          </a:p>
        </p:txBody>
      </p:sp>
    </p:spTree>
    <p:extLst>
      <p:ext uri="{BB962C8B-B14F-4D97-AF65-F5344CB8AC3E}">
        <p14:creationId xmlns:p14="http://schemas.microsoft.com/office/powerpoint/2010/main" val="37478916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ea typeface="+mn-ea"/>
              </a:defRPr>
            </a:lvl1pPr>
          </a:lstStyle>
          <a:p>
            <a:pPr>
              <a:defRPr/>
            </a:pPr>
            <a:fld id="{00DE6EE8-5A83-4413-B54C-430B8907A2E6}" type="slidenum">
              <a:rPr lang="en-US"/>
              <a:pPr>
                <a:defRPr/>
              </a:pPr>
              <a:t>‹#›</a:t>
            </a:fld>
            <a:endParaRPr lang="en-US"/>
          </a:p>
        </p:txBody>
      </p:sp>
    </p:spTree>
    <p:extLst>
      <p:ext uri="{BB962C8B-B14F-4D97-AF65-F5344CB8AC3E}">
        <p14:creationId xmlns:p14="http://schemas.microsoft.com/office/powerpoint/2010/main" val="54360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ea typeface="+mn-ea"/>
              </a:defRPr>
            </a:lvl1pPr>
          </a:lstStyle>
          <a:p>
            <a:pPr>
              <a:defRPr/>
            </a:pPr>
            <a:fld id="{F7F7200C-B404-458C-9327-A2D65B1F8B82}" type="slidenum">
              <a:rPr lang="en-US"/>
              <a:pPr>
                <a:defRPr/>
              </a:pPr>
              <a:t>‹#›</a:t>
            </a:fld>
            <a:endParaRPr lang="en-US"/>
          </a:p>
        </p:txBody>
      </p:sp>
    </p:spTree>
    <p:extLst>
      <p:ext uri="{BB962C8B-B14F-4D97-AF65-F5344CB8AC3E}">
        <p14:creationId xmlns:p14="http://schemas.microsoft.com/office/powerpoint/2010/main" val="1201602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5B091E36-B2EB-4D91-A3CF-B695DDCDB9AC}" type="slidenum">
              <a:rPr lang="en-US"/>
              <a:pPr>
                <a:defRPr/>
              </a:pPr>
              <a:t>‹#›</a:t>
            </a:fld>
            <a:endParaRPr lang="en-US"/>
          </a:p>
        </p:txBody>
      </p:sp>
    </p:spTree>
    <p:extLst>
      <p:ext uri="{BB962C8B-B14F-4D97-AF65-F5344CB8AC3E}">
        <p14:creationId xmlns:p14="http://schemas.microsoft.com/office/powerpoint/2010/main" val="10105983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ea typeface="+mn-ea"/>
              </a:defRPr>
            </a:lvl1pPr>
          </a:lstStyle>
          <a:p>
            <a:pPr>
              <a:defRPr/>
            </a:pPr>
            <a:fld id="{C0F20924-F814-4885-BA0A-33271304F4D4}" type="slidenum">
              <a:rPr lang="en-US"/>
              <a:pPr>
                <a:defRPr/>
              </a:pPr>
              <a:t>‹#›</a:t>
            </a:fld>
            <a:endParaRPr lang="en-US"/>
          </a:p>
        </p:txBody>
      </p:sp>
    </p:spTree>
    <p:extLst>
      <p:ext uri="{BB962C8B-B14F-4D97-AF65-F5344CB8AC3E}">
        <p14:creationId xmlns:p14="http://schemas.microsoft.com/office/powerpoint/2010/main" val="3245512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ea typeface="+mn-ea"/>
              </a:defRPr>
            </a:lvl1pPr>
          </a:lstStyle>
          <a:p>
            <a:pPr>
              <a:defRPr/>
            </a:pPr>
            <a:fld id="{8B641BDB-05FF-4501-8D5E-BE3F76A912FC}" type="slidenum">
              <a:rPr lang="en-US"/>
              <a:pPr>
                <a:defRPr/>
              </a:pPr>
              <a:t>‹#›</a:t>
            </a:fld>
            <a:endParaRPr lang="en-US"/>
          </a:p>
        </p:txBody>
      </p:sp>
    </p:spTree>
    <p:extLst>
      <p:ext uri="{BB962C8B-B14F-4D97-AF65-F5344CB8AC3E}">
        <p14:creationId xmlns:p14="http://schemas.microsoft.com/office/powerpoint/2010/main" val="28744062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0200" y="714375"/>
            <a:ext cx="2006600" cy="5245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5638" y="714375"/>
            <a:ext cx="5872162" cy="5245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ea typeface="+mn-ea"/>
              </a:defRPr>
            </a:lvl1pPr>
          </a:lstStyle>
          <a:p>
            <a:pPr>
              <a:defRPr/>
            </a:pPr>
            <a:fld id="{B480DEE4-CCB3-4D6B-93DB-A9CD00E55F1C}" type="slidenum">
              <a:rPr lang="en-US"/>
              <a:pPr>
                <a:defRPr/>
              </a:pPr>
              <a:t>‹#›</a:t>
            </a:fld>
            <a:endParaRPr lang="en-US"/>
          </a:p>
        </p:txBody>
      </p:sp>
    </p:spTree>
    <p:extLst>
      <p:ext uri="{BB962C8B-B14F-4D97-AF65-F5344CB8AC3E}">
        <p14:creationId xmlns:p14="http://schemas.microsoft.com/office/powerpoint/2010/main" val="29688412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62050" y="1806575"/>
            <a:ext cx="7524750" cy="4152900"/>
          </a:xfrm>
        </p:spPr>
        <p:txBody>
          <a:bodyPr/>
          <a:lstStyle/>
          <a:p>
            <a:pPr lvl="0"/>
            <a:endParaRPr lang="en-US" noProof="0" smtClean="0"/>
          </a:p>
        </p:txBody>
      </p:sp>
      <p:sp>
        <p:nvSpPr>
          <p:cNvPr id="4" name="Rectangle 6"/>
          <p:cNvSpPr>
            <a:spLocks noGrp="1" noChangeArrowheads="1"/>
          </p:cNvSpPr>
          <p:nvPr>
            <p:ph type="sldNum" sz="quarter" idx="10"/>
          </p:nvPr>
        </p:nvSpPr>
        <p:spPr/>
        <p:txBody>
          <a:bodyPr/>
          <a:lstStyle>
            <a:lvl1pPr>
              <a:defRPr>
                <a:ea typeface="+mn-ea"/>
              </a:defRPr>
            </a:lvl1pPr>
          </a:lstStyle>
          <a:p>
            <a:pPr>
              <a:defRPr/>
            </a:pPr>
            <a:fld id="{F5BF6CA6-6330-4481-AD5C-5FC0B3F92056}" type="slidenum">
              <a:rPr lang="en-US"/>
              <a:pPr>
                <a:defRPr/>
              </a:pPr>
              <a:t>‹#›</a:t>
            </a:fld>
            <a:endParaRPr lang="en-US"/>
          </a:p>
        </p:txBody>
      </p:sp>
    </p:spTree>
    <p:extLst>
      <p:ext uri="{BB962C8B-B14F-4D97-AF65-F5344CB8AC3E}">
        <p14:creationId xmlns:p14="http://schemas.microsoft.com/office/powerpoint/2010/main" val="17559671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p:txBody>
          <a:bodyPr/>
          <a:lstStyle>
            <a:lvl1pPr>
              <a:defRPr>
                <a:ea typeface="+mn-ea"/>
              </a:defRPr>
            </a:lvl1pPr>
          </a:lstStyle>
          <a:p>
            <a:pPr>
              <a:defRPr/>
            </a:pPr>
            <a:fld id="{EEC7B0D0-93D5-4242-A28E-9FAFC4C0FBD5}" type="slidenum">
              <a:rPr lang="en-US"/>
              <a:pPr>
                <a:defRPr/>
              </a:pPr>
              <a:t>‹#›</a:t>
            </a:fld>
            <a:endParaRPr lang="en-US"/>
          </a:p>
        </p:txBody>
      </p:sp>
    </p:spTree>
    <p:extLst>
      <p:ext uri="{BB962C8B-B14F-4D97-AF65-F5344CB8AC3E}">
        <p14:creationId xmlns:p14="http://schemas.microsoft.com/office/powerpoint/2010/main" val="32209649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4" descr="footer bar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6288"/>
            <a:ext cx="9144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uw_logo_h_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129338"/>
            <a:ext cx="13716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1219200" y="6111875"/>
            <a:ext cx="3276600" cy="51752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4400" eaLnBrk="1" hangingPunct="1">
              <a:spcBef>
                <a:spcPct val="50000"/>
              </a:spcBef>
              <a:defRPr/>
            </a:pPr>
            <a:r>
              <a:rPr lang="en-US" altLang="en-US" sz="1400" i="1" smtClean="0">
                <a:solidFill>
                  <a:srgbClr val="FFFFFF"/>
                </a:solidFill>
                <a:latin typeface="Trebuchet MS" pitchFamily="34" charset="0"/>
                <a:ea typeface="+mn-ea"/>
              </a:rPr>
              <a:t>WISCONSIN STATE </a:t>
            </a:r>
            <a:br>
              <a:rPr lang="en-US" altLang="en-US" sz="1400" i="1" smtClean="0">
                <a:solidFill>
                  <a:srgbClr val="FFFFFF"/>
                </a:solidFill>
                <a:latin typeface="Trebuchet MS" pitchFamily="34" charset="0"/>
                <a:ea typeface="+mn-ea"/>
              </a:rPr>
            </a:br>
            <a:r>
              <a:rPr lang="en-US" altLang="en-US" sz="1400" i="1" smtClean="0">
                <a:solidFill>
                  <a:srgbClr val="FFFFFF"/>
                </a:solidFill>
                <a:latin typeface="Trebuchet MS" pitchFamily="34" charset="0"/>
                <a:ea typeface="+mn-ea"/>
              </a:rPr>
              <a:t>LABORATORY OF HYGIENE</a:t>
            </a:r>
          </a:p>
        </p:txBody>
      </p:sp>
      <p:pic>
        <p:nvPicPr>
          <p:cNvPr id="7" name="Picture 23" descr="wslh 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6159500"/>
            <a:ext cx="11461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side image str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1717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 name="Rectangle 20"/>
          <p:cNvSpPr>
            <a:spLocks noGrp="1" noChangeArrowheads="1"/>
          </p:cNvSpPr>
          <p:nvPr>
            <p:ph type="ctrTitle" sz="quarter"/>
          </p:nvPr>
        </p:nvSpPr>
        <p:spPr>
          <a:xfrm>
            <a:off x="2235200" y="958850"/>
            <a:ext cx="6276975" cy="1470025"/>
          </a:xfrm>
        </p:spPr>
        <p:txBody>
          <a:bodyPr/>
          <a:lstStyle>
            <a:lvl1pPr>
              <a:defRPr/>
            </a:lvl1pPr>
          </a:lstStyle>
          <a:p>
            <a:r>
              <a:rPr lang="en-US"/>
              <a:t>Click to edit Master title style</a:t>
            </a:r>
          </a:p>
        </p:txBody>
      </p:sp>
      <p:sp>
        <p:nvSpPr>
          <p:cNvPr id="43029" name="Rectangle 21"/>
          <p:cNvSpPr>
            <a:spLocks noGrp="1" noChangeArrowheads="1"/>
          </p:cNvSpPr>
          <p:nvPr>
            <p:ph type="subTitle" sz="quarter" idx="1"/>
          </p:nvPr>
        </p:nvSpPr>
        <p:spPr>
          <a:xfrm>
            <a:off x="2211388" y="2982913"/>
            <a:ext cx="6400800" cy="1752600"/>
          </a:xfrm>
        </p:spPr>
        <p:txBody>
          <a:bodyPr/>
          <a:lstStyle>
            <a:lvl1pPr marL="0" indent="0">
              <a:buFontTx/>
              <a:buNone/>
              <a:defRPr>
                <a:solidFill>
                  <a:schemeClr val="tx1"/>
                </a:solidFill>
              </a:defRPr>
            </a:lvl1pPr>
          </a:lstStyle>
          <a:p>
            <a:r>
              <a:rPr lang="en-US"/>
              <a:t>Click to edit Master subtitle style</a:t>
            </a:r>
          </a:p>
        </p:txBody>
      </p:sp>
      <p:sp>
        <p:nvSpPr>
          <p:cNvPr id="9" name="Rectangle 6"/>
          <p:cNvSpPr>
            <a:spLocks noGrp="1" noChangeArrowheads="1"/>
          </p:cNvSpPr>
          <p:nvPr>
            <p:ph type="sldNum" sz="quarter" idx="10"/>
          </p:nvPr>
        </p:nvSpPr>
        <p:spPr>
          <a:xfrm>
            <a:off x="6553200" y="6245225"/>
            <a:ext cx="2133600" cy="476250"/>
          </a:xfrm>
        </p:spPr>
        <p:txBody>
          <a:bodyPr/>
          <a:lstStyle>
            <a:lvl1pPr>
              <a:defRPr/>
            </a:lvl1pPr>
          </a:lstStyle>
          <a:p>
            <a:pPr>
              <a:defRPr/>
            </a:pPr>
            <a:fld id="{3775AC17-F512-407D-B196-7A6DE350996F}" type="slidenum">
              <a:rPr lang="en-US"/>
              <a:pPr>
                <a:defRPr/>
              </a:pPr>
              <a:t>‹#›</a:t>
            </a:fld>
            <a:endParaRPr lang="en-US"/>
          </a:p>
        </p:txBody>
      </p:sp>
    </p:spTree>
    <p:extLst>
      <p:ext uri="{BB962C8B-B14F-4D97-AF65-F5344CB8AC3E}">
        <p14:creationId xmlns:p14="http://schemas.microsoft.com/office/powerpoint/2010/main" val="12571101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C399CF6-6411-46C2-A09B-C731D39E91BB}" type="slidenum">
              <a:rPr lang="en-US"/>
              <a:pPr>
                <a:defRPr/>
              </a:pPr>
              <a:t>‹#›</a:t>
            </a:fld>
            <a:endParaRPr lang="en-US"/>
          </a:p>
        </p:txBody>
      </p:sp>
    </p:spTree>
    <p:extLst>
      <p:ext uri="{BB962C8B-B14F-4D97-AF65-F5344CB8AC3E}">
        <p14:creationId xmlns:p14="http://schemas.microsoft.com/office/powerpoint/2010/main" val="16385898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D5E7A2C-ECFF-4C40-A16A-AC6E2B3FEC13}" type="slidenum">
              <a:rPr lang="en-US"/>
              <a:pPr>
                <a:defRPr/>
              </a:pPr>
              <a:t>‹#›</a:t>
            </a:fld>
            <a:endParaRPr lang="en-US"/>
          </a:p>
        </p:txBody>
      </p:sp>
    </p:spTree>
    <p:extLst>
      <p:ext uri="{BB962C8B-B14F-4D97-AF65-F5344CB8AC3E}">
        <p14:creationId xmlns:p14="http://schemas.microsoft.com/office/powerpoint/2010/main" val="20193158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C02696C-9775-4DAD-915A-60CE56FD3857}" type="slidenum">
              <a:rPr lang="en-US"/>
              <a:pPr>
                <a:defRPr/>
              </a:pPr>
              <a:t>‹#›</a:t>
            </a:fld>
            <a:endParaRPr lang="en-US"/>
          </a:p>
        </p:txBody>
      </p:sp>
    </p:spTree>
    <p:extLst>
      <p:ext uri="{BB962C8B-B14F-4D97-AF65-F5344CB8AC3E}">
        <p14:creationId xmlns:p14="http://schemas.microsoft.com/office/powerpoint/2010/main" val="35675732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32593573-75E1-4752-B4B4-55B436672396}" type="slidenum">
              <a:rPr lang="en-US"/>
              <a:pPr>
                <a:defRPr/>
              </a:pPr>
              <a:t>‹#›</a:t>
            </a:fld>
            <a:endParaRPr lang="en-US"/>
          </a:p>
        </p:txBody>
      </p:sp>
    </p:spTree>
    <p:extLst>
      <p:ext uri="{BB962C8B-B14F-4D97-AF65-F5344CB8AC3E}">
        <p14:creationId xmlns:p14="http://schemas.microsoft.com/office/powerpoint/2010/main" val="3655148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176D24D5-91EB-4BF9-A43A-AD7E4BB1509C}" type="slidenum">
              <a:rPr lang="en-US"/>
              <a:pPr>
                <a:defRPr/>
              </a:pPr>
              <a:t>‹#›</a:t>
            </a:fld>
            <a:endParaRPr lang="en-US"/>
          </a:p>
        </p:txBody>
      </p:sp>
    </p:spTree>
    <p:extLst>
      <p:ext uri="{BB962C8B-B14F-4D97-AF65-F5344CB8AC3E}">
        <p14:creationId xmlns:p14="http://schemas.microsoft.com/office/powerpoint/2010/main" val="27375612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038C0D19-FC1A-4474-9C6A-4D2719472420}" type="slidenum">
              <a:rPr lang="en-US"/>
              <a:pPr>
                <a:defRPr/>
              </a:pPr>
              <a:t>‹#›</a:t>
            </a:fld>
            <a:endParaRPr lang="en-US"/>
          </a:p>
        </p:txBody>
      </p:sp>
    </p:spTree>
    <p:extLst>
      <p:ext uri="{BB962C8B-B14F-4D97-AF65-F5344CB8AC3E}">
        <p14:creationId xmlns:p14="http://schemas.microsoft.com/office/powerpoint/2010/main" val="31302993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4DCF144-FEF4-41FD-AB44-31725DDE98BB}" type="slidenum">
              <a:rPr lang="en-US"/>
              <a:pPr>
                <a:defRPr/>
              </a:pPr>
              <a:t>‹#›</a:t>
            </a:fld>
            <a:endParaRPr lang="en-US"/>
          </a:p>
        </p:txBody>
      </p:sp>
    </p:spTree>
    <p:extLst>
      <p:ext uri="{BB962C8B-B14F-4D97-AF65-F5344CB8AC3E}">
        <p14:creationId xmlns:p14="http://schemas.microsoft.com/office/powerpoint/2010/main" val="802130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9A26668-D0EA-41BF-AF5A-B73D4F5EF933}" type="slidenum">
              <a:rPr lang="en-US"/>
              <a:pPr>
                <a:defRPr/>
              </a:pPr>
              <a:t>‹#›</a:t>
            </a:fld>
            <a:endParaRPr lang="en-US"/>
          </a:p>
        </p:txBody>
      </p:sp>
    </p:spTree>
    <p:extLst>
      <p:ext uri="{BB962C8B-B14F-4D97-AF65-F5344CB8AC3E}">
        <p14:creationId xmlns:p14="http://schemas.microsoft.com/office/powerpoint/2010/main" val="38830169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B6B9223-A847-4AA7-A765-FA846CD02CE9}" type="slidenum">
              <a:rPr lang="en-US"/>
              <a:pPr>
                <a:defRPr/>
              </a:pPr>
              <a:t>‹#›</a:t>
            </a:fld>
            <a:endParaRPr lang="en-US"/>
          </a:p>
        </p:txBody>
      </p:sp>
    </p:spTree>
    <p:extLst>
      <p:ext uri="{BB962C8B-B14F-4D97-AF65-F5344CB8AC3E}">
        <p14:creationId xmlns:p14="http://schemas.microsoft.com/office/powerpoint/2010/main" val="37140106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4DDAB38-D699-4FB2-BE1D-ADD6CC461718}" type="slidenum">
              <a:rPr lang="en-US"/>
              <a:pPr>
                <a:defRPr/>
              </a:pPr>
              <a:t>‹#›</a:t>
            </a:fld>
            <a:endParaRPr lang="en-US"/>
          </a:p>
        </p:txBody>
      </p:sp>
    </p:spTree>
    <p:extLst>
      <p:ext uri="{BB962C8B-B14F-4D97-AF65-F5344CB8AC3E}">
        <p14:creationId xmlns:p14="http://schemas.microsoft.com/office/powerpoint/2010/main" val="23840827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0200" y="714375"/>
            <a:ext cx="2006600" cy="5245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5638" y="714375"/>
            <a:ext cx="5872162" cy="5245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7DAA613-760D-4C3C-A019-842CC10CE617}" type="slidenum">
              <a:rPr lang="en-US"/>
              <a:pPr>
                <a:defRPr/>
              </a:pPr>
              <a:t>‹#›</a:t>
            </a:fld>
            <a:endParaRPr lang="en-US"/>
          </a:p>
        </p:txBody>
      </p:sp>
    </p:spTree>
    <p:extLst>
      <p:ext uri="{BB962C8B-B14F-4D97-AF65-F5344CB8AC3E}">
        <p14:creationId xmlns:p14="http://schemas.microsoft.com/office/powerpoint/2010/main" val="516756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62050" y="1806575"/>
            <a:ext cx="7524750" cy="4152900"/>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2F0ECBCD-F594-46CE-890F-C248AB30CD82}" type="slidenum">
              <a:rPr lang="en-US"/>
              <a:pPr>
                <a:defRPr/>
              </a:pPr>
              <a:t>‹#›</a:t>
            </a:fld>
            <a:endParaRPr lang="en-US"/>
          </a:p>
        </p:txBody>
      </p:sp>
    </p:spTree>
    <p:extLst>
      <p:ext uri="{BB962C8B-B14F-4D97-AF65-F5344CB8AC3E}">
        <p14:creationId xmlns:p14="http://schemas.microsoft.com/office/powerpoint/2010/main" val="7461930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09EF78A8-00EF-4ECE-BAAB-BC37C5CAE001}" type="slidenum">
              <a:rPr lang="en-US"/>
              <a:pPr>
                <a:defRPr/>
              </a:pPr>
              <a:t>‹#›</a:t>
            </a:fld>
            <a:endParaRPr lang="en-US"/>
          </a:p>
        </p:txBody>
      </p:sp>
    </p:spTree>
    <p:extLst>
      <p:ext uri="{BB962C8B-B14F-4D97-AF65-F5344CB8AC3E}">
        <p14:creationId xmlns:p14="http://schemas.microsoft.com/office/powerpoint/2010/main" val="26212216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9DE3BC4A-4F5D-43ED-9FD2-FF3649586EF6}" type="slidenum">
              <a:rPr lang="en-US"/>
              <a:pPr>
                <a:defRPr/>
              </a:pPr>
              <a:t>‹#›</a:t>
            </a:fld>
            <a:endParaRPr lang="en-US"/>
          </a:p>
        </p:txBody>
      </p:sp>
    </p:spTree>
    <p:extLst>
      <p:ext uri="{BB962C8B-B14F-4D97-AF65-F5344CB8AC3E}">
        <p14:creationId xmlns:p14="http://schemas.microsoft.com/office/powerpoint/2010/main" val="42279728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0ED15FC4-0265-418C-906E-EE8D8C313C4D}" type="slidenum">
              <a:rPr lang="en-US"/>
              <a:pPr>
                <a:defRPr/>
              </a:pPr>
              <a:t>‹#›</a:t>
            </a:fld>
            <a:endParaRPr lang="en-US"/>
          </a:p>
        </p:txBody>
      </p:sp>
    </p:spTree>
    <p:extLst>
      <p:ext uri="{BB962C8B-B14F-4D97-AF65-F5344CB8AC3E}">
        <p14:creationId xmlns:p14="http://schemas.microsoft.com/office/powerpoint/2010/main" val="141626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200"/>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2020313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08B2D5C-0427-4C1C-82FA-128C568874BC}" type="slidenum">
              <a:rPr lang="en-US"/>
              <a:pPr>
                <a:defRPr/>
              </a:pPr>
              <a:t>‹#›</a:t>
            </a:fld>
            <a:endParaRPr lang="en-US"/>
          </a:p>
        </p:txBody>
      </p:sp>
    </p:spTree>
    <p:extLst>
      <p:ext uri="{BB962C8B-B14F-4D97-AF65-F5344CB8AC3E}">
        <p14:creationId xmlns:p14="http://schemas.microsoft.com/office/powerpoint/2010/main" val="28717310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5638" y="714375"/>
            <a:ext cx="8031162" cy="524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83F52953-68FB-4737-9168-2D21B1DB7971}" type="slidenum">
              <a:rPr lang="en-US"/>
              <a:pPr>
                <a:defRPr/>
              </a:pPr>
              <a:t>‹#›</a:t>
            </a:fld>
            <a:endParaRPr lang="en-US"/>
          </a:p>
        </p:txBody>
      </p:sp>
    </p:spTree>
    <p:extLst>
      <p:ext uri="{BB962C8B-B14F-4D97-AF65-F5344CB8AC3E}">
        <p14:creationId xmlns:p14="http://schemas.microsoft.com/office/powerpoint/2010/main" val="14571282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AC2DD0FC-2C72-4E7F-B7DC-4C749C1C3B20}" type="slidenum">
              <a:rPr lang="en-US"/>
              <a:pPr>
                <a:defRPr/>
              </a:pPr>
              <a:t>‹#›</a:t>
            </a:fld>
            <a:endParaRPr lang="en-US"/>
          </a:p>
        </p:txBody>
      </p:sp>
    </p:spTree>
    <p:extLst>
      <p:ext uri="{BB962C8B-B14F-4D97-AF65-F5344CB8AC3E}">
        <p14:creationId xmlns:p14="http://schemas.microsoft.com/office/powerpoint/2010/main" val="68846661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D8CFA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Rectangle 2"/>
          <p:cNvSpPr/>
          <p:nvPr/>
        </p:nvSpPr>
        <p:spPr>
          <a:xfrm>
            <a:off x="0" y="0"/>
            <a:ext cx="9144000" cy="6858000"/>
          </a:xfrm>
          <a:prstGeom prst="rect">
            <a:avLst/>
          </a:prstGeom>
          <a:pattFill prst="narHorz">
            <a:fgClr>
              <a:schemeClr val="bg2"/>
            </a:fgClr>
            <a:bgClr>
              <a:srgbClr val="D8CFA7"/>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2" descr="Q:\Public Affairs\ART\LOGOS\WSLH UW Crest Logos 2013\PRINT LOGOS\PNG Print\WI State Lab Hygiene_4c_C.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47850" y="1285875"/>
            <a:ext cx="5776913"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9904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200"/>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a:t>Wisconsin State Laboratory of Hygiene</a:t>
            </a:r>
          </a:p>
        </p:txBody>
      </p:sp>
    </p:spTree>
    <p:extLst>
      <p:ext uri="{BB962C8B-B14F-4D97-AF65-F5344CB8AC3E}">
        <p14:creationId xmlns:p14="http://schemas.microsoft.com/office/powerpoint/2010/main" val="34648896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Snip Single Corner Rectangle 8"/>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gradFill rotWithShape="1">
            <a:gsLst>
              <a:gs pos="0">
                <a:srgbClr val="7B0000"/>
              </a:gs>
              <a:gs pos="70000">
                <a:srgbClr val="B70000"/>
              </a:gs>
              <a:gs pos="100000">
                <a:srgbClr val="B70000"/>
              </a:gs>
            </a:gsLst>
            <a:lin ang="17700000"/>
          </a:gradFill>
          <a:ln>
            <a:noFill/>
          </a:ln>
          <a:effectLst>
            <a:outerShdw blurRad="76200" dist="25400" dir="4799952" algn="tl" rotWithShape="0">
              <a:srgbClr val="000000">
                <a:alpha val="21999"/>
              </a:srgbClr>
            </a:outerShdw>
          </a:effectLst>
          <a:extLst>
            <a:ext uri="{91240B29-F687-4F45-9708-019B960494DF}">
              <a14:hiddenLine xmlns:a14="http://schemas.microsoft.com/office/drawing/2010/main" w="3175" cap="flat" cmpd="sng">
                <a:solidFill>
                  <a:srgbClr val="000000"/>
                </a:solidFill>
                <a:prstDash val="solid"/>
                <a:round/>
                <a:headEnd/>
                <a:tailEnd/>
              </a14:hiddenLine>
            </a:ext>
          </a:extLst>
        </p:spPr>
        <p:txBody>
          <a:bodyPr anchor="ctr"/>
          <a:lstStyle/>
          <a:p>
            <a:pPr>
              <a:defRPr/>
            </a:pPr>
            <a:endParaRPr lang="en-US">
              <a:solidFill>
                <a:prstClr val="black"/>
              </a:solidFill>
              <a:cs typeface="Arial" pitchFamily="34" charset="0"/>
            </a:endParaRPr>
          </a:p>
        </p:txBody>
      </p:sp>
      <p:sp>
        <p:nvSpPr>
          <p:cNvPr id="2" name="Title 1"/>
          <p:cNvSpPr>
            <a:spLocks noGrp="1"/>
          </p:cNvSpPr>
          <p:nvPr>
            <p:ph type="ctrTitle"/>
          </p:nvPr>
        </p:nvSpPr>
        <p:spPr>
          <a:xfrm>
            <a:off x="685800" y="2130425"/>
            <a:ext cx="7772400" cy="1470025"/>
          </a:xfrm>
        </p:spPr>
        <p:txBody>
          <a:bodyPr/>
          <a:lstStyle>
            <a:lvl1pPr>
              <a:defRPr sz="4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a:t>Wisconsin State Laboratory of Hygiene</a:t>
            </a:r>
          </a:p>
        </p:txBody>
      </p:sp>
    </p:spTree>
    <p:extLst>
      <p:ext uri="{BB962C8B-B14F-4D97-AF65-F5344CB8AC3E}">
        <p14:creationId xmlns:p14="http://schemas.microsoft.com/office/powerpoint/2010/main" val="7253257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FontTx/>
              <a:buNone/>
              <a:defRPr/>
            </a:lvl1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a:t>Wisconsin State Laboratory of Hygiene</a:t>
            </a:r>
          </a:p>
        </p:txBody>
      </p:sp>
    </p:spTree>
    <p:extLst>
      <p:ext uri="{BB962C8B-B14F-4D97-AF65-F5344CB8AC3E}">
        <p14:creationId xmlns:p14="http://schemas.microsoft.com/office/powerpoint/2010/main" val="16344719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a:t>Wisconsin State Laboratory of Hygiene</a:t>
            </a:r>
          </a:p>
        </p:txBody>
      </p:sp>
    </p:spTree>
    <p:extLst>
      <p:ext uri="{BB962C8B-B14F-4D97-AF65-F5344CB8AC3E}">
        <p14:creationId xmlns:p14="http://schemas.microsoft.com/office/powerpoint/2010/main" val="4282854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ctr">
              <a:defRPr sz="3000" b="0" i="0" kern="1200" cap="all" spc="40"/>
            </a:lvl1pPr>
          </a:lstStyle>
          <a:p>
            <a:r>
              <a:rPr lang="en-US"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a:t>Wisconsin State Laboratory of Hygiene</a:t>
            </a:r>
          </a:p>
        </p:txBody>
      </p:sp>
    </p:spTree>
    <p:extLst>
      <p:ext uri="{BB962C8B-B14F-4D97-AF65-F5344CB8AC3E}">
        <p14:creationId xmlns:p14="http://schemas.microsoft.com/office/powerpoint/2010/main" val="108686744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3900" y="1714500"/>
            <a:ext cx="3632200" cy="4411663"/>
          </a:xfrm>
        </p:spPr>
        <p:txBody>
          <a:bodyPr/>
          <a:lstStyle>
            <a:lvl1pPr marL="182880" indent="-182880">
              <a:defRPr sz="2200"/>
            </a:lvl1pPr>
            <a:lvl2pPr marL="548640" indent="-182880">
              <a:spcBef>
                <a:spcPts val="1080"/>
              </a:spcBef>
              <a:buClr>
                <a:srgbClr val="B70000"/>
              </a:buClr>
              <a:defRPr sz="2000"/>
            </a:lvl2pPr>
            <a:lvl3pPr marL="822960" indent="-182880">
              <a:spcBef>
                <a:spcPts val="1032"/>
              </a:spcBef>
              <a:defRPr sz="1800"/>
            </a:lvl3pPr>
            <a:lvl4pPr marL="1143000" indent="-182880">
              <a:spcBef>
                <a:spcPts val="984"/>
              </a:spcBef>
              <a:defRPr sz="1700"/>
            </a:lvl4pPr>
            <a:lvl5pPr marL="1417320" indent="-137160">
              <a:spcBef>
                <a:spcPts val="984"/>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13300" y="1714500"/>
            <a:ext cx="3619500" cy="4411663"/>
          </a:xfrm>
        </p:spPr>
        <p:txBody>
          <a:bodyPr/>
          <a:lstStyle>
            <a:lvl1pPr marL="182880" indent="-182880">
              <a:defRPr sz="2200"/>
            </a:lvl1pPr>
            <a:lvl2pPr marL="548640" indent="-182880">
              <a:spcBef>
                <a:spcPts val="1080"/>
              </a:spcBef>
              <a:defRPr sz="2000"/>
            </a:lvl2pPr>
            <a:lvl3pPr marL="822960" indent="-182880">
              <a:spcBef>
                <a:spcPts val="1032"/>
              </a:spcBef>
              <a:defRPr sz="1800"/>
            </a:lvl3pPr>
            <a:lvl4pPr marL="1143000" indent="-182880">
              <a:spcBef>
                <a:spcPts val="1008"/>
              </a:spcBef>
              <a:defRPr sz="1700"/>
            </a:lvl4pPr>
            <a:lvl5pPr marL="1417320" indent="-137160">
              <a:spcBef>
                <a:spcPts val="1008"/>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a:t>Wisconsin State Laboratory of Hygiene</a:t>
            </a:r>
          </a:p>
        </p:txBody>
      </p:sp>
    </p:spTree>
    <p:extLst>
      <p:ext uri="{BB962C8B-B14F-4D97-AF65-F5344CB8AC3E}">
        <p14:creationId xmlns:p14="http://schemas.microsoft.com/office/powerpoint/2010/main" val="16967319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3900" y="1714499"/>
            <a:ext cx="3632200" cy="571501"/>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286001"/>
            <a:ext cx="3632200" cy="3840162"/>
          </a:xfrm>
        </p:spPr>
        <p:txBody>
          <a:bodyPr/>
          <a:lstStyle>
            <a:lvl1pPr marL="182880" indent="-182880">
              <a:spcBef>
                <a:spcPts val="1032"/>
              </a:spcBef>
              <a:defRPr sz="1800" baseline="0"/>
            </a:lvl1pPr>
            <a:lvl2pPr marL="502920" indent="-182880">
              <a:spcBef>
                <a:spcPts val="1008"/>
              </a:spcBef>
              <a:defRPr sz="1700" baseline="0"/>
            </a:lvl2pPr>
            <a:lvl3pPr marL="822960" indent="-182880">
              <a:spcBef>
                <a:spcPts val="960"/>
              </a:spcBef>
              <a:defRPr sz="1600"/>
            </a:lvl3pPr>
            <a:lvl4pPr marL="1097280" indent="-182880">
              <a:spcBef>
                <a:spcPts val="960"/>
              </a:spcBef>
              <a:defRPr sz="1600"/>
            </a:lvl4pPr>
            <a:lvl5pPr marL="1371600" indent="-182880">
              <a:spcBef>
                <a:spcPts val="960"/>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87900" y="1714499"/>
            <a:ext cx="3683000" cy="571502"/>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87900" y="2286001"/>
            <a:ext cx="3683000" cy="3840161"/>
          </a:xfrm>
        </p:spPr>
        <p:txBody>
          <a:bodyPr/>
          <a:lstStyle>
            <a:lvl1pPr marL="182880" indent="-182880">
              <a:spcBef>
                <a:spcPts val="1032"/>
              </a:spcBef>
              <a:defRPr sz="1800"/>
            </a:lvl1pPr>
            <a:lvl2pPr marL="502920" indent="-182880">
              <a:spcBef>
                <a:spcPts val="984"/>
              </a:spcBef>
              <a:defRPr sz="1600"/>
            </a:lvl2pPr>
            <a:lvl3pPr marL="822960" indent="-182880">
              <a:spcBef>
                <a:spcPts val="984"/>
              </a:spcBef>
              <a:defRPr sz="1600"/>
            </a:lvl3pPr>
            <a:lvl4pPr marL="1143000" indent="-182880">
              <a:spcBef>
                <a:spcPts val="984"/>
              </a:spcBef>
              <a:defRPr sz="1600"/>
            </a:lvl4pPr>
            <a:lvl5pPr marL="1371600" indent="-182880">
              <a:spcBef>
                <a:spcPts val="984"/>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a:t>Wisconsin State Laboratory of Hygiene</a:t>
            </a:r>
          </a:p>
        </p:txBody>
      </p:sp>
    </p:spTree>
    <p:extLst>
      <p:ext uri="{BB962C8B-B14F-4D97-AF65-F5344CB8AC3E}">
        <p14:creationId xmlns:p14="http://schemas.microsoft.com/office/powerpoint/2010/main" val="1440071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6EE4D99-037A-4B75-AF8E-0CA0D0EB74DD}" type="slidenum">
              <a:rPr lang="en-US"/>
              <a:pPr>
                <a:defRPr/>
              </a:pPr>
              <a:t>‹#›</a:t>
            </a:fld>
            <a:endParaRPr lang="en-US"/>
          </a:p>
        </p:txBody>
      </p:sp>
    </p:spTree>
    <p:extLst>
      <p:ext uri="{BB962C8B-B14F-4D97-AF65-F5344CB8AC3E}">
        <p14:creationId xmlns:p14="http://schemas.microsoft.com/office/powerpoint/2010/main" val="506797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a:t>Wisconsin State Laboratory of Hygiene</a:t>
            </a:r>
          </a:p>
        </p:txBody>
      </p:sp>
    </p:spTree>
    <p:extLst>
      <p:ext uri="{BB962C8B-B14F-4D97-AF65-F5344CB8AC3E}">
        <p14:creationId xmlns:p14="http://schemas.microsoft.com/office/powerpoint/2010/main" val="4170934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a:t>Wisconsin State Laboratory of Hygiene</a:t>
            </a:r>
          </a:p>
        </p:txBody>
      </p:sp>
    </p:spTree>
    <p:extLst>
      <p:ext uri="{BB962C8B-B14F-4D97-AF65-F5344CB8AC3E}">
        <p14:creationId xmlns:p14="http://schemas.microsoft.com/office/powerpoint/2010/main" val="21525338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850900"/>
            <a:ext cx="2832100" cy="584200"/>
          </a:xfrm>
        </p:spPr>
        <p:txBody>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10000" y="850900"/>
            <a:ext cx="4584700" cy="5275263"/>
          </a:xfrm>
        </p:spPr>
        <p:txBody>
          <a:bodyPr/>
          <a:lstStyle>
            <a:lvl1pPr marL="228600" indent="-228600">
              <a:defRPr sz="2800" baseline="0"/>
            </a:lvl1pPr>
            <a:lvl2pPr marL="685800" indent="-228600">
              <a:spcBef>
                <a:spcPts val="1176"/>
              </a:spcBef>
              <a:defRPr sz="2400" baseline="0"/>
            </a:lvl2pPr>
            <a:lvl3pPr marL="1005840" indent="-182880">
              <a:spcBef>
                <a:spcPts val="1080"/>
              </a:spcBef>
              <a:defRPr sz="2000"/>
            </a:lvl3pPr>
            <a:lvl4pPr marL="1371600" indent="-182880">
              <a:spcBef>
                <a:spcPts val="1032"/>
              </a:spcBef>
              <a:defRPr sz="1800"/>
            </a:lvl4pPr>
            <a:lvl5pPr marL="1600200" indent="-182880">
              <a:spcBef>
                <a:spcPts val="984"/>
              </a:spcBef>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1549400"/>
            <a:ext cx="2832100" cy="45767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a:t>Wisconsin State Laboratory of Hygiene</a:t>
            </a:r>
          </a:p>
        </p:txBody>
      </p:sp>
    </p:spTree>
    <p:extLst>
      <p:ext uri="{BB962C8B-B14F-4D97-AF65-F5344CB8AC3E}">
        <p14:creationId xmlns:p14="http://schemas.microsoft.com/office/powerpoint/2010/main" val="22928739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486400"/>
            <a:ext cx="5486400" cy="6858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a:t>Wisconsin State Laboratory of Hygiene</a:t>
            </a:r>
          </a:p>
        </p:txBody>
      </p:sp>
    </p:spTree>
    <p:extLst>
      <p:ext uri="{BB962C8B-B14F-4D97-AF65-F5344CB8AC3E}">
        <p14:creationId xmlns:p14="http://schemas.microsoft.com/office/powerpoint/2010/main" val="18680368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Text Placeholder 4"/>
          <p:cNvSpPr>
            <a:spLocks noGrp="1"/>
          </p:cNvSpPr>
          <p:nvPr>
            <p:ph type="body" sz="quarter" idx="11"/>
          </p:nvPr>
        </p:nvSpPr>
        <p:spPr>
          <a:xfrm>
            <a:off x="1167063" y="1852446"/>
            <a:ext cx="6629400" cy="37061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a:defRPr>
                <a:cs typeface="Arial" pitchFamily="34" charset="0"/>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4412667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D8CFA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Rectangle 2"/>
          <p:cNvSpPr/>
          <p:nvPr/>
        </p:nvSpPr>
        <p:spPr>
          <a:xfrm>
            <a:off x="0" y="0"/>
            <a:ext cx="9144000" cy="6858000"/>
          </a:xfrm>
          <a:prstGeom prst="rect">
            <a:avLst/>
          </a:prstGeom>
          <a:pattFill prst="narHorz">
            <a:fgClr>
              <a:schemeClr val="bg2"/>
            </a:fgClr>
            <a:bgClr>
              <a:srgbClr val="D8CFA7"/>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2" descr="Q:\Public Affairs\ART\LOGOS\WSLH UW Crest Logos 2013\PRINT LOGOS\PNG Print\WI State Lab Hygiene_4c_C.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47850" y="1285875"/>
            <a:ext cx="5776913"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7044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200"/>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defRPr>
            </a:lvl1pPr>
          </a:lstStyle>
          <a:p>
            <a:pPr>
              <a:defRPr/>
            </a:pPr>
            <a:r>
              <a:rPr lang="en-US"/>
              <a:t>WISCONSIN STATE LABORATORY OF HYGIENE</a:t>
            </a:r>
          </a:p>
        </p:txBody>
      </p:sp>
    </p:spTree>
    <p:extLst>
      <p:ext uri="{BB962C8B-B14F-4D97-AF65-F5344CB8AC3E}">
        <p14:creationId xmlns:p14="http://schemas.microsoft.com/office/powerpoint/2010/main" val="421777013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Snip Single Corner Rectangle 8"/>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gradFill rotWithShape="1">
            <a:gsLst>
              <a:gs pos="0">
                <a:srgbClr val="7B0000"/>
              </a:gs>
              <a:gs pos="70000">
                <a:srgbClr val="B70000"/>
              </a:gs>
              <a:gs pos="100000">
                <a:srgbClr val="B70000"/>
              </a:gs>
            </a:gsLst>
            <a:lin ang="17700000"/>
          </a:gradFill>
          <a:ln>
            <a:noFill/>
          </a:ln>
          <a:effectLst>
            <a:outerShdw blurRad="76200" dist="25400" dir="4799952" algn="tl" rotWithShape="0">
              <a:srgbClr val="000000">
                <a:alpha val="21999"/>
              </a:srgbClr>
            </a:outerShdw>
          </a:effectLst>
          <a:extLst>
            <a:ext uri="{91240B29-F687-4F45-9708-019B960494DF}">
              <a14:hiddenLine xmlns:a14="http://schemas.microsoft.com/office/drawing/2010/main" w="3175" cap="flat" cmpd="sng">
                <a:solidFill>
                  <a:srgbClr val="000000"/>
                </a:solidFill>
                <a:prstDash val="solid"/>
                <a:round/>
                <a:headEnd/>
                <a:tailEnd/>
              </a14:hiddenLine>
            </a:ext>
          </a:extLst>
        </p:spPr>
        <p:txBody>
          <a:bodyPr anchor="ctr"/>
          <a:lstStyle/>
          <a:p>
            <a:pPr>
              <a:defRPr/>
            </a:pPr>
            <a:endParaRPr lang="en-US">
              <a:solidFill>
                <a:prstClr val="black"/>
              </a:solidFill>
              <a:cs typeface="Arial" pitchFamily="34" charset="0"/>
            </a:endParaRPr>
          </a:p>
        </p:txBody>
      </p:sp>
      <p:sp>
        <p:nvSpPr>
          <p:cNvPr id="2" name="Title 1"/>
          <p:cNvSpPr>
            <a:spLocks noGrp="1"/>
          </p:cNvSpPr>
          <p:nvPr>
            <p:ph type="ctrTitle"/>
          </p:nvPr>
        </p:nvSpPr>
        <p:spPr>
          <a:xfrm>
            <a:off x="685800" y="2130425"/>
            <a:ext cx="7772400" cy="1470025"/>
          </a:xfrm>
        </p:spPr>
        <p:txBody>
          <a:bodyPr/>
          <a:lstStyle>
            <a:lvl1pPr>
              <a:defRPr sz="4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defRPr>
            </a:lvl1pPr>
          </a:lstStyle>
          <a:p>
            <a:pPr>
              <a:defRPr/>
            </a:pPr>
            <a:r>
              <a:rPr lang="en-US"/>
              <a:t>WISCONSIN STATE LABORATORY OF HYGIENE</a:t>
            </a:r>
          </a:p>
        </p:txBody>
      </p:sp>
    </p:spTree>
    <p:extLst>
      <p:ext uri="{BB962C8B-B14F-4D97-AF65-F5344CB8AC3E}">
        <p14:creationId xmlns:p14="http://schemas.microsoft.com/office/powerpoint/2010/main" val="22410482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FontTx/>
              <a:buNone/>
              <a:defRPr/>
            </a:lvl1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defRPr>
            </a:lvl1pPr>
          </a:lstStyle>
          <a:p>
            <a:pPr>
              <a:defRPr/>
            </a:pPr>
            <a:r>
              <a:rPr lang="en-US"/>
              <a:t>WISCONSIN STATE LABORATORY OF HYGIENE</a:t>
            </a:r>
          </a:p>
        </p:txBody>
      </p:sp>
    </p:spTree>
    <p:extLst>
      <p:ext uri="{BB962C8B-B14F-4D97-AF65-F5344CB8AC3E}">
        <p14:creationId xmlns:p14="http://schemas.microsoft.com/office/powerpoint/2010/main" val="9895896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defRPr>
            </a:lvl1pPr>
          </a:lstStyle>
          <a:p>
            <a:pPr>
              <a:defRPr/>
            </a:pPr>
            <a:r>
              <a:rPr lang="en-US"/>
              <a:t>WISCONSIN STATE LABORATORY OF HYGIENE</a:t>
            </a:r>
          </a:p>
        </p:txBody>
      </p:sp>
    </p:spTree>
    <p:extLst>
      <p:ext uri="{BB962C8B-B14F-4D97-AF65-F5344CB8AC3E}">
        <p14:creationId xmlns:p14="http://schemas.microsoft.com/office/powerpoint/2010/main" val="3735409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5168635-7F43-4880-9DFE-3AF60F5E8395}" type="slidenum">
              <a:rPr lang="en-US"/>
              <a:pPr>
                <a:defRPr/>
              </a:pPr>
              <a:t>‹#›</a:t>
            </a:fld>
            <a:endParaRPr lang="en-US"/>
          </a:p>
        </p:txBody>
      </p:sp>
    </p:spTree>
    <p:extLst>
      <p:ext uri="{BB962C8B-B14F-4D97-AF65-F5344CB8AC3E}">
        <p14:creationId xmlns:p14="http://schemas.microsoft.com/office/powerpoint/2010/main" val="18862049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ctr">
              <a:defRPr sz="3000" b="0" i="0" kern="1200" cap="all" spc="40"/>
            </a:lvl1pPr>
          </a:lstStyle>
          <a:p>
            <a:r>
              <a:rPr lang="en-US"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defRPr>
            </a:lvl1pPr>
          </a:lstStyle>
          <a:p>
            <a:pPr>
              <a:defRPr/>
            </a:pPr>
            <a:r>
              <a:rPr lang="en-US"/>
              <a:t>WISCONSIN STATE LABORATORY OF HYGIENE</a:t>
            </a:r>
          </a:p>
        </p:txBody>
      </p:sp>
    </p:spTree>
    <p:extLst>
      <p:ext uri="{BB962C8B-B14F-4D97-AF65-F5344CB8AC3E}">
        <p14:creationId xmlns:p14="http://schemas.microsoft.com/office/powerpoint/2010/main" val="40668720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3900" y="1714500"/>
            <a:ext cx="3632200" cy="4411663"/>
          </a:xfrm>
        </p:spPr>
        <p:txBody>
          <a:bodyPr/>
          <a:lstStyle>
            <a:lvl1pPr marL="182880" indent="-182880">
              <a:defRPr sz="2200"/>
            </a:lvl1pPr>
            <a:lvl2pPr marL="548640" indent="-182880">
              <a:spcBef>
                <a:spcPts val="1080"/>
              </a:spcBef>
              <a:buClr>
                <a:srgbClr val="B70000"/>
              </a:buClr>
              <a:defRPr sz="2000"/>
            </a:lvl2pPr>
            <a:lvl3pPr marL="822960" indent="-182880">
              <a:spcBef>
                <a:spcPts val="1032"/>
              </a:spcBef>
              <a:defRPr sz="1800"/>
            </a:lvl3pPr>
            <a:lvl4pPr marL="1143000" indent="-182880">
              <a:spcBef>
                <a:spcPts val="984"/>
              </a:spcBef>
              <a:defRPr sz="1700"/>
            </a:lvl4pPr>
            <a:lvl5pPr marL="1417320" indent="-137160">
              <a:spcBef>
                <a:spcPts val="984"/>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13300" y="1714500"/>
            <a:ext cx="3619500" cy="4411663"/>
          </a:xfrm>
        </p:spPr>
        <p:txBody>
          <a:bodyPr/>
          <a:lstStyle>
            <a:lvl1pPr marL="182880" indent="-182880">
              <a:defRPr sz="2200"/>
            </a:lvl1pPr>
            <a:lvl2pPr marL="548640" indent="-182880">
              <a:spcBef>
                <a:spcPts val="1080"/>
              </a:spcBef>
              <a:defRPr sz="2000"/>
            </a:lvl2pPr>
            <a:lvl3pPr marL="822960" indent="-182880">
              <a:spcBef>
                <a:spcPts val="1032"/>
              </a:spcBef>
              <a:defRPr sz="1800"/>
            </a:lvl3pPr>
            <a:lvl4pPr marL="1143000" indent="-182880">
              <a:spcBef>
                <a:spcPts val="1008"/>
              </a:spcBef>
              <a:defRPr sz="1700"/>
            </a:lvl4pPr>
            <a:lvl5pPr marL="1417320" indent="-137160">
              <a:spcBef>
                <a:spcPts val="1008"/>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defRPr>
            </a:lvl1pPr>
          </a:lstStyle>
          <a:p>
            <a:pPr>
              <a:defRPr/>
            </a:pPr>
            <a:r>
              <a:rPr lang="en-US"/>
              <a:t>WISCONSIN STATE LABORATORY OF HYGIENE</a:t>
            </a:r>
          </a:p>
        </p:txBody>
      </p:sp>
    </p:spTree>
    <p:extLst>
      <p:ext uri="{BB962C8B-B14F-4D97-AF65-F5344CB8AC3E}">
        <p14:creationId xmlns:p14="http://schemas.microsoft.com/office/powerpoint/2010/main" val="21452384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3900" y="1714499"/>
            <a:ext cx="3632200" cy="571501"/>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286001"/>
            <a:ext cx="3632200" cy="3840162"/>
          </a:xfrm>
        </p:spPr>
        <p:txBody>
          <a:bodyPr/>
          <a:lstStyle>
            <a:lvl1pPr marL="182880" indent="-182880">
              <a:spcBef>
                <a:spcPts val="1032"/>
              </a:spcBef>
              <a:defRPr sz="1800" baseline="0"/>
            </a:lvl1pPr>
            <a:lvl2pPr marL="502920" indent="-182880">
              <a:spcBef>
                <a:spcPts val="1008"/>
              </a:spcBef>
              <a:defRPr sz="1700" baseline="0"/>
            </a:lvl2pPr>
            <a:lvl3pPr marL="822960" indent="-182880">
              <a:spcBef>
                <a:spcPts val="960"/>
              </a:spcBef>
              <a:defRPr sz="1600"/>
            </a:lvl3pPr>
            <a:lvl4pPr marL="1097280" indent="-182880">
              <a:spcBef>
                <a:spcPts val="960"/>
              </a:spcBef>
              <a:defRPr sz="1600"/>
            </a:lvl4pPr>
            <a:lvl5pPr marL="1371600" indent="-182880">
              <a:spcBef>
                <a:spcPts val="960"/>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87900" y="1714499"/>
            <a:ext cx="3683000" cy="571502"/>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87900" y="2286001"/>
            <a:ext cx="3683000" cy="3840161"/>
          </a:xfrm>
        </p:spPr>
        <p:txBody>
          <a:bodyPr/>
          <a:lstStyle>
            <a:lvl1pPr marL="182880" indent="-182880">
              <a:spcBef>
                <a:spcPts val="1032"/>
              </a:spcBef>
              <a:defRPr sz="1800"/>
            </a:lvl1pPr>
            <a:lvl2pPr marL="502920" indent="-182880">
              <a:spcBef>
                <a:spcPts val="984"/>
              </a:spcBef>
              <a:defRPr sz="1600"/>
            </a:lvl2pPr>
            <a:lvl3pPr marL="822960" indent="-182880">
              <a:spcBef>
                <a:spcPts val="984"/>
              </a:spcBef>
              <a:defRPr sz="1600"/>
            </a:lvl3pPr>
            <a:lvl4pPr marL="1143000" indent="-182880">
              <a:spcBef>
                <a:spcPts val="984"/>
              </a:spcBef>
              <a:defRPr sz="1600"/>
            </a:lvl4pPr>
            <a:lvl5pPr marL="1371600" indent="-182880">
              <a:spcBef>
                <a:spcPts val="984"/>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defRPr>
            </a:lvl1pPr>
          </a:lstStyle>
          <a:p>
            <a:pPr>
              <a:defRPr/>
            </a:pPr>
            <a:r>
              <a:rPr lang="en-US"/>
              <a:t>WISCONSIN STATE LABORATORY OF HYGIENE</a:t>
            </a:r>
          </a:p>
        </p:txBody>
      </p:sp>
    </p:spTree>
    <p:extLst>
      <p:ext uri="{BB962C8B-B14F-4D97-AF65-F5344CB8AC3E}">
        <p14:creationId xmlns:p14="http://schemas.microsoft.com/office/powerpoint/2010/main" val="88858983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defRPr>
            </a:lvl1pPr>
          </a:lstStyle>
          <a:p>
            <a:pPr>
              <a:defRPr/>
            </a:pPr>
            <a:r>
              <a:rPr lang="en-US"/>
              <a:t>WISCONSIN STATE LABORATORY OF HYGIENE</a:t>
            </a:r>
          </a:p>
        </p:txBody>
      </p:sp>
    </p:spTree>
    <p:extLst>
      <p:ext uri="{BB962C8B-B14F-4D97-AF65-F5344CB8AC3E}">
        <p14:creationId xmlns:p14="http://schemas.microsoft.com/office/powerpoint/2010/main" val="2496751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defRPr>
            </a:lvl1pPr>
          </a:lstStyle>
          <a:p>
            <a:pPr>
              <a:defRPr/>
            </a:pPr>
            <a:r>
              <a:rPr lang="en-US"/>
              <a:t>WISCONSIN STATE LABORATORY OF HYGIENE</a:t>
            </a:r>
          </a:p>
        </p:txBody>
      </p:sp>
    </p:spTree>
    <p:extLst>
      <p:ext uri="{BB962C8B-B14F-4D97-AF65-F5344CB8AC3E}">
        <p14:creationId xmlns:p14="http://schemas.microsoft.com/office/powerpoint/2010/main" val="32573981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850900"/>
            <a:ext cx="2832100" cy="584200"/>
          </a:xfrm>
        </p:spPr>
        <p:txBody>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10000" y="850900"/>
            <a:ext cx="4584700" cy="5275263"/>
          </a:xfrm>
        </p:spPr>
        <p:txBody>
          <a:bodyPr/>
          <a:lstStyle>
            <a:lvl1pPr marL="228600" indent="-228600">
              <a:defRPr sz="2800" baseline="0"/>
            </a:lvl1pPr>
            <a:lvl2pPr marL="685800" indent="-228600">
              <a:spcBef>
                <a:spcPts val="1176"/>
              </a:spcBef>
              <a:defRPr sz="2400" baseline="0"/>
            </a:lvl2pPr>
            <a:lvl3pPr marL="1005840" indent="-182880">
              <a:spcBef>
                <a:spcPts val="1080"/>
              </a:spcBef>
              <a:defRPr sz="2000"/>
            </a:lvl3pPr>
            <a:lvl4pPr marL="1371600" indent="-182880">
              <a:spcBef>
                <a:spcPts val="1032"/>
              </a:spcBef>
              <a:defRPr sz="1800"/>
            </a:lvl4pPr>
            <a:lvl5pPr marL="1600200" indent="-182880">
              <a:spcBef>
                <a:spcPts val="984"/>
              </a:spcBef>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1549400"/>
            <a:ext cx="2832100" cy="45767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defRPr>
            </a:lvl1pPr>
          </a:lstStyle>
          <a:p>
            <a:pPr>
              <a:defRPr/>
            </a:pPr>
            <a:r>
              <a:rPr lang="en-US"/>
              <a:t>WISCONSIN STATE LABORATORY OF HYGIENE</a:t>
            </a:r>
          </a:p>
        </p:txBody>
      </p:sp>
    </p:spTree>
    <p:extLst>
      <p:ext uri="{BB962C8B-B14F-4D97-AF65-F5344CB8AC3E}">
        <p14:creationId xmlns:p14="http://schemas.microsoft.com/office/powerpoint/2010/main" val="3021679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486400"/>
            <a:ext cx="5486400" cy="6858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defRPr>
            </a:lvl1pPr>
          </a:lstStyle>
          <a:p>
            <a:pPr>
              <a:defRPr/>
            </a:pPr>
            <a:r>
              <a:rPr lang="en-US"/>
              <a:t>WISCONSIN STATE LABORATORY OF HYGIENE</a:t>
            </a:r>
          </a:p>
        </p:txBody>
      </p:sp>
    </p:spTree>
    <p:extLst>
      <p:ext uri="{BB962C8B-B14F-4D97-AF65-F5344CB8AC3E}">
        <p14:creationId xmlns:p14="http://schemas.microsoft.com/office/powerpoint/2010/main" val="31025292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defRPr>
            </a:lvl1pPr>
          </a:lstStyle>
          <a:p>
            <a:pPr>
              <a:defRPr/>
            </a:pPr>
            <a:fld id="{0718224E-FB14-46C0-9557-3225F7A2AB65}"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25798629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defRPr>
            </a:lvl1pPr>
          </a:lstStyle>
          <a:p>
            <a:pPr>
              <a:defRPr/>
            </a:pPr>
            <a:fld id="{2BCF6898-2B59-474A-8E5B-4C6308F836FC}"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38162844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USE ME">
    <p:spTree>
      <p:nvGrpSpPr>
        <p:cNvPr id="1" name=""/>
        <p:cNvGrpSpPr/>
        <p:nvPr/>
      </p:nvGrpSpPr>
      <p:grpSpPr>
        <a:xfrm>
          <a:off x="0" y="0"/>
          <a:ext cx="0" cy="0"/>
          <a:chOff x="0" y="0"/>
          <a:chExt cx="0" cy="0"/>
        </a:xfrm>
      </p:grpSpPr>
      <p:sp>
        <p:nvSpPr>
          <p:cNvPr id="5" name="Line 6"/>
          <p:cNvSpPr>
            <a:spLocks noChangeShapeType="1"/>
          </p:cNvSpPr>
          <p:nvPr userDrawn="1"/>
        </p:nvSpPr>
        <p:spPr bwMode="auto">
          <a:xfrm>
            <a:off x="609600" y="1066800"/>
            <a:ext cx="8001000" cy="0"/>
          </a:xfrm>
          <a:prstGeom prst="line">
            <a:avLst/>
          </a:prstGeom>
          <a:noFill/>
          <a:ln w="25400">
            <a:solidFill>
              <a:schemeClr val="accent6">
                <a:lumMod val="75000"/>
                <a:lumOff val="25000"/>
              </a:schemeClr>
            </a:solidFill>
            <a:round/>
            <a:headEnd/>
            <a:tailEnd/>
          </a:ln>
        </p:spPr>
        <p:txBody>
          <a:bodyPr wrap="none" anchor="ctr"/>
          <a:lstStyle/>
          <a:p>
            <a:pPr>
              <a:defRPr/>
            </a:pPr>
            <a:endParaRPr lang="en-US" dirty="0">
              <a:ln>
                <a:solidFill>
                  <a:srgbClr val="002060">
                    <a:lumMod val="50000"/>
                    <a:lumOff val="50000"/>
                  </a:srgbClr>
                </a:solidFill>
              </a:ln>
              <a:solidFill>
                <a:srgbClr val="0F56DC"/>
              </a:solidFill>
              <a:latin typeface="Arial" charset="0"/>
              <a:cs typeface="Arial" pitchFamily="34" charset="0"/>
            </a:endParaRPr>
          </a:p>
        </p:txBody>
      </p:sp>
      <p:sp>
        <p:nvSpPr>
          <p:cNvPr id="3" name="Content Placeholder 2"/>
          <p:cNvSpPr>
            <a:spLocks noGrp="1"/>
          </p:cNvSpPr>
          <p:nvPr>
            <p:ph idx="1"/>
          </p:nvPr>
        </p:nvSpPr>
        <p:spPr>
          <a:xfrm>
            <a:off x="457200" y="1295400"/>
            <a:ext cx="8229600" cy="5029200"/>
          </a:xfrm>
          <a:prstGeom prst="rect">
            <a:avLst/>
          </a:prstGeom>
        </p:spPr>
        <p:txBody>
          <a:bodyPr>
            <a:normAutofit/>
          </a:bodyPr>
          <a:lstStyle>
            <a:lvl1pPr marL="342900" indent="-342900">
              <a:buClr>
                <a:schemeClr val="accent1">
                  <a:lumMod val="75000"/>
                </a:schemeClr>
              </a:buClr>
              <a:buSzPct val="70000"/>
              <a:buFont typeface="Wingdings" pitchFamily="2" charset="2"/>
              <a:buChar char="q"/>
              <a:defRPr sz="2400" b="1" baseline="0">
                <a:solidFill>
                  <a:schemeClr val="tx1"/>
                </a:solidFill>
              </a:defRPr>
            </a:lvl1pPr>
            <a:lvl2pPr marL="800100" indent="-342900">
              <a:buClr>
                <a:schemeClr val="accent1">
                  <a:lumMod val="75000"/>
                </a:schemeClr>
              </a:buClr>
              <a:buSzPct val="100000"/>
              <a:buFont typeface="Wingdings" pitchFamily="2" charset="2"/>
              <a:buChar char="§"/>
              <a:defRPr sz="2400">
                <a:solidFill>
                  <a:schemeClr val="tx1"/>
                </a:solidFill>
              </a:defRPr>
            </a:lvl2pPr>
            <a:lvl3pPr marL="1257300" indent="-342900">
              <a:buClr>
                <a:schemeClr val="accent1">
                  <a:lumMod val="75000"/>
                </a:schemeClr>
              </a:buClr>
              <a:buSzPct val="70000"/>
              <a:buFont typeface="Courier New" pitchFamily="49" charset="0"/>
              <a:buChar char="o"/>
              <a:defRPr sz="2400">
                <a:solidFill>
                  <a:schemeClr val="tx1"/>
                </a:solidFill>
              </a:defRPr>
            </a:lvl3pPr>
            <a:lvl4pPr marL="1714500" indent="-342900">
              <a:buClr>
                <a:schemeClr val="accent1">
                  <a:lumMod val="75000"/>
                </a:schemeClr>
              </a:buClr>
              <a:buSzPct val="70000"/>
              <a:buFont typeface="Wingdings" pitchFamily="2" charset="2"/>
              <a:buChar char="Ø"/>
              <a:defRPr sz="2400" baseline="0">
                <a:solidFill>
                  <a:schemeClr val="tx1"/>
                </a:solidFill>
              </a:defRPr>
            </a:lvl4pPr>
            <a:lvl5pPr marL="2171700" indent="-342900">
              <a:buClr>
                <a:schemeClr val="accent1">
                  <a:lumMod val="75000"/>
                </a:schemeClr>
              </a:buClr>
              <a:buSzPct val="70000"/>
              <a:buFont typeface="Arial" pitchFamily="34" charset="0"/>
              <a:buChar char="•"/>
              <a:defRPr sz="2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0"/>
          </p:nvPr>
        </p:nvSpPr>
        <p:spPr>
          <a:xfrm>
            <a:off x="457200" y="685800"/>
            <a:ext cx="8229600" cy="381000"/>
          </a:xfrm>
          <a:prstGeom prst="rect">
            <a:avLst/>
          </a:prstGeom>
        </p:spPr>
        <p:txBody>
          <a:bodyPr lIns="91440" tIns="45720" rIns="91440" bIns="45720" rtlCol="0" anchor="ctr">
            <a:noAutofit/>
          </a:bodyPr>
          <a:lstStyle>
            <a:lvl1pPr algn="ctr">
              <a:buFont typeface="Arial" pitchFamily="34" charset="0"/>
              <a:buNone/>
              <a:defRPr kumimoji="0" lang="en-US" sz="2400" b="1" i="0" u="none" strike="noStrike" kern="1200" cap="none"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text styles</a:t>
            </a:r>
          </a:p>
        </p:txBody>
      </p:sp>
      <p:sp>
        <p:nvSpPr>
          <p:cNvPr id="16" name="Text Placeholder 15"/>
          <p:cNvSpPr>
            <a:spLocks noGrp="1"/>
          </p:cNvSpPr>
          <p:nvPr>
            <p:ph type="body" sz="quarter" idx="11"/>
          </p:nvPr>
        </p:nvSpPr>
        <p:spPr>
          <a:xfrm>
            <a:off x="457200" y="177800"/>
            <a:ext cx="8229600" cy="381000"/>
          </a:xfrm>
          <a:prstGeom prst="rect">
            <a:avLst/>
          </a:prstGeom>
        </p:spPr>
        <p:txBody>
          <a:bodyPr/>
          <a:lstStyle>
            <a:lvl1pPr algn="ctr">
              <a:buNone/>
              <a:defRPr sz="1600" b="1">
                <a:solidFill>
                  <a:schemeClr val="tx1"/>
                </a:solidFill>
                <a:effectLs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6" name="Date Placeholder 1"/>
          <p:cNvSpPr>
            <a:spLocks noGrp="1"/>
          </p:cNvSpPr>
          <p:nvPr>
            <p:ph type="dt" sz="half" idx="12"/>
          </p:nvPr>
        </p:nvSpPr>
        <p:spPr>
          <a:xfrm>
            <a:off x="0" y="6721475"/>
            <a:ext cx="1371600" cy="136525"/>
          </a:xfrm>
          <a:prstGeom prst="rect">
            <a:avLst/>
          </a:prstGeom>
        </p:spPr>
        <p:txBody>
          <a:bodyPr/>
          <a:lstStyle>
            <a:lvl1pPr defTabSz="457200" fontAlgn="base">
              <a:spcBef>
                <a:spcPct val="0"/>
              </a:spcBef>
              <a:spcAft>
                <a:spcPct val="0"/>
              </a:spcAft>
              <a:defRPr>
                <a:solidFill>
                  <a:prstClr val="black"/>
                </a:solidFill>
                <a:latin typeface="Arial" pitchFamily="34" charset="0"/>
                <a:ea typeface="MS PGothic" pitchFamily="34" charset="-128"/>
              </a:defRPr>
            </a:lvl1pPr>
          </a:lstStyle>
          <a:p>
            <a:pPr>
              <a:defRPr/>
            </a:pPr>
            <a:endParaRPr lang="en-US">
              <a:cs typeface="Arial" pitchFamily="34" charset="0"/>
            </a:endParaRPr>
          </a:p>
        </p:txBody>
      </p:sp>
      <p:sp>
        <p:nvSpPr>
          <p:cNvPr id="7" name="Slide Number Placeholder 4"/>
          <p:cNvSpPr>
            <a:spLocks noGrp="1"/>
          </p:cNvSpPr>
          <p:nvPr>
            <p:ph type="sldNum" sz="quarter" idx="13"/>
          </p:nvPr>
        </p:nvSpPr>
        <p:spPr>
          <a:xfrm>
            <a:off x="8534400" y="6492875"/>
            <a:ext cx="533400" cy="365125"/>
          </a:xfrm>
          <a:prstGeom prst="rect">
            <a:avLst/>
          </a:prstGeom>
        </p:spPr>
        <p:txBody>
          <a:bodyPr/>
          <a:lstStyle>
            <a:lvl1pPr defTabSz="457200" fontAlgn="base">
              <a:spcBef>
                <a:spcPct val="0"/>
              </a:spcBef>
              <a:spcAft>
                <a:spcPct val="0"/>
              </a:spcAft>
              <a:defRPr>
                <a:solidFill>
                  <a:prstClr val="black"/>
                </a:solidFill>
                <a:latin typeface="Arial" pitchFamily="34" charset="0"/>
                <a:ea typeface="MS PGothic" pitchFamily="34" charset="-128"/>
              </a:defRPr>
            </a:lvl1pPr>
          </a:lstStyle>
          <a:p>
            <a:pPr>
              <a:defRPr/>
            </a:pPr>
            <a:fld id="{D6F02504-34D8-4729-972A-FD71C56D295D}" type="slidenum">
              <a:rPr lang="en-US">
                <a:cs typeface="Arial" pitchFamily="34" charset="0"/>
              </a:rPr>
              <a:pPr>
                <a:defRPr/>
              </a:pPr>
              <a:t>‹#›</a:t>
            </a:fld>
            <a:endParaRPr lang="en-US" dirty="0">
              <a:cs typeface="Arial" pitchFamily="34" charset="0"/>
            </a:endParaRPr>
          </a:p>
        </p:txBody>
      </p:sp>
      <p:sp>
        <p:nvSpPr>
          <p:cNvPr id="8" name="Footer Placeholder 4"/>
          <p:cNvSpPr>
            <a:spLocks noGrp="1"/>
          </p:cNvSpPr>
          <p:nvPr>
            <p:ph type="ftr" sz="quarter" idx="14"/>
          </p:nvPr>
        </p:nvSpPr>
        <p:spPr>
          <a:xfrm>
            <a:off x="762000" y="6611938"/>
            <a:ext cx="7848600" cy="390525"/>
          </a:xfrm>
        </p:spPr>
        <p:txBody>
          <a:bodyPr/>
          <a:lstStyle>
            <a:lvl1pPr algn="ctr" defTabSz="914400" fontAlgn="base">
              <a:spcBef>
                <a:spcPct val="0"/>
              </a:spcBef>
              <a:spcAft>
                <a:spcPct val="0"/>
              </a:spcAft>
              <a:defRPr sz="800">
                <a:latin typeface="Arial" pitchFamily="34" charset="0"/>
              </a:defRPr>
            </a:lvl1pPr>
          </a:lstStyle>
          <a:p>
            <a:pPr>
              <a:defRPr/>
            </a:pPr>
            <a:r>
              <a:rPr lang="en-US"/>
              <a:t>WISCONSIN STATE LABORATORY OF HYGIENE</a:t>
            </a:r>
          </a:p>
        </p:txBody>
      </p:sp>
    </p:spTree>
    <p:extLst>
      <p:ext uri="{BB962C8B-B14F-4D97-AF65-F5344CB8AC3E}">
        <p14:creationId xmlns:p14="http://schemas.microsoft.com/office/powerpoint/2010/main" val="422937445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FCC9C13-0A8B-49B3-A569-909ABDF24BF1}" type="slidenum">
              <a:rPr lang="en-US"/>
              <a:pPr>
                <a:defRPr/>
              </a:pPr>
              <a:t>‹#›</a:t>
            </a:fld>
            <a:endParaRPr lang="en-US"/>
          </a:p>
        </p:txBody>
      </p:sp>
    </p:spTree>
    <p:extLst>
      <p:ext uri="{BB962C8B-B14F-4D97-AF65-F5344CB8AC3E}">
        <p14:creationId xmlns:p14="http://schemas.microsoft.com/office/powerpoint/2010/main" val="6206834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62050" y="1806575"/>
            <a:ext cx="7524750" cy="4152900"/>
          </a:xfrm>
        </p:spPr>
        <p:txBody>
          <a:bodyPr/>
          <a:lstStyle/>
          <a:p>
            <a:pPr lvl="0"/>
            <a:endParaRPr lang="en-US" noProof="0" smtClean="0"/>
          </a:p>
        </p:txBody>
      </p:sp>
      <p:sp>
        <p:nvSpPr>
          <p:cNvPr id="4" name="Slide Number Placeholder 3"/>
          <p:cNvSpPr>
            <a:spLocks noGrp="1" noChangeArrowheads="1"/>
          </p:cNvSpPr>
          <p:nvPr>
            <p:ph type="sldNum" sz="quarter" idx="10"/>
          </p:nvPr>
        </p:nvSpPr>
        <p:spPr>
          <a:xfrm>
            <a:off x="6553200" y="6356350"/>
            <a:ext cx="2133600" cy="365125"/>
          </a:xfrm>
          <a:prstGeom prst="rect">
            <a:avLst/>
          </a:prstGeom>
        </p:spPr>
        <p:txBody>
          <a:bodyPr/>
          <a:lstStyle>
            <a:lvl1pPr defTabSz="457200">
              <a:defRPr>
                <a:solidFill>
                  <a:prstClr val="black"/>
                </a:solidFill>
                <a:latin typeface="Georgia" pitchFamily="18" charset="0"/>
                <a:ea typeface="MS PGothic" pitchFamily="34" charset="-128"/>
              </a:defRPr>
            </a:lvl1pPr>
          </a:lstStyle>
          <a:p>
            <a:pPr>
              <a:defRPr/>
            </a:pPr>
            <a:fld id="{8CCE0B6E-A3E7-48F2-ADC4-550B47069D0A}"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43418717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5638" y="714375"/>
            <a:ext cx="8031162" cy="524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defRPr>
            </a:lvl1pPr>
          </a:lstStyle>
          <a:p>
            <a:pPr>
              <a:defRPr/>
            </a:pPr>
            <a:fld id="{34A26FC0-22AE-4850-81EB-C1FA829C1F4D}"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12421942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defRPr>
            </a:lvl1pPr>
          </a:lstStyle>
          <a:p>
            <a:pPr>
              <a:defRPr/>
            </a:pPr>
            <a:fld id="{0FB188AB-9BC9-4545-B958-E0C6323BA567}"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16850964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defRPr>
            </a:lvl1pPr>
          </a:lstStyle>
          <a:p>
            <a:pPr>
              <a:defRPr/>
            </a:pPr>
            <a:fld id="{2B299B8A-1616-4360-BA30-C7BD7BD799E2}"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2347265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defRPr>
            </a:lvl1pPr>
          </a:lstStyle>
          <a:p>
            <a:pPr>
              <a:defRPr/>
            </a:pPr>
            <a:fld id="{22412EEA-5285-4209-82D9-CF2A9702CBC4}"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18970679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752475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62050" y="3959225"/>
            <a:ext cx="752475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defRPr>
            </a:lvl1pPr>
          </a:lstStyle>
          <a:p>
            <a:pPr>
              <a:defRPr/>
            </a:pPr>
            <a:fld id="{EC8CA857-45F3-4055-BAE8-FEE35106C6EC}"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6632866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D8CFA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 name="Rectangle 2"/>
          <p:cNvSpPr/>
          <p:nvPr/>
        </p:nvSpPr>
        <p:spPr>
          <a:xfrm>
            <a:off x="0" y="0"/>
            <a:ext cx="9144000" cy="6858000"/>
          </a:xfrm>
          <a:prstGeom prst="rect">
            <a:avLst/>
          </a:prstGeom>
          <a:pattFill prst="narHorz">
            <a:fgClr>
              <a:schemeClr val="bg2"/>
            </a:fgClr>
            <a:bgClr>
              <a:srgbClr val="D8CFA7"/>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026" name="Picture 2" descr="Q:\Public Affairs\ART\LOGOS\WSLH UW Crest Logos 2013\PRINT LOGOS\PNG Print\WI State Lab Hygiene_4c_C.png"/>
          <p:cNvPicPr>
            <a:picLocks noChangeAspect="1" noChangeArrowheads="1"/>
          </p:cNvPicPr>
          <p:nvPr userDrawn="1"/>
        </p:nvPicPr>
        <p:blipFill>
          <a:blip r:embed="rId2"/>
          <a:srcRect/>
          <a:stretch>
            <a:fillRect/>
          </a:stretch>
        </p:blipFill>
        <p:spPr bwMode="auto">
          <a:xfrm>
            <a:off x="1848606" y="1285103"/>
            <a:ext cx="5776028" cy="3758822"/>
          </a:xfrm>
          <a:prstGeom prst="rect">
            <a:avLst/>
          </a:prstGeom>
          <a:noFill/>
        </p:spPr>
      </p:pic>
    </p:spTree>
    <p:extLst>
      <p:ext uri="{BB962C8B-B14F-4D97-AF65-F5344CB8AC3E}">
        <p14:creationId xmlns:p14="http://schemas.microsoft.com/office/powerpoint/2010/main" val="2438432053"/>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09274" y="2130425"/>
            <a:ext cx="6448926" cy="1470025"/>
          </a:xfrm>
        </p:spPr>
        <p:txBody>
          <a:bodyPr/>
          <a:lstStyle>
            <a:lvl1pPr>
              <a:defRPr sz="4200"/>
            </a:lvl1pPr>
          </a:lstStyle>
          <a:p>
            <a:r>
              <a:rPr lang="en-US" dirty="0" smtClean="0"/>
              <a:t>Click to edit Master title style</a:t>
            </a:r>
            <a:endParaRPr lang="en-US" dirty="0"/>
          </a:p>
        </p:txBody>
      </p:sp>
      <p:sp>
        <p:nvSpPr>
          <p:cNvPr id="3" name="Subtitle 2"/>
          <p:cNvSpPr>
            <a:spLocks noGrp="1"/>
          </p:cNvSpPr>
          <p:nvPr>
            <p:ph type="subTitle" idx="1"/>
          </p:nvPr>
        </p:nvSpPr>
        <p:spPr>
          <a:xfrm>
            <a:off x="2466480" y="3651250"/>
            <a:ext cx="5522495"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1" y="411982"/>
            <a:ext cx="2030604" cy="595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403580"/>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a:t>WISCONSIN STATE LABORATORY OF HYGIENE - UNIVERSITY OF WISCONSIN</a:t>
            </a:r>
          </a:p>
        </p:txBody>
      </p:sp>
      <p:sp>
        <p:nvSpPr>
          <p:cNvPr id="5" name="Text Placeholder 4"/>
          <p:cNvSpPr>
            <a:spLocks noGrp="1"/>
          </p:cNvSpPr>
          <p:nvPr>
            <p:ph type="body" sz="quarter" idx="11"/>
          </p:nvPr>
        </p:nvSpPr>
        <p:spPr>
          <a:xfrm>
            <a:off x="1167063" y="1852446"/>
            <a:ext cx="6629400" cy="37061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0812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25254169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0200" y="714375"/>
            <a:ext cx="2006600" cy="5245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5638" y="714375"/>
            <a:ext cx="5872162" cy="5245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FDBEC76-C167-48D0-BBCC-74DCC6A0F20C}" type="slidenum">
              <a:rPr lang="en-US"/>
              <a:pPr>
                <a:defRPr/>
              </a:pPr>
              <a:t>‹#›</a:t>
            </a:fld>
            <a:endParaRPr lang="en-US"/>
          </a:p>
        </p:txBody>
      </p:sp>
    </p:spTree>
    <p:extLst>
      <p:ext uri="{BB962C8B-B14F-4D97-AF65-F5344CB8AC3E}">
        <p14:creationId xmlns:p14="http://schemas.microsoft.com/office/powerpoint/2010/main" val="5638485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Snip Single Corner Rectangle 8"/>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gradFill rotWithShape="1">
            <a:gsLst>
              <a:gs pos="0">
                <a:srgbClr val="7B0000"/>
              </a:gs>
              <a:gs pos="70000">
                <a:srgbClr val="B70000"/>
              </a:gs>
              <a:gs pos="100000">
                <a:srgbClr val="B70000"/>
              </a:gs>
            </a:gsLst>
            <a:lin ang="17700000"/>
          </a:gradFill>
          <a:ln>
            <a:noFill/>
          </a:ln>
          <a:effectLst>
            <a:outerShdw blurRad="76200" dist="25400" dir="4799952" algn="tl" rotWithShape="0">
              <a:srgbClr val="000000">
                <a:alpha val="21999"/>
              </a:srgbClr>
            </a:outerShdw>
          </a:effectLst>
          <a:extLst>
            <a:ext uri="{91240B29-F687-4F45-9708-019B960494DF}">
              <a14:hiddenLine xmlns:a14="http://schemas.microsoft.com/office/drawing/2010/main" w="3175" cap="flat" cmpd="sng">
                <a:solidFill>
                  <a:srgbClr val="000000"/>
                </a:solidFill>
                <a:prstDash val="solid"/>
                <a:round/>
                <a:headEnd/>
                <a:tailEnd/>
              </a14:hiddenLine>
            </a:ext>
          </a:extLst>
        </p:spPr>
        <p:txBody>
          <a:bodyPr anchor="ctr"/>
          <a:lstStyle/>
          <a:p>
            <a:endParaRPr lang="en-US" dirty="0">
              <a:solidFill>
                <a:prstClr val="black"/>
              </a:solidFill>
              <a:latin typeface="Georgia"/>
            </a:endParaRPr>
          </a:p>
        </p:txBody>
      </p:sp>
      <p:sp>
        <p:nvSpPr>
          <p:cNvPr id="2" name="Title 1"/>
          <p:cNvSpPr>
            <a:spLocks noGrp="1"/>
          </p:cNvSpPr>
          <p:nvPr>
            <p:ph type="ctrTitle"/>
          </p:nvPr>
        </p:nvSpPr>
        <p:spPr>
          <a:xfrm>
            <a:off x="685800" y="2130425"/>
            <a:ext cx="7772400" cy="1470025"/>
          </a:xfrm>
        </p:spPr>
        <p:txBody>
          <a:bodyPr/>
          <a:lstStyle>
            <a:lvl1pPr>
              <a:defRPr sz="4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565097151"/>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FontTx/>
              <a:buNone/>
              <a:defRPr/>
            </a:lvl1pPr>
          </a:lstStyle>
          <a:p>
            <a:pPr lvl="0"/>
            <a:r>
              <a:rPr lang="en-US" smtClean="0"/>
              <a:t>Click to edit Master text styles</a:t>
            </a:r>
          </a:p>
        </p:txBody>
      </p:sp>
      <p:sp>
        <p:nvSpPr>
          <p:cNvPr id="7"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3847586085"/>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ctr">
              <a:defRPr sz="3000" b="0" i="0" kern="1200" cap="all" spc="40"/>
            </a:lvl1pPr>
          </a:lstStyle>
          <a:p>
            <a:r>
              <a:rPr lang="en-US"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3721429632"/>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3900" y="1714500"/>
            <a:ext cx="3632200" cy="4411663"/>
          </a:xfrm>
        </p:spPr>
        <p:txBody>
          <a:bodyPr/>
          <a:lstStyle>
            <a:lvl1pPr marL="182880" indent="-182880">
              <a:defRPr sz="2200"/>
            </a:lvl1pPr>
            <a:lvl2pPr marL="548640" indent="-182880">
              <a:spcBef>
                <a:spcPts val="1080"/>
              </a:spcBef>
              <a:buClr>
                <a:srgbClr val="B70000"/>
              </a:buClr>
              <a:defRPr sz="2000"/>
            </a:lvl2pPr>
            <a:lvl3pPr marL="822960" indent="-182880">
              <a:spcBef>
                <a:spcPts val="1032"/>
              </a:spcBef>
              <a:defRPr sz="1800"/>
            </a:lvl3pPr>
            <a:lvl4pPr marL="1143000" indent="-182880">
              <a:spcBef>
                <a:spcPts val="984"/>
              </a:spcBef>
              <a:defRPr sz="1700"/>
            </a:lvl4pPr>
            <a:lvl5pPr marL="1417320" indent="-137160">
              <a:spcBef>
                <a:spcPts val="984"/>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13300" y="1714500"/>
            <a:ext cx="3619500" cy="4411663"/>
          </a:xfrm>
        </p:spPr>
        <p:txBody>
          <a:bodyPr/>
          <a:lstStyle>
            <a:lvl1pPr marL="182880" indent="-182880">
              <a:defRPr sz="2200"/>
            </a:lvl1pPr>
            <a:lvl2pPr marL="548640" indent="-182880">
              <a:spcBef>
                <a:spcPts val="1080"/>
              </a:spcBef>
              <a:defRPr sz="2000"/>
            </a:lvl2pPr>
            <a:lvl3pPr marL="822960" indent="-182880">
              <a:spcBef>
                <a:spcPts val="1032"/>
              </a:spcBef>
              <a:defRPr sz="1800"/>
            </a:lvl3pPr>
            <a:lvl4pPr marL="1143000" indent="-182880">
              <a:spcBef>
                <a:spcPts val="1008"/>
              </a:spcBef>
              <a:defRPr sz="1700"/>
            </a:lvl4pPr>
            <a:lvl5pPr marL="1417320" indent="-137160">
              <a:spcBef>
                <a:spcPts val="1008"/>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2565282421"/>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3900" y="1714499"/>
            <a:ext cx="3632200" cy="571501"/>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286001"/>
            <a:ext cx="3632200" cy="3840162"/>
          </a:xfrm>
        </p:spPr>
        <p:txBody>
          <a:bodyPr/>
          <a:lstStyle>
            <a:lvl1pPr marL="182880" indent="-182880">
              <a:spcBef>
                <a:spcPts val="1032"/>
              </a:spcBef>
              <a:defRPr sz="1800" baseline="0"/>
            </a:lvl1pPr>
            <a:lvl2pPr marL="502920" indent="-182880">
              <a:spcBef>
                <a:spcPts val="1008"/>
              </a:spcBef>
              <a:defRPr sz="1700" baseline="0"/>
            </a:lvl2pPr>
            <a:lvl3pPr marL="822960" indent="-182880">
              <a:spcBef>
                <a:spcPts val="960"/>
              </a:spcBef>
              <a:defRPr sz="1600"/>
            </a:lvl3pPr>
            <a:lvl4pPr marL="1097280" indent="-182880">
              <a:spcBef>
                <a:spcPts val="960"/>
              </a:spcBef>
              <a:defRPr sz="1600"/>
            </a:lvl4pPr>
            <a:lvl5pPr marL="1371600" indent="-182880">
              <a:spcBef>
                <a:spcPts val="960"/>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87900" y="1714499"/>
            <a:ext cx="3683000" cy="571502"/>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87900" y="2286001"/>
            <a:ext cx="3683000" cy="3840161"/>
          </a:xfrm>
        </p:spPr>
        <p:txBody>
          <a:bodyPr/>
          <a:lstStyle>
            <a:lvl1pPr marL="182880" indent="-182880">
              <a:spcBef>
                <a:spcPts val="1032"/>
              </a:spcBef>
              <a:defRPr sz="1800"/>
            </a:lvl1pPr>
            <a:lvl2pPr marL="502920" indent="-182880">
              <a:spcBef>
                <a:spcPts val="984"/>
              </a:spcBef>
              <a:defRPr sz="1600"/>
            </a:lvl2pPr>
            <a:lvl3pPr marL="822960" indent="-182880">
              <a:spcBef>
                <a:spcPts val="984"/>
              </a:spcBef>
              <a:defRPr sz="1600"/>
            </a:lvl3pPr>
            <a:lvl4pPr marL="1143000" indent="-182880">
              <a:spcBef>
                <a:spcPts val="984"/>
              </a:spcBef>
              <a:defRPr sz="1600"/>
            </a:lvl4pPr>
            <a:lvl5pPr marL="1371600" indent="-182880">
              <a:spcBef>
                <a:spcPts val="984"/>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0"/>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814849911"/>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2326482731"/>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3379341130"/>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850900"/>
            <a:ext cx="2832100" cy="584200"/>
          </a:xfrm>
        </p:spPr>
        <p:txBody>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10000" y="850900"/>
            <a:ext cx="4584700" cy="5275263"/>
          </a:xfrm>
        </p:spPr>
        <p:txBody>
          <a:bodyPr/>
          <a:lstStyle>
            <a:lvl1pPr marL="228600" indent="-228600">
              <a:defRPr sz="2800" baseline="0"/>
            </a:lvl1pPr>
            <a:lvl2pPr marL="685800" indent="-228600">
              <a:spcBef>
                <a:spcPts val="1176"/>
              </a:spcBef>
              <a:defRPr sz="2400" baseline="0"/>
            </a:lvl2pPr>
            <a:lvl3pPr marL="1005840" indent="-182880">
              <a:spcBef>
                <a:spcPts val="1080"/>
              </a:spcBef>
              <a:defRPr sz="2000"/>
            </a:lvl3pPr>
            <a:lvl4pPr marL="1371600" indent="-182880">
              <a:spcBef>
                <a:spcPts val="1032"/>
              </a:spcBef>
              <a:defRPr sz="1800"/>
            </a:lvl4pPr>
            <a:lvl5pPr marL="1600200" indent="-182880">
              <a:spcBef>
                <a:spcPts val="984"/>
              </a:spcBef>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1549400"/>
            <a:ext cx="2832100" cy="45767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393821844"/>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486400"/>
            <a:ext cx="5486400" cy="6858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222395073"/>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D8CFA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Rectangle 2"/>
          <p:cNvSpPr/>
          <p:nvPr/>
        </p:nvSpPr>
        <p:spPr>
          <a:xfrm>
            <a:off x="0" y="0"/>
            <a:ext cx="9144000" cy="6858000"/>
          </a:xfrm>
          <a:prstGeom prst="rect">
            <a:avLst/>
          </a:prstGeom>
          <a:pattFill prst="narHorz">
            <a:fgClr>
              <a:schemeClr val="bg2"/>
            </a:fgClr>
            <a:bgClr>
              <a:srgbClr val="D8CFA7"/>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026" name="Picture 2" descr="Q:\Public Affairs\ART\LOGOS\WSLH UW Crest Logos 2013\PRINT LOGOS\PNG Print\WI State Lab Hygiene_4c_C.png"/>
          <p:cNvPicPr>
            <a:picLocks noChangeAspect="1" noChangeArrowheads="1"/>
          </p:cNvPicPr>
          <p:nvPr userDrawn="1"/>
        </p:nvPicPr>
        <p:blipFill>
          <a:blip r:embed="rId2"/>
          <a:srcRect/>
          <a:stretch>
            <a:fillRect/>
          </a:stretch>
        </p:blipFill>
        <p:spPr bwMode="auto">
          <a:xfrm>
            <a:off x="1848606" y="1285103"/>
            <a:ext cx="5776028" cy="3758822"/>
          </a:xfrm>
          <a:prstGeom prst="rect">
            <a:avLst/>
          </a:prstGeom>
          <a:noFill/>
        </p:spPr>
      </p:pic>
    </p:spTree>
    <p:extLst>
      <p:ext uri="{BB962C8B-B14F-4D97-AF65-F5344CB8AC3E}">
        <p14:creationId xmlns:p14="http://schemas.microsoft.com/office/powerpoint/2010/main" val="130788740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4128FB4E-27DC-48BF-BDCA-EAA6C9976C89}" type="slidenum">
              <a:rPr lang="en-US"/>
              <a:pPr>
                <a:defRPr/>
              </a:pPr>
              <a:t>‹#›</a:t>
            </a:fld>
            <a:endParaRPr lang="en-US"/>
          </a:p>
        </p:txBody>
      </p:sp>
    </p:spTree>
    <p:extLst>
      <p:ext uri="{BB962C8B-B14F-4D97-AF65-F5344CB8AC3E}">
        <p14:creationId xmlns:p14="http://schemas.microsoft.com/office/powerpoint/2010/main" val="2191143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200"/>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42597013"/>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a:t>WISCONSIN STATE LABORATORY OF HYGIENE - UNIVERSITY OF WISCONSIN</a:t>
            </a:r>
          </a:p>
        </p:txBody>
      </p:sp>
      <p:sp>
        <p:nvSpPr>
          <p:cNvPr id="5" name="Text Placeholder 4"/>
          <p:cNvSpPr>
            <a:spLocks noGrp="1"/>
          </p:cNvSpPr>
          <p:nvPr>
            <p:ph type="body" sz="quarter" idx="11"/>
          </p:nvPr>
        </p:nvSpPr>
        <p:spPr>
          <a:xfrm>
            <a:off x="1167063" y="1852446"/>
            <a:ext cx="6629400" cy="37061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249844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45837358"/>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Snip Single Corner Rectangle 8"/>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gradFill rotWithShape="1">
            <a:gsLst>
              <a:gs pos="0">
                <a:srgbClr val="7B0000"/>
              </a:gs>
              <a:gs pos="70000">
                <a:srgbClr val="B70000"/>
              </a:gs>
              <a:gs pos="100000">
                <a:srgbClr val="B70000"/>
              </a:gs>
            </a:gsLst>
            <a:lin ang="17700000"/>
          </a:gradFill>
          <a:ln>
            <a:noFill/>
          </a:ln>
          <a:effectLst>
            <a:outerShdw blurRad="76200" dist="25400" dir="4799952" algn="tl" rotWithShape="0">
              <a:srgbClr val="000000">
                <a:alpha val="21999"/>
              </a:srgbClr>
            </a:outerShdw>
          </a:effectLst>
          <a:extLst>
            <a:ext uri="{91240B29-F687-4F45-9708-019B960494DF}">
              <a14:hiddenLine xmlns:a14="http://schemas.microsoft.com/office/drawing/2010/main" w="3175" cap="flat" cmpd="sng">
                <a:solidFill>
                  <a:srgbClr val="000000"/>
                </a:solidFill>
                <a:prstDash val="solid"/>
                <a:round/>
                <a:headEnd/>
                <a:tailEnd/>
              </a14:hiddenLine>
            </a:ext>
          </a:extLst>
        </p:spPr>
        <p:txBody>
          <a:bodyPr anchor="ctr"/>
          <a:lstStyle/>
          <a:p>
            <a:endParaRPr lang="en-US">
              <a:solidFill>
                <a:prstClr val="black"/>
              </a:solidFill>
            </a:endParaRPr>
          </a:p>
        </p:txBody>
      </p:sp>
      <p:sp>
        <p:nvSpPr>
          <p:cNvPr id="2" name="Title 1"/>
          <p:cNvSpPr>
            <a:spLocks noGrp="1"/>
          </p:cNvSpPr>
          <p:nvPr>
            <p:ph type="ctrTitle"/>
          </p:nvPr>
        </p:nvSpPr>
        <p:spPr>
          <a:xfrm>
            <a:off x="685800" y="2130425"/>
            <a:ext cx="7772400" cy="1470025"/>
          </a:xfrm>
        </p:spPr>
        <p:txBody>
          <a:bodyPr/>
          <a:lstStyle>
            <a:lvl1pPr>
              <a:defRPr sz="4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361553717"/>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FontTx/>
              <a:buNone/>
              <a:defRPr/>
            </a:lvl1pPr>
          </a:lstStyle>
          <a:p>
            <a:pPr lvl="0"/>
            <a:r>
              <a:rPr lang="en-US" smtClean="0"/>
              <a:t>Click to edit Master text styles</a:t>
            </a:r>
          </a:p>
        </p:txBody>
      </p:sp>
      <p:sp>
        <p:nvSpPr>
          <p:cNvPr id="7"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604334162"/>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ctr">
              <a:defRPr sz="3000" b="0" i="0" kern="1200" cap="all" spc="40"/>
            </a:lvl1pPr>
          </a:lstStyle>
          <a:p>
            <a:r>
              <a:rPr lang="en-US"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895209949"/>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3900" y="1714500"/>
            <a:ext cx="3632200" cy="4411663"/>
          </a:xfrm>
        </p:spPr>
        <p:txBody>
          <a:bodyPr/>
          <a:lstStyle>
            <a:lvl1pPr marL="182880" indent="-182880">
              <a:defRPr sz="2200"/>
            </a:lvl1pPr>
            <a:lvl2pPr marL="548640" indent="-182880">
              <a:spcBef>
                <a:spcPts val="1080"/>
              </a:spcBef>
              <a:buClr>
                <a:srgbClr val="B70000"/>
              </a:buClr>
              <a:defRPr sz="2000"/>
            </a:lvl2pPr>
            <a:lvl3pPr marL="822960" indent="-182880">
              <a:spcBef>
                <a:spcPts val="1032"/>
              </a:spcBef>
              <a:defRPr sz="1800"/>
            </a:lvl3pPr>
            <a:lvl4pPr marL="1143000" indent="-182880">
              <a:spcBef>
                <a:spcPts val="984"/>
              </a:spcBef>
              <a:defRPr sz="1700"/>
            </a:lvl4pPr>
            <a:lvl5pPr marL="1417320" indent="-137160">
              <a:spcBef>
                <a:spcPts val="984"/>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13300" y="1714500"/>
            <a:ext cx="3619500" cy="4411663"/>
          </a:xfrm>
        </p:spPr>
        <p:txBody>
          <a:bodyPr/>
          <a:lstStyle>
            <a:lvl1pPr marL="182880" indent="-182880">
              <a:defRPr sz="2200"/>
            </a:lvl1pPr>
            <a:lvl2pPr marL="548640" indent="-182880">
              <a:spcBef>
                <a:spcPts val="1080"/>
              </a:spcBef>
              <a:defRPr sz="2000"/>
            </a:lvl2pPr>
            <a:lvl3pPr marL="822960" indent="-182880">
              <a:spcBef>
                <a:spcPts val="1032"/>
              </a:spcBef>
              <a:defRPr sz="1800"/>
            </a:lvl3pPr>
            <a:lvl4pPr marL="1143000" indent="-182880">
              <a:spcBef>
                <a:spcPts val="1008"/>
              </a:spcBef>
              <a:defRPr sz="1700"/>
            </a:lvl4pPr>
            <a:lvl5pPr marL="1417320" indent="-137160">
              <a:spcBef>
                <a:spcPts val="1008"/>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848072088"/>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3900" y="1714499"/>
            <a:ext cx="3632200" cy="571501"/>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286001"/>
            <a:ext cx="3632200" cy="3840162"/>
          </a:xfrm>
        </p:spPr>
        <p:txBody>
          <a:bodyPr/>
          <a:lstStyle>
            <a:lvl1pPr marL="182880" indent="-182880">
              <a:spcBef>
                <a:spcPts val="1032"/>
              </a:spcBef>
              <a:defRPr sz="1800" baseline="0"/>
            </a:lvl1pPr>
            <a:lvl2pPr marL="502920" indent="-182880">
              <a:spcBef>
                <a:spcPts val="1008"/>
              </a:spcBef>
              <a:defRPr sz="1700" baseline="0"/>
            </a:lvl2pPr>
            <a:lvl3pPr marL="822960" indent="-182880">
              <a:spcBef>
                <a:spcPts val="960"/>
              </a:spcBef>
              <a:defRPr sz="1600"/>
            </a:lvl3pPr>
            <a:lvl4pPr marL="1097280" indent="-182880">
              <a:spcBef>
                <a:spcPts val="960"/>
              </a:spcBef>
              <a:defRPr sz="1600"/>
            </a:lvl4pPr>
            <a:lvl5pPr marL="1371600" indent="-182880">
              <a:spcBef>
                <a:spcPts val="960"/>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87900" y="1714499"/>
            <a:ext cx="3683000" cy="571502"/>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87900" y="2286001"/>
            <a:ext cx="3683000" cy="3840161"/>
          </a:xfrm>
        </p:spPr>
        <p:txBody>
          <a:bodyPr/>
          <a:lstStyle>
            <a:lvl1pPr marL="182880" indent="-182880">
              <a:spcBef>
                <a:spcPts val="1032"/>
              </a:spcBef>
              <a:defRPr sz="1800"/>
            </a:lvl1pPr>
            <a:lvl2pPr marL="502920" indent="-182880">
              <a:spcBef>
                <a:spcPts val="984"/>
              </a:spcBef>
              <a:defRPr sz="1600"/>
            </a:lvl2pPr>
            <a:lvl3pPr marL="822960" indent="-182880">
              <a:spcBef>
                <a:spcPts val="984"/>
              </a:spcBef>
              <a:defRPr sz="1600"/>
            </a:lvl3pPr>
            <a:lvl4pPr marL="1143000" indent="-182880">
              <a:spcBef>
                <a:spcPts val="984"/>
              </a:spcBef>
              <a:defRPr sz="1600"/>
            </a:lvl4pPr>
            <a:lvl5pPr marL="1371600" indent="-182880">
              <a:spcBef>
                <a:spcPts val="984"/>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0"/>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296378118"/>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449352934"/>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95756011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CB1710C-F7B1-42A7-9AD2-873C8D40D9F4}" type="slidenum">
              <a:rPr lang="en-US"/>
              <a:pPr>
                <a:defRPr/>
              </a:pPr>
              <a:t>‹#›</a:t>
            </a:fld>
            <a:endParaRPr lang="en-US"/>
          </a:p>
        </p:txBody>
      </p:sp>
    </p:spTree>
    <p:extLst>
      <p:ext uri="{BB962C8B-B14F-4D97-AF65-F5344CB8AC3E}">
        <p14:creationId xmlns:p14="http://schemas.microsoft.com/office/powerpoint/2010/main" val="197743045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850900"/>
            <a:ext cx="2832100" cy="584200"/>
          </a:xfrm>
        </p:spPr>
        <p:txBody>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10000" y="850900"/>
            <a:ext cx="4584700" cy="5275263"/>
          </a:xfrm>
        </p:spPr>
        <p:txBody>
          <a:bodyPr/>
          <a:lstStyle>
            <a:lvl1pPr marL="228600" indent="-228600">
              <a:defRPr sz="2800" baseline="0"/>
            </a:lvl1pPr>
            <a:lvl2pPr marL="685800" indent="-228600">
              <a:spcBef>
                <a:spcPts val="1176"/>
              </a:spcBef>
              <a:defRPr sz="2400" baseline="0"/>
            </a:lvl2pPr>
            <a:lvl3pPr marL="1005840" indent="-182880">
              <a:spcBef>
                <a:spcPts val="1080"/>
              </a:spcBef>
              <a:defRPr sz="2000"/>
            </a:lvl3pPr>
            <a:lvl4pPr marL="1371600" indent="-182880">
              <a:spcBef>
                <a:spcPts val="1032"/>
              </a:spcBef>
              <a:defRPr sz="1800"/>
            </a:lvl4pPr>
            <a:lvl5pPr marL="1600200" indent="-182880">
              <a:spcBef>
                <a:spcPts val="984"/>
              </a:spcBef>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1549400"/>
            <a:ext cx="2832100" cy="45767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3058846991"/>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486400"/>
            <a:ext cx="5486400" cy="6858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417831665"/>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6553200" y="6400800"/>
            <a:ext cx="2133600" cy="320675"/>
          </a:xfrm>
          <a:prstGeom prst="rect">
            <a:avLst/>
          </a:prstGeom>
          <a:ln/>
        </p:spPr>
        <p:txBody>
          <a:bodyPr/>
          <a:lstStyle>
            <a:lvl1pPr>
              <a:defRPr/>
            </a:lvl1pPr>
          </a:lstStyle>
          <a:p>
            <a:pPr>
              <a:defRPr/>
            </a:pPr>
            <a:fld id="{21A39027-83DE-4DA1-891E-A8B21D9DCAB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340427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6553200" y="6400800"/>
            <a:ext cx="2133600" cy="320675"/>
          </a:xfrm>
          <a:prstGeom prst="rect">
            <a:avLst/>
          </a:prstGeom>
          <a:ln/>
        </p:spPr>
        <p:txBody>
          <a:bodyPr/>
          <a:lstStyle>
            <a:lvl1pPr>
              <a:defRPr/>
            </a:lvl1pPr>
          </a:lstStyle>
          <a:p>
            <a:pPr>
              <a:defRPr/>
            </a:pPr>
            <a:fld id="{A388225A-3AA3-4162-B352-8AF825CDAAC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567196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xfrm>
            <a:off x="6553200" y="6400800"/>
            <a:ext cx="2133600" cy="320675"/>
          </a:xfrm>
          <a:prstGeom prst="rect">
            <a:avLst/>
          </a:prstGeom>
          <a:ln/>
        </p:spPr>
        <p:txBody>
          <a:bodyPr/>
          <a:lstStyle>
            <a:lvl1pPr>
              <a:defRPr/>
            </a:lvl1pPr>
          </a:lstStyle>
          <a:p>
            <a:pPr>
              <a:defRPr/>
            </a:pPr>
            <a:fld id="{78E40882-7267-4F3D-B881-6C54293A16C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0871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62050" y="1806575"/>
            <a:ext cx="3686175" cy="4152900"/>
          </a:xfrm>
        </p:spPr>
        <p:txBody>
          <a:bodyPr/>
          <a:lstStyle/>
          <a:p>
            <a:pPr lvl="0"/>
            <a:endParaRPr lang="en-US" noProof="0" smtClean="0"/>
          </a:p>
        </p:txBody>
      </p:sp>
      <p:sp>
        <p:nvSpPr>
          <p:cNvPr id="4" name="Text Placeholder 3"/>
          <p:cNvSpPr>
            <a:spLocks noGrp="1"/>
          </p:cNvSpPr>
          <p:nvPr>
            <p:ph type="body"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A88D50D4-E8D6-4D3E-9485-3D08DC4B764B}" type="slidenum">
              <a:rPr lang="en-US"/>
              <a:pPr>
                <a:defRPr/>
              </a:pPr>
              <a:t>‹#›</a:t>
            </a:fld>
            <a:endParaRPr lang="en-US"/>
          </a:p>
        </p:txBody>
      </p:sp>
    </p:spTree>
    <p:extLst>
      <p:ext uri="{BB962C8B-B14F-4D97-AF65-F5344CB8AC3E}">
        <p14:creationId xmlns:p14="http://schemas.microsoft.com/office/powerpoint/2010/main" val="1829454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5638" y="714375"/>
            <a:ext cx="8031162" cy="524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EECC2A6F-D15F-4A2B-B013-8167AEF6E4FA}" type="slidenum">
              <a:rPr lang="en-US"/>
              <a:pPr>
                <a:defRPr/>
              </a:pPr>
              <a:t>‹#›</a:t>
            </a:fld>
            <a:endParaRPr lang="en-US"/>
          </a:p>
        </p:txBody>
      </p:sp>
    </p:spTree>
    <p:extLst>
      <p:ext uri="{BB962C8B-B14F-4D97-AF65-F5344CB8AC3E}">
        <p14:creationId xmlns:p14="http://schemas.microsoft.com/office/powerpoint/2010/main" val="2796729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5940098-E71B-4ADD-9F17-9B0E24C0C613}" type="slidenum">
              <a:rPr lang="en-US"/>
              <a:pPr>
                <a:defRPr/>
              </a:pPr>
              <a:t>‹#›</a:t>
            </a:fld>
            <a:endParaRPr lang="en-US"/>
          </a:p>
        </p:txBody>
      </p:sp>
    </p:spTree>
    <p:extLst>
      <p:ext uri="{BB962C8B-B14F-4D97-AF65-F5344CB8AC3E}">
        <p14:creationId xmlns:p14="http://schemas.microsoft.com/office/powerpoint/2010/main" val="477955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t>WISCONSIN STATE LABORATORY OF HYGIENE - UNIVERSITY OF WISCONSIN</a:t>
            </a:r>
            <a:endParaRPr lang="en-US" dirty="0"/>
          </a:p>
        </p:txBody>
      </p:sp>
      <p:sp>
        <p:nvSpPr>
          <p:cNvPr id="5" name="Text Placeholder 4"/>
          <p:cNvSpPr>
            <a:spLocks noGrp="1"/>
          </p:cNvSpPr>
          <p:nvPr>
            <p:ph type="body" sz="quarter" idx="11"/>
          </p:nvPr>
        </p:nvSpPr>
        <p:spPr>
          <a:xfrm>
            <a:off x="1167063" y="1852446"/>
            <a:ext cx="6629400" cy="37061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B31B3B93-4FFF-44A1-A994-4BD958BF42FA}" type="slidenum">
              <a:rPr lang="en-US"/>
              <a:pPr>
                <a:defRPr/>
              </a:pPr>
              <a:t>‹#›</a:t>
            </a:fld>
            <a:endParaRPr lang="en-US"/>
          </a:p>
        </p:txBody>
      </p:sp>
    </p:spTree>
    <p:extLst>
      <p:ext uri="{BB962C8B-B14F-4D97-AF65-F5344CB8AC3E}">
        <p14:creationId xmlns:p14="http://schemas.microsoft.com/office/powerpoint/2010/main" val="3309963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D8CFA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Rectangle 2"/>
          <p:cNvSpPr/>
          <p:nvPr/>
        </p:nvSpPr>
        <p:spPr>
          <a:xfrm>
            <a:off x="0" y="0"/>
            <a:ext cx="9144000" cy="6858000"/>
          </a:xfrm>
          <a:prstGeom prst="rect">
            <a:avLst/>
          </a:prstGeom>
          <a:pattFill prst="narHorz">
            <a:fgClr>
              <a:schemeClr val="bg2"/>
            </a:fgClr>
            <a:bgClr>
              <a:srgbClr val="D8CFA7"/>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2" descr="Q:\Public Affairs\ART\LOGOS\WSLH UW Crest Logos 2013\PRINT LOGOS\PNG Print\WI State Lab Hygiene_4c_C.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47850" y="1285875"/>
            <a:ext cx="5776913"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538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200"/>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1847796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Snip Single Corner Rectangle 8"/>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gradFill rotWithShape="1">
            <a:gsLst>
              <a:gs pos="0">
                <a:srgbClr val="7B0000"/>
              </a:gs>
              <a:gs pos="70000">
                <a:srgbClr val="B70000"/>
              </a:gs>
              <a:gs pos="100000">
                <a:srgbClr val="B70000"/>
              </a:gs>
            </a:gsLst>
            <a:lin ang="17700000"/>
          </a:gradFill>
          <a:ln>
            <a:noFill/>
          </a:ln>
          <a:effectLst>
            <a:outerShdw blurRad="76200" dist="25400" dir="4799952" algn="tl" rotWithShape="0">
              <a:srgbClr val="000000">
                <a:alpha val="21999"/>
              </a:srgbClr>
            </a:outerShdw>
          </a:effectLst>
          <a:extLst>
            <a:ext uri="{91240B29-F687-4F45-9708-019B960494DF}">
              <a14:hiddenLine xmlns:a14="http://schemas.microsoft.com/office/drawing/2010/main" w="3175" cap="flat" cmpd="sng">
                <a:solidFill>
                  <a:srgbClr val="000000"/>
                </a:solidFill>
                <a:prstDash val="solid"/>
                <a:round/>
                <a:headEnd/>
                <a:tailEnd/>
              </a14:hiddenLine>
            </a:ext>
          </a:extLst>
        </p:spPr>
        <p:txBody>
          <a:bodyPr anchor="ctr"/>
          <a:lstStyle/>
          <a:p>
            <a:pPr>
              <a:defRPr/>
            </a:pPr>
            <a:endParaRPr lang="en-US">
              <a:solidFill>
                <a:prstClr val="black"/>
              </a:solidFill>
              <a:cs typeface="Arial" pitchFamily="34" charset="0"/>
            </a:endParaRPr>
          </a:p>
        </p:txBody>
      </p:sp>
      <p:sp>
        <p:nvSpPr>
          <p:cNvPr id="2" name="Title 1"/>
          <p:cNvSpPr>
            <a:spLocks noGrp="1"/>
          </p:cNvSpPr>
          <p:nvPr>
            <p:ph type="ctrTitle"/>
          </p:nvPr>
        </p:nvSpPr>
        <p:spPr>
          <a:xfrm>
            <a:off x="685800" y="2130425"/>
            <a:ext cx="7772400" cy="1470025"/>
          </a:xfrm>
        </p:spPr>
        <p:txBody>
          <a:bodyPr/>
          <a:lstStyle>
            <a:lvl1pPr>
              <a:defRPr sz="4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1172458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FontTx/>
              <a:buNone/>
              <a:defRPr/>
            </a:lvl1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1532319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2752542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ctr">
              <a:defRPr sz="3000" b="0" i="0" kern="1200" cap="all" spc="40"/>
            </a:lvl1pPr>
          </a:lstStyle>
          <a:p>
            <a:r>
              <a:rPr lang="en-US"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2039933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3900" y="1714500"/>
            <a:ext cx="3632200" cy="4411663"/>
          </a:xfrm>
        </p:spPr>
        <p:txBody>
          <a:bodyPr/>
          <a:lstStyle>
            <a:lvl1pPr marL="182880" indent="-182880">
              <a:defRPr sz="2200"/>
            </a:lvl1pPr>
            <a:lvl2pPr marL="548640" indent="-182880">
              <a:spcBef>
                <a:spcPts val="1080"/>
              </a:spcBef>
              <a:buClr>
                <a:srgbClr val="B70000"/>
              </a:buClr>
              <a:defRPr sz="2000"/>
            </a:lvl2pPr>
            <a:lvl3pPr marL="822960" indent="-182880">
              <a:spcBef>
                <a:spcPts val="1032"/>
              </a:spcBef>
              <a:defRPr sz="1800"/>
            </a:lvl3pPr>
            <a:lvl4pPr marL="1143000" indent="-182880">
              <a:spcBef>
                <a:spcPts val="984"/>
              </a:spcBef>
              <a:defRPr sz="1700"/>
            </a:lvl4pPr>
            <a:lvl5pPr marL="1417320" indent="-137160">
              <a:spcBef>
                <a:spcPts val="984"/>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13300" y="1714500"/>
            <a:ext cx="3619500" cy="4411663"/>
          </a:xfrm>
        </p:spPr>
        <p:txBody>
          <a:bodyPr/>
          <a:lstStyle>
            <a:lvl1pPr marL="182880" indent="-182880">
              <a:defRPr sz="2200"/>
            </a:lvl1pPr>
            <a:lvl2pPr marL="548640" indent="-182880">
              <a:spcBef>
                <a:spcPts val="1080"/>
              </a:spcBef>
              <a:defRPr sz="2000"/>
            </a:lvl2pPr>
            <a:lvl3pPr marL="822960" indent="-182880">
              <a:spcBef>
                <a:spcPts val="1032"/>
              </a:spcBef>
              <a:defRPr sz="1800"/>
            </a:lvl3pPr>
            <a:lvl4pPr marL="1143000" indent="-182880">
              <a:spcBef>
                <a:spcPts val="1008"/>
              </a:spcBef>
              <a:defRPr sz="1700"/>
            </a:lvl4pPr>
            <a:lvl5pPr marL="1417320" indent="-137160">
              <a:spcBef>
                <a:spcPts val="1008"/>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38504074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3900" y="1714499"/>
            <a:ext cx="3632200" cy="571501"/>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286001"/>
            <a:ext cx="3632200" cy="3840162"/>
          </a:xfrm>
        </p:spPr>
        <p:txBody>
          <a:bodyPr/>
          <a:lstStyle>
            <a:lvl1pPr marL="182880" indent="-182880">
              <a:spcBef>
                <a:spcPts val="1032"/>
              </a:spcBef>
              <a:defRPr sz="1800" baseline="0"/>
            </a:lvl1pPr>
            <a:lvl2pPr marL="502920" indent="-182880">
              <a:spcBef>
                <a:spcPts val="1008"/>
              </a:spcBef>
              <a:defRPr sz="1700" baseline="0"/>
            </a:lvl2pPr>
            <a:lvl3pPr marL="822960" indent="-182880">
              <a:spcBef>
                <a:spcPts val="960"/>
              </a:spcBef>
              <a:defRPr sz="1600"/>
            </a:lvl3pPr>
            <a:lvl4pPr marL="1097280" indent="-182880">
              <a:spcBef>
                <a:spcPts val="960"/>
              </a:spcBef>
              <a:defRPr sz="1600"/>
            </a:lvl4pPr>
            <a:lvl5pPr marL="1371600" indent="-182880">
              <a:spcBef>
                <a:spcPts val="960"/>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87900" y="1714499"/>
            <a:ext cx="3683000" cy="571502"/>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87900" y="2286001"/>
            <a:ext cx="3683000" cy="3840161"/>
          </a:xfrm>
        </p:spPr>
        <p:txBody>
          <a:bodyPr/>
          <a:lstStyle>
            <a:lvl1pPr marL="182880" indent="-182880">
              <a:spcBef>
                <a:spcPts val="1032"/>
              </a:spcBef>
              <a:defRPr sz="1800"/>
            </a:lvl1pPr>
            <a:lvl2pPr marL="502920" indent="-182880">
              <a:spcBef>
                <a:spcPts val="984"/>
              </a:spcBef>
              <a:defRPr sz="1600"/>
            </a:lvl2pPr>
            <a:lvl3pPr marL="822960" indent="-182880">
              <a:spcBef>
                <a:spcPts val="984"/>
              </a:spcBef>
              <a:defRPr sz="1600"/>
            </a:lvl3pPr>
            <a:lvl4pPr marL="1143000" indent="-182880">
              <a:spcBef>
                <a:spcPts val="984"/>
              </a:spcBef>
              <a:defRPr sz="1600"/>
            </a:lvl4pPr>
            <a:lvl5pPr marL="1371600" indent="-182880">
              <a:spcBef>
                <a:spcPts val="984"/>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2274391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4033188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34375179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2956601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850900"/>
            <a:ext cx="2832100" cy="584200"/>
          </a:xfrm>
        </p:spPr>
        <p:txBody>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10000" y="850900"/>
            <a:ext cx="4584700" cy="5275263"/>
          </a:xfrm>
        </p:spPr>
        <p:txBody>
          <a:bodyPr/>
          <a:lstStyle>
            <a:lvl1pPr marL="228600" indent="-228600">
              <a:defRPr sz="2800" baseline="0"/>
            </a:lvl1pPr>
            <a:lvl2pPr marL="685800" indent="-228600">
              <a:spcBef>
                <a:spcPts val="1176"/>
              </a:spcBef>
              <a:defRPr sz="2400" baseline="0"/>
            </a:lvl2pPr>
            <a:lvl3pPr marL="1005840" indent="-182880">
              <a:spcBef>
                <a:spcPts val="1080"/>
              </a:spcBef>
              <a:defRPr sz="2000"/>
            </a:lvl3pPr>
            <a:lvl4pPr marL="1371600" indent="-182880">
              <a:spcBef>
                <a:spcPts val="1032"/>
              </a:spcBef>
              <a:defRPr sz="1800"/>
            </a:lvl4pPr>
            <a:lvl5pPr marL="1600200" indent="-182880">
              <a:spcBef>
                <a:spcPts val="984"/>
              </a:spcBef>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1549400"/>
            <a:ext cx="2832100" cy="45767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2092653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486400"/>
            <a:ext cx="5486400" cy="6858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lgn="ctr" defTabSz="914400" fontAlgn="auto">
              <a:spcBef>
                <a:spcPts val="0"/>
              </a:spcBef>
              <a:spcAft>
                <a:spcPts val="0"/>
              </a:spcAft>
              <a:defRPr sz="1100">
                <a:solidFill>
                  <a:srgbClr val="B70000"/>
                </a:solidFill>
                <a:latin typeface="+mn-lt"/>
                <a:ea typeface="+mn-ea"/>
                <a:cs typeface="Arial" pitchFamily="34" charset="0"/>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37506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cs typeface="+mn-cs"/>
              </a:defRPr>
            </a:lvl1pPr>
          </a:lstStyle>
          <a:p>
            <a:pPr>
              <a:defRPr/>
            </a:pPr>
            <a:fld id="{EA906038-E77A-412A-A070-74649C66773F}" type="slidenum">
              <a:rPr lang="en-US"/>
              <a:pPr>
                <a:defRPr/>
              </a:pPr>
              <a:t>‹#›</a:t>
            </a:fld>
            <a:endParaRPr lang="en-US"/>
          </a:p>
        </p:txBody>
      </p:sp>
    </p:spTree>
    <p:extLst>
      <p:ext uri="{BB962C8B-B14F-4D97-AF65-F5344CB8AC3E}">
        <p14:creationId xmlns:p14="http://schemas.microsoft.com/office/powerpoint/2010/main" val="716296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cs typeface="+mn-cs"/>
              </a:defRPr>
            </a:lvl1pPr>
          </a:lstStyle>
          <a:p>
            <a:pPr>
              <a:defRPr/>
            </a:pPr>
            <a:fld id="{ED0FFD3C-42A9-4CA7-9DA4-48FD1929F096}" type="slidenum">
              <a:rPr lang="en-US"/>
              <a:pPr>
                <a:defRPr/>
              </a:pPr>
              <a:t>‹#›</a:t>
            </a:fld>
            <a:endParaRPr lang="en-US"/>
          </a:p>
        </p:txBody>
      </p:sp>
    </p:spTree>
    <p:extLst>
      <p:ext uri="{BB962C8B-B14F-4D97-AF65-F5344CB8AC3E}">
        <p14:creationId xmlns:p14="http://schemas.microsoft.com/office/powerpoint/2010/main" val="879883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USE ME">
    <p:spTree>
      <p:nvGrpSpPr>
        <p:cNvPr id="1" name=""/>
        <p:cNvGrpSpPr/>
        <p:nvPr/>
      </p:nvGrpSpPr>
      <p:grpSpPr>
        <a:xfrm>
          <a:off x="0" y="0"/>
          <a:ext cx="0" cy="0"/>
          <a:chOff x="0" y="0"/>
          <a:chExt cx="0" cy="0"/>
        </a:xfrm>
      </p:grpSpPr>
      <p:sp>
        <p:nvSpPr>
          <p:cNvPr id="5" name="Line 6"/>
          <p:cNvSpPr>
            <a:spLocks noChangeShapeType="1"/>
          </p:cNvSpPr>
          <p:nvPr userDrawn="1"/>
        </p:nvSpPr>
        <p:spPr bwMode="auto">
          <a:xfrm>
            <a:off x="609600" y="1066800"/>
            <a:ext cx="8001000" cy="0"/>
          </a:xfrm>
          <a:prstGeom prst="line">
            <a:avLst/>
          </a:prstGeom>
          <a:noFill/>
          <a:ln w="25400">
            <a:solidFill>
              <a:schemeClr val="accent6">
                <a:lumMod val="75000"/>
                <a:lumOff val="25000"/>
              </a:schemeClr>
            </a:solidFill>
            <a:round/>
            <a:headEnd/>
            <a:tailEnd/>
          </a:ln>
        </p:spPr>
        <p:txBody>
          <a:bodyPr wrap="none" anchor="ctr"/>
          <a:lstStyle/>
          <a:p>
            <a:pPr>
              <a:defRPr/>
            </a:pPr>
            <a:endParaRPr lang="en-US" dirty="0">
              <a:ln>
                <a:solidFill>
                  <a:srgbClr val="002060">
                    <a:lumMod val="50000"/>
                    <a:lumOff val="50000"/>
                  </a:srgbClr>
                </a:solidFill>
              </a:ln>
              <a:solidFill>
                <a:srgbClr val="0F56DC"/>
              </a:solidFill>
              <a:latin typeface="Arial" charset="0"/>
              <a:cs typeface="Arial" pitchFamily="34" charset="0"/>
            </a:endParaRPr>
          </a:p>
        </p:txBody>
      </p:sp>
      <p:sp>
        <p:nvSpPr>
          <p:cNvPr id="3" name="Content Placeholder 2"/>
          <p:cNvSpPr>
            <a:spLocks noGrp="1"/>
          </p:cNvSpPr>
          <p:nvPr>
            <p:ph idx="1"/>
          </p:nvPr>
        </p:nvSpPr>
        <p:spPr>
          <a:xfrm>
            <a:off x="457200" y="1295400"/>
            <a:ext cx="8229600" cy="5029200"/>
          </a:xfrm>
          <a:prstGeom prst="rect">
            <a:avLst/>
          </a:prstGeom>
        </p:spPr>
        <p:txBody>
          <a:bodyPr>
            <a:normAutofit/>
          </a:bodyPr>
          <a:lstStyle>
            <a:lvl1pPr marL="342900" indent="-342900">
              <a:buClr>
                <a:schemeClr val="accent1">
                  <a:lumMod val="75000"/>
                </a:schemeClr>
              </a:buClr>
              <a:buSzPct val="70000"/>
              <a:buFont typeface="Wingdings" pitchFamily="2" charset="2"/>
              <a:buChar char="q"/>
              <a:defRPr sz="2400" b="1" baseline="0">
                <a:solidFill>
                  <a:schemeClr val="tx1"/>
                </a:solidFill>
              </a:defRPr>
            </a:lvl1pPr>
            <a:lvl2pPr marL="800100" indent="-342900">
              <a:buClr>
                <a:schemeClr val="accent1">
                  <a:lumMod val="75000"/>
                </a:schemeClr>
              </a:buClr>
              <a:buSzPct val="100000"/>
              <a:buFont typeface="Wingdings" pitchFamily="2" charset="2"/>
              <a:buChar char="§"/>
              <a:defRPr sz="2400">
                <a:solidFill>
                  <a:schemeClr val="tx1"/>
                </a:solidFill>
              </a:defRPr>
            </a:lvl2pPr>
            <a:lvl3pPr marL="1257300" indent="-342900">
              <a:buClr>
                <a:schemeClr val="accent1">
                  <a:lumMod val="75000"/>
                </a:schemeClr>
              </a:buClr>
              <a:buSzPct val="70000"/>
              <a:buFont typeface="Courier New" pitchFamily="49" charset="0"/>
              <a:buChar char="o"/>
              <a:defRPr sz="2400">
                <a:solidFill>
                  <a:schemeClr val="tx1"/>
                </a:solidFill>
              </a:defRPr>
            </a:lvl3pPr>
            <a:lvl4pPr marL="1714500" indent="-342900">
              <a:buClr>
                <a:schemeClr val="accent1">
                  <a:lumMod val="75000"/>
                </a:schemeClr>
              </a:buClr>
              <a:buSzPct val="70000"/>
              <a:buFont typeface="Wingdings" pitchFamily="2" charset="2"/>
              <a:buChar char="Ø"/>
              <a:defRPr sz="2400" baseline="0">
                <a:solidFill>
                  <a:schemeClr val="tx1"/>
                </a:solidFill>
              </a:defRPr>
            </a:lvl4pPr>
            <a:lvl5pPr marL="2171700" indent="-342900">
              <a:buClr>
                <a:schemeClr val="accent1">
                  <a:lumMod val="75000"/>
                </a:schemeClr>
              </a:buClr>
              <a:buSzPct val="70000"/>
              <a:buFont typeface="Arial" pitchFamily="34" charset="0"/>
              <a:buChar char="•"/>
              <a:defRPr sz="2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0"/>
          </p:nvPr>
        </p:nvSpPr>
        <p:spPr>
          <a:xfrm>
            <a:off x="457200" y="685800"/>
            <a:ext cx="8229600" cy="381000"/>
          </a:xfrm>
          <a:prstGeom prst="rect">
            <a:avLst/>
          </a:prstGeom>
        </p:spPr>
        <p:txBody>
          <a:bodyPr lIns="91440" tIns="45720" rIns="91440" bIns="45720" rtlCol="0" anchor="ctr">
            <a:noAutofit/>
          </a:bodyPr>
          <a:lstStyle>
            <a:lvl1pPr algn="ctr">
              <a:buFont typeface="Arial" pitchFamily="34" charset="0"/>
              <a:buNone/>
              <a:defRPr kumimoji="0" lang="en-US" sz="2400" b="1" i="0" u="none" strike="noStrike" kern="1200" cap="none"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text styles</a:t>
            </a:r>
          </a:p>
        </p:txBody>
      </p:sp>
      <p:sp>
        <p:nvSpPr>
          <p:cNvPr id="16" name="Text Placeholder 15"/>
          <p:cNvSpPr>
            <a:spLocks noGrp="1"/>
          </p:cNvSpPr>
          <p:nvPr>
            <p:ph type="body" sz="quarter" idx="11"/>
          </p:nvPr>
        </p:nvSpPr>
        <p:spPr>
          <a:xfrm>
            <a:off x="457200" y="177800"/>
            <a:ext cx="8229600" cy="381000"/>
          </a:xfrm>
          <a:prstGeom prst="rect">
            <a:avLst/>
          </a:prstGeom>
        </p:spPr>
        <p:txBody>
          <a:bodyPr/>
          <a:lstStyle>
            <a:lvl1pPr algn="ctr">
              <a:buNone/>
              <a:defRPr sz="1600" b="1">
                <a:solidFill>
                  <a:schemeClr val="tx1"/>
                </a:solidFill>
                <a:effectLs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6" name="Date Placeholder 1"/>
          <p:cNvSpPr>
            <a:spLocks noGrp="1"/>
          </p:cNvSpPr>
          <p:nvPr>
            <p:ph type="dt" sz="half" idx="12"/>
          </p:nvPr>
        </p:nvSpPr>
        <p:spPr>
          <a:xfrm>
            <a:off x="0" y="6721475"/>
            <a:ext cx="1371600" cy="136525"/>
          </a:xfrm>
          <a:prstGeom prst="rect">
            <a:avLst/>
          </a:prstGeom>
        </p:spPr>
        <p:txBody>
          <a:bodyPr/>
          <a:lstStyle>
            <a:lvl1pPr defTabSz="457200" fontAlgn="base">
              <a:spcBef>
                <a:spcPct val="0"/>
              </a:spcBef>
              <a:spcAft>
                <a:spcPct val="0"/>
              </a:spcAft>
              <a:defRPr>
                <a:solidFill>
                  <a:prstClr val="black"/>
                </a:solidFill>
                <a:latin typeface="Arial" pitchFamily="34" charset="0"/>
                <a:ea typeface="MS PGothic" pitchFamily="34" charset="-128"/>
                <a:cs typeface="+mn-cs"/>
              </a:defRPr>
            </a:lvl1pPr>
          </a:lstStyle>
          <a:p>
            <a:pPr>
              <a:defRPr/>
            </a:pPr>
            <a:endParaRPr lang="en-US"/>
          </a:p>
        </p:txBody>
      </p:sp>
      <p:sp>
        <p:nvSpPr>
          <p:cNvPr id="7" name="Slide Number Placeholder 4"/>
          <p:cNvSpPr>
            <a:spLocks noGrp="1"/>
          </p:cNvSpPr>
          <p:nvPr>
            <p:ph type="sldNum" sz="quarter" idx="13"/>
          </p:nvPr>
        </p:nvSpPr>
        <p:spPr>
          <a:xfrm>
            <a:off x="8534400" y="6492875"/>
            <a:ext cx="533400" cy="365125"/>
          </a:xfrm>
          <a:prstGeom prst="rect">
            <a:avLst/>
          </a:prstGeom>
        </p:spPr>
        <p:txBody>
          <a:bodyPr/>
          <a:lstStyle>
            <a:lvl1pPr defTabSz="457200" fontAlgn="base">
              <a:spcBef>
                <a:spcPct val="0"/>
              </a:spcBef>
              <a:spcAft>
                <a:spcPct val="0"/>
              </a:spcAft>
              <a:defRPr>
                <a:solidFill>
                  <a:prstClr val="black"/>
                </a:solidFill>
                <a:latin typeface="Arial" pitchFamily="34" charset="0"/>
                <a:ea typeface="MS PGothic" pitchFamily="34" charset="-128"/>
                <a:cs typeface="+mn-cs"/>
              </a:defRPr>
            </a:lvl1pPr>
          </a:lstStyle>
          <a:p>
            <a:pPr>
              <a:defRPr/>
            </a:pPr>
            <a:fld id="{F5F7D4F5-5EF9-414B-9111-C2150560EA9B}" type="slidenum">
              <a:rPr lang="en-US"/>
              <a:pPr>
                <a:defRPr/>
              </a:pPr>
              <a:t>‹#›</a:t>
            </a:fld>
            <a:endParaRPr lang="en-US" dirty="0"/>
          </a:p>
        </p:txBody>
      </p:sp>
      <p:sp>
        <p:nvSpPr>
          <p:cNvPr id="8" name="Footer Placeholder 4"/>
          <p:cNvSpPr>
            <a:spLocks noGrp="1"/>
          </p:cNvSpPr>
          <p:nvPr>
            <p:ph type="ftr" sz="quarter" idx="14"/>
          </p:nvPr>
        </p:nvSpPr>
        <p:spPr>
          <a:xfrm>
            <a:off x="762000" y="6611938"/>
            <a:ext cx="7848600" cy="390525"/>
          </a:xfrm>
        </p:spPr>
        <p:txBody>
          <a:bodyPr/>
          <a:lstStyle>
            <a:lvl1pPr algn="ctr" defTabSz="914400" fontAlgn="base">
              <a:spcBef>
                <a:spcPct val="0"/>
              </a:spcBef>
              <a:spcAft>
                <a:spcPct val="0"/>
              </a:spcAft>
              <a:defRPr sz="800">
                <a:latin typeface="Arial" pitchFamily="34" charset="0"/>
                <a:cs typeface="Arial" pitchFamily="34" charset="0"/>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72076518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62050" y="1806575"/>
            <a:ext cx="7524750" cy="4152900"/>
          </a:xfrm>
        </p:spPr>
        <p:txBody>
          <a:bodyPr/>
          <a:lstStyle/>
          <a:p>
            <a:pPr lvl="0"/>
            <a:endParaRPr lang="en-US" noProof="0" smtClean="0"/>
          </a:p>
        </p:txBody>
      </p:sp>
      <p:sp>
        <p:nvSpPr>
          <p:cNvPr id="4" name="Slide Number Placeholder 3"/>
          <p:cNvSpPr>
            <a:spLocks noGrp="1" noChangeArrowheads="1"/>
          </p:cNvSpPr>
          <p:nvPr>
            <p:ph type="sldNum" sz="quarter" idx="10"/>
          </p:nvPr>
        </p:nvSpPr>
        <p:spPr>
          <a:xfrm>
            <a:off x="6553200" y="6356350"/>
            <a:ext cx="2133600" cy="365125"/>
          </a:xfrm>
          <a:prstGeom prst="rect">
            <a:avLst/>
          </a:prstGeom>
        </p:spPr>
        <p:txBody>
          <a:bodyPr/>
          <a:lstStyle>
            <a:lvl1pPr defTabSz="457200">
              <a:defRPr>
                <a:solidFill>
                  <a:prstClr val="black"/>
                </a:solidFill>
                <a:latin typeface="Georgia" pitchFamily="18" charset="0"/>
                <a:ea typeface="MS PGothic" pitchFamily="34" charset="-128"/>
                <a:cs typeface="+mn-cs"/>
              </a:defRPr>
            </a:lvl1pPr>
          </a:lstStyle>
          <a:p>
            <a:pPr>
              <a:defRPr/>
            </a:pPr>
            <a:fld id="{3BECC5B5-B3C6-41C9-B384-6FC59A049C5E}" type="slidenum">
              <a:rPr lang="en-US"/>
              <a:pPr>
                <a:defRPr/>
              </a:pPr>
              <a:t>‹#›</a:t>
            </a:fld>
            <a:endParaRPr lang="en-US"/>
          </a:p>
        </p:txBody>
      </p:sp>
    </p:spTree>
    <p:extLst>
      <p:ext uri="{BB962C8B-B14F-4D97-AF65-F5344CB8AC3E}">
        <p14:creationId xmlns:p14="http://schemas.microsoft.com/office/powerpoint/2010/main" val="1274444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5638" y="714375"/>
            <a:ext cx="8031162" cy="524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cs typeface="+mn-cs"/>
              </a:defRPr>
            </a:lvl1pPr>
          </a:lstStyle>
          <a:p>
            <a:pPr>
              <a:defRPr/>
            </a:pPr>
            <a:fld id="{E48F08C4-FE63-4610-BD5E-E3F7EB9A77CC}" type="slidenum">
              <a:rPr lang="en-US"/>
              <a:pPr>
                <a:defRPr/>
              </a:pPr>
              <a:t>‹#›</a:t>
            </a:fld>
            <a:endParaRPr lang="en-US"/>
          </a:p>
        </p:txBody>
      </p:sp>
    </p:spTree>
    <p:extLst>
      <p:ext uri="{BB962C8B-B14F-4D97-AF65-F5344CB8AC3E}">
        <p14:creationId xmlns:p14="http://schemas.microsoft.com/office/powerpoint/2010/main" val="1339357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cs typeface="+mn-cs"/>
              </a:defRPr>
            </a:lvl1pPr>
          </a:lstStyle>
          <a:p>
            <a:pPr>
              <a:defRPr/>
            </a:pPr>
            <a:fld id="{43EFF8BC-EFA7-4E7F-96C2-FEB877C02A1D}" type="slidenum">
              <a:rPr lang="en-US"/>
              <a:pPr>
                <a:defRPr/>
              </a:pPr>
              <a:t>‹#›</a:t>
            </a:fld>
            <a:endParaRPr lang="en-US"/>
          </a:p>
        </p:txBody>
      </p:sp>
    </p:spTree>
    <p:extLst>
      <p:ext uri="{BB962C8B-B14F-4D97-AF65-F5344CB8AC3E}">
        <p14:creationId xmlns:p14="http://schemas.microsoft.com/office/powerpoint/2010/main" val="3748837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cs typeface="+mn-cs"/>
              </a:defRPr>
            </a:lvl1pPr>
          </a:lstStyle>
          <a:p>
            <a:pPr>
              <a:defRPr/>
            </a:pPr>
            <a:fld id="{EDE6FC1F-33E6-4357-8529-632BDFC420FD}" type="slidenum">
              <a:rPr lang="en-US"/>
              <a:pPr>
                <a:defRPr/>
              </a:pPr>
              <a:t>‹#›</a:t>
            </a:fld>
            <a:endParaRPr lang="en-US"/>
          </a:p>
        </p:txBody>
      </p:sp>
    </p:spTree>
    <p:extLst>
      <p:ext uri="{BB962C8B-B14F-4D97-AF65-F5344CB8AC3E}">
        <p14:creationId xmlns:p14="http://schemas.microsoft.com/office/powerpoint/2010/main" val="236759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Snip Single Corner Rectangle 8"/>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gradFill rotWithShape="1">
            <a:gsLst>
              <a:gs pos="0">
                <a:srgbClr val="7B0000"/>
              </a:gs>
              <a:gs pos="70000">
                <a:srgbClr val="B70000"/>
              </a:gs>
              <a:gs pos="100000">
                <a:srgbClr val="B70000"/>
              </a:gs>
            </a:gsLst>
            <a:lin ang="17700000"/>
          </a:gradFill>
          <a:ln>
            <a:noFill/>
          </a:ln>
          <a:effectLst>
            <a:outerShdw blurRad="76200" dist="25400" dir="4799952" algn="tl" rotWithShape="0">
              <a:srgbClr val="000000">
                <a:alpha val="21999"/>
              </a:srgbClr>
            </a:outerShdw>
          </a:effectLst>
          <a:extLst>
            <a:ext uri="{91240B29-F687-4F45-9708-019B960494DF}">
              <a14:hiddenLine xmlns:a14="http://schemas.microsoft.com/office/drawing/2010/main" w="3175" cap="flat" cmpd="sng">
                <a:solidFill>
                  <a:srgbClr val="000000"/>
                </a:solidFill>
                <a:prstDash val="solid"/>
                <a:round/>
                <a:headEnd/>
                <a:tailEnd/>
              </a14:hiddenLine>
            </a:ext>
          </a:extLst>
        </p:spPr>
        <p:txBody>
          <a:bodyPr anchor="ctr"/>
          <a:lstStyle/>
          <a:p>
            <a:endParaRPr lang="en-US"/>
          </a:p>
        </p:txBody>
      </p:sp>
      <p:sp>
        <p:nvSpPr>
          <p:cNvPr id="2" name="Title 1"/>
          <p:cNvSpPr>
            <a:spLocks noGrp="1"/>
          </p:cNvSpPr>
          <p:nvPr>
            <p:ph type="ctrTitle"/>
          </p:nvPr>
        </p:nvSpPr>
        <p:spPr>
          <a:xfrm>
            <a:off x="685800" y="2130425"/>
            <a:ext cx="7772400" cy="1470025"/>
          </a:xfrm>
        </p:spPr>
        <p:txBody>
          <a:bodyPr/>
          <a:lstStyle>
            <a:lvl1pPr>
              <a:defRPr sz="4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225515172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cs typeface="+mn-cs"/>
              </a:defRPr>
            </a:lvl1pPr>
          </a:lstStyle>
          <a:p>
            <a:pPr>
              <a:defRPr/>
            </a:pPr>
            <a:fld id="{3AD9F72E-01E3-4425-A63E-753A9BB68E0B}" type="slidenum">
              <a:rPr lang="en-US"/>
              <a:pPr>
                <a:defRPr/>
              </a:pPr>
              <a:t>‹#›</a:t>
            </a:fld>
            <a:endParaRPr lang="en-US"/>
          </a:p>
        </p:txBody>
      </p:sp>
    </p:spTree>
    <p:extLst>
      <p:ext uri="{BB962C8B-B14F-4D97-AF65-F5344CB8AC3E}">
        <p14:creationId xmlns:p14="http://schemas.microsoft.com/office/powerpoint/2010/main" val="256129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752475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62050" y="3959225"/>
            <a:ext cx="752475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6553200" y="6400800"/>
            <a:ext cx="2133600" cy="320675"/>
          </a:xfrm>
          <a:prstGeom prst="rect">
            <a:avLst/>
          </a:prstGeom>
        </p:spPr>
        <p:txBody>
          <a:bodyPr/>
          <a:lstStyle>
            <a:lvl1pPr defTabSz="457200">
              <a:defRPr>
                <a:solidFill>
                  <a:prstClr val="black"/>
                </a:solidFill>
                <a:latin typeface="Georgia" pitchFamily="18" charset="0"/>
                <a:ea typeface="MS PGothic" pitchFamily="34" charset="-128"/>
                <a:cs typeface="+mn-cs"/>
              </a:defRPr>
            </a:lvl1pPr>
          </a:lstStyle>
          <a:p>
            <a:pPr>
              <a:defRPr/>
            </a:pPr>
            <a:fld id="{82F640B2-1D59-4390-A7AB-6DA42EB231A4}" type="slidenum">
              <a:rPr lang="en-US"/>
              <a:pPr>
                <a:defRPr/>
              </a:pPr>
              <a:t>‹#›</a:t>
            </a:fld>
            <a:endParaRPr lang="en-US"/>
          </a:p>
        </p:txBody>
      </p:sp>
    </p:spTree>
    <p:extLst>
      <p:ext uri="{BB962C8B-B14F-4D97-AF65-F5344CB8AC3E}">
        <p14:creationId xmlns:p14="http://schemas.microsoft.com/office/powerpoint/2010/main" val="3974831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4" descr="footer bar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6288"/>
            <a:ext cx="9144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uw_logo_h_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129338"/>
            <a:ext cx="13716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1219200" y="6111875"/>
            <a:ext cx="3276600" cy="517525"/>
          </a:xfrm>
          <a:prstGeom prst="rect">
            <a:avLst/>
          </a:prstGeom>
          <a:noFill/>
          <a:ln>
            <a:noFill/>
          </a:ln>
          <a:effectLst>
            <a:outerShdw dist="17961" dir="2700000" algn="ctr" rotWithShape="0">
              <a:schemeClr val="tx1"/>
            </a:outerShdw>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defRPr/>
            </a:pPr>
            <a:r>
              <a:rPr lang="en-US" sz="1400" b="1" i="1" smtClean="0">
                <a:solidFill>
                  <a:srgbClr val="FFFFFF"/>
                </a:solidFill>
                <a:latin typeface="Trebuchet MS" pitchFamily="34" charset="0"/>
                <a:ea typeface="+mn-ea"/>
              </a:rPr>
              <a:t>WISCONSIN STATE </a:t>
            </a:r>
            <a:br>
              <a:rPr lang="en-US" sz="1400" b="1" i="1" smtClean="0">
                <a:solidFill>
                  <a:srgbClr val="FFFFFF"/>
                </a:solidFill>
                <a:latin typeface="Trebuchet MS" pitchFamily="34" charset="0"/>
                <a:ea typeface="+mn-ea"/>
              </a:rPr>
            </a:br>
            <a:r>
              <a:rPr lang="en-US" sz="1400" b="1" i="1" smtClean="0">
                <a:solidFill>
                  <a:srgbClr val="FFFFFF"/>
                </a:solidFill>
                <a:latin typeface="Trebuchet MS" pitchFamily="34" charset="0"/>
                <a:ea typeface="+mn-ea"/>
              </a:rPr>
              <a:t>LABORATORY OF HYGIENE</a:t>
            </a:r>
          </a:p>
        </p:txBody>
      </p:sp>
      <p:pic>
        <p:nvPicPr>
          <p:cNvPr id="7" name="Picture 23" descr="wslh 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6159500"/>
            <a:ext cx="11461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side image str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1717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 name="Rectangle 20"/>
          <p:cNvSpPr>
            <a:spLocks noGrp="1" noChangeArrowheads="1"/>
          </p:cNvSpPr>
          <p:nvPr>
            <p:ph type="ctrTitle" sz="quarter"/>
          </p:nvPr>
        </p:nvSpPr>
        <p:spPr>
          <a:xfrm>
            <a:off x="2235200" y="958850"/>
            <a:ext cx="6276975" cy="1470025"/>
          </a:xfrm>
        </p:spPr>
        <p:txBody>
          <a:bodyPr/>
          <a:lstStyle>
            <a:lvl1pPr>
              <a:defRPr/>
            </a:lvl1pPr>
          </a:lstStyle>
          <a:p>
            <a:r>
              <a:rPr lang="en-US"/>
              <a:t>Click to edit Master title style</a:t>
            </a:r>
          </a:p>
        </p:txBody>
      </p:sp>
      <p:sp>
        <p:nvSpPr>
          <p:cNvPr id="43029" name="Rectangle 21"/>
          <p:cNvSpPr>
            <a:spLocks noGrp="1" noChangeArrowheads="1"/>
          </p:cNvSpPr>
          <p:nvPr>
            <p:ph type="subTitle" sz="quarter" idx="1"/>
          </p:nvPr>
        </p:nvSpPr>
        <p:spPr>
          <a:xfrm>
            <a:off x="2211388" y="2982913"/>
            <a:ext cx="6400800" cy="1752600"/>
          </a:xfrm>
        </p:spPr>
        <p:txBody>
          <a:bodyPr/>
          <a:lstStyle>
            <a:lvl1pPr marL="0" indent="0">
              <a:buFontTx/>
              <a:buNone/>
              <a:defRPr>
                <a:solidFill>
                  <a:schemeClr val="tx1"/>
                </a:solidFill>
              </a:defRPr>
            </a:lvl1pPr>
          </a:lstStyle>
          <a:p>
            <a:r>
              <a:rPr lang="en-US"/>
              <a:t>Click to edit Master subtitle style</a:t>
            </a:r>
          </a:p>
        </p:txBody>
      </p:sp>
      <p:sp>
        <p:nvSpPr>
          <p:cNvPr id="9" name="Rectangle 6"/>
          <p:cNvSpPr>
            <a:spLocks noGrp="1" noChangeArrowheads="1"/>
          </p:cNvSpPr>
          <p:nvPr>
            <p:ph type="sldNum" sz="quarter" idx="10"/>
          </p:nvPr>
        </p:nvSpPr>
        <p:spPr>
          <a:xfrm>
            <a:off x="6553200" y="6245225"/>
            <a:ext cx="2133600" cy="476250"/>
          </a:xfrm>
        </p:spPr>
        <p:txBody>
          <a:bodyPr/>
          <a:lstStyle>
            <a:lvl1pPr>
              <a:defRPr/>
            </a:lvl1pPr>
          </a:lstStyle>
          <a:p>
            <a:pPr>
              <a:defRPr/>
            </a:pPr>
            <a:fld id="{E4283498-32AA-42DF-85A1-0D6BA2BC7314}" type="slidenum">
              <a:rPr lang="en-US"/>
              <a:pPr>
                <a:defRPr/>
              </a:pPr>
              <a:t>‹#›</a:t>
            </a:fld>
            <a:endParaRPr lang="en-US"/>
          </a:p>
        </p:txBody>
      </p:sp>
    </p:spTree>
    <p:extLst>
      <p:ext uri="{BB962C8B-B14F-4D97-AF65-F5344CB8AC3E}">
        <p14:creationId xmlns:p14="http://schemas.microsoft.com/office/powerpoint/2010/main" val="601398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55EFD18-33D7-4710-833C-0B268303B89D}" type="slidenum">
              <a:rPr lang="en-US"/>
              <a:pPr>
                <a:defRPr/>
              </a:pPr>
              <a:t>‹#›</a:t>
            </a:fld>
            <a:endParaRPr lang="en-US"/>
          </a:p>
        </p:txBody>
      </p:sp>
    </p:spTree>
    <p:extLst>
      <p:ext uri="{BB962C8B-B14F-4D97-AF65-F5344CB8AC3E}">
        <p14:creationId xmlns:p14="http://schemas.microsoft.com/office/powerpoint/2010/main" val="3246518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0ED2F76-1ECE-4BE9-B27D-40C8E39BFE17}" type="slidenum">
              <a:rPr lang="en-US"/>
              <a:pPr>
                <a:defRPr/>
              </a:pPr>
              <a:t>‹#›</a:t>
            </a:fld>
            <a:endParaRPr lang="en-US"/>
          </a:p>
        </p:txBody>
      </p:sp>
    </p:spTree>
    <p:extLst>
      <p:ext uri="{BB962C8B-B14F-4D97-AF65-F5344CB8AC3E}">
        <p14:creationId xmlns:p14="http://schemas.microsoft.com/office/powerpoint/2010/main" val="9743562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3FF4AFD-BFE8-42CB-B360-0BA374637E22}" type="slidenum">
              <a:rPr lang="en-US"/>
              <a:pPr>
                <a:defRPr/>
              </a:pPr>
              <a:t>‹#›</a:t>
            </a:fld>
            <a:endParaRPr lang="en-US"/>
          </a:p>
        </p:txBody>
      </p:sp>
    </p:spTree>
    <p:extLst>
      <p:ext uri="{BB962C8B-B14F-4D97-AF65-F5344CB8AC3E}">
        <p14:creationId xmlns:p14="http://schemas.microsoft.com/office/powerpoint/2010/main" val="37365797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3FAB3507-0657-4B86-A2DA-1053189F8A11}" type="slidenum">
              <a:rPr lang="en-US"/>
              <a:pPr>
                <a:defRPr/>
              </a:pPr>
              <a:t>‹#›</a:t>
            </a:fld>
            <a:endParaRPr lang="en-US"/>
          </a:p>
        </p:txBody>
      </p:sp>
    </p:spTree>
    <p:extLst>
      <p:ext uri="{BB962C8B-B14F-4D97-AF65-F5344CB8AC3E}">
        <p14:creationId xmlns:p14="http://schemas.microsoft.com/office/powerpoint/2010/main" val="10979633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BAF61343-CE87-4D80-A0BB-C7A52ABFD925}" type="slidenum">
              <a:rPr lang="en-US"/>
              <a:pPr>
                <a:defRPr/>
              </a:pPr>
              <a:t>‹#›</a:t>
            </a:fld>
            <a:endParaRPr lang="en-US"/>
          </a:p>
        </p:txBody>
      </p:sp>
    </p:spTree>
    <p:extLst>
      <p:ext uri="{BB962C8B-B14F-4D97-AF65-F5344CB8AC3E}">
        <p14:creationId xmlns:p14="http://schemas.microsoft.com/office/powerpoint/2010/main" val="4042140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02A09B8-F6DC-45BD-9C08-A0BEA9364D1B}" type="slidenum">
              <a:rPr lang="en-US"/>
              <a:pPr>
                <a:defRPr/>
              </a:pPr>
              <a:t>‹#›</a:t>
            </a:fld>
            <a:endParaRPr lang="en-US"/>
          </a:p>
        </p:txBody>
      </p:sp>
    </p:spTree>
    <p:extLst>
      <p:ext uri="{BB962C8B-B14F-4D97-AF65-F5344CB8AC3E}">
        <p14:creationId xmlns:p14="http://schemas.microsoft.com/office/powerpoint/2010/main" val="18534264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D564C4F-ACBF-42E8-9729-5A2A47FB363A}" type="slidenum">
              <a:rPr lang="en-US"/>
              <a:pPr>
                <a:defRPr/>
              </a:pPr>
              <a:t>‹#›</a:t>
            </a:fld>
            <a:endParaRPr lang="en-US"/>
          </a:p>
        </p:txBody>
      </p:sp>
    </p:spTree>
    <p:extLst>
      <p:ext uri="{BB962C8B-B14F-4D97-AF65-F5344CB8AC3E}">
        <p14:creationId xmlns:p14="http://schemas.microsoft.com/office/powerpoint/2010/main" val="727699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FontTx/>
              <a:buNone/>
              <a:defRPr/>
            </a:lvl1pPr>
          </a:lstStyle>
          <a:p>
            <a:pPr lvl="0"/>
            <a:r>
              <a:rPr lang="en-US" smtClean="0"/>
              <a:t>Click to edit Master text styles</a:t>
            </a:r>
          </a:p>
        </p:txBody>
      </p:sp>
      <p:sp>
        <p:nvSpPr>
          <p:cNvPr id="7"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86777339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524319F-E878-4010-8D4C-4A45A400CD80}" type="slidenum">
              <a:rPr lang="en-US"/>
              <a:pPr>
                <a:defRPr/>
              </a:pPr>
              <a:t>‹#›</a:t>
            </a:fld>
            <a:endParaRPr lang="en-US"/>
          </a:p>
        </p:txBody>
      </p:sp>
    </p:spTree>
    <p:extLst>
      <p:ext uri="{BB962C8B-B14F-4D97-AF65-F5344CB8AC3E}">
        <p14:creationId xmlns:p14="http://schemas.microsoft.com/office/powerpoint/2010/main" val="27491002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8B225C1-4F35-447C-98F8-1D571A87EF4E}" type="slidenum">
              <a:rPr lang="en-US"/>
              <a:pPr>
                <a:defRPr/>
              </a:pPr>
              <a:t>‹#›</a:t>
            </a:fld>
            <a:endParaRPr lang="en-US"/>
          </a:p>
        </p:txBody>
      </p:sp>
    </p:spTree>
    <p:extLst>
      <p:ext uri="{BB962C8B-B14F-4D97-AF65-F5344CB8AC3E}">
        <p14:creationId xmlns:p14="http://schemas.microsoft.com/office/powerpoint/2010/main" val="27321288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0200" y="714375"/>
            <a:ext cx="2006600" cy="5245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5638" y="714375"/>
            <a:ext cx="5872162" cy="5245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C195F99-7B2C-468A-85D0-F318B5E9E80D}" type="slidenum">
              <a:rPr lang="en-US"/>
              <a:pPr>
                <a:defRPr/>
              </a:pPr>
              <a:t>‹#›</a:t>
            </a:fld>
            <a:endParaRPr lang="en-US"/>
          </a:p>
        </p:txBody>
      </p:sp>
    </p:spTree>
    <p:extLst>
      <p:ext uri="{BB962C8B-B14F-4D97-AF65-F5344CB8AC3E}">
        <p14:creationId xmlns:p14="http://schemas.microsoft.com/office/powerpoint/2010/main" val="685413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BB9E8041-56DB-4CF8-A232-97E348B53904}" type="slidenum">
              <a:rPr lang="en-US"/>
              <a:pPr>
                <a:defRPr/>
              </a:pPr>
              <a:t>‹#›</a:t>
            </a:fld>
            <a:endParaRPr lang="en-US"/>
          </a:p>
        </p:txBody>
      </p:sp>
    </p:spTree>
    <p:extLst>
      <p:ext uri="{BB962C8B-B14F-4D97-AF65-F5344CB8AC3E}">
        <p14:creationId xmlns:p14="http://schemas.microsoft.com/office/powerpoint/2010/main" val="2940379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2226E29-87D6-4D53-8521-0378EFBFAA77}" type="slidenum">
              <a:rPr lang="en-US"/>
              <a:pPr>
                <a:defRPr/>
              </a:pPr>
              <a:t>‹#›</a:t>
            </a:fld>
            <a:endParaRPr lang="en-US"/>
          </a:p>
        </p:txBody>
      </p:sp>
    </p:spTree>
    <p:extLst>
      <p:ext uri="{BB962C8B-B14F-4D97-AF65-F5344CB8AC3E}">
        <p14:creationId xmlns:p14="http://schemas.microsoft.com/office/powerpoint/2010/main" val="3149983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594DF18-285D-4620-B4F7-250CE7FBE5CF}" type="slidenum">
              <a:rPr lang="en-US"/>
              <a:pPr>
                <a:defRPr/>
              </a:pPr>
              <a:t>‹#›</a:t>
            </a:fld>
            <a:endParaRPr lang="en-US"/>
          </a:p>
        </p:txBody>
      </p:sp>
    </p:spTree>
    <p:extLst>
      <p:ext uri="{BB962C8B-B14F-4D97-AF65-F5344CB8AC3E}">
        <p14:creationId xmlns:p14="http://schemas.microsoft.com/office/powerpoint/2010/main" val="39586880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E55E1B58-CD56-4940-BFF2-55F45BB945A7}" type="slidenum">
              <a:rPr lang="en-US"/>
              <a:pPr>
                <a:defRPr/>
              </a:pPr>
              <a:t>‹#›</a:t>
            </a:fld>
            <a:endParaRPr lang="en-US"/>
          </a:p>
        </p:txBody>
      </p:sp>
    </p:spTree>
    <p:extLst>
      <p:ext uri="{BB962C8B-B14F-4D97-AF65-F5344CB8AC3E}">
        <p14:creationId xmlns:p14="http://schemas.microsoft.com/office/powerpoint/2010/main" val="13802436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41BF9D8C-14FB-4D13-AE3F-C0F8ED66AFB9}" type="slidenum">
              <a:rPr lang="en-US"/>
              <a:pPr>
                <a:defRPr/>
              </a:pPr>
              <a:t>‹#›</a:t>
            </a:fld>
            <a:endParaRPr lang="en-US"/>
          </a:p>
        </p:txBody>
      </p:sp>
    </p:spTree>
    <p:extLst>
      <p:ext uri="{BB962C8B-B14F-4D97-AF65-F5344CB8AC3E}">
        <p14:creationId xmlns:p14="http://schemas.microsoft.com/office/powerpoint/2010/main" val="1617923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752475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62050" y="3959225"/>
            <a:ext cx="752475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D6B8C18E-C6A8-4561-BDC3-AE866CA51F3C}" type="slidenum">
              <a:rPr lang="en-US"/>
              <a:pPr>
                <a:defRPr/>
              </a:pPr>
              <a:t>‹#›</a:t>
            </a:fld>
            <a:endParaRPr lang="en-US"/>
          </a:p>
        </p:txBody>
      </p:sp>
    </p:spTree>
    <p:extLst>
      <p:ext uri="{BB962C8B-B14F-4D97-AF65-F5344CB8AC3E}">
        <p14:creationId xmlns:p14="http://schemas.microsoft.com/office/powerpoint/2010/main" val="40188967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5638" y="714375"/>
            <a:ext cx="8031162" cy="524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BF79F3AA-8E85-492D-B8B7-00F0B0BA5F20}" type="slidenum">
              <a:rPr lang="en-US"/>
              <a:pPr>
                <a:defRPr/>
              </a:pPr>
              <a:t>‹#›</a:t>
            </a:fld>
            <a:endParaRPr lang="en-US"/>
          </a:p>
        </p:txBody>
      </p:sp>
    </p:spTree>
    <p:extLst>
      <p:ext uri="{BB962C8B-B14F-4D97-AF65-F5344CB8AC3E}">
        <p14:creationId xmlns:p14="http://schemas.microsoft.com/office/powerpoint/2010/main" val="3103854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ctr">
              <a:defRPr sz="3000" b="0" i="0" kern="1200" cap="all" spc="40"/>
            </a:lvl1pPr>
          </a:lstStyle>
          <a:p>
            <a:r>
              <a:rPr lang="en-US"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123601860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57A5FA64-9CE4-4774-A5E3-97AAEB81A440}" type="slidenum">
              <a:rPr lang="en-US"/>
              <a:pPr>
                <a:defRPr/>
              </a:pPr>
              <a:t>‹#›</a:t>
            </a:fld>
            <a:endParaRPr lang="en-US"/>
          </a:p>
        </p:txBody>
      </p:sp>
    </p:spTree>
    <p:extLst>
      <p:ext uri="{BB962C8B-B14F-4D97-AF65-F5344CB8AC3E}">
        <p14:creationId xmlns:p14="http://schemas.microsoft.com/office/powerpoint/2010/main" val="4986908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4" descr="footer bar2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56288"/>
            <a:ext cx="9144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uw_logo_h_2c"/>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43800" y="6129338"/>
            <a:ext cx="13716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userDrawn="1"/>
        </p:nvSpPr>
        <p:spPr bwMode="auto">
          <a:xfrm>
            <a:off x="1219200" y="6111875"/>
            <a:ext cx="3276600" cy="517525"/>
          </a:xfrm>
          <a:prstGeom prst="rect">
            <a:avLst/>
          </a:prstGeom>
          <a:noFill/>
          <a:ln>
            <a:noFill/>
          </a:ln>
          <a:effectLst>
            <a:outerShdw dist="17961" dir="2700000" algn="ctr" rotWithShape="0">
              <a:schemeClr val="tx1"/>
            </a:outerShdw>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hangingPunct="1">
              <a:spcBef>
                <a:spcPct val="50000"/>
              </a:spcBef>
              <a:defRPr/>
            </a:pPr>
            <a:r>
              <a:rPr lang="en-US" sz="1400" b="1" i="1" smtClean="0">
                <a:solidFill>
                  <a:srgbClr val="FFFFFF"/>
                </a:solidFill>
                <a:latin typeface="Trebuchet MS" pitchFamily="34" charset="0"/>
                <a:ea typeface="+mn-ea"/>
              </a:rPr>
              <a:t>WISCONSIN STATE </a:t>
            </a:r>
            <a:br>
              <a:rPr lang="en-US" sz="1400" b="1" i="1" smtClean="0">
                <a:solidFill>
                  <a:srgbClr val="FFFFFF"/>
                </a:solidFill>
                <a:latin typeface="Trebuchet MS" pitchFamily="34" charset="0"/>
                <a:ea typeface="+mn-ea"/>
              </a:rPr>
            </a:br>
            <a:r>
              <a:rPr lang="en-US" sz="1400" b="1" i="1" smtClean="0">
                <a:solidFill>
                  <a:srgbClr val="FFFFFF"/>
                </a:solidFill>
                <a:latin typeface="Trebuchet MS" pitchFamily="34" charset="0"/>
                <a:ea typeface="+mn-ea"/>
              </a:rPr>
              <a:t>LABORATORY OF HYGIENE</a:t>
            </a:r>
          </a:p>
        </p:txBody>
      </p:sp>
      <p:pic>
        <p:nvPicPr>
          <p:cNvPr id="7" name="Picture 23" descr="wslh black"/>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0175" y="6159500"/>
            <a:ext cx="11461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side image strip"/>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21717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 name="Rectangle 20"/>
          <p:cNvSpPr>
            <a:spLocks noGrp="1" noChangeArrowheads="1"/>
          </p:cNvSpPr>
          <p:nvPr>
            <p:ph type="ctrTitle" sz="quarter"/>
          </p:nvPr>
        </p:nvSpPr>
        <p:spPr>
          <a:xfrm>
            <a:off x="2235200" y="958850"/>
            <a:ext cx="6276975" cy="1470025"/>
          </a:xfrm>
        </p:spPr>
        <p:txBody>
          <a:bodyPr/>
          <a:lstStyle>
            <a:lvl1pPr>
              <a:defRPr/>
            </a:lvl1pPr>
          </a:lstStyle>
          <a:p>
            <a:r>
              <a:rPr lang="en-US"/>
              <a:t>Click to edit Master title style</a:t>
            </a:r>
          </a:p>
        </p:txBody>
      </p:sp>
      <p:sp>
        <p:nvSpPr>
          <p:cNvPr id="43029" name="Rectangle 21"/>
          <p:cNvSpPr>
            <a:spLocks noGrp="1" noChangeArrowheads="1"/>
          </p:cNvSpPr>
          <p:nvPr>
            <p:ph type="subTitle" sz="quarter" idx="1"/>
          </p:nvPr>
        </p:nvSpPr>
        <p:spPr>
          <a:xfrm>
            <a:off x="2211388" y="2982913"/>
            <a:ext cx="6400800" cy="1752600"/>
          </a:xfrm>
        </p:spPr>
        <p:txBody>
          <a:bodyPr/>
          <a:lstStyle>
            <a:lvl1pPr marL="0" indent="0">
              <a:buFontTx/>
              <a:buNone/>
              <a:defRPr/>
            </a:lvl1pPr>
          </a:lstStyle>
          <a:p>
            <a:r>
              <a:rPr lang="en-US"/>
              <a:t>Click to edit Master subtitle style</a:t>
            </a:r>
          </a:p>
        </p:txBody>
      </p:sp>
      <p:sp>
        <p:nvSpPr>
          <p:cNvPr id="9" name="Rectangle 6"/>
          <p:cNvSpPr>
            <a:spLocks noGrp="1" noChangeArrowheads="1"/>
          </p:cNvSpPr>
          <p:nvPr>
            <p:ph type="sldNum" sz="quarter" idx="10"/>
          </p:nvPr>
        </p:nvSpPr>
        <p:spPr>
          <a:xfrm>
            <a:off x="6553200" y="6245225"/>
            <a:ext cx="2133600" cy="476250"/>
          </a:xfrm>
        </p:spPr>
        <p:txBody>
          <a:bodyPr/>
          <a:lstStyle>
            <a:lvl1pPr>
              <a:defRPr/>
            </a:lvl1pPr>
          </a:lstStyle>
          <a:p>
            <a:pPr>
              <a:defRPr/>
            </a:pPr>
            <a:fld id="{1BE1839C-3A19-4324-B01D-5EE4BE0E4507}" type="slidenum">
              <a:rPr lang="en-US"/>
              <a:pPr>
                <a:defRPr/>
              </a:pPr>
              <a:t>‹#›</a:t>
            </a:fld>
            <a:endParaRPr lang="en-US"/>
          </a:p>
        </p:txBody>
      </p:sp>
    </p:spTree>
    <p:extLst>
      <p:ext uri="{BB962C8B-B14F-4D97-AF65-F5344CB8AC3E}">
        <p14:creationId xmlns:p14="http://schemas.microsoft.com/office/powerpoint/2010/main" val="41983954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0593014-D20A-401F-B9FE-8C6DB6B4AC82}" type="slidenum">
              <a:rPr lang="en-US"/>
              <a:pPr>
                <a:defRPr/>
              </a:pPr>
              <a:t>‹#›</a:t>
            </a:fld>
            <a:endParaRPr lang="en-US"/>
          </a:p>
        </p:txBody>
      </p:sp>
    </p:spTree>
    <p:extLst>
      <p:ext uri="{BB962C8B-B14F-4D97-AF65-F5344CB8AC3E}">
        <p14:creationId xmlns:p14="http://schemas.microsoft.com/office/powerpoint/2010/main" val="2475087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8C4920E-7F24-4B12-9F4A-CF40991C5C6C}" type="slidenum">
              <a:rPr lang="en-US"/>
              <a:pPr>
                <a:defRPr/>
              </a:pPr>
              <a:t>‹#›</a:t>
            </a:fld>
            <a:endParaRPr lang="en-US"/>
          </a:p>
        </p:txBody>
      </p:sp>
    </p:spTree>
    <p:extLst>
      <p:ext uri="{BB962C8B-B14F-4D97-AF65-F5344CB8AC3E}">
        <p14:creationId xmlns:p14="http://schemas.microsoft.com/office/powerpoint/2010/main" val="20259813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0627E08-7594-4FB9-8584-AA557D2269DF}" type="slidenum">
              <a:rPr lang="en-US"/>
              <a:pPr>
                <a:defRPr/>
              </a:pPr>
              <a:t>‹#›</a:t>
            </a:fld>
            <a:endParaRPr lang="en-US"/>
          </a:p>
        </p:txBody>
      </p:sp>
    </p:spTree>
    <p:extLst>
      <p:ext uri="{BB962C8B-B14F-4D97-AF65-F5344CB8AC3E}">
        <p14:creationId xmlns:p14="http://schemas.microsoft.com/office/powerpoint/2010/main" val="1418219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3D16BD2-4134-4DBA-BE3B-5E315C6D84EC}" type="slidenum">
              <a:rPr lang="en-US"/>
              <a:pPr>
                <a:defRPr/>
              </a:pPr>
              <a:t>‹#›</a:t>
            </a:fld>
            <a:endParaRPr lang="en-US"/>
          </a:p>
        </p:txBody>
      </p:sp>
    </p:spTree>
    <p:extLst>
      <p:ext uri="{BB962C8B-B14F-4D97-AF65-F5344CB8AC3E}">
        <p14:creationId xmlns:p14="http://schemas.microsoft.com/office/powerpoint/2010/main" val="26437287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9C1C5FAD-F437-497F-922D-073BD2F4158E}" type="slidenum">
              <a:rPr lang="en-US"/>
              <a:pPr>
                <a:defRPr/>
              </a:pPr>
              <a:t>‹#›</a:t>
            </a:fld>
            <a:endParaRPr lang="en-US"/>
          </a:p>
        </p:txBody>
      </p:sp>
    </p:spTree>
    <p:extLst>
      <p:ext uri="{BB962C8B-B14F-4D97-AF65-F5344CB8AC3E}">
        <p14:creationId xmlns:p14="http://schemas.microsoft.com/office/powerpoint/2010/main" val="15059397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3A2EA0F-34D9-4706-8BF9-7F93279A16F8}" type="slidenum">
              <a:rPr lang="en-US"/>
              <a:pPr>
                <a:defRPr/>
              </a:pPr>
              <a:t>‹#›</a:t>
            </a:fld>
            <a:endParaRPr lang="en-US"/>
          </a:p>
        </p:txBody>
      </p:sp>
    </p:spTree>
    <p:extLst>
      <p:ext uri="{BB962C8B-B14F-4D97-AF65-F5344CB8AC3E}">
        <p14:creationId xmlns:p14="http://schemas.microsoft.com/office/powerpoint/2010/main" val="32642169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E1EC3F6-AB6B-47DE-90D3-65A437FB18C1}" type="slidenum">
              <a:rPr lang="en-US"/>
              <a:pPr>
                <a:defRPr/>
              </a:pPr>
              <a:t>‹#›</a:t>
            </a:fld>
            <a:endParaRPr lang="en-US"/>
          </a:p>
        </p:txBody>
      </p:sp>
    </p:spTree>
    <p:extLst>
      <p:ext uri="{BB962C8B-B14F-4D97-AF65-F5344CB8AC3E}">
        <p14:creationId xmlns:p14="http://schemas.microsoft.com/office/powerpoint/2010/main" val="16494108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8FE33FC-1176-4C8D-88DC-4A67E670BB24}" type="slidenum">
              <a:rPr lang="en-US"/>
              <a:pPr>
                <a:defRPr/>
              </a:pPr>
              <a:t>‹#›</a:t>
            </a:fld>
            <a:endParaRPr lang="en-US"/>
          </a:p>
        </p:txBody>
      </p:sp>
    </p:spTree>
    <p:extLst>
      <p:ext uri="{BB962C8B-B14F-4D97-AF65-F5344CB8AC3E}">
        <p14:creationId xmlns:p14="http://schemas.microsoft.com/office/powerpoint/2010/main" val="244956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3900" y="1714500"/>
            <a:ext cx="3632200" cy="4411663"/>
          </a:xfrm>
        </p:spPr>
        <p:txBody>
          <a:bodyPr/>
          <a:lstStyle>
            <a:lvl1pPr marL="182880" indent="-182880">
              <a:defRPr sz="2200"/>
            </a:lvl1pPr>
            <a:lvl2pPr marL="548640" indent="-182880">
              <a:spcBef>
                <a:spcPts val="1080"/>
              </a:spcBef>
              <a:buClr>
                <a:srgbClr val="B70000"/>
              </a:buClr>
              <a:defRPr sz="2000"/>
            </a:lvl2pPr>
            <a:lvl3pPr marL="822960" indent="-182880">
              <a:spcBef>
                <a:spcPts val="1032"/>
              </a:spcBef>
              <a:defRPr sz="1800"/>
            </a:lvl3pPr>
            <a:lvl4pPr marL="1143000" indent="-182880">
              <a:spcBef>
                <a:spcPts val="984"/>
              </a:spcBef>
              <a:defRPr sz="1700"/>
            </a:lvl4pPr>
            <a:lvl5pPr marL="1417320" indent="-137160">
              <a:spcBef>
                <a:spcPts val="984"/>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13300" y="1714500"/>
            <a:ext cx="3619500" cy="4411663"/>
          </a:xfrm>
        </p:spPr>
        <p:txBody>
          <a:bodyPr/>
          <a:lstStyle>
            <a:lvl1pPr marL="182880" indent="-182880">
              <a:defRPr sz="2200"/>
            </a:lvl1pPr>
            <a:lvl2pPr marL="548640" indent="-182880">
              <a:spcBef>
                <a:spcPts val="1080"/>
              </a:spcBef>
              <a:defRPr sz="2000"/>
            </a:lvl2pPr>
            <a:lvl3pPr marL="822960" indent="-182880">
              <a:spcBef>
                <a:spcPts val="1032"/>
              </a:spcBef>
              <a:defRPr sz="1800"/>
            </a:lvl3pPr>
            <a:lvl4pPr marL="1143000" indent="-182880">
              <a:spcBef>
                <a:spcPts val="1008"/>
              </a:spcBef>
              <a:defRPr sz="1700"/>
            </a:lvl4pPr>
            <a:lvl5pPr marL="1417320" indent="-137160">
              <a:spcBef>
                <a:spcPts val="1008"/>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226820458"/>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05EC0FA-361C-415E-B936-B5F4B0EF5010}" type="slidenum">
              <a:rPr lang="en-US"/>
              <a:pPr>
                <a:defRPr/>
              </a:pPr>
              <a:t>‹#›</a:t>
            </a:fld>
            <a:endParaRPr lang="en-US"/>
          </a:p>
        </p:txBody>
      </p:sp>
    </p:spTree>
    <p:extLst>
      <p:ext uri="{BB962C8B-B14F-4D97-AF65-F5344CB8AC3E}">
        <p14:creationId xmlns:p14="http://schemas.microsoft.com/office/powerpoint/2010/main" val="18556840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0200" y="714375"/>
            <a:ext cx="2006600" cy="5245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5638" y="714375"/>
            <a:ext cx="5872162" cy="5245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48DFCFC-ED9F-4D4C-871D-7F0741B79426}" type="slidenum">
              <a:rPr lang="en-US"/>
              <a:pPr>
                <a:defRPr/>
              </a:pPr>
              <a:t>‹#›</a:t>
            </a:fld>
            <a:endParaRPr lang="en-US"/>
          </a:p>
        </p:txBody>
      </p:sp>
    </p:spTree>
    <p:extLst>
      <p:ext uri="{BB962C8B-B14F-4D97-AF65-F5344CB8AC3E}">
        <p14:creationId xmlns:p14="http://schemas.microsoft.com/office/powerpoint/2010/main" val="13332141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2050"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2050"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F4F4AFED-DF0D-4320-9657-414CD31F3D1E}" type="slidenum">
              <a:rPr lang="en-US"/>
              <a:pPr>
                <a:defRPr/>
              </a:pPr>
              <a:t>‹#›</a:t>
            </a:fld>
            <a:endParaRPr lang="en-US"/>
          </a:p>
        </p:txBody>
      </p:sp>
    </p:spTree>
    <p:extLst>
      <p:ext uri="{BB962C8B-B14F-4D97-AF65-F5344CB8AC3E}">
        <p14:creationId xmlns:p14="http://schemas.microsoft.com/office/powerpoint/2010/main" val="38979673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AFA0696-6750-4DC3-A6AB-BBADA75B9483}" type="slidenum">
              <a:rPr lang="en-US"/>
              <a:pPr>
                <a:defRPr/>
              </a:pPr>
              <a:t>‹#›</a:t>
            </a:fld>
            <a:endParaRPr lang="en-US"/>
          </a:p>
        </p:txBody>
      </p:sp>
    </p:spTree>
    <p:extLst>
      <p:ext uri="{BB962C8B-B14F-4D97-AF65-F5344CB8AC3E}">
        <p14:creationId xmlns:p14="http://schemas.microsoft.com/office/powerpoint/2010/main" val="28214506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62050" y="1806575"/>
            <a:ext cx="3686175" cy="4152900"/>
          </a:xfrm>
        </p:spPr>
        <p:txBody>
          <a:bodyPr/>
          <a:lstStyle/>
          <a:p>
            <a:pPr lvl="0"/>
            <a:endParaRPr lang="en-US" noProof="0" smtClean="0"/>
          </a:p>
        </p:txBody>
      </p:sp>
      <p:sp>
        <p:nvSpPr>
          <p:cNvPr id="4" name="Text Placeholder 3"/>
          <p:cNvSpPr>
            <a:spLocks noGrp="1"/>
          </p:cNvSpPr>
          <p:nvPr>
            <p:ph type="body"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631DB92-F396-4313-9EED-99A46E3E0AAB}" type="slidenum">
              <a:rPr lang="en-US"/>
              <a:pPr>
                <a:defRPr/>
              </a:pPr>
              <a:t>‹#›</a:t>
            </a:fld>
            <a:endParaRPr lang="en-US"/>
          </a:p>
        </p:txBody>
      </p:sp>
    </p:spTree>
    <p:extLst>
      <p:ext uri="{BB962C8B-B14F-4D97-AF65-F5344CB8AC3E}">
        <p14:creationId xmlns:p14="http://schemas.microsoft.com/office/powerpoint/2010/main" val="11047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5638" y="714375"/>
            <a:ext cx="8031162" cy="524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65A26BC-7A93-46A1-B5AD-6EF965191B85}" type="slidenum">
              <a:rPr lang="en-US"/>
              <a:pPr>
                <a:defRPr/>
              </a:pPr>
              <a:t>‹#›</a:t>
            </a:fld>
            <a:endParaRPr lang="en-US"/>
          </a:p>
        </p:txBody>
      </p:sp>
    </p:spTree>
    <p:extLst>
      <p:ext uri="{BB962C8B-B14F-4D97-AF65-F5344CB8AC3E}">
        <p14:creationId xmlns:p14="http://schemas.microsoft.com/office/powerpoint/2010/main" val="14934307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0625"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7BA65334-E421-41F1-A688-E62D047BB5E4}" type="slidenum">
              <a:rPr lang="en-US"/>
              <a:pPr>
                <a:defRPr/>
              </a:pPr>
              <a:t>‹#›</a:t>
            </a:fld>
            <a:endParaRPr lang="en-US"/>
          </a:p>
        </p:txBody>
      </p:sp>
    </p:spTree>
    <p:extLst>
      <p:ext uri="{BB962C8B-B14F-4D97-AF65-F5344CB8AC3E}">
        <p14:creationId xmlns:p14="http://schemas.microsoft.com/office/powerpoint/2010/main" val="5976089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714375"/>
            <a:ext cx="7877175" cy="768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2050" y="1806575"/>
            <a:ext cx="3686175"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00625" y="180657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00625" y="3959225"/>
            <a:ext cx="368617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BD188EBF-4D1B-4F42-994E-40FA3787437A}" type="slidenum">
              <a:rPr lang="en-US"/>
              <a:pPr>
                <a:defRPr/>
              </a:pPr>
              <a:t>‹#›</a:t>
            </a:fld>
            <a:endParaRPr lang="en-US"/>
          </a:p>
        </p:txBody>
      </p:sp>
    </p:spTree>
    <p:extLst>
      <p:ext uri="{BB962C8B-B14F-4D97-AF65-F5344CB8AC3E}">
        <p14:creationId xmlns:p14="http://schemas.microsoft.com/office/powerpoint/2010/main" val="24252995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D8CFA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Rectangle 2"/>
          <p:cNvSpPr/>
          <p:nvPr/>
        </p:nvSpPr>
        <p:spPr>
          <a:xfrm>
            <a:off x="0" y="0"/>
            <a:ext cx="9144000" cy="6858000"/>
          </a:xfrm>
          <a:prstGeom prst="rect">
            <a:avLst/>
          </a:prstGeom>
          <a:pattFill prst="narHorz">
            <a:fgClr>
              <a:schemeClr val="bg2"/>
            </a:fgClr>
            <a:bgClr>
              <a:srgbClr val="D8CFA7"/>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026" name="Picture 2" descr="Q:\Public Affairs\ART\LOGOS\WSLH UW Crest Logos 2013\PRINT LOGOS\PNG Print\WI State Lab Hygiene_4c_C.png"/>
          <p:cNvPicPr>
            <a:picLocks noChangeAspect="1" noChangeArrowheads="1"/>
          </p:cNvPicPr>
          <p:nvPr userDrawn="1"/>
        </p:nvPicPr>
        <p:blipFill>
          <a:blip r:embed="rId2"/>
          <a:srcRect/>
          <a:stretch>
            <a:fillRect/>
          </a:stretch>
        </p:blipFill>
        <p:spPr bwMode="auto">
          <a:xfrm>
            <a:off x="1848606" y="1285105"/>
            <a:ext cx="5776028" cy="3758823"/>
          </a:xfrm>
          <a:prstGeom prst="rect">
            <a:avLst/>
          </a:prstGeom>
          <a:noFill/>
        </p:spPr>
      </p:pic>
    </p:spTree>
    <p:extLst>
      <p:ext uri="{BB962C8B-B14F-4D97-AF65-F5344CB8AC3E}">
        <p14:creationId xmlns:p14="http://schemas.microsoft.com/office/powerpoint/2010/main" val="56233464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lvl1pPr>
              <a:defRPr sz="4200"/>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1"/>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85775957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3900" y="1714499"/>
            <a:ext cx="3632200" cy="571501"/>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286001"/>
            <a:ext cx="3632200" cy="3840162"/>
          </a:xfrm>
        </p:spPr>
        <p:txBody>
          <a:bodyPr/>
          <a:lstStyle>
            <a:lvl1pPr marL="182880" indent="-182880">
              <a:spcBef>
                <a:spcPts val="1032"/>
              </a:spcBef>
              <a:defRPr sz="1800" baseline="0"/>
            </a:lvl1pPr>
            <a:lvl2pPr marL="502920" indent="-182880">
              <a:spcBef>
                <a:spcPts val="1008"/>
              </a:spcBef>
              <a:defRPr sz="1700" baseline="0"/>
            </a:lvl2pPr>
            <a:lvl3pPr marL="822960" indent="-182880">
              <a:spcBef>
                <a:spcPts val="960"/>
              </a:spcBef>
              <a:defRPr sz="1600"/>
            </a:lvl3pPr>
            <a:lvl4pPr marL="1097280" indent="-182880">
              <a:spcBef>
                <a:spcPts val="960"/>
              </a:spcBef>
              <a:defRPr sz="1600"/>
            </a:lvl4pPr>
            <a:lvl5pPr marL="1371600" indent="-182880">
              <a:spcBef>
                <a:spcPts val="960"/>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87900" y="1714499"/>
            <a:ext cx="3683000" cy="571502"/>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87900" y="2286001"/>
            <a:ext cx="3683000" cy="3840161"/>
          </a:xfrm>
        </p:spPr>
        <p:txBody>
          <a:bodyPr/>
          <a:lstStyle>
            <a:lvl1pPr marL="182880" indent="-182880">
              <a:spcBef>
                <a:spcPts val="1032"/>
              </a:spcBef>
              <a:defRPr sz="1800"/>
            </a:lvl1pPr>
            <a:lvl2pPr marL="502920" indent="-182880">
              <a:spcBef>
                <a:spcPts val="984"/>
              </a:spcBef>
              <a:defRPr sz="1600"/>
            </a:lvl2pPr>
            <a:lvl3pPr marL="822960" indent="-182880">
              <a:spcBef>
                <a:spcPts val="984"/>
              </a:spcBef>
              <a:defRPr sz="1600"/>
            </a:lvl3pPr>
            <a:lvl4pPr marL="1143000" indent="-182880">
              <a:spcBef>
                <a:spcPts val="984"/>
              </a:spcBef>
              <a:defRPr sz="1600"/>
            </a:lvl4pPr>
            <a:lvl5pPr marL="1371600" indent="-182880">
              <a:spcBef>
                <a:spcPts val="984"/>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0"/>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170442097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a:t>WISCONSIN STATE LABORATORY OF HYGIENE - UNIVERSITY OF WISCONSIN</a:t>
            </a:r>
          </a:p>
        </p:txBody>
      </p:sp>
      <p:sp>
        <p:nvSpPr>
          <p:cNvPr id="5" name="Text Placeholder 4"/>
          <p:cNvSpPr>
            <a:spLocks noGrp="1"/>
          </p:cNvSpPr>
          <p:nvPr>
            <p:ph type="body" sz="quarter" idx="11"/>
          </p:nvPr>
        </p:nvSpPr>
        <p:spPr>
          <a:xfrm>
            <a:off x="1167063" y="1852447"/>
            <a:ext cx="6629400" cy="37061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33884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2595626799"/>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Snip Single Corner Rectangle 8"/>
          <p:cNvSpPr>
            <a:spLocks/>
          </p:cNvSpPr>
          <p:nvPr/>
        </p:nvSpPr>
        <p:spPr bwMode="auto">
          <a:xfrm>
            <a:off x="381000" y="381002"/>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gradFill rotWithShape="1">
            <a:gsLst>
              <a:gs pos="0">
                <a:srgbClr val="7B0000"/>
              </a:gs>
              <a:gs pos="70000">
                <a:srgbClr val="B70000"/>
              </a:gs>
              <a:gs pos="100000">
                <a:srgbClr val="B70000"/>
              </a:gs>
            </a:gsLst>
            <a:lin ang="17700000"/>
          </a:gradFill>
          <a:ln>
            <a:noFill/>
          </a:ln>
          <a:effectLst>
            <a:outerShdw blurRad="76200" dist="25400" dir="4799952" algn="tl" rotWithShape="0">
              <a:srgbClr val="000000">
                <a:alpha val="21999"/>
              </a:srgbClr>
            </a:outerShdw>
          </a:effectLst>
          <a:extLst>
            <a:ext uri="{91240B29-F687-4F45-9708-019B960494DF}">
              <a14:hiddenLine xmlns:a14="http://schemas.microsoft.com/office/drawing/2010/main" w="3175" cap="flat" cmpd="sng">
                <a:solidFill>
                  <a:srgbClr val="000000"/>
                </a:solidFill>
                <a:prstDash val="solid"/>
                <a:round/>
                <a:headEnd/>
                <a:tailEnd/>
              </a14:hiddenLine>
            </a:ext>
          </a:extLst>
        </p:spPr>
        <p:txBody>
          <a:bodyPr anchor="ctr"/>
          <a:lstStyle/>
          <a:p>
            <a:endParaRPr lang="en-US">
              <a:solidFill>
                <a:prstClr val="black"/>
              </a:solidFill>
            </a:endParaRPr>
          </a:p>
        </p:txBody>
      </p:sp>
      <p:sp>
        <p:nvSpPr>
          <p:cNvPr id="2" name="Title 1"/>
          <p:cNvSpPr>
            <a:spLocks noGrp="1"/>
          </p:cNvSpPr>
          <p:nvPr>
            <p:ph type="ctrTitle"/>
          </p:nvPr>
        </p:nvSpPr>
        <p:spPr>
          <a:xfrm>
            <a:off x="685800" y="2130428"/>
            <a:ext cx="7772400" cy="1470025"/>
          </a:xfrm>
        </p:spPr>
        <p:txBody>
          <a:bodyPr/>
          <a:lstStyle>
            <a:lvl1pPr>
              <a:defRPr sz="4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1"/>
            <a:ext cx="6400800" cy="1752600"/>
          </a:xfrm>
        </p:spPr>
        <p:txBody>
          <a:bodyPr>
            <a:normAutofit/>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72217780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FontTx/>
              <a:buNone/>
              <a:defRPr/>
            </a:lvl1pPr>
          </a:lstStyle>
          <a:p>
            <a:pPr lvl="0"/>
            <a:r>
              <a:rPr lang="en-US" smtClean="0"/>
              <a:t>Click to edit Master text styles</a:t>
            </a:r>
          </a:p>
        </p:txBody>
      </p:sp>
      <p:sp>
        <p:nvSpPr>
          <p:cNvPr id="7"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399567930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ctr">
              <a:defRPr sz="3000" b="0" i="0" kern="1200" cap="all" spc="40"/>
            </a:lvl1pPr>
          </a:lstStyle>
          <a:p>
            <a:r>
              <a:rPr lang="en-US"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76648075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4584700" y="1714503"/>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3900" y="1714503"/>
            <a:ext cx="3632200" cy="4411663"/>
          </a:xfrm>
        </p:spPr>
        <p:txBody>
          <a:bodyPr/>
          <a:lstStyle>
            <a:lvl1pPr marL="182880" indent="-182880">
              <a:defRPr sz="2200"/>
            </a:lvl1pPr>
            <a:lvl2pPr marL="548640" indent="-182880">
              <a:spcBef>
                <a:spcPts val="1080"/>
              </a:spcBef>
              <a:buClr>
                <a:srgbClr val="B70000"/>
              </a:buClr>
              <a:defRPr sz="2000"/>
            </a:lvl2pPr>
            <a:lvl3pPr marL="822960" indent="-182880">
              <a:spcBef>
                <a:spcPts val="1032"/>
              </a:spcBef>
              <a:defRPr sz="1800"/>
            </a:lvl3pPr>
            <a:lvl4pPr marL="1143000" indent="-182880">
              <a:spcBef>
                <a:spcPts val="984"/>
              </a:spcBef>
              <a:defRPr sz="1700"/>
            </a:lvl4pPr>
            <a:lvl5pPr marL="1417320" indent="-137160">
              <a:spcBef>
                <a:spcPts val="984"/>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13300" y="1714503"/>
            <a:ext cx="3619500" cy="4411663"/>
          </a:xfrm>
        </p:spPr>
        <p:txBody>
          <a:bodyPr/>
          <a:lstStyle>
            <a:lvl1pPr marL="182880" indent="-182880">
              <a:defRPr sz="2200"/>
            </a:lvl1pPr>
            <a:lvl2pPr marL="548640" indent="-182880">
              <a:spcBef>
                <a:spcPts val="1080"/>
              </a:spcBef>
              <a:defRPr sz="2000"/>
            </a:lvl2pPr>
            <a:lvl3pPr marL="822960" indent="-182880">
              <a:spcBef>
                <a:spcPts val="1032"/>
              </a:spcBef>
              <a:defRPr sz="1800"/>
            </a:lvl3pPr>
            <a:lvl4pPr marL="1143000" indent="-182880">
              <a:spcBef>
                <a:spcPts val="1008"/>
              </a:spcBef>
              <a:defRPr sz="1700"/>
            </a:lvl4pPr>
            <a:lvl5pPr marL="1417320" indent="-137160">
              <a:spcBef>
                <a:spcPts val="1008"/>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2321121679"/>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4584700" y="1714503"/>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3900" y="1714500"/>
            <a:ext cx="3632200" cy="571501"/>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286000"/>
            <a:ext cx="3632200" cy="3840163"/>
          </a:xfrm>
        </p:spPr>
        <p:txBody>
          <a:bodyPr/>
          <a:lstStyle>
            <a:lvl1pPr marL="182880" indent="-182880">
              <a:spcBef>
                <a:spcPts val="1032"/>
              </a:spcBef>
              <a:defRPr sz="1800" baseline="0"/>
            </a:lvl1pPr>
            <a:lvl2pPr marL="502920" indent="-182880">
              <a:spcBef>
                <a:spcPts val="1008"/>
              </a:spcBef>
              <a:defRPr sz="1700" baseline="0"/>
            </a:lvl2pPr>
            <a:lvl3pPr marL="822960" indent="-182880">
              <a:spcBef>
                <a:spcPts val="960"/>
              </a:spcBef>
              <a:defRPr sz="1600"/>
            </a:lvl3pPr>
            <a:lvl4pPr marL="1097280" indent="-182880">
              <a:spcBef>
                <a:spcPts val="960"/>
              </a:spcBef>
              <a:defRPr sz="1600"/>
            </a:lvl4pPr>
            <a:lvl5pPr marL="1371600" indent="-182880">
              <a:spcBef>
                <a:spcPts val="960"/>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87900" y="1714501"/>
            <a:ext cx="3683000" cy="571503"/>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87900" y="2286004"/>
            <a:ext cx="3683000" cy="3840161"/>
          </a:xfrm>
        </p:spPr>
        <p:txBody>
          <a:bodyPr/>
          <a:lstStyle>
            <a:lvl1pPr marL="182880" indent="-182880">
              <a:spcBef>
                <a:spcPts val="1032"/>
              </a:spcBef>
              <a:defRPr sz="1800"/>
            </a:lvl1pPr>
            <a:lvl2pPr marL="502920" indent="-182880">
              <a:spcBef>
                <a:spcPts val="984"/>
              </a:spcBef>
              <a:defRPr sz="1600"/>
            </a:lvl2pPr>
            <a:lvl3pPr marL="822960" indent="-182880">
              <a:spcBef>
                <a:spcPts val="984"/>
              </a:spcBef>
              <a:defRPr sz="1600"/>
            </a:lvl3pPr>
            <a:lvl4pPr marL="1143000" indent="-182880">
              <a:spcBef>
                <a:spcPts val="984"/>
              </a:spcBef>
              <a:defRPr sz="1600"/>
            </a:lvl4pPr>
            <a:lvl5pPr marL="1371600" indent="-182880">
              <a:spcBef>
                <a:spcPts val="984"/>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0"/>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222983313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2493708607"/>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4162809042"/>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850900"/>
            <a:ext cx="2832100" cy="584200"/>
          </a:xfrm>
        </p:spPr>
        <p:txBody>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10000" y="850900"/>
            <a:ext cx="4584700" cy="5275263"/>
          </a:xfrm>
        </p:spPr>
        <p:txBody>
          <a:bodyPr/>
          <a:lstStyle>
            <a:lvl1pPr marL="228600" indent="-228600">
              <a:defRPr sz="2800" baseline="0"/>
            </a:lvl1pPr>
            <a:lvl2pPr marL="685800" indent="-228600">
              <a:spcBef>
                <a:spcPts val="1176"/>
              </a:spcBef>
              <a:defRPr sz="2400" baseline="0"/>
            </a:lvl2pPr>
            <a:lvl3pPr marL="1005840" indent="-182880">
              <a:spcBef>
                <a:spcPts val="1080"/>
              </a:spcBef>
              <a:defRPr sz="2000"/>
            </a:lvl3pPr>
            <a:lvl4pPr marL="1371600" indent="-182880">
              <a:spcBef>
                <a:spcPts val="1032"/>
              </a:spcBef>
              <a:defRPr sz="1800"/>
            </a:lvl4pPr>
            <a:lvl5pPr marL="1600200" indent="-182880">
              <a:spcBef>
                <a:spcPts val="984"/>
              </a:spcBef>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1549400"/>
            <a:ext cx="2832100" cy="45767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3692754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0.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image" Target="../media/image5.wmf"/><Relationship Id="rId2" Type="http://schemas.openxmlformats.org/officeDocument/2006/relationships/slideLayout" Target="../slideLayouts/slideLayout173.xml"/><Relationship Id="rId16" Type="http://schemas.openxmlformats.org/officeDocument/2006/relationships/image" Target="../media/image4.wmf"/><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image" Target="../media/image3.jpeg"/><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theme" Target="../theme/theme12.xml"/><Relationship Id="rId3" Type="http://schemas.openxmlformats.org/officeDocument/2006/relationships/slideLayout" Target="../slideLayouts/slideLayout187.xml"/><Relationship Id="rId21" Type="http://schemas.openxmlformats.org/officeDocument/2006/relationships/image" Target="../media/image5.wmf"/><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image" Target="../media/image4.wmf"/><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19" Type="http://schemas.openxmlformats.org/officeDocument/2006/relationships/image" Target="../media/image3.jpeg"/><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image" Target="../media/image8.png"/><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3" Type="http://schemas.openxmlformats.org/officeDocument/2006/relationships/slideLayout" Target="../slideLayouts/slideLayout217.xml"/><Relationship Id="rId21" Type="http://schemas.openxmlformats.org/officeDocument/2006/relationships/slideLayout" Target="../slideLayouts/slideLayout235.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slideLayout" Target="../slideLayouts/slideLayout234.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23" Type="http://schemas.openxmlformats.org/officeDocument/2006/relationships/image" Target="../media/image8.png"/><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image" Target="../media/image1.png"/><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18" Type="http://schemas.openxmlformats.org/officeDocument/2006/relationships/image" Target="../media/image1.pn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theme" Target="../theme/theme16.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image" Target="../media/image5.wmf"/><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4.wm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3.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8.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image" Target="../media/image3.jpeg"/><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image" Target="../media/image5.wmf"/><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image" Target="../media/image4.w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5.xml"/><Relationship Id="rId3" Type="http://schemas.openxmlformats.org/officeDocument/2006/relationships/slideLayout" Target="../slideLayouts/slideLayout73.xml"/><Relationship Id="rId21" Type="http://schemas.openxmlformats.org/officeDocument/2006/relationships/image" Target="../media/image5.wmf"/><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image" Target="../media/image4.wmf"/><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3.jpe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image" Target="../media/image1.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image" Target="../media/image3.jpeg"/><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theme" Target="../theme/theme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image" Target="../media/image5.wmf"/><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image" Target="../media/image4.w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theme" Target="../theme/theme8.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image" Target="../media/image5.wmf"/><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image" Target="../media/image4.wmf"/><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21" Type="http://schemas.openxmlformats.org/officeDocument/2006/relationships/image" Target="../media/image3.jpeg"/><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theme" Target="../theme/theme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image" Target="../media/image5.wmf"/><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image" Target="../media/image4.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narHorz">
          <a:fgClr>
            <a:schemeClr val="bg2"/>
          </a:fgClr>
          <a:bgClr>
            <a:srgbClr val="D8CFA7"/>
          </a:bgClr>
        </a:pattFill>
        <a:effectLst/>
      </p:bgPr>
    </p:bg>
    <p:spTree>
      <p:nvGrpSpPr>
        <p:cNvPr id="1" name=""/>
        <p:cNvGrpSpPr/>
        <p:nvPr/>
      </p:nvGrpSpPr>
      <p:grpSpPr>
        <a:xfrm>
          <a:off x="0" y="0"/>
          <a:ext cx="0" cy="0"/>
          <a:chOff x="0" y="0"/>
          <a:chExt cx="0" cy="0"/>
        </a:xfrm>
      </p:grpSpPr>
      <p:pic>
        <p:nvPicPr>
          <p:cNvPr id="1026" name="Picture 2" descr="Q:\Public Affairs\ART\LOGOS\UW_Madison_LOGOS\2011 UW logos PRINT\UWCrest_4c.png"/>
          <p:cNvPicPr>
            <a:picLocks noChangeAspect="1" noChangeArrowheads="1"/>
          </p:cNvPicPr>
          <p:nvPr userDrawn="1"/>
        </p:nvPicPr>
        <p:blipFill>
          <a:blip r:embed="rId15"/>
          <a:srcRect/>
          <a:stretch>
            <a:fillRect/>
          </a:stretch>
        </p:blipFill>
        <p:spPr bwMode="auto">
          <a:xfrm>
            <a:off x="8297943" y="71024"/>
            <a:ext cx="808351" cy="1062271"/>
          </a:xfrm>
          <a:prstGeom prst="rect">
            <a:avLst/>
          </a:prstGeom>
          <a:noFill/>
        </p:spPr>
      </p:pic>
      <p:sp>
        <p:nvSpPr>
          <p:cNvPr id="62" name="Snip Single Corner Rectangle 61"/>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solidFill>
            <a:srgbClr val="FFFFFF"/>
          </a:solidFill>
          <a:ln w="3175" cap="flat" cmpd="sng">
            <a:solidFill>
              <a:srgbClr val="D8CFA7"/>
            </a:solidFill>
            <a:prstDash val="solid"/>
            <a:round/>
            <a:headEnd/>
            <a:tailEnd/>
          </a:ln>
          <a:effectLst>
            <a:outerShdw blurRad="76200" dist="25400" dir="4799952" algn="tl" rotWithShape="0">
              <a:srgbClr val="000000">
                <a:alpha val="21999"/>
              </a:srgbClr>
            </a:outerShdw>
          </a:effectLst>
        </p:spPr>
        <p:txBody>
          <a:bodyPr anchor="ctr"/>
          <a:lstStyle/>
          <a:p>
            <a:endParaRPr lang="en-US"/>
          </a:p>
        </p:txBody>
      </p:sp>
      <p:sp>
        <p:nvSpPr>
          <p:cNvPr id="2" name="Title Placeholder 1"/>
          <p:cNvSpPr>
            <a:spLocks noGrp="1"/>
          </p:cNvSpPr>
          <p:nvPr>
            <p:ph type="title"/>
          </p:nvPr>
        </p:nvSpPr>
        <p:spPr>
          <a:xfrm>
            <a:off x="381000" y="758825"/>
            <a:ext cx="8331200" cy="125095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736600" y="1727200"/>
            <a:ext cx="76454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5"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67" r:id="rId2"/>
    <p:sldLayoutId id="2147483679" r:id="rId3"/>
    <p:sldLayoutId id="2147483669" r:id="rId4"/>
    <p:sldLayoutId id="2147483676" r:id="rId5"/>
    <p:sldLayoutId id="2147483668" r:id="rId6"/>
    <p:sldLayoutId id="2147483670" r:id="rId7"/>
    <p:sldLayoutId id="2147483677" r:id="rId8"/>
    <p:sldLayoutId id="2147483678" r:id="rId9"/>
    <p:sldLayoutId id="2147483671" r:id="rId10"/>
    <p:sldLayoutId id="2147483672" r:id="rId11"/>
    <p:sldLayoutId id="2147483673" r:id="rId12"/>
    <p:sldLayoutId id="2147483674" r:id="rId13"/>
  </p:sldLayoutIdLst>
  <p:timing>
    <p:tnLst>
      <p:par>
        <p:cTn id="1" dur="indefinite" restart="never" nodeType="tmRoot"/>
      </p:par>
    </p:tnLst>
  </p:timing>
  <p:hf hdr="0" dt="0"/>
  <p:txStyles>
    <p:title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p:titleStyle>
    <p:bodyStyle>
      <a:lvl1pPr marL="342900" indent="-342900" algn="l" defTabSz="457200" rtl="0" eaLnBrk="1" fontAlgn="base" hangingPunct="1">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1" fontAlgn="base" hangingPunct="1">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1" fontAlgn="base" hangingPunct="1">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885531"/>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Lst>
  <p:transition>
    <p:fade/>
  </p:transition>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a:defRPr>
      </a:lvl2pPr>
      <a:lvl3pPr algn="ctr" rtl="0" eaLnBrk="0" fontAlgn="base" hangingPunct="0">
        <a:spcBef>
          <a:spcPct val="0"/>
        </a:spcBef>
        <a:spcAft>
          <a:spcPct val="0"/>
        </a:spcAft>
        <a:defRPr sz="4400">
          <a:solidFill>
            <a:schemeClr val="tx1"/>
          </a:solidFill>
          <a:latin typeface="Myriad Web Pro"/>
        </a:defRPr>
      </a:lvl3pPr>
      <a:lvl4pPr algn="ctr" rtl="0" eaLnBrk="0" fontAlgn="base" hangingPunct="0">
        <a:spcBef>
          <a:spcPct val="0"/>
        </a:spcBef>
        <a:spcAft>
          <a:spcPct val="0"/>
        </a:spcAft>
        <a:defRPr sz="4400">
          <a:solidFill>
            <a:schemeClr val="tx1"/>
          </a:solidFill>
          <a:latin typeface="Myriad Web Pro"/>
        </a:defRPr>
      </a:lvl4pPr>
      <a:lvl5pPr algn="ctr" rtl="0" eaLnBrk="0" fontAlgn="base" hangingPunct="0">
        <a:spcBef>
          <a:spcPct val="0"/>
        </a:spcBef>
        <a:spcAft>
          <a:spcPct val="0"/>
        </a:spcAft>
        <a:defRPr sz="4400">
          <a:solidFill>
            <a:schemeClr val="tx1"/>
          </a:solidFill>
          <a:latin typeface="Myriad Web Pro"/>
        </a:defRPr>
      </a:lvl5pPr>
      <a:lvl6pPr marL="457200" algn="ctr" rtl="0" fontAlgn="base">
        <a:spcBef>
          <a:spcPct val="0"/>
        </a:spcBef>
        <a:spcAft>
          <a:spcPct val="0"/>
        </a:spcAft>
        <a:defRPr sz="4400">
          <a:solidFill>
            <a:schemeClr val="tx1"/>
          </a:solidFill>
          <a:latin typeface="Myriad Web Pro"/>
        </a:defRPr>
      </a:lvl6pPr>
      <a:lvl7pPr marL="914400" algn="ctr" rtl="0" fontAlgn="base">
        <a:spcBef>
          <a:spcPct val="0"/>
        </a:spcBef>
        <a:spcAft>
          <a:spcPct val="0"/>
        </a:spcAft>
        <a:defRPr sz="4400">
          <a:solidFill>
            <a:schemeClr val="tx1"/>
          </a:solidFill>
          <a:latin typeface="Myriad Web Pro"/>
        </a:defRPr>
      </a:lvl7pPr>
      <a:lvl8pPr marL="1371600" algn="ctr" rtl="0" fontAlgn="base">
        <a:spcBef>
          <a:spcPct val="0"/>
        </a:spcBef>
        <a:spcAft>
          <a:spcPct val="0"/>
        </a:spcAft>
        <a:defRPr sz="4400">
          <a:solidFill>
            <a:schemeClr val="tx1"/>
          </a:solidFill>
          <a:latin typeface="Myriad Web Pro"/>
        </a:defRPr>
      </a:lvl8pPr>
      <a:lvl9pPr marL="1828800" algn="ctr" rtl="0" fontAlgn="base">
        <a:spcBef>
          <a:spcPct val="0"/>
        </a:spcBef>
        <a:spcAft>
          <a:spcPct val="0"/>
        </a:spcAft>
        <a:defRPr sz="4400">
          <a:solidFill>
            <a:schemeClr val="tx1"/>
          </a:solidFill>
          <a:latin typeface="Myriad Web Pro"/>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9" descr="footer bar2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405563"/>
            <a:ext cx="79676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body" idx="1"/>
          </p:nvPr>
        </p:nvSpPr>
        <p:spPr bwMode="auto">
          <a:xfrm>
            <a:off x="1162050" y="1806575"/>
            <a:ext cx="75247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 What is public health?</a:t>
            </a:r>
          </a:p>
          <a:p>
            <a:pPr lvl="0"/>
            <a:r>
              <a:rPr lang="en-US" altLang="en-US" smtClean="0"/>
              <a:t> What does public health do?</a:t>
            </a:r>
          </a:p>
          <a:p>
            <a:pPr lvl="0"/>
            <a:r>
              <a:rPr lang="en-US" altLang="en-US" smtClean="0"/>
              <a:t> Who is public health?</a:t>
            </a:r>
          </a:p>
          <a:p>
            <a:pPr lvl="0"/>
            <a:r>
              <a:rPr lang="en-US" altLang="en-US" smtClean="0"/>
              <a:t> How is public health paid for?</a:t>
            </a:r>
          </a:p>
        </p:txBody>
      </p:sp>
      <p:sp>
        <p:nvSpPr>
          <p:cNvPr id="4100" name="Rectangle 2"/>
          <p:cNvSpPr>
            <a:spLocks noGrp="1" noChangeArrowheads="1"/>
          </p:cNvSpPr>
          <p:nvPr>
            <p:ph type="title"/>
          </p:nvPr>
        </p:nvSpPr>
        <p:spPr bwMode="auto">
          <a:xfrm>
            <a:off x="655638" y="714375"/>
            <a:ext cx="78771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
            </a:r>
            <a:br>
              <a:rPr lang="en-US" altLang="en-US" smtClean="0"/>
            </a:br>
            <a:r>
              <a:rPr lang="en-US" altLang="en-US" smtClean="0"/>
              <a:t>Objectives:  Answer these Questions</a:t>
            </a:r>
            <a:br>
              <a:rPr lang="en-US" altLang="en-US" smtClean="0"/>
            </a:br>
            <a:endParaRPr lang="en-US" altLang="en-US" smtClean="0"/>
          </a:p>
        </p:txBody>
      </p:sp>
      <p:sp>
        <p:nvSpPr>
          <p:cNvPr id="1030"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8080"/>
                </a:solidFill>
                <a:effectLst/>
                <a:latin typeface="+mn-lt"/>
                <a:ea typeface="MS PGothic" pitchFamily="34" charset="-128"/>
              </a:defRPr>
            </a:lvl1pPr>
          </a:lstStyle>
          <a:p>
            <a:pPr defTabSz="914400">
              <a:defRPr/>
            </a:pPr>
            <a:fld id="{64181E83-D9EC-41AE-A4E5-9D304FA7A7AE}" type="slidenum">
              <a:rPr lang="en-US"/>
              <a:pPr defTabSz="914400">
                <a:defRPr/>
              </a:pPr>
              <a:t>‹#›</a:t>
            </a:fld>
            <a:endParaRPr lang="en-US"/>
          </a:p>
        </p:txBody>
      </p:sp>
      <p:sp>
        <p:nvSpPr>
          <p:cNvPr id="2054" name="Text Box 26"/>
          <p:cNvSpPr txBox="1">
            <a:spLocks noChangeArrowheads="1"/>
          </p:cNvSpPr>
          <p:nvPr/>
        </p:nvSpPr>
        <p:spPr bwMode="auto">
          <a:xfrm>
            <a:off x="762000" y="6416675"/>
            <a:ext cx="3276600" cy="36512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4400" eaLnBrk="1" hangingPunct="1">
              <a:spcBef>
                <a:spcPct val="50000"/>
              </a:spcBef>
              <a:defRPr/>
            </a:pPr>
            <a:r>
              <a:rPr lang="en-US" altLang="en-US" sz="900" i="1" smtClean="0">
                <a:solidFill>
                  <a:srgbClr val="FFFFFF"/>
                </a:solidFill>
                <a:latin typeface="Trebuchet MS" pitchFamily="34" charset="0"/>
              </a:rPr>
              <a:t>WISCONSIN STATE </a:t>
            </a:r>
            <a:br>
              <a:rPr lang="en-US" altLang="en-US" sz="900" i="1" smtClean="0">
                <a:solidFill>
                  <a:srgbClr val="FFFFFF"/>
                </a:solidFill>
                <a:latin typeface="Trebuchet MS" pitchFamily="34" charset="0"/>
              </a:rPr>
            </a:br>
            <a:r>
              <a:rPr lang="en-US" altLang="en-US" sz="900" i="1" smtClean="0">
                <a:solidFill>
                  <a:srgbClr val="FFFFFF"/>
                </a:solidFill>
                <a:latin typeface="Trebuchet MS" pitchFamily="34" charset="0"/>
              </a:rPr>
              <a:t>LABORATORY OF HYGIENE</a:t>
            </a:r>
          </a:p>
        </p:txBody>
      </p:sp>
      <p:pic>
        <p:nvPicPr>
          <p:cNvPr id="4103" name="Picture 27" descr="uw_logo_h_2c"/>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73875" y="6445250"/>
            <a:ext cx="965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28" descr="wslh black"/>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613" y="6464300"/>
            <a:ext cx="7572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 name="Line 30"/>
          <p:cNvSpPr>
            <a:spLocks noChangeShapeType="1"/>
          </p:cNvSpPr>
          <p:nvPr/>
        </p:nvSpPr>
        <p:spPr bwMode="auto">
          <a:xfrm>
            <a:off x="795338" y="1463675"/>
            <a:ext cx="7627937" cy="0"/>
          </a:xfrm>
          <a:prstGeom prst="line">
            <a:avLst/>
          </a:prstGeom>
          <a:noFill/>
          <a:ln w="28575">
            <a:solidFill>
              <a:srgbClr val="008080"/>
            </a:solidFill>
            <a:round/>
            <a:headEnd/>
            <a:tailEnd/>
          </a:ln>
          <a:effectLst/>
        </p:spPr>
        <p:txBody>
          <a:bodyPr/>
          <a:lstStyle/>
          <a:p>
            <a:pPr defTabSz="914400">
              <a:defRPr/>
            </a:pPr>
            <a:endParaRPr lang="en-US" b="1">
              <a:solidFill>
                <a:srgbClr val="00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492140780"/>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Lst>
  <p:hf hdr="0" ftr="0" dt="0"/>
  <p:txStyles>
    <p:titleStyle>
      <a:lvl1pPr algn="l" rtl="0" eaLnBrk="0" fontAlgn="base" hangingPunct="0">
        <a:spcBef>
          <a:spcPct val="0"/>
        </a:spcBef>
        <a:spcAft>
          <a:spcPct val="0"/>
        </a:spcAft>
        <a:defRPr sz="3200" b="1">
          <a:solidFill>
            <a:schemeClr val="hlink"/>
          </a:solidFill>
          <a:latin typeface="+mj-lt"/>
          <a:ea typeface="+mj-ea"/>
          <a:cs typeface="+mj-cs"/>
        </a:defRPr>
      </a:lvl1pPr>
      <a:lvl2pPr algn="l" rtl="0" eaLnBrk="0" fontAlgn="base" hangingPunct="0">
        <a:spcBef>
          <a:spcPct val="0"/>
        </a:spcBef>
        <a:spcAft>
          <a:spcPct val="0"/>
        </a:spcAft>
        <a:defRPr sz="3200" b="1">
          <a:solidFill>
            <a:schemeClr val="hlink"/>
          </a:solidFill>
          <a:latin typeface="Tahoma" pitchFamily="34" charset="0"/>
        </a:defRPr>
      </a:lvl2pPr>
      <a:lvl3pPr algn="l" rtl="0" eaLnBrk="0" fontAlgn="base" hangingPunct="0">
        <a:spcBef>
          <a:spcPct val="0"/>
        </a:spcBef>
        <a:spcAft>
          <a:spcPct val="0"/>
        </a:spcAft>
        <a:defRPr sz="3200" b="1">
          <a:solidFill>
            <a:schemeClr val="hlink"/>
          </a:solidFill>
          <a:latin typeface="Tahoma" pitchFamily="34" charset="0"/>
        </a:defRPr>
      </a:lvl3pPr>
      <a:lvl4pPr algn="l" rtl="0" eaLnBrk="0" fontAlgn="base" hangingPunct="0">
        <a:spcBef>
          <a:spcPct val="0"/>
        </a:spcBef>
        <a:spcAft>
          <a:spcPct val="0"/>
        </a:spcAft>
        <a:defRPr sz="3200" b="1">
          <a:solidFill>
            <a:schemeClr val="hlink"/>
          </a:solidFill>
          <a:latin typeface="Tahoma" pitchFamily="34" charset="0"/>
        </a:defRPr>
      </a:lvl4pPr>
      <a:lvl5pPr algn="l" rtl="0" eaLnBrk="0" fontAlgn="base" hangingPunct="0">
        <a:spcBef>
          <a:spcPct val="0"/>
        </a:spcBef>
        <a:spcAft>
          <a:spcPct val="0"/>
        </a:spcAft>
        <a:defRPr sz="3200" b="1">
          <a:solidFill>
            <a:schemeClr val="hlink"/>
          </a:solidFill>
          <a:latin typeface="Tahoma" pitchFamily="34" charset="0"/>
        </a:defRPr>
      </a:lvl5pPr>
      <a:lvl6pPr marL="457200" algn="l" rtl="0" fontAlgn="base">
        <a:spcBef>
          <a:spcPct val="0"/>
        </a:spcBef>
        <a:spcAft>
          <a:spcPct val="0"/>
        </a:spcAft>
        <a:defRPr sz="3200" b="1">
          <a:solidFill>
            <a:schemeClr val="hlink"/>
          </a:solidFill>
          <a:latin typeface="Tahoma" pitchFamily="34" charset="0"/>
        </a:defRPr>
      </a:lvl6pPr>
      <a:lvl7pPr marL="914400" algn="l" rtl="0" fontAlgn="base">
        <a:spcBef>
          <a:spcPct val="0"/>
        </a:spcBef>
        <a:spcAft>
          <a:spcPct val="0"/>
        </a:spcAft>
        <a:defRPr sz="3200" b="1">
          <a:solidFill>
            <a:schemeClr val="hlink"/>
          </a:solidFill>
          <a:latin typeface="Tahoma" pitchFamily="34" charset="0"/>
        </a:defRPr>
      </a:lvl7pPr>
      <a:lvl8pPr marL="1371600" algn="l" rtl="0" fontAlgn="base">
        <a:spcBef>
          <a:spcPct val="0"/>
        </a:spcBef>
        <a:spcAft>
          <a:spcPct val="0"/>
        </a:spcAft>
        <a:defRPr sz="3200" b="1">
          <a:solidFill>
            <a:schemeClr val="hlink"/>
          </a:solidFill>
          <a:latin typeface="Tahoma" pitchFamily="34" charset="0"/>
        </a:defRPr>
      </a:lvl8pPr>
      <a:lvl9pPr marL="1828800" algn="l" rtl="0" fontAlgn="base">
        <a:spcBef>
          <a:spcPct val="0"/>
        </a:spcBef>
        <a:spcAft>
          <a:spcPct val="0"/>
        </a:spcAft>
        <a:defRPr sz="3200" b="1">
          <a:solidFill>
            <a:schemeClr val="hlink"/>
          </a:solidFill>
          <a:latin typeface="Tahoma" pitchFamily="34" charset="0"/>
        </a:defRPr>
      </a:lvl9pPr>
    </p:titleStyle>
    <p:bodyStyle>
      <a:lvl1pPr marL="342900" indent="-342900" algn="l" rtl="0" eaLnBrk="0" fontAlgn="base" hangingPunct="0">
        <a:spcBef>
          <a:spcPct val="20000"/>
        </a:spcBef>
        <a:spcAft>
          <a:spcPct val="0"/>
        </a:spcAft>
        <a:buClr>
          <a:schemeClr val="tx1"/>
        </a:buClr>
        <a:buChar char="•"/>
        <a:defRPr sz="3200">
          <a:solidFill>
            <a:schemeClr va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9" descr="footer bar2a"/>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6405563"/>
            <a:ext cx="79676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body" idx="1"/>
          </p:nvPr>
        </p:nvSpPr>
        <p:spPr bwMode="auto">
          <a:xfrm>
            <a:off x="1162050" y="1806575"/>
            <a:ext cx="75247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 What is public health?</a:t>
            </a:r>
          </a:p>
          <a:p>
            <a:pPr lvl="0"/>
            <a:r>
              <a:rPr lang="en-US" altLang="en-US" smtClean="0"/>
              <a:t> What does public health do?</a:t>
            </a:r>
          </a:p>
          <a:p>
            <a:pPr lvl="0"/>
            <a:r>
              <a:rPr lang="en-US" altLang="en-US" smtClean="0"/>
              <a:t> Who is public health?</a:t>
            </a:r>
          </a:p>
          <a:p>
            <a:pPr lvl="0"/>
            <a:r>
              <a:rPr lang="en-US" altLang="en-US" smtClean="0"/>
              <a:t> How is public health paid for?</a:t>
            </a:r>
          </a:p>
        </p:txBody>
      </p:sp>
      <p:sp>
        <p:nvSpPr>
          <p:cNvPr id="2052" name="Rectangle 2"/>
          <p:cNvSpPr>
            <a:spLocks noGrp="1" noChangeArrowheads="1"/>
          </p:cNvSpPr>
          <p:nvPr>
            <p:ph type="title"/>
          </p:nvPr>
        </p:nvSpPr>
        <p:spPr bwMode="auto">
          <a:xfrm>
            <a:off x="655638" y="714375"/>
            <a:ext cx="78771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
            </a:r>
            <a:br>
              <a:rPr lang="en-US" altLang="en-US" smtClean="0"/>
            </a:br>
            <a:r>
              <a:rPr lang="en-US" altLang="en-US" smtClean="0"/>
              <a:t>Objectives:  Answer these Questions</a:t>
            </a:r>
            <a:br>
              <a:rPr lang="en-US" altLang="en-US" smtClean="0"/>
            </a:br>
            <a:endParaRPr lang="en-US" altLang="en-US" smtClean="0"/>
          </a:p>
        </p:txBody>
      </p:sp>
      <p:sp>
        <p:nvSpPr>
          <p:cNvPr id="1030"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8080"/>
                </a:solidFill>
                <a:effectLst/>
                <a:latin typeface="+mn-lt"/>
              </a:defRPr>
            </a:lvl1pPr>
          </a:lstStyle>
          <a:p>
            <a:pPr defTabSz="914400">
              <a:defRPr/>
            </a:pPr>
            <a:fld id="{A769AAE4-EEED-45E0-8A0F-6CB4A59C1CC5}" type="slidenum">
              <a:rPr lang="en-US">
                <a:ea typeface="+mn-ea"/>
              </a:rPr>
              <a:pPr defTabSz="914400">
                <a:defRPr/>
              </a:pPr>
              <a:t>‹#›</a:t>
            </a:fld>
            <a:endParaRPr lang="en-US">
              <a:ea typeface="+mn-ea"/>
            </a:endParaRPr>
          </a:p>
        </p:txBody>
      </p:sp>
      <p:sp>
        <p:nvSpPr>
          <p:cNvPr id="2054" name="Text Box 26"/>
          <p:cNvSpPr txBox="1">
            <a:spLocks noChangeArrowheads="1"/>
          </p:cNvSpPr>
          <p:nvPr/>
        </p:nvSpPr>
        <p:spPr bwMode="auto">
          <a:xfrm>
            <a:off x="762000" y="6416675"/>
            <a:ext cx="3276600" cy="36512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4400" eaLnBrk="1" hangingPunct="1">
              <a:spcBef>
                <a:spcPct val="50000"/>
              </a:spcBef>
              <a:defRPr/>
            </a:pPr>
            <a:r>
              <a:rPr lang="en-US" altLang="en-US" sz="900" i="1" smtClean="0">
                <a:solidFill>
                  <a:srgbClr val="FFFFFF"/>
                </a:solidFill>
                <a:latin typeface="Trebuchet MS" pitchFamily="34" charset="0"/>
                <a:ea typeface="+mn-ea"/>
              </a:rPr>
              <a:t>WISCONSIN STATE </a:t>
            </a:r>
            <a:br>
              <a:rPr lang="en-US" altLang="en-US" sz="900" i="1" smtClean="0">
                <a:solidFill>
                  <a:srgbClr val="FFFFFF"/>
                </a:solidFill>
                <a:latin typeface="Trebuchet MS" pitchFamily="34" charset="0"/>
                <a:ea typeface="+mn-ea"/>
              </a:rPr>
            </a:br>
            <a:r>
              <a:rPr lang="en-US" altLang="en-US" sz="900" i="1" smtClean="0">
                <a:solidFill>
                  <a:srgbClr val="FFFFFF"/>
                </a:solidFill>
                <a:latin typeface="Trebuchet MS" pitchFamily="34" charset="0"/>
                <a:ea typeface="+mn-ea"/>
              </a:rPr>
              <a:t>LABORATORY OF HYGIENE</a:t>
            </a:r>
          </a:p>
        </p:txBody>
      </p:sp>
      <p:pic>
        <p:nvPicPr>
          <p:cNvPr id="2055" name="Picture 27" descr="uw_logo_h_2c"/>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73875" y="6445250"/>
            <a:ext cx="965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28" descr="wslh black"/>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613" y="6464300"/>
            <a:ext cx="7572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 name="Line 30"/>
          <p:cNvSpPr>
            <a:spLocks noChangeShapeType="1"/>
          </p:cNvSpPr>
          <p:nvPr/>
        </p:nvSpPr>
        <p:spPr bwMode="auto">
          <a:xfrm>
            <a:off x="795338" y="1463675"/>
            <a:ext cx="7627937" cy="0"/>
          </a:xfrm>
          <a:prstGeom prst="line">
            <a:avLst/>
          </a:prstGeom>
          <a:noFill/>
          <a:ln w="28575">
            <a:solidFill>
              <a:srgbClr val="008080"/>
            </a:solidFill>
            <a:round/>
            <a:headEnd/>
            <a:tailEnd/>
          </a:ln>
          <a:effectLst/>
        </p:spPr>
        <p:txBody>
          <a:bodyPr/>
          <a:lstStyle/>
          <a:p>
            <a:pPr defTabSz="914400">
              <a:defRPr/>
            </a:pPr>
            <a:endParaRPr lang="en-US" b="1">
              <a:solidFill>
                <a:srgbClr val="000000"/>
              </a:solidFill>
              <a:effectLst>
                <a:outerShdw blurRad="38100" dist="38100" dir="2700000" algn="tl">
                  <a:srgbClr val="000000">
                    <a:alpha val="43137"/>
                  </a:srgbClr>
                </a:outerShdw>
              </a:effectLst>
              <a:latin typeface="Arial" charset="0"/>
              <a:ea typeface="+mn-ea"/>
            </a:endParaRPr>
          </a:p>
        </p:txBody>
      </p:sp>
    </p:spTree>
    <p:extLst>
      <p:ext uri="{BB962C8B-B14F-4D97-AF65-F5344CB8AC3E}">
        <p14:creationId xmlns:p14="http://schemas.microsoft.com/office/powerpoint/2010/main" val="4239801210"/>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 id="2147484158" r:id="rId14"/>
    <p:sldLayoutId id="2147484159" r:id="rId15"/>
    <p:sldLayoutId id="2147484160" r:id="rId16"/>
    <p:sldLayoutId id="2147484161" r:id="rId17"/>
  </p:sldLayoutIdLst>
  <p:hf hdr="0" ftr="0" dt="0"/>
  <p:txStyles>
    <p:titleStyle>
      <a:lvl1pPr algn="l" rtl="0" eaLnBrk="0" fontAlgn="base" hangingPunct="0">
        <a:spcBef>
          <a:spcPct val="0"/>
        </a:spcBef>
        <a:spcAft>
          <a:spcPct val="0"/>
        </a:spcAft>
        <a:defRPr sz="3200" b="1">
          <a:solidFill>
            <a:schemeClr val="hlink"/>
          </a:solidFill>
          <a:latin typeface="+mj-lt"/>
          <a:ea typeface="+mj-ea"/>
          <a:cs typeface="+mj-cs"/>
        </a:defRPr>
      </a:lvl1pPr>
      <a:lvl2pPr algn="l" rtl="0" eaLnBrk="0" fontAlgn="base" hangingPunct="0">
        <a:spcBef>
          <a:spcPct val="0"/>
        </a:spcBef>
        <a:spcAft>
          <a:spcPct val="0"/>
        </a:spcAft>
        <a:defRPr sz="3200" b="1">
          <a:solidFill>
            <a:schemeClr val="hlink"/>
          </a:solidFill>
          <a:latin typeface="Tahoma" pitchFamily="34" charset="0"/>
        </a:defRPr>
      </a:lvl2pPr>
      <a:lvl3pPr algn="l" rtl="0" eaLnBrk="0" fontAlgn="base" hangingPunct="0">
        <a:spcBef>
          <a:spcPct val="0"/>
        </a:spcBef>
        <a:spcAft>
          <a:spcPct val="0"/>
        </a:spcAft>
        <a:defRPr sz="3200" b="1">
          <a:solidFill>
            <a:schemeClr val="hlink"/>
          </a:solidFill>
          <a:latin typeface="Tahoma" pitchFamily="34" charset="0"/>
        </a:defRPr>
      </a:lvl3pPr>
      <a:lvl4pPr algn="l" rtl="0" eaLnBrk="0" fontAlgn="base" hangingPunct="0">
        <a:spcBef>
          <a:spcPct val="0"/>
        </a:spcBef>
        <a:spcAft>
          <a:spcPct val="0"/>
        </a:spcAft>
        <a:defRPr sz="3200" b="1">
          <a:solidFill>
            <a:schemeClr val="hlink"/>
          </a:solidFill>
          <a:latin typeface="Tahoma" pitchFamily="34" charset="0"/>
        </a:defRPr>
      </a:lvl4pPr>
      <a:lvl5pPr algn="l" rtl="0" eaLnBrk="0" fontAlgn="base" hangingPunct="0">
        <a:spcBef>
          <a:spcPct val="0"/>
        </a:spcBef>
        <a:spcAft>
          <a:spcPct val="0"/>
        </a:spcAft>
        <a:defRPr sz="3200" b="1">
          <a:solidFill>
            <a:schemeClr val="hlink"/>
          </a:solidFill>
          <a:latin typeface="Tahoma" pitchFamily="34" charset="0"/>
        </a:defRPr>
      </a:lvl5pPr>
      <a:lvl6pPr marL="457200" algn="l" rtl="0" fontAlgn="base">
        <a:spcBef>
          <a:spcPct val="0"/>
        </a:spcBef>
        <a:spcAft>
          <a:spcPct val="0"/>
        </a:spcAft>
        <a:defRPr sz="3200" b="1">
          <a:solidFill>
            <a:schemeClr val="hlink"/>
          </a:solidFill>
          <a:latin typeface="Tahoma" pitchFamily="34" charset="0"/>
        </a:defRPr>
      </a:lvl6pPr>
      <a:lvl7pPr marL="914400" algn="l" rtl="0" fontAlgn="base">
        <a:spcBef>
          <a:spcPct val="0"/>
        </a:spcBef>
        <a:spcAft>
          <a:spcPct val="0"/>
        </a:spcAft>
        <a:defRPr sz="3200" b="1">
          <a:solidFill>
            <a:schemeClr val="hlink"/>
          </a:solidFill>
          <a:latin typeface="Tahoma" pitchFamily="34" charset="0"/>
        </a:defRPr>
      </a:lvl7pPr>
      <a:lvl8pPr marL="1371600" algn="l" rtl="0" fontAlgn="base">
        <a:spcBef>
          <a:spcPct val="0"/>
        </a:spcBef>
        <a:spcAft>
          <a:spcPct val="0"/>
        </a:spcAft>
        <a:defRPr sz="3200" b="1">
          <a:solidFill>
            <a:schemeClr val="hlink"/>
          </a:solidFill>
          <a:latin typeface="Tahoma" pitchFamily="34" charset="0"/>
        </a:defRPr>
      </a:lvl8pPr>
      <a:lvl9pPr marL="1828800" algn="l" rtl="0" fontAlgn="base">
        <a:spcBef>
          <a:spcPct val="0"/>
        </a:spcBef>
        <a:spcAft>
          <a:spcPct val="0"/>
        </a:spcAft>
        <a:defRPr sz="3200" b="1">
          <a:solidFill>
            <a:schemeClr val="hlink"/>
          </a:solidFill>
          <a:latin typeface="Tahoma" pitchFamily="34" charset="0"/>
        </a:defRPr>
      </a:lvl9pPr>
    </p:titleStyle>
    <p:bodyStyle>
      <a:lvl1pPr marL="342900" indent="-342900" algn="l" rtl="0" eaLnBrk="0" fontAlgn="base" hangingPunct="0">
        <a:spcBef>
          <a:spcPct val="20000"/>
        </a:spcBef>
        <a:spcAft>
          <a:spcPct val="0"/>
        </a:spcAft>
        <a:buClr>
          <a:schemeClr val="tx1"/>
        </a:buClr>
        <a:buChar char="•"/>
        <a:defRPr sz="3200">
          <a:solidFill>
            <a:schemeClr va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pattFill prst="narHorz">
          <a:fgClr>
            <a:schemeClr val="bg2"/>
          </a:fgClr>
          <a:bgClr>
            <a:srgbClr val="D8CFA7"/>
          </a:bgClr>
        </a:pattFill>
        <a:effectLst/>
      </p:bgPr>
    </p:bg>
    <p:spTree>
      <p:nvGrpSpPr>
        <p:cNvPr id="1" name=""/>
        <p:cNvGrpSpPr/>
        <p:nvPr/>
      </p:nvGrpSpPr>
      <p:grpSpPr>
        <a:xfrm>
          <a:off x="0" y="0"/>
          <a:ext cx="0" cy="0"/>
          <a:chOff x="0" y="0"/>
          <a:chExt cx="0" cy="0"/>
        </a:xfrm>
      </p:grpSpPr>
      <p:pic>
        <p:nvPicPr>
          <p:cNvPr id="13314" name="Picture 2" descr="Q:\Public Affairs\ART\LOGOS\UW_Madison_LOGOS\2011 UW logos PRINT\UWCrest_4c.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297863" y="71438"/>
            <a:ext cx="8080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Snip Single Corner Rectangle 61"/>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solidFill>
            <a:srgbClr val="FFFFFF"/>
          </a:solidFill>
          <a:ln w="3175" cap="flat" cmpd="sng">
            <a:solidFill>
              <a:srgbClr val="D8CFA7"/>
            </a:solidFill>
            <a:prstDash val="solid"/>
            <a:round/>
            <a:headEnd/>
            <a:tailEnd/>
          </a:ln>
          <a:effectLst>
            <a:outerShdw blurRad="76200" dist="25400" dir="4799952" algn="tl" rotWithShape="0">
              <a:srgbClr val="000000">
                <a:alpha val="21999"/>
              </a:srgbClr>
            </a:outerShdw>
          </a:effectLst>
        </p:spPr>
        <p:txBody>
          <a:bodyPr anchor="ctr"/>
          <a:lstStyle/>
          <a:p>
            <a:pPr>
              <a:defRPr/>
            </a:pPr>
            <a:endParaRPr lang="en-US">
              <a:solidFill>
                <a:prstClr val="black"/>
              </a:solidFill>
              <a:cs typeface="Arial" pitchFamily="34" charset="0"/>
            </a:endParaRPr>
          </a:p>
        </p:txBody>
      </p:sp>
      <p:sp>
        <p:nvSpPr>
          <p:cNvPr id="2" name="Title Placeholder 1"/>
          <p:cNvSpPr>
            <a:spLocks noGrp="1"/>
          </p:cNvSpPr>
          <p:nvPr>
            <p:ph type="title"/>
          </p:nvPr>
        </p:nvSpPr>
        <p:spPr>
          <a:xfrm>
            <a:off x="381000" y="758825"/>
            <a:ext cx="8331200" cy="125095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13317" name="Text Placeholder 2"/>
          <p:cNvSpPr>
            <a:spLocks noGrp="1"/>
          </p:cNvSpPr>
          <p:nvPr>
            <p:ph type="body" idx="1"/>
          </p:nvPr>
        </p:nvSpPr>
        <p:spPr bwMode="auto">
          <a:xfrm>
            <a:off x="736600" y="1727200"/>
            <a:ext cx="76454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defTabSz="457200" fontAlgn="auto">
              <a:spcBef>
                <a:spcPts val="0"/>
              </a:spcBef>
              <a:spcAft>
                <a:spcPts val="0"/>
              </a:spcAft>
              <a:defRPr sz="1100">
                <a:solidFill>
                  <a:srgbClr val="B70000"/>
                </a:solidFill>
                <a:latin typeface="+mn-lt"/>
                <a:ea typeface="+mn-ea"/>
                <a:cs typeface="+mn-cs"/>
              </a:defRPr>
            </a:lvl1pPr>
          </a:lstStyle>
          <a:p>
            <a:pPr>
              <a:defRPr/>
            </a:pPr>
            <a:r>
              <a:rPr lang="en-US"/>
              <a:t>Wisconsin State Laboratory of Hygiene</a:t>
            </a:r>
          </a:p>
        </p:txBody>
      </p:sp>
    </p:spTree>
    <p:extLst>
      <p:ext uri="{BB962C8B-B14F-4D97-AF65-F5344CB8AC3E}">
        <p14:creationId xmlns:p14="http://schemas.microsoft.com/office/powerpoint/2010/main" val="2293490645"/>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0" fontAlgn="base" hangingPunct="0">
        <a:spcBef>
          <a:spcPct val="0"/>
        </a:spcBef>
        <a:spcAft>
          <a:spcPct val="0"/>
        </a:spcAft>
        <a:defRPr sz="3800">
          <a:solidFill>
            <a:srgbClr val="B70000"/>
          </a:solidFill>
          <a:latin typeface="Georgia" pitchFamily="18" charset="0"/>
          <a:ea typeface="MS PGothic" pitchFamily="34" charset="-128"/>
        </a:defRPr>
      </a:lvl2pPr>
      <a:lvl3pPr algn="ctr" defTabSz="457200" rtl="0" eaLnBrk="0" fontAlgn="base" hangingPunct="0">
        <a:spcBef>
          <a:spcPct val="0"/>
        </a:spcBef>
        <a:spcAft>
          <a:spcPct val="0"/>
        </a:spcAft>
        <a:defRPr sz="3800">
          <a:solidFill>
            <a:srgbClr val="B70000"/>
          </a:solidFill>
          <a:latin typeface="Georgia" pitchFamily="18" charset="0"/>
          <a:ea typeface="MS PGothic" pitchFamily="34" charset="-128"/>
        </a:defRPr>
      </a:lvl3pPr>
      <a:lvl4pPr algn="ctr" defTabSz="457200" rtl="0" eaLnBrk="0" fontAlgn="base" hangingPunct="0">
        <a:spcBef>
          <a:spcPct val="0"/>
        </a:spcBef>
        <a:spcAft>
          <a:spcPct val="0"/>
        </a:spcAft>
        <a:defRPr sz="3800">
          <a:solidFill>
            <a:srgbClr val="B70000"/>
          </a:solidFill>
          <a:latin typeface="Georgia" pitchFamily="18" charset="0"/>
          <a:ea typeface="MS PGothic" pitchFamily="34" charset="-128"/>
        </a:defRPr>
      </a:lvl4pPr>
      <a:lvl5pPr algn="ctr" defTabSz="457200" rtl="0" eaLnBrk="0" fontAlgn="base" hangingPunct="0">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p:titleStyle>
    <p:bodyStyle>
      <a:lvl1pPr marL="342900" indent="-342900" algn="l" defTabSz="457200" rtl="0" eaLnBrk="0" fontAlgn="base" hangingPunct="0">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0" fontAlgn="base" hangingPunct="0">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0" fontAlgn="base" hangingPunct="0">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0" fontAlgn="base" hangingPunct="0">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0" fontAlgn="base" hangingPunct="0">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pattFill prst="narHorz">
          <a:fgClr>
            <a:schemeClr val="bg2"/>
          </a:fgClr>
          <a:bgClr>
            <a:srgbClr val="D8CFA7"/>
          </a:bgClr>
        </a:pattFill>
        <a:effectLst/>
      </p:bgPr>
    </p:bg>
    <p:spTree>
      <p:nvGrpSpPr>
        <p:cNvPr id="1" name=""/>
        <p:cNvGrpSpPr/>
        <p:nvPr/>
      </p:nvGrpSpPr>
      <p:grpSpPr>
        <a:xfrm>
          <a:off x="0" y="0"/>
          <a:ext cx="0" cy="0"/>
          <a:chOff x="0" y="0"/>
          <a:chExt cx="0" cy="0"/>
        </a:xfrm>
      </p:grpSpPr>
      <p:pic>
        <p:nvPicPr>
          <p:cNvPr id="89090" name="Picture 2" descr="Q:\Public Affairs\ART\LOGOS\UW_Madison_LOGOS\2011 UW logos PRINT\UWCrest_4c.png"/>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8297863" y="71438"/>
            <a:ext cx="8080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Snip Single Corner Rectangle 61"/>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solidFill>
            <a:srgbClr val="FFFFFF"/>
          </a:solidFill>
          <a:ln w="3175" cap="flat" cmpd="sng">
            <a:solidFill>
              <a:srgbClr val="D8CFA7"/>
            </a:solidFill>
            <a:prstDash val="solid"/>
            <a:round/>
            <a:headEnd/>
            <a:tailEnd/>
          </a:ln>
          <a:effectLst>
            <a:outerShdw blurRad="76200" dist="25400" dir="4799952" algn="tl" rotWithShape="0">
              <a:srgbClr val="000000">
                <a:alpha val="21999"/>
              </a:srgbClr>
            </a:outerShdw>
          </a:effectLst>
        </p:spPr>
        <p:txBody>
          <a:bodyPr anchor="ctr"/>
          <a:lstStyle/>
          <a:p>
            <a:pPr>
              <a:defRPr/>
            </a:pPr>
            <a:endParaRPr lang="en-US">
              <a:solidFill>
                <a:prstClr val="black"/>
              </a:solidFill>
              <a:cs typeface="Arial" pitchFamily="34" charset="0"/>
            </a:endParaRPr>
          </a:p>
        </p:txBody>
      </p:sp>
      <p:sp>
        <p:nvSpPr>
          <p:cNvPr id="2" name="Title Placeholder 1"/>
          <p:cNvSpPr>
            <a:spLocks noGrp="1"/>
          </p:cNvSpPr>
          <p:nvPr>
            <p:ph type="title"/>
          </p:nvPr>
        </p:nvSpPr>
        <p:spPr>
          <a:xfrm>
            <a:off x="381000" y="758825"/>
            <a:ext cx="8331200" cy="125095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89093" name="Text Placeholder 2"/>
          <p:cNvSpPr>
            <a:spLocks noGrp="1"/>
          </p:cNvSpPr>
          <p:nvPr>
            <p:ph type="body" idx="1"/>
          </p:nvPr>
        </p:nvSpPr>
        <p:spPr bwMode="auto">
          <a:xfrm>
            <a:off x="736600" y="1727200"/>
            <a:ext cx="76454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defTabSz="457200" fontAlgn="auto">
              <a:spcBef>
                <a:spcPts val="0"/>
              </a:spcBef>
              <a:spcAft>
                <a:spcPts val="0"/>
              </a:spcAft>
              <a:defRPr sz="1100">
                <a:solidFill>
                  <a:srgbClr val="B70000"/>
                </a:solidFill>
                <a:latin typeface="+mn-lt"/>
                <a:ea typeface="+mn-ea"/>
              </a:defRPr>
            </a:lvl1pPr>
          </a:lstStyle>
          <a:p>
            <a:pPr>
              <a:defRPr/>
            </a:pPr>
            <a:r>
              <a:rPr lang="en-US">
                <a:cs typeface="Arial" pitchFamily="34" charset="0"/>
              </a:rPr>
              <a:t>WISCONSIN STATE LABORATORY OF HYGIENE</a:t>
            </a:r>
          </a:p>
        </p:txBody>
      </p:sp>
    </p:spTree>
    <p:extLst>
      <p:ext uri="{BB962C8B-B14F-4D97-AF65-F5344CB8AC3E}">
        <p14:creationId xmlns:p14="http://schemas.microsoft.com/office/powerpoint/2010/main" val="4177694126"/>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 id="2147484230" r:id="rId18"/>
    <p:sldLayoutId id="2147484231" r:id="rId19"/>
    <p:sldLayoutId id="2147484232" r:id="rId20"/>
    <p:sldLayoutId id="2147484233" r:id="rId21"/>
  </p:sldLayoutIdLst>
  <p:timing>
    <p:tnLst>
      <p:par>
        <p:cTn id="1" dur="indefinite" restart="never" nodeType="tmRoot"/>
      </p:par>
    </p:tnLst>
  </p:timing>
  <p:hf sldNum="0" hdr="0" dt="0"/>
  <p:txStyles>
    <p:titleStyle>
      <a:lvl1pPr algn="ctr" defTabSz="457200" rtl="0" eaLnBrk="0" fontAlgn="base" hangingPunct="0">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0" fontAlgn="base" hangingPunct="0">
        <a:spcBef>
          <a:spcPct val="0"/>
        </a:spcBef>
        <a:spcAft>
          <a:spcPct val="0"/>
        </a:spcAft>
        <a:defRPr sz="3800">
          <a:solidFill>
            <a:srgbClr val="B70000"/>
          </a:solidFill>
          <a:latin typeface="Georgia" pitchFamily="18" charset="0"/>
          <a:ea typeface="MS PGothic" pitchFamily="34" charset="-128"/>
        </a:defRPr>
      </a:lvl2pPr>
      <a:lvl3pPr algn="ctr" defTabSz="457200" rtl="0" eaLnBrk="0" fontAlgn="base" hangingPunct="0">
        <a:spcBef>
          <a:spcPct val="0"/>
        </a:spcBef>
        <a:spcAft>
          <a:spcPct val="0"/>
        </a:spcAft>
        <a:defRPr sz="3800">
          <a:solidFill>
            <a:srgbClr val="B70000"/>
          </a:solidFill>
          <a:latin typeface="Georgia" pitchFamily="18" charset="0"/>
          <a:ea typeface="MS PGothic" pitchFamily="34" charset="-128"/>
        </a:defRPr>
      </a:lvl3pPr>
      <a:lvl4pPr algn="ctr" defTabSz="457200" rtl="0" eaLnBrk="0" fontAlgn="base" hangingPunct="0">
        <a:spcBef>
          <a:spcPct val="0"/>
        </a:spcBef>
        <a:spcAft>
          <a:spcPct val="0"/>
        </a:spcAft>
        <a:defRPr sz="3800">
          <a:solidFill>
            <a:srgbClr val="B70000"/>
          </a:solidFill>
          <a:latin typeface="Georgia" pitchFamily="18" charset="0"/>
          <a:ea typeface="MS PGothic" pitchFamily="34" charset="-128"/>
        </a:defRPr>
      </a:lvl4pPr>
      <a:lvl5pPr algn="ctr" defTabSz="457200" rtl="0" eaLnBrk="0" fontAlgn="base" hangingPunct="0">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p:titleStyle>
    <p:bodyStyle>
      <a:lvl1pPr marL="342900" indent="-342900" algn="l" defTabSz="457200" rtl="0" eaLnBrk="0" fontAlgn="base" hangingPunct="0">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0" fontAlgn="base" hangingPunct="0">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0" fontAlgn="base" hangingPunct="0">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0" fontAlgn="base" hangingPunct="0">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0" fontAlgn="base" hangingPunct="0">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pattFill prst="narHorz">
          <a:fgClr>
            <a:schemeClr val="bg2"/>
          </a:fgClr>
          <a:bgClr>
            <a:srgbClr val="D8CFA7"/>
          </a:bgClr>
        </a:pattFill>
        <a:effectLst/>
      </p:bgPr>
    </p:bg>
    <p:spTree>
      <p:nvGrpSpPr>
        <p:cNvPr id="1" name=""/>
        <p:cNvGrpSpPr/>
        <p:nvPr/>
      </p:nvGrpSpPr>
      <p:grpSpPr>
        <a:xfrm>
          <a:off x="0" y="0"/>
          <a:ext cx="0" cy="0"/>
          <a:chOff x="0" y="0"/>
          <a:chExt cx="0" cy="0"/>
        </a:xfrm>
      </p:grpSpPr>
      <p:pic>
        <p:nvPicPr>
          <p:cNvPr id="1026" name="Picture 2" descr="Q:\Public Affairs\ART\LOGOS\UW_Madison_LOGOS\2011 UW logos PRINT\UWCrest_4c.png"/>
          <p:cNvPicPr>
            <a:picLocks noChangeAspect="1" noChangeArrowheads="1"/>
          </p:cNvPicPr>
          <p:nvPr userDrawn="1"/>
        </p:nvPicPr>
        <p:blipFill>
          <a:blip r:embed="rId15"/>
          <a:srcRect/>
          <a:stretch>
            <a:fillRect/>
          </a:stretch>
        </p:blipFill>
        <p:spPr bwMode="auto">
          <a:xfrm>
            <a:off x="8297943" y="71024"/>
            <a:ext cx="808351" cy="1062271"/>
          </a:xfrm>
          <a:prstGeom prst="rect">
            <a:avLst/>
          </a:prstGeom>
          <a:noFill/>
        </p:spPr>
      </p:pic>
      <p:sp>
        <p:nvSpPr>
          <p:cNvPr id="62" name="Snip Single Corner Rectangle 61"/>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solidFill>
            <a:srgbClr val="FFFFFF"/>
          </a:solidFill>
          <a:ln w="3175" cap="flat" cmpd="sng">
            <a:solidFill>
              <a:srgbClr val="D8CFA7"/>
            </a:solidFill>
            <a:prstDash val="solid"/>
            <a:round/>
            <a:headEnd/>
            <a:tailEnd/>
          </a:ln>
          <a:effectLst>
            <a:outerShdw blurRad="76200" dist="25400" dir="4799952" algn="tl" rotWithShape="0">
              <a:srgbClr val="000000">
                <a:alpha val="21999"/>
              </a:srgbClr>
            </a:outerShdw>
          </a:effectLst>
        </p:spPr>
        <p:txBody>
          <a:bodyPr anchor="ctr"/>
          <a:lstStyle/>
          <a:p>
            <a:endParaRPr lang="en-US" dirty="0">
              <a:solidFill>
                <a:prstClr val="black"/>
              </a:solidFill>
              <a:latin typeface="Georgia"/>
            </a:endParaRPr>
          </a:p>
        </p:txBody>
      </p:sp>
      <p:sp>
        <p:nvSpPr>
          <p:cNvPr id="2" name="Title Placeholder 1"/>
          <p:cNvSpPr>
            <a:spLocks noGrp="1"/>
          </p:cNvSpPr>
          <p:nvPr>
            <p:ph type="title"/>
          </p:nvPr>
        </p:nvSpPr>
        <p:spPr>
          <a:xfrm>
            <a:off x="381000" y="758825"/>
            <a:ext cx="8331200" cy="125095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736600" y="1727200"/>
            <a:ext cx="76454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5"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4112499707"/>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Lst>
  <p:timing>
    <p:tnLst>
      <p:par>
        <p:cTn id="1" dur="indefinite" restart="never" nodeType="tmRoot"/>
      </p:par>
    </p:tnLst>
  </p:timing>
  <p:hf hdr="0"/>
  <p:txStyles>
    <p:title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p:titleStyle>
    <p:bodyStyle>
      <a:lvl1pPr marL="342900" indent="-342900" algn="l" defTabSz="457200" rtl="0" eaLnBrk="1" fontAlgn="base" hangingPunct="1">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1" fontAlgn="base" hangingPunct="1">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1" fontAlgn="base" hangingPunct="1">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pattFill prst="narHorz">
          <a:fgClr>
            <a:schemeClr val="bg2"/>
          </a:fgClr>
          <a:bgClr>
            <a:srgbClr val="D8CFA7"/>
          </a:bgClr>
        </a:pattFill>
        <a:effectLst/>
      </p:bgPr>
    </p:bg>
    <p:spTree>
      <p:nvGrpSpPr>
        <p:cNvPr id="1" name=""/>
        <p:cNvGrpSpPr/>
        <p:nvPr/>
      </p:nvGrpSpPr>
      <p:grpSpPr>
        <a:xfrm>
          <a:off x="0" y="0"/>
          <a:ext cx="0" cy="0"/>
          <a:chOff x="0" y="0"/>
          <a:chExt cx="0" cy="0"/>
        </a:xfrm>
      </p:grpSpPr>
      <p:pic>
        <p:nvPicPr>
          <p:cNvPr id="1026" name="Picture 2" descr="Q:\Public Affairs\ART\LOGOS\UW_Madison_LOGOS\2011 UW logos PRINT\UWCrest_4c.png"/>
          <p:cNvPicPr>
            <a:picLocks noChangeAspect="1" noChangeArrowheads="1"/>
          </p:cNvPicPr>
          <p:nvPr userDrawn="1"/>
        </p:nvPicPr>
        <p:blipFill>
          <a:blip r:embed="rId18"/>
          <a:srcRect/>
          <a:stretch>
            <a:fillRect/>
          </a:stretch>
        </p:blipFill>
        <p:spPr bwMode="auto">
          <a:xfrm>
            <a:off x="8297943" y="71024"/>
            <a:ext cx="808351" cy="1062271"/>
          </a:xfrm>
          <a:prstGeom prst="rect">
            <a:avLst/>
          </a:prstGeom>
          <a:noFill/>
        </p:spPr>
      </p:pic>
      <p:sp>
        <p:nvSpPr>
          <p:cNvPr id="62" name="Snip Single Corner Rectangle 61"/>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solidFill>
            <a:srgbClr val="FFFFFF"/>
          </a:solidFill>
          <a:ln w="3175" cap="flat" cmpd="sng">
            <a:solidFill>
              <a:srgbClr val="D8CFA7"/>
            </a:solidFill>
            <a:prstDash val="solid"/>
            <a:round/>
            <a:headEnd/>
            <a:tailEnd/>
          </a:ln>
          <a:effectLst>
            <a:outerShdw blurRad="76200" dist="25400" dir="4799952" algn="tl" rotWithShape="0">
              <a:srgbClr val="000000">
                <a:alpha val="21999"/>
              </a:srgbClr>
            </a:outerShdw>
          </a:effectLst>
        </p:spPr>
        <p:txBody>
          <a:bodyPr anchor="ctr"/>
          <a:lstStyle/>
          <a:p>
            <a:endParaRPr lang="en-US">
              <a:solidFill>
                <a:prstClr val="black"/>
              </a:solidFill>
            </a:endParaRPr>
          </a:p>
        </p:txBody>
      </p:sp>
      <p:sp>
        <p:nvSpPr>
          <p:cNvPr id="2" name="Title Placeholder 1"/>
          <p:cNvSpPr>
            <a:spLocks noGrp="1"/>
          </p:cNvSpPr>
          <p:nvPr>
            <p:ph type="title"/>
          </p:nvPr>
        </p:nvSpPr>
        <p:spPr>
          <a:xfrm>
            <a:off x="381000" y="758825"/>
            <a:ext cx="8331200" cy="125095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736600" y="1727200"/>
            <a:ext cx="76454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5"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64452534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Lst>
  <p:timing>
    <p:tnLst>
      <p:par>
        <p:cTn id="1" dur="indefinite" restart="never" nodeType="tmRoot"/>
      </p:par>
    </p:tnLst>
  </p:timing>
  <p:hf hdr="0"/>
  <p:txStyles>
    <p:title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p:titleStyle>
    <p:bodyStyle>
      <a:lvl1pPr marL="342900" indent="-342900" algn="l" defTabSz="457200" rtl="0" eaLnBrk="1" fontAlgn="base" hangingPunct="1">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1" fontAlgn="base" hangingPunct="1">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1" fontAlgn="base" hangingPunct="1">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602" name="Picture 29" descr="footer bar2a"/>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6405563"/>
            <a:ext cx="79676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body" idx="1"/>
          </p:nvPr>
        </p:nvSpPr>
        <p:spPr bwMode="auto">
          <a:xfrm>
            <a:off x="1162050" y="1806575"/>
            <a:ext cx="75247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 What is public health?</a:t>
            </a:r>
          </a:p>
          <a:p>
            <a:pPr lvl="0"/>
            <a:r>
              <a:rPr lang="en-US" altLang="en-US" smtClean="0"/>
              <a:t> What does public health do?</a:t>
            </a:r>
          </a:p>
          <a:p>
            <a:pPr lvl="0"/>
            <a:r>
              <a:rPr lang="en-US" altLang="en-US" smtClean="0"/>
              <a:t> Who is public health?</a:t>
            </a:r>
          </a:p>
          <a:p>
            <a:pPr lvl="0"/>
            <a:r>
              <a:rPr lang="en-US" altLang="en-US" smtClean="0"/>
              <a:t> How is public health paid for?</a:t>
            </a:r>
          </a:p>
        </p:txBody>
      </p:sp>
      <p:sp>
        <p:nvSpPr>
          <p:cNvPr id="25604" name="Rectangle 2"/>
          <p:cNvSpPr>
            <a:spLocks noGrp="1" noChangeArrowheads="1"/>
          </p:cNvSpPr>
          <p:nvPr>
            <p:ph type="title"/>
          </p:nvPr>
        </p:nvSpPr>
        <p:spPr bwMode="auto">
          <a:xfrm>
            <a:off x="655638" y="714375"/>
            <a:ext cx="78771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
            </a:r>
            <a:br>
              <a:rPr lang="en-US" altLang="en-US" smtClean="0"/>
            </a:br>
            <a:r>
              <a:rPr lang="en-US" altLang="en-US" smtClean="0"/>
              <a:t>Objectives:  Answer these Questions</a:t>
            </a:r>
            <a:br>
              <a:rPr lang="en-US" altLang="en-US" smtClean="0"/>
            </a:br>
            <a:endParaRPr lang="en-US" altLang="en-US" smtClean="0"/>
          </a:p>
        </p:txBody>
      </p:sp>
      <p:sp>
        <p:nvSpPr>
          <p:cNvPr id="1030"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8080"/>
                </a:solidFill>
                <a:latin typeface="+mn-lt"/>
              </a:defRPr>
            </a:lvl1pPr>
          </a:lstStyle>
          <a:p>
            <a:pPr defTabSz="914400">
              <a:defRPr/>
            </a:pPr>
            <a:fld id="{D093ADA7-F605-4FC2-90E0-5780F0CE2EB0}" type="slidenum">
              <a:rPr lang="en-US">
                <a:ea typeface="+mn-ea"/>
                <a:cs typeface="Arial" pitchFamily="34" charset="0"/>
              </a:rPr>
              <a:pPr defTabSz="914400">
                <a:defRPr/>
              </a:pPr>
              <a:t>‹#›</a:t>
            </a:fld>
            <a:endParaRPr lang="en-US">
              <a:ea typeface="+mn-ea"/>
              <a:cs typeface="Arial" pitchFamily="34" charset="0"/>
            </a:endParaRPr>
          </a:p>
        </p:txBody>
      </p:sp>
      <p:sp>
        <p:nvSpPr>
          <p:cNvPr id="6150" name="Text Box 26"/>
          <p:cNvSpPr txBox="1">
            <a:spLocks noChangeArrowheads="1"/>
          </p:cNvSpPr>
          <p:nvPr/>
        </p:nvSpPr>
        <p:spPr bwMode="auto">
          <a:xfrm>
            <a:off x="762000" y="6416675"/>
            <a:ext cx="3276600" cy="365125"/>
          </a:xfrm>
          <a:prstGeom prst="rect">
            <a:avLst/>
          </a:prstGeom>
          <a:noFill/>
          <a:ln>
            <a:noFill/>
          </a:ln>
          <a:effectLst>
            <a:outerShdw dist="17961" dir="2700000" algn="ctr" rotWithShape="0">
              <a:schemeClr val="tx1"/>
            </a:outerShdw>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hangingPunct="1">
              <a:spcBef>
                <a:spcPct val="50000"/>
              </a:spcBef>
              <a:defRPr/>
            </a:pPr>
            <a:r>
              <a:rPr lang="en-US" sz="900" b="1" i="1" smtClean="0">
                <a:solidFill>
                  <a:srgbClr val="FFFFFF"/>
                </a:solidFill>
                <a:latin typeface="Trebuchet MS" pitchFamily="34" charset="0"/>
                <a:ea typeface="+mn-ea"/>
                <a:cs typeface="Arial" pitchFamily="34" charset="0"/>
              </a:rPr>
              <a:t>WISCONSIN STATE </a:t>
            </a:r>
            <a:br>
              <a:rPr lang="en-US" sz="900" b="1" i="1" smtClean="0">
                <a:solidFill>
                  <a:srgbClr val="FFFFFF"/>
                </a:solidFill>
                <a:latin typeface="Trebuchet MS" pitchFamily="34" charset="0"/>
                <a:ea typeface="+mn-ea"/>
                <a:cs typeface="Arial" pitchFamily="34" charset="0"/>
              </a:rPr>
            </a:br>
            <a:r>
              <a:rPr lang="en-US" sz="900" b="1" i="1" smtClean="0">
                <a:solidFill>
                  <a:srgbClr val="FFFFFF"/>
                </a:solidFill>
                <a:latin typeface="Trebuchet MS" pitchFamily="34" charset="0"/>
                <a:ea typeface="+mn-ea"/>
                <a:cs typeface="Arial" pitchFamily="34" charset="0"/>
              </a:rPr>
              <a:t>LABORATORY OF HYGIENE</a:t>
            </a:r>
          </a:p>
        </p:txBody>
      </p:sp>
      <p:pic>
        <p:nvPicPr>
          <p:cNvPr id="25607" name="Picture 27" descr="uw_logo_h_2c"/>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73875" y="6445250"/>
            <a:ext cx="965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8" descr="wslh black"/>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613" y="6464300"/>
            <a:ext cx="7572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Line 30"/>
          <p:cNvSpPr>
            <a:spLocks noChangeShapeType="1"/>
          </p:cNvSpPr>
          <p:nvPr/>
        </p:nvSpPr>
        <p:spPr bwMode="auto">
          <a:xfrm>
            <a:off x="795338" y="1463675"/>
            <a:ext cx="7627937" cy="0"/>
          </a:xfrm>
          <a:prstGeom prst="line">
            <a:avLst/>
          </a:prstGeom>
          <a:noFill/>
          <a:ln w="28575">
            <a:solidFill>
              <a:srgbClr val="008080"/>
            </a:solidFill>
            <a:round/>
            <a:headEnd/>
            <a:tailEnd/>
          </a:ln>
          <a:extLst>
            <a:ext uri="{909E8E84-426E-40DD-AFC4-6F175D3DCCD1}">
              <a14:hiddenFill xmlns:a14="http://schemas.microsoft.com/office/drawing/2010/main">
                <a:noFill/>
              </a14:hiddenFill>
            </a:ext>
          </a:extLst>
        </p:spPr>
        <p:txBody>
          <a:bodyPr/>
          <a:lstStyle/>
          <a:p>
            <a:pPr defTabSz="914400"/>
            <a:endParaRPr lang="en-US" smtClean="0">
              <a:solidFill>
                <a:srgbClr val="000000"/>
              </a:solidFill>
              <a:latin typeface="Arial" pitchFamily="34" charset="0"/>
              <a:ea typeface="+mn-ea"/>
              <a:cs typeface="Arial" pitchFamily="34" charset="0"/>
            </a:endParaRPr>
          </a:p>
        </p:txBody>
      </p:sp>
    </p:spTree>
    <p:extLst>
      <p:ext uri="{BB962C8B-B14F-4D97-AF65-F5344CB8AC3E}">
        <p14:creationId xmlns:p14="http://schemas.microsoft.com/office/powerpoint/2010/main" val="95639311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hdr="0" dt="0"/>
  <p:txStyles>
    <p:titleStyle>
      <a:lvl1pPr algn="l" rtl="0" eaLnBrk="0" fontAlgn="base" hangingPunct="0">
        <a:spcBef>
          <a:spcPct val="0"/>
        </a:spcBef>
        <a:spcAft>
          <a:spcPct val="0"/>
        </a:spcAft>
        <a:defRPr sz="3200" b="1">
          <a:solidFill>
            <a:schemeClr val="hlink"/>
          </a:solidFill>
          <a:latin typeface="+mj-lt"/>
          <a:ea typeface="+mj-ea"/>
          <a:cs typeface="+mj-cs"/>
        </a:defRPr>
      </a:lvl1pPr>
      <a:lvl2pPr algn="l" rtl="0" eaLnBrk="0" fontAlgn="base" hangingPunct="0">
        <a:spcBef>
          <a:spcPct val="0"/>
        </a:spcBef>
        <a:spcAft>
          <a:spcPct val="0"/>
        </a:spcAft>
        <a:defRPr sz="3200" b="1">
          <a:solidFill>
            <a:schemeClr val="hlink"/>
          </a:solidFill>
          <a:latin typeface="Tahoma" pitchFamily="34" charset="0"/>
        </a:defRPr>
      </a:lvl2pPr>
      <a:lvl3pPr algn="l" rtl="0" eaLnBrk="0" fontAlgn="base" hangingPunct="0">
        <a:spcBef>
          <a:spcPct val="0"/>
        </a:spcBef>
        <a:spcAft>
          <a:spcPct val="0"/>
        </a:spcAft>
        <a:defRPr sz="3200" b="1">
          <a:solidFill>
            <a:schemeClr val="hlink"/>
          </a:solidFill>
          <a:latin typeface="Tahoma" pitchFamily="34" charset="0"/>
        </a:defRPr>
      </a:lvl3pPr>
      <a:lvl4pPr algn="l" rtl="0" eaLnBrk="0" fontAlgn="base" hangingPunct="0">
        <a:spcBef>
          <a:spcPct val="0"/>
        </a:spcBef>
        <a:spcAft>
          <a:spcPct val="0"/>
        </a:spcAft>
        <a:defRPr sz="3200" b="1">
          <a:solidFill>
            <a:schemeClr val="hlink"/>
          </a:solidFill>
          <a:latin typeface="Tahoma" pitchFamily="34" charset="0"/>
        </a:defRPr>
      </a:lvl4pPr>
      <a:lvl5pPr algn="l" rtl="0" eaLnBrk="0" fontAlgn="base" hangingPunct="0">
        <a:spcBef>
          <a:spcPct val="0"/>
        </a:spcBef>
        <a:spcAft>
          <a:spcPct val="0"/>
        </a:spcAft>
        <a:defRPr sz="3200" b="1">
          <a:solidFill>
            <a:schemeClr val="hlink"/>
          </a:solidFill>
          <a:latin typeface="Tahoma" pitchFamily="34" charset="0"/>
        </a:defRPr>
      </a:lvl5pPr>
      <a:lvl6pPr marL="457200" algn="l" rtl="0" fontAlgn="base">
        <a:spcBef>
          <a:spcPct val="0"/>
        </a:spcBef>
        <a:spcAft>
          <a:spcPct val="0"/>
        </a:spcAft>
        <a:defRPr sz="3200" b="1">
          <a:solidFill>
            <a:schemeClr val="hlink"/>
          </a:solidFill>
          <a:latin typeface="Tahoma" pitchFamily="34" charset="0"/>
        </a:defRPr>
      </a:lvl6pPr>
      <a:lvl7pPr marL="914400" algn="l" rtl="0" fontAlgn="base">
        <a:spcBef>
          <a:spcPct val="0"/>
        </a:spcBef>
        <a:spcAft>
          <a:spcPct val="0"/>
        </a:spcAft>
        <a:defRPr sz="3200" b="1">
          <a:solidFill>
            <a:schemeClr val="hlink"/>
          </a:solidFill>
          <a:latin typeface="Tahoma" pitchFamily="34" charset="0"/>
        </a:defRPr>
      </a:lvl7pPr>
      <a:lvl8pPr marL="1371600" algn="l" rtl="0" fontAlgn="base">
        <a:spcBef>
          <a:spcPct val="0"/>
        </a:spcBef>
        <a:spcAft>
          <a:spcPct val="0"/>
        </a:spcAft>
        <a:defRPr sz="3200" b="1">
          <a:solidFill>
            <a:schemeClr val="hlink"/>
          </a:solidFill>
          <a:latin typeface="Tahoma" pitchFamily="34" charset="0"/>
        </a:defRPr>
      </a:lvl8pPr>
      <a:lvl9pPr marL="1828800" algn="l" rtl="0" fontAlgn="base">
        <a:spcBef>
          <a:spcPct val="0"/>
        </a:spcBef>
        <a:spcAft>
          <a:spcPct val="0"/>
        </a:spcAft>
        <a:defRPr sz="3200" b="1">
          <a:solidFill>
            <a:schemeClr val="hlink"/>
          </a:solidFill>
          <a:latin typeface="Tahoma" pitchFamily="34" charset="0"/>
        </a:defRPr>
      </a:lvl9pPr>
    </p:titleStyle>
    <p:bodyStyle>
      <a:lvl1pPr marL="342900" indent="-342900" algn="l" rtl="0" eaLnBrk="0" fontAlgn="base" hangingPunct="0">
        <a:spcBef>
          <a:spcPct val="20000"/>
        </a:spcBef>
        <a:spcAft>
          <a:spcPct val="0"/>
        </a:spcAft>
        <a:buClr>
          <a:schemeClr val="tx1"/>
        </a:buClr>
        <a:buChar char="•"/>
        <a:defRPr sz="3200">
          <a:solidFill>
            <a:schemeClr va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narHorz">
          <a:fgClr>
            <a:schemeClr val="bg2"/>
          </a:fgClr>
          <a:bgClr>
            <a:srgbClr val="D8CFA7"/>
          </a:bgClr>
        </a:pattFill>
        <a:effectLst/>
      </p:bgPr>
    </p:bg>
    <p:spTree>
      <p:nvGrpSpPr>
        <p:cNvPr id="1" name=""/>
        <p:cNvGrpSpPr/>
        <p:nvPr/>
      </p:nvGrpSpPr>
      <p:grpSpPr>
        <a:xfrm>
          <a:off x="0" y="0"/>
          <a:ext cx="0" cy="0"/>
          <a:chOff x="0" y="0"/>
          <a:chExt cx="0" cy="0"/>
        </a:xfrm>
      </p:grpSpPr>
      <p:pic>
        <p:nvPicPr>
          <p:cNvPr id="88066" name="Picture 2" descr="Q:\Public Affairs\ART\LOGOS\UW_Madison_LOGOS\2011 UW logos PRINT\UWCrest_4c.png"/>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8297863" y="71438"/>
            <a:ext cx="8080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Snip Single Corner Rectangle 61"/>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solidFill>
            <a:srgbClr val="FFFFFF"/>
          </a:solidFill>
          <a:ln w="3175" cap="flat" cmpd="sng">
            <a:solidFill>
              <a:srgbClr val="D8CFA7"/>
            </a:solidFill>
            <a:prstDash val="solid"/>
            <a:round/>
            <a:headEnd/>
            <a:tailEnd/>
          </a:ln>
          <a:effectLst>
            <a:outerShdw blurRad="76200" dist="25400" dir="4799952" algn="tl" rotWithShape="0">
              <a:srgbClr val="000000">
                <a:alpha val="21999"/>
              </a:srgbClr>
            </a:outerShdw>
          </a:effectLst>
        </p:spPr>
        <p:txBody>
          <a:bodyPr anchor="ctr"/>
          <a:lstStyle/>
          <a:p>
            <a:pPr>
              <a:defRPr/>
            </a:pPr>
            <a:endParaRPr lang="en-US">
              <a:solidFill>
                <a:prstClr val="black"/>
              </a:solidFill>
              <a:cs typeface="Arial" pitchFamily="34" charset="0"/>
            </a:endParaRPr>
          </a:p>
        </p:txBody>
      </p:sp>
      <p:sp>
        <p:nvSpPr>
          <p:cNvPr id="2" name="Title Placeholder 1"/>
          <p:cNvSpPr>
            <a:spLocks noGrp="1"/>
          </p:cNvSpPr>
          <p:nvPr>
            <p:ph type="title"/>
          </p:nvPr>
        </p:nvSpPr>
        <p:spPr>
          <a:xfrm>
            <a:off x="381000" y="758825"/>
            <a:ext cx="8331200" cy="125095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88069" name="Text Placeholder 2"/>
          <p:cNvSpPr>
            <a:spLocks noGrp="1"/>
          </p:cNvSpPr>
          <p:nvPr>
            <p:ph type="body" idx="1"/>
          </p:nvPr>
        </p:nvSpPr>
        <p:spPr bwMode="auto">
          <a:xfrm>
            <a:off x="736600" y="1727200"/>
            <a:ext cx="76454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defTabSz="457200" fontAlgn="auto">
              <a:spcBef>
                <a:spcPts val="0"/>
              </a:spcBef>
              <a:spcAft>
                <a:spcPts val="0"/>
              </a:spcAft>
              <a:defRPr sz="1100">
                <a:solidFill>
                  <a:srgbClr val="B70000"/>
                </a:solidFill>
                <a:latin typeface="+mn-lt"/>
                <a:ea typeface="+mn-ea"/>
                <a:cs typeface="+mn-cs"/>
              </a:defRPr>
            </a:lvl1pPr>
          </a:lstStyle>
          <a:p>
            <a:pPr>
              <a:defRPr/>
            </a:pPr>
            <a:r>
              <a:rPr lang="en-US" smtClean="0"/>
              <a:t>WISCONSIN STATE LABORATORY OF HYGIENE - UNIVERSITY OF WISCONSIN</a:t>
            </a:r>
            <a:endParaRPr lang="en-US"/>
          </a:p>
        </p:txBody>
      </p:sp>
    </p:spTree>
    <p:extLst>
      <p:ext uri="{BB962C8B-B14F-4D97-AF65-F5344CB8AC3E}">
        <p14:creationId xmlns:p14="http://schemas.microsoft.com/office/powerpoint/2010/main" val="328699198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0" fontAlgn="base" hangingPunct="0">
        <a:spcBef>
          <a:spcPct val="0"/>
        </a:spcBef>
        <a:spcAft>
          <a:spcPct val="0"/>
        </a:spcAft>
        <a:defRPr sz="3800">
          <a:solidFill>
            <a:srgbClr val="B70000"/>
          </a:solidFill>
          <a:latin typeface="Georgia" pitchFamily="18" charset="0"/>
          <a:ea typeface="MS PGothic" pitchFamily="34" charset="-128"/>
        </a:defRPr>
      </a:lvl2pPr>
      <a:lvl3pPr algn="ctr" defTabSz="457200" rtl="0" eaLnBrk="0" fontAlgn="base" hangingPunct="0">
        <a:spcBef>
          <a:spcPct val="0"/>
        </a:spcBef>
        <a:spcAft>
          <a:spcPct val="0"/>
        </a:spcAft>
        <a:defRPr sz="3800">
          <a:solidFill>
            <a:srgbClr val="B70000"/>
          </a:solidFill>
          <a:latin typeface="Georgia" pitchFamily="18" charset="0"/>
          <a:ea typeface="MS PGothic" pitchFamily="34" charset="-128"/>
        </a:defRPr>
      </a:lvl3pPr>
      <a:lvl4pPr algn="ctr" defTabSz="457200" rtl="0" eaLnBrk="0" fontAlgn="base" hangingPunct="0">
        <a:spcBef>
          <a:spcPct val="0"/>
        </a:spcBef>
        <a:spcAft>
          <a:spcPct val="0"/>
        </a:spcAft>
        <a:defRPr sz="3800">
          <a:solidFill>
            <a:srgbClr val="B70000"/>
          </a:solidFill>
          <a:latin typeface="Georgia" pitchFamily="18" charset="0"/>
          <a:ea typeface="MS PGothic" pitchFamily="34" charset="-128"/>
        </a:defRPr>
      </a:lvl4pPr>
      <a:lvl5pPr algn="ctr" defTabSz="457200" rtl="0" eaLnBrk="0" fontAlgn="base" hangingPunct="0">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p:titleStyle>
    <p:bodyStyle>
      <a:lvl1pPr marL="342900" indent="-342900" algn="l" defTabSz="457200" rtl="0" eaLnBrk="0" fontAlgn="base" hangingPunct="0">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0" fontAlgn="base" hangingPunct="0">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0" fontAlgn="base" hangingPunct="0">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0" fontAlgn="base" hangingPunct="0">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0" fontAlgn="base" hangingPunct="0">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9" descr="footer bar2a"/>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6405563"/>
            <a:ext cx="79676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body" idx="1"/>
          </p:nvPr>
        </p:nvSpPr>
        <p:spPr bwMode="auto">
          <a:xfrm>
            <a:off x="1162050" y="1806575"/>
            <a:ext cx="75247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 What is public health?</a:t>
            </a:r>
          </a:p>
          <a:p>
            <a:pPr lvl="0"/>
            <a:r>
              <a:rPr lang="en-US" altLang="en-US" smtClean="0"/>
              <a:t> What does public health do?</a:t>
            </a:r>
          </a:p>
          <a:p>
            <a:pPr lvl="0"/>
            <a:r>
              <a:rPr lang="en-US" altLang="en-US" smtClean="0"/>
              <a:t> Who is public health?</a:t>
            </a:r>
          </a:p>
          <a:p>
            <a:pPr lvl="0"/>
            <a:r>
              <a:rPr lang="en-US" altLang="en-US" smtClean="0"/>
              <a:t> How is public health paid for?</a:t>
            </a:r>
          </a:p>
        </p:txBody>
      </p:sp>
      <p:sp>
        <p:nvSpPr>
          <p:cNvPr id="2052" name="Rectangle 2"/>
          <p:cNvSpPr>
            <a:spLocks noGrp="1" noChangeArrowheads="1"/>
          </p:cNvSpPr>
          <p:nvPr>
            <p:ph type="title"/>
          </p:nvPr>
        </p:nvSpPr>
        <p:spPr bwMode="auto">
          <a:xfrm>
            <a:off x="655638" y="714375"/>
            <a:ext cx="78771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
            </a:r>
            <a:br>
              <a:rPr lang="en-US" altLang="en-US" smtClean="0"/>
            </a:br>
            <a:r>
              <a:rPr lang="en-US" altLang="en-US" smtClean="0"/>
              <a:t>Objectives:  Answer these Questions</a:t>
            </a:r>
            <a:br>
              <a:rPr lang="en-US" altLang="en-US" smtClean="0"/>
            </a:br>
            <a:endParaRPr lang="en-US" altLang="en-US" smtClean="0"/>
          </a:p>
        </p:txBody>
      </p:sp>
      <p:sp>
        <p:nvSpPr>
          <p:cNvPr id="1030"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8080"/>
                </a:solidFill>
                <a:latin typeface="+mn-lt"/>
              </a:defRPr>
            </a:lvl1pPr>
          </a:lstStyle>
          <a:p>
            <a:pPr defTabSz="914400">
              <a:defRPr/>
            </a:pPr>
            <a:fld id="{364E422D-0D76-4660-87FD-43ED23C851E8}" type="slidenum">
              <a:rPr lang="en-US">
                <a:ea typeface="+mn-ea"/>
              </a:rPr>
              <a:pPr defTabSz="914400">
                <a:defRPr/>
              </a:pPr>
              <a:t>‹#›</a:t>
            </a:fld>
            <a:endParaRPr lang="en-US">
              <a:ea typeface="+mn-ea"/>
            </a:endParaRPr>
          </a:p>
        </p:txBody>
      </p:sp>
      <p:sp>
        <p:nvSpPr>
          <p:cNvPr id="2054" name="Text Box 26"/>
          <p:cNvSpPr txBox="1">
            <a:spLocks noChangeArrowheads="1"/>
          </p:cNvSpPr>
          <p:nvPr/>
        </p:nvSpPr>
        <p:spPr bwMode="auto">
          <a:xfrm>
            <a:off x="762000" y="6416675"/>
            <a:ext cx="3276600" cy="365125"/>
          </a:xfrm>
          <a:prstGeom prst="rect">
            <a:avLst/>
          </a:prstGeom>
          <a:noFill/>
          <a:ln>
            <a:noFill/>
          </a:ln>
          <a:effectLst>
            <a:outerShdw dist="17961" dir="2700000" algn="ctr" rotWithShape="0">
              <a:schemeClr val="tx1"/>
            </a:outerShdw>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defRPr/>
            </a:pPr>
            <a:r>
              <a:rPr lang="en-US" sz="900" b="1" i="1" smtClean="0">
                <a:solidFill>
                  <a:srgbClr val="FFFFFF"/>
                </a:solidFill>
                <a:latin typeface="Trebuchet MS" pitchFamily="34" charset="0"/>
                <a:ea typeface="+mn-ea"/>
              </a:rPr>
              <a:t>WISCONSIN STATE </a:t>
            </a:r>
            <a:br>
              <a:rPr lang="en-US" sz="900" b="1" i="1" smtClean="0">
                <a:solidFill>
                  <a:srgbClr val="FFFFFF"/>
                </a:solidFill>
                <a:latin typeface="Trebuchet MS" pitchFamily="34" charset="0"/>
                <a:ea typeface="+mn-ea"/>
              </a:rPr>
            </a:br>
            <a:r>
              <a:rPr lang="en-US" sz="900" b="1" i="1" smtClean="0">
                <a:solidFill>
                  <a:srgbClr val="FFFFFF"/>
                </a:solidFill>
                <a:latin typeface="Trebuchet MS" pitchFamily="34" charset="0"/>
                <a:ea typeface="+mn-ea"/>
              </a:rPr>
              <a:t>LABORATORY OF HYGIENE</a:t>
            </a:r>
          </a:p>
        </p:txBody>
      </p:sp>
      <p:pic>
        <p:nvPicPr>
          <p:cNvPr id="2055" name="Picture 27" descr="uw_logo_h_2c"/>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73875" y="6445250"/>
            <a:ext cx="965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28" descr="wslh black"/>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613" y="6464300"/>
            <a:ext cx="7572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Line 30"/>
          <p:cNvSpPr>
            <a:spLocks noChangeShapeType="1"/>
          </p:cNvSpPr>
          <p:nvPr/>
        </p:nvSpPr>
        <p:spPr bwMode="auto">
          <a:xfrm>
            <a:off x="795338" y="1463675"/>
            <a:ext cx="7627937" cy="0"/>
          </a:xfrm>
          <a:prstGeom prst="line">
            <a:avLst/>
          </a:prstGeom>
          <a:noFill/>
          <a:ln w="28575">
            <a:solidFill>
              <a:srgbClr val="008080"/>
            </a:solidFill>
            <a:round/>
            <a:headEnd/>
            <a:tailEnd/>
          </a:ln>
          <a:extLst>
            <a:ext uri="{909E8E84-426E-40DD-AFC4-6F175D3DCCD1}">
              <a14:hiddenFill xmlns:a14="http://schemas.microsoft.com/office/drawing/2010/main">
                <a:noFill/>
              </a14:hiddenFill>
            </a:ext>
          </a:extLst>
        </p:spPr>
        <p:txBody>
          <a:bodyPr/>
          <a:lstStyle/>
          <a:p>
            <a:pPr defTabSz="914400"/>
            <a:endParaRPr lang="en-US" smtClean="0">
              <a:solidFill>
                <a:srgbClr val="000000"/>
              </a:solidFill>
              <a:latin typeface="Arial" pitchFamily="34" charset="0"/>
              <a:ea typeface="+mn-ea"/>
            </a:endParaRPr>
          </a:p>
        </p:txBody>
      </p:sp>
    </p:spTree>
    <p:extLst>
      <p:ext uri="{BB962C8B-B14F-4D97-AF65-F5344CB8AC3E}">
        <p14:creationId xmlns:p14="http://schemas.microsoft.com/office/powerpoint/2010/main" val="105839357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Lst>
  <p:hf hdr="0" dt="0"/>
  <p:txStyles>
    <p:titleStyle>
      <a:lvl1pPr algn="l" rtl="0" eaLnBrk="0" fontAlgn="base" hangingPunct="0">
        <a:spcBef>
          <a:spcPct val="0"/>
        </a:spcBef>
        <a:spcAft>
          <a:spcPct val="0"/>
        </a:spcAft>
        <a:defRPr sz="3200" b="1">
          <a:solidFill>
            <a:schemeClr val="hlink"/>
          </a:solidFill>
          <a:latin typeface="+mj-lt"/>
          <a:ea typeface="+mj-ea"/>
          <a:cs typeface="+mj-cs"/>
        </a:defRPr>
      </a:lvl1pPr>
      <a:lvl2pPr algn="l" rtl="0" eaLnBrk="0" fontAlgn="base" hangingPunct="0">
        <a:spcBef>
          <a:spcPct val="0"/>
        </a:spcBef>
        <a:spcAft>
          <a:spcPct val="0"/>
        </a:spcAft>
        <a:defRPr sz="3200" b="1">
          <a:solidFill>
            <a:schemeClr val="hlink"/>
          </a:solidFill>
          <a:latin typeface="Tahoma" pitchFamily="34" charset="0"/>
        </a:defRPr>
      </a:lvl2pPr>
      <a:lvl3pPr algn="l" rtl="0" eaLnBrk="0" fontAlgn="base" hangingPunct="0">
        <a:spcBef>
          <a:spcPct val="0"/>
        </a:spcBef>
        <a:spcAft>
          <a:spcPct val="0"/>
        </a:spcAft>
        <a:defRPr sz="3200" b="1">
          <a:solidFill>
            <a:schemeClr val="hlink"/>
          </a:solidFill>
          <a:latin typeface="Tahoma" pitchFamily="34" charset="0"/>
        </a:defRPr>
      </a:lvl3pPr>
      <a:lvl4pPr algn="l" rtl="0" eaLnBrk="0" fontAlgn="base" hangingPunct="0">
        <a:spcBef>
          <a:spcPct val="0"/>
        </a:spcBef>
        <a:spcAft>
          <a:spcPct val="0"/>
        </a:spcAft>
        <a:defRPr sz="3200" b="1">
          <a:solidFill>
            <a:schemeClr val="hlink"/>
          </a:solidFill>
          <a:latin typeface="Tahoma" pitchFamily="34" charset="0"/>
        </a:defRPr>
      </a:lvl4pPr>
      <a:lvl5pPr algn="l" rtl="0" eaLnBrk="0" fontAlgn="base" hangingPunct="0">
        <a:spcBef>
          <a:spcPct val="0"/>
        </a:spcBef>
        <a:spcAft>
          <a:spcPct val="0"/>
        </a:spcAft>
        <a:defRPr sz="3200" b="1">
          <a:solidFill>
            <a:schemeClr val="hlink"/>
          </a:solidFill>
          <a:latin typeface="Tahoma" pitchFamily="34" charset="0"/>
        </a:defRPr>
      </a:lvl5pPr>
      <a:lvl6pPr marL="457200" algn="l" rtl="0" fontAlgn="base">
        <a:spcBef>
          <a:spcPct val="0"/>
        </a:spcBef>
        <a:spcAft>
          <a:spcPct val="0"/>
        </a:spcAft>
        <a:defRPr sz="3200" b="1">
          <a:solidFill>
            <a:schemeClr val="hlink"/>
          </a:solidFill>
          <a:latin typeface="Tahoma" pitchFamily="34" charset="0"/>
        </a:defRPr>
      </a:lvl6pPr>
      <a:lvl7pPr marL="914400" algn="l" rtl="0" fontAlgn="base">
        <a:spcBef>
          <a:spcPct val="0"/>
        </a:spcBef>
        <a:spcAft>
          <a:spcPct val="0"/>
        </a:spcAft>
        <a:defRPr sz="3200" b="1">
          <a:solidFill>
            <a:schemeClr val="hlink"/>
          </a:solidFill>
          <a:latin typeface="Tahoma" pitchFamily="34" charset="0"/>
        </a:defRPr>
      </a:lvl7pPr>
      <a:lvl8pPr marL="1371600" algn="l" rtl="0" fontAlgn="base">
        <a:spcBef>
          <a:spcPct val="0"/>
        </a:spcBef>
        <a:spcAft>
          <a:spcPct val="0"/>
        </a:spcAft>
        <a:defRPr sz="3200" b="1">
          <a:solidFill>
            <a:schemeClr val="hlink"/>
          </a:solidFill>
          <a:latin typeface="Tahoma" pitchFamily="34" charset="0"/>
        </a:defRPr>
      </a:lvl8pPr>
      <a:lvl9pPr marL="1828800" algn="l" rtl="0" fontAlgn="base">
        <a:spcBef>
          <a:spcPct val="0"/>
        </a:spcBef>
        <a:spcAft>
          <a:spcPct val="0"/>
        </a:spcAft>
        <a:defRPr sz="3200" b="1">
          <a:solidFill>
            <a:schemeClr val="hlink"/>
          </a:solidFill>
          <a:latin typeface="Tahoma" pitchFamily="34" charset="0"/>
        </a:defRPr>
      </a:lvl9pPr>
    </p:titleStyle>
    <p:bodyStyle>
      <a:lvl1pPr marL="342900" indent="-342900" algn="l" rtl="0" eaLnBrk="0" fontAlgn="base" hangingPunct="0">
        <a:spcBef>
          <a:spcPct val="20000"/>
        </a:spcBef>
        <a:spcAft>
          <a:spcPct val="0"/>
        </a:spcAft>
        <a:buClr>
          <a:schemeClr val="tx1"/>
        </a:buClr>
        <a:buChar char="•"/>
        <a:defRPr sz="3200">
          <a:solidFill>
            <a:schemeClr va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9" descr="footer bar2a"/>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6405563"/>
            <a:ext cx="79676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body" idx="1"/>
          </p:nvPr>
        </p:nvSpPr>
        <p:spPr bwMode="auto">
          <a:xfrm>
            <a:off x="1162050" y="1806575"/>
            <a:ext cx="75247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 What is public health?</a:t>
            </a:r>
          </a:p>
          <a:p>
            <a:pPr lvl="0"/>
            <a:r>
              <a:rPr lang="en-US" altLang="en-US" smtClean="0"/>
              <a:t> What does public health do?</a:t>
            </a:r>
          </a:p>
          <a:p>
            <a:pPr lvl="0"/>
            <a:r>
              <a:rPr lang="en-US" altLang="en-US" smtClean="0"/>
              <a:t> Who is public health?</a:t>
            </a:r>
          </a:p>
          <a:p>
            <a:pPr lvl="0"/>
            <a:r>
              <a:rPr lang="en-US" altLang="en-US" smtClean="0"/>
              <a:t> How is public health paid for?</a:t>
            </a:r>
          </a:p>
        </p:txBody>
      </p:sp>
      <p:sp>
        <p:nvSpPr>
          <p:cNvPr id="4100" name="Rectangle 2"/>
          <p:cNvSpPr>
            <a:spLocks noGrp="1" noChangeArrowheads="1"/>
          </p:cNvSpPr>
          <p:nvPr>
            <p:ph type="title"/>
          </p:nvPr>
        </p:nvSpPr>
        <p:spPr bwMode="auto">
          <a:xfrm>
            <a:off x="655638" y="714375"/>
            <a:ext cx="78771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
            </a:r>
            <a:br>
              <a:rPr lang="en-US" altLang="en-US" smtClean="0"/>
            </a:br>
            <a:r>
              <a:rPr lang="en-US" altLang="en-US" smtClean="0"/>
              <a:t>Objectives:  Answer these Questions</a:t>
            </a:r>
            <a:br>
              <a:rPr lang="en-US" altLang="en-US" smtClean="0"/>
            </a:br>
            <a:endParaRPr lang="en-US" altLang="en-US" smtClean="0"/>
          </a:p>
        </p:txBody>
      </p:sp>
      <p:sp>
        <p:nvSpPr>
          <p:cNvPr id="1030"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8080"/>
                </a:solidFill>
                <a:latin typeface="+mn-lt"/>
              </a:defRPr>
            </a:lvl1pPr>
          </a:lstStyle>
          <a:p>
            <a:pPr defTabSz="914400">
              <a:defRPr/>
            </a:pPr>
            <a:fld id="{805F5291-C21D-448D-A94E-23688947AFD8}" type="slidenum">
              <a:rPr lang="en-US">
                <a:ea typeface="+mn-ea"/>
              </a:rPr>
              <a:pPr defTabSz="914400">
                <a:defRPr/>
              </a:pPr>
              <a:t>‹#›</a:t>
            </a:fld>
            <a:endParaRPr lang="en-US">
              <a:ea typeface="+mn-ea"/>
            </a:endParaRPr>
          </a:p>
        </p:txBody>
      </p:sp>
      <p:sp>
        <p:nvSpPr>
          <p:cNvPr id="6150" name="Text Box 26"/>
          <p:cNvSpPr txBox="1">
            <a:spLocks noChangeArrowheads="1"/>
          </p:cNvSpPr>
          <p:nvPr userDrawn="1"/>
        </p:nvSpPr>
        <p:spPr bwMode="auto">
          <a:xfrm>
            <a:off x="762000" y="6416675"/>
            <a:ext cx="3276600" cy="365125"/>
          </a:xfrm>
          <a:prstGeom prst="rect">
            <a:avLst/>
          </a:prstGeom>
          <a:noFill/>
          <a:ln>
            <a:noFill/>
          </a:ln>
          <a:effectLst>
            <a:outerShdw dist="17961" dir="2700000" algn="ctr" rotWithShape="0">
              <a:schemeClr val="tx1"/>
            </a:outerShdw>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hangingPunct="1">
              <a:spcBef>
                <a:spcPct val="50000"/>
              </a:spcBef>
              <a:defRPr/>
            </a:pPr>
            <a:r>
              <a:rPr lang="en-US" sz="900" b="1" i="1" smtClean="0">
                <a:solidFill>
                  <a:srgbClr val="FFFFFF"/>
                </a:solidFill>
                <a:latin typeface="Trebuchet MS" pitchFamily="34" charset="0"/>
                <a:ea typeface="+mn-ea"/>
              </a:rPr>
              <a:t>WISCONSIN STATE </a:t>
            </a:r>
            <a:br>
              <a:rPr lang="en-US" sz="900" b="1" i="1" smtClean="0">
                <a:solidFill>
                  <a:srgbClr val="FFFFFF"/>
                </a:solidFill>
                <a:latin typeface="Trebuchet MS" pitchFamily="34" charset="0"/>
                <a:ea typeface="+mn-ea"/>
              </a:rPr>
            </a:br>
            <a:r>
              <a:rPr lang="en-US" sz="900" b="1" i="1" smtClean="0">
                <a:solidFill>
                  <a:srgbClr val="FFFFFF"/>
                </a:solidFill>
                <a:latin typeface="Trebuchet MS" pitchFamily="34" charset="0"/>
                <a:ea typeface="+mn-ea"/>
              </a:rPr>
              <a:t>LABORATORY OF HYGIENE</a:t>
            </a:r>
          </a:p>
        </p:txBody>
      </p:sp>
      <p:pic>
        <p:nvPicPr>
          <p:cNvPr id="4103" name="Picture 27" descr="uw_logo_h_2c"/>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6873875" y="6445250"/>
            <a:ext cx="965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28" descr="wslh black"/>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4613" y="6464300"/>
            <a:ext cx="7572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Line 30"/>
          <p:cNvSpPr>
            <a:spLocks noChangeShapeType="1"/>
          </p:cNvSpPr>
          <p:nvPr userDrawn="1"/>
        </p:nvSpPr>
        <p:spPr bwMode="auto">
          <a:xfrm>
            <a:off x="795338" y="1463675"/>
            <a:ext cx="7627937" cy="0"/>
          </a:xfrm>
          <a:prstGeom prst="line">
            <a:avLst/>
          </a:prstGeom>
          <a:noFill/>
          <a:ln w="28575">
            <a:solidFill>
              <a:srgbClr val="008080"/>
            </a:solidFill>
            <a:round/>
            <a:headEnd/>
            <a:tailEnd/>
          </a:ln>
          <a:extLst>
            <a:ext uri="{909E8E84-426E-40DD-AFC4-6F175D3DCCD1}">
              <a14:hiddenFill xmlns:a14="http://schemas.microsoft.com/office/drawing/2010/main">
                <a:noFill/>
              </a14:hiddenFill>
            </a:ext>
          </a:extLst>
        </p:spPr>
        <p:txBody>
          <a:bodyPr/>
          <a:lstStyle/>
          <a:p>
            <a:pPr defTabSz="914400"/>
            <a:endParaRPr lang="en-US" smtClean="0">
              <a:solidFill>
                <a:srgbClr val="000000"/>
              </a:solidFill>
              <a:latin typeface="Arial" pitchFamily="34" charset="0"/>
              <a:ea typeface="+mn-ea"/>
            </a:endParaRPr>
          </a:p>
        </p:txBody>
      </p:sp>
    </p:spTree>
    <p:extLst>
      <p:ext uri="{BB962C8B-B14F-4D97-AF65-F5344CB8AC3E}">
        <p14:creationId xmlns:p14="http://schemas.microsoft.com/office/powerpoint/2010/main" val="31181790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Lst>
  <p:hf hdr="0" dt="0"/>
  <p:txStyles>
    <p:titleStyle>
      <a:lvl1pPr algn="l" rtl="0" eaLnBrk="0" fontAlgn="base" hangingPunct="0">
        <a:spcBef>
          <a:spcPct val="0"/>
        </a:spcBef>
        <a:spcAft>
          <a:spcPct val="0"/>
        </a:spcAft>
        <a:defRPr sz="3200" b="1">
          <a:solidFill>
            <a:schemeClr val="hlink"/>
          </a:solidFill>
          <a:latin typeface="+mj-lt"/>
          <a:ea typeface="+mj-ea"/>
          <a:cs typeface="+mj-cs"/>
        </a:defRPr>
      </a:lvl1pPr>
      <a:lvl2pPr algn="l" rtl="0" eaLnBrk="0" fontAlgn="base" hangingPunct="0">
        <a:spcBef>
          <a:spcPct val="0"/>
        </a:spcBef>
        <a:spcAft>
          <a:spcPct val="0"/>
        </a:spcAft>
        <a:defRPr sz="3200" b="1">
          <a:solidFill>
            <a:schemeClr val="hlink"/>
          </a:solidFill>
          <a:latin typeface="Tahoma" pitchFamily="34" charset="0"/>
        </a:defRPr>
      </a:lvl2pPr>
      <a:lvl3pPr algn="l" rtl="0" eaLnBrk="0" fontAlgn="base" hangingPunct="0">
        <a:spcBef>
          <a:spcPct val="0"/>
        </a:spcBef>
        <a:spcAft>
          <a:spcPct val="0"/>
        </a:spcAft>
        <a:defRPr sz="3200" b="1">
          <a:solidFill>
            <a:schemeClr val="hlink"/>
          </a:solidFill>
          <a:latin typeface="Tahoma" pitchFamily="34" charset="0"/>
        </a:defRPr>
      </a:lvl3pPr>
      <a:lvl4pPr algn="l" rtl="0" eaLnBrk="0" fontAlgn="base" hangingPunct="0">
        <a:spcBef>
          <a:spcPct val="0"/>
        </a:spcBef>
        <a:spcAft>
          <a:spcPct val="0"/>
        </a:spcAft>
        <a:defRPr sz="3200" b="1">
          <a:solidFill>
            <a:schemeClr val="hlink"/>
          </a:solidFill>
          <a:latin typeface="Tahoma" pitchFamily="34" charset="0"/>
        </a:defRPr>
      </a:lvl4pPr>
      <a:lvl5pPr algn="l" rtl="0" eaLnBrk="0" fontAlgn="base" hangingPunct="0">
        <a:spcBef>
          <a:spcPct val="0"/>
        </a:spcBef>
        <a:spcAft>
          <a:spcPct val="0"/>
        </a:spcAft>
        <a:defRPr sz="3200" b="1">
          <a:solidFill>
            <a:schemeClr val="hlink"/>
          </a:solidFill>
          <a:latin typeface="Tahoma" pitchFamily="34" charset="0"/>
        </a:defRPr>
      </a:lvl5pPr>
      <a:lvl6pPr marL="457200" algn="l" rtl="0" fontAlgn="base">
        <a:spcBef>
          <a:spcPct val="0"/>
        </a:spcBef>
        <a:spcAft>
          <a:spcPct val="0"/>
        </a:spcAft>
        <a:defRPr sz="3200" b="1">
          <a:solidFill>
            <a:schemeClr val="hlink"/>
          </a:solidFill>
          <a:latin typeface="Tahoma" pitchFamily="34" charset="0"/>
        </a:defRPr>
      </a:lvl6pPr>
      <a:lvl7pPr marL="914400" algn="l" rtl="0" fontAlgn="base">
        <a:spcBef>
          <a:spcPct val="0"/>
        </a:spcBef>
        <a:spcAft>
          <a:spcPct val="0"/>
        </a:spcAft>
        <a:defRPr sz="3200" b="1">
          <a:solidFill>
            <a:schemeClr val="hlink"/>
          </a:solidFill>
          <a:latin typeface="Tahoma" pitchFamily="34" charset="0"/>
        </a:defRPr>
      </a:lvl7pPr>
      <a:lvl8pPr marL="1371600" algn="l" rtl="0" fontAlgn="base">
        <a:spcBef>
          <a:spcPct val="0"/>
        </a:spcBef>
        <a:spcAft>
          <a:spcPct val="0"/>
        </a:spcAft>
        <a:defRPr sz="3200" b="1">
          <a:solidFill>
            <a:schemeClr val="hlink"/>
          </a:solidFill>
          <a:latin typeface="Tahoma" pitchFamily="34" charset="0"/>
        </a:defRPr>
      </a:lvl8pPr>
      <a:lvl9pPr marL="1828800" algn="l" rtl="0" fontAlgn="base">
        <a:spcBef>
          <a:spcPct val="0"/>
        </a:spcBef>
        <a:spcAft>
          <a:spcPct val="0"/>
        </a:spcAft>
        <a:defRPr sz="3200" b="1">
          <a:solidFill>
            <a:schemeClr val="hlink"/>
          </a:solidFill>
          <a:latin typeface="Tahoma" pitchFamily="34" charset="0"/>
        </a:defRPr>
      </a:lvl9pPr>
    </p:titleStyle>
    <p:bodyStyle>
      <a:lvl1pPr marL="342900" indent="-342900" algn="l" rtl="0" eaLnBrk="0" fontAlgn="base" hangingPunct="0">
        <a:spcBef>
          <a:spcPct val="20000"/>
        </a:spcBef>
        <a:spcAft>
          <a:spcPct val="0"/>
        </a:spcAft>
        <a:buClr>
          <a:schemeClr val="tx1"/>
        </a:buClr>
        <a:buChar char="•"/>
        <a:defRPr sz="3200">
          <a:solidFill>
            <a:schemeClr va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narHorz">
          <a:fgClr>
            <a:schemeClr val="bg2"/>
          </a:fgClr>
          <a:bgClr>
            <a:srgbClr val="D8CFA7"/>
          </a:bgClr>
        </a:pattFill>
        <a:effectLst/>
      </p:bgPr>
    </p:bg>
    <p:spTree>
      <p:nvGrpSpPr>
        <p:cNvPr id="1" name=""/>
        <p:cNvGrpSpPr/>
        <p:nvPr/>
      </p:nvGrpSpPr>
      <p:grpSpPr>
        <a:xfrm>
          <a:off x="0" y="0"/>
          <a:ext cx="0" cy="0"/>
          <a:chOff x="0" y="0"/>
          <a:chExt cx="0" cy="0"/>
        </a:xfrm>
      </p:grpSpPr>
      <p:pic>
        <p:nvPicPr>
          <p:cNvPr id="1026" name="Picture 2" descr="Q:\Public Affairs\ART\LOGOS\UW_Madison_LOGOS\2011 UW logos PRINT\UWCrest_4c.png"/>
          <p:cNvPicPr>
            <a:picLocks noChangeAspect="1" noChangeArrowheads="1"/>
          </p:cNvPicPr>
          <p:nvPr userDrawn="1"/>
        </p:nvPicPr>
        <p:blipFill>
          <a:blip r:embed="rId16"/>
          <a:srcRect/>
          <a:stretch>
            <a:fillRect/>
          </a:stretch>
        </p:blipFill>
        <p:spPr bwMode="auto">
          <a:xfrm>
            <a:off x="8297947" y="71027"/>
            <a:ext cx="808351" cy="1062271"/>
          </a:xfrm>
          <a:prstGeom prst="rect">
            <a:avLst/>
          </a:prstGeom>
          <a:noFill/>
        </p:spPr>
      </p:pic>
      <p:sp>
        <p:nvSpPr>
          <p:cNvPr id="62" name="Snip Single Corner Rectangle 61"/>
          <p:cNvSpPr>
            <a:spLocks/>
          </p:cNvSpPr>
          <p:nvPr/>
        </p:nvSpPr>
        <p:spPr bwMode="auto">
          <a:xfrm>
            <a:off x="381000" y="381002"/>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solidFill>
            <a:srgbClr val="FFFFFF"/>
          </a:solidFill>
          <a:ln w="3175" cap="flat" cmpd="sng">
            <a:solidFill>
              <a:srgbClr val="D8CFA7"/>
            </a:solidFill>
            <a:prstDash val="solid"/>
            <a:round/>
            <a:headEnd/>
            <a:tailEnd/>
          </a:ln>
          <a:effectLst>
            <a:outerShdw blurRad="76200" dist="25400" dir="4799952" algn="tl" rotWithShape="0">
              <a:srgbClr val="000000">
                <a:alpha val="21999"/>
              </a:srgbClr>
            </a:outerShdw>
          </a:effectLst>
        </p:spPr>
        <p:txBody>
          <a:bodyPr anchor="ctr"/>
          <a:lstStyle/>
          <a:p>
            <a:endParaRPr lang="en-US">
              <a:solidFill>
                <a:prstClr val="black"/>
              </a:solidFill>
            </a:endParaRPr>
          </a:p>
        </p:txBody>
      </p:sp>
      <p:sp>
        <p:nvSpPr>
          <p:cNvPr id="2" name="Title Placeholder 1"/>
          <p:cNvSpPr>
            <a:spLocks noGrp="1"/>
          </p:cNvSpPr>
          <p:nvPr>
            <p:ph type="title"/>
          </p:nvPr>
        </p:nvSpPr>
        <p:spPr>
          <a:xfrm>
            <a:off x="381000" y="758827"/>
            <a:ext cx="8331200" cy="1250951"/>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736600" y="1727203"/>
            <a:ext cx="76454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5"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1422458330"/>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Lst>
  <p:timing>
    <p:tnLst>
      <p:par>
        <p:cTn id="1" dur="indefinite" restart="never" nodeType="tmRoot"/>
      </p:par>
    </p:tnLst>
  </p:timing>
  <p:hf hdr="0" dt="0"/>
  <p:txStyles>
    <p:title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p:titleStyle>
    <p:bodyStyle>
      <a:lvl1pPr marL="342900" indent="-342900" algn="l" defTabSz="457200" rtl="0" eaLnBrk="1" fontAlgn="base" hangingPunct="1">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1" fontAlgn="base" hangingPunct="1">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1" fontAlgn="base" hangingPunct="1">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9" descr="footer bar2a"/>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 y="6405564"/>
            <a:ext cx="79676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body" idx="1"/>
          </p:nvPr>
        </p:nvSpPr>
        <p:spPr bwMode="auto">
          <a:xfrm>
            <a:off x="1162050" y="1806575"/>
            <a:ext cx="75247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 What is public health?</a:t>
            </a:r>
          </a:p>
          <a:p>
            <a:pPr lvl="0"/>
            <a:r>
              <a:rPr lang="en-US" altLang="en-US" smtClean="0"/>
              <a:t> What does public health do?</a:t>
            </a:r>
          </a:p>
          <a:p>
            <a:pPr lvl="0"/>
            <a:r>
              <a:rPr lang="en-US" altLang="en-US" smtClean="0"/>
              <a:t> Who is public health?</a:t>
            </a:r>
          </a:p>
          <a:p>
            <a:pPr lvl="0"/>
            <a:r>
              <a:rPr lang="en-US" altLang="en-US" smtClean="0"/>
              <a:t> How is public health paid for?</a:t>
            </a:r>
          </a:p>
        </p:txBody>
      </p:sp>
      <p:sp>
        <p:nvSpPr>
          <p:cNvPr id="2052" name="Rectangle 2"/>
          <p:cNvSpPr>
            <a:spLocks noGrp="1" noChangeArrowheads="1"/>
          </p:cNvSpPr>
          <p:nvPr>
            <p:ph type="title"/>
          </p:nvPr>
        </p:nvSpPr>
        <p:spPr bwMode="auto">
          <a:xfrm>
            <a:off x="655638" y="714377"/>
            <a:ext cx="7877175"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
            </a:r>
            <a:br>
              <a:rPr lang="en-US" altLang="en-US" smtClean="0"/>
            </a:br>
            <a:r>
              <a:rPr lang="en-US" altLang="en-US" smtClean="0"/>
              <a:t>Objectives:  Answer these Questions</a:t>
            </a:r>
            <a:br>
              <a:rPr lang="en-US" altLang="en-US" smtClean="0"/>
            </a:br>
            <a:endParaRPr lang="en-US" altLang="en-US" smtClean="0"/>
          </a:p>
        </p:txBody>
      </p:sp>
      <p:sp>
        <p:nvSpPr>
          <p:cNvPr id="1030" name="Rectangle 6"/>
          <p:cNvSpPr>
            <a:spLocks noGrp="1" noChangeArrowheads="1"/>
          </p:cNvSpPr>
          <p:nvPr>
            <p:ph type="sldNum" sz="quarter" idx="4"/>
          </p:nvPr>
        </p:nvSpPr>
        <p:spPr bwMode="auto">
          <a:xfrm>
            <a:off x="6553200" y="6400801"/>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8080"/>
                </a:solidFill>
                <a:latin typeface="+mn-lt"/>
              </a:defRPr>
            </a:lvl1pPr>
          </a:lstStyle>
          <a:p>
            <a:pPr defTabSz="914400">
              <a:defRPr/>
            </a:pPr>
            <a:fld id="{6A3C4FFD-C0F0-4677-9AEA-CA760CB6EC10}" type="slidenum">
              <a:rPr lang="en-US"/>
              <a:pPr defTabSz="914400">
                <a:defRPr/>
              </a:pPr>
              <a:t>‹#›</a:t>
            </a:fld>
            <a:endParaRPr lang="en-US"/>
          </a:p>
        </p:txBody>
      </p:sp>
      <p:sp>
        <p:nvSpPr>
          <p:cNvPr id="2054" name="Text Box 26"/>
          <p:cNvSpPr txBox="1">
            <a:spLocks noChangeArrowheads="1"/>
          </p:cNvSpPr>
          <p:nvPr/>
        </p:nvSpPr>
        <p:spPr bwMode="auto">
          <a:xfrm>
            <a:off x="762000" y="6416676"/>
            <a:ext cx="3276600" cy="369332"/>
          </a:xfrm>
          <a:prstGeom prst="rect">
            <a:avLst/>
          </a:prstGeom>
          <a:noFill/>
          <a:ln>
            <a:noFill/>
          </a:ln>
          <a:effectLst>
            <a:outerShdw dist="17961" dir="2700000" algn="ctr" rotWithShape="0">
              <a:schemeClr val="tx1"/>
            </a:outerShdw>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defRPr/>
            </a:pPr>
            <a:r>
              <a:rPr lang="en-US" sz="900" b="1" i="1" smtClean="0">
                <a:solidFill>
                  <a:srgbClr val="FFFFFF"/>
                </a:solidFill>
                <a:latin typeface="Trebuchet MS" pitchFamily="34" charset="0"/>
              </a:rPr>
              <a:t>WISCONSIN STATE </a:t>
            </a:r>
            <a:br>
              <a:rPr lang="en-US" sz="900" b="1" i="1" smtClean="0">
                <a:solidFill>
                  <a:srgbClr val="FFFFFF"/>
                </a:solidFill>
                <a:latin typeface="Trebuchet MS" pitchFamily="34" charset="0"/>
              </a:rPr>
            </a:br>
            <a:r>
              <a:rPr lang="en-US" sz="900" b="1" i="1" smtClean="0">
                <a:solidFill>
                  <a:srgbClr val="FFFFFF"/>
                </a:solidFill>
                <a:latin typeface="Trebuchet MS" pitchFamily="34" charset="0"/>
              </a:rPr>
              <a:t>LABORATORY OF HYGIENE</a:t>
            </a:r>
          </a:p>
        </p:txBody>
      </p:sp>
      <p:pic>
        <p:nvPicPr>
          <p:cNvPr id="2055" name="Picture 27" descr="uw_logo_h_2c"/>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73875" y="6445253"/>
            <a:ext cx="965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28" descr="wslh black"/>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613" y="6464302"/>
            <a:ext cx="7572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Line 30"/>
          <p:cNvSpPr>
            <a:spLocks noChangeShapeType="1"/>
          </p:cNvSpPr>
          <p:nvPr/>
        </p:nvSpPr>
        <p:spPr bwMode="auto">
          <a:xfrm>
            <a:off x="795338" y="1463675"/>
            <a:ext cx="7627937" cy="0"/>
          </a:xfrm>
          <a:prstGeom prst="line">
            <a:avLst/>
          </a:prstGeom>
          <a:noFill/>
          <a:ln w="28575">
            <a:solidFill>
              <a:srgbClr val="008080"/>
            </a:solidFill>
            <a:round/>
            <a:headEnd/>
            <a:tailEnd/>
          </a:ln>
          <a:extLst>
            <a:ext uri="{909E8E84-426E-40DD-AFC4-6F175D3DCCD1}">
              <a14:hiddenFill xmlns:a14="http://schemas.microsoft.com/office/drawing/2010/main">
                <a:noFill/>
              </a14:hiddenFill>
            </a:ext>
          </a:extLst>
        </p:spPr>
        <p:txBody>
          <a:bodyPr/>
          <a:lstStyle/>
          <a:p>
            <a:pPr defTabSz="914400"/>
            <a:endParaRPr lang="en-US" smtClean="0">
              <a:solidFill>
                <a:srgbClr val="000000"/>
              </a:solidFill>
              <a:latin typeface="Arial" pitchFamily="34" charset="0"/>
            </a:endParaRPr>
          </a:p>
        </p:txBody>
      </p:sp>
    </p:spTree>
    <p:extLst>
      <p:ext uri="{BB962C8B-B14F-4D97-AF65-F5344CB8AC3E}">
        <p14:creationId xmlns:p14="http://schemas.microsoft.com/office/powerpoint/2010/main" val="1230440755"/>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Lst>
  <p:hf hdr="0" dt="0"/>
  <p:txStyles>
    <p:titleStyle>
      <a:lvl1pPr algn="l" rtl="0" eaLnBrk="0" fontAlgn="base" hangingPunct="0">
        <a:spcBef>
          <a:spcPct val="0"/>
        </a:spcBef>
        <a:spcAft>
          <a:spcPct val="0"/>
        </a:spcAft>
        <a:defRPr sz="3200" b="1">
          <a:solidFill>
            <a:schemeClr val="hlink"/>
          </a:solidFill>
          <a:latin typeface="+mj-lt"/>
          <a:ea typeface="+mj-ea"/>
          <a:cs typeface="+mj-cs"/>
        </a:defRPr>
      </a:lvl1pPr>
      <a:lvl2pPr algn="l" rtl="0" eaLnBrk="0" fontAlgn="base" hangingPunct="0">
        <a:spcBef>
          <a:spcPct val="0"/>
        </a:spcBef>
        <a:spcAft>
          <a:spcPct val="0"/>
        </a:spcAft>
        <a:defRPr sz="3200" b="1">
          <a:solidFill>
            <a:schemeClr val="hlink"/>
          </a:solidFill>
          <a:latin typeface="Tahoma" pitchFamily="34" charset="0"/>
        </a:defRPr>
      </a:lvl2pPr>
      <a:lvl3pPr algn="l" rtl="0" eaLnBrk="0" fontAlgn="base" hangingPunct="0">
        <a:spcBef>
          <a:spcPct val="0"/>
        </a:spcBef>
        <a:spcAft>
          <a:spcPct val="0"/>
        </a:spcAft>
        <a:defRPr sz="3200" b="1">
          <a:solidFill>
            <a:schemeClr val="hlink"/>
          </a:solidFill>
          <a:latin typeface="Tahoma" pitchFamily="34" charset="0"/>
        </a:defRPr>
      </a:lvl3pPr>
      <a:lvl4pPr algn="l" rtl="0" eaLnBrk="0" fontAlgn="base" hangingPunct="0">
        <a:spcBef>
          <a:spcPct val="0"/>
        </a:spcBef>
        <a:spcAft>
          <a:spcPct val="0"/>
        </a:spcAft>
        <a:defRPr sz="3200" b="1">
          <a:solidFill>
            <a:schemeClr val="hlink"/>
          </a:solidFill>
          <a:latin typeface="Tahoma" pitchFamily="34" charset="0"/>
        </a:defRPr>
      </a:lvl4pPr>
      <a:lvl5pPr algn="l" rtl="0" eaLnBrk="0" fontAlgn="base" hangingPunct="0">
        <a:spcBef>
          <a:spcPct val="0"/>
        </a:spcBef>
        <a:spcAft>
          <a:spcPct val="0"/>
        </a:spcAft>
        <a:defRPr sz="3200" b="1">
          <a:solidFill>
            <a:schemeClr val="hlink"/>
          </a:solidFill>
          <a:latin typeface="Tahoma" pitchFamily="34" charset="0"/>
        </a:defRPr>
      </a:lvl5pPr>
      <a:lvl6pPr marL="457200" algn="l" rtl="0" fontAlgn="base">
        <a:spcBef>
          <a:spcPct val="0"/>
        </a:spcBef>
        <a:spcAft>
          <a:spcPct val="0"/>
        </a:spcAft>
        <a:defRPr sz="3200" b="1">
          <a:solidFill>
            <a:schemeClr val="hlink"/>
          </a:solidFill>
          <a:latin typeface="Tahoma" pitchFamily="34" charset="0"/>
        </a:defRPr>
      </a:lvl6pPr>
      <a:lvl7pPr marL="914400" algn="l" rtl="0" fontAlgn="base">
        <a:spcBef>
          <a:spcPct val="0"/>
        </a:spcBef>
        <a:spcAft>
          <a:spcPct val="0"/>
        </a:spcAft>
        <a:defRPr sz="3200" b="1">
          <a:solidFill>
            <a:schemeClr val="hlink"/>
          </a:solidFill>
          <a:latin typeface="Tahoma" pitchFamily="34" charset="0"/>
        </a:defRPr>
      </a:lvl7pPr>
      <a:lvl8pPr marL="1371600" algn="l" rtl="0" fontAlgn="base">
        <a:spcBef>
          <a:spcPct val="0"/>
        </a:spcBef>
        <a:spcAft>
          <a:spcPct val="0"/>
        </a:spcAft>
        <a:defRPr sz="3200" b="1">
          <a:solidFill>
            <a:schemeClr val="hlink"/>
          </a:solidFill>
          <a:latin typeface="Tahoma" pitchFamily="34" charset="0"/>
        </a:defRPr>
      </a:lvl8pPr>
      <a:lvl9pPr marL="1828800" algn="l" rtl="0" fontAlgn="base">
        <a:spcBef>
          <a:spcPct val="0"/>
        </a:spcBef>
        <a:spcAft>
          <a:spcPct val="0"/>
        </a:spcAft>
        <a:defRPr sz="3200" b="1">
          <a:solidFill>
            <a:schemeClr val="hlink"/>
          </a:solidFill>
          <a:latin typeface="Tahoma" pitchFamily="34" charset="0"/>
        </a:defRPr>
      </a:lvl9pPr>
    </p:titleStyle>
    <p:bodyStyle>
      <a:lvl1pPr marL="342900" indent="-342900" algn="l" rtl="0" eaLnBrk="0" fontAlgn="base" hangingPunct="0">
        <a:spcBef>
          <a:spcPct val="20000"/>
        </a:spcBef>
        <a:spcAft>
          <a:spcPct val="0"/>
        </a:spcAft>
        <a:buClr>
          <a:schemeClr val="tx1"/>
        </a:buClr>
        <a:buChar char="•"/>
        <a:defRPr sz="3200">
          <a:solidFill>
            <a:schemeClr va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9" descr="footer bar2a"/>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 y="6405564"/>
            <a:ext cx="79676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body" idx="1"/>
          </p:nvPr>
        </p:nvSpPr>
        <p:spPr bwMode="auto">
          <a:xfrm>
            <a:off x="1162050" y="1806575"/>
            <a:ext cx="75247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 What is public health?</a:t>
            </a:r>
          </a:p>
          <a:p>
            <a:pPr lvl="0"/>
            <a:r>
              <a:rPr lang="en-US" altLang="en-US" smtClean="0"/>
              <a:t> What does public health do?</a:t>
            </a:r>
          </a:p>
          <a:p>
            <a:pPr lvl="0"/>
            <a:r>
              <a:rPr lang="en-US" altLang="en-US" smtClean="0"/>
              <a:t> Who is public health?</a:t>
            </a:r>
          </a:p>
          <a:p>
            <a:pPr lvl="0"/>
            <a:r>
              <a:rPr lang="en-US" altLang="en-US" smtClean="0"/>
              <a:t> How is public health paid for?</a:t>
            </a:r>
          </a:p>
        </p:txBody>
      </p:sp>
      <p:sp>
        <p:nvSpPr>
          <p:cNvPr id="5124" name="Rectangle 2"/>
          <p:cNvSpPr>
            <a:spLocks noGrp="1" noChangeArrowheads="1"/>
          </p:cNvSpPr>
          <p:nvPr>
            <p:ph type="title"/>
          </p:nvPr>
        </p:nvSpPr>
        <p:spPr bwMode="auto">
          <a:xfrm>
            <a:off x="655638" y="714377"/>
            <a:ext cx="7877175"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
            </a:r>
            <a:br>
              <a:rPr lang="en-US" altLang="en-US" smtClean="0"/>
            </a:br>
            <a:r>
              <a:rPr lang="en-US" altLang="en-US" smtClean="0"/>
              <a:t>Objectives:  Answer these Questions</a:t>
            </a:r>
            <a:br>
              <a:rPr lang="en-US" altLang="en-US" smtClean="0"/>
            </a:br>
            <a:endParaRPr lang="en-US" altLang="en-US" smtClean="0"/>
          </a:p>
        </p:txBody>
      </p:sp>
      <p:sp>
        <p:nvSpPr>
          <p:cNvPr id="1030" name="Rectangle 6"/>
          <p:cNvSpPr>
            <a:spLocks noGrp="1" noChangeArrowheads="1"/>
          </p:cNvSpPr>
          <p:nvPr>
            <p:ph type="sldNum" sz="quarter" idx="4"/>
          </p:nvPr>
        </p:nvSpPr>
        <p:spPr bwMode="auto">
          <a:xfrm>
            <a:off x="6553200" y="6400801"/>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8080"/>
                </a:solidFill>
                <a:latin typeface="+mn-lt"/>
              </a:defRPr>
            </a:lvl1pPr>
          </a:lstStyle>
          <a:p>
            <a:pPr defTabSz="914400">
              <a:defRPr/>
            </a:pPr>
            <a:fld id="{2E3FFD0C-A8EB-43D2-B438-4F2721A77BB6}" type="slidenum">
              <a:rPr lang="en-US"/>
              <a:pPr defTabSz="914400">
                <a:defRPr/>
              </a:pPr>
              <a:t>‹#›</a:t>
            </a:fld>
            <a:endParaRPr lang="en-US"/>
          </a:p>
        </p:txBody>
      </p:sp>
      <p:sp>
        <p:nvSpPr>
          <p:cNvPr id="2054" name="Text Box 26"/>
          <p:cNvSpPr txBox="1">
            <a:spLocks noChangeArrowheads="1"/>
          </p:cNvSpPr>
          <p:nvPr/>
        </p:nvSpPr>
        <p:spPr bwMode="auto">
          <a:xfrm>
            <a:off x="762000" y="6416676"/>
            <a:ext cx="3276600" cy="369332"/>
          </a:xfrm>
          <a:prstGeom prst="rect">
            <a:avLst/>
          </a:prstGeom>
          <a:noFill/>
          <a:ln>
            <a:noFill/>
          </a:ln>
          <a:effectLst>
            <a:outerShdw dist="17961" dir="2700000" algn="ctr" rotWithShape="0">
              <a:schemeClr val="tx1"/>
            </a:outerShdw>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defRPr/>
            </a:pPr>
            <a:r>
              <a:rPr lang="en-US" sz="900" b="1" i="1" smtClean="0">
                <a:solidFill>
                  <a:srgbClr val="FFFFFF"/>
                </a:solidFill>
                <a:latin typeface="Trebuchet MS" pitchFamily="34" charset="0"/>
              </a:rPr>
              <a:t>WISCONSIN STATE </a:t>
            </a:r>
            <a:br>
              <a:rPr lang="en-US" sz="900" b="1" i="1" smtClean="0">
                <a:solidFill>
                  <a:srgbClr val="FFFFFF"/>
                </a:solidFill>
                <a:latin typeface="Trebuchet MS" pitchFamily="34" charset="0"/>
              </a:rPr>
            </a:br>
            <a:r>
              <a:rPr lang="en-US" sz="900" b="1" i="1" smtClean="0">
                <a:solidFill>
                  <a:srgbClr val="FFFFFF"/>
                </a:solidFill>
                <a:latin typeface="Trebuchet MS" pitchFamily="34" charset="0"/>
              </a:rPr>
              <a:t>LABORATORY OF HYGIENE</a:t>
            </a:r>
          </a:p>
        </p:txBody>
      </p:sp>
      <p:pic>
        <p:nvPicPr>
          <p:cNvPr id="5127" name="Picture 27" descr="uw_logo_h_2c"/>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73875" y="6445253"/>
            <a:ext cx="965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8" descr="wslh black"/>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613" y="6464302"/>
            <a:ext cx="7572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Line 30"/>
          <p:cNvSpPr>
            <a:spLocks noChangeShapeType="1"/>
          </p:cNvSpPr>
          <p:nvPr/>
        </p:nvSpPr>
        <p:spPr bwMode="auto">
          <a:xfrm>
            <a:off x="795338" y="1463675"/>
            <a:ext cx="7627937" cy="0"/>
          </a:xfrm>
          <a:prstGeom prst="line">
            <a:avLst/>
          </a:prstGeom>
          <a:noFill/>
          <a:ln w="28575">
            <a:solidFill>
              <a:srgbClr val="008080"/>
            </a:solidFill>
            <a:round/>
            <a:headEnd/>
            <a:tailEnd/>
          </a:ln>
        </p:spPr>
        <p:txBody>
          <a:bodyPr/>
          <a:lstStyle/>
          <a:p>
            <a:pPr defTabSz="914400">
              <a:defRPr/>
            </a:pPr>
            <a:endParaRPr lang="en-US">
              <a:solidFill>
                <a:srgbClr val="000000"/>
              </a:solidFill>
              <a:latin typeface="Arial" pitchFamily="34" charset="0"/>
            </a:endParaRPr>
          </a:p>
        </p:txBody>
      </p:sp>
    </p:spTree>
    <p:extLst>
      <p:ext uri="{BB962C8B-B14F-4D97-AF65-F5344CB8AC3E}">
        <p14:creationId xmlns:p14="http://schemas.microsoft.com/office/powerpoint/2010/main" val="605412225"/>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Lst>
  <p:hf hdr="0" dt="0"/>
  <p:txStyles>
    <p:titleStyle>
      <a:lvl1pPr algn="l" rtl="0" eaLnBrk="0" fontAlgn="base" hangingPunct="0">
        <a:spcBef>
          <a:spcPct val="0"/>
        </a:spcBef>
        <a:spcAft>
          <a:spcPct val="0"/>
        </a:spcAft>
        <a:defRPr sz="3200" b="1">
          <a:solidFill>
            <a:schemeClr val="hlink"/>
          </a:solidFill>
          <a:latin typeface="+mj-lt"/>
          <a:ea typeface="+mj-ea"/>
          <a:cs typeface="+mj-cs"/>
        </a:defRPr>
      </a:lvl1pPr>
      <a:lvl2pPr algn="l" rtl="0" eaLnBrk="0" fontAlgn="base" hangingPunct="0">
        <a:spcBef>
          <a:spcPct val="0"/>
        </a:spcBef>
        <a:spcAft>
          <a:spcPct val="0"/>
        </a:spcAft>
        <a:defRPr sz="3200" b="1">
          <a:solidFill>
            <a:schemeClr val="hlink"/>
          </a:solidFill>
          <a:latin typeface="Tahoma" pitchFamily="34" charset="0"/>
        </a:defRPr>
      </a:lvl2pPr>
      <a:lvl3pPr algn="l" rtl="0" eaLnBrk="0" fontAlgn="base" hangingPunct="0">
        <a:spcBef>
          <a:spcPct val="0"/>
        </a:spcBef>
        <a:spcAft>
          <a:spcPct val="0"/>
        </a:spcAft>
        <a:defRPr sz="3200" b="1">
          <a:solidFill>
            <a:schemeClr val="hlink"/>
          </a:solidFill>
          <a:latin typeface="Tahoma" pitchFamily="34" charset="0"/>
        </a:defRPr>
      </a:lvl3pPr>
      <a:lvl4pPr algn="l" rtl="0" eaLnBrk="0" fontAlgn="base" hangingPunct="0">
        <a:spcBef>
          <a:spcPct val="0"/>
        </a:spcBef>
        <a:spcAft>
          <a:spcPct val="0"/>
        </a:spcAft>
        <a:defRPr sz="3200" b="1">
          <a:solidFill>
            <a:schemeClr val="hlink"/>
          </a:solidFill>
          <a:latin typeface="Tahoma" pitchFamily="34" charset="0"/>
        </a:defRPr>
      </a:lvl4pPr>
      <a:lvl5pPr algn="l" rtl="0" eaLnBrk="0" fontAlgn="base" hangingPunct="0">
        <a:spcBef>
          <a:spcPct val="0"/>
        </a:spcBef>
        <a:spcAft>
          <a:spcPct val="0"/>
        </a:spcAft>
        <a:defRPr sz="3200" b="1">
          <a:solidFill>
            <a:schemeClr val="hlink"/>
          </a:solidFill>
          <a:latin typeface="Tahoma" pitchFamily="34" charset="0"/>
        </a:defRPr>
      </a:lvl5pPr>
      <a:lvl6pPr marL="457200" algn="l" rtl="0" fontAlgn="base">
        <a:spcBef>
          <a:spcPct val="0"/>
        </a:spcBef>
        <a:spcAft>
          <a:spcPct val="0"/>
        </a:spcAft>
        <a:defRPr sz="3200" b="1">
          <a:solidFill>
            <a:schemeClr val="hlink"/>
          </a:solidFill>
          <a:latin typeface="Tahoma" pitchFamily="34" charset="0"/>
        </a:defRPr>
      </a:lvl6pPr>
      <a:lvl7pPr marL="914400" algn="l" rtl="0" fontAlgn="base">
        <a:spcBef>
          <a:spcPct val="0"/>
        </a:spcBef>
        <a:spcAft>
          <a:spcPct val="0"/>
        </a:spcAft>
        <a:defRPr sz="3200" b="1">
          <a:solidFill>
            <a:schemeClr val="hlink"/>
          </a:solidFill>
          <a:latin typeface="Tahoma" pitchFamily="34" charset="0"/>
        </a:defRPr>
      </a:lvl7pPr>
      <a:lvl8pPr marL="1371600" algn="l" rtl="0" fontAlgn="base">
        <a:spcBef>
          <a:spcPct val="0"/>
        </a:spcBef>
        <a:spcAft>
          <a:spcPct val="0"/>
        </a:spcAft>
        <a:defRPr sz="3200" b="1">
          <a:solidFill>
            <a:schemeClr val="hlink"/>
          </a:solidFill>
          <a:latin typeface="Tahoma" pitchFamily="34" charset="0"/>
        </a:defRPr>
      </a:lvl8pPr>
      <a:lvl9pPr marL="1828800" algn="l" rtl="0" fontAlgn="base">
        <a:spcBef>
          <a:spcPct val="0"/>
        </a:spcBef>
        <a:spcAft>
          <a:spcPct val="0"/>
        </a:spcAft>
        <a:defRPr sz="3200" b="1">
          <a:solidFill>
            <a:schemeClr val="hlink"/>
          </a:solidFill>
          <a:latin typeface="Tahoma" pitchFamily="34" charset="0"/>
        </a:defRPr>
      </a:lvl9pPr>
    </p:titleStyle>
    <p:bodyStyle>
      <a:lvl1pPr marL="342900" indent="-342900" algn="l" rtl="0" eaLnBrk="0" fontAlgn="base" hangingPunct="0">
        <a:spcBef>
          <a:spcPct val="20000"/>
        </a:spcBef>
        <a:spcAft>
          <a:spcPct val="0"/>
        </a:spcAft>
        <a:buClr>
          <a:schemeClr val="tx1"/>
        </a:buClr>
        <a:buChar char="•"/>
        <a:defRPr sz="3200">
          <a:solidFill>
            <a:schemeClr va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9" descr="footer bar2a"/>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6405563"/>
            <a:ext cx="79676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body" idx="1"/>
          </p:nvPr>
        </p:nvSpPr>
        <p:spPr bwMode="auto">
          <a:xfrm>
            <a:off x="1162050" y="1806575"/>
            <a:ext cx="75247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 What is public health?</a:t>
            </a:r>
          </a:p>
          <a:p>
            <a:pPr lvl="0"/>
            <a:r>
              <a:rPr lang="en-US" altLang="en-US" smtClean="0"/>
              <a:t> What does public health do?</a:t>
            </a:r>
          </a:p>
          <a:p>
            <a:pPr lvl="0"/>
            <a:r>
              <a:rPr lang="en-US" altLang="en-US" smtClean="0"/>
              <a:t> Who is public health?</a:t>
            </a:r>
          </a:p>
          <a:p>
            <a:pPr lvl="0"/>
            <a:r>
              <a:rPr lang="en-US" altLang="en-US" smtClean="0"/>
              <a:t> How is public health paid for?</a:t>
            </a:r>
          </a:p>
        </p:txBody>
      </p:sp>
      <p:sp>
        <p:nvSpPr>
          <p:cNvPr id="2052" name="Rectangle 2"/>
          <p:cNvSpPr>
            <a:spLocks noGrp="1" noChangeArrowheads="1"/>
          </p:cNvSpPr>
          <p:nvPr>
            <p:ph type="title"/>
          </p:nvPr>
        </p:nvSpPr>
        <p:spPr bwMode="auto">
          <a:xfrm>
            <a:off x="655638" y="714375"/>
            <a:ext cx="78771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
            </a:r>
            <a:br>
              <a:rPr lang="en-US" altLang="en-US" smtClean="0"/>
            </a:br>
            <a:r>
              <a:rPr lang="en-US" altLang="en-US" smtClean="0"/>
              <a:t>Objectives:  Answer these Questions</a:t>
            </a:r>
            <a:br>
              <a:rPr lang="en-US" altLang="en-US" smtClean="0"/>
            </a:br>
            <a:endParaRPr lang="en-US" altLang="en-US" smtClean="0"/>
          </a:p>
        </p:txBody>
      </p:sp>
      <p:sp>
        <p:nvSpPr>
          <p:cNvPr id="1030"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8080"/>
                </a:solidFill>
                <a:latin typeface="+mn-lt"/>
              </a:defRPr>
            </a:lvl1pPr>
          </a:lstStyle>
          <a:p>
            <a:pPr defTabSz="914400">
              <a:defRPr/>
            </a:pPr>
            <a:fld id="{F3E79693-E8CB-4A16-A00D-9CB7338153EA}" type="slidenum">
              <a:rPr lang="en-US"/>
              <a:pPr defTabSz="914400">
                <a:defRPr/>
              </a:pPr>
              <a:t>‹#›</a:t>
            </a:fld>
            <a:endParaRPr lang="en-US"/>
          </a:p>
        </p:txBody>
      </p:sp>
      <p:sp>
        <p:nvSpPr>
          <p:cNvPr id="2054" name="Text Box 26"/>
          <p:cNvSpPr txBox="1">
            <a:spLocks noChangeArrowheads="1"/>
          </p:cNvSpPr>
          <p:nvPr/>
        </p:nvSpPr>
        <p:spPr bwMode="auto">
          <a:xfrm>
            <a:off x="762000" y="6416675"/>
            <a:ext cx="3276600" cy="365125"/>
          </a:xfrm>
          <a:prstGeom prst="rect">
            <a:avLst/>
          </a:prstGeom>
          <a:noFill/>
          <a:ln>
            <a:noFill/>
          </a:ln>
          <a:effectLst>
            <a:outerShdw dist="17961" dir="2700000" algn="ctr" rotWithShape="0">
              <a:schemeClr val="tx1"/>
            </a:outerShdw>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defRPr/>
            </a:pPr>
            <a:r>
              <a:rPr lang="en-US" sz="900" b="1" i="1" smtClean="0">
                <a:solidFill>
                  <a:srgbClr val="FFFFFF"/>
                </a:solidFill>
                <a:latin typeface="Trebuchet MS" pitchFamily="34" charset="0"/>
              </a:rPr>
              <a:t>WISCONSIN STATE </a:t>
            </a:r>
            <a:br>
              <a:rPr lang="en-US" sz="900" b="1" i="1" smtClean="0">
                <a:solidFill>
                  <a:srgbClr val="FFFFFF"/>
                </a:solidFill>
                <a:latin typeface="Trebuchet MS" pitchFamily="34" charset="0"/>
              </a:rPr>
            </a:br>
            <a:r>
              <a:rPr lang="en-US" sz="900" b="1" i="1" smtClean="0">
                <a:solidFill>
                  <a:srgbClr val="FFFFFF"/>
                </a:solidFill>
                <a:latin typeface="Trebuchet MS" pitchFamily="34" charset="0"/>
              </a:rPr>
              <a:t>LABORATORY OF HYGIENE</a:t>
            </a:r>
          </a:p>
        </p:txBody>
      </p:sp>
      <p:pic>
        <p:nvPicPr>
          <p:cNvPr id="2055" name="Picture 27" descr="uw_logo_h_2c"/>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73875" y="6445250"/>
            <a:ext cx="965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28" descr="wslh black"/>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613" y="6464300"/>
            <a:ext cx="7572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Line 30"/>
          <p:cNvSpPr>
            <a:spLocks noChangeShapeType="1"/>
          </p:cNvSpPr>
          <p:nvPr/>
        </p:nvSpPr>
        <p:spPr bwMode="auto">
          <a:xfrm>
            <a:off x="795338" y="1463675"/>
            <a:ext cx="7627937" cy="0"/>
          </a:xfrm>
          <a:prstGeom prst="line">
            <a:avLst/>
          </a:prstGeom>
          <a:noFill/>
          <a:ln w="28575">
            <a:solidFill>
              <a:srgbClr val="008080"/>
            </a:solidFill>
            <a:round/>
            <a:headEnd/>
            <a:tailEnd/>
          </a:ln>
          <a:extLst>
            <a:ext uri="{909E8E84-426E-40DD-AFC4-6F175D3DCCD1}">
              <a14:hiddenFill xmlns:a14="http://schemas.microsoft.com/office/drawing/2010/main">
                <a:noFill/>
              </a14:hiddenFill>
            </a:ext>
          </a:extLst>
        </p:spPr>
        <p:txBody>
          <a:bodyPr/>
          <a:lstStyle/>
          <a:p>
            <a:pPr defTabSz="914400"/>
            <a:endParaRPr lang="en-US" smtClean="0">
              <a:solidFill>
                <a:srgbClr val="000000"/>
              </a:solidFill>
              <a:latin typeface="Arial" pitchFamily="34" charset="0"/>
            </a:endParaRPr>
          </a:p>
        </p:txBody>
      </p:sp>
    </p:spTree>
    <p:extLst>
      <p:ext uri="{BB962C8B-B14F-4D97-AF65-F5344CB8AC3E}">
        <p14:creationId xmlns:p14="http://schemas.microsoft.com/office/powerpoint/2010/main" val="2002714751"/>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Lst>
  <p:hf hdr="0" dt="0"/>
  <p:txStyles>
    <p:titleStyle>
      <a:lvl1pPr algn="l" rtl="0" eaLnBrk="0" fontAlgn="base" hangingPunct="0">
        <a:spcBef>
          <a:spcPct val="0"/>
        </a:spcBef>
        <a:spcAft>
          <a:spcPct val="0"/>
        </a:spcAft>
        <a:defRPr sz="3200" b="1">
          <a:solidFill>
            <a:schemeClr val="hlink"/>
          </a:solidFill>
          <a:latin typeface="+mj-lt"/>
          <a:ea typeface="+mj-ea"/>
          <a:cs typeface="+mj-cs"/>
        </a:defRPr>
      </a:lvl1pPr>
      <a:lvl2pPr algn="l" rtl="0" eaLnBrk="0" fontAlgn="base" hangingPunct="0">
        <a:spcBef>
          <a:spcPct val="0"/>
        </a:spcBef>
        <a:spcAft>
          <a:spcPct val="0"/>
        </a:spcAft>
        <a:defRPr sz="3200" b="1">
          <a:solidFill>
            <a:schemeClr val="hlink"/>
          </a:solidFill>
          <a:latin typeface="Tahoma" pitchFamily="34" charset="0"/>
        </a:defRPr>
      </a:lvl2pPr>
      <a:lvl3pPr algn="l" rtl="0" eaLnBrk="0" fontAlgn="base" hangingPunct="0">
        <a:spcBef>
          <a:spcPct val="0"/>
        </a:spcBef>
        <a:spcAft>
          <a:spcPct val="0"/>
        </a:spcAft>
        <a:defRPr sz="3200" b="1">
          <a:solidFill>
            <a:schemeClr val="hlink"/>
          </a:solidFill>
          <a:latin typeface="Tahoma" pitchFamily="34" charset="0"/>
        </a:defRPr>
      </a:lvl3pPr>
      <a:lvl4pPr algn="l" rtl="0" eaLnBrk="0" fontAlgn="base" hangingPunct="0">
        <a:spcBef>
          <a:spcPct val="0"/>
        </a:spcBef>
        <a:spcAft>
          <a:spcPct val="0"/>
        </a:spcAft>
        <a:defRPr sz="3200" b="1">
          <a:solidFill>
            <a:schemeClr val="hlink"/>
          </a:solidFill>
          <a:latin typeface="Tahoma" pitchFamily="34" charset="0"/>
        </a:defRPr>
      </a:lvl4pPr>
      <a:lvl5pPr algn="l" rtl="0" eaLnBrk="0" fontAlgn="base" hangingPunct="0">
        <a:spcBef>
          <a:spcPct val="0"/>
        </a:spcBef>
        <a:spcAft>
          <a:spcPct val="0"/>
        </a:spcAft>
        <a:defRPr sz="3200" b="1">
          <a:solidFill>
            <a:schemeClr val="hlink"/>
          </a:solidFill>
          <a:latin typeface="Tahoma" pitchFamily="34" charset="0"/>
        </a:defRPr>
      </a:lvl5pPr>
      <a:lvl6pPr marL="457200" algn="l" rtl="0" fontAlgn="base">
        <a:spcBef>
          <a:spcPct val="0"/>
        </a:spcBef>
        <a:spcAft>
          <a:spcPct val="0"/>
        </a:spcAft>
        <a:defRPr sz="3200" b="1">
          <a:solidFill>
            <a:schemeClr val="hlink"/>
          </a:solidFill>
          <a:latin typeface="Tahoma" pitchFamily="34" charset="0"/>
        </a:defRPr>
      </a:lvl6pPr>
      <a:lvl7pPr marL="914400" algn="l" rtl="0" fontAlgn="base">
        <a:spcBef>
          <a:spcPct val="0"/>
        </a:spcBef>
        <a:spcAft>
          <a:spcPct val="0"/>
        </a:spcAft>
        <a:defRPr sz="3200" b="1">
          <a:solidFill>
            <a:schemeClr val="hlink"/>
          </a:solidFill>
          <a:latin typeface="Tahoma" pitchFamily="34" charset="0"/>
        </a:defRPr>
      </a:lvl7pPr>
      <a:lvl8pPr marL="1371600" algn="l" rtl="0" fontAlgn="base">
        <a:spcBef>
          <a:spcPct val="0"/>
        </a:spcBef>
        <a:spcAft>
          <a:spcPct val="0"/>
        </a:spcAft>
        <a:defRPr sz="3200" b="1">
          <a:solidFill>
            <a:schemeClr val="hlink"/>
          </a:solidFill>
          <a:latin typeface="Tahoma" pitchFamily="34" charset="0"/>
        </a:defRPr>
      </a:lvl8pPr>
      <a:lvl9pPr marL="1828800" algn="l" rtl="0" fontAlgn="base">
        <a:spcBef>
          <a:spcPct val="0"/>
        </a:spcBef>
        <a:spcAft>
          <a:spcPct val="0"/>
        </a:spcAft>
        <a:defRPr sz="3200" b="1">
          <a:solidFill>
            <a:schemeClr val="hlink"/>
          </a:solidFill>
          <a:latin typeface="Tahoma" pitchFamily="34" charset="0"/>
        </a:defRPr>
      </a:lvl9pPr>
    </p:titleStyle>
    <p:bodyStyle>
      <a:lvl1pPr marL="342900" indent="-342900" algn="l" rtl="0" eaLnBrk="0" fontAlgn="base" hangingPunct="0">
        <a:spcBef>
          <a:spcPct val="20000"/>
        </a:spcBef>
        <a:spcAft>
          <a:spcPct val="0"/>
        </a:spcAft>
        <a:buClr>
          <a:schemeClr val="tx1"/>
        </a:buClr>
        <a:buChar char="•"/>
        <a:defRPr sz="3200">
          <a:solidFill>
            <a:schemeClr va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63.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0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4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4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4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4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41.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www.slh.wisc.edu/wcln-surveillance/"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hyperlink" Target="http://www.slh.wisc.edu/wcln-surveillance/"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62.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cid:image001.png@01D9F2BB.0FF5BF70" TargetMode="Externa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s://healthyozarks.medium.com/rabid-news-a-bat-tests-positive-8fa0cf31956c"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54.xml"/><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hyperlink" Target="https://www.cdc.gov/poxvirus/monkeypox/response/2022/mpx-trends.htm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5760" y="5270363"/>
            <a:ext cx="8355330" cy="1015663"/>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Allen Bateman, PhD, MPH, D(ABMM)</a:t>
            </a:r>
          </a:p>
          <a:p>
            <a:pPr algn="ctr"/>
            <a:r>
              <a:rPr lang="en-US" sz="2000" dirty="0" smtClean="0">
                <a:latin typeface="Arial" panose="020B0604020202020204" pitchFamily="34" charset="0"/>
                <a:cs typeface="Arial" panose="020B0604020202020204" pitchFamily="34" charset="0"/>
              </a:rPr>
              <a:t>Director, Communicable Disease Division</a:t>
            </a:r>
          </a:p>
          <a:p>
            <a:pPr algn="ctr"/>
            <a:r>
              <a:rPr lang="en-US" sz="2000" dirty="0" smtClean="0">
                <a:latin typeface="Arial" panose="020B0604020202020204" pitchFamily="34" charset="0"/>
                <a:cs typeface="Arial" panose="020B0604020202020204" pitchFamily="34" charset="0"/>
              </a:rPr>
              <a:t>Wisconsin State Laboratory of Hygiene </a:t>
            </a:r>
          </a:p>
        </p:txBody>
      </p:sp>
      <p:sp>
        <p:nvSpPr>
          <p:cNvPr id="304" name="Rectangle 2"/>
          <p:cNvSpPr txBox="1">
            <a:spLocks noChangeArrowheads="1"/>
          </p:cNvSpPr>
          <p:nvPr/>
        </p:nvSpPr>
        <p:spPr bwMode="auto">
          <a:xfrm>
            <a:off x="468630" y="604766"/>
            <a:ext cx="7663253" cy="1441450"/>
          </a:xfrm>
          <a:prstGeom prst="rect">
            <a:avLst/>
          </a:prstGeom>
        </p:spPr>
        <p:txBody>
          <a:bodyPr vert="horz" wrap="square" lIns="0" tIns="0" rIns="0" bIns="0" numCol="1" rtlCol="0" anchor="t" anchorCtr="0" compatLnSpc="1">
            <a:prstTxWarp prst="textNoShape">
              <a:avLst/>
            </a:prstTxWarp>
            <a:no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pPr>
              <a:lnSpc>
                <a:spcPct val="85000"/>
              </a:lnSpc>
            </a:pPr>
            <a:r>
              <a:rPr lang="en-US" sz="3600" dirty="0">
                <a:effectLst/>
                <a:latin typeface="Calibri" panose="020F0502020204030204" pitchFamily="34" charset="0"/>
                <a:cs typeface="Calibri" panose="020F0502020204030204" pitchFamily="34" charset="0"/>
              </a:rPr>
              <a:t>Virology at the Wisconsin State Laboratory of Hygiene: </a:t>
            </a:r>
            <a:endParaRPr lang="en-US" sz="3600" dirty="0" smtClean="0">
              <a:effectLst/>
              <a:latin typeface="Calibri" panose="020F0502020204030204" pitchFamily="34" charset="0"/>
              <a:cs typeface="Calibri" panose="020F0502020204030204" pitchFamily="34" charset="0"/>
            </a:endParaRPr>
          </a:p>
          <a:p>
            <a:pPr>
              <a:lnSpc>
                <a:spcPct val="85000"/>
              </a:lnSpc>
            </a:pPr>
            <a:r>
              <a:rPr lang="en-US" sz="2800" dirty="0" smtClean="0">
                <a:effectLst/>
                <a:latin typeface="Calibri" panose="020F0502020204030204" pitchFamily="34" charset="0"/>
                <a:cs typeface="Calibri" panose="020F0502020204030204" pitchFamily="34" charset="0"/>
              </a:rPr>
              <a:t>Diagnostic </a:t>
            </a:r>
            <a:r>
              <a:rPr lang="en-US" sz="2800" dirty="0">
                <a:effectLst/>
                <a:latin typeface="Calibri" panose="020F0502020204030204" pitchFamily="34" charset="0"/>
                <a:cs typeface="Calibri" panose="020F0502020204030204" pitchFamily="34" charset="0"/>
              </a:rPr>
              <a:t>and </a:t>
            </a:r>
            <a:r>
              <a:rPr lang="en-US" sz="2800" dirty="0" smtClean="0">
                <a:effectLst/>
                <a:latin typeface="Calibri" panose="020F0502020204030204" pitchFamily="34" charset="0"/>
                <a:cs typeface="Calibri" panose="020F0502020204030204" pitchFamily="34" charset="0"/>
              </a:rPr>
              <a:t>Surveillance </a:t>
            </a:r>
            <a:r>
              <a:rPr lang="en-US" sz="2800" dirty="0">
                <a:effectLst/>
                <a:latin typeface="Calibri" panose="020F0502020204030204" pitchFamily="34" charset="0"/>
                <a:cs typeface="Calibri" panose="020F0502020204030204" pitchFamily="34" charset="0"/>
              </a:rPr>
              <a:t>T</a:t>
            </a:r>
            <a:r>
              <a:rPr lang="en-US" sz="2800" dirty="0" smtClean="0">
                <a:effectLst/>
                <a:latin typeface="Calibri" panose="020F0502020204030204" pitchFamily="34" charset="0"/>
                <a:cs typeface="Calibri" panose="020F0502020204030204" pitchFamily="34" charset="0"/>
              </a:rPr>
              <a:t>esting </a:t>
            </a:r>
            <a:r>
              <a:rPr lang="en-US" sz="2800" dirty="0">
                <a:effectLst/>
                <a:latin typeface="Calibri" panose="020F0502020204030204" pitchFamily="34" charset="0"/>
                <a:cs typeface="Calibri" panose="020F0502020204030204" pitchFamily="34" charset="0"/>
              </a:rPr>
              <a:t>for Wisconsin and </a:t>
            </a:r>
            <a:r>
              <a:rPr lang="en-US" sz="2800" dirty="0" smtClean="0">
                <a:effectLst/>
                <a:latin typeface="Calibri" panose="020F0502020204030204" pitchFamily="34" charset="0"/>
                <a:cs typeface="Calibri" panose="020F0502020204030204" pitchFamily="34" charset="0"/>
              </a:rPr>
              <a:t>Beyond</a:t>
            </a:r>
            <a:endParaRPr lang="en-US" altLang="en-US" sz="2800" dirty="0" smtClean="0">
              <a:effectLst/>
              <a:latin typeface="Calibri" panose="020F0502020204030204" pitchFamily="34" charset="0"/>
              <a:cs typeface="Calibri" panose="020F0502020204030204" pitchFamily="34" charset="0"/>
            </a:endParaRPr>
          </a:p>
        </p:txBody>
      </p:sp>
      <p:pic>
        <p:nvPicPr>
          <p:cNvPr id="1026" name="Picture 2" descr="Star Trek Beyond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112" y="2303150"/>
            <a:ext cx="1891331" cy="2828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onavirus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485" y="2496664"/>
            <a:ext cx="2394471" cy="2394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581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579438" y="363538"/>
            <a:ext cx="7877175" cy="768350"/>
          </a:xfrm>
        </p:spPr>
        <p:txBody>
          <a:bodyPr>
            <a:normAutofit fontScale="90000"/>
          </a:bodyPr>
          <a:lstStyle/>
          <a:p>
            <a:pPr eaLnBrk="1" hangingPunct="1">
              <a:defRPr/>
            </a:pPr>
            <a:r>
              <a:rPr lang="en-US" altLang="en-US" sz="3600" dirty="0" smtClean="0">
                <a:effectLst/>
                <a:latin typeface="Arial" panose="020B0604020202020204" pitchFamily="34" charset="0"/>
                <a:ea typeface="Tahoma" panose="020B0604030504040204" pitchFamily="34" charset="0"/>
                <a:cs typeface="Arial" panose="020B0604020202020204" pitchFamily="34" charset="0"/>
              </a:rPr>
              <a:t>Laboratory Response Network (LRN) Reference Laboratories</a:t>
            </a:r>
          </a:p>
        </p:txBody>
      </p:sp>
      <p:sp>
        <p:nvSpPr>
          <p:cNvPr id="257028" name="Rectangle 3"/>
          <p:cNvSpPr>
            <a:spLocks noGrp="1" noChangeArrowheads="1"/>
          </p:cNvSpPr>
          <p:nvPr>
            <p:ph type="body" sz="half" idx="2"/>
          </p:nvPr>
        </p:nvSpPr>
        <p:spPr>
          <a:xfrm>
            <a:off x="244475" y="6471921"/>
            <a:ext cx="8564563" cy="292100"/>
          </a:xfrm>
          <a:solidFill>
            <a:schemeClr val="bg1"/>
          </a:solidFill>
          <a:ln w="25400">
            <a:solidFill>
              <a:srgbClr val="6699FF"/>
            </a:solidFill>
            <a:miter lim="800000"/>
            <a:headEnd/>
            <a:tailEnd/>
          </a:ln>
        </p:spPr>
        <p:txBody>
          <a:bodyPr wrap="none"/>
          <a:lstStyle/>
          <a:p>
            <a:pPr algn="ctr" eaLnBrk="1" hangingPunct="1">
              <a:lnSpc>
                <a:spcPct val="80000"/>
              </a:lnSpc>
              <a:spcBef>
                <a:spcPct val="0"/>
              </a:spcBef>
              <a:buFontTx/>
              <a:buNone/>
            </a:pPr>
            <a:r>
              <a:rPr lang="en-US" altLang="en-US" sz="2200" dirty="0" smtClean="0">
                <a:solidFill>
                  <a:schemeClr val="tx1"/>
                </a:solidFill>
                <a:latin typeface="Arial" panose="020B0604020202020204" pitchFamily="34" charset="0"/>
                <a:cs typeface="Arial" panose="020B0604020202020204" pitchFamily="34" charset="0"/>
              </a:rPr>
              <a:t>More than 150 federal, state and local labs in 50 states and abroad</a:t>
            </a:r>
          </a:p>
        </p:txBody>
      </p:sp>
      <p:sp>
        <p:nvSpPr>
          <p:cNvPr id="257029" name="Content Placeholder 1"/>
          <p:cNvSpPr>
            <a:spLocks noGrp="1"/>
          </p:cNvSpPr>
          <p:nvPr>
            <p:ph sz="half" idx="1"/>
          </p:nvPr>
        </p:nvSpPr>
        <p:spPr/>
        <p:txBody>
          <a:bodyPr/>
          <a:lstStyle/>
          <a:p>
            <a:pPr eaLnBrk="1" hangingPunct="1"/>
            <a:endParaRPr lang="en-US" altLang="en-US" smtClean="0"/>
          </a:p>
        </p:txBody>
      </p:sp>
      <p:pic>
        <p:nvPicPr>
          <p:cNvPr id="257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344" y="1316717"/>
            <a:ext cx="7302500" cy="500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1925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2"/>
          <p:cNvSpPr>
            <a:spLocks noGrp="1"/>
          </p:cNvSpPr>
          <p:nvPr>
            <p:ph type="title"/>
          </p:nvPr>
        </p:nvSpPr>
        <p:spPr>
          <a:xfrm>
            <a:off x="655638" y="710060"/>
            <a:ext cx="7877175" cy="972810"/>
          </a:xfrm>
        </p:spPr>
        <p:txBody>
          <a:bodyPr>
            <a:noAutofit/>
          </a:bodyPr>
          <a:lstStyle/>
          <a:p>
            <a:pPr algn="ctr"/>
            <a:r>
              <a:rPr lang="en-US" altLang="en-US" sz="3200" dirty="0" smtClean="0">
                <a:effectLst/>
                <a:latin typeface="Arial" panose="020B0604020202020204" pitchFamily="34" charset="0"/>
                <a:ea typeface="Tahoma" panose="020B0604030504040204" pitchFamily="34" charset="0"/>
                <a:cs typeface="Arial" panose="020B0604020202020204" pitchFamily="34" charset="0"/>
              </a:rPr>
              <a:t>Emerging Infectious Diseases: </a:t>
            </a:r>
            <a:br>
              <a:rPr lang="en-US" altLang="en-US" sz="3200" dirty="0" smtClean="0">
                <a:effectLst/>
                <a:latin typeface="Arial" panose="020B0604020202020204" pitchFamily="34" charset="0"/>
                <a:ea typeface="Tahoma" panose="020B0604030504040204" pitchFamily="34" charset="0"/>
                <a:cs typeface="Arial" panose="020B0604020202020204" pitchFamily="34" charset="0"/>
              </a:rPr>
            </a:br>
            <a:r>
              <a:rPr lang="en-US" altLang="en-US" sz="3200" dirty="0" smtClean="0">
                <a:effectLst/>
                <a:latin typeface="Arial" panose="020B0604020202020204" pitchFamily="34" charset="0"/>
                <a:ea typeface="Tahoma" panose="020B0604030504040204" pitchFamily="34" charset="0"/>
                <a:cs typeface="Arial" panose="020B0604020202020204" pitchFamily="34" charset="0"/>
              </a:rPr>
              <a:t>it’s not all about </a:t>
            </a:r>
            <a:r>
              <a:rPr lang="en-US" altLang="en-US" sz="3200" dirty="0" err="1">
                <a:effectLst/>
                <a:latin typeface="Arial" panose="020B0604020202020204" pitchFamily="34" charset="0"/>
                <a:ea typeface="Tahoma" panose="020B0604030504040204" pitchFamily="34" charset="0"/>
                <a:cs typeface="Arial" panose="020B0604020202020204" pitchFamily="34" charset="0"/>
              </a:rPr>
              <a:t>b</a:t>
            </a:r>
            <a:r>
              <a:rPr lang="en-US" altLang="en-US" sz="3200" dirty="0" err="1" smtClean="0">
                <a:effectLst/>
                <a:latin typeface="Arial" panose="020B0604020202020204" pitchFamily="34" charset="0"/>
                <a:ea typeface="Tahoma" panose="020B0604030504040204" pitchFamily="34" charset="0"/>
                <a:cs typeface="Arial" panose="020B0604020202020204" pitchFamily="34" charset="0"/>
              </a:rPr>
              <a:t>iothreat</a:t>
            </a:r>
            <a:r>
              <a:rPr lang="en-US" altLang="en-US" sz="3200" dirty="0" smtClean="0">
                <a:effectLst/>
                <a:latin typeface="Arial" panose="020B0604020202020204" pitchFamily="34" charset="0"/>
                <a:ea typeface="Tahoma" panose="020B0604030504040204" pitchFamily="34" charset="0"/>
                <a:cs typeface="Arial" panose="020B0604020202020204" pitchFamily="34" charset="0"/>
              </a:rPr>
              <a:t> agents</a:t>
            </a:r>
            <a:endParaRPr lang="en-US" altLang="en-US" sz="3200" i="1" dirty="0" smtClean="0">
              <a:effectLst/>
              <a:latin typeface="Arial" panose="020B0604020202020204" pitchFamily="34" charset="0"/>
              <a:ea typeface="Tahoma" panose="020B0604030504040204" pitchFamily="34" charset="0"/>
              <a:cs typeface="Arial" panose="020B0604020202020204" pitchFamily="34" charset="0"/>
            </a:endParaRPr>
          </a:p>
        </p:txBody>
      </p:sp>
      <p:sp>
        <p:nvSpPr>
          <p:cNvPr id="5" name="Down Arrow 4"/>
          <p:cNvSpPr/>
          <p:nvPr/>
        </p:nvSpPr>
        <p:spPr>
          <a:xfrm>
            <a:off x="4452950" y="3098212"/>
            <a:ext cx="484632" cy="83557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0" y="4153240"/>
            <a:ext cx="9144000" cy="584775"/>
          </a:xfrm>
          <a:prstGeom prst="rect">
            <a:avLst/>
          </a:prstGeom>
          <a:noFill/>
        </p:spPr>
        <p:txBody>
          <a:bodyPr wrap="square" rtlCol="0">
            <a:spAutoFit/>
          </a:bodyPr>
          <a:lstStyle/>
          <a:p>
            <a:pPr algn="ctr"/>
            <a:r>
              <a:rPr lang="en-US" sz="3200" b="1" dirty="0" smtClean="0">
                <a:solidFill>
                  <a:prstClr val="black"/>
                </a:solidFill>
                <a:latin typeface="Arial" panose="020B0604020202020204" pitchFamily="34" charset="0"/>
                <a:ea typeface="Tahoma" panose="020B0604030504040204" pitchFamily="34" charset="0"/>
                <a:cs typeface="Arial" panose="020B0604020202020204" pitchFamily="34" charset="0"/>
              </a:rPr>
              <a:t>  “All Hazards”</a:t>
            </a:r>
            <a:endParaRPr lang="en-US" sz="32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8" name="TextBox 7"/>
          <p:cNvSpPr txBox="1"/>
          <p:nvPr/>
        </p:nvSpPr>
        <p:spPr>
          <a:xfrm>
            <a:off x="0" y="2459887"/>
            <a:ext cx="9143999" cy="400110"/>
          </a:xfrm>
          <a:prstGeom prst="rect">
            <a:avLst/>
          </a:prstGeom>
          <a:noFill/>
        </p:spPr>
        <p:txBody>
          <a:bodyPr wrap="square" rtlCol="0">
            <a:spAutoFit/>
          </a:bodyPr>
          <a:lstStyle/>
          <a:p>
            <a:pPr algn="ctr"/>
            <a:r>
              <a:rPr lang="en-US" sz="2000" b="1" dirty="0" smtClean="0">
                <a:solidFill>
                  <a:prstClr val="black"/>
                </a:solidFill>
                <a:latin typeface="Arial" panose="020B0604020202020204" pitchFamily="34" charset="0"/>
                <a:cs typeface="Arial" panose="020B0604020202020204" pitchFamily="34" charset="0"/>
              </a:rPr>
              <a:t> </a:t>
            </a:r>
            <a:r>
              <a:rPr lang="en-US" sz="2000" b="1" dirty="0">
                <a:solidFill>
                  <a:srgbClr val="C00000"/>
                </a:solidFill>
                <a:latin typeface="Arial" panose="020B0604020202020204" pitchFamily="34" charset="0"/>
                <a:cs typeface="Arial" panose="020B0604020202020204" pitchFamily="34" charset="0"/>
              </a:rPr>
              <a:t>G</a:t>
            </a:r>
            <a:r>
              <a:rPr lang="en-US" sz="2000" b="1" dirty="0" smtClean="0">
                <a:solidFill>
                  <a:srgbClr val="C00000"/>
                </a:solidFill>
                <a:latin typeface="Arial" panose="020B0604020202020204" pitchFamily="34" charset="0"/>
                <a:cs typeface="Arial" panose="020B0604020202020204" pitchFamily="34" charset="0"/>
              </a:rPr>
              <a:t>eneral preparedness to prevent  and respond to</a:t>
            </a:r>
            <a:endParaRPr lang="en-US" sz="20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2432304" y="4756303"/>
            <a:ext cx="4572000" cy="1015663"/>
          </a:xfrm>
          <a:prstGeom prst="rect">
            <a:avLst/>
          </a:prstGeom>
        </p:spPr>
        <p:txBody>
          <a:bodyPr>
            <a:spAutoFit/>
          </a:bodyPr>
          <a:lstStyle/>
          <a:p>
            <a:pPr algn="ctr"/>
            <a:r>
              <a:rPr lang="en-US" altLang="en-US" sz="2000" dirty="0">
                <a:latin typeface="Arial" panose="020B0604020202020204" pitchFamily="34" charset="0"/>
                <a:cs typeface="Arial" panose="020B0604020202020204" pitchFamily="34" charset="0"/>
              </a:rPr>
              <a:t>(aka, outbreak response and </a:t>
            </a:r>
            <a:r>
              <a:rPr lang="en-US" altLang="en-US" sz="2000" dirty="0" smtClean="0">
                <a:latin typeface="Arial" panose="020B0604020202020204" pitchFamily="34" charset="0"/>
                <a:cs typeface="Arial" panose="020B0604020202020204" pitchFamily="34" charset="0"/>
              </a:rPr>
              <a:t>surveillance of whatever comes next!)</a:t>
            </a:r>
            <a:r>
              <a:rPr lang="en-US" altLang="en-US" sz="2000" dirty="0">
                <a:latin typeface="Arial" panose="020B0604020202020204" pitchFamily="34" charset="0"/>
                <a:cs typeface="Arial" panose="020B0604020202020204" pitchFamily="34" charset="0"/>
              </a:rPr>
              <a:t/>
            </a:r>
            <a:br>
              <a:rPr lang="en-US" alt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253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bwMode="auto">
          <a:xfrm>
            <a:off x="149192" y="513824"/>
            <a:ext cx="8200106" cy="709864"/>
          </a:xfrm>
        </p:spPr>
        <p:txBody>
          <a:bodyPr wrap="square" numCol="1" compatLnSpc="1">
            <a:prstTxWarp prst="textNoShape">
              <a:avLst/>
            </a:prstTxWarp>
            <a:normAutofit/>
          </a:bodyPr>
          <a:lstStyle/>
          <a:p>
            <a:pPr eaLnBrk="1" hangingPunct="1"/>
            <a:r>
              <a:rPr lang="en-US" altLang="en-US" sz="2800" dirty="0" smtClean="0">
                <a:effectLst/>
                <a:latin typeface="Arial" panose="020B0604020202020204" pitchFamily="34" charset="0"/>
                <a:cs typeface="Arial" panose="020B0604020202020204" pitchFamily="34" charset="0"/>
              </a:rPr>
              <a:t>What Has  “All Hazards” Looked Like</a:t>
            </a:r>
            <a:r>
              <a:rPr lang="en-US" altLang="en-US" sz="2800" dirty="0">
                <a:effectLst/>
                <a:latin typeface="Arial" panose="020B0604020202020204" pitchFamily="34" charset="0"/>
                <a:cs typeface="Arial" panose="020B0604020202020204" pitchFamily="34" charset="0"/>
              </a:rPr>
              <a:t> </a:t>
            </a:r>
            <a:r>
              <a:rPr lang="en-US" altLang="en-US" sz="2800" dirty="0" smtClean="0">
                <a:effectLst/>
                <a:latin typeface="Arial" panose="020B0604020202020204" pitchFamily="34" charset="0"/>
                <a:cs typeface="Arial" panose="020B0604020202020204" pitchFamily="34" charset="0"/>
              </a:rPr>
              <a:t>Recently? </a:t>
            </a:r>
          </a:p>
        </p:txBody>
      </p:sp>
      <p:sp>
        <p:nvSpPr>
          <p:cNvPr id="7" name="Content Placeholder 5"/>
          <p:cNvSpPr txBox="1">
            <a:spLocks/>
          </p:cNvSpPr>
          <p:nvPr/>
        </p:nvSpPr>
        <p:spPr bwMode="auto">
          <a:xfrm>
            <a:off x="615478" y="1054498"/>
            <a:ext cx="5188521" cy="519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0" fontAlgn="base" hangingPunct="0">
              <a:spcBef>
                <a:spcPct val="20000"/>
              </a:spcBef>
              <a:spcAft>
                <a:spcPct val="0"/>
              </a:spcAft>
              <a:buClr>
                <a:srgbClr val="B70000"/>
              </a:buClr>
              <a:buSzPct val="90000"/>
              <a:buFontTx/>
              <a:buNone/>
              <a:defRPr sz="2800" kern="1200">
                <a:solidFill>
                  <a:srgbClr val="404040"/>
                </a:solidFill>
                <a:latin typeface="+mn-lt"/>
                <a:ea typeface="MS PGothic" pitchFamily="34" charset="-128"/>
                <a:cs typeface="+mn-cs"/>
              </a:defRPr>
            </a:lvl1pPr>
            <a:lvl2pPr marL="742950" indent="-285750" algn="l" defTabSz="457200" rtl="0" eaLnBrk="0" fontAlgn="base" hangingPunct="0">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0" fontAlgn="base" hangingPunct="0">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0" fontAlgn="base" hangingPunct="0">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0" fontAlgn="base" hangingPunct="0">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3" indent="-182563" eaLnBrk="1" hangingPunct="1">
              <a:buClrTx/>
            </a:pPr>
            <a:r>
              <a:rPr lang="en-US" altLang="en-US" sz="2000" dirty="0" err="1" smtClean="0">
                <a:latin typeface="Arial" panose="020B0604020202020204" pitchFamily="34" charset="0"/>
                <a:cs typeface="Arial" panose="020B0604020202020204" pitchFamily="34" charset="0"/>
              </a:rPr>
              <a:t>Mpox</a:t>
            </a:r>
            <a:endParaRPr lang="en-US" altLang="en-US" sz="2000" dirty="0" smtClean="0">
              <a:latin typeface="Arial" panose="020B0604020202020204" pitchFamily="34" charset="0"/>
              <a:cs typeface="Arial" panose="020B0604020202020204" pitchFamily="34" charset="0"/>
            </a:endParaRPr>
          </a:p>
          <a:p>
            <a:pPr marL="182563" indent="-182563" eaLnBrk="1" hangingPunct="1">
              <a:buClrTx/>
            </a:pPr>
            <a:r>
              <a:rPr lang="en-US" altLang="en-US" sz="2000" dirty="0" smtClean="0">
                <a:latin typeface="Arial" panose="020B0604020202020204" pitchFamily="34" charset="0"/>
                <a:cs typeface="Arial" panose="020B0604020202020204" pitchFamily="34" charset="0"/>
              </a:rPr>
              <a:t>SARS-CoV-2</a:t>
            </a:r>
          </a:p>
          <a:p>
            <a:pPr marL="182563" indent="-182563" eaLnBrk="1" hangingPunct="1">
              <a:buClrTx/>
            </a:pPr>
            <a:r>
              <a:rPr lang="en-US" altLang="en-US" sz="2000" i="1" dirty="0" err="1" smtClean="0">
                <a:latin typeface="Arial" panose="020B0604020202020204" pitchFamily="34" charset="0"/>
                <a:cs typeface="Arial" panose="020B0604020202020204" pitchFamily="34" charset="0"/>
              </a:rPr>
              <a:t>Elizabethkingia</a:t>
            </a:r>
            <a:r>
              <a:rPr lang="en-US" altLang="en-US" sz="2000" dirty="0" smtClean="0">
                <a:latin typeface="Arial" panose="020B0604020202020204" pitchFamily="34" charset="0"/>
                <a:cs typeface="Arial" panose="020B0604020202020204" pitchFamily="34" charset="0"/>
              </a:rPr>
              <a:t> spp.</a:t>
            </a:r>
          </a:p>
          <a:p>
            <a:pPr marL="182563" indent="-182563" eaLnBrk="1" hangingPunct="1">
              <a:buClrTx/>
            </a:pPr>
            <a:r>
              <a:rPr lang="en-US" altLang="en-US" sz="2000" dirty="0" err="1" smtClean="0">
                <a:latin typeface="Arial" panose="020B0604020202020204" pitchFamily="34" charset="0"/>
                <a:cs typeface="Arial" panose="020B0604020202020204" pitchFamily="34" charset="0"/>
              </a:rPr>
              <a:t>Zika</a:t>
            </a:r>
            <a:r>
              <a:rPr lang="en-US" altLang="en-US" sz="2000" dirty="0" smtClean="0">
                <a:latin typeface="Arial" panose="020B0604020202020204" pitchFamily="34" charset="0"/>
                <a:cs typeface="Arial" panose="020B0604020202020204" pitchFamily="34" charset="0"/>
              </a:rPr>
              <a:t> virus</a:t>
            </a:r>
          </a:p>
          <a:p>
            <a:pPr marL="182563" indent="-182563" eaLnBrk="1" hangingPunct="1">
              <a:buClrTx/>
            </a:pPr>
            <a:r>
              <a:rPr lang="en-US" altLang="en-US" sz="2000" dirty="0" smtClean="0">
                <a:latin typeface="Arial" panose="020B0604020202020204" pitchFamily="34" charset="0"/>
                <a:cs typeface="Arial" panose="020B0604020202020204" pitchFamily="34" charset="0"/>
              </a:rPr>
              <a:t>Dengue</a:t>
            </a:r>
          </a:p>
          <a:p>
            <a:pPr marL="182563" indent="-182563" eaLnBrk="1" hangingPunct="1">
              <a:buClrTx/>
            </a:pPr>
            <a:r>
              <a:rPr lang="en-US" altLang="en-US" sz="2000" dirty="0" smtClean="0">
                <a:latin typeface="Arial" panose="020B0604020202020204" pitchFamily="34" charset="0"/>
                <a:cs typeface="Arial" panose="020B0604020202020204" pitchFamily="34" charset="0"/>
              </a:rPr>
              <a:t>Chikungunya</a:t>
            </a:r>
          </a:p>
          <a:p>
            <a:pPr marL="182563" indent="-182563" eaLnBrk="1" hangingPunct="1">
              <a:buClrTx/>
            </a:pPr>
            <a:r>
              <a:rPr lang="en-US" altLang="en-US" sz="2000" dirty="0" smtClean="0">
                <a:latin typeface="Arial" panose="020B0604020202020204" pitchFamily="34" charset="0"/>
                <a:cs typeface="Arial" panose="020B0604020202020204" pitchFamily="34" charset="0"/>
              </a:rPr>
              <a:t>Ebola virus</a:t>
            </a:r>
          </a:p>
          <a:p>
            <a:pPr marL="182563" indent="-182563" eaLnBrk="1" hangingPunct="1">
              <a:buClrTx/>
            </a:pPr>
            <a:r>
              <a:rPr lang="en-US" altLang="en-US" sz="2000" dirty="0" smtClean="0">
                <a:latin typeface="Arial" panose="020B0604020202020204" pitchFamily="34" charset="0"/>
                <a:cs typeface="Arial" panose="020B0604020202020204" pitchFamily="34" charset="0"/>
              </a:rPr>
              <a:t>EV-D68</a:t>
            </a:r>
          </a:p>
          <a:p>
            <a:pPr marL="182563" indent="-182563" eaLnBrk="1" hangingPunct="1">
              <a:buClrTx/>
            </a:pPr>
            <a:r>
              <a:rPr lang="en-US" altLang="en-US" sz="2000" dirty="0" smtClean="0">
                <a:latin typeface="Arial" panose="020B0604020202020204" pitchFamily="34" charset="0"/>
                <a:cs typeface="Arial" panose="020B0604020202020204" pitchFamily="34" charset="0"/>
              </a:rPr>
              <a:t>SARS/MERS </a:t>
            </a:r>
            <a:r>
              <a:rPr lang="en-US" altLang="en-US" sz="2000" dirty="0" err="1" smtClean="0">
                <a:latin typeface="Arial" panose="020B0604020202020204" pitchFamily="34" charset="0"/>
                <a:cs typeface="Arial" panose="020B0604020202020204" pitchFamily="34" charset="0"/>
              </a:rPr>
              <a:t>CoV</a:t>
            </a:r>
            <a:endParaRPr lang="en-US" altLang="en-US" sz="2000" dirty="0" smtClean="0">
              <a:latin typeface="Arial" panose="020B0604020202020204" pitchFamily="34" charset="0"/>
              <a:cs typeface="Arial" panose="020B0604020202020204" pitchFamily="34" charset="0"/>
            </a:endParaRPr>
          </a:p>
          <a:p>
            <a:pPr marL="182563" indent="-182563" eaLnBrk="1" hangingPunct="1">
              <a:buClrTx/>
            </a:pPr>
            <a:r>
              <a:rPr lang="en-US" altLang="en-US" sz="2000" dirty="0" smtClean="0">
                <a:latin typeface="Arial" panose="020B0604020202020204" pitchFamily="34" charset="0"/>
                <a:cs typeface="Arial" panose="020B0604020202020204" pitchFamily="34" charset="0"/>
              </a:rPr>
              <a:t>VPDs (measles, mumps, pertussis)</a:t>
            </a:r>
          </a:p>
          <a:p>
            <a:pPr marL="182563" indent="-182563" eaLnBrk="1" hangingPunct="1">
              <a:buClrTx/>
            </a:pPr>
            <a:r>
              <a:rPr lang="en-US" altLang="en-US" sz="2000" dirty="0" smtClean="0">
                <a:latin typeface="Arial" panose="020B0604020202020204" pitchFamily="34" charset="0"/>
                <a:cs typeface="Arial" panose="020B0604020202020204" pitchFamily="34" charset="0"/>
              </a:rPr>
              <a:t>Foodborne outbreaks</a:t>
            </a:r>
          </a:p>
          <a:p>
            <a:pPr marL="182563" indent="-182563" eaLnBrk="1" hangingPunct="1">
              <a:buClrTx/>
            </a:pPr>
            <a:r>
              <a:rPr lang="en-US" altLang="en-US" sz="2000" dirty="0" smtClean="0">
                <a:latin typeface="Arial" panose="020B0604020202020204" pitchFamily="34" charset="0"/>
                <a:cs typeface="Arial" panose="020B0604020202020204" pitchFamily="34" charset="0"/>
              </a:rPr>
              <a:t>Antibiotic resistance</a:t>
            </a:r>
          </a:p>
          <a:p>
            <a:pPr eaLnBrk="1" hangingPunct="1">
              <a:buClrTx/>
            </a:pPr>
            <a:r>
              <a:rPr lang="en-US" altLang="en-US" sz="2000" dirty="0" smtClean="0">
                <a:latin typeface="Arial" panose="020B0604020202020204" pitchFamily="34" charset="0"/>
                <a:cs typeface="Arial" panose="020B0604020202020204" pitchFamily="34" charset="0"/>
              </a:rPr>
              <a:t>Influenza A </a:t>
            </a:r>
            <a:r>
              <a:rPr lang="en-US" altLang="en-US" sz="2000" dirty="0" smtClean="0">
                <a:latin typeface="Arial" panose="020B0604020202020204" pitchFamily="34" charset="0"/>
                <a:cs typeface="Arial" panose="020B0604020202020204" pitchFamily="34" charset="0"/>
              </a:rPr>
              <a:t>H1N1/pdm09, </a:t>
            </a:r>
            <a:r>
              <a:rPr lang="en-US" altLang="en-US" sz="2000" dirty="0" smtClean="0">
                <a:latin typeface="Arial" panose="020B0604020202020204" pitchFamily="34" charset="0"/>
                <a:cs typeface="Arial" panose="020B0604020202020204" pitchFamily="34" charset="0"/>
              </a:rPr>
              <a:t>H5N1,   </a:t>
            </a:r>
          </a:p>
          <a:p>
            <a:pPr eaLnBrk="1" hangingPunct="1">
              <a:buClrTx/>
            </a:pPr>
            <a:r>
              <a:rPr lang="en-US" altLang="en-US" sz="2000" dirty="0" smtClean="0">
                <a:latin typeface="Arial" panose="020B0604020202020204" pitchFamily="34" charset="0"/>
                <a:cs typeface="Arial" panose="020B0604020202020204" pitchFamily="34" charset="0"/>
              </a:rPr>
              <a:t>	H5Nx, H7N9, H3v, H1v</a:t>
            </a:r>
          </a:p>
          <a:p>
            <a:pPr marL="182563" indent="-182563" eaLnBrk="1" hangingPunct="1"/>
            <a:endParaRPr lang="en-US" altLang="en-US" sz="2000" dirty="0" smtClean="0">
              <a:latin typeface="Arial" panose="020B0604020202020204" pitchFamily="34" charset="0"/>
              <a:cs typeface="Arial" panose="020B0604020202020204" pitchFamily="34" charset="0"/>
            </a:endParaRPr>
          </a:p>
          <a:p>
            <a:pPr marL="182563" indent="-182563" eaLnBrk="1" hangingPunct="1"/>
            <a:endParaRPr lang="en-US" altLang="en-US" sz="2000" dirty="0" smtClean="0">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5925" y="1376363"/>
            <a:ext cx="1843087"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094413" y="1800225"/>
            <a:ext cx="2346325" cy="13223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1781" y="3122613"/>
            <a:ext cx="2028825" cy="1521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0238" y="3059113"/>
            <a:ext cx="1687512" cy="210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8531" y="4571206"/>
            <a:ext cx="1644650" cy="163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0300" y="4641850"/>
            <a:ext cx="2230438" cy="149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1413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3" name="Rectangle 2"/>
          <p:cNvSpPr>
            <a:spLocks noGrp="1" noChangeArrowheads="1"/>
          </p:cNvSpPr>
          <p:nvPr>
            <p:ph type="body" idx="1"/>
          </p:nvPr>
        </p:nvSpPr>
        <p:spPr>
          <a:xfrm>
            <a:off x="621196" y="1277938"/>
            <a:ext cx="8458200" cy="4875212"/>
          </a:xfrm>
        </p:spPr>
        <p:txBody>
          <a:bodyPr/>
          <a:lstStyle/>
          <a:p>
            <a:pPr marL="382588" indent="-382588" defTabSz="1019175" eaLnBrk="1" hangingPunct="1"/>
            <a:endParaRPr lang="en-US" altLang="en-US" smtClean="0"/>
          </a:p>
          <a:p>
            <a:pPr marL="827088" lvl="1" indent="-317500" defTabSz="1019175" eaLnBrk="1" hangingPunct="1">
              <a:buFontTx/>
              <a:buNone/>
            </a:pPr>
            <a:endParaRPr lang="en-US" altLang="en-US" sz="1200" u="sng" smtClean="0"/>
          </a:p>
          <a:p>
            <a:pPr marL="382588" indent="-382588" defTabSz="1019175" eaLnBrk="1" hangingPunct="1"/>
            <a:endParaRPr lang="en-US" altLang="en-US" smtClean="0"/>
          </a:p>
        </p:txBody>
      </p:sp>
      <p:sp>
        <p:nvSpPr>
          <p:cNvPr id="942084" name="Text Box 3"/>
          <p:cNvSpPr txBox="1">
            <a:spLocks noChangeAspect="1" noChangeArrowheads="1"/>
          </p:cNvSpPr>
          <p:nvPr/>
        </p:nvSpPr>
        <p:spPr bwMode="auto">
          <a:xfrm>
            <a:off x="421171" y="1346200"/>
            <a:ext cx="85661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058" tIns="41029" rIns="82058" bIns="41029">
            <a:spAutoFit/>
          </a:bodyPr>
          <a:lstStyle>
            <a:lvl1pPr defTabSz="820738"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20738"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20738"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20738"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20738"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lgn="ctr">
              <a:spcBef>
                <a:spcPct val="50000"/>
              </a:spcBef>
              <a:buClrTx/>
              <a:buSzTx/>
              <a:buFontTx/>
              <a:buNone/>
            </a:pPr>
            <a:endParaRPr lang="en-US" altLang="en-US" sz="3000" smtClean="0">
              <a:solidFill>
                <a:srgbClr val="000000"/>
              </a:solidFill>
              <a:latin typeface="Tahoma" pitchFamily="34" charset="0"/>
              <a:cs typeface="Arial" pitchFamily="34" charset="0"/>
            </a:endParaRPr>
          </a:p>
        </p:txBody>
      </p:sp>
      <p:sp>
        <p:nvSpPr>
          <p:cNvPr id="942085" name="AutoShape 4"/>
          <p:cNvSpPr>
            <a:spLocks noChangeAspect="1" noChangeArrowheads="1"/>
          </p:cNvSpPr>
          <p:nvPr/>
        </p:nvSpPr>
        <p:spPr bwMode="auto">
          <a:xfrm>
            <a:off x="571984" y="5449888"/>
            <a:ext cx="173037" cy="16986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086" name="Text Box 5"/>
          <p:cNvSpPr txBox="1">
            <a:spLocks noChangeAspect="1" noChangeArrowheads="1"/>
          </p:cNvSpPr>
          <p:nvPr/>
        </p:nvSpPr>
        <p:spPr bwMode="auto">
          <a:xfrm>
            <a:off x="870434" y="5375275"/>
            <a:ext cx="264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058" tIns="41029" rIns="82058" bIns="41029">
            <a:spAutoFit/>
          </a:bodyPr>
          <a:lstStyle>
            <a:lvl1pPr defTabSz="820738"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20738"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20738"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20738"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20738"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50000"/>
              </a:spcBef>
              <a:buClrTx/>
              <a:buSzTx/>
              <a:buFontTx/>
              <a:buNone/>
            </a:pPr>
            <a:r>
              <a:rPr lang="en-US" altLang="en-US" sz="1800" b="1" smtClean="0">
                <a:solidFill>
                  <a:srgbClr val="000000"/>
                </a:solidFill>
                <a:latin typeface="Tahoma" pitchFamily="34" charset="0"/>
                <a:cs typeface="Arial" pitchFamily="34" charset="0"/>
              </a:rPr>
              <a:t>WCLN Sentinel Labs</a:t>
            </a:r>
          </a:p>
        </p:txBody>
      </p:sp>
      <p:sp>
        <p:nvSpPr>
          <p:cNvPr id="882975" name="Rectangle 286"/>
          <p:cNvSpPr>
            <a:spLocks noGrp="1" noChangeArrowheads="1"/>
          </p:cNvSpPr>
          <p:nvPr>
            <p:ph type="title"/>
          </p:nvPr>
        </p:nvSpPr>
        <p:spPr bwMode="auto">
          <a:xfrm>
            <a:off x="489077" y="476456"/>
            <a:ext cx="8728075" cy="814388"/>
          </a:xfrm>
        </p:spPr>
        <p:txBody>
          <a:bodyPr wrap="square" numCol="1" compatLnSpc="1">
            <a:prstTxWarp prst="textNoShape">
              <a:avLst/>
            </a:prstTxWarp>
            <a:normAutofit fontScale="90000"/>
          </a:bodyPr>
          <a:lstStyle/>
          <a:p>
            <a:pPr algn="l" eaLnBrk="1" hangingPunct="1">
              <a:defRPr/>
            </a:pPr>
            <a:r>
              <a:rPr lang="en-US" altLang="en-US" sz="3100" dirty="0" smtClean="0">
                <a:solidFill>
                  <a:srgbClr val="C00000"/>
                </a:solidFill>
                <a:effectLst/>
                <a:latin typeface="Arial" panose="020B0604020202020204" pitchFamily="34" charset="0"/>
                <a:cs typeface="Arial" panose="020B0604020202020204" pitchFamily="34" charset="0"/>
              </a:rPr>
              <a:t>The </a:t>
            </a:r>
            <a:r>
              <a:rPr lang="en-US" altLang="en-US" sz="3100" u="sng" dirty="0" smtClean="0">
                <a:solidFill>
                  <a:srgbClr val="C00000"/>
                </a:solidFill>
                <a:effectLst/>
                <a:latin typeface="Arial" panose="020B0604020202020204" pitchFamily="34" charset="0"/>
                <a:cs typeface="Arial" panose="020B0604020202020204" pitchFamily="34" charset="0"/>
              </a:rPr>
              <a:t>W</a:t>
            </a:r>
            <a:r>
              <a:rPr lang="en-US" altLang="en-US" sz="3100" dirty="0" smtClean="0">
                <a:solidFill>
                  <a:srgbClr val="C00000"/>
                </a:solidFill>
                <a:effectLst/>
                <a:latin typeface="Arial" panose="020B0604020202020204" pitchFamily="34" charset="0"/>
                <a:cs typeface="Arial" panose="020B0604020202020204" pitchFamily="34" charset="0"/>
              </a:rPr>
              <a:t>isconsin </a:t>
            </a:r>
            <a:r>
              <a:rPr lang="en-US" altLang="en-US" sz="3100" u="sng" dirty="0" smtClean="0">
                <a:solidFill>
                  <a:srgbClr val="C00000"/>
                </a:solidFill>
                <a:effectLst/>
                <a:latin typeface="Arial" panose="020B0604020202020204" pitchFamily="34" charset="0"/>
                <a:cs typeface="Arial" panose="020B0604020202020204" pitchFamily="34" charset="0"/>
              </a:rPr>
              <a:t>C</a:t>
            </a:r>
            <a:r>
              <a:rPr lang="en-US" altLang="en-US" sz="3100" dirty="0" smtClean="0">
                <a:solidFill>
                  <a:srgbClr val="C00000"/>
                </a:solidFill>
                <a:effectLst/>
                <a:latin typeface="Arial" panose="020B0604020202020204" pitchFamily="34" charset="0"/>
                <a:cs typeface="Arial" panose="020B0604020202020204" pitchFamily="34" charset="0"/>
              </a:rPr>
              <a:t>linical </a:t>
            </a:r>
            <a:r>
              <a:rPr lang="en-US" altLang="en-US" sz="3100" u="sng" dirty="0" smtClean="0">
                <a:solidFill>
                  <a:srgbClr val="C00000"/>
                </a:solidFill>
                <a:effectLst/>
                <a:latin typeface="Arial" panose="020B0604020202020204" pitchFamily="34" charset="0"/>
                <a:cs typeface="Arial" panose="020B0604020202020204" pitchFamily="34" charset="0"/>
              </a:rPr>
              <a:t>L</a:t>
            </a:r>
            <a:r>
              <a:rPr lang="en-US" altLang="en-US" sz="3100" dirty="0" smtClean="0">
                <a:solidFill>
                  <a:srgbClr val="C00000"/>
                </a:solidFill>
                <a:effectLst/>
                <a:latin typeface="Arial" panose="020B0604020202020204" pitchFamily="34" charset="0"/>
                <a:cs typeface="Arial" panose="020B0604020202020204" pitchFamily="34" charset="0"/>
              </a:rPr>
              <a:t>aboratory </a:t>
            </a:r>
            <a:r>
              <a:rPr lang="en-US" altLang="en-US" sz="3100" u="sng" dirty="0" smtClean="0">
                <a:solidFill>
                  <a:srgbClr val="C00000"/>
                </a:solidFill>
                <a:effectLst/>
                <a:latin typeface="Arial" panose="020B0604020202020204" pitchFamily="34" charset="0"/>
                <a:cs typeface="Arial" panose="020B0604020202020204" pitchFamily="34" charset="0"/>
              </a:rPr>
              <a:t>N</a:t>
            </a:r>
            <a:r>
              <a:rPr lang="en-US" altLang="en-US" sz="3100" dirty="0" smtClean="0">
                <a:solidFill>
                  <a:srgbClr val="C00000"/>
                </a:solidFill>
                <a:effectLst/>
                <a:latin typeface="Arial" panose="020B0604020202020204" pitchFamily="34" charset="0"/>
                <a:cs typeface="Arial" panose="020B0604020202020204" pitchFamily="34" charset="0"/>
              </a:rPr>
              <a:t>etwork:</a:t>
            </a:r>
            <a:r>
              <a:rPr lang="en-US" altLang="en-US" sz="2800" dirty="0" smtClean="0">
                <a:solidFill>
                  <a:srgbClr val="C00000"/>
                </a:solidFill>
                <a:effectLst/>
                <a:latin typeface="Arial" panose="020B0604020202020204" pitchFamily="34" charset="0"/>
                <a:cs typeface="Arial" panose="020B0604020202020204" pitchFamily="34" charset="0"/>
              </a:rPr>
              <a:t/>
            </a:r>
            <a:br>
              <a:rPr lang="en-US" altLang="en-US" sz="2800" dirty="0" smtClean="0">
                <a:solidFill>
                  <a:srgbClr val="C00000"/>
                </a:solidFill>
                <a:effectLst/>
                <a:latin typeface="Arial" panose="020B0604020202020204" pitchFamily="34" charset="0"/>
                <a:cs typeface="Arial" panose="020B0604020202020204" pitchFamily="34" charset="0"/>
              </a:rPr>
            </a:br>
            <a:r>
              <a:rPr lang="en-US" altLang="en-US" sz="2800" dirty="0" smtClean="0">
                <a:solidFill>
                  <a:srgbClr val="C00000"/>
                </a:solidFill>
                <a:effectLst/>
                <a:latin typeface="Arial" panose="020B0604020202020204" pitchFamily="34" charset="0"/>
                <a:cs typeface="Arial" panose="020B0604020202020204" pitchFamily="34" charset="0"/>
              </a:rPr>
              <a:t>An </a:t>
            </a:r>
            <a:r>
              <a:rPr lang="en-US" altLang="en-US" sz="2800" b="1" dirty="0" smtClean="0">
                <a:solidFill>
                  <a:srgbClr val="C00000"/>
                </a:solidFill>
                <a:effectLst/>
                <a:latin typeface="Arial" panose="020B0604020202020204" pitchFamily="34" charset="0"/>
                <a:cs typeface="Arial" panose="020B0604020202020204" pitchFamily="34" charset="0"/>
              </a:rPr>
              <a:t>“All-hazards” </a:t>
            </a:r>
            <a:r>
              <a:rPr lang="en-US" altLang="en-US" sz="2800" dirty="0" smtClean="0">
                <a:solidFill>
                  <a:srgbClr val="C00000"/>
                </a:solidFill>
                <a:effectLst/>
                <a:latin typeface="Arial" panose="020B0604020202020204" pitchFamily="34" charset="0"/>
                <a:cs typeface="Arial" panose="020B0604020202020204" pitchFamily="34" charset="0"/>
              </a:rPr>
              <a:t>Network of Sentinel Labs</a:t>
            </a:r>
          </a:p>
        </p:txBody>
      </p:sp>
      <p:grpSp>
        <p:nvGrpSpPr>
          <p:cNvPr id="2" name="Group 1"/>
          <p:cNvGrpSpPr/>
          <p:nvPr/>
        </p:nvGrpSpPr>
        <p:grpSpPr>
          <a:xfrm>
            <a:off x="2879510" y="1754061"/>
            <a:ext cx="4459288" cy="4584700"/>
            <a:chOff x="2421421" y="1277938"/>
            <a:chExt cx="4862513" cy="5133975"/>
          </a:xfrm>
        </p:grpSpPr>
        <p:sp>
          <p:nvSpPr>
            <p:cNvPr id="942087" name="Freeform 6"/>
            <p:cNvSpPr>
              <a:spLocks noChangeAspect="1"/>
            </p:cNvSpPr>
            <p:nvPr/>
          </p:nvSpPr>
          <p:spPr bwMode="auto">
            <a:xfrm>
              <a:off x="4761396" y="4357688"/>
              <a:ext cx="354013" cy="700087"/>
            </a:xfrm>
            <a:custGeom>
              <a:avLst/>
              <a:gdLst>
                <a:gd name="T0" fmla="*/ 0 w 316"/>
                <a:gd name="T1" fmla="*/ 2147483647 h 618"/>
                <a:gd name="T2" fmla="*/ 2147483647 w 316"/>
                <a:gd name="T3" fmla="*/ 2147483647 h 618"/>
                <a:gd name="T4" fmla="*/ 2147483647 w 316"/>
                <a:gd name="T5" fmla="*/ 2147483647 h 618"/>
                <a:gd name="T6" fmla="*/ 2147483647 w 316"/>
                <a:gd name="T7" fmla="*/ 2147483647 h 618"/>
                <a:gd name="T8" fmla="*/ 2147483647 w 316"/>
                <a:gd name="T9" fmla="*/ 2147483647 h 618"/>
                <a:gd name="T10" fmla="*/ 2147483647 w 316"/>
                <a:gd name="T11" fmla="*/ 2147483647 h 618"/>
                <a:gd name="T12" fmla="*/ 2147483647 w 316"/>
                <a:gd name="T13" fmla="*/ 2147483647 h 618"/>
                <a:gd name="T14" fmla="*/ 2147483647 w 316"/>
                <a:gd name="T15" fmla="*/ 2147483647 h 618"/>
                <a:gd name="T16" fmla="*/ 2147483647 w 316"/>
                <a:gd name="T17" fmla="*/ 2147483647 h 618"/>
                <a:gd name="T18" fmla="*/ 2147483647 w 316"/>
                <a:gd name="T19" fmla="*/ 2147483647 h 618"/>
                <a:gd name="T20" fmla="*/ 2147483647 w 316"/>
                <a:gd name="T21" fmla="*/ 0 h 618"/>
                <a:gd name="T22" fmla="*/ 2147483647 w 316"/>
                <a:gd name="T23" fmla="*/ 0 h 618"/>
                <a:gd name="T24" fmla="*/ 2147483647 w 316"/>
                <a:gd name="T25" fmla="*/ 0 h 618"/>
                <a:gd name="T26" fmla="*/ 2147483647 w 316"/>
                <a:gd name="T27" fmla="*/ 2147483647 h 618"/>
                <a:gd name="T28" fmla="*/ 2147483647 w 316"/>
                <a:gd name="T29" fmla="*/ 2147483647 h 618"/>
                <a:gd name="T30" fmla="*/ 2147483647 w 316"/>
                <a:gd name="T31" fmla="*/ 2147483647 h 618"/>
                <a:gd name="T32" fmla="*/ 2147483647 w 316"/>
                <a:gd name="T33" fmla="*/ 2147483647 h 618"/>
                <a:gd name="T34" fmla="*/ 2147483647 w 316"/>
                <a:gd name="T35" fmla="*/ 2147483647 h 618"/>
                <a:gd name="T36" fmla="*/ 0 w 316"/>
                <a:gd name="T37" fmla="*/ 2147483647 h 6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618"/>
                <a:gd name="T59" fmla="*/ 316 w 316"/>
                <a:gd name="T60" fmla="*/ 618 h 6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618">
                  <a:moveTo>
                    <a:pt x="0" y="156"/>
                  </a:moveTo>
                  <a:lnTo>
                    <a:pt x="1" y="200"/>
                  </a:lnTo>
                  <a:lnTo>
                    <a:pt x="51" y="312"/>
                  </a:lnTo>
                  <a:lnTo>
                    <a:pt x="35" y="354"/>
                  </a:lnTo>
                  <a:lnTo>
                    <a:pt x="129" y="479"/>
                  </a:lnTo>
                  <a:lnTo>
                    <a:pt x="135" y="540"/>
                  </a:lnTo>
                  <a:lnTo>
                    <a:pt x="175" y="594"/>
                  </a:lnTo>
                  <a:lnTo>
                    <a:pt x="175" y="617"/>
                  </a:lnTo>
                  <a:lnTo>
                    <a:pt x="315" y="617"/>
                  </a:lnTo>
                  <a:lnTo>
                    <a:pt x="314" y="268"/>
                  </a:lnTo>
                  <a:lnTo>
                    <a:pt x="314" y="0"/>
                  </a:lnTo>
                  <a:lnTo>
                    <a:pt x="229" y="0"/>
                  </a:lnTo>
                  <a:lnTo>
                    <a:pt x="101" y="0"/>
                  </a:lnTo>
                  <a:lnTo>
                    <a:pt x="94" y="73"/>
                  </a:lnTo>
                  <a:lnTo>
                    <a:pt x="83" y="96"/>
                  </a:lnTo>
                  <a:lnTo>
                    <a:pt x="49" y="85"/>
                  </a:lnTo>
                  <a:lnTo>
                    <a:pt x="41" y="135"/>
                  </a:lnTo>
                  <a:lnTo>
                    <a:pt x="13" y="136"/>
                  </a:lnTo>
                  <a:lnTo>
                    <a:pt x="0" y="156"/>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088" name="Freeform 7"/>
            <p:cNvSpPr>
              <a:spLocks noChangeAspect="1"/>
            </p:cNvSpPr>
            <p:nvPr/>
          </p:nvSpPr>
          <p:spPr bwMode="auto">
            <a:xfrm>
              <a:off x="4004159" y="1568450"/>
              <a:ext cx="504825" cy="769938"/>
            </a:xfrm>
            <a:custGeom>
              <a:avLst/>
              <a:gdLst>
                <a:gd name="T0" fmla="*/ 2147483647 w 448"/>
                <a:gd name="T1" fmla="*/ 2147483647 h 680"/>
                <a:gd name="T2" fmla="*/ 0 w 448"/>
                <a:gd name="T3" fmla="*/ 2147483647 h 680"/>
                <a:gd name="T4" fmla="*/ 2147483647 w 448"/>
                <a:gd name="T5" fmla="*/ 2147483647 h 680"/>
                <a:gd name="T6" fmla="*/ 2147483647 w 448"/>
                <a:gd name="T7" fmla="*/ 2147483647 h 680"/>
                <a:gd name="T8" fmla="*/ 2147483647 w 448"/>
                <a:gd name="T9" fmla="*/ 2147483647 h 680"/>
                <a:gd name="T10" fmla="*/ 2147483647 w 448"/>
                <a:gd name="T11" fmla="*/ 2147483647 h 680"/>
                <a:gd name="T12" fmla="*/ 2147483647 w 448"/>
                <a:gd name="T13" fmla="*/ 2147483647 h 680"/>
                <a:gd name="T14" fmla="*/ 2147483647 w 448"/>
                <a:gd name="T15" fmla="*/ 2147483647 h 680"/>
                <a:gd name="T16" fmla="*/ 2147483647 w 448"/>
                <a:gd name="T17" fmla="*/ 2147483647 h 680"/>
                <a:gd name="T18" fmla="*/ 2147483647 w 448"/>
                <a:gd name="T19" fmla="*/ 2147483647 h 680"/>
                <a:gd name="T20" fmla="*/ 2147483647 w 448"/>
                <a:gd name="T21" fmla="*/ 2147483647 h 680"/>
                <a:gd name="T22" fmla="*/ 2147483647 w 448"/>
                <a:gd name="T23" fmla="*/ 2147483647 h 680"/>
                <a:gd name="T24" fmla="*/ 2147483647 w 448"/>
                <a:gd name="T25" fmla="*/ 0 h 680"/>
                <a:gd name="T26" fmla="*/ 2147483647 w 448"/>
                <a:gd name="T27" fmla="*/ 2147483647 h 680"/>
                <a:gd name="T28" fmla="*/ 2147483647 w 448"/>
                <a:gd name="T29" fmla="*/ 2147483647 h 6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8"/>
                <a:gd name="T46" fmla="*/ 0 h 680"/>
                <a:gd name="T47" fmla="*/ 448 w 448"/>
                <a:gd name="T48" fmla="*/ 680 h 6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8" h="680">
                  <a:moveTo>
                    <a:pt x="8" y="60"/>
                  </a:moveTo>
                  <a:lnTo>
                    <a:pt x="0" y="212"/>
                  </a:lnTo>
                  <a:lnTo>
                    <a:pt x="15" y="217"/>
                  </a:lnTo>
                  <a:lnTo>
                    <a:pt x="15" y="498"/>
                  </a:lnTo>
                  <a:lnTo>
                    <a:pt x="15" y="678"/>
                  </a:lnTo>
                  <a:lnTo>
                    <a:pt x="180" y="679"/>
                  </a:lnTo>
                  <a:lnTo>
                    <a:pt x="447" y="675"/>
                  </a:lnTo>
                  <a:lnTo>
                    <a:pt x="447" y="510"/>
                  </a:lnTo>
                  <a:lnTo>
                    <a:pt x="356" y="509"/>
                  </a:lnTo>
                  <a:lnTo>
                    <a:pt x="356" y="429"/>
                  </a:lnTo>
                  <a:lnTo>
                    <a:pt x="277" y="423"/>
                  </a:lnTo>
                  <a:lnTo>
                    <a:pt x="273" y="71"/>
                  </a:lnTo>
                  <a:lnTo>
                    <a:pt x="178" y="0"/>
                  </a:lnTo>
                  <a:lnTo>
                    <a:pt x="44" y="79"/>
                  </a:lnTo>
                  <a:lnTo>
                    <a:pt x="8" y="6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089" name="Freeform 8"/>
            <p:cNvSpPr>
              <a:spLocks noChangeAspect="1"/>
            </p:cNvSpPr>
            <p:nvPr/>
          </p:nvSpPr>
          <p:spPr bwMode="auto">
            <a:xfrm>
              <a:off x="2999271" y="2676525"/>
              <a:ext cx="520700" cy="519113"/>
            </a:xfrm>
            <a:custGeom>
              <a:avLst/>
              <a:gdLst>
                <a:gd name="T0" fmla="*/ 0 w 460"/>
                <a:gd name="T1" fmla="*/ 0 h 459"/>
                <a:gd name="T2" fmla="*/ 0 w 460"/>
                <a:gd name="T3" fmla="*/ 2147483647 h 459"/>
                <a:gd name="T4" fmla="*/ 2147483647 w 460"/>
                <a:gd name="T5" fmla="*/ 2147483647 h 459"/>
                <a:gd name="T6" fmla="*/ 2147483647 w 460"/>
                <a:gd name="T7" fmla="*/ 2147483647 h 459"/>
                <a:gd name="T8" fmla="*/ 2147483647 w 460"/>
                <a:gd name="T9" fmla="*/ 2147483647 h 459"/>
                <a:gd name="T10" fmla="*/ 2147483647 w 460"/>
                <a:gd name="T11" fmla="*/ 0 h 459"/>
                <a:gd name="T12" fmla="*/ 2147483647 w 460"/>
                <a:gd name="T13" fmla="*/ 0 h 459"/>
                <a:gd name="T14" fmla="*/ 0 w 460"/>
                <a:gd name="T15" fmla="*/ 0 h 459"/>
                <a:gd name="T16" fmla="*/ 0 60000 65536"/>
                <a:gd name="T17" fmla="*/ 0 60000 65536"/>
                <a:gd name="T18" fmla="*/ 0 60000 65536"/>
                <a:gd name="T19" fmla="*/ 0 60000 65536"/>
                <a:gd name="T20" fmla="*/ 0 60000 65536"/>
                <a:gd name="T21" fmla="*/ 0 60000 65536"/>
                <a:gd name="T22" fmla="*/ 0 60000 65536"/>
                <a:gd name="T23" fmla="*/ 0 60000 65536"/>
                <a:gd name="T24" fmla="*/ 0 w 460"/>
                <a:gd name="T25" fmla="*/ 0 h 459"/>
                <a:gd name="T26" fmla="*/ 460 w 460"/>
                <a:gd name="T27" fmla="*/ 459 h 4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0" h="459">
                  <a:moveTo>
                    <a:pt x="0" y="0"/>
                  </a:moveTo>
                  <a:lnTo>
                    <a:pt x="0" y="458"/>
                  </a:lnTo>
                  <a:lnTo>
                    <a:pt x="356" y="458"/>
                  </a:lnTo>
                  <a:lnTo>
                    <a:pt x="451" y="457"/>
                  </a:lnTo>
                  <a:lnTo>
                    <a:pt x="458" y="363"/>
                  </a:lnTo>
                  <a:lnTo>
                    <a:pt x="459" y="0"/>
                  </a:lnTo>
                  <a:lnTo>
                    <a:pt x="112" y="0"/>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090" name="Freeform 9"/>
            <p:cNvSpPr>
              <a:spLocks noChangeAspect="1"/>
            </p:cNvSpPr>
            <p:nvPr/>
          </p:nvSpPr>
          <p:spPr bwMode="auto">
            <a:xfrm>
              <a:off x="3513621" y="1277938"/>
              <a:ext cx="641350" cy="842962"/>
            </a:xfrm>
            <a:custGeom>
              <a:avLst/>
              <a:gdLst>
                <a:gd name="T0" fmla="*/ 2147483647 w 567"/>
                <a:gd name="T1" fmla="*/ 2147483647 h 746"/>
                <a:gd name="T2" fmla="*/ 0 w 567"/>
                <a:gd name="T3" fmla="*/ 2147483647 h 746"/>
                <a:gd name="T4" fmla="*/ 2147483647 w 567"/>
                <a:gd name="T5" fmla="*/ 2147483647 h 746"/>
                <a:gd name="T6" fmla="*/ 2147483647 w 567"/>
                <a:gd name="T7" fmla="*/ 2147483647 h 746"/>
                <a:gd name="T8" fmla="*/ 2147483647 w 567"/>
                <a:gd name="T9" fmla="*/ 2147483647 h 746"/>
                <a:gd name="T10" fmla="*/ 2147483647 w 567"/>
                <a:gd name="T11" fmla="*/ 2147483647 h 746"/>
                <a:gd name="T12" fmla="*/ 2147483647 w 567"/>
                <a:gd name="T13" fmla="*/ 2147483647 h 746"/>
                <a:gd name="T14" fmla="*/ 2147483647 w 567"/>
                <a:gd name="T15" fmla="*/ 2147483647 h 746"/>
                <a:gd name="T16" fmla="*/ 2147483647 w 567"/>
                <a:gd name="T17" fmla="*/ 2147483647 h 746"/>
                <a:gd name="T18" fmla="*/ 2147483647 w 567"/>
                <a:gd name="T19" fmla="*/ 2147483647 h 746"/>
                <a:gd name="T20" fmla="*/ 2147483647 w 567"/>
                <a:gd name="T21" fmla="*/ 2147483647 h 746"/>
                <a:gd name="T22" fmla="*/ 2147483647 w 567"/>
                <a:gd name="T23" fmla="*/ 0 h 746"/>
                <a:gd name="T24" fmla="*/ 2147483647 w 567"/>
                <a:gd name="T25" fmla="*/ 2147483647 h 746"/>
                <a:gd name="T26" fmla="*/ 2147483647 w 567"/>
                <a:gd name="T27" fmla="*/ 2147483647 h 746"/>
                <a:gd name="T28" fmla="*/ 2147483647 w 567"/>
                <a:gd name="T29" fmla="*/ 2147483647 h 746"/>
                <a:gd name="T30" fmla="*/ 2147483647 w 567"/>
                <a:gd name="T31" fmla="*/ 2147483647 h 746"/>
                <a:gd name="T32" fmla="*/ 2147483647 w 567"/>
                <a:gd name="T33" fmla="*/ 2147483647 h 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7"/>
                <a:gd name="T52" fmla="*/ 0 h 746"/>
                <a:gd name="T53" fmla="*/ 567 w 567"/>
                <a:gd name="T54" fmla="*/ 746 h 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7" h="746">
                  <a:moveTo>
                    <a:pt x="1" y="177"/>
                  </a:moveTo>
                  <a:lnTo>
                    <a:pt x="0" y="745"/>
                  </a:lnTo>
                  <a:lnTo>
                    <a:pt x="447" y="745"/>
                  </a:lnTo>
                  <a:lnTo>
                    <a:pt x="447" y="470"/>
                  </a:lnTo>
                  <a:lnTo>
                    <a:pt x="432" y="466"/>
                  </a:lnTo>
                  <a:lnTo>
                    <a:pt x="437" y="316"/>
                  </a:lnTo>
                  <a:lnTo>
                    <a:pt x="503" y="256"/>
                  </a:lnTo>
                  <a:lnTo>
                    <a:pt x="514" y="145"/>
                  </a:lnTo>
                  <a:lnTo>
                    <a:pt x="555" y="113"/>
                  </a:lnTo>
                  <a:lnTo>
                    <a:pt x="566" y="34"/>
                  </a:lnTo>
                  <a:lnTo>
                    <a:pt x="539" y="29"/>
                  </a:lnTo>
                  <a:lnTo>
                    <a:pt x="512" y="0"/>
                  </a:lnTo>
                  <a:lnTo>
                    <a:pt x="416" y="21"/>
                  </a:lnTo>
                  <a:lnTo>
                    <a:pt x="274" y="91"/>
                  </a:lnTo>
                  <a:lnTo>
                    <a:pt x="223" y="90"/>
                  </a:lnTo>
                  <a:lnTo>
                    <a:pt x="168" y="127"/>
                  </a:lnTo>
                  <a:lnTo>
                    <a:pt x="1" y="177"/>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091" name="Freeform 10"/>
            <p:cNvSpPr>
              <a:spLocks noChangeAspect="1"/>
            </p:cNvSpPr>
            <p:nvPr/>
          </p:nvSpPr>
          <p:spPr bwMode="auto">
            <a:xfrm>
              <a:off x="6256821" y="3862388"/>
              <a:ext cx="390525" cy="490537"/>
            </a:xfrm>
            <a:custGeom>
              <a:avLst/>
              <a:gdLst>
                <a:gd name="T0" fmla="*/ 0 w 345"/>
                <a:gd name="T1" fmla="*/ 0 h 438"/>
                <a:gd name="T2" fmla="*/ 0 w 345"/>
                <a:gd name="T3" fmla="*/ 2147483647 h 438"/>
                <a:gd name="T4" fmla="*/ 0 w 345"/>
                <a:gd name="T5" fmla="*/ 2147483647 h 438"/>
                <a:gd name="T6" fmla="*/ 0 w 345"/>
                <a:gd name="T7" fmla="*/ 2147483647 h 438"/>
                <a:gd name="T8" fmla="*/ 2147483647 w 345"/>
                <a:gd name="T9" fmla="*/ 2147483647 h 438"/>
                <a:gd name="T10" fmla="*/ 2147483647 w 345"/>
                <a:gd name="T11" fmla="*/ 2147483647 h 438"/>
                <a:gd name="T12" fmla="*/ 2147483647 w 345"/>
                <a:gd name="T13" fmla="*/ 2147483647 h 438"/>
                <a:gd name="T14" fmla="*/ 2147483647 w 345"/>
                <a:gd name="T15" fmla="*/ 2147483647 h 438"/>
                <a:gd name="T16" fmla="*/ 2147483647 w 345"/>
                <a:gd name="T17" fmla="*/ 2147483647 h 438"/>
                <a:gd name="T18" fmla="*/ 2147483647 w 345"/>
                <a:gd name="T19" fmla="*/ 2147483647 h 438"/>
                <a:gd name="T20" fmla="*/ 2147483647 w 345"/>
                <a:gd name="T21" fmla="*/ 2147483647 h 438"/>
                <a:gd name="T22" fmla="*/ 2147483647 w 345"/>
                <a:gd name="T23" fmla="*/ 2147483647 h 438"/>
                <a:gd name="T24" fmla="*/ 2147483647 w 345"/>
                <a:gd name="T25" fmla="*/ 2147483647 h 438"/>
                <a:gd name="T26" fmla="*/ 2147483647 w 345"/>
                <a:gd name="T27" fmla="*/ 2147483647 h 438"/>
                <a:gd name="T28" fmla="*/ 2147483647 w 345"/>
                <a:gd name="T29" fmla="*/ 2147483647 h 438"/>
                <a:gd name="T30" fmla="*/ 2147483647 w 345"/>
                <a:gd name="T31" fmla="*/ 2147483647 h 438"/>
                <a:gd name="T32" fmla="*/ 2147483647 w 345"/>
                <a:gd name="T33" fmla="*/ 2147483647 h 438"/>
                <a:gd name="T34" fmla="*/ 2147483647 w 345"/>
                <a:gd name="T35" fmla="*/ 2147483647 h 438"/>
                <a:gd name="T36" fmla="*/ 2147483647 w 345"/>
                <a:gd name="T37" fmla="*/ 2147483647 h 438"/>
                <a:gd name="T38" fmla="*/ 2147483647 w 345"/>
                <a:gd name="T39" fmla="*/ 0 h 438"/>
                <a:gd name="T40" fmla="*/ 0 w 345"/>
                <a:gd name="T41" fmla="*/ 0 h 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5"/>
                <a:gd name="T64" fmla="*/ 0 h 438"/>
                <a:gd name="T65" fmla="*/ 345 w 345"/>
                <a:gd name="T66" fmla="*/ 438 h 4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5" h="438">
                  <a:moveTo>
                    <a:pt x="0" y="0"/>
                  </a:moveTo>
                  <a:lnTo>
                    <a:pt x="0" y="67"/>
                  </a:lnTo>
                  <a:lnTo>
                    <a:pt x="0" y="43"/>
                  </a:lnTo>
                  <a:lnTo>
                    <a:pt x="0" y="95"/>
                  </a:lnTo>
                  <a:lnTo>
                    <a:pt x="36" y="98"/>
                  </a:lnTo>
                  <a:lnTo>
                    <a:pt x="36" y="437"/>
                  </a:lnTo>
                  <a:lnTo>
                    <a:pt x="148" y="437"/>
                  </a:lnTo>
                  <a:lnTo>
                    <a:pt x="280" y="437"/>
                  </a:lnTo>
                  <a:lnTo>
                    <a:pt x="280" y="390"/>
                  </a:lnTo>
                  <a:lnTo>
                    <a:pt x="344" y="386"/>
                  </a:lnTo>
                  <a:lnTo>
                    <a:pt x="344" y="38"/>
                  </a:lnTo>
                  <a:lnTo>
                    <a:pt x="304" y="41"/>
                  </a:lnTo>
                  <a:lnTo>
                    <a:pt x="254" y="74"/>
                  </a:lnTo>
                  <a:lnTo>
                    <a:pt x="230" y="144"/>
                  </a:lnTo>
                  <a:lnTo>
                    <a:pt x="183" y="141"/>
                  </a:lnTo>
                  <a:lnTo>
                    <a:pt x="162" y="162"/>
                  </a:lnTo>
                  <a:lnTo>
                    <a:pt x="146" y="137"/>
                  </a:lnTo>
                  <a:lnTo>
                    <a:pt x="147" y="119"/>
                  </a:lnTo>
                  <a:lnTo>
                    <a:pt x="193" y="14"/>
                  </a:lnTo>
                  <a:lnTo>
                    <a:pt x="40" y="0"/>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092" name="Freeform 11"/>
            <p:cNvSpPr>
              <a:spLocks noChangeAspect="1"/>
            </p:cNvSpPr>
            <p:nvPr/>
          </p:nvSpPr>
          <p:spPr bwMode="auto">
            <a:xfrm>
              <a:off x="3018321" y="3932238"/>
              <a:ext cx="449263" cy="633412"/>
            </a:xfrm>
            <a:custGeom>
              <a:avLst/>
              <a:gdLst>
                <a:gd name="T0" fmla="*/ 0 w 398"/>
                <a:gd name="T1" fmla="*/ 2147483647 h 564"/>
                <a:gd name="T2" fmla="*/ 2147483647 w 398"/>
                <a:gd name="T3" fmla="*/ 2147483647 h 564"/>
                <a:gd name="T4" fmla="*/ 2147483647 w 398"/>
                <a:gd name="T5" fmla="*/ 2147483647 h 564"/>
                <a:gd name="T6" fmla="*/ 2147483647 w 398"/>
                <a:gd name="T7" fmla="*/ 0 h 564"/>
                <a:gd name="T8" fmla="*/ 2147483647 w 398"/>
                <a:gd name="T9" fmla="*/ 2147483647 h 564"/>
                <a:gd name="T10" fmla="*/ 2147483647 w 398"/>
                <a:gd name="T11" fmla="*/ 2147483647 h 564"/>
                <a:gd name="T12" fmla="*/ 2147483647 w 398"/>
                <a:gd name="T13" fmla="*/ 2147483647 h 564"/>
                <a:gd name="T14" fmla="*/ 2147483647 w 398"/>
                <a:gd name="T15" fmla="*/ 2147483647 h 564"/>
                <a:gd name="T16" fmla="*/ 2147483647 w 398"/>
                <a:gd name="T17" fmla="*/ 2147483647 h 564"/>
                <a:gd name="T18" fmla="*/ 2147483647 w 398"/>
                <a:gd name="T19" fmla="*/ 2147483647 h 564"/>
                <a:gd name="T20" fmla="*/ 0 w 398"/>
                <a:gd name="T21" fmla="*/ 2147483647 h 5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8"/>
                <a:gd name="T34" fmla="*/ 0 h 564"/>
                <a:gd name="T35" fmla="*/ 398 w 398"/>
                <a:gd name="T36" fmla="*/ 564 h 5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8" h="564">
                  <a:moveTo>
                    <a:pt x="0" y="185"/>
                  </a:moveTo>
                  <a:lnTo>
                    <a:pt x="60" y="4"/>
                  </a:lnTo>
                  <a:lnTo>
                    <a:pt x="322" y="5"/>
                  </a:lnTo>
                  <a:lnTo>
                    <a:pt x="396" y="0"/>
                  </a:lnTo>
                  <a:lnTo>
                    <a:pt x="397" y="350"/>
                  </a:lnTo>
                  <a:lnTo>
                    <a:pt x="337" y="393"/>
                  </a:lnTo>
                  <a:lnTo>
                    <a:pt x="381" y="502"/>
                  </a:lnTo>
                  <a:lnTo>
                    <a:pt x="378" y="563"/>
                  </a:lnTo>
                  <a:lnTo>
                    <a:pt x="171" y="405"/>
                  </a:lnTo>
                  <a:lnTo>
                    <a:pt x="95" y="235"/>
                  </a:lnTo>
                  <a:lnTo>
                    <a:pt x="0" y="185"/>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093" name="Freeform 12"/>
            <p:cNvSpPr>
              <a:spLocks noChangeAspect="1"/>
            </p:cNvSpPr>
            <p:nvPr/>
          </p:nvSpPr>
          <p:spPr bwMode="auto">
            <a:xfrm>
              <a:off x="2421421" y="2120900"/>
              <a:ext cx="706438" cy="565150"/>
            </a:xfrm>
            <a:custGeom>
              <a:avLst/>
              <a:gdLst>
                <a:gd name="T0" fmla="*/ 0 w 625"/>
                <a:gd name="T1" fmla="*/ 2147483647 h 501"/>
                <a:gd name="T2" fmla="*/ 2147483647 w 625"/>
                <a:gd name="T3" fmla="*/ 2147483647 h 501"/>
                <a:gd name="T4" fmla="*/ 2147483647 w 625"/>
                <a:gd name="T5" fmla="*/ 2147483647 h 501"/>
                <a:gd name="T6" fmla="*/ 2147483647 w 625"/>
                <a:gd name="T7" fmla="*/ 2147483647 h 501"/>
                <a:gd name="T8" fmla="*/ 2147483647 w 625"/>
                <a:gd name="T9" fmla="*/ 0 h 501"/>
                <a:gd name="T10" fmla="*/ 2147483647 w 625"/>
                <a:gd name="T11" fmla="*/ 0 h 501"/>
                <a:gd name="T12" fmla="*/ 2147483647 w 625"/>
                <a:gd name="T13" fmla="*/ 2147483647 h 501"/>
                <a:gd name="T14" fmla="*/ 2147483647 w 625"/>
                <a:gd name="T15" fmla="*/ 2147483647 h 501"/>
                <a:gd name="T16" fmla="*/ 2147483647 w 625"/>
                <a:gd name="T17" fmla="*/ 2147483647 h 501"/>
                <a:gd name="T18" fmla="*/ 2147483647 w 625"/>
                <a:gd name="T19" fmla="*/ 2147483647 h 501"/>
                <a:gd name="T20" fmla="*/ 2147483647 w 625"/>
                <a:gd name="T21" fmla="*/ 2147483647 h 501"/>
                <a:gd name="T22" fmla="*/ 0 w 625"/>
                <a:gd name="T23" fmla="*/ 2147483647 h 5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5"/>
                <a:gd name="T37" fmla="*/ 0 h 501"/>
                <a:gd name="T38" fmla="*/ 625 w 625"/>
                <a:gd name="T39" fmla="*/ 501 h 5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5" h="501">
                  <a:moveTo>
                    <a:pt x="0" y="500"/>
                  </a:moveTo>
                  <a:lnTo>
                    <a:pt x="40" y="402"/>
                  </a:lnTo>
                  <a:lnTo>
                    <a:pt x="127" y="242"/>
                  </a:lnTo>
                  <a:lnTo>
                    <a:pt x="403" y="121"/>
                  </a:lnTo>
                  <a:lnTo>
                    <a:pt x="455" y="0"/>
                  </a:lnTo>
                  <a:lnTo>
                    <a:pt x="624" y="0"/>
                  </a:lnTo>
                  <a:lnTo>
                    <a:pt x="624" y="491"/>
                  </a:lnTo>
                  <a:lnTo>
                    <a:pt x="512" y="488"/>
                  </a:lnTo>
                  <a:lnTo>
                    <a:pt x="512" y="437"/>
                  </a:lnTo>
                  <a:lnTo>
                    <a:pt x="271" y="441"/>
                  </a:lnTo>
                  <a:lnTo>
                    <a:pt x="271" y="500"/>
                  </a:lnTo>
                  <a:lnTo>
                    <a:pt x="0" y="50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094" name="Freeform 13"/>
            <p:cNvSpPr>
              <a:spLocks noChangeAspect="1"/>
            </p:cNvSpPr>
            <p:nvPr/>
          </p:nvSpPr>
          <p:spPr bwMode="auto">
            <a:xfrm>
              <a:off x="3388209" y="3106738"/>
              <a:ext cx="630237" cy="509587"/>
            </a:xfrm>
            <a:custGeom>
              <a:avLst/>
              <a:gdLst>
                <a:gd name="T0" fmla="*/ 0 w 557"/>
                <a:gd name="T1" fmla="*/ 2147483647 h 454"/>
                <a:gd name="T2" fmla="*/ 2147483647 w 557"/>
                <a:gd name="T3" fmla="*/ 2147483647 h 454"/>
                <a:gd name="T4" fmla="*/ 2147483647 w 557"/>
                <a:gd name="T5" fmla="*/ 2147483647 h 454"/>
                <a:gd name="T6" fmla="*/ 2147483647 w 557"/>
                <a:gd name="T7" fmla="*/ 2147483647 h 454"/>
                <a:gd name="T8" fmla="*/ 2147483647 w 557"/>
                <a:gd name="T9" fmla="*/ 2147483647 h 454"/>
                <a:gd name="T10" fmla="*/ 2147483647 w 557"/>
                <a:gd name="T11" fmla="*/ 2147483647 h 454"/>
                <a:gd name="T12" fmla="*/ 2147483647 w 557"/>
                <a:gd name="T13" fmla="*/ 0 h 454"/>
                <a:gd name="T14" fmla="*/ 2147483647 w 557"/>
                <a:gd name="T15" fmla="*/ 2147483647 h 454"/>
                <a:gd name="T16" fmla="*/ 0 w 557"/>
                <a:gd name="T17" fmla="*/ 2147483647 h 4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7"/>
                <a:gd name="T28" fmla="*/ 0 h 454"/>
                <a:gd name="T29" fmla="*/ 557 w 557"/>
                <a:gd name="T30" fmla="*/ 454 h 4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7" h="454">
                  <a:moveTo>
                    <a:pt x="0" y="76"/>
                  </a:moveTo>
                  <a:lnTo>
                    <a:pt x="24" y="190"/>
                  </a:lnTo>
                  <a:lnTo>
                    <a:pt x="24" y="453"/>
                  </a:lnTo>
                  <a:lnTo>
                    <a:pt x="556" y="453"/>
                  </a:lnTo>
                  <a:lnTo>
                    <a:pt x="556" y="275"/>
                  </a:lnTo>
                  <a:lnTo>
                    <a:pt x="556" y="4"/>
                  </a:lnTo>
                  <a:lnTo>
                    <a:pt x="116" y="0"/>
                  </a:lnTo>
                  <a:lnTo>
                    <a:pt x="103" y="76"/>
                  </a:lnTo>
                  <a:lnTo>
                    <a:pt x="0" y="76"/>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095" name="Freeform 14"/>
            <p:cNvSpPr>
              <a:spLocks noChangeAspect="1"/>
            </p:cNvSpPr>
            <p:nvPr/>
          </p:nvSpPr>
          <p:spPr bwMode="auto">
            <a:xfrm>
              <a:off x="4015271" y="3425825"/>
              <a:ext cx="463550" cy="719138"/>
            </a:xfrm>
            <a:custGeom>
              <a:avLst/>
              <a:gdLst>
                <a:gd name="T0" fmla="*/ 0 w 409"/>
                <a:gd name="T1" fmla="*/ 0 h 636"/>
                <a:gd name="T2" fmla="*/ 0 w 409"/>
                <a:gd name="T3" fmla="*/ 2147483647 h 636"/>
                <a:gd name="T4" fmla="*/ 2147483647 w 409"/>
                <a:gd name="T5" fmla="*/ 2147483647 h 636"/>
                <a:gd name="T6" fmla="*/ 0 w 409"/>
                <a:gd name="T7" fmla="*/ 2147483647 h 636"/>
                <a:gd name="T8" fmla="*/ 2147483647 w 409"/>
                <a:gd name="T9" fmla="*/ 2147483647 h 636"/>
                <a:gd name="T10" fmla="*/ 2147483647 w 409"/>
                <a:gd name="T11" fmla="*/ 2147483647 h 636"/>
                <a:gd name="T12" fmla="*/ 2147483647 w 409"/>
                <a:gd name="T13" fmla="*/ 2147483647 h 636"/>
                <a:gd name="T14" fmla="*/ 2147483647 w 409"/>
                <a:gd name="T15" fmla="*/ 2147483647 h 636"/>
                <a:gd name="T16" fmla="*/ 2147483647 w 409"/>
                <a:gd name="T17" fmla="*/ 2147483647 h 636"/>
                <a:gd name="T18" fmla="*/ 0 w 409"/>
                <a:gd name="T19" fmla="*/ 0 h 6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9"/>
                <a:gd name="T31" fmla="*/ 0 h 636"/>
                <a:gd name="T32" fmla="*/ 409 w 409"/>
                <a:gd name="T33" fmla="*/ 636 h 6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9" h="636">
                  <a:moveTo>
                    <a:pt x="0" y="0"/>
                  </a:moveTo>
                  <a:lnTo>
                    <a:pt x="0" y="189"/>
                  </a:lnTo>
                  <a:lnTo>
                    <a:pt x="1" y="447"/>
                  </a:lnTo>
                  <a:lnTo>
                    <a:pt x="0" y="544"/>
                  </a:lnTo>
                  <a:lnTo>
                    <a:pt x="92" y="546"/>
                  </a:lnTo>
                  <a:lnTo>
                    <a:pt x="92" y="635"/>
                  </a:lnTo>
                  <a:lnTo>
                    <a:pt x="408" y="635"/>
                  </a:lnTo>
                  <a:lnTo>
                    <a:pt x="408" y="359"/>
                  </a:lnTo>
                  <a:lnTo>
                    <a:pt x="408" y="4"/>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096" name="Freeform 15"/>
            <p:cNvSpPr>
              <a:spLocks noChangeAspect="1"/>
            </p:cNvSpPr>
            <p:nvPr/>
          </p:nvSpPr>
          <p:spPr bwMode="auto">
            <a:xfrm>
              <a:off x="5010634" y="5057775"/>
              <a:ext cx="615950" cy="422275"/>
            </a:xfrm>
            <a:custGeom>
              <a:avLst/>
              <a:gdLst>
                <a:gd name="T0" fmla="*/ 0 w 541"/>
                <a:gd name="T1" fmla="*/ 0 h 371"/>
                <a:gd name="T2" fmla="*/ 2147483647 w 541"/>
                <a:gd name="T3" fmla="*/ 2147483647 h 371"/>
                <a:gd name="T4" fmla="*/ 2147483647 w 541"/>
                <a:gd name="T5" fmla="*/ 2147483647 h 371"/>
                <a:gd name="T6" fmla="*/ 2147483647 w 541"/>
                <a:gd name="T7" fmla="*/ 2147483647 h 371"/>
                <a:gd name="T8" fmla="*/ 2147483647 w 541"/>
                <a:gd name="T9" fmla="*/ 2147483647 h 371"/>
                <a:gd name="T10" fmla="*/ 2147483647 w 541"/>
                <a:gd name="T11" fmla="*/ 2147483647 h 371"/>
                <a:gd name="T12" fmla="*/ 2147483647 w 541"/>
                <a:gd name="T13" fmla="*/ 2147483647 h 371"/>
                <a:gd name="T14" fmla="*/ 2147483647 w 541"/>
                <a:gd name="T15" fmla="*/ 2147483647 h 371"/>
                <a:gd name="T16" fmla="*/ 2147483647 w 541"/>
                <a:gd name="T17" fmla="*/ 2147483647 h 371"/>
                <a:gd name="T18" fmla="*/ 2147483647 w 541"/>
                <a:gd name="T19" fmla="*/ 2147483647 h 371"/>
                <a:gd name="T20" fmla="*/ 2147483647 w 541"/>
                <a:gd name="T21" fmla="*/ 2147483647 h 371"/>
                <a:gd name="T22" fmla="*/ 2147483647 w 541"/>
                <a:gd name="T23" fmla="*/ 2147483647 h 371"/>
                <a:gd name="T24" fmla="*/ 2147483647 w 541"/>
                <a:gd name="T25" fmla="*/ 0 h 371"/>
                <a:gd name="T26" fmla="*/ 0 w 541"/>
                <a:gd name="T27" fmla="*/ 0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1"/>
                <a:gd name="T43" fmla="*/ 0 h 371"/>
                <a:gd name="T44" fmla="*/ 541 w 541"/>
                <a:gd name="T45" fmla="*/ 371 h 3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1" h="371">
                  <a:moveTo>
                    <a:pt x="0" y="0"/>
                  </a:moveTo>
                  <a:lnTo>
                    <a:pt x="6" y="46"/>
                  </a:lnTo>
                  <a:lnTo>
                    <a:pt x="54" y="88"/>
                  </a:lnTo>
                  <a:lnTo>
                    <a:pt x="133" y="89"/>
                  </a:lnTo>
                  <a:lnTo>
                    <a:pt x="131" y="274"/>
                  </a:lnTo>
                  <a:lnTo>
                    <a:pt x="97" y="307"/>
                  </a:lnTo>
                  <a:lnTo>
                    <a:pt x="68" y="305"/>
                  </a:lnTo>
                  <a:lnTo>
                    <a:pt x="39" y="357"/>
                  </a:lnTo>
                  <a:lnTo>
                    <a:pt x="36" y="370"/>
                  </a:lnTo>
                  <a:lnTo>
                    <a:pt x="540" y="366"/>
                  </a:lnTo>
                  <a:lnTo>
                    <a:pt x="540" y="8"/>
                  </a:lnTo>
                  <a:lnTo>
                    <a:pt x="460" y="12"/>
                  </a:lnTo>
                  <a:lnTo>
                    <a:pt x="460"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097" name="Freeform 16"/>
            <p:cNvSpPr>
              <a:spLocks noChangeAspect="1"/>
            </p:cNvSpPr>
            <p:nvPr/>
          </p:nvSpPr>
          <p:spPr bwMode="auto">
            <a:xfrm>
              <a:off x="3713646" y="5292725"/>
              <a:ext cx="468313" cy="500063"/>
            </a:xfrm>
            <a:custGeom>
              <a:avLst/>
              <a:gdLst>
                <a:gd name="T0" fmla="*/ 0 w 417"/>
                <a:gd name="T1" fmla="*/ 0 h 442"/>
                <a:gd name="T2" fmla="*/ 2147483647 w 417"/>
                <a:gd name="T3" fmla="*/ 2147483647 h 442"/>
                <a:gd name="T4" fmla="*/ 2147483647 w 417"/>
                <a:gd name="T5" fmla="*/ 2147483647 h 442"/>
                <a:gd name="T6" fmla="*/ 2147483647 w 417"/>
                <a:gd name="T7" fmla="*/ 2147483647 h 442"/>
                <a:gd name="T8" fmla="*/ 2147483647 w 417"/>
                <a:gd name="T9" fmla="*/ 2147483647 h 442"/>
                <a:gd name="T10" fmla="*/ 2147483647 w 417"/>
                <a:gd name="T11" fmla="*/ 2147483647 h 442"/>
                <a:gd name="T12" fmla="*/ 2147483647 w 417"/>
                <a:gd name="T13" fmla="*/ 2147483647 h 442"/>
                <a:gd name="T14" fmla="*/ 2147483647 w 417"/>
                <a:gd name="T15" fmla="*/ 2147483647 h 442"/>
                <a:gd name="T16" fmla="*/ 2147483647 w 417"/>
                <a:gd name="T17" fmla="*/ 2147483647 h 442"/>
                <a:gd name="T18" fmla="*/ 2147483647 w 417"/>
                <a:gd name="T19" fmla="*/ 2147483647 h 442"/>
                <a:gd name="T20" fmla="*/ 2147483647 w 417"/>
                <a:gd name="T21" fmla="*/ 2147483647 h 442"/>
                <a:gd name="T22" fmla="*/ 2147483647 w 417"/>
                <a:gd name="T23" fmla="*/ 2147483647 h 442"/>
                <a:gd name="T24" fmla="*/ 0 w 417"/>
                <a:gd name="T25" fmla="*/ 0 h 4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7"/>
                <a:gd name="T40" fmla="*/ 0 h 442"/>
                <a:gd name="T41" fmla="*/ 417 w 417"/>
                <a:gd name="T42" fmla="*/ 442 h 4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7" h="442">
                  <a:moveTo>
                    <a:pt x="0" y="0"/>
                  </a:moveTo>
                  <a:lnTo>
                    <a:pt x="28" y="20"/>
                  </a:lnTo>
                  <a:lnTo>
                    <a:pt x="38" y="68"/>
                  </a:lnTo>
                  <a:lnTo>
                    <a:pt x="106" y="165"/>
                  </a:lnTo>
                  <a:lnTo>
                    <a:pt x="15" y="304"/>
                  </a:lnTo>
                  <a:lnTo>
                    <a:pt x="10" y="344"/>
                  </a:lnTo>
                  <a:lnTo>
                    <a:pt x="30" y="437"/>
                  </a:lnTo>
                  <a:lnTo>
                    <a:pt x="101" y="441"/>
                  </a:lnTo>
                  <a:lnTo>
                    <a:pt x="341" y="312"/>
                  </a:lnTo>
                  <a:lnTo>
                    <a:pt x="416" y="258"/>
                  </a:lnTo>
                  <a:lnTo>
                    <a:pt x="416" y="156"/>
                  </a:lnTo>
                  <a:lnTo>
                    <a:pt x="416" y="2"/>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098" name="Freeform 17"/>
            <p:cNvSpPr>
              <a:spLocks noChangeAspect="1"/>
            </p:cNvSpPr>
            <p:nvPr/>
          </p:nvSpPr>
          <p:spPr bwMode="auto">
            <a:xfrm>
              <a:off x="4869346" y="5470525"/>
              <a:ext cx="749300" cy="520700"/>
            </a:xfrm>
            <a:custGeom>
              <a:avLst/>
              <a:gdLst>
                <a:gd name="T0" fmla="*/ 2147483647 w 663"/>
                <a:gd name="T1" fmla="*/ 2147483647 h 459"/>
                <a:gd name="T2" fmla="*/ 0 w 663"/>
                <a:gd name="T3" fmla="*/ 2147483647 h 459"/>
                <a:gd name="T4" fmla="*/ 2147483647 w 663"/>
                <a:gd name="T5" fmla="*/ 2147483647 h 459"/>
                <a:gd name="T6" fmla="*/ 2147483647 w 663"/>
                <a:gd name="T7" fmla="*/ 2147483647 h 459"/>
                <a:gd name="T8" fmla="*/ 2147483647 w 663"/>
                <a:gd name="T9" fmla="*/ 2147483647 h 459"/>
                <a:gd name="T10" fmla="*/ 2147483647 w 663"/>
                <a:gd name="T11" fmla="*/ 2147483647 h 459"/>
                <a:gd name="T12" fmla="*/ 2147483647 w 663"/>
                <a:gd name="T13" fmla="*/ 0 h 459"/>
                <a:gd name="T14" fmla="*/ 2147483647 w 663"/>
                <a:gd name="T15" fmla="*/ 0 h 459"/>
                <a:gd name="T16" fmla="*/ 2147483647 w 663"/>
                <a:gd name="T17" fmla="*/ 2147483647 h 459"/>
                <a:gd name="T18" fmla="*/ 2147483647 w 663"/>
                <a:gd name="T19" fmla="*/ 2147483647 h 459"/>
                <a:gd name="T20" fmla="*/ 2147483647 w 663"/>
                <a:gd name="T21" fmla="*/ 2147483647 h 4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3"/>
                <a:gd name="T34" fmla="*/ 0 h 459"/>
                <a:gd name="T35" fmla="*/ 663 w 663"/>
                <a:gd name="T36" fmla="*/ 459 h 4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3" h="459">
                  <a:moveTo>
                    <a:pt x="1" y="83"/>
                  </a:moveTo>
                  <a:lnTo>
                    <a:pt x="0" y="433"/>
                  </a:lnTo>
                  <a:lnTo>
                    <a:pt x="366" y="433"/>
                  </a:lnTo>
                  <a:lnTo>
                    <a:pt x="366" y="458"/>
                  </a:lnTo>
                  <a:lnTo>
                    <a:pt x="662" y="458"/>
                  </a:lnTo>
                  <a:lnTo>
                    <a:pt x="662" y="85"/>
                  </a:lnTo>
                  <a:lnTo>
                    <a:pt x="662" y="0"/>
                  </a:lnTo>
                  <a:lnTo>
                    <a:pt x="167" y="0"/>
                  </a:lnTo>
                  <a:lnTo>
                    <a:pt x="94" y="21"/>
                  </a:lnTo>
                  <a:lnTo>
                    <a:pt x="65" y="86"/>
                  </a:lnTo>
                  <a:lnTo>
                    <a:pt x="1" y="83"/>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099" name="Freeform 18"/>
            <p:cNvSpPr>
              <a:spLocks noChangeAspect="1"/>
            </p:cNvSpPr>
            <p:nvPr/>
          </p:nvSpPr>
          <p:spPr bwMode="auto">
            <a:xfrm>
              <a:off x="5626584" y="5073650"/>
              <a:ext cx="523875" cy="517525"/>
            </a:xfrm>
            <a:custGeom>
              <a:avLst/>
              <a:gdLst>
                <a:gd name="T0" fmla="*/ 0 w 465"/>
                <a:gd name="T1" fmla="*/ 2147483647 h 458"/>
                <a:gd name="T2" fmla="*/ 0 w 465"/>
                <a:gd name="T3" fmla="*/ 2147483647 h 458"/>
                <a:gd name="T4" fmla="*/ 0 w 465"/>
                <a:gd name="T5" fmla="*/ 2147483647 h 458"/>
                <a:gd name="T6" fmla="*/ 2147483647 w 465"/>
                <a:gd name="T7" fmla="*/ 2147483647 h 458"/>
                <a:gd name="T8" fmla="*/ 2147483647 w 465"/>
                <a:gd name="T9" fmla="*/ 2147483647 h 458"/>
                <a:gd name="T10" fmla="*/ 2147483647 w 465"/>
                <a:gd name="T11" fmla="*/ 2147483647 h 458"/>
                <a:gd name="T12" fmla="*/ 2147483647 w 465"/>
                <a:gd name="T13" fmla="*/ 2147483647 h 458"/>
                <a:gd name="T14" fmla="*/ 2147483647 w 465"/>
                <a:gd name="T15" fmla="*/ 0 h 458"/>
                <a:gd name="T16" fmla="*/ 0 w 465"/>
                <a:gd name="T17" fmla="*/ 2147483647 h 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5"/>
                <a:gd name="T28" fmla="*/ 0 h 458"/>
                <a:gd name="T29" fmla="*/ 465 w 465"/>
                <a:gd name="T30" fmla="*/ 458 h 4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5" h="458">
                  <a:moveTo>
                    <a:pt x="0" y="4"/>
                  </a:moveTo>
                  <a:lnTo>
                    <a:pt x="0" y="366"/>
                  </a:lnTo>
                  <a:lnTo>
                    <a:pt x="0" y="453"/>
                  </a:lnTo>
                  <a:lnTo>
                    <a:pt x="464" y="457"/>
                  </a:lnTo>
                  <a:lnTo>
                    <a:pt x="464" y="335"/>
                  </a:lnTo>
                  <a:lnTo>
                    <a:pt x="464" y="280"/>
                  </a:lnTo>
                  <a:lnTo>
                    <a:pt x="463" y="4"/>
                  </a:lnTo>
                  <a:lnTo>
                    <a:pt x="96" y="0"/>
                  </a:lnTo>
                  <a:lnTo>
                    <a:pt x="0" y="4"/>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00" name="Freeform 19"/>
            <p:cNvSpPr>
              <a:spLocks noChangeAspect="1"/>
            </p:cNvSpPr>
            <p:nvPr/>
          </p:nvSpPr>
          <p:spPr bwMode="auto">
            <a:xfrm>
              <a:off x="6647346" y="3195638"/>
              <a:ext cx="636588" cy="722312"/>
            </a:xfrm>
            <a:custGeom>
              <a:avLst/>
              <a:gdLst>
                <a:gd name="T0" fmla="*/ 0 w 562"/>
                <a:gd name="T1" fmla="*/ 2147483647 h 640"/>
                <a:gd name="T2" fmla="*/ 2147483647 w 562"/>
                <a:gd name="T3" fmla="*/ 2147483647 h 640"/>
                <a:gd name="T4" fmla="*/ 2147483647 w 562"/>
                <a:gd name="T5" fmla="*/ 2147483647 h 640"/>
                <a:gd name="T6" fmla="*/ 2147483647 w 562"/>
                <a:gd name="T7" fmla="*/ 2147483647 h 640"/>
                <a:gd name="T8" fmla="*/ 2147483647 w 562"/>
                <a:gd name="T9" fmla="*/ 2147483647 h 640"/>
                <a:gd name="T10" fmla="*/ 2147483647 w 562"/>
                <a:gd name="T11" fmla="*/ 2147483647 h 640"/>
                <a:gd name="T12" fmla="*/ 2147483647 w 562"/>
                <a:gd name="T13" fmla="*/ 2147483647 h 640"/>
                <a:gd name="T14" fmla="*/ 2147483647 w 562"/>
                <a:gd name="T15" fmla="*/ 2147483647 h 640"/>
                <a:gd name="T16" fmla="*/ 2147483647 w 562"/>
                <a:gd name="T17" fmla="*/ 2147483647 h 640"/>
                <a:gd name="T18" fmla="*/ 2147483647 w 562"/>
                <a:gd name="T19" fmla="*/ 2147483647 h 640"/>
                <a:gd name="T20" fmla="*/ 2147483647 w 562"/>
                <a:gd name="T21" fmla="*/ 2147483647 h 640"/>
                <a:gd name="T22" fmla="*/ 2147483647 w 562"/>
                <a:gd name="T23" fmla="*/ 2147483647 h 640"/>
                <a:gd name="T24" fmla="*/ 2147483647 w 562"/>
                <a:gd name="T25" fmla="*/ 2147483647 h 640"/>
                <a:gd name="T26" fmla="*/ 2147483647 w 562"/>
                <a:gd name="T27" fmla="*/ 2147483647 h 640"/>
                <a:gd name="T28" fmla="*/ 2147483647 w 562"/>
                <a:gd name="T29" fmla="*/ 2147483647 h 640"/>
                <a:gd name="T30" fmla="*/ 2147483647 w 562"/>
                <a:gd name="T31" fmla="*/ 2147483647 h 640"/>
                <a:gd name="T32" fmla="*/ 2147483647 w 562"/>
                <a:gd name="T33" fmla="*/ 0 h 640"/>
                <a:gd name="T34" fmla="*/ 2147483647 w 562"/>
                <a:gd name="T35" fmla="*/ 2147483647 h 640"/>
                <a:gd name="T36" fmla="*/ 2147483647 w 562"/>
                <a:gd name="T37" fmla="*/ 2147483647 h 640"/>
                <a:gd name="T38" fmla="*/ 2147483647 w 562"/>
                <a:gd name="T39" fmla="*/ 2147483647 h 640"/>
                <a:gd name="T40" fmla="*/ 2147483647 w 562"/>
                <a:gd name="T41" fmla="*/ 2147483647 h 640"/>
                <a:gd name="T42" fmla="*/ 2147483647 w 562"/>
                <a:gd name="T43" fmla="*/ 2147483647 h 640"/>
                <a:gd name="T44" fmla="*/ 2147483647 w 562"/>
                <a:gd name="T45" fmla="*/ 2147483647 h 640"/>
                <a:gd name="T46" fmla="*/ 2147483647 w 562"/>
                <a:gd name="T47" fmla="*/ 2147483647 h 640"/>
                <a:gd name="T48" fmla="*/ 2147483647 w 562"/>
                <a:gd name="T49" fmla="*/ 2147483647 h 640"/>
                <a:gd name="T50" fmla="*/ 2147483647 w 562"/>
                <a:gd name="T51" fmla="*/ 2147483647 h 640"/>
                <a:gd name="T52" fmla="*/ 0 w 562"/>
                <a:gd name="T53" fmla="*/ 2147483647 h 6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2"/>
                <a:gd name="T82" fmla="*/ 0 h 640"/>
                <a:gd name="T83" fmla="*/ 562 w 562"/>
                <a:gd name="T84" fmla="*/ 640 h 6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2" h="640">
                  <a:moveTo>
                    <a:pt x="0" y="639"/>
                  </a:moveTo>
                  <a:lnTo>
                    <a:pt x="86" y="468"/>
                  </a:lnTo>
                  <a:lnTo>
                    <a:pt x="108" y="449"/>
                  </a:lnTo>
                  <a:lnTo>
                    <a:pt x="146" y="460"/>
                  </a:lnTo>
                  <a:lnTo>
                    <a:pt x="233" y="410"/>
                  </a:lnTo>
                  <a:lnTo>
                    <a:pt x="263" y="454"/>
                  </a:lnTo>
                  <a:lnTo>
                    <a:pt x="283" y="439"/>
                  </a:lnTo>
                  <a:lnTo>
                    <a:pt x="272" y="386"/>
                  </a:lnTo>
                  <a:lnTo>
                    <a:pt x="296" y="289"/>
                  </a:lnTo>
                  <a:lnTo>
                    <a:pt x="374" y="172"/>
                  </a:lnTo>
                  <a:lnTo>
                    <a:pt x="372" y="122"/>
                  </a:lnTo>
                  <a:lnTo>
                    <a:pt x="433" y="126"/>
                  </a:lnTo>
                  <a:lnTo>
                    <a:pt x="431" y="103"/>
                  </a:lnTo>
                  <a:lnTo>
                    <a:pt x="464" y="93"/>
                  </a:lnTo>
                  <a:lnTo>
                    <a:pt x="453" y="41"/>
                  </a:lnTo>
                  <a:lnTo>
                    <a:pt x="488" y="27"/>
                  </a:lnTo>
                  <a:lnTo>
                    <a:pt x="491" y="0"/>
                  </a:lnTo>
                  <a:lnTo>
                    <a:pt x="553" y="6"/>
                  </a:lnTo>
                  <a:lnTo>
                    <a:pt x="561" y="33"/>
                  </a:lnTo>
                  <a:lnTo>
                    <a:pt x="516" y="110"/>
                  </a:lnTo>
                  <a:lnTo>
                    <a:pt x="509" y="197"/>
                  </a:lnTo>
                  <a:lnTo>
                    <a:pt x="459" y="228"/>
                  </a:lnTo>
                  <a:lnTo>
                    <a:pt x="404" y="341"/>
                  </a:lnTo>
                  <a:lnTo>
                    <a:pt x="400" y="395"/>
                  </a:lnTo>
                  <a:lnTo>
                    <a:pt x="319" y="501"/>
                  </a:lnTo>
                  <a:lnTo>
                    <a:pt x="278" y="635"/>
                  </a:lnTo>
                  <a:lnTo>
                    <a:pt x="0" y="639"/>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01" name="Freeform 20"/>
            <p:cNvSpPr>
              <a:spLocks noChangeAspect="1"/>
            </p:cNvSpPr>
            <p:nvPr/>
          </p:nvSpPr>
          <p:spPr bwMode="auto">
            <a:xfrm>
              <a:off x="2937359" y="1458913"/>
              <a:ext cx="577850" cy="661987"/>
            </a:xfrm>
            <a:custGeom>
              <a:avLst/>
              <a:gdLst>
                <a:gd name="T0" fmla="*/ 2147483647 w 513"/>
                <a:gd name="T1" fmla="*/ 2147483647 h 584"/>
                <a:gd name="T2" fmla="*/ 2147483647 w 513"/>
                <a:gd name="T3" fmla="*/ 2147483647 h 584"/>
                <a:gd name="T4" fmla="*/ 0 w 513"/>
                <a:gd name="T5" fmla="*/ 2147483647 h 584"/>
                <a:gd name="T6" fmla="*/ 2147483647 w 513"/>
                <a:gd name="T7" fmla="*/ 2147483647 h 584"/>
                <a:gd name="T8" fmla="*/ 2147483647 w 513"/>
                <a:gd name="T9" fmla="*/ 2147483647 h 584"/>
                <a:gd name="T10" fmla="*/ 2147483647 w 513"/>
                <a:gd name="T11" fmla="*/ 2147483647 h 584"/>
                <a:gd name="T12" fmla="*/ 2147483647 w 513"/>
                <a:gd name="T13" fmla="*/ 2147483647 h 584"/>
                <a:gd name="T14" fmla="*/ 2147483647 w 513"/>
                <a:gd name="T15" fmla="*/ 2147483647 h 584"/>
                <a:gd name="T16" fmla="*/ 2147483647 w 513"/>
                <a:gd name="T17" fmla="*/ 2147483647 h 584"/>
                <a:gd name="T18" fmla="*/ 2147483647 w 513"/>
                <a:gd name="T19" fmla="*/ 2147483647 h 584"/>
                <a:gd name="T20" fmla="*/ 2147483647 w 513"/>
                <a:gd name="T21" fmla="*/ 2147483647 h 584"/>
                <a:gd name="T22" fmla="*/ 2147483647 w 513"/>
                <a:gd name="T23" fmla="*/ 2147483647 h 584"/>
                <a:gd name="T24" fmla="*/ 2147483647 w 513"/>
                <a:gd name="T25" fmla="*/ 0 h 584"/>
                <a:gd name="T26" fmla="*/ 2147483647 w 513"/>
                <a:gd name="T27" fmla="*/ 2147483647 h 5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3"/>
                <a:gd name="T43" fmla="*/ 0 h 584"/>
                <a:gd name="T44" fmla="*/ 513 w 513"/>
                <a:gd name="T45" fmla="*/ 584 h 5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3" h="584">
                  <a:moveTo>
                    <a:pt x="14" y="80"/>
                  </a:moveTo>
                  <a:lnTo>
                    <a:pt x="10" y="316"/>
                  </a:lnTo>
                  <a:lnTo>
                    <a:pt x="0" y="583"/>
                  </a:lnTo>
                  <a:lnTo>
                    <a:pt x="172" y="583"/>
                  </a:lnTo>
                  <a:lnTo>
                    <a:pt x="512" y="579"/>
                  </a:lnTo>
                  <a:lnTo>
                    <a:pt x="512" y="20"/>
                  </a:lnTo>
                  <a:lnTo>
                    <a:pt x="498" y="15"/>
                  </a:lnTo>
                  <a:lnTo>
                    <a:pt x="359" y="74"/>
                  </a:lnTo>
                  <a:lnTo>
                    <a:pt x="281" y="80"/>
                  </a:lnTo>
                  <a:lnTo>
                    <a:pt x="159" y="6"/>
                  </a:lnTo>
                  <a:lnTo>
                    <a:pt x="129" y="58"/>
                  </a:lnTo>
                  <a:lnTo>
                    <a:pt x="113" y="47"/>
                  </a:lnTo>
                  <a:lnTo>
                    <a:pt x="122" y="0"/>
                  </a:lnTo>
                  <a:lnTo>
                    <a:pt x="14" y="8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02" name="Freeform 21"/>
            <p:cNvSpPr>
              <a:spLocks noChangeAspect="1"/>
            </p:cNvSpPr>
            <p:nvPr/>
          </p:nvSpPr>
          <p:spPr bwMode="auto">
            <a:xfrm>
              <a:off x="2967521" y="3195638"/>
              <a:ext cx="447675" cy="622300"/>
            </a:xfrm>
            <a:custGeom>
              <a:avLst/>
              <a:gdLst>
                <a:gd name="T0" fmla="*/ 2147483647 w 397"/>
                <a:gd name="T1" fmla="*/ 2147483647 h 552"/>
                <a:gd name="T2" fmla="*/ 0 w 397"/>
                <a:gd name="T3" fmla="*/ 0 h 552"/>
                <a:gd name="T4" fmla="*/ 2147483647 w 397"/>
                <a:gd name="T5" fmla="*/ 0 h 552"/>
                <a:gd name="T6" fmla="*/ 2147483647 w 397"/>
                <a:gd name="T7" fmla="*/ 2147483647 h 552"/>
                <a:gd name="T8" fmla="*/ 2147483647 w 397"/>
                <a:gd name="T9" fmla="*/ 2147483647 h 552"/>
                <a:gd name="T10" fmla="*/ 2147483647 w 397"/>
                <a:gd name="T11" fmla="*/ 2147483647 h 552"/>
                <a:gd name="T12" fmla="*/ 2147483647 w 397"/>
                <a:gd name="T13" fmla="*/ 2147483647 h 552"/>
                <a:gd name="T14" fmla="*/ 2147483647 w 397"/>
                <a:gd name="T15" fmla="*/ 2147483647 h 552"/>
                <a:gd name="T16" fmla="*/ 2147483647 w 397"/>
                <a:gd name="T17" fmla="*/ 2147483647 h 552"/>
                <a:gd name="T18" fmla="*/ 2147483647 w 397"/>
                <a:gd name="T19" fmla="*/ 2147483647 h 5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7"/>
                <a:gd name="T31" fmla="*/ 0 h 552"/>
                <a:gd name="T32" fmla="*/ 397 w 397"/>
                <a:gd name="T33" fmla="*/ 552 h 5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7" h="552">
                  <a:moveTo>
                    <a:pt x="24" y="94"/>
                  </a:moveTo>
                  <a:lnTo>
                    <a:pt x="0" y="0"/>
                  </a:lnTo>
                  <a:lnTo>
                    <a:pt x="372" y="0"/>
                  </a:lnTo>
                  <a:lnTo>
                    <a:pt x="396" y="119"/>
                  </a:lnTo>
                  <a:lnTo>
                    <a:pt x="396" y="375"/>
                  </a:lnTo>
                  <a:lnTo>
                    <a:pt x="396" y="551"/>
                  </a:lnTo>
                  <a:lnTo>
                    <a:pt x="24" y="551"/>
                  </a:lnTo>
                  <a:lnTo>
                    <a:pt x="26" y="354"/>
                  </a:lnTo>
                  <a:lnTo>
                    <a:pt x="24" y="92"/>
                  </a:lnTo>
                  <a:lnTo>
                    <a:pt x="24" y="94"/>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03" name="Freeform 22"/>
            <p:cNvSpPr>
              <a:spLocks noChangeAspect="1"/>
            </p:cNvSpPr>
            <p:nvPr/>
          </p:nvSpPr>
          <p:spPr bwMode="auto">
            <a:xfrm>
              <a:off x="3415196" y="3613150"/>
              <a:ext cx="603250" cy="322263"/>
            </a:xfrm>
            <a:custGeom>
              <a:avLst/>
              <a:gdLst>
                <a:gd name="T0" fmla="*/ 0 w 533"/>
                <a:gd name="T1" fmla="*/ 0 h 286"/>
                <a:gd name="T2" fmla="*/ 0 w 533"/>
                <a:gd name="T3" fmla="*/ 2147483647 h 286"/>
                <a:gd name="T4" fmla="*/ 0 w 533"/>
                <a:gd name="T5" fmla="*/ 2147483647 h 286"/>
                <a:gd name="T6" fmla="*/ 2147483647 w 533"/>
                <a:gd name="T7" fmla="*/ 2147483647 h 286"/>
                <a:gd name="T8" fmla="*/ 2147483647 w 533"/>
                <a:gd name="T9" fmla="*/ 2147483647 h 286"/>
                <a:gd name="T10" fmla="*/ 2147483647 w 533"/>
                <a:gd name="T11" fmla="*/ 2147483647 h 286"/>
                <a:gd name="T12" fmla="*/ 2147483647 w 533"/>
                <a:gd name="T13" fmla="*/ 2147483647 h 286"/>
                <a:gd name="T14" fmla="*/ 0 w 533"/>
                <a:gd name="T15" fmla="*/ 0 h 286"/>
                <a:gd name="T16" fmla="*/ 0 60000 65536"/>
                <a:gd name="T17" fmla="*/ 0 60000 65536"/>
                <a:gd name="T18" fmla="*/ 0 60000 65536"/>
                <a:gd name="T19" fmla="*/ 0 60000 65536"/>
                <a:gd name="T20" fmla="*/ 0 60000 65536"/>
                <a:gd name="T21" fmla="*/ 0 60000 65536"/>
                <a:gd name="T22" fmla="*/ 0 60000 65536"/>
                <a:gd name="T23" fmla="*/ 0 60000 65536"/>
                <a:gd name="T24" fmla="*/ 0 w 533"/>
                <a:gd name="T25" fmla="*/ 0 h 286"/>
                <a:gd name="T26" fmla="*/ 533 w 533"/>
                <a:gd name="T27" fmla="*/ 286 h 2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3" h="286">
                  <a:moveTo>
                    <a:pt x="0" y="0"/>
                  </a:moveTo>
                  <a:lnTo>
                    <a:pt x="0" y="175"/>
                  </a:lnTo>
                  <a:lnTo>
                    <a:pt x="0" y="281"/>
                  </a:lnTo>
                  <a:lnTo>
                    <a:pt x="184" y="285"/>
                  </a:lnTo>
                  <a:lnTo>
                    <a:pt x="353" y="285"/>
                  </a:lnTo>
                  <a:lnTo>
                    <a:pt x="532" y="285"/>
                  </a:lnTo>
                  <a:lnTo>
                    <a:pt x="532" y="5"/>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04" name="Freeform 23"/>
            <p:cNvSpPr>
              <a:spLocks noChangeAspect="1"/>
            </p:cNvSpPr>
            <p:nvPr/>
          </p:nvSpPr>
          <p:spPr bwMode="auto">
            <a:xfrm>
              <a:off x="5885346" y="2349500"/>
              <a:ext cx="517525" cy="346075"/>
            </a:xfrm>
            <a:custGeom>
              <a:avLst/>
              <a:gdLst>
                <a:gd name="T0" fmla="*/ 2147483647 w 457"/>
                <a:gd name="T1" fmla="*/ 2147483647 h 307"/>
                <a:gd name="T2" fmla="*/ 0 w 457"/>
                <a:gd name="T3" fmla="*/ 2147483647 h 307"/>
                <a:gd name="T4" fmla="*/ 2147483647 w 457"/>
                <a:gd name="T5" fmla="*/ 2147483647 h 307"/>
                <a:gd name="T6" fmla="*/ 2147483647 w 457"/>
                <a:gd name="T7" fmla="*/ 2147483647 h 307"/>
                <a:gd name="T8" fmla="*/ 2147483647 w 457"/>
                <a:gd name="T9" fmla="*/ 2147483647 h 307"/>
                <a:gd name="T10" fmla="*/ 2147483647 w 457"/>
                <a:gd name="T11" fmla="*/ 2147483647 h 307"/>
                <a:gd name="T12" fmla="*/ 2147483647 w 457"/>
                <a:gd name="T13" fmla="*/ 2147483647 h 307"/>
                <a:gd name="T14" fmla="*/ 2147483647 w 457"/>
                <a:gd name="T15" fmla="*/ 2147483647 h 307"/>
                <a:gd name="T16" fmla="*/ 2147483647 w 457"/>
                <a:gd name="T17" fmla="*/ 2147483647 h 307"/>
                <a:gd name="T18" fmla="*/ 2147483647 w 457"/>
                <a:gd name="T19" fmla="*/ 2147483647 h 307"/>
                <a:gd name="T20" fmla="*/ 2147483647 w 457"/>
                <a:gd name="T21" fmla="*/ 2147483647 h 307"/>
                <a:gd name="T22" fmla="*/ 2147483647 w 457"/>
                <a:gd name="T23" fmla="*/ 0 h 307"/>
                <a:gd name="T24" fmla="*/ 2147483647 w 457"/>
                <a:gd name="T25" fmla="*/ 2147483647 h 307"/>
                <a:gd name="T26" fmla="*/ 2147483647 w 457"/>
                <a:gd name="T27" fmla="*/ 2147483647 h 307"/>
                <a:gd name="T28" fmla="*/ 2147483647 w 457"/>
                <a:gd name="T29" fmla="*/ 2147483647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307"/>
                <a:gd name="T47" fmla="*/ 457 w 457"/>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307">
                  <a:moveTo>
                    <a:pt x="1" y="5"/>
                  </a:moveTo>
                  <a:lnTo>
                    <a:pt x="0" y="306"/>
                  </a:lnTo>
                  <a:lnTo>
                    <a:pt x="214" y="304"/>
                  </a:lnTo>
                  <a:lnTo>
                    <a:pt x="456" y="305"/>
                  </a:lnTo>
                  <a:lnTo>
                    <a:pt x="456" y="230"/>
                  </a:lnTo>
                  <a:lnTo>
                    <a:pt x="406" y="190"/>
                  </a:lnTo>
                  <a:lnTo>
                    <a:pt x="403" y="168"/>
                  </a:lnTo>
                  <a:lnTo>
                    <a:pt x="437" y="132"/>
                  </a:lnTo>
                  <a:lnTo>
                    <a:pt x="411" y="89"/>
                  </a:lnTo>
                  <a:lnTo>
                    <a:pt x="373" y="58"/>
                  </a:lnTo>
                  <a:lnTo>
                    <a:pt x="258" y="51"/>
                  </a:lnTo>
                  <a:lnTo>
                    <a:pt x="113" y="0"/>
                  </a:lnTo>
                  <a:lnTo>
                    <a:pt x="64" y="5"/>
                  </a:lnTo>
                  <a:lnTo>
                    <a:pt x="43" y="22"/>
                  </a:lnTo>
                  <a:lnTo>
                    <a:pt x="1" y="5"/>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05" name="Freeform 24"/>
            <p:cNvSpPr>
              <a:spLocks noChangeAspect="1"/>
            </p:cNvSpPr>
            <p:nvPr/>
          </p:nvSpPr>
          <p:spPr bwMode="auto">
            <a:xfrm>
              <a:off x="5601184" y="2290763"/>
              <a:ext cx="501650" cy="803275"/>
            </a:xfrm>
            <a:custGeom>
              <a:avLst/>
              <a:gdLst>
                <a:gd name="T0" fmla="*/ 0 w 442"/>
                <a:gd name="T1" fmla="*/ 2147483647 h 711"/>
                <a:gd name="T2" fmla="*/ 2147483647 w 442"/>
                <a:gd name="T3" fmla="*/ 2147483647 h 711"/>
                <a:gd name="T4" fmla="*/ 2147483647 w 442"/>
                <a:gd name="T5" fmla="*/ 2147483647 h 711"/>
                <a:gd name="T6" fmla="*/ 2147483647 w 442"/>
                <a:gd name="T7" fmla="*/ 2147483647 h 711"/>
                <a:gd name="T8" fmla="*/ 2147483647 w 442"/>
                <a:gd name="T9" fmla="*/ 2147483647 h 711"/>
                <a:gd name="T10" fmla="*/ 2147483647 w 442"/>
                <a:gd name="T11" fmla="*/ 2147483647 h 711"/>
                <a:gd name="T12" fmla="*/ 2147483647 w 442"/>
                <a:gd name="T13" fmla="*/ 2147483647 h 711"/>
                <a:gd name="T14" fmla="*/ 2147483647 w 442"/>
                <a:gd name="T15" fmla="*/ 2147483647 h 711"/>
                <a:gd name="T16" fmla="*/ 2147483647 w 442"/>
                <a:gd name="T17" fmla="*/ 2147483647 h 711"/>
                <a:gd name="T18" fmla="*/ 2147483647 w 442"/>
                <a:gd name="T19" fmla="*/ 2147483647 h 711"/>
                <a:gd name="T20" fmla="*/ 2147483647 w 442"/>
                <a:gd name="T21" fmla="*/ 2147483647 h 711"/>
                <a:gd name="T22" fmla="*/ 2147483647 w 442"/>
                <a:gd name="T23" fmla="*/ 0 h 711"/>
                <a:gd name="T24" fmla="*/ 2147483647 w 442"/>
                <a:gd name="T25" fmla="*/ 2147483647 h 711"/>
                <a:gd name="T26" fmla="*/ 0 w 442"/>
                <a:gd name="T27" fmla="*/ 2147483647 h 7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2"/>
                <a:gd name="T43" fmla="*/ 0 h 711"/>
                <a:gd name="T44" fmla="*/ 442 w 442"/>
                <a:gd name="T45" fmla="*/ 711 h 7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2" h="711">
                  <a:moveTo>
                    <a:pt x="0" y="110"/>
                  </a:moveTo>
                  <a:lnTo>
                    <a:pt x="1" y="177"/>
                  </a:lnTo>
                  <a:lnTo>
                    <a:pt x="1" y="591"/>
                  </a:lnTo>
                  <a:lnTo>
                    <a:pt x="76" y="591"/>
                  </a:lnTo>
                  <a:lnTo>
                    <a:pt x="76" y="705"/>
                  </a:lnTo>
                  <a:lnTo>
                    <a:pt x="256" y="710"/>
                  </a:lnTo>
                  <a:lnTo>
                    <a:pt x="440" y="705"/>
                  </a:lnTo>
                  <a:lnTo>
                    <a:pt x="441" y="356"/>
                  </a:lnTo>
                  <a:lnTo>
                    <a:pt x="252" y="358"/>
                  </a:lnTo>
                  <a:lnTo>
                    <a:pt x="252" y="63"/>
                  </a:lnTo>
                  <a:lnTo>
                    <a:pt x="127" y="41"/>
                  </a:lnTo>
                  <a:lnTo>
                    <a:pt x="68" y="0"/>
                  </a:lnTo>
                  <a:lnTo>
                    <a:pt x="69" y="115"/>
                  </a:lnTo>
                  <a:lnTo>
                    <a:pt x="0" y="11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06" name="Freeform 25"/>
            <p:cNvSpPr>
              <a:spLocks noChangeAspect="1"/>
            </p:cNvSpPr>
            <p:nvPr/>
          </p:nvSpPr>
          <p:spPr bwMode="auto">
            <a:xfrm>
              <a:off x="3753334" y="5545138"/>
              <a:ext cx="611187" cy="814387"/>
            </a:xfrm>
            <a:custGeom>
              <a:avLst/>
              <a:gdLst>
                <a:gd name="T0" fmla="*/ 0 w 542"/>
                <a:gd name="T1" fmla="*/ 2147483647 h 717"/>
                <a:gd name="T2" fmla="*/ 2147483647 w 542"/>
                <a:gd name="T3" fmla="*/ 2147483647 h 717"/>
                <a:gd name="T4" fmla="*/ 2147483647 w 542"/>
                <a:gd name="T5" fmla="*/ 2147483647 h 717"/>
                <a:gd name="T6" fmla="*/ 2147483647 w 542"/>
                <a:gd name="T7" fmla="*/ 2147483647 h 717"/>
                <a:gd name="T8" fmla="*/ 2147483647 w 542"/>
                <a:gd name="T9" fmla="*/ 2147483647 h 717"/>
                <a:gd name="T10" fmla="*/ 2147483647 w 542"/>
                <a:gd name="T11" fmla="*/ 2147483647 h 717"/>
                <a:gd name="T12" fmla="*/ 2147483647 w 542"/>
                <a:gd name="T13" fmla="*/ 2147483647 h 717"/>
                <a:gd name="T14" fmla="*/ 2147483647 w 542"/>
                <a:gd name="T15" fmla="*/ 2147483647 h 717"/>
                <a:gd name="T16" fmla="*/ 2147483647 w 542"/>
                <a:gd name="T17" fmla="*/ 2147483647 h 717"/>
                <a:gd name="T18" fmla="*/ 2147483647 w 542"/>
                <a:gd name="T19" fmla="*/ 2147483647 h 717"/>
                <a:gd name="T20" fmla="*/ 2147483647 w 542"/>
                <a:gd name="T21" fmla="*/ 2147483647 h 717"/>
                <a:gd name="T22" fmla="*/ 2147483647 w 542"/>
                <a:gd name="T23" fmla="*/ 0 h 717"/>
                <a:gd name="T24" fmla="*/ 2147483647 w 542"/>
                <a:gd name="T25" fmla="*/ 2147483647 h 717"/>
                <a:gd name="T26" fmla="*/ 2147483647 w 542"/>
                <a:gd name="T27" fmla="*/ 2147483647 h 717"/>
                <a:gd name="T28" fmla="*/ 2147483647 w 542"/>
                <a:gd name="T29" fmla="*/ 2147483647 h 717"/>
                <a:gd name="T30" fmla="*/ 0 w 542"/>
                <a:gd name="T31" fmla="*/ 2147483647 h 7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2"/>
                <a:gd name="T49" fmla="*/ 0 h 717"/>
                <a:gd name="T50" fmla="*/ 542 w 542"/>
                <a:gd name="T51" fmla="*/ 717 h 7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2" h="717">
                  <a:moveTo>
                    <a:pt x="0" y="216"/>
                  </a:moveTo>
                  <a:lnTo>
                    <a:pt x="13" y="291"/>
                  </a:lnTo>
                  <a:lnTo>
                    <a:pt x="43" y="333"/>
                  </a:lnTo>
                  <a:lnTo>
                    <a:pt x="60" y="456"/>
                  </a:lnTo>
                  <a:lnTo>
                    <a:pt x="200" y="534"/>
                  </a:lnTo>
                  <a:lnTo>
                    <a:pt x="294" y="567"/>
                  </a:lnTo>
                  <a:lnTo>
                    <a:pt x="361" y="647"/>
                  </a:lnTo>
                  <a:lnTo>
                    <a:pt x="372" y="714"/>
                  </a:lnTo>
                  <a:lnTo>
                    <a:pt x="541" y="716"/>
                  </a:lnTo>
                  <a:lnTo>
                    <a:pt x="541" y="417"/>
                  </a:lnTo>
                  <a:lnTo>
                    <a:pt x="540" y="2"/>
                  </a:lnTo>
                  <a:lnTo>
                    <a:pt x="474" y="0"/>
                  </a:lnTo>
                  <a:lnTo>
                    <a:pt x="377" y="33"/>
                  </a:lnTo>
                  <a:lnTo>
                    <a:pt x="315" y="81"/>
                  </a:lnTo>
                  <a:lnTo>
                    <a:pt x="70" y="216"/>
                  </a:lnTo>
                  <a:lnTo>
                    <a:pt x="0" y="216"/>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07" name="Freeform 26"/>
            <p:cNvSpPr>
              <a:spLocks noChangeAspect="1"/>
            </p:cNvSpPr>
            <p:nvPr/>
          </p:nvSpPr>
          <p:spPr bwMode="auto">
            <a:xfrm>
              <a:off x="4866171" y="5965825"/>
              <a:ext cx="415925" cy="414338"/>
            </a:xfrm>
            <a:custGeom>
              <a:avLst/>
              <a:gdLst>
                <a:gd name="T0" fmla="*/ 0 w 369"/>
                <a:gd name="T1" fmla="*/ 0 h 363"/>
                <a:gd name="T2" fmla="*/ 0 w 369"/>
                <a:gd name="T3" fmla="*/ 2147483647 h 363"/>
                <a:gd name="T4" fmla="*/ 0 w 369"/>
                <a:gd name="T5" fmla="*/ 2147483647 h 363"/>
                <a:gd name="T6" fmla="*/ 2147483647 w 369"/>
                <a:gd name="T7" fmla="*/ 2147483647 h 363"/>
                <a:gd name="T8" fmla="*/ 2147483647 w 369"/>
                <a:gd name="T9" fmla="*/ 2147483647 h 363"/>
                <a:gd name="T10" fmla="*/ 2147483647 w 369"/>
                <a:gd name="T11" fmla="*/ 2147483647 h 363"/>
                <a:gd name="T12" fmla="*/ 2147483647 w 369"/>
                <a:gd name="T13" fmla="*/ 0 h 363"/>
                <a:gd name="T14" fmla="*/ 0 w 369"/>
                <a:gd name="T15" fmla="*/ 0 h 363"/>
                <a:gd name="T16" fmla="*/ 0 60000 65536"/>
                <a:gd name="T17" fmla="*/ 0 60000 65536"/>
                <a:gd name="T18" fmla="*/ 0 60000 65536"/>
                <a:gd name="T19" fmla="*/ 0 60000 65536"/>
                <a:gd name="T20" fmla="*/ 0 60000 65536"/>
                <a:gd name="T21" fmla="*/ 0 60000 65536"/>
                <a:gd name="T22" fmla="*/ 0 60000 65536"/>
                <a:gd name="T23" fmla="*/ 0 60000 65536"/>
                <a:gd name="T24" fmla="*/ 0 w 369"/>
                <a:gd name="T25" fmla="*/ 0 h 363"/>
                <a:gd name="T26" fmla="*/ 369 w 369"/>
                <a:gd name="T27" fmla="*/ 363 h 3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9" h="363">
                  <a:moveTo>
                    <a:pt x="0" y="0"/>
                  </a:moveTo>
                  <a:lnTo>
                    <a:pt x="0" y="154"/>
                  </a:lnTo>
                  <a:lnTo>
                    <a:pt x="0" y="354"/>
                  </a:lnTo>
                  <a:lnTo>
                    <a:pt x="344" y="358"/>
                  </a:lnTo>
                  <a:lnTo>
                    <a:pt x="368" y="362"/>
                  </a:lnTo>
                  <a:lnTo>
                    <a:pt x="368" y="17"/>
                  </a:lnTo>
                  <a:lnTo>
                    <a:pt x="368"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08" name="Freeform 27"/>
            <p:cNvSpPr>
              <a:spLocks noChangeAspect="1"/>
            </p:cNvSpPr>
            <p:nvPr/>
          </p:nvSpPr>
          <p:spPr bwMode="auto">
            <a:xfrm>
              <a:off x="5405921" y="4643438"/>
              <a:ext cx="306388" cy="428625"/>
            </a:xfrm>
            <a:custGeom>
              <a:avLst/>
              <a:gdLst>
                <a:gd name="T0" fmla="*/ 2147483647 w 269"/>
                <a:gd name="T1" fmla="*/ 2147483647 h 379"/>
                <a:gd name="T2" fmla="*/ 0 w 269"/>
                <a:gd name="T3" fmla="*/ 2147483647 h 379"/>
                <a:gd name="T4" fmla="*/ 2147483647 w 269"/>
                <a:gd name="T5" fmla="*/ 2147483647 h 379"/>
                <a:gd name="T6" fmla="*/ 2147483647 w 269"/>
                <a:gd name="T7" fmla="*/ 2147483647 h 379"/>
                <a:gd name="T8" fmla="*/ 2147483647 w 269"/>
                <a:gd name="T9" fmla="*/ 2147483647 h 379"/>
                <a:gd name="T10" fmla="*/ 2147483647 w 269"/>
                <a:gd name="T11" fmla="*/ 2147483647 h 379"/>
                <a:gd name="T12" fmla="*/ 2147483647 w 269"/>
                <a:gd name="T13" fmla="*/ 0 h 379"/>
                <a:gd name="T14" fmla="*/ 2147483647 w 269"/>
                <a:gd name="T15" fmla="*/ 2147483647 h 379"/>
                <a:gd name="T16" fmla="*/ 2147483647 w 269"/>
                <a:gd name="T17" fmla="*/ 2147483647 h 379"/>
                <a:gd name="T18" fmla="*/ 2147483647 w 269"/>
                <a:gd name="T19" fmla="*/ 2147483647 h 379"/>
                <a:gd name="T20" fmla="*/ 2147483647 w 269"/>
                <a:gd name="T21" fmla="*/ 2147483647 h 379"/>
                <a:gd name="T22" fmla="*/ 2147483647 w 269"/>
                <a:gd name="T23" fmla="*/ 2147483647 h 379"/>
                <a:gd name="T24" fmla="*/ 2147483647 w 269"/>
                <a:gd name="T25" fmla="*/ 2147483647 h 3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9"/>
                <a:gd name="T40" fmla="*/ 0 h 379"/>
                <a:gd name="T41" fmla="*/ 269 w 269"/>
                <a:gd name="T42" fmla="*/ 379 h 3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9" h="379">
                  <a:moveTo>
                    <a:pt x="8" y="242"/>
                  </a:moveTo>
                  <a:lnTo>
                    <a:pt x="0" y="366"/>
                  </a:lnTo>
                  <a:lnTo>
                    <a:pt x="108" y="362"/>
                  </a:lnTo>
                  <a:lnTo>
                    <a:pt x="108" y="378"/>
                  </a:lnTo>
                  <a:lnTo>
                    <a:pt x="268" y="378"/>
                  </a:lnTo>
                  <a:lnTo>
                    <a:pt x="268" y="4"/>
                  </a:lnTo>
                  <a:lnTo>
                    <a:pt x="57" y="0"/>
                  </a:lnTo>
                  <a:lnTo>
                    <a:pt x="57" y="103"/>
                  </a:lnTo>
                  <a:lnTo>
                    <a:pt x="43" y="100"/>
                  </a:lnTo>
                  <a:lnTo>
                    <a:pt x="35" y="180"/>
                  </a:lnTo>
                  <a:lnTo>
                    <a:pt x="57" y="178"/>
                  </a:lnTo>
                  <a:lnTo>
                    <a:pt x="60" y="238"/>
                  </a:lnTo>
                  <a:lnTo>
                    <a:pt x="8" y="242"/>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09" name="Freeform 28"/>
            <p:cNvSpPr>
              <a:spLocks noChangeAspect="1"/>
            </p:cNvSpPr>
            <p:nvPr/>
          </p:nvSpPr>
          <p:spPr bwMode="auto">
            <a:xfrm>
              <a:off x="4361346" y="5546725"/>
              <a:ext cx="504825" cy="461963"/>
            </a:xfrm>
            <a:custGeom>
              <a:avLst/>
              <a:gdLst>
                <a:gd name="T0" fmla="*/ 2147483647 w 449"/>
                <a:gd name="T1" fmla="*/ 2147483647 h 408"/>
                <a:gd name="T2" fmla="*/ 0 w 449"/>
                <a:gd name="T3" fmla="*/ 2147483647 h 408"/>
                <a:gd name="T4" fmla="*/ 2147483647 w 449"/>
                <a:gd name="T5" fmla="*/ 2147483647 h 408"/>
                <a:gd name="T6" fmla="*/ 2147483647 w 449"/>
                <a:gd name="T7" fmla="*/ 2147483647 h 408"/>
                <a:gd name="T8" fmla="*/ 2147483647 w 449"/>
                <a:gd name="T9" fmla="*/ 2147483647 h 408"/>
                <a:gd name="T10" fmla="*/ 2147483647 w 449"/>
                <a:gd name="T11" fmla="*/ 2147483647 h 408"/>
                <a:gd name="T12" fmla="*/ 2147483647 w 449"/>
                <a:gd name="T13" fmla="*/ 2147483647 h 408"/>
                <a:gd name="T14" fmla="*/ 2147483647 w 449"/>
                <a:gd name="T15" fmla="*/ 2147483647 h 408"/>
                <a:gd name="T16" fmla="*/ 2147483647 w 449"/>
                <a:gd name="T17" fmla="*/ 0 h 408"/>
                <a:gd name="T18" fmla="*/ 2147483647 w 449"/>
                <a:gd name="T19" fmla="*/ 2147483647 h 4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9"/>
                <a:gd name="T31" fmla="*/ 0 h 408"/>
                <a:gd name="T32" fmla="*/ 449 w 449"/>
                <a:gd name="T33" fmla="*/ 408 h 4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9" h="408">
                  <a:moveTo>
                    <a:pt x="1" y="4"/>
                  </a:moveTo>
                  <a:lnTo>
                    <a:pt x="0" y="403"/>
                  </a:lnTo>
                  <a:lnTo>
                    <a:pt x="448" y="407"/>
                  </a:lnTo>
                  <a:lnTo>
                    <a:pt x="447" y="369"/>
                  </a:lnTo>
                  <a:lnTo>
                    <a:pt x="448" y="25"/>
                  </a:lnTo>
                  <a:lnTo>
                    <a:pt x="336" y="21"/>
                  </a:lnTo>
                  <a:lnTo>
                    <a:pt x="315" y="67"/>
                  </a:lnTo>
                  <a:lnTo>
                    <a:pt x="208" y="54"/>
                  </a:lnTo>
                  <a:lnTo>
                    <a:pt x="91" y="0"/>
                  </a:lnTo>
                  <a:lnTo>
                    <a:pt x="1" y="4"/>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10" name="Freeform 29"/>
            <p:cNvSpPr>
              <a:spLocks noChangeAspect="1"/>
            </p:cNvSpPr>
            <p:nvPr/>
          </p:nvSpPr>
          <p:spPr bwMode="auto">
            <a:xfrm>
              <a:off x="4308959" y="1649413"/>
              <a:ext cx="519112" cy="688975"/>
            </a:xfrm>
            <a:custGeom>
              <a:avLst/>
              <a:gdLst>
                <a:gd name="T0" fmla="*/ 0 w 458"/>
                <a:gd name="T1" fmla="*/ 0 h 609"/>
                <a:gd name="T2" fmla="*/ 2147483647 w 458"/>
                <a:gd name="T3" fmla="*/ 2147483647 h 609"/>
                <a:gd name="T4" fmla="*/ 2147483647 w 458"/>
                <a:gd name="T5" fmla="*/ 2147483647 h 609"/>
                <a:gd name="T6" fmla="*/ 2147483647 w 458"/>
                <a:gd name="T7" fmla="*/ 2147483647 h 609"/>
                <a:gd name="T8" fmla="*/ 2147483647 w 458"/>
                <a:gd name="T9" fmla="*/ 2147483647 h 609"/>
                <a:gd name="T10" fmla="*/ 2147483647 w 458"/>
                <a:gd name="T11" fmla="*/ 2147483647 h 609"/>
                <a:gd name="T12" fmla="*/ 2147483647 w 458"/>
                <a:gd name="T13" fmla="*/ 2147483647 h 609"/>
                <a:gd name="T14" fmla="*/ 2147483647 w 458"/>
                <a:gd name="T15" fmla="*/ 2147483647 h 609"/>
                <a:gd name="T16" fmla="*/ 2147483647 w 458"/>
                <a:gd name="T17" fmla="*/ 2147483647 h 609"/>
                <a:gd name="T18" fmla="*/ 2147483647 w 458"/>
                <a:gd name="T19" fmla="*/ 2147483647 h 609"/>
                <a:gd name="T20" fmla="*/ 2147483647 w 458"/>
                <a:gd name="T21" fmla="*/ 2147483647 h 609"/>
                <a:gd name="T22" fmla="*/ 2147483647 w 458"/>
                <a:gd name="T23" fmla="*/ 2147483647 h 609"/>
                <a:gd name="T24" fmla="*/ 2147483647 w 458"/>
                <a:gd name="T25" fmla="*/ 2147483647 h 609"/>
                <a:gd name="T26" fmla="*/ 2147483647 w 458"/>
                <a:gd name="T27" fmla="*/ 2147483647 h 609"/>
                <a:gd name="T28" fmla="*/ 0 w 458"/>
                <a:gd name="T29" fmla="*/ 0 h 6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8"/>
                <a:gd name="T46" fmla="*/ 0 h 609"/>
                <a:gd name="T47" fmla="*/ 458 w 458"/>
                <a:gd name="T48" fmla="*/ 609 h 6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8" h="609">
                  <a:moveTo>
                    <a:pt x="0" y="0"/>
                  </a:moveTo>
                  <a:lnTo>
                    <a:pt x="4" y="356"/>
                  </a:lnTo>
                  <a:lnTo>
                    <a:pt x="83" y="362"/>
                  </a:lnTo>
                  <a:lnTo>
                    <a:pt x="84" y="440"/>
                  </a:lnTo>
                  <a:lnTo>
                    <a:pt x="175" y="441"/>
                  </a:lnTo>
                  <a:lnTo>
                    <a:pt x="175" y="604"/>
                  </a:lnTo>
                  <a:lnTo>
                    <a:pt x="387" y="608"/>
                  </a:lnTo>
                  <a:lnTo>
                    <a:pt x="456" y="606"/>
                  </a:lnTo>
                  <a:lnTo>
                    <a:pt x="457" y="308"/>
                  </a:lnTo>
                  <a:lnTo>
                    <a:pt x="315" y="261"/>
                  </a:lnTo>
                  <a:lnTo>
                    <a:pt x="244" y="94"/>
                  </a:lnTo>
                  <a:lnTo>
                    <a:pt x="172" y="80"/>
                  </a:lnTo>
                  <a:lnTo>
                    <a:pt x="160" y="52"/>
                  </a:lnTo>
                  <a:lnTo>
                    <a:pt x="103" y="33"/>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11" name="Freeform 30"/>
            <p:cNvSpPr>
              <a:spLocks noChangeAspect="1"/>
            </p:cNvSpPr>
            <p:nvPr/>
          </p:nvSpPr>
          <p:spPr bwMode="auto">
            <a:xfrm>
              <a:off x="3789846" y="3932238"/>
              <a:ext cx="688975" cy="633412"/>
            </a:xfrm>
            <a:custGeom>
              <a:avLst/>
              <a:gdLst>
                <a:gd name="T0" fmla="*/ 0 w 609"/>
                <a:gd name="T1" fmla="*/ 0 h 564"/>
                <a:gd name="T2" fmla="*/ 0 w 609"/>
                <a:gd name="T3" fmla="*/ 2147483647 h 564"/>
                <a:gd name="T4" fmla="*/ 0 w 609"/>
                <a:gd name="T5" fmla="*/ 2147483647 h 564"/>
                <a:gd name="T6" fmla="*/ 2147483647 w 609"/>
                <a:gd name="T7" fmla="*/ 2147483647 h 564"/>
                <a:gd name="T8" fmla="*/ 2147483647 w 609"/>
                <a:gd name="T9" fmla="*/ 2147483647 h 564"/>
                <a:gd name="T10" fmla="*/ 2147483647 w 609"/>
                <a:gd name="T11" fmla="*/ 2147483647 h 564"/>
                <a:gd name="T12" fmla="*/ 2147483647 w 609"/>
                <a:gd name="T13" fmla="*/ 2147483647 h 564"/>
                <a:gd name="T14" fmla="*/ 2147483647 w 609"/>
                <a:gd name="T15" fmla="*/ 2147483647 h 564"/>
                <a:gd name="T16" fmla="*/ 2147483647 w 609"/>
                <a:gd name="T17" fmla="*/ 2147483647 h 564"/>
                <a:gd name="T18" fmla="*/ 2147483647 w 609"/>
                <a:gd name="T19" fmla="*/ 2147483647 h 564"/>
                <a:gd name="T20" fmla="*/ 2147483647 w 609"/>
                <a:gd name="T21" fmla="*/ 2147483647 h 564"/>
                <a:gd name="T22" fmla="*/ 2147483647 w 609"/>
                <a:gd name="T23" fmla="*/ 2147483647 h 564"/>
                <a:gd name="T24" fmla="*/ 2147483647 w 609"/>
                <a:gd name="T25" fmla="*/ 2147483647 h 564"/>
                <a:gd name="T26" fmla="*/ 0 w 609"/>
                <a:gd name="T27" fmla="*/ 0 h 5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9"/>
                <a:gd name="T43" fmla="*/ 0 h 564"/>
                <a:gd name="T44" fmla="*/ 609 w 609"/>
                <a:gd name="T45" fmla="*/ 564 h 5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9" h="564">
                  <a:moveTo>
                    <a:pt x="0" y="0"/>
                  </a:moveTo>
                  <a:lnTo>
                    <a:pt x="0" y="535"/>
                  </a:lnTo>
                  <a:lnTo>
                    <a:pt x="0" y="559"/>
                  </a:lnTo>
                  <a:lnTo>
                    <a:pt x="119" y="563"/>
                  </a:lnTo>
                  <a:lnTo>
                    <a:pt x="119" y="480"/>
                  </a:lnTo>
                  <a:lnTo>
                    <a:pt x="165" y="445"/>
                  </a:lnTo>
                  <a:lnTo>
                    <a:pt x="608" y="449"/>
                  </a:lnTo>
                  <a:lnTo>
                    <a:pt x="608" y="184"/>
                  </a:lnTo>
                  <a:lnTo>
                    <a:pt x="464" y="189"/>
                  </a:lnTo>
                  <a:lnTo>
                    <a:pt x="291" y="189"/>
                  </a:lnTo>
                  <a:lnTo>
                    <a:pt x="291" y="102"/>
                  </a:lnTo>
                  <a:lnTo>
                    <a:pt x="200" y="98"/>
                  </a:lnTo>
                  <a:lnTo>
                    <a:pt x="200" y="4"/>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12" name="Freeform 31"/>
            <p:cNvSpPr>
              <a:spLocks noChangeAspect="1"/>
            </p:cNvSpPr>
            <p:nvPr/>
          </p:nvSpPr>
          <p:spPr bwMode="auto">
            <a:xfrm>
              <a:off x="5612296" y="5578475"/>
              <a:ext cx="412750" cy="417513"/>
            </a:xfrm>
            <a:custGeom>
              <a:avLst/>
              <a:gdLst>
                <a:gd name="T0" fmla="*/ 2147483647 w 362"/>
                <a:gd name="T1" fmla="*/ 0 h 368"/>
                <a:gd name="T2" fmla="*/ 0 w 362"/>
                <a:gd name="T3" fmla="*/ 2147483647 h 368"/>
                <a:gd name="T4" fmla="*/ 2147483647 w 362"/>
                <a:gd name="T5" fmla="*/ 2147483647 h 368"/>
                <a:gd name="T6" fmla="*/ 2147483647 w 362"/>
                <a:gd name="T7" fmla="*/ 2147483647 h 368"/>
                <a:gd name="T8" fmla="*/ 2147483647 w 362"/>
                <a:gd name="T9" fmla="*/ 2147483647 h 368"/>
                <a:gd name="T10" fmla="*/ 2147483647 w 362"/>
                <a:gd name="T11" fmla="*/ 0 h 368"/>
                <a:gd name="T12" fmla="*/ 0 60000 65536"/>
                <a:gd name="T13" fmla="*/ 0 60000 65536"/>
                <a:gd name="T14" fmla="*/ 0 60000 65536"/>
                <a:gd name="T15" fmla="*/ 0 60000 65536"/>
                <a:gd name="T16" fmla="*/ 0 60000 65536"/>
                <a:gd name="T17" fmla="*/ 0 60000 65536"/>
                <a:gd name="T18" fmla="*/ 0 w 362"/>
                <a:gd name="T19" fmla="*/ 0 h 368"/>
                <a:gd name="T20" fmla="*/ 362 w 362"/>
                <a:gd name="T21" fmla="*/ 368 h 368"/>
              </a:gdLst>
              <a:ahLst/>
              <a:cxnLst>
                <a:cxn ang="T12">
                  <a:pos x="T0" y="T1"/>
                </a:cxn>
                <a:cxn ang="T13">
                  <a:pos x="T2" y="T3"/>
                </a:cxn>
                <a:cxn ang="T14">
                  <a:pos x="T4" y="T5"/>
                </a:cxn>
                <a:cxn ang="T15">
                  <a:pos x="T6" y="T7"/>
                </a:cxn>
                <a:cxn ang="T16">
                  <a:pos x="T8" y="T9"/>
                </a:cxn>
                <a:cxn ang="T17">
                  <a:pos x="T10" y="T11"/>
                </a:cxn>
              </a:cxnLst>
              <a:rect l="T18" t="T19" r="T20" b="T21"/>
              <a:pathLst>
                <a:path w="362" h="368">
                  <a:moveTo>
                    <a:pt x="1" y="0"/>
                  </a:moveTo>
                  <a:lnTo>
                    <a:pt x="0" y="365"/>
                  </a:lnTo>
                  <a:lnTo>
                    <a:pt x="162" y="367"/>
                  </a:lnTo>
                  <a:lnTo>
                    <a:pt x="360" y="366"/>
                  </a:lnTo>
                  <a:lnTo>
                    <a:pt x="361" y="4"/>
                  </a:lnTo>
                  <a:lnTo>
                    <a:pt x="1"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13" name="Freeform 32"/>
            <p:cNvSpPr>
              <a:spLocks noChangeAspect="1"/>
            </p:cNvSpPr>
            <p:nvPr/>
          </p:nvSpPr>
          <p:spPr bwMode="auto">
            <a:xfrm>
              <a:off x="4477234" y="4362450"/>
              <a:ext cx="474662" cy="709613"/>
            </a:xfrm>
            <a:custGeom>
              <a:avLst/>
              <a:gdLst>
                <a:gd name="T0" fmla="*/ 0 w 421"/>
                <a:gd name="T1" fmla="*/ 0 h 627"/>
                <a:gd name="T2" fmla="*/ 0 w 421"/>
                <a:gd name="T3" fmla="*/ 2147483647 h 627"/>
                <a:gd name="T4" fmla="*/ 0 w 421"/>
                <a:gd name="T5" fmla="*/ 2147483647 h 627"/>
                <a:gd name="T6" fmla="*/ 0 w 421"/>
                <a:gd name="T7" fmla="*/ 2147483647 h 627"/>
                <a:gd name="T8" fmla="*/ 2147483647 w 421"/>
                <a:gd name="T9" fmla="*/ 2147483647 h 627"/>
                <a:gd name="T10" fmla="*/ 2147483647 w 421"/>
                <a:gd name="T11" fmla="*/ 2147483647 h 627"/>
                <a:gd name="T12" fmla="*/ 2147483647 w 421"/>
                <a:gd name="T13" fmla="*/ 2147483647 h 627"/>
                <a:gd name="T14" fmla="*/ 2147483647 w 421"/>
                <a:gd name="T15" fmla="*/ 2147483647 h 627"/>
                <a:gd name="T16" fmla="*/ 2147483647 w 421"/>
                <a:gd name="T17" fmla="*/ 2147483647 h 627"/>
                <a:gd name="T18" fmla="*/ 2147483647 w 421"/>
                <a:gd name="T19" fmla="*/ 2147483647 h 627"/>
                <a:gd name="T20" fmla="*/ 2147483647 w 421"/>
                <a:gd name="T21" fmla="*/ 2147483647 h 627"/>
                <a:gd name="T22" fmla="*/ 2147483647 w 421"/>
                <a:gd name="T23" fmla="*/ 2147483647 h 627"/>
                <a:gd name="T24" fmla="*/ 2147483647 w 421"/>
                <a:gd name="T25" fmla="*/ 2147483647 h 627"/>
                <a:gd name="T26" fmla="*/ 2147483647 w 421"/>
                <a:gd name="T27" fmla="*/ 2147483647 h 627"/>
                <a:gd name="T28" fmla="*/ 2147483647 w 421"/>
                <a:gd name="T29" fmla="*/ 2147483647 h 627"/>
                <a:gd name="T30" fmla="*/ 2147483647 w 421"/>
                <a:gd name="T31" fmla="*/ 2147483647 h 627"/>
                <a:gd name="T32" fmla="*/ 2147483647 w 421"/>
                <a:gd name="T33" fmla="*/ 2147483647 h 627"/>
                <a:gd name="T34" fmla="*/ 2147483647 w 421"/>
                <a:gd name="T35" fmla="*/ 2147483647 h 627"/>
                <a:gd name="T36" fmla="*/ 0 w 421"/>
                <a:gd name="T37" fmla="*/ 0 h 6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1"/>
                <a:gd name="T58" fmla="*/ 0 h 627"/>
                <a:gd name="T59" fmla="*/ 421 w 421"/>
                <a:gd name="T60" fmla="*/ 627 h 6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1" h="627">
                  <a:moveTo>
                    <a:pt x="0" y="0"/>
                  </a:moveTo>
                  <a:lnTo>
                    <a:pt x="0" y="95"/>
                  </a:lnTo>
                  <a:lnTo>
                    <a:pt x="0" y="559"/>
                  </a:lnTo>
                  <a:lnTo>
                    <a:pt x="0" y="626"/>
                  </a:lnTo>
                  <a:lnTo>
                    <a:pt x="420" y="624"/>
                  </a:lnTo>
                  <a:lnTo>
                    <a:pt x="420" y="600"/>
                  </a:lnTo>
                  <a:lnTo>
                    <a:pt x="379" y="547"/>
                  </a:lnTo>
                  <a:lnTo>
                    <a:pt x="373" y="484"/>
                  </a:lnTo>
                  <a:lnTo>
                    <a:pt x="286" y="360"/>
                  </a:lnTo>
                  <a:lnTo>
                    <a:pt x="294" y="318"/>
                  </a:lnTo>
                  <a:lnTo>
                    <a:pt x="251" y="210"/>
                  </a:lnTo>
                  <a:lnTo>
                    <a:pt x="242" y="160"/>
                  </a:lnTo>
                  <a:lnTo>
                    <a:pt x="255" y="142"/>
                  </a:lnTo>
                  <a:lnTo>
                    <a:pt x="284" y="140"/>
                  </a:lnTo>
                  <a:lnTo>
                    <a:pt x="291" y="91"/>
                  </a:lnTo>
                  <a:lnTo>
                    <a:pt x="335" y="98"/>
                  </a:lnTo>
                  <a:lnTo>
                    <a:pt x="346" y="4"/>
                  </a:lnTo>
                  <a:lnTo>
                    <a:pt x="48" y="4"/>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14" name="Freeform 33"/>
            <p:cNvSpPr>
              <a:spLocks noChangeAspect="1"/>
            </p:cNvSpPr>
            <p:nvPr/>
          </p:nvSpPr>
          <p:spPr bwMode="auto">
            <a:xfrm>
              <a:off x="6196496" y="6189663"/>
              <a:ext cx="450850" cy="184150"/>
            </a:xfrm>
            <a:custGeom>
              <a:avLst/>
              <a:gdLst>
                <a:gd name="T0" fmla="*/ 0 w 401"/>
                <a:gd name="T1" fmla="*/ 2147483647 h 164"/>
                <a:gd name="T2" fmla="*/ 2147483647 w 401"/>
                <a:gd name="T3" fmla="*/ 2147483647 h 164"/>
                <a:gd name="T4" fmla="*/ 2147483647 w 401"/>
                <a:gd name="T5" fmla="*/ 2147483647 h 164"/>
                <a:gd name="T6" fmla="*/ 2147483647 w 401"/>
                <a:gd name="T7" fmla="*/ 2147483647 h 164"/>
                <a:gd name="T8" fmla="*/ 2147483647 w 401"/>
                <a:gd name="T9" fmla="*/ 2147483647 h 164"/>
                <a:gd name="T10" fmla="*/ 2147483647 w 401"/>
                <a:gd name="T11" fmla="*/ 0 h 164"/>
                <a:gd name="T12" fmla="*/ 2147483647 w 401"/>
                <a:gd name="T13" fmla="*/ 2147483647 h 164"/>
                <a:gd name="T14" fmla="*/ 2147483647 w 401"/>
                <a:gd name="T15" fmla="*/ 2147483647 h 164"/>
                <a:gd name="T16" fmla="*/ 0 w 401"/>
                <a:gd name="T17" fmla="*/ 2147483647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1"/>
                <a:gd name="T28" fmla="*/ 0 h 164"/>
                <a:gd name="T29" fmla="*/ 401 w 401"/>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1" h="164">
                  <a:moveTo>
                    <a:pt x="0" y="63"/>
                  </a:moveTo>
                  <a:lnTo>
                    <a:pt x="1" y="159"/>
                  </a:lnTo>
                  <a:lnTo>
                    <a:pt x="94" y="163"/>
                  </a:lnTo>
                  <a:lnTo>
                    <a:pt x="391" y="163"/>
                  </a:lnTo>
                  <a:lnTo>
                    <a:pt x="381" y="91"/>
                  </a:lnTo>
                  <a:lnTo>
                    <a:pt x="400" y="0"/>
                  </a:lnTo>
                  <a:lnTo>
                    <a:pt x="92" y="4"/>
                  </a:lnTo>
                  <a:lnTo>
                    <a:pt x="92" y="63"/>
                  </a:lnTo>
                  <a:lnTo>
                    <a:pt x="0" y="63"/>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15" name="Freeform 34"/>
            <p:cNvSpPr>
              <a:spLocks noChangeAspect="1"/>
            </p:cNvSpPr>
            <p:nvPr/>
          </p:nvSpPr>
          <p:spPr bwMode="auto">
            <a:xfrm>
              <a:off x="6644171" y="3914775"/>
              <a:ext cx="322263" cy="388938"/>
            </a:xfrm>
            <a:custGeom>
              <a:avLst/>
              <a:gdLst>
                <a:gd name="T0" fmla="*/ 0 w 285"/>
                <a:gd name="T1" fmla="*/ 2147483647 h 343"/>
                <a:gd name="T2" fmla="*/ 2147483647 w 285"/>
                <a:gd name="T3" fmla="*/ 2147483647 h 343"/>
                <a:gd name="T4" fmla="*/ 2147483647 w 285"/>
                <a:gd name="T5" fmla="*/ 0 h 343"/>
                <a:gd name="T6" fmla="*/ 2147483647 w 285"/>
                <a:gd name="T7" fmla="*/ 2147483647 h 343"/>
                <a:gd name="T8" fmla="*/ 2147483647 w 285"/>
                <a:gd name="T9" fmla="*/ 2147483647 h 343"/>
                <a:gd name="T10" fmla="*/ 0 w 285"/>
                <a:gd name="T11" fmla="*/ 2147483647 h 343"/>
                <a:gd name="T12" fmla="*/ 0 w 285"/>
                <a:gd name="T13" fmla="*/ 2147483647 h 343"/>
                <a:gd name="T14" fmla="*/ 0 60000 65536"/>
                <a:gd name="T15" fmla="*/ 0 60000 65536"/>
                <a:gd name="T16" fmla="*/ 0 60000 65536"/>
                <a:gd name="T17" fmla="*/ 0 60000 65536"/>
                <a:gd name="T18" fmla="*/ 0 60000 65536"/>
                <a:gd name="T19" fmla="*/ 0 60000 65536"/>
                <a:gd name="T20" fmla="*/ 0 60000 65536"/>
                <a:gd name="T21" fmla="*/ 0 w 285"/>
                <a:gd name="T22" fmla="*/ 0 h 343"/>
                <a:gd name="T23" fmla="*/ 285 w 285"/>
                <a:gd name="T24" fmla="*/ 343 h 3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5" h="343">
                  <a:moveTo>
                    <a:pt x="0" y="2"/>
                  </a:moveTo>
                  <a:lnTo>
                    <a:pt x="6" y="4"/>
                  </a:lnTo>
                  <a:lnTo>
                    <a:pt x="284" y="0"/>
                  </a:lnTo>
                  <a:lnTo>
                    <a:pt x="199" y="185"/>
                  </a:lnTo>
                  <a:lnTo>
                    <a:pt x="176" y="337"/>
                  </a:lnTo>
                  <a:lnTo>
                    <a:pt x="0" y="342"/>
                  </a:lnTo>
                  <a:lnTo>
                    <a:pt x="0" y="2"/>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16" name="Freeform 35"/>
            <p:cNvSpPr>
              <a:spLocks noChangeAspect="1"/>
            </p:cNvSpPr>
            <p:nvPr/>
          </p:nvSpPr>
          <p:spPr bwMode="auto">
            <a:xfrm>
              <a:off x="3535846" y="4537075"/>
              <a:ext cx="431800" cy="407988"/>
            </a:xfrm>
            <a:custGeom>
              <a:avLst/>
              <a:gdLst>
                <a:gd name="T0" fmla="*/ 0 w 381"/>
                <a:gd name="T1" fmla="*/ 2147483647 h 361"/>
                <a:gd name="T2" fmla="*/ 2147483647 w 381"/>
                <a:gd name="T3" fmla="*/ 2147483647 h 361"/>
                <a:gd name="T4" fmla="*/ 2147483647 w 381"/>
                <a:gd name="T5" fmla="*/ 2147483647 h 361"/>
                <a:gd name="T6" fmla="*/ 2147483647 w 381"/>
                <a:gd name="T7" fmla="*/ 2147483647 h 361"/>
                <a:gd name="T8" fmla="*/ 2147483647 w 381"/>
                <a:gd name="T9" fmla="*/ 2147483647 h 361"/>
                <a:gd name="T10" fmla="*/ 2147483647 w 381"/>
                <a:gd name="T11" fmla="*/ 2147483647 h 361"/>
                <a:gd name="T12" fmla="*/ 2147483647 w 381"/>
                <a:gd name="T13" fmla="*/ 0 h 361"/>
                <a:gd name="T14" fmla="*/ 2147483647 w 381"/>
                <a:gd name="T15" fmla="*/ 2147483647 h 361"/>
                <a:gd name="T16" fmla="*/ 2147483647 w 381"/>
                <a:gd name="T17" fmla="*/ 2147483647 h 361"/>
                <a:gd name="T18" fmla="*/ 2147483647 w 381"/>
                <a:gd name="T19" fmla="*/ 2147483647 h 361"/>
                <a:gd name="T20" fmla="*/ 2147483647 w 381"/>
                <a:gd name="T21" fmla="*/ 2147483647 h 361"/>
                <a:gd name="T22" fmla="*/ 2147483647 w 381"/>
                <a:gd name="T23" fmla="*/ 2147483647 h 361"/>
                <a:gd name="T24" fmla="*/ 2147483647 w 381"/>
                <a:gd name="T25" fmla="*/ 2147483647 h 361"/>
                <a:gd name="T26" fmla="*/ 0 w 381"/>
                <a:gd name="T27" fmla="*/ 2147483647 h 3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1"/>
                <a:gd name="T43" fmla="*/ 0 h 361"/>
                <a:gd name="T44" fmla="*/ 381 w 381"/>
                <a:gd name="T45" fmla="*/ 361 h 3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1" h="361">
                  <a:moveTo>
                    <a:pt x="0" y="92"/>
                  </a:moveTo>
                  <a:lnTo>
                    <a:pt x="79" y="99"/>
                  </a:lnTo>
                  <a:lnTo>
                    <a:pt x="74" y="32"/>
                  </a:lnTo>
                  <a:lnTo>
                    <a:pt x="120" y="20"/>
                  </a:lnTo>
                  <a:lnTo>
                    <a:pt x="155" y="23"/>
                  </a:lnTo>
                  <a:lnTo>
                    <a:pt x="167" y="4"/>
                  </a:lnTo>
                  <a:lnTo>
                    <a:pt x="225" y="0"/>
                  </a:lnTo>
                  <a:lnTo>
                    <a:pt x="225" y="27"/>
                  </a:lnTo>
                  <a:lnTo>
                    <a:pt x="345" y="25"/>
                  </a:lnTo>
                  <a:lnTo>
                    <a:pt x="380" y="27"/>
                  </a:lnTo>
                  <a:lnTo>
                    <a:pt x="380" y="358"/>
                  </a:lnTo>
                  <a:lnTo>
                    <a:pt x="128" y="360"/>
                  </a:lnTo>
                  <a:lnTo>
                    <a:pt x="107" y="233"/>
                  </a:lnTo>
                  <a:lnTo>
                    <a:pt x="0" y="92"/>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17" name="Freeform 36"/>
            <p:cNvSpPr>
              <a:spLocks noChangeAspect="1"/>
            </p:cNvSpPr>
            <p:nvPr/>
          </p:nvSpPr>
          <p:spPr bwMode="auto">
            <a:xfrm>
              <a:off x="4361346" y="6008688"/>
              <a:ext cx="504825" cy="365125"/>
            </a:xfrm>
            <a:custGeom>
              <a:avLst/>
              <a:gdLst>
                <a:gd name="T0" fmla="*/ 2147483647 w 448"/>
                <a:gd name="T1" fmla="*/ 0 h 325"/>
                <a:gd name="T2" fmla="*/ 0 w 448"/>
                <a:gd name="T3" fmla="*/ 2147483647 h 325"/>
                <a:gd name="T4" fmla="*/ 2147483647 w 448"/>
                <a:gd name="T5" fmla="*/ 2147483647 h 325"/>
                <a:gd name="T6" fmla="*/ 2147483647 w 448"/>
                <a:gd name="T7" fmla="*/ 2147483647 h 325"/>
                <a:gd name="T8" fmla="*/ 2147483647 w 448"/>
                <a:gd name="T9" fmla="*/ 2147483647 h 325"/>
                <a:gd name="T10" fmla="*/ 2147483647 w 448"/>
                <a:gd name="T11" fmla="*/ 0 h 325"/>
                <a:gd name="T12" fmla="*/ 0 60000 65536"/>
                <a:gd name="T13" fmla="*/ 0 60000 65536"/>
                <a:gd name="T14" fmla="*/ 0 60000 65536"/>
                <a:gd name="T15" fmla="*/ 0 60000 65536"/>
                <a:gd name="T16" fmla="*/ 0 60000 65536"/>
                <a:gd name="T17" fmla="*/ 0 60000 65536"/>
                <a:gd name="T18" fmla="*/ 0 w 448"/>
                <a:gd name="T19" fmla="*/ 0 h 325"/>
                <a:gd name="T20" fmla="*/ 448 w 448"/>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448" h="325">
                  <a:moveTo>
                    <a:pt x="1" y="0"/>
                  </a:moveTo>
                  <a:lnTo>
                    <a:pt x="0" y="306"/>
                  </a:lnTo>
                  <a:lnTo>
                    <a:pt x="381" y="320"/>
                  </a:lnTo>
                  <a:lnTo>
                    <a:pt x="447" y="324"/>
                  </a:lnTo>
                  <a:lnTo>
                    <a:pt x="447" y="1"/>
                  </a:lnTo>
                  <a:lnTo>
                    <a:pt x="1"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18" name="Freeform 37"/>
            <p:cNvSpPr>
              <a:spLocks noChangeAspect="1"/>
            </p:cNvSpPr>
            <p:nvPr/>
          </p:nvSpPr>
          <p:spPr bwMode="auto">
            <a:xfrm>
              <a:off x="5293209" y="2952750"/>
              <a:ext cx="630237" cy="493713"/>
            </a:xfrm>
            <a:custGeom>
              <a:avLst/>
              <a:gdLst>
                <a:gd name="T0" fmla="*/ 0 w 557"/>
                <a:gd name="T1" fmla="*/ 2147483647 h 434"/>
                <a:gd name="T2" fmla="*/ 0 w 557"/>
                <a:gd name="T3" fmla="*/ 2147483647 h 434"/>
                <a:gd name="T4" fmla="*/ 2147483647 w 557"/>
                <a:gd name="T5" fmla="*/ 2147483647 h 434"/>
                <a:gd name="T6" fmla="*/ 2147483647 w 557"/>
                <a:gd name="T7" fmla="*/ 2147483647 h 434"/>
                <a:gd name="T8" fmla="*/ 2147483647 w 557"/>
                <a:gd name="T9" fmla="*/ 2147483647 h 434"/>
                <a:gd name="T10" fmla="*/ 2147483647 w 557"/>
                <a:gd name="T11" fmla="*/ 2147483647 h 434"/>
                <a:gd name="T12" fmla="*/ 2147483647 w 557"/>
                <a:gd name="T13" fmla="*/ 2147483647 h 434"/>
                <a:gd name="T14" fmla="*/ 2147483647 w 557"/>
                <a:gd name="T15" fmla="*/ 2147483647 h 434"/>
                <a:gd name="T16" fmla="*/ 2147483647 w 557"/>
                <a:gd name="T17" fmla="*/ 2147483647 h 434"/>
                <a:gd name="T18" fmla="*/ 2147483647 w 557"/>
                <a:gd name="T19" fmla="*/ 2147483647 h 434"/>
                <a:gd name="T20" fmla="*/ 2147483647 w 557"/>
                <a:gd name="T21" fmla="*/ 2147483647 h 434"/>
                <a:gd name="T22" fmla="*/ 2147483647 w 557"/>
                <a:gd name="T23" fmla="*/ 0 h 434"/>
                <a:gd name="T24" fmla="*/ 2147483647 w 557"/>
                <a:gd name="T25" fmla="*/ 2147483647 h 434"/>
                <a:gd name="T26" fmla="*/ 0 w 557"/>
                <a:gd name="T27" fmla="*/ 2147483647 h 4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7"/>
                <a:gd name="T43" fmla="*/ 0 h 434"/>
                <a:gd name="T44" fmla="*/ 557 w 557"/>
                <a:gd name="T45" fmla="*/ 434 h 4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7" h="434">
                  <a:moveTo>
                    <a:pt x="0" y="4"/>
                  </a:moveTo>
                  <a:lnTo>
                    <a:pt x="0" y="346"/>
                  </a:lnTo>
                  <a:lnTo>
                    <a:pt x="132" y="346"/>
                  </a:lnTo>
                  <a:lnTo>
                    <a:pt x="132" y="426"/>
                  </a:lnTo>
                  <a:lnTo>
                    <a:pt x="321" y="433"/>
                  </a:lnTo>
                  <a:lnTo>
                    <a:pt x="317" y="344"/>
                  </a:lnTo>
                  <a:lnTo>
                    <a:pt x="556" y="346"/>
                  </a:lnTo>
                  <a:lnTo>
                    <a:pt x="556" y="256"/>
                  </a:lnTo>
                  <a:lnTo>
                    <a:pt x="528" y="256"/>
                  </a:lnTo>
                  <a:lnTo>
                    <a:pt x="528" y="122"/>
                  </a:lnTo>
                  <a:lnTo>
                    <a:pt x="348" y="118"/>
                  </a:lnTo>
                  <a:lnTo>
                    <a:pt x="348" y="0"/>
                  </a:lnTo>
                  <a:lnTo>
                    <a:pt x="264" y="4"/>
                  </a:lnTo>
                  <a:lnTo>
                    <a:pt x="0" y="4"/>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19" name="Freeform 38"/>
            <p:cNvSpPr>
              <a:spLocks noChangeAspect="1"/>
            </p:cNvSpPr>
            <p:nvPr/>
          </p:nvSpPr>
          <p:spPr bwMode="auto">
            <a:xfrm>
              <a:off x="4775684" y="2865438"/>
              <a:ext cx="517525" cy="481012"/>
            </a:xfrm>
            <a:custGeom>
              <a:avLst/>
              <a:gdLst>
                <a:gd name="T0" fmla="*/ 0 w 461"/>
                <a:gd name="T1" fmla="*/ 0 h 425"/>
                <a:gd name="T2" fmla="*/ 0 w 461"/>
                <a:gd name="T3" fmla="*/ 2147483647 h 425"/>
                <a:gd name="T4" fmla="*/ 0 w 461"/>
                <a:gd name="T5" fmla="*/ 2147483647 h 425"/>
                <a:gd name="T6" fmla="*/ 2147483647 w 461"/>
                <a:gd name="T7" fmla="*/ 2147483647 h 425"/>
                <a:gd name="T8" fmla="*/ 2147483647 w 461"/>
                <a:gd name="T9" fmla="*/ 2147483647 h 425"/>
                <a:gd name="T10" fmla="*/ 2147483647 w 461"/>
                <a:gd name="T11" fmla="*/ 0 h 425"/>
                <a:gd name="T12" fmla="*/ 0 w 461"/>
                <a:gd name="T13" fmla="*/ 0 h 425"/>
                <a:gd name="T14" fmla="*/ 0 60000 65536"/>
                <a:gd name="T15" fmla="*/ 0 60000 65536"/>
                <a:gd name="T16" fmla="*/ 0 60000 65536"/>
                <a:gd name="T17" fmla="*/ 0 60000 65536"/>
                <a:gd name="T18" fmla="*/ 0 60000 65536"/>
                <a:gd name="T19" fmla="*/ 0 60000 65536"/>
                <a:gd name="T20" fmla="*/ 0 60000 65536"/>
                <a:gd name="T21" fmla="*/ 0 w 461"/>
                <a:gd name="T22" fmla="*/ 0 h 425"/>
                <a:gd name="T23" fmla="*/ 461 w 461"/>
                <a:gd name="T24" fmla="*/ 425 h 4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1" h="425">
                  <a:moveTo>
                    <a:pt x="0" y="0"/>
                  </a:moveTo>
                  <a:lnTo>
                    <a:pt x="0" y="161"/>
                  </a:lnTo>
                  <a:lnTo>
                    <a:pt x="0" y="420"/>
                  </a:lnTo>
                  <a:lnTo>
                    <a:pt x="459" y="424"/>
                  </a:lnTo>
                  <a:lnTo>
                    <a:pt x="459" y="81"/>
                  </a:lnTo>
                  <a:lnTo>
                    <a:pt x="460"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20" name="Freeform 39"/>
            <p:cNvSpPr>
              <a:spLocks noChangeAspect="1"/>
            </p:cNvSpPr>
            <p:nvPr/>
          </p:nvSpPr>
          <p:spPr bwMode="auto">
            <a:xfrm>
              <a:off x="6410809" y="4302125"/>
              <a:ext cx="452437" cy="466725"/>
            </a:xfrm>
            <a:custGeom>
              <a:avLst/>
              <a:gdLst>
                <a:gd name="T0" fmla="*/ 0 w 401"/>
                <a:gd name="T1" fmla="*/ 2147483647 h 414"/>
                <a:gd name="T2" fmla="*/ 0 w 401"/>
                <a:gd name="T3" fmla="*/ 2147483647 h 414"/>
                <a:gd name="T4" fmla="*/ 2147483647 w 401"/>
                <a:gd name="T5" fmla="*/ 2147483647 h 414"/>
                <a:gd name="T6" fmla="*/ 2147483647 w 401"/>
                <a:gd name="T7" fmla="*/ 2147483647 h 414"/>
                <a:gd name="T8" fmla="*/ 2147483647 w 401"/>
                <a:gd name="T9" fmla="*/ 2147483647 h 414"/>
                <a:gd name="T10" fmla="*/ 2147483647 w 401"/>
                <a:gd name="T11" fmla="*/ 0 h 414"/>
                <a:gd name="T12" fmla="*/ 2147483647 w 401"/>
                <a:gd name="T13" fmla="*/ 2147483647 h 414"/>
                <a:gd name="T14" fmla="*/ 2147483647 w 401"/>
                <a:gd name="T15" fmla="*/ 0 h 414"/>
                <a:gd name="T16" fmla="*/ 2147483647 w 401"/>
                <a:gd name="T17" fmla="*/ 2147483647 h 414"/>
                <a:gd name="T18" fmla="*/ 0 w 401"/>
                <a:gd name="T19" fmla="*/ 2147483647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1"/>
                <a:gd name="T31" fmla="*/ 0 h 414"/>
                <a:gd name="T32" fmla="*/ 401 w 401"/>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1" h="414">
                  <a:moveTo>
                    <a:pt x="0" y="47"/>
                  </a:moveTo>
                  <a:lnTo>
                    <a:pt x="0" y="413"/>
                  </a:lnTo>
                  <a:lnTo>
                    <a:pt x="265" y="409"/>
                  </a:lnTo>
                  <a:lnTo>
                    <a:pt x="295" y="225"/>
                  </a:lnTo>
                  <a:lnTo>
                    <a:pt x="400" y="131"/>
                  </a:lnTo>
                  <a:lnTo>
                    <a:pt x="385" y="0"/>
                  </a:lnTo>
                  <a:lnTo>
                    <a:pt x="209" y="1"/>
                  </a:lnTo>
                  <a:lnTo>
                    <a:pt x="144" y="0"/>
                  </a:lnTo>
                  <a:lnTo>
                    <a:pt x="144" y="47"/>
                  </a:lnTo>
                  <a:lnTo>
                    <a:pt x="0" y="47"/>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21" name="Freeform 40"/>
            <p:cNvSpPr>
              <a:spLocks noChangeAspect="1"/>
            </p:cNvSpPr>
            <p:nvPr/>
          </p:nvSpPr>
          <p:spPr bwMode="auto">
            <a:xfrm>
              <a:off x="4477234" y="3338513"/>
              <a:ext cx="968375" cy="509587"/>
            </a:xfrm>
            <a:custGeom>
              <a:avLst/>
              <a:gdLst>
                <a:gd name="T0" fmla="*/ 0 w 857"/>
                <a:gd name="T1" fmla="*/ 2147483647 h 454"/>
                <a:gd name="T2" fmla="*/ 0 w 857"/>
                <a:gd name="T3" fmla="*/ 2147483647 h 454"/>
                <a:gd name="T4" fmla="*/ 2147483647 w 857"/>
                <a:gd name="T5" fmla="*/ 2147483647 h 454"/>
                <a:gd name="T6" fmla="*/ 2147483647 w 857"/>
                <a:gd name="T7" fmla="*/ 2147483647 h 454"/>
                <a:gd name="T8" fmla="*/ 2147483647 w 857"/>
                <a:gd name="T9" fmla="*/ 2147483647 h 454"/>
                <a:gd name="T10" fmla="*/ 2147483647 w 857"/>
                <a:gd name="T11" fmla="*/ 2147483647 h 454"/>
                <a:gd name="T12" fmla="*/ 2147483647 w 857"/>
                <a:gd name="T13" fmla="*/ 2147483647 h 454"/>
                <a:gd name="T14" fmla="*/ 2147483647 w 857"/>
                <a:gd name="T15" fmla="*/ 0 h 454"/>
                <a:gd name="T16" fmla="*/ 2147483647 w 857"/>
                <a:gd name="T17" fmla="*/ 0 h 454"/>
                <a:gd name="T18" fmla="*/ 2147483647 w 857"/>
                <a:gd name="T19" fmla="*/ 2147483647 h 454"/>
                <a:gd name="T20" fmla="*/ 0 w 857"/>
                <a:gd name="T21" fmla="*/ 2147483647 h 4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454"/>
                <a:gd name="T35" fmla="*/ 857 w 857"/>
                <a:gd name="T36" fmla="*/ 454 h 4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454">
                  <a:moveTo>
                    <a:pt x="0" y="83"/>
                  </a:moveTo>
                  <a:lnTo>
                    <a:pt x="0" y="453"/>
                  </a:lnTo>
                  <a:lnTo>
                    <a:pt x="400" y="449"/>
                  </a:lnTo>
                  <a:lnTo>
                    <a:pt x="855" y="453"/>
                  </a:lnTo>
                  <a:lnTo>
                    <a:pt x="856" y="106"/>
                  </a:lnTo>
                  <a:lnTo>
                    <a:pt x="856" y="9"/>
                  </a:lnTo>
                  <a:lnTo>
                    <a:pt x="710" y="4"/>
                  </a:lnTo>
                  <a:lnTo>
                    <a:pt x="251" y="0"/>
                  </a:lnTo>
                  <a:lnTo>
                    <a:pt x="140" y="0"/>
                  </a:lnTo>
                  <a:lnTo>
                    <a:pt x="140" y="79"/>
                  </a:lnTo>
                  <a:lnTo>
                    <a:pt x="0" y="83"/>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22" name="Freeform 41"/>
            <p:cNvSpPr>
              <a:spLocks noChangeAspect="1"/>
            </p:cNvSpPr>
            <p:nvPr/>
          </p:nvSpPr>
          <p:spPr bwMode="auto">
            <a:xfrm>
              <a:off x="6101246" y="2622550"/>
              <a:ext cx="688975" cy="941388"/>
            </a:xfrm>
            <a:custGeom>
              <a:avLst/>
              <a:gdLst>
                <a:gd name="T0" fmla="*/ 2147483647 w 612"/>
                <a:gd name="T1" fmla="*/ 2147483647 h 833"/>
                <a:gd name="T2" fmla="*/ 0 w 612"/>
                <a:gd name="T3" fmla="*/ 2147483647 h 833"/>
                <a:gd name="T4" fmla="*/ 2147483647 w 612"/>
                <a:gd name="T5" fmla="*/ 2147483647 h 833"/>
                <a:gd name="T6" fmla="*/ 2147483647 w 612"/>
                <a:gd name="T7" fmla="*/ 2147483647 h 833"/>
                <a:gd name="T8" fmla="*/ 2147483647 w 612"/>
                <a:gd name="T9" fmla="*/ 2147483647 h 833"/>
                <a:gd name="T10" fmla="*/ 2147483647 w 612"/>
                <a:gd name="T11" fmla="*/ 2147483647 h 833"/>
                <a:gd name="T12" fmla="*/ 2147483647 w 612"/>
                <a:gd name="T13" fmla="*/ 2147483647 h 833"/>
                <a:gd name="T14" fmla="*/ 2147483647 w 612"/>
                <a:gd name="T15" fmla="*/ 2147483647 h 833"/>
                <a:gd name="T16" fmla="*/ 2147483647 w 612"/>
                <a:gd name="T17" fmla="*/ 2147483647 h 833"/>
                <a:gd name="T18" fmla="*/ 2147483647 w 612"/>
                <a:gd name="T19" fmla="*/ 2147483647 h 833"/>
                <a:gd name="T20" fmla="*/ 2147483647 w 612"/>
                <a:gd name="T21" fmla="*/ 2147483647 h 833"/>
                <a:gd name="T22" fmla="*/ 2147483647 w 612"/>
                <a:gd name="T23" fmla="*/ 2147483647 h 833"/>
                <a:gd name="T24" fmla="*/ 2147483647 w 612"/>
                <a:gd name="T25" fmla="*/ 2147483647 h 833"/>
                <a:gd name="T26" fmla="*/ 2147483647 w 612"/>
                <a:gd name="T27" fmla="*/ 2147483647 h 833"/>
                <a:gd name="T28" fmla="*/ 2147483647 w 612"/>
                <a:gd name="T29" fmla="*/ 2147483647 h 833"/>
                <a:gd name="T30" fmla="*/ 2147483647 w 612"/>
                <a:gd name="T31" fmla="*/ 2147483647 h 833"/>
                <a:gd name="T32" fmla="*/ 2147483647 w 612"/>
                <a:gd name="T33" fmla="*/ 2147483647 h 833"/>
                <a:gd name="T34" fmla="*/ 2147483647 w 612"/>
                <a:gd name="T35" fmla="*/ 2147483647 h 833"/>
                <a:gd name="T36" fmla="*/ 2147483647 w 612"/>
                <a:gd name="T37" fmla="*/ 2147483647 h 833"/>
                <a:gd name="T38" fmla="*/ 2147483647 w 612"/>
                <a:gd name="T39" fmla="*/ 2147483647 h 833"/>
                <a:gd name="T40" fmla="*/ 2147483647 w 612"/>
                <a:gd name="T41" fmla="*/ 2147483647 h 833"/>
                <a:gd name="T42" fmla="*/ 2147483647 w 612"/>
                <a:gd name="T43" fmla="*/ 2147483647 h 833"/>
                <a:gd name="T44" fmla="*/ 2147483647 w 612"/>
                <a:gd name="T45" fmla="*/ 2147483647 h 833"/>
                <a:gd name="T46" fmla="*/ 2147483647 w 612"/>
                <a:gd name="T47" fmla="*/ 2147483647 h 833"/>
                <a:gd name="T48" fmla="*/ 2147483647 w 612"/>
                <a:gd name="T49" fmla="*/ 2147483647 h 833"/>
                <a:gd name="T50" fmla="*/ 2147483647 w 612"/>
                <a:gd name="T51" fmla="*/ 2147483647 h 833"/>
                <a:gd name="T52" fmla="*/ 2147483647 w 612"/>
                <a:gd name="T53" fmla="*/ 2147483647 h 833"/>
                <a:gd name="T54" fmla="*/ 2147483647 w 612"/>
                <a:gd name="T55" fmla="*/ 0 h 833"/>
                <a:gd name="T56" fmla="*/ 2147483647 w 612"/>
                <a:gd name="T57" fmla="*/ 0 h 833"/>
                <a:gd name="T58" fmla="*/ 2147483647 w 612"/>
                <a:gd name="T59" fmla="*/ 2147483647 h 833"/>
                <a:gd name="T60" fmla="*/ 2147483647 w 612"/>
                <a:gd name="T61" fmla="*/ 2147483647 h 8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12"/>
                <a:gd name="T94" fmla="*/ 0 h 833"/>
                <a:gd name="T95" fmla="*/ 612 w 612"/>
                <a:gd name="T96" fmla="*/ 833 h 83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12" h="833">
                  <a:moveTo>
                    <a:pt x="1" y="65"/>
                  </a:moveTo>
                  <a:lnTo>
                    <a:pt x="0" y="416"/>
                  </a:lnTo>
                  <a:lnTo>
                    <a:pt x="84" y="416"/>
                  </a:lnTo>
                  <a:lnTo>
                    <a:pt x="84" y="586"/>
                  </a:lnTo>
                  <a:lnTo>
                    <a:pt x="176" y="586"/>
                  </a:lnTo>
                  <a:lnTo>
                    <a:pt x="180" y="677"/>
                  </a:lnTo>
                  <a:lnTo>
                    <a:pt x="224" y="677"/>
                  </a:lnTo>
                  <a:lnTo>
                    <a:pt x="236" y="755"/>
                  </a:lnTo>
                  <a:lnTo>
                    <a:pt x="360" y="759"/>
                  </a:lnTo>
                  <a:lnTo>
                    <a:pt x="365" y="798"/>
                  </a:lnTo>
                  <a:lnTo>
                    <a:pt x="497" y="791"/>
                  </a:lnTo>
                  <a:lnTo>
                    <a:pt x="490" y="832"/>
                  </a:lnTo>
                  <a:lnTo>
                    <a:pt x="596" y="786"/>
                  </a:lnTo>
                  <a:lnTo>
                    <a:pt x="611" y="694"/>
                  </a:lnTo>
                  <a:lnTo>
                    <a:pt x="556" y="669"/>
                  </a:lnTo>
                  <a:lnTo>
                    <a:pt x="498" y="607"/>
                  </a:lnTo>
                  <a:lnTo>
                    <a:pt x="547" y="441"/>
                  </a:lnTo>
                  <a:lnTo>
                    <a:pt x="532" y="415"/>
                  </a:lnTo>
                  <a:lnTo>
                    <a:pt x="435" y="446"/>
                  </a:lnTo>
                  <a:lnTo>
                    <a:pt x="416" y="444"/>
                  </a:lnTo>
                  <a:lnTo>
                    <a:pt x="388" y="415"/>
                  </a:lnTo>
                  <a:lnTo>
                    <a:pt x="439" y="295"/>
                  </a:lnTo>
                  <a:lnTo>
                    <a:pt x="426" y="231"/>
                  </a:lnTo>
                  <a:lnTo>
                    <a:pt x="453" y="177"/>
                  </a:lnTo>
                  <a:lnTo>
                    <a:pt x="427" y="135"/>
                  </a:lnTo>
                  <a:lnTo>
                    <a:pt x="448" y="101"/>
                  </a:lnTo>
                  <a:lnTo>
                    <a:pt x="424" y="69"/>
                  </a:lnTo>
                  <a:lnTo>
                    <a:pt x="302" y="0"/>
                  </a:lnTo>
                  <a:lnTo>
                    <a:pt x="268" y="0"/>
                  </a:lnTo>
                  <a:lnTo>
                    <a:pt x="268" y="62"/>
                  </a:lnTo>
                  <a:lnTo>
                    <a:pt x="1" y="65"/>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23" name="Freeform 42"/>
            <p:cNvSpPr>
              <a:spLocks noChangeAspect="1"/>
            </p:cNvSpPr>
            <p:nvPr/>
          </p:nvSpPr>
          <p:spPr bwMode="auto">
            <a:xfrm>
              <a:off x="5121759" y="4648200"/>
              <a:ext cx="361950" cy="409575"/>
            </a:xfrm>
            <a:custGeom>
              <a:avLst/>
              <a:gdLst>
                <a:gd name="T0" fmla="*/ 0 w 319"/>
                <a:gd name="T1" fmla="*/ 0 h 364"/>
                <a:gd name="T2" fmla="*/ 0 w 319"/>
                <a:gd name="T3" fmla="*/ 2147483647 h 364"/>
                <a:gd name="T4" fmla="*/ 2147483647 w 319"/>
                <a:gd name="T5" fmla="*/ 2147483647 h 364"/>
                <a:gd name="T6" fmla="*/ 2147483647 w 319"/>
                <a:gd name="T7" fmla="*/ 2147483647 h 364"/>
                <a:gd name="T8" fmla="*/ 2147483647 w 319"/>
                <a:gd name="T9" fmla="*/ 2147483647 h 364"/>
                <a:gd name="T10" fmla="*/ 2147483647 w 319"/>
                <a:gd name="T11" fmla="*/ 2147483647 h 364"/>
                <a:gd name="T12" fmla="*/ 2147483647 w 319"/>
                <a:gd name="T13" fmla="*/ 2147483647 h 364"/>
                <a:gd name="T14" fmla="*/ 2147483647 w 319"/>
                <a:gd name="T15" fmla="*/ 2147483647 h 364"/>
                <a:gd name="T16" fmla="*/ 2147483647 w 319"/>
                <a:gd name="T17" fmla="*/ 2147483647 h 364"/>
                <a:gd name="T18" fmla="*/ 2147483647 w 319"/>
                <a:gd name="T19" fmla="*/ 0 h 364"/>
                <a:gd name="T20" fmla="*/ 0 w 319"/>
                <a:gd name="T21" fmla="*/ 0 h 3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9"/>
                <a:gd name="T34" fmla="*/ 0 h 364"/>
                <a:gd name="T35" fmla="*/ 319 w 319"/>
                <a:gd name="T36" fmla="*/ 364 h 3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9" h="364">
                  <a:moveTo>
                    <a:pt x="0" y="0"/>
                  </a:moveTo>
                  <a:lnTo>
                    <a:pt x="0" y="363"/>
                  </a:lnTo>
                  <a:lnTo>
                    <a:pt x="260" y="359"/>
                  </a:lnTo>
                  <a:lnTo>
                    <a:pt x="265" y="240"/>
                  </a:lnTo>
                  <a:lnTo>
                    <a:pt x="318" y="237"/>
                  </a:lnTo>
                  <a:lnTo>
                    <a:pt x="314" y="176"/>
                  </a:lnTo>
                  <a:lnTo>
                    <a:pt x="293" y="178"/>
                  </a:lnTo>
                  <a:lnTo>
                    <a:pt x="300" y="98"/>
                  </a:lnTo>
                  <a:lnTo>
                    <a:pt x="314" y="100"/>
                  </a:lnTo>
                  <a:lnTo>
                    <a:pt x="315" y="0"/>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24" name="Freeform 43"/>
            <p:cNvSpPr>
              <a:spLocks noChangeAspect="1"/>
            </p:cNvSpPr>
            <p:nvPr/>
          </p:nvSpPr>
          <p:spPr bwMode="auto">
            <a:xfrm>
              <a:off x="5647221" y="3341688"/>
              <a:ext cx="312738" cy="300037"/>
            </a:xfrm>
            <a:custGeom>
              <a:avLst/>
              <a:gdLst>
                <a:gd name="T0" fmla="*/ 2147483647 w 278"/>
                <a:gd name="T1" fmla="*/ 2147483647 h 265"/>
                <a:gd name="T2" fmla="*/ 2147483647 w 278"/>
                <a:gd name="T3" fmla="*/ 2147483647 h 265"/>
                <a:gd name="T4" fmla="*/ 0 w 278"/>
                <a:gd name="T5" fmla="*/ 2147483647 h 265"/>
                <a:gd name="T6" fmla="*/ 2147483647 w 278"/>
                <a:gd name="T7" fmla="*/ 2147483647 h 265"/>
                <a:gd name="T8" fmla="*/ 2147483647 w 278"/>
                <a:gd name="T9" fmla="*/ 2147483647 h 265"/>
                <a:gd name="T10" fmla="*/ 2147483647 w 278"/>
                <a:gd name="T11" fmla="*/ 2147483647 h 265"/>
                <a:gd name="T12" fmla="*/ 2147483647 w 278"/>
                <a:gd name="T13" fmla="*/ 0 h 265"/>
                <a:gd name="T14" fmla="*/ 2147483647 w 278"/>
                <a:gd name="T15" fmla="*/ 2147483647 h 265"/>
                <a:gd name="T16" fmla="*/ 2147483647 w 278"/>
                <a:gd name="T17" fmla="*/ 2147483647 h 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8"/>
                <a:gd name="T28" fmla="*/ 0 h 265"/>
                <a:gd name="T29" fmla="*/ 278 w 278"/>
                <a:gd name="T30" fmla="*/ 265 h 2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8" h="265">
                  <a:moveTo>
                    <a:pt x="133" y="253"/>
                  </a:moveTo>
                  <a:lnTo>
                    <a:pt x="139" y="185"/>
                  </a:lnTo>
                  <a:lnTo>
                    <a:pt x="0" y="174"/>
                  </a:lnTo>
                  <a:lnTo>
                    <a:pt x="6" y="92"/>
                  </a:lnTo>
                  <a:lnTo>
                    <a:pt x="3" y="2"/>
                  </a:lnTo>
                  <a:lnTo>
                    <a:pt x="247" y="1"/>
                  </a:lnTo>
                  <a:lnTo>
                    <a:pt x="269" y="0"/>
                  </a:lnTo>
                  <a:lnTo>
                    <a:pt x="277" y="264"/>
                  </a:lnTo>
                  <a:lnTo>
                    <a:pt x="133" y="253"/>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25" name="Freeform 44"/>
            <p:cNvSpPr>
              <a:spLocks noChangeAspect="1"/>
            </p:cNvSpPr>
            <p:nvPr/>
          </p:nvSpPr>
          <p:spPr bwMode="auto">
            <a:xfrm>
              <a:off x="6404459" y="5578475"/>
              <a:ext cx="242887" cy="415925"/>
            </a:xfrm>
            <a:custGeom>
              <a:avLst/>
              <a:gdLst>
                <a:gd name="T0" fmla="*/ 0 w 194"/>
                <a:gd name="T1" fmla="*/ 0 h 367"/>
                <a:gd name="T2" fmla="*/ 2147483647 w 194"/>
                <a:gd name="T3" fmla="*/ 2147483647 h 367"/>
                <a:gd name="T4" fmla="*/ 2147483647 w 194"/>
                <a:gd name="T5" fmla="*/ 2147483647 h 367"/>
                <a:gd name="T6" fmla="*/ 2147483647 w 194"/>
                <a:gd name="T7" fmla="*/ 2147483647 h 367"/>
                <a:gd name="T8" fmla="*/ 2147483647 w 194"/>
                <a:gd name="T9" fmla="*/ 2147483647 h 367"/>
                <a:gd name="T10" fmla="*/ 2147483647 w 194"/>
                <a:gd name="T11" fmla="*/ 2147483647 h 367"/>
                <a:gd name="T12" fmla="*/ 2147483647 w 194"/>
                <a:gd name="T13" fmla="*/ 2147483647 h 367"/>
                <a:gd name="T14" fmla="*/ 0 w 194"/>
                <a:gd name="T15" fmla="*/ 0 h 367"/>
                <a:gd name="T16" fmla="*/ 0 60000 65536"/>
                <a:gd name="T17" fmla="*/ 0 60000 65536"/>
                <a:gd name="T18" fmla="*/ 0 60000 65536"/>
                <a:gd name="T19" fmla="*/ 0 60000 65536"/>
                <a:gd name="T20" fmla="*/ 0 60000 65536"/>
                <a:gd name="T21" fmla="*/ 0 60000 65536"/>
                <a:gd name="T22" fmla="*/ 0 60000 65536"/>
                <a:gd name="T23" fmla="*/ 0 60000 65536"/>
                <a:gd name="T24" fmla="*/ 0 w 194"/>
                <a:gd name="T25" fmla="*/ 0 h 367"/>
                <a:gd name="T26" fmla="*/ 194 w 194"/>
                <a:gd name="T27" fmla="*/ 367 h 3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4" h="367">
                  <a:moveTo>
                    <a:pt x="0" y="0"/>
                  </a:moveTo>
                  <a:lnTo>
                    <a:pt x="1" y="366"/>
                  </a:lnTo>
                  <a:lnTo>
                    <a:pt x="193" y="361"/>
                  </a:lnTo>
                  <a:lnTo>
                    <a:pt x="178" y="245"/>
                  </a:lnTo>
                  <a:lnTo>
                    <a:pt x="143" y="160"/>
                  </a:lnTo>
                  <a:lnTo>
                    <a:pt x="154" y="121"/>
                  </a:lnTo>
                  <a:lnTo>
                    <a:pt x="144" y="4"/>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26" name="Freeform 45"/>
            <p:cNvSpPr>
              <a:spLocks noChangeAspect="1"/>
            </p:cNvSpPr>
            <p:nvPr/>
          </p:nvSpPr>
          <p:spPr bwMode="auto">
            <a:xfrm>
              <a:off x="3926371" y="4435475"/>
              <a:ext cx="552450" cy="509588"/>
            </a:xfrm>
            <a:custGeom>
              <a:avLst/>
              <a:gdLst>
                <a:gd name="T0" fmla="*/ 0 w 489"/>
                <a:gd name="T1" fmla="*/ 2147483647 h 452"/>
                <a:gd name="T2" fmla="*/ 0 w 489"/>
                <a:gd name="T3" fmla="*/ 2147483647 h 452"/>
                <a:gd name="T4" fmla="*/ 2147483647 w 489"/>
                <a:gd name="T5" fmla="*/ 2147483647 h 452"/>
                <a:gd name="T6" fmla="*/ 2147483647 w 489"/>
                <a:gd name="T7" fmla="*/ 2147483647 h 452"/>
                <a:gd name="T8" fmla="*/ 2147483647 w 489"/>
                <a:gd name="T9" fmla="*/ 2147483647 h 452"/>
                <a:gd name="T10" fmla="*/ 2147483647 w 489"/>
                <a:gd name="T11" fmla="*/ 2147483647 h 452"/>
                <a:gd name="T12" fmla="*/ 2147483647 w 489"/>
                <a:gd name="T13" fmla="*/ 0 h 452"/>
                <a:gd name="T14" fmla="*/ 0 w 489"/>
                <a:gd name="T15" fmla="*/ 2147483647 h 452"/>
                <a:gd name="T16" fmla="*/ 0 60000 65536"/>
                <a:gd name="T17" fmla="*/ 0 60000 65536"/>
                <a:gd name="T18" fmla="*/ 0 60000 65536"/>
                <a:gd name="T19" fmla="*/ 0 60000 65536"/>
                <a:gd name="T20" fmla="*/ 0 60000 65536"/>
                <a:gd name="T21" fmla="*/ 0 60000 65536"/>
                <a:gd name="T22" fmla="*/ 0 60000 65536"/>
                <a:gd name="T23" fmla="*/ 0 60000 65536"/>
                <a:gd name="T24" fmla="*/ 0 w 489"/>
                <a:gd name="T25" fmla="*/ 0 h 452"/>
                <a:gd name="T26" fmla="*/ 489 w 489"/>
                <a:gd name="T27" fmla="*/ 452 h 4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9" h="452">
                  <a:moveTo>
                    <a:pt x="0" y="32"/>
                  </a:moveTo>
                  <a:lnTo>
                    <a:pt x="0" y="114"/>
                  </a:lnTo>
                  <a:lnTo>
                    <a:pt x="36" y="117"/>
                  </a:lnTo>
                  <a:lnTo>
                    <a:pt x="36" y="449"/>
                  </a:lnTo>
                  <a:lnTo>
                    <a:pt x="487" y="451"/>
                  </a:lnTo>
                  <a:lnTo>
                    <a:pt x="488" y="4"/>
                  </a:lnTo>
                  <a:lnTo>
                    <a:pt x="48" y="0"/>
                  </a:lnTo>
                  <a:lnTo>
                    <a:pt x="0" y="32"/>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27" name="Freeform 46"/>
            <p:cNvSpPr>
              <a:spLocks noChangeAspect="1"/>
            </p:cNvSpPr>
            <p:nvPr/>
          </p:nvSpPr>
          <p:spPr bwMode="auto">
            <a:xfrm>
              <a:off x="5890109" y="3089275"/>
              <a:ext cx="768350" cy="784225"/>
            </a:xfrm>
            <a:custGeom>
              <a:avLst/>
              <a:gdLst>
                <a:gd name="T0" fmla="*/ 0 w 680"/>
                <a:gd name="T1" fmla="*/ 0 h 694"/>
                <a:gd name="T2" fmla="*/ 2147483647 w 680"/>
                <a:gd name="T3" fmla="*/ 2147483647 h 694"/>
                <a:gd name="T4" fmla="*/ 2147483647 w 680"/>
                <a:gd name="T5" fmla="*/ 2147483647 h 694"/>
                <a:gd name="T6" fmla="*/ 2147483647 w 680"/>
                <a:gd name="T7" fmla="*/ 2147483647 h 694"/>
                <a:gd name="T8" fmla="*/ 2147483647 w 680"/>
                <a:gd name="T9" fmla="*/ 2147483647 h 694"/>
                <a:gd name="T10" fmla="*/ 2147483647 w 680"/>
                <a:gd name="T11" fmla="*/ 2147483647 h 694"/>
                <a:gd name="T12" fmla="*/ 2147483647 w 680"/>
                <a:gd name="T13" fmla="*/ 2147483647 h 694"/>
                <a:gd name="T14" fmla="*/ 2147483647 w 680"/>
                <a:gd name="T15" fmla="*/ 2147483647 h 694"/>
                <a:gd name="T16" fmla="*/ 2147483647 w 680"/>
                <a:gd name="T17" fmla="*/ 2147483647 h 694"/>
                <a:gd name="T18" fmla="*/ 2147483647 w 680"/>
                <a:gd name="T19" fmla="*/ 2147483647 h 694"/>
                <a:gd name="T20" fmla="*/ 2147483647 w 680"/>
                <a:gd name="T21" fmla="*/ 2147483647 h 694"/>
                <a:gd name="T22" fmla="*/ 2147483647 w 680"/>
                <a:gd name="T23" fmla="*/ 2147483647 h 694"/>
                <a:gd name="T24" fmla="*/ 2147483647 w 680"/>
                <a:gd name="T25" fmla="*/ 2147483647 h 694"/>
                <a:gd name="T26" fmla="*/ 2147483647 w 680"/>
                <a:gd name="T27" fmla="*/ 2147483647 h 694"/>
                <a:gd name="T28" fmla="*/ 2147483647 w 680"/>
                <a:gd name="T29" fmla="*/ 2147483647 h 694"/>
                <a:gd name="T30" fmla="*/ 2147483647 w 680"/>
                <a:gd name="T31" fmla="*/ 2147483647 h 694"/>
                <a:gd name="T32" fmla="*/ 2147483647 w 680"/>
                <a:gd name="T33" fmla="*/ 2147483647 h 694"/>
                <a:gd name="T34" fmla="*/ 2147483647 w 680"/>
                <a:gd name="T35" fmla="*/ 2147483647 h 694"/>
                <a:gd name="T36" fmla="*/ 2147483647 w 680"/>
                <a:gd name="T37" fmla="*/ 2147483647 h 694"/>
                <a:gd name="T38" fmla="*/ 2147483647 w 680"/>
                <a:gd name="T39" fmla="*/ 2147483647 h 694"/>
                <a:gd name="T40" fmla="*/ 2147483647 w 680"/>
                <a:gd name="T41" fmla="*/ 2147483647 h 694"/>
                <a:gd name="T42" fmla="*/ 2147483647 w 680"/>
                <a:gd name="T43" fmla="*/ 2147483647 h 694"/>
                <a:gd name="T44" fmla="*/ 2147483647 w 680"/>
                <a:gd name="T45" fmla="*/ 2147483647 h 694"/>
                <a:gd name="T46" fmla="*/ 2147483647 w 680"/>
                <a:gd name="T47" fmla="*/ 0 h 694"/>
                <a:gd name="T48" fmla="*/ 2147483647 w 680"/>
                <a:gd name="T49" fmla="*/ 2147483647 h 694"/>
                <a:gd name="T50" fmla="*/ 0 w 680"/>
                <a:gd name="T51" fmla="*/ 0 h 6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0"/>
                <a:gd name="T79" fmla="*/ 0 h 694"/>
                <a:gd name="T80" fmla="*/ 680 w 680"/>
                <a:gd name="T81" fmla="*/ 694 h 6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0" h="694">
                  <a:moveTo>
                    <a:pt x="0" y="0"/>
                  </a:moveTo>
                  <a:lnTo>
                    <a:pt x="1" y="138"/>
                  </a:lnTo>
                  <a:lnTo>
                    <a:pt x="29" y="138"/>
                  </a:lnTo>
                  <a:lnTo>
                    <a:pt x="29" y="227"/>
                  </a:lnTo>
                  <a:lnTo>
                    <a:pt x="53" y="224"/>
                  </a:lnTo>
                  <a:lnTo>
                    <a:pt x="62" y="484"/>
                  </a:lnTo>
                  <a:lnTo>
                    <a:pt x="324" y="487"/>
                  </a:lnTo>
                  <a:lnTo>
                    <a:pt x="323" y="679"/>
                  </a:lnTo>
                  <a:lnTo>
                    <a:pt x="518" y="693"/>
                  </a:lnTo>
                  <a:lnTo>
                    <a:pt x="521" y="633"/>
                  </a:lnTo>
                  <a:lnTo>
                    <a:pt x="562" y="595"/>
                  </a:lnTo>
                  <a:lnTo>
                    <a:pt x="567" y="554"/>
                  </a:lnTo>
                  <a:lnTo>
                    <a:pt x="611" y="516"/>
                  </a:lnTo>
                  <a:lnTo>
                    <a:pt x="650" y="419"/>
                  </a:lnTo>
                  <a:lnTo>
                    <a:pt x="675" y="406"/>
                  </a:lnTo>
                  <a:lnTo>
                    <a:pt x="679" y="381"/>
                  </a:lnTo>
                  <a:lnTo>
                    <a:pt x="549" y="382"/>
                  </a:lnTo>
                  <a:lnTo>
                    <a:pt x="548" y="343"/>
                  </a:lnTo>
                  <a:lnTo>
                    <a:pt x="414" y="343"/>
                  </a:lnTo>
                  <a:lnTo>
                    <a:pt x="411" y="261"/>
                  </a:lnTo>
                  <a:lnTo>
                    <a:pt x="365" y="258"/>
                  </a:lnTo>
                  <a:lnTo>
                    <a:pt x="361" y="173"/>
                  </a:lnTo>
                  <a:lnTo>
                    <a:pt x="269" y="172"/>
                  </a:lnTo>
                  <a:lnTo>
                    <a:pt x="269" y="0"/>
                  </a:lnTo>
                  <a:lnTo>
                    <a:pt x="192" y="4"/>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28" name="Freeform 47"/>
            <p:cNvSpPr>
              <a:spLocks noChangeAspect="1"/>
            </p:cNvSpPr>
            <p:nvPr/>
          </p:nvSpPr>
          <p:spPr bwMode="auto">
            <a:xfrm>
              <a:off x="4775684" y="2459038"/>
              <a:ext cx="825500" cy="503237"/>
            </a:xfrm>
            <a:custGeom>
              <a:avLst/>
              <a:gdLst>
                <a:gd name="T0" fmla="*/ 0 w 733"/>
                <a:gd name="T1" fmla="*/ 0 h 445"/>
                <a:gd name="T2" fmla="*/ 0 w 733"/>
                <a:gd name="T3" fmla="*/ 2147483647 h 445"/>
                <a:gd name="T4" fmla="*/ 2147483647 w 733"/>
                <a:gd name="T5" fmla="*/ 2147483647 h 445"/>
                <a:gd name="T6" fmla="*/ 2147483647 w 733"/>
                <a:gd name="T7" fmla="*/ 2147483647 h 445"/>
                <a:gd name="T8" fmla="*/ 2147483647 w 733"/>
                <a:gd name="T9" fmla="*/ 2147483647 h 445"/>
                <a:gd name="T10" fmla="*/ 2147483647 w 733"/>
                <a:gd name="T11" fmla="*/ 0 h 445"/>
                <a:gd name="T12" fmla="*/ 2147483647 w 733"/>
                <a:gd name="T13" fmla="*/ 0 h 445"/>
                <a:gd name="T14" fmla="*/ 2147483647 w 733"/>
                <a:gd name="T15" fmla="*/ 2147483647 h 445"/>
                <a:gd name="T16" fmla="*/ 2147483647 w 733"/>
                <a:gd name="T17" fmla="*/ 2147483647 h 445"/>
                <a:gd name="T18" fmla="*/ 2147483647 w 733"/>
                <a:gd name="T19" fmla="*/ 2147483647 h 445"/>
                <a:gd name="T20" fmla="*/ 0 w 733"/>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3"/>
                <a:gd name="T34" fmla="*/ 0 h 445"/>
                <a:gd name="T35" fmla="*/ 733 w 733"/>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3" h="445">
                  <a:moveTo>
                    <a:pt x="0" y="0"/>
                  </a:moveTo>
                  <a:lnTo>
                    <a:pt x="0" y="355"/>
                  </a:lnTo>
                  <a:lnTo>
                    <a:pt x="460" y="359"/>
                  </a:lnTo>
                  <a:lnTo>
                    <a:pt x="460" y="444"/>
                  </a:lnTo>
                  <a:lnTo>
                    <a:pt x="732" y="442"/>
                  </a:lnTo>
                  <a:lnTo>
                    <a:pt x="732" y="0"/>
                  </a:lnTo>
                  <a:lnTo>
                    <a:pt x="631" y="0"/>
                  </a:lnTo>
                  <a:lnTo>
                    <a:pt x="631" y="40"/>
                  </a:lnTo>
                  <a:lnTo>
                    <a:pt x="536" y="36"/>
                  </a:lnTo>
                  <a:lnTo>
                    <a:pt x="536" y="4"/>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29" name="Freeform 48"/>
            <p:cNvSpPr>
              <a:spLocks noChangeAspect="1"/>
            </p:cNvSpPr>
            <p:nvPr/>
          </p:nvSpPr>
          <p:spPr bwMode="auto">
            <a:xfrm>
              <a:off x="6402871" y="5191125"/>
              <a:ext cx="257175" cy="395288"/>
            </a:xfrm>
            <a:custGeom>
              <a:avLst/>
              <a:gdLst>
                <a:gd name="T0" fmla="*/ 0 w 229"/>
                <a:gd name="T1" fmla="*/ 2147483647 h 347"/>
                <a:gd name="T2" fmla="*/ 0 w 229"/>
                <a:gd name="T3" fmla="*/ 2147483647 h 347"/>
                <a:gd name="T4" fmla="*/ 2147483647 w 229"/>
                <a:gd name="T5" fmla="*/ 2147483647 h 347"/>
                <a:gd name="T6" fmla="*/ 2147483647 w 229"/>
                <a:gd name="T7" fmla="*/ 2147483647 h 347"/>
                <a:gd name="T8" fmla="*/ 2147483647 w 229"/>
                <a:gd name="T9" fmla="*/ 2147483647 h 347"/>
                <a:gd name="T10" fmla="*/ 2147483647 w 229"/>
                <a:gd name="T11" fmla="*/ 0 h 347"/>
                <a:gd name="T12" fmla="*/ 0 w 229"/>
                <a:gd name="T13" fmla="*/ 2147483647 h 347"/>
                <a:gd name="T14" fmla="*/ 0 60000 65536"/>
                <a:gd name="T15" fmla="*/ 0 60000 65536"/>
                <a:gd name="T16" fmla="*/ 0 60000 65536"/>
                <a:gd name="T17" fmla="*/ 0 60000 65536"/>
                <a:gd name="T18" fmla="*/ 0 60000 65536"/>
                <a:gd name="T19" fmla="*/ 0 60000 65536"/>
                <a:gd name="T20" fmla="*/ 0 60000 65536"/>
                <a:gd name="T21" fmla="*/ 0 w 229"/>
                <a:gd name="T22" fmla="*/ 0 h 347"/>
                <a:gd name="T23" fmla="*/ 229 w 229"/>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9" h="347">
                  <a:moveTo>
                    <a:pt x="0" y="4"/>
                  </a:moveTo>
                  <a:lnTo>
                    <a:pt x="0" y="344"/>
                  </a:lnTo>
                  <a:lnTo>
                    <a:pt x="136" y="346"/>
                  </a:lnTo>
                  <a:lnTo>
                    <a:pt x="141" y="211"/>
                  </a:lnTo>
                  <a:lnTo>
                    <a:pt x="214" y="61"/>
                  </a:lnTo>
                  <a:lnTo>
                    <a:pt x="228" y="0"/>
                  </a:lnTo>
                  <a:lnTo>
                    <a:pt x="0" y="4"/>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30" name="Freeform 49"/>
            <p:cNvSpPr>
              <a:spLocks noChangeAspect="1"/>
            </p:cNvSpPr>
            <p:nvPr/>
          </p:nvSpPr>
          <p:spPr bwMode="auto">
            <a:xfrm>
              <a:off x="2789721" y="3816350"/>
              <a:ext cx="625475" cy="323850"/>
            </a:xfrm>
            <a:custGeom>
              <a:avLst/>
              <a:gdLst>
                <a:gd name="T0" fmla="*/ 0 w 554"/>
                <a:gd name="T1" fmla="*/ 2147483647 h 285"/>
                <a:gd name="T2" fmla="*/ 2147483647 w 554"/>
                <a:gd name="T3" fmla="*/ 2147483647 h 285"/>
                <a:gd name="T4" fmla="*/ 2147483647 w 554"/>
                <a:gd name="T5" fmla="*/ 2147483647 h 285"/>
                <a:gd name="T6" fmla="*/ 2147483647 w 554"/>
                <a:gd name="T7" fmla="*/ 2147483647 h 285"/>
                <a:gd name="T8" fmla="*/ 2147483647 w 554"/>
                <a:gd name="T9" fmla="*/ 2147483647 h 285"/>
                <a:gd name="T10" fmla="*/ 2147483647 w 554"/>
                <a:gd name="T11" fmla="*/ 2147483647 h 285"/>
                <a:gd name="T12" fmla="*/ 2147483647 w 554"/>
                <a:gd name="T13" fmla="*/ 0 h 285"/>
                <a:gd name="T14" fmla="*/ 2147483647 w 554"/>
                <a:gd name="T15" fmla="*/ 2147483647 h 285"/>
                <a:gd name="T16" fmla="*/ 0 w 554"/>
                <a:gd name="T17" fmla="*/ 2147483647 h 2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4"/>
                <a:gd name="T28" fmla="*/ 0 h 285"/>
                <a:gd name="T29" fmla="*/ 554 w 554"/>
                <a:gd name="T30" fmla="*/ 285 h 2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4" h="285">
                  <a:moveTo>
                    <a:pt x="0" y="141"/>
                  </a:moveTo>
                  <a:lnTo>
                    <a:pt x="60" y="229"/>
                  </a:lnTo>
                  <a:lnTo>
                    <a:pt x="201" y="284"/>
                  </a:lnTo>
                  <a:lnTo>
                    <a:pt x="256" y="103"/>
                  </a:lnTo>
                  <a:lnTo>
                    <a:pt x="553" y="99"/>
                  </a:lnTo>
                  <a:lnTo>
                    <a:pt x="553" y="1"/>
                  </a:lnTo>
                  <a:lnTo>
                    <a:pt x="181" y="0"/>
                  </a:lnTo>
                  <a:lnTo>
                    <a:pt x="181" y="146"/>
                  </a:lnTo>
                  <a:lnTo>
                    <a:pt x="0" y="141"/>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31" name="Freeform 50"/>
            <p:cNvSpPr>
              <a:spLocks noChangeAspect="1"/>
            </p:cNvSpPr>
            <p:nvPr/>
          </p:nvSpPr>
          <p:spPr bwMode="auto">
            <a:xfrm>
              <a:off x="2453171" y="3590925"/>
              <a:ext cx="542925" cy="392113"/>
            </a:xfrm>
            <a:custGeom>
              <a:avLst/>
              <a:gdLst>
                <a:gd name="T0" fmla="*/ 0 w 480"/>
                <a:gd name="T1" fmla="*/ 2147483647 h 348"/>
                <a:gd name="T2" fmla="*/ 2147483647 w 480"/>
                <a:gd name="T3" fmla="*/ 2147483647 h 348"/>
                <a:gd name="T4" fmla="*/ 2147483647 w 480"/>
                <a:gd name="T5" fmla="*/ 0 h 348"/>
                <a:gd name="T6" fmla="*/ 2147483647 w 480"/>
                <a:gd name="T7" fmla="*/ 2147483647 h 348"/>
                <a:gd name="T8" fmla="*/ 2147483647 w 480"/>
                <a:gd name="T9" fmla="*/ 2147483647 h 348"/>
                <a:gd name="T10" fmla="*/ 2147483647 w 480"/>
                <a:gd name="T11" fmla="*/ 2147483647 h 348"/>
                <a:gd name="T12" fmla="*/ 2147483647 w 480"/>
                <a:gd name="T13" fmla="*/ 2147483647 h 348"/>
                <a:gd name="T14" fmla="*/ 2147483647 w 480"/>
                <a:gd name="T15" fmla="*/ 2147483647 h 348"/>
                <a:gd name="T16" fmla="*/ 0 w 480"/>
                <a:gd name="T17" fmla="*/ 2147483647 h 3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348"/>
                <a:gd name="T29" fmla="*/ 480 w 480"/>
                <a:gd name="T30" fmla="*/ 348 h 3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348">
                  <a:moveTo>
                    <a:pt x="0" y="115"/>
                  </a:moveTo>
                  <a:lnTo>
                    <a:pt x="30" y="1"/>
                  </a:lnTo>
                  <a:lnTo>
                    <a:pt x="479" y="0"/>
                  </a:lnTo>
                  <a:lnTo>
                    <a:pt x="479" y="201"/>
                  </a:lnTo>
                  <a:lnTo>
                    <a:pt x="479" y="347"/>
                  </a:lnTo>
                  <a:lnTo>
                    <a:pt x="303" y="343"/>
                  </a:lnTo>
                  <a:lnTo>
                    <a:pt x="151" y="275"/>
                  </a:lnTo>
                  <a:lnTo>
                    <a:pt x="44" y="163"/>
                  </a:lnTo>
                  <a:lnTo>
                    <a:pt x="0" y="115"/>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32" name="Freeform 51"/>
            <p:cNvSpPr>
              <a:spLocks noChangeAspect="1"/>
            </p:cNvSpPr>
            <p:nvPr/>
          </p:nvSpPr>
          <p:spPr bwMode="auto">
            <a:xfrm>
              <a:off x="2421421" y="2616200"/>
              <a:ext cx="577850" cy="579438"/>
            </a:xfrm>
            <a:custGeom>
              <a:avLst/>
              <a:gdLst>
                <a:gd name="T0" fmla="*/ 0 w 512"/>
                <a:gd name="T1" fmla="*/ 2147483647 h 513"/>
                <a:gd name="T2" fmla="*/ 2147483647 w 512"/>
                <a:gd name="T3" fmla="*/ 2147483647 h 513"/>
                <a:gd name="T4" fmla="*/ 2147483647 w 512"/>
                <a:gd name="T5" fmla="*/ 2147483647 h 513"/>
                <a:gd name="T6" fmla="*/ 2147483647 w 512"/>
                <a:gd name="T7" fmla="*/ 0 h 513"/>
                <a:gd name="T8" fmla="*/ 2147483647 w 512"/>
                <a:gd name="T9" fmla="*/ 2147483647 h 513"/>
                <a:gd name="T10" fmla="*/ 2147483647 w 512"/>
                <a:gd name="T11" fmla="*/ 2147483647 h 513"/>
                <a:gd name="T12" fmla="*/ 2147483647 w 512"/>
                <a:gd name="T13" fmla="*/ 2147483647 h 513"/>
                <a:gd name="T14" fmla="*/ 2147483647 w 512"/>
                <a:gd name="T15" fmla="*/ 2147483647 h 513"/>
                <a:gd name="T16" fmla="*/ 2147483647 w 512"/>
                <a:gd name="T17" fmla="*/ 2147483647 h 513"/>
                <a:gd name="T18" fmla="*/ 2147483647 w 512"/>
                <a:gd name="T19" fmla="*/ 2147483647 h 513"/>
                <a:gd name="T20" fmla="*/ 2147483647 w 512"/>
                <a:gd name="T21" fmla="*/ 2147483647 h 513"/>
                <a:gd name="T22" fmla="*/ 0 w 512"/>
                <a:gd name="T23" fmla="*/ 2147483647 h 5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2"/>
                <a:gd name="T37" fmla="*/ 0 h 513"/>
                <a:gd name="T38" fmla="*/ 512 w 512"/>
                <a:gd name="T39" fmla="*/ 513 h 5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2" h="513">
                  <a:moveTo>
                    <a:pt x="0" y="121"/>
                  </a:moveTo>
                  <a:lnTo>
                    <a:pt x="9" y="64"/>
                  </a:lnTo>
                  <a:lnTo>
                    <a:pt x="271" y="62"/>
                  </a:lnTo>
                  <a:lnTo>
                    <a:pt x="272" y="0"/>
                  </a:lnTo>
                  <a:lnTo>
                    <a:pt x="511" y="2"/>
                  </a:lnTo>
                  <a:lnTo>
                    <a:pt x="511" y="58"/>
                  </a:lnTo>
                  <a:lnTo>
                    <a:pt x="511" y="512"/>
                  </a:lnTo>
                  <a:lnTo>
                    <a:pt x="83" y="512"/>
                  </a:lnTo>
                  <a:lnTo>
                    <a:pt x="98" y="413"/>
                  </a:lnTo>
                  <a:lnTo>
                    <a:pt x="161" y="256"/>
                  </a:lnTo>
                  <a:lnTo>
                    <a:pt x="97" y="143"/>
                  </a:lnTo>
                  <a:lnTo>
                    <a:pt x="0" y="121"/>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33" name="Freeform 52"/>
            <p:cNvSpPr>
              <a:spLocks noChangeAspect="1"/>
            </p:cNvSpPr>
            <p:nvPr/>
          </p:nvSpPr>
          <p:spPr bwMode="auto">
            <a:xfrm>
              <a:off x="4932846" y="3848100"/>
              <a:ext cx="515938" cy="509588"/>
            </a:xfrm>
            <a:custGeom>
              <a:avLst/>
              <a:gdLst>
                <a:gd name="T0" fmla="*/ 0 w 458"/>
                <a:gd name="T1" fmla="*/ 0 h 451"/>
                <a:gd name="T2" fmla="*/ 0 w 458"/>
                <a:gd name="T3" fmla="*/ 2147483647 h 451"/>
                <a:gd name="T4" fmla="*/ 2147483647 w 458"/>
                <a:gd name="T5" fmla="*/ 2147483647 h 451"/>
                <a:gd name="T6" fmla="*/ 2147483647 w 458"/>
                <a:gd name="T7" fmla="*/ 2147483647 h 451"/>
                <a:gd name="T8" fmla="*/ 2147483647 w 458"/>
                <a:gd name="T9" fmla="*/ 2147483647 h 451"/>
                <a:gd name="T10" fmla="*/ 2147483647 w 458"/>
                <a:gd name="T11" fmla="*/ 2147483647 h 451"/>
                <a:gd name="T12" fmla="*/ 2147483647 w 458"/>
                <a:gd name="T13" fmla="*/ 0 h 451"/>
                <a:gd name="T14" fmla="*/ 0 w 458"/>
                <a:gd name="T15" fmla="*/ 0 h 451"/>
                <a:gd name="T16" fmla="*/ 0 60000 65536"/>
                <a:gd name="T17" fmla="*/ 0 60000 65536"/>
                <a:gd name="T18" fmla="*/ 0 60000 65536"/>
                <a:gd name="T19" fmla="*/ 0 60000 65536"/>
                <a:gd name="T20" fmla="*/ 0 60000 65536"/>
                <a:gd name="T21" fmla="*/ 0 60000 65536"/>
                <a:gd name="T22" fmla="*/ 0 60000 65536"/>
                <a:gd name="T23" fmla="*/ 0 60000 65536"/>
                <a:gd name="T24" fmla="*/ 0 w 458"/>
                <a:gd name="T25" fmla="*/ 0 h 451"/>
                <a:gd name="T26" fmla="*/ 458 w 458"/>
                <a:gd name="T27" fmla="*/ 451 h 4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8" h="451">
                  <a:moveTo>
                    <a:pt x="0" y="0"/>
                  </a:moveTo>
                  <a:lnTo>
                    <a:pt x="0" y="168"/>
                  </a:lnTo>
                  <a:lnTo>
                    <a:pt x="84" y="172"/>
                  </a:lnTo>
                  <a:lnTo>
                    <a:pt x="84" y="446"/>
                  </a:lnTo>
                  <a:lnTo>
                    <a:pt x="268" y="450"/>
                  </a:lnTo>
                  <a:lnTo>
                    <a:pt x="456" y="450"/>
                  </a:lnTo>
                  <a:lnTo>
                    <a:pt x="457"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34" name="Freeform 53"/>
            <p:cNvSpPr>
              <a:spLocks noChangeAspect="1"/>
            </p:cNvSpPr>
            <p:nvPr/>
          </p:nvSpPr>
          <p:spPr bwMode="auto">
            <a:xfrm>
              <a:off x="4221646" y="2333625"/>
              <a:ext cx="554038" cy="700088"/>
            </a:xfrm>
            <a:custGeom>
              <a:avLst/>
              <a:gdLst>
                <a:gd name="T0" fmla="*/ 0 w 489"/>
                <a:gd name="T1" fmla="*/ 0 h 620"/>
                <a:gd name="T2" fmla="*/ 0 w 489"/>
                <a:gd name="T3" fmla="*/ 2147483647 h 620"/>
                <a:gd name="T4" fmla="*/ 2147483647 w 489"/>
                <a:gd name="T5" fmla="*/ 2147483647 h 620"/>
                <a:gd name="T6" fmla="*/ 2147483647 w 489"/>
                <a:gd name="T7" fmla="*/ 2147483647 h 620"/>
                <a:gd name="T8" fmla="*/ 2147483647 w 489"/>
                <a:gd name="T9" fmla="*/ 2147483647 h 620"/>
                <a:gd name="T10" fmla="*/ 2147483647 w 489"/>
                <a:gd name="T11" fmla="*/ 2147483647 h 620"/>
                <a:gd name="T12" fmla="*/ 2147483647 w 489"/>
                <a:gd name="T13" fmla="*/ 2147483647 h 620"/>
                <a:gd name="T14" fmla="*/ 2147483647 w 489"/>
                <a:gd name="T15" fmla="*/ 2147483647 h 620"/>
                <a:gd name="T16" fmla="*/ 0 w 489"/>
                <a:gd name="T17" fmla="*/ 0 h 6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9"/>
                <a:gd name="T28" fmla="*/ 0 h 620"/>
                <a:gd name="T29" fmla="*/ 489 w 489"/>
                <a:gd name="T30" fmla="*/ 620 h 6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9" h="620">
                  <a:moveTo>
                    <a:pt x="0" y="0"/>
                  </a:moveTo>
                  <a:lnTo>
                    <a:pt x="0" y="358"/>
                  </a:lnTo>
                  <a:lnTo>
                    <a:pt x="1" y="619"/>
                  </a:lnTo>
                  <a:lnTo>
                    <a:pt x="488" y="619"/>
                  </a:lnTo>
                  <a:lnTo>
                    <a:pt x="488" y="442"/>
                  </a:lnTo>
                  <a:lnTo>
                    <a:pt x="488" y="102"/>
                  </a:lnTo>
                  <a:lnTo>
                    <a:pt x="488" y="4"/>
                  </a:lnTo>
                  <a:lnTo>
                    <a:pt x="275" y="4"/>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35" name="Freeform 54"/>
            <p:cNvSpPr>
              <a:spLocks noChangeAspect="1"/>
            </p:cNvSpPr>
            <p:nvPr/>
          </p:nvSpPr>
          <p:spPr bwMode="auto">
            <a:xfrm>
              <a:off x="6196496" y="5989638"/>
              <a:ext cx="477838" cy="271462"/>
            </a:xfrm>
            <a:custGeom>
              <a:avLst/>
              <a:gdLst>
                <a:gd name="T0" fmla="*/ 0 w 424"/>
                <a:gd name="T1" fmla="*/ 2147483647 h 241"/>
                <a:gd name="T2" fmla="*/ 0 w 424"/>
                <a:gd name="T3" fmla="*/ 2147483647 h 241"/>
                <a:gd name="T4" fmla="*/ 2147483647 w 424"/>
                <a:gd name="T5" fmla="*/ 2147483647 h 241"/>
                <a:gd name="T6" fmla="*/ 2147483647 w 424"/>
                <a:gd name="T7" fmla="*/ 2147483647 h 241"/>
                <a:gd name="T8" fmla="*/ 2147483647 w 424"/>
                <a:gd name="T9" fmla="*/ 2147483647 h 241"/>
                <a:gd name="T10" fmla="*/ 2147483647 w 424"/>
                <a:gd name="T11" fmla="*/ 2147483647 h 241"/>
                <a:gd name="T12" fmla="*/ 2147483647 w 424"/>
                <a:gd name="T13" fmla="*/ 0 h 241"/>
                <a:gd name="T14" fmla="*/ 2147483647 w 424"/>
                <a:gd name="T15" fmla="*/ 2147483647 h 241"/>
                <a:gd name="T16" fmla="*/ 0 w 424"/>
                <a:gd name="T17" fmla="*/ 2147483647 h 2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4"/>
                <a:gd name="T28" fmla="*/ 0 h 241"/>
                <a:gd name="T29" fmla="*/ 424 w 424"/>
                <a:gd name="T30" fmla="*/ 241 h 2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4" h="241">
                  <a:moveTo>
                    <a:pt x="0" y="4"/>
                  </a:moveTo>
                  <a:lnTo>
                    <a:pt x="0" y="240"/>
                  </a:lnTo>
                  <a:lnTo>
                    <a:pt x="92" y="236"/>
                  </a:lnTo>
                  <a:lnTo>
                    <a:pt x="92" y="181"/>
                  </a:lnTo>
                  <a:lnTo>
                    <a:pt x="404" y="179"/>
                  </a:lnTo>
                  <a:lnTo>
                    <a:pt x="423" y="77"/>
                  </a:lnTo>
                  <a:lnTo>
                    <a:pt x="379" y="0"/>
                  </a:lnTo>
                  <a:lnTo>
                    <a:pt x="186" y="5"/>
                  </a:lnTo>
                  <a:lnTo>
                    <a:pt x="0" y="4"/>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36" name="Freeform 55"/>
            <p:cNvSpPr>
              <a:spLocks noChangeAspect="1"/>
            </p:cNvSpPr>
            <p:nvPr/>
          </p:nvSpPr>
          <p:spPr bwMode="auto">
            <a:xfrm>
              <a:off x="4181959" y="5148263"/>
              <a:ext cx="411162" cy="455612"/>
            </a:xfrm>
            <a:custGeom>
              <a:avLst/>
              <a:gdLst>
                <a:gd name="T0" fmla="*/ 0 w 364"/>
                <a:gd name="T1" fmla="*/ 2147483647 h 403"/>
                <a:gd name="T2" fmla="*/ 0 w 364"/>
                <a:gd name="T3" fmla="*/ 2147483647 h 403"/>
                <a:gd name="T4" fmla="*/ 0 w 364"/>
                <a:gd name="T5" fmla="*/ 2147483647 h 403"/>
                <a:gd name="T6" fmla="*/ 0 w 364"/>
                <a:gd name="T7" fmla="*/ 2147483647 h 403"/>
                <a:gd name="T8" fmla="*/ 2147483647 w 364"/>
                <a:gd name="T9" fmla="*/ 2147483647 h 403"/>
                <a:gd name="T10" fmla="*/ 2147483647 w 364"/>
                <a:gd name="T11" fmla="*/ 2147483647 h 403"/>
                <a:gd name="T12" fmla="*/ 2147483647 w 364"/>
                <a:gd name="T13" fmla="*/ 2147483647 h 403"/>
                <a:gd name="T14" fmla="*/ 2147483647 w 364"/>
                <a:gd name="T15" fmla="*/ 2147483647 h 403"/>
                <a:gd name="T16" fmla="*/ 2147483647 w 364"/>
                <a:gd name="T17" fmla="*/ 0 h 403"/>
                <a:gd name="T18" fmla="*/ 2147483647 w 364"/>
                <a:gd name="T19" fmla="*/ 0 h 403"/>
                <a:gd name="T20" fmla="*/ 0 w 364"/>
                <a:gd name="T21" fmla="*/ 2147483647 h 4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4"/>
                <a:gd name="T34" fmla="*/ 0 h 403"/>
                <a:gd name="T35" fmla="*/ 364 w 364"/>
                <a:gd name="T36" fmla="*/ 403 h 4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4" h="403">
                  <a:moveTo>
                    <a:pt x="0" y="1"/>
                  </a:moveTo>
                  <a:lnTo>
                    <a:pt x="0" y="130"/>
                  </a:lnTo>
                  <a:lnTo>
                    <a:pt x="0" y="254"/>
                  </a:lnTo>
                  <a:lnTo>
                    <a:pt x="0" y="382"/>
                  </a:lnTo>
                  <a:lnTo>
                    <a:pt x="90" y="352"/>
                  </a:lnTo>
                  <a:lnTo>
                    <a:pt x="254" y="355"/>
                  </a:lnTo>
                  <a:lnTo>
                    <a:pt x="252" y="354"/>
                  </a:lnTo>
                  <a:lnTo>
                    <a:pt x="363" y="402"/>
                  </a:lnTo>
                  <a:lnTo>
                    <a:pt x="363" y="0"/>
                  </a:lnTo>
                  <a:lnTo>
                    <a:pt x="204" y="0"/>
                  </a:lnTo>
                  <a:lnTo>
                    <a:pt x="0" y="1"/>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37" name="Freeform 56"/>
            <p:cNvSpPr>
              <a:spLocks noChangeAspect="1"/>
            </p:cNvSpPr>
            <p:nvPr/>
          </p:nvSpPr>
          <p:spPr bwMode="auto">
            <a:xfrm>
              <a:off x="5280509" y="5991225"/>
              <a:ext cx="515937" cy="390525"/>
            </a:xfrm>
            <a:custGeom>
              <a:avLst/>
              <a:gdLst>
                <a:gd name="T0" fmla="*/ 0 w 457"/>
                <a:gd name="T1" fmla="*/ 0 h 344"/>
                <a:gd name="T2" fmla="*/ 0 w 457"/>
                <a:gd name="T3" fmla="*/ 2147483647 h 344"/>
                <a:gd name="T4" fmla="*/ 2147483647 w 457"/>
                <a:gd name="T5" fmla="*/ 2147483647 h 344"/>
                <a:gd name="T6" fmla="*/ 2147483647 w 457"/>
                <a:gd name="T7" fmla="*/ 2147483647 h 344"/>
                <a:gd name="T8" fmla="*/ 2147483647 w 457"/>
                <a:gd name="T9" fmla="*/ 0 h 344"/>
                <a:gd name="T10" fmla="*/ 2147483647 w 457"/>
                <a:gd name="T11" fmla="*/ 0 h 344"/>
                <a:gd name="T12" fmla="*/ 0 w 457"/>
                <a:gd name="T13" fmla="*/ 0 h 344"/>
                <a:gd name="T14" fmla="*/ 0 60000 65536"/>
                <a:gd name="T15" fmla="*/ 0 60000 65536"/>
                <a:gd name="T16" fmla="*/ 0 60000 65536"/>
                <a:gd name="T17" fmla="*/ 0 60000 65536"/>
                <a:gd name="T18" fmla="*/ 0 60000 65536"/>
                <a:gd name="T19" fmla="*/ 0 60000 65536"/>
                <a:gd name="T20" fmla="*/ 0 60000 65536"/>
                <a:gd name="T21" fmla="*/ 0 w 457"/>
                <a:gd name="T22" fmla="*/ 0 h 344"/>
                <a:gd name="T23" fmla="*/ 457 w 457"/>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 h="344">
                  <a:moveTo>
                    <a:pt x="0" y="0"/>
                  </a:moveTo>
                  <a:lnTo>
                    <a:pt x="0" y="339"/>
                  </a:lnTo>
                  <a:lnTo>
                    <a:pt x="219" y="343"/>
                  </a:lnTo>
                  <a:lnTo>
                    <a:pt x="456" y="339"/>
                  </a:lnTo>
                  <a:lnTo>
                    <a:pt x="456" y="0"/>
                  </a:lnTo>
                  <a:lnTo>
                    <a:pt x="274"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38" name="Freeform 57"/>
            <p:cNvSpPr>
              <a:spLocks noChangeAspect="1"/>
            </p:cNvSpPr>
            <p:nvPr/>
          </p:nvSpPr>
          <p:spPr bwMode="auto">
            <a:xfrm>
              <a:off x="3519971" y="2679700"/>
              <a:ext cx="708025" cy="436563"/>
            </a:xfrm>
            <a:custGeom>
              <a:avLst/>
              <a:gdLst>
                <a:gd name="T0" fmla="*/ 0 w 625"/>
                <a:gd name="T1" fmla="*/ 0 h 384"/>
                <a:gd name="T2" fmla="*/ 0 w 625"/>
                <a:gd name="T3" fmla="*/ 2147483647 h 384"/>
                <a:gd name="T4" fmla="*/ 2147483647 w 625"/>
                <a:gd name="T5" fmla="*/ 2147483647 h 384"/>
                <a:gd name="T6" fmla="*/ 2147483647 w 625"/>
                <a:gd name="T7" fmla="*/ 2147483647 h 384"/>
                <a:gd name="T8" fmla="*/ 2147483647 w 625"/>
                <a:gd name="T9" fmla="*/ 2147483647 h 384"/>
                <a:gd name="T10" fmla="*/ 2147483647 w 625"/>
                <a:gd name="T11" fmla="*/ 2147483647 h 384"/>
                <a:gd name="T12" fmla="*/ 0 w 625"/>
                <a:gd name="T13" fmla="*/ 0 h 384"/>
                <a:gd name="T14" fmla="*/ 0 60000 65536"/>
                <a:gd name="T15" fmla="*/ 0 60000 65536"/>
                <a:gd name="T16" fmla="*/ 0 60000 65536"/>
                <a:gd name="T17" fmla="*/ 0 60000 65536"/>
                <a:gd name="T18" fmla="*/ 0 60000 65536"/>
                <a:gd name="T19" fmla="*/ 0 60000 65536"/>
                <a:gd name="T20" fmla="*/ 0 60000 65536"/>
                <a:gd name="T21" fmla="*/ 0 w 625"/>
                <a:gd name="T22" fmla="*/ 0 h 384"/>
                <a:gd name="T23" fmla="*/ 625 w 625"/>
                <a:gd name="T24" fmla="*/ 384 h 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384">
                  <a:moveTo>
                    <a:pt x="0" y="0"/>
                  </a:moveTo>
                  <a:lnTo>
                    <a:pt x="0" y="383"/>
                  </a:lnTo>
                  <a:lnTo>
                    <a:pt x="442" y="382"/>
                  </a:lnTo>
                  <a:lnTo>
                    <a:pt x="441" y="317"/>
                  </a:lnTo>
                  <a:lnTo>
                    <a:pt x="624" y="317"/>
                  </a:lnTo>
                  <a:lnTo>
                    <a:pt x="624" y="4"/>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39" name="Freeform 58"/>
            <p:cNvSpPr>
              <a:spLocks noChangeAspect="1"/>
            </p:cNvSpPr>
            <p:nvPr/>
          </p:nvSpPr>
          <p:spPr bwMode="auto">
            <a:xfrm>
              <a:off x="2480159" y="3195638"/>
              <a:ext cx="515937" cy="396875"/>
            </a:xfrm>
            <a:custGeom>
              <a:avLst/>
              <a:gdLst>
                <a:gd name="T0" fmla="*/ 2147483647 w 457"/>
                <a:gd name="T1" fmla="*/ 0 h 351"/>
                <a:gd name="T2" fmla="*/ 0 w 457"/>
                <a:gd name="T3" fmla="*/ 2147483647 h 351"/>
                <a:gd name="T4" fmla="*/ 2147483647 w 457"/>
                <a:gd name="T5" fmla="*/ 2147483647 h 351"/>
                <a:gd name="T6" fmla="*/ 2147483647 w 457"/>
                <a:gd name="T7" fmla="*/ 2147483647 h 351"/>
                <a:gd name="T8" fmla="*/ 2147483647 w 457"/>
                <a:gd name="T9" fmla="*/ 2147483647 h 351"/>
                <a:gd name="T10" fmla="*/ 2147483647 w 457"/>
                <a:gd name="T11" fmla="*/ 0 h 351"/>
                <a:gd name="T12" fmla="*/ 2147483647 w 457"/>
                <a:gd name="T13" fmla="*/ 0 h 351"/>
                <a:gd name="T14" fmla="*/ 0 60000 65536"/>
                <a:gd name="T15" fmla="*/ 0 60000 65536"/>
                <a:gd name="T16" fmla="*/ 0 60000 65536"/>
                <a:gd name="T17" fmla="*/ 0 60000 65536"/>
                <a:gd name="T18" fmla="*/ 0 60000 65536"/>
                <a:gd name="T19" fmla="*/ 0 60000 65536"/>
                <a:gd name="T20" fmla="*/ 0 60000 65536"/>
                <a:gd name="T21" fmla="*/ 0 w 457"/>
                <a:gd name="T22" fmla="*/ 0 h 351"/>
                <a:gd name="T23" fmla="*/ 457 w 457"/>
                <a:gd name="T24" fmla="*/ 351 h 3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 h="351">
                  <a:moveTo>
                    <a:pt x="31" y="0"/>
                  </a:moveTo>
                  <a:lnTo>
                    <a:pt x="0" y="350"/>
                  </a:lnTo>
                  <a:lnTo>
                    <a:pt x="456" y="350"/>
                  </a:lnTo>
                  <a:lnTo>
                    <a:pt x="455" y="84"/>
                  </a:lnTo>
                  <a:lnTo>
                    <a:pt x="443" y="63"/>
                  </a:lnTo>
                  <a:lnTo>
                    <a:pt x="432" y="0"/>
                  </a:lnTo>
                  <a:lnTo>
                    <a:pt x="31"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40" name="Freeform 59"/>
            <p:cNvSpPr>
              <a:spLocks noChangeAspect="1"/>
            </p:cNvSpPr>
            <p:nvPr/>
          </p:nvSpPr>
          <p:spPr bwMode="auto">
            <a:xfrm>
              <a:off x="4477234" y="5057775"/>
              <a:ext cx="679450" cy="568325"/>
            </a:xfrm>
            <a:custGeom>
              <a:avLst/>
              <a:gdLst>
                <a:gd name="T0" fmla="*/ 0 w 601"/>
                <a:gd name="T1" fmla="*/ 0 h 502"/>
                <a:gd name="T2" fmla="*/ 0 w 601"/>
                <a:gd name="T3" fmla="*/ 2147483647 h 502"/>
                <a:gd name="T4" fmla="*/ 2147483647 w 601"/>
                <a:gd name="T5" fmla="*/ 2147483647 h 502"/>
                <a:gd name="T6" fmla="*/ 2147483647 w 601"/>
                <a:gd name="T7" fmla="*/ 2147483647 h 502"/>
                <a:gd name="T8" fmla="*/ 2147483647 w 601"/>
                <a:gd name="T9" fmla="*/ 2147483647 h 502"/>
                <a:gd name="T10" fmla="*/ 2147483647 w 601"/>
                <a:gd name="T11" fmla="*/ 2147483647 h 502"/>
                <a:gd name="T12" fmla="*/ 2147483647 w 601"/>
                <a:gd name="T13" fmla="*/ 2147483647 h 502"/>
                <a:gd name="T14" fmla="*/ 2147483647 w 601"/>
                <a:gd name="T15" fmla="*/ 2147483647 h 502"/>
                <a:gd name="T16" fmla="*/ 2147483647 w 601"/>
                <a:gd name="T17" fmla="*/ 2147483647 h 502"/>
                <a:gd name="T18" fmla="*/ 2147483647 w 601"/>
                <a:gd name="T19" fmla="*/ 2147483647 h 502"/>
                <a:gd name="T20" fmla="*/ 2147483647 w 601"/>
                <a:gd name="T21" fmla="*/ 2147483647 h 502"/>
                <a:gd name="T22" fmla="*/ 2147483647 w 601"/>
                <a:gd name="T23" fmla="*/ 2147483647 h 502"/>
                <a:gd name="T24" fmla="*/ 2147483647 w 601"/>
                <a:gd name="T25" fmla="*/ 2147483647 h 502"/>
                <a:gd name="T26" fmla="*/ 2147483647 w 601"/>
                <a:gd name="T27" fmla="*/ 2147483647 h 502"/>
                <a:gd name="T28" fmla="*/ 2147483647 w 601"/>
                <a:gd name="T29" fmla="*/ 2147483647 h 502"/>
                <a:gd name="T30" fmla="*/ 2147483647 w 601"/>
                <a:gd name="T31" fmla="*/ 2147483647 h 502"/>
                <a:gd name="T32" fmla="*/ 2147483647 w 601"/>
                <a:gd name="T33" fmla="*/ 2147483647 h 502"/>
                <a:gd name="T34" fmla="*/ 2147483647 w 601"/>
                <a:gd name="T35" fmla="*/ 2147483647 h 502"/>
                <a:gd name="T36" fmla="*/ 0 w 601"/>
                <a:gd name="T37" fmla="*/ 0 h 5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1"/>
                <a:gd name="T58" fmla="*/ 0 h 502"/>
                <a:gd name="T59" fmla="*/ 601 w 601"/>
                <a:gd name="T60" fmla="*/ 502 h 5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1" h="502">
                  <a:moveTo>
                    <a:pt x="0" y="0"/>
                  </a:moveTo>
                  <a:lnTo>
                    <a:pt x="0" y="82"/>
                  </a:lnTo>
                  <a:lnTo>
                    <a:pt x="100" y="87"/>
                  </a:lnTo>
                  <a:lnTo>
                    <a:pt x="101" y="484"/>
                  </a:lnTo>
                  <a:lnTo>
                    <a:pt x="213" y="501"/>
                  </a:lnTo>
                  <a:lnTo>
                    <a:pt x="239" y="457"/>
                  </a:lnTo>
                  <a:lnTo>
                    <a:pt x="406" y="461"/>
                  </a:lnTo>
                  <a:lnTo>
                    <a:pt x="432" y="400"/>
                  </a:lnTo>
                  <a:lnTo>
                    <a:pt x="510" y="376"/>
                  </a:lnTo>
                  <a:lnTo>
                    <a:pt x="513" y="349"/>
                  </a:lnTo>
                  <a:lnTo>
                    <a:pt x="537" y="305"/>
                  </a:lnTo>
                  <a:lnTo>
                    <a:pt x="573" y="300"/>
                  </a:lnTo>
                  <a:lnTo>
                    <a:pt x="600" y="276"/>
                  </a:lnTo>
                  <a:lnTo>
                    <a:pt x="600" y="195"/>
                  </a:lnTo>
                  <a:lnTo>
                    <a:pt x="600" y="90"/>
                  </a:lnTo>
                  <a:lnTo>
                    <a:pt x="523" y="90"/>
                  </a:lnTo>
                  <a:lnTo>
                    <a:pt x="475" y="54"/>
                  </a:lnTo>
                  <a:lnTo>
                    <a:pt x="468" y="5"/>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41" name="Freeform 60"/>
            <p:cNvSpPr>
              <a:spLocks noChangeAspect="1"/>
            </p:cNvSpPr>
            <p:nvPr/>
          </p:nvSpPr>
          <p:spPr bwMode="auto">
            <a:xfrm>
              <a:off x="3519971" y="2120900"/>
              <a:ext cx="704850" cy="563563"/>
            </a:xfrm>
            <a:custGeom>
              <a:avLst/>
              <a:gdLst>
                <a:gd name="T0" fmla="*/ 0 w 625"/>
                <a:gd name="T1" fmla="*/ 0 h 498"/>
                <a:gd name="T2" fmla="*/ 0 w 625"/>
                <a:gd name="T3" fmla="*/ 2147483647 h 498"/>
                <a:gd name="T4" fmla="*/ 2147483647 w 625"/>
                <a:gd name="T5" fmla="*/ 2147483647 h 498"/>
                <a:gd name="T6" fmla="*/ 2147483647 w 625"/>
                <a:gd name="T7" fmla="*/ 2147483647 h 498"/>
                <a:gd name="T8" fmla="*/ 2147483647 w 625"/>
                <a:gd name="T9" fmla="*/ 2147483647 h 498"/>
                <a:gd name="T10" fmla="*/ 2147483647 w 625"/>
                <a:gd name="T11" fmla="*/ 0 h 498"/>
                <a:gd name="T12" fmla="*/ 0 w 625"/>
                <a:gd name="T13" fmla="*/ 0 h 498"/>
                <a:gd name="T14" fmla="*/ 0 60000 65536"/>
                <a:gd name="T15" fmla="*/ 0 60000 65536"/>
                <a:gd name="T16" fmla="*/ 0 60000 65536"/>
                <a:gd name="T17" fmla="*/ 0 60000 65536"/>
                <a:gd name="T18" fmla="*/ 0 60000 65536"/>
                <a:gd name="T19" fmla="*/ 0 60000 65536"/>
                <a:gd name="T20" fmla="*/ 0 60000 65536"/>
                <a:gd name="T21" fmla="*/ 0 w 625"/>
                <a:gd name="T22" fmla="*/ 0 h 498"/>
                <a:gd name="T23" fmla="*/ 625 w 625"/>
                <a:gd name="T24" fmla="*/ 498 h 4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498">
                  <a:moveTo>
                    <a:pt x="0" y="0"/>
                  </a:moveTo>
                  <a:lnTo>
                    <a:pt x="0" y="492"/>
                  </a:lnTo>
                  <a:lnTo>
                    <a:pt x="624" y="497"/>
                  </a:lnTo>
                  <a:lnTo>
                    <a:pt x="624" y="189"/>
                  </a:lnTo>
                  <a:lnTo>
                    <a:pt x="444" y="193"/>
                  </a:lnTo>
                  <a:lnTo>
                    <a:pt x="444"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42" name="Freeform 61"/>
            <p:cNvSpPr>
              <a:spLocks noChangeAspect="1"/>
            </p:cNvSpPr>
            <p:nvPr/>
          </p:nvSpPr>
          <p:spPr bwMode="auto">
            <a:xfrm>
              <a:off x="5445609" y="3435350"/>
              <a:ext cx="811212" cy="539750"/>
            </a:xfrm>
            <a:custGeom>
              <a:avLst/>
              <a:gdLst>
                <a:gd name="T0" fmla="*/ 0 w 721"/>
                <a:gd name="T1" fmla="*/ 0 h 478"/>
                <a:gd name="T2" fmla="*/ 0 w 721"/>
                <a:gd name="T3" fmla="*/ 2147483647 h 478"/>
                <a:gd name="T4" fmla="*/ 2147483647 w 721"/>
                <a:gd name="T5" fmla="*/ 2147483647 h 478"/>
                <a:gd name="T6" fmla="*/ 2147483647 w 721"/>
                <a:gd name="T7" fmla="*/ 2147483647 h 478"/>
                <a:gd name="T8" fmla="*/ 2147483647 w 721"/>
                <a:gd name="T9" fmla="*/ 2147483647 h 478"/>
                <a:gd name="T10" fmla="*/ 2147483647 w 721"/>
                <a:gd name="T11" fmla="*/ 2147483647 h 478"/>
                <a:gd name="T12" fmla="*/ 2147483647 w 721"/>
                <a:gd name="T13" fmla="*/ 2147483647 h 478"/>
                <a:gd name="T14" fmla="*/ 2147483647 w 721"/>
                <a:gd name="T15" fmla="*/ 2147483647 h 478"/>
                <a:gd name="T16" fmla="*/ 2147483647 w 721"/>
                <a:gd name="T17" fmla="*/ 2147483647 h 478"/>
                <a:gd name="T18" fmla="*/ 2147483647 w 721"/>
                <a:gd name="T19" fmla="*/ 2147483647 h 478"/>
                <a:gd name="T20" fmla="*/ 2147483647 w 721"/>
                <a:gd name="T21" fmla="*/ 2147483647 h 478"/>
                <a:gd name="T22" fmla="*/ 2147483647 w 721"/>
                <a:gd name="T23" fmla="*/ 2147483647 h 478"/>
                <a:gd name="T24" fmla="*/ 2147483647 w 721"/>
                <a:gd name="T25" fmla="*/ 2147483647 h 478"/>
                <a:gd name="T26" fmla="*/ 2147483647 w 721"/>
                <a:gd name="T27" fmla="*/ 2147483647 h 478"/>
                <a:gd name="T28" fmla="*/ 2147483647 w 721"/>
                <a:gd name="T29" fmla="*/ 2147483647 h 478"/>
                <a:gd name="T30" fmla="*/ 0 w 721"/>
                <a:gd name="T31" fmla="*/ 0 h 4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1"/>
                <a:gd name="T49" fmla="*/ 0 h 478"/>
                <a:gd name="T50" fmla="*/ 721 w 721"/>
                <a:gd name="T51" fmla="*/ 478 h 4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1" h="478">
                  <a:moveTo>
                    <a:pt x="0" y="0"/>
                  </a:moveTo>
                  <a:lnTo>
                    <a:pt x="0" y="370"/>
                  </a:lnTo>
                  <a:lnTo>
                    <a:pt x="448" y="367"/>
                  </a:lnTo>
                  <a:lnTo>
                    <a:pt x="448" y="477"/>
                  </a:lnTo>
                  <a:lnTo>
                    <a:pt x="720" y="473"/>
                  </a:lnTo>
                  <a:lnTo>
                    <a:pt x="720" y="418"/>
                  </a:lnTo>
                  <a:lnTo>
                    <a:pt x="720" y="382"/>
                  </a:lnTo>
                  <a:lnTo>
                    <a:pt x="720" y="331"/>
                  </a:lnTo>
                  <a:lnTo>
                    <a:pt x="720" y="252"/>
                  </a:lnTo>
                  <a:lnTo>
                    <a:pt x="720" y="182"/>
                  </a:lnTo>
                  <a:lnTo>
                    <a:pt x="462" y="180"/>
                  </a:lnTo>
                  <a:lnTo>
                    <a:pt x="317" y="170"/>
                  </a:lnTo>
                  <a:lnTo>
                    <a:pt x="322" y="101"/>
                  </a:lnTo>
                  <a:lnTo>
                    <a:pt x="181" y="90"/>
                  </a:lnTo>
                  <a:lnTo>
                    <a:pt x="188" y="6"/>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43" name="Freeform 62"/>
            <p:cNvSpPr>
              <a:spLocks noChangeAspect="1"/>
            </p:cNvSpPr>
            <p:nvPr/>
          </p:nvSpPr>
          <p:spPr bwMode="auto">
            <a:xfrm>
              <a:off x="6320321" y="4764088"/>
              <a:ext cx="407988" cy="436562"/>
            </a:xfrm>
            <a:custGeom>
              <a:avLst/>
              <a:gdLst>
                <a:gd name="T0" fmla="*/ 0 w 362"/>
                <a:gd name="T1" fmla="*/ 0 h 383"/>
                <a:gd name="T2" fmla="*/ 2147483647 w 362"/>
                <a:gd name="T3" fmla="*/ 2147483647 h 383"/>
                <a:gd name="T4" fmla="*/ 2147483647 w 362"/>
                <a:gd name="T5" fmla="*/ 2147483647 h 383"/>
                <a:gd name="T6" fmla="*/ 2147483647 w 362"/>
                <a:gd name="T7" fmla="*/ 2147483647 h 383"/>
                <a:gd name="T8" fmla="*/ 2147483647 w 362"/>
                <a:gd name="T9" fmla="*/ 2147483647 h 383"/>
                <a:gd name="T10" fmla="*/ 2147483647 w 362"/>
                <a:gd name="T11" fmla="*/ 2147483647 h 383"/>
                <a:gd name="T12" fmla="*/ 2147483647 w 362"/>
                <a:gd name="T13" fmla="*/ 2147483647 h 383"/>
                <a:gd name="T14" fmla="*/ 2147483647 w 362"/>
                <a:gd name="T15" fmla="*/ 2147483647 h 383"/>
                <a:gd name="T16" fmla="*/ 2147483647 w 362"/>
                <a:gd name="T17" fmla="*/ 2147483647 h 383"/>
                <a:gd name="T18" fmla="*/ 0 w 362"/>
                <a:gd name="T19" fmla="*/ 0 h 3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
                <a:gd name="T31" fmla="*/ 0 h 383"/>
                <a:gd name="T32" fmla="*/ 362 w 362"/>
                <a:gd name="T33" fmla="*/ 383 h 3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 h="383">
                  <a:moveTo>
                    <a:pt x="0" y="0"/>
                  </a:moveTo>
                  <a:lnTo>
                    <a:pt x="1" y="382"/>
                  </a:lnTo>
                  <a:lnTo>
                    <a:pt x="151" y="382"/>
                  </a:lnTo>
                  <a:lnTo>
                    <a:pt x="304" y="382"/>
                  </a:lnTo>
                  <a:lnTo>
                    <a:pt x="316" y="293"/>
                  </a:lnTo>
                  <a:lnTo>
                    <a:pt x="361" y="197"/>
                  </a:lnTo>
                  <a:lnTo>
                    <a:pt x="336" y="41"/>
                  </a:lnTo>
                  <a:lnTo>
                    <a:pt x="340" y="2"/>
                  </a:lnTo>
                  <a:lnTo>
                    <a:pt x="72" y="2"/>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44" name="Freeform 63"/>
            <p:cNvSpPr>
              <a:spLocks noChangeAspect="1"/>
            </p:cNvSpPr>
            <p:nvPr/>
          </p:nvSpPr>
          <p:spPr bwMode="auto">
            <a:xfrm>
              <a:off x="4015271" y="3033713"/>
              <a:ext cx="760413" cy="398462"/>
            </a:xfrm>
            <a:custGeom>
              <a:avLst/>
              <a:gdLst>
                <a:gd name="T0" fmla="*/ 0 w 673"/>
                <a:gd name="T1" fmla="*/ 0 h 351"/>
                <a:gd name="T2" fmla="*/ 0 w 673"/>
                <a:gd name="T3" fmla="*/ 2147483647 h 351"/>
                <a:gd name="T4" fmla="*/ 0 w 673"/>
                <a:gd name="T5" fmla="*/ 2147483647 h 351"/>
                <a:gd name="T6" fmla="*/ 2147483647 w 673"/>
                <a:gd name="T7" fmla="*/ 2147483647 h 351"/>
                <a:gd name="T8" fmla="*/ 2147483647 w 673"/>
                <a:gd name="T9" fmla="*/ 2147483647 h 351"/>
                <a:gd name="T10" fmla="*/ 2147483647 w 673"/>
                <a:gd name="T11" fmla="*/ 2147483647 h 351"/>
                <a:gd name="T12" fmla="*/ 2147483647 w 673"/>
                <a:gd name="T13" fmla="*/ 2147483647 h 351"/>
                <a:gd name="T14" fmla="*/ 2147483647 w 673"/>
                <a:gd name="T15" fmla="*/ 0 h 351"/>
                <a:gd name="T16" fmla="*/ 2147483647 w 673"/>
                <a:gd name="T17" fmla="*/ 2147483647 h 351"/>
                <a:gd name="T18" fmla="*/ 0 w 673"/>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3"/>
                <a:gd name="T31" fmla="*/ 0 h 351"/>
                <a:gd name="T32" fmla="*/ 673 w 673"/>
                <a:gd name="T33" fmla="*/ 351 h 3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3" h="351">
                  <a:moveTo>
                    <a:pt x="0" y="0"/>
                  </a:moveTo>
                  <a:lnTo>
                    <a:pt x="0" y="78"/>
                  </a:lnTo>
                  <a:lnTo>
                    <a:pt x="0" y="346"/>
                  </a:lnTo>
                  <a:lnTo>
                    <a:pt x="458" y="349"/>
                  </a:lnTo>
                  <a:lnTo>
                    <a:pt x="549" y="350"/>
                  </a:lnTo>
                  <a:lnTo>
                    <a:pt x="549" y="268"/>
                  </a:lnTo>
                  <a:lnTo>
                    <a:pt x="672" y="268"/>
                  </a:lnTo>
                  <a:lnTo>
                    <a:pt x="672" y="0"/>
                  </a:lnTo>
                  <a:lnTo>
                    <a:pt x="187" y="1"/>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45" name="Freeform 64"/>
            <p:cNvSpPr>
              <a:spLocks noChangeAspect="1"/>
            </p:cNvSpPr>
            <p:nvPr/>
          </p:nvSpPr>
          <p:spPr bwMode="auto">
            <a:xfrm>
              <a:off x="3405671" y="3935413"/>
              <a:ext cx="387350" cy="714375"/>
            </a:xfrm>
            <a:custGeom>
              <a:avLst/>
              <a:gdLst>
                <a:gd name="T0" fmla="*/ 0 w 341"/>
                <a:gd name="T1" fmla="*/ 2147483647 h 631"/>
                <a:gd name="T2" fmla="*/ 2147483647 w 341"/>
                <a:gd name="T3" fmla="*/ 2147483647 h 631"/>
                <a:gd name="T4" fmla="*/ 2147483647 w 341"/>
                <a:gd name="T5" fmla="*/ 2147483647 h 631"/>
                <a:gd name="T6" fmla="*/ 2147483647 w 341"/>
                <a:gd name="T7" fmla="*/ 2147483647 h 631"/>
                <a:gd name="T8" fmla="*/ 2147483647 w 341"/>
                <a:gd name="T9" fmla="*/ 2147483647 h 631"/>
                <a:gd name="T10" fmla="*/ 2147483647 w 341"/>
                <a:gd name="T11" fmla="*/ 2147483647 h 631"/>
                <a:gd name="T12" fmla="*/ 2147483647 w 341"/>
                <a:gd name="T13" fmla="*/ 2147483647 h 631"/>
                <a:gd name="T14" fmla="*/ 2147483647 w 341"/>
                <a:gd name="T15" fmla="*/ 2147483647 h 631"/>
                <a:gd name="T16" fmla="*/ 2147483647 w 341"/>
                <a:gd name="T17" fmla="*/ 2147483647 h 631"/>
                <a:gd name="T18" fmla="*/ 2147483647 w 341"/>
                <a:gd name="T19" fmla="*/ 2147483647 h 631"/>
                <a:gd name="T20" fmla="*/ 2147483647 w 341"/>
                <a:gd name="T21" fmla="*/ 0 h 631"/>
                <a:gd name="T22" fmla="*/ 2147483647 w 341"/>
                <a:gd name="T23" fmla="*/ 0 h 631"/>
                <a:gd name="T24" fmla="*/ 2147483647 w 341"/>
                <a:gd name="T25" fmla="*/ 2147483647 h 631"/>
                <a:gd name="T26" fmla="*/ 0 w 341"/>
                <a:gd name="T27" fmla="*/ 214748364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1"/>
                <a:gd name="T43" fmla="*/ 0 h 631"/>
                <a:gd name="T44" fmla="*/ 341 w 341"/>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1" h="631">
                  <a:moveTo>
                    <a:pt x="0" y="382"/>
                  </a:moveTo>
                  <a:lnTo>
                    <a:pt x="36" y="495"/>
                  </a:lnTo>
                  <a:lnTo>
                    <a:pt x="34" y="558"/>
                  </a:lnTo>
                  <a:lnTo>
                    <a:pt x="116" y="630"/>
                  </a:lnTo>
                  <a:lnTo>
                    <a:pt x="191" y="630"/>
                  </a:lnTo>
                  <a:lnTo>
                    <a:pt x="195" y="554"/>
                  </a:lnTo>
                  <a:lnTo>
                    <a:pt x="232" y="551"/>
                  </a:lnTo>
                  <a:lnTo>
                    <a:pt x="264" y="554"/>
                  </a:lnTo>
                  <a:lnTo>
                    <a:pt x="284" y="528"/>
                  </a:lnTo>
                  <a:lnTo>
                    <a:pt x="340" y="532"/>
                  </a:lnTo>
                  <a:lnTo>
                    <a:pt x="340" y="0"/>
                  </a:lnTo>
                  <a:lnTo>
                    <a:pt x="52" y="0"/>
                  </a:lnTo>
                  <a:lnTo>
                    <a:pt x="53" y="340"/>
                  </a:lnTo>
                  <a:lnTo>
                    <a:pt x="0" y="382"/>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46" name="Freeform 65"/>
            <p:cNvSpPr>
              <a:spLocks noChangeAspect="1"/>
            </p:cNvSpPr>
            <p:nvPr/>
          </p:nvSpPr>
          <p:spPr bwMode="auto">
            <a:xfrm>
              <a:off x="3685071" y="4943475"/>
              <a:ext cx="793750" cy="350838"/>
            </a:xfrm>
            <a:custGeom>
              <a:avLst/>
              <a:gdLst>
                <a:gd name="T0" fmla="*/ 0 w 702"/>
                <a:gd name="T1" fmla="*/ 2147483647 h 313"/>
                <a:gd name="T2" fmla="*/ 2147483647 w 702"/>
                <a:gd name="T3" fmla="*/ 2147483647 h 313"/>
                <a:gd name="T4" fmla="*/ 2147483647 w 702"/>
                <a:gd name="T5" fmla="*/ 2147483647 h 313"/>
                <a:gd name="T6" fmla="*/ 2147483647 w 702"/>
                <a:gd name="T7" fmla="*/ 2147483647 h 313"/>
                <a:gd name="T8" fmla="*/ 2147483647 w 702"/>
                <a:gd name="T9" fmla="*/ 2147483647 h 313"/>
                <a:gd name="T10" fmla="*/ 2147483647 w 702"/>
                <a:gd name="T11" fmla="*/ 2147483647 h 313"/>
                <a:gd name="T12" fmla="*/ 2147483647 w 702"/>
                <a:gd name="T13" fmla="*/ 2147483647 h 313"/>
                <a:gd name="T14" fmla="*/ 2147483647 w 702"/>
                <a:gd name="T15" fmla="*/ 0 h 313"/>
                <a:gd name="T16" fmla="*/ 2147483647 w 702"/>
                <a:gd name="T17" fmla="*/ 2147483647 h 313"/>
                <a:gd name="T18" fmla="*/ 0 w 702"/>
                <a:gd name="T19" fmla="*/ 2147483647 h 3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2"/>
                <a:gd name="T31" fmla="*/ 0 h 313"/>
                <a:gd name="T32" fmla="*/ 702 w 702"/>
                <a:gd name="T33" fmla="*/ 313 h 3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2" h="313">
                  <a:moveTo>
                    <a:pt x="0" y="2"/>
                  </a:moveTo>
                  <a:lnTo>
                    <a:pt x="18" y="236"/>
                  </a:lnTo>
                  <a:lnTo>
                    <a:pt x="30" y="310"/>
                  </a:lnTo>
                  <a:lnTo>
                    <a:pt x="440" y="312"/>
                  </a:lnTo>
                  <a:lnTo>
                    <a:pt x="440" y="183"/>
                  </a:lnTo>
                  <a:lnTo>
                    <a:pt x="701" y="184"/>
                  </a:lnTo>
                  <a:lnTo>
                    <a:pt x="701" y="101"/>
                  </a:lnTo>
                  <a:lnTo>
                    <a:pt x="701" y="0"/>
                  </a:lnTo>
                  <a:lnTo>
                    <a:pt x="245" y="4"/>
                  </a:lnTo>
                  <a:lnTo>
                    <a:pt x="0" y="2"/>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47" name="Freeform 66"/>
            <p:cNvSpPr>
              <a:spLocks noChangeAspect="1"/>
            </p:cNvSpPr>
            <p:nvPr/>
          </p:nvSpPr>
          <p:spPr bwMode="auto">
            <a:xfrm>
              <a:off x="4785209" y="1998663"/>
              <a:ext cx="904875" cy="506412"/>
            </a:xfrm>
            <a:custGeom>
              <a:avLst/>
              <a:gdLst>
                <a:gd name="T0" fmla="*/ 0 w 801"/>
                <a:gd name="T1" fmla="*/ 2147483647 h 446"/>
                <a:gd name="T2" fmla="*/ 0 w 801"/>
                <a:gd name="T3" fmla="*/ 2147483647 h 446"/>
                <a:gd name="T4" fmla="*/ 2147483647 w 801"/>
                <a:gd name="T5" fmla="*/ 2147483647 h 446"/>
                <a:gd name="T6" fmla="*/ 2147483647 w 801"/>
                <a:gd name="T7" fmla="*/ 2147483647 h 446"/>
                <a:gd name="T8" fmla="*/ 2147483647 w 801"/>
                <a:gd name="T9" fmla="*/ 2147483647 h 446"/>
                <a:gd name="T10" fmla="*/ 2147483647 w 801"/>
                <a:gd name="T11" fmla="*/ 2147483647 h 446"/>
                <a:gd name="T12" fmla="*/ 2147483647 w 801"/>
                <a:gd name="T13" fmla="*/ 2147483647 h 446"/>
                <a:gd name="T14" fmla="*/ 2147483647 w 801"/>
                <a:gd name="T15" fmla="*/ 2147483647 h 446"/>
                <a:gd name="T16" fmla="*/ 2147483647 w 801"/>
                <a:gd name="T17" fmla="*/ 2147483647 h 446"/>
                <a:gd name="T18" fmla="*/ 2147483647 w 801"/>
                <a:gd name="T19" fmla="*/ 2147483647 h 446"/>
                <a:gd name="T20" fmla="*/ 2147483647 w 801"/>
                <a:gd name="T21" fmla="*/ 2147483647 h 446"/>
                <a:gd name="T22" fmla="*/ 2147483647 w 801"/>
                <a:gd name="T23" fmla="*/ 2147483647 h 446"/>
                <a:gd name="T24" fmla="*/ 2147483647 w 801"/>
                <a:gd name="T25" fmla="*/ 0 h 446"/>
                <a:gd name="T26" fmla="*/ 2147483647 w 801"/>
                <a:gd name="T27" fmla="*/ 2147483647 h 446"/>
                <a:gd name="T28" fmla="*/ 2147483647 w 801"/>
                <a:gd name="T29" fmla="*/ 2147483647 h 446"/>
                <a:gd name="T30" fmla="*/ 0 w 801"/>
                <a:gd name="T31" fmla="*/ 2147483647 h 4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01"/>
                <a:gd name="T49" fmla="*/ 0 h 446"/>
                <a:gd name="T50" fmla="*/ 801 w 801"/>
                <a:gd name="T51" fmla="*/ 446 h 4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01" h="446">
                  <a:moveTo>
                    <a:pt x="0" y="299"/>
                  </a:moveTo>
                  <a:lnTo>
                    <a:pt x="0" y="410"/>
                  </a:lnTo>
                  <a:lnTo>
                    <a:pt x="537" y="410"/>
                  </a:lnTo>
                  <a:lnTo>
                    <a:pt x="537" y="445"/>
                  </a:lnTo>
                  <a:lnTo>
                    <a:pt x="632" y="445"/>
                  </a:lnTo>
                  <a:lnTo>
                    <a:pt x="632" y="407"/>
                  </a:lnTo>
                  <a:lnTo>
                    <a:pt x="732" y="407"/>
                  </a:lnTo>
                  <a:lnTo>
                    <a:pt x="732" y="370"/>
                  </a:lnTo>
                  <a:lnTo>
                    <a:pt x="800" y="370"/>
                  </a:lnTo>
                  <a:lnTo>
                    <a:pt x="800" y="256"/>
                  </a:lnTo>
                  <a:lnTo>
                    <a:pt x="713" y="193"/>
                  </a:lnTo>
                  <a:lnTo>
                    <a:pt x="622" y="153"/>
                  </a:lnTo>
                  <a:lnTo>
                    <a:pt x="43" y="0"/>
                  </a:lnTo>
                  <a:lnTo>
                    <a:pt x="42" y="100"/>
                  </a:lnTo>
                  <a:lnTo>
                    <a:pt x="44" y="299"/>
                  </a:lnTo>
                  <a:lnTo>
                    <a:pt x="0" y="299"/>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48" name="Freeform 67"/>
            <p:cNvSpPr>
              <a:spLocks noChangeAspect="1"/>
            </p:cNvSpPr>
            <p:nvPr/>
          </p:nvSpPr>
          <p:spPr bwMode="auto">
            <a:xfrm>
              <a:off x="5796446" y="5994400"/>
              <a:ext cx="400050" cy="381000"/>
            </a:xfrm>
            <a:custGeom>
              <a:avLst/>
              <a:gdLst>
                <a:gd name="T0" fmla="*/ 0 w 354"/>
                <a:gd name="T1" fmla="*/ 0 h 338"/>
                <a:gd name="T2" fmla="*/ 2147483647 w 354"/>
                <a:gd name="T3" fmla="*/ 2147483647 h 338"/>
                <a:gd name="T4" fmla="*/ 2147483647 w 354"/>
                <a:gd name="T5" fmla="*/ 2147483647 h 338"/>
                <a:gd name="T6" fmla="*/ 2147483647 w 354"/>
                <a:gd name="T7" fmla="*/ 2147483647 h 338"/>
                <a:gd name="T8" fmla="*/ 2147483647 w 354"/>
                <a:gd name="T9" fmla="*/ 2147483647 h 338"/>
                <a:gd name="T10" fmla="*/ 2147483647 w 354"/>
                <a:gd name="T11" fmla="*/ 0 h 338"/>
                <a:gd name="T12" fmla="*/ 2147483647 w 354"/>
                <a:gd name="T13" fmla="*/ 0 h 338"/>
                <a:gd name="T14" fmla="*/ 0 w 354"/>
                <a:gd name="T15" fmla="*/ 0 h 338"/>
                <a:gd name="T16" fmla="*/ 0 60000 65536"/>
                <a:gd name="T17" fmla="*/ 0 60000 65536"/>
                <a:gd name="T18" fmla="*/ 0 60000 65536"/>
                <a:gd name="T19" fmla="*/ 0 60000 65536"/>
                <a:gd name="T20" fmla="*/ 0 60000 65536"/>
                <a:gd name="T21" fmla="*/ 0 60000 65536"/>
                <a:gd name="T22" fmla="*/ 0 60000 65536"/>
                <a:gd name="T23" fmla="*/ 0 60000 65536"/>
                <a:gd name="T24" fmla="*/ 0 w 354"/>
                <a:gd name="T25" fmla="*/ 0 h 338"/>
                <a:gd name="T26" fmla="*/ 354 w 354"/>
                <a:gd name="T27" fmla="*/ 338 h 3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4" h="338">
                  <a:moveTo>
                    <a:pt x="0" y="0"/>
                  </a:moveTo>
                  <a:lnTo>
                    <a:pt x="1" y="337"/>
                  </a:lnTo>
                  <a:lnTo>
                    <a:pt x="55" y="337"/>
                  </a:lnTo>
                  <a:lnTo>
                    <a:pt x="353" y="335"/>
                  </a:lnTo>
                  <a:lnTo>
                    <a:pt x="353" y="217"/>
                  </a:lnTo>
                  <a:lnTo>
                    <a:pt x="352" y="0"/>
                  </a:lnTo>
                  <a:lnTo>
                    <a:pt x="177"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49" name="Freeform 68"/>
            <p:cNvSpPr>
              <a:spLocks noChangeAspect="1"/>
            </p:cNvSpPr>
            <p:nvPr/>
          </p:nvSpPr>
          <p:spPr bwMode="auto">
            <a:xfrm>
              <a:off x="3127859" y="2112963"/>
              <a:ext cx="392112" cy="563562"/>
            </a:xfrm>
            <a:custGeom>
              <a:avLst/>
              <a:gdLst>
                <a:gd name="T0" fmla="*/ 0 w 349"/>
                <a:gd name="T1" fmla="*/ 2147483647 h 497"/>
                <a:gd name="T2" fmla="*/ 2147483647 w 349"/>
                <a:gd name="T3" fmla="*/ 2147483647 h 497"/>
                <a:gd name="T4" fmla="*/ 2147483647 w 349"/>
                <a:gd name="T5" fmla="*/ 2147483647 h 497"/>
                <a:gd name="T6" fmla="*/ 2147483647 w 349"/>
                <a:gd name="T7" fmla="*/ 0 h 497"/>
                <a:gd name="T8" fmla="*/ 0 w 349"/>
                <a:gd name="T9" fmla="*/ 2147483647 h 497"/>
                <a:gd name="T10" fmla="*/ 0 60000 65536"/>
                <a:gd name="T11" fmla="*/ 0 60000 65536"/>
                <a:gd name="T12" fmla="*/ 0 60000 65536"/>
                <a:gd name="T13" fmla="*/ 0 60000 65536"/>
                <a:gd name="T14" fmla="*/ 0 60000 65536"/>
                <a:gd name="T15" fmla="*/ 0 w 349"/>
                <a:gd name="T16" fmla="*/ 0 h 497"/>
                <a:gd name="T17" fmla="*/ 349 w 349"/>
                <a:gd name="T18" fmla="*/ 497 h 497"/>
              </a:gdLst>
              <a:ahLst/>
              <a:cxnLst>
                <a:cxn ang="T10">
                  <a:pos x="T0" y="T1"/>
                </a:cxn>
                <a:cxn ang="T11">
                  <a:pos x="T2" y="T3"/>
                </a:cxn>
                <a:cxn ang="T12">
                  <a:pos x="T4" y="T5"/>
                </a:cxn>
                <a:cxn ang="T13">
                  <a:pos x="T6" y="T7"/>
                </a:cxn>
                <a:cxn ang="T14">
                  <a:pos x="T8" y="T9"/>
                </a:cxn>
              </a:cxnLst>
              <a:rect l="T15" t="T16" r="T17" b="T18"/>
              <a:pathLst>
                <a:path w="349" h="497">
                  <a:moveTo>
                    <a:pt x="0" y="4"/>
                  </a:moveTo>
                  <a:lnTo>
                    <a:pt x="1" y="496"/>
                  </a:lnTo>
                  <a:lnTo>
                    <a:pt x="348" y="492"/>
                  </a:lnTo>
                  <a:lnTo>
                    <a:pt x="348" y="0"/>
                  </a:lnTo>
                  <a:lnTo>
                    <a:pt x="0" y="4"/>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50" name="Freeform 69"/>
            <p:cNvSpPr>
              <a:spLocks noChangeAspect="1"/>
            </p:cNvSpPr>
            <p:nvPr/>
          </p:nvSpPr>
          <p:spPr bwMode="auto">
            <a:xfrm>
              <a:off x="6139346" y="5192713"/>
              <a:ext cx="263525" cy="395287"/>
            </a:xfrm>
            <a:custGeom>
              <a:avLst/>
              <a:gdLst>
                <a:gd name="T0" fmla="*/ 0 w 233"/>
                <a:gd name="T1" fmla="*/ 2147483647 h 347"/>
                <a:gd name="T2" fmla="*/ 0 w 233"/>
                <a:gd name="T3" fmla="*/ 2147483647 h 347"/>
                <a:gd name="T4" fmla="*/ 2147483647 w 233"/>
                <a:gd name="T5" fmla="*/ 2147483647 h 347"/>
                <a:gd name="T6" fmla="*/ 2147483647 w 233"/>
                <a:gd name="T7" fmla="*/ 2147483647 h 347"/>
                <a:gd name="T8" fmla="*/ 2147483647 w 233"/>
                <a:gd name="T9" fmla="*/ 0 h 347"/>
                <a:gd name="T10" fmla="*/ 0 w 233"/>
                <a:gd name="T11" fmla="*/ 2147483647 h 347"/>
                <a:gd name="T12" fmla="*/ 0 60000 65536"/>
                <a:gd name="T13" fmla="*/ 0 60000 65536"/>
                <a:gd name="T14" fmla="*/ 0 60000 65536"/>
                <a:gd name="T15" fmla="*/ 0 60000 65536"/>
                <a:gd name="T16" fmla="*/ 0 60000 65536"/>
                <a:gd name="T17" fmla="*/ 0 60000 65536"/>
                <a:gd name="T18" fmla="*/ 0 w 233"/>
                <a:gd name="T19" fmla="*/ 0 h 347"/>
                <a:gd name="T20" fmla="*/ 233 w 233"/>
                <a:gd name="T21" fmla="*/ 347 h 347"/>
              </a:gdLst>
              <a:ahLst/>
              <a:cxnLst>
                <a:cxn ang="T12">
                  <a:pos x="T0" y="T1"/>
                </a:cxn>
                <a:cxn ang="T13">
                  <a:pos x="T2" y="T3"/>
                </a:cxn>
                <a:cxn ang="T14">
                  <a:pos x="T4" y="T5"/>
                </a:cxn>
                <a:cxn ang="T15">
                  <a:pos x="T6" y="T7"/>
                </a:cxn>
                <a:cxn ang="T16">
                  <a:pos x="T8" y="T9"/>
                </a:cxn>
                <a:cxn ang="T17">
                  <a:pos x="T10" y="T11"/>
                </a:cxn>
              </a:cxnLst>
              <a:rect l="T18" t="T19" r="T20" b="T21"/>
              <a:pathLst>
                <a:path w="233" h="347">
                  <a:moveTo>
                    <a:pt x="0" y="2"/>
                  </a:moveTo>
                  <a:lnTo>
                    <a:pt x="0" y="346"/>
                  </a:lnTo>
                  <a:lnTo>
                    <a:pt x="232" y="345"/>
                  </a:lnTo>
                  <a:lnTo>
                    <a:pt x="232" y="2"/>
                  </a:lnTo>
                  <a:lnTo>
                    <a:pt x="183" y="0"/>
                  </a:lnTo>
                  <a:lnTo>
                    <a:pt x="0" y="2"/>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51" name="Freeform 70"/>
            <p:cNvSpPr>
              <a:spLocks noChangeAspect="1"/>
            </p:cNvSpPr>
            <p:nvPr/>
          </p:nvSpPr>
          <p:spPr bwMode="auto">
            <a:xfrm>
              <a:off x="6009171" y="5581650"/>
              <a:ext cx="388938" cy="417513"/>
            </a:xfrm>
            <a:custGeom>
              <a:avLst/>
              <a:gdLst>
                <a:gd name="T0" fmla="*/ 2147483647 w 338"/>
                <a:gd name="T1" fmla="*/ 2147483647 h 368"/>
                <a:gd name="T2" fmla="*/ 0 w 338"/>
                <a:gd name="T3" fmla="*/ 2147483647 h 368"/>
                <a:gd name="T4" fmla="*/ 2147483647 w 338"/>
                <a:gd name="T5" fmla="*/ 2147483647 h 368"/>
                <a:gd name="T6" fmla="*/ 2147483647 w 338"/>
                <a:gd name="T7" fmla="*/ 2147483647 h 368"/>
                <a:gd name="T8" fmla="*/ 2147483647 w 338"/>
                <a:gd name="T9" fmla="*/ 0 h 368"/>
                <a:gd name="T10" fmla="*/ 2147483647 w 338"/>
                <a:gd name="T11" fmla="*/ 2147483647 h 368"/>
                <a:gd name="T12" fmla="*/ 2147483647 w 338"/>
                <a:gd name="T13" fmla="*/ 2147483647 h 368"/>
                <a:gd name="T14" fmla="*/ 0 60000 65536"/>
                <a:gd name="T15" fmla="*/ 0 60000 65536"/>
                <a:gd name="T16" fmla="*/ 0 60000 65536"/>
                <a:gd name="T17" fmla="*/ 0 60000 65536"/>
                <a:gd name="T18" fmla="*/ 0 60000 65536"/>
                <a:gd name="T19" fmla="*/ 0 60000 65536"/>
                <a:gd name="T20" fmla="*/ 0 60000 65536"/>
                <a:gd name="T21" fmla="*/ 0 w 338"/>
                <a:gd name="T22" fmla="*/ 0 h 368"/>
                <a:gd name="T23" fmla="*/ 338 w 338"/>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8" h="368">
                  <a:moveTo>
                    <a:pt x="1" y="4"/>
                  </a:moveTo>
                  <a:lnTo>
                    <a:pt x="0" y="366"/>
                  </a:lnTo>
                  <a:lnTo>
                    <a:pt x="164" y="367"/>
                  </a:lnTo>
                  <a:lnTo>
                    <a:pt x="337" y="366"/>
                  </a:lnTo>
                  <a:lnTo>
                    <a:pt x="337" y="0"/>
                  </a:lnTo>
                  <a:lnTo>
                    <a:pt x="88" y="4"/>
                  </a:lnTo>
                  <a:lnTo>
                    <a:pt x="1" y="4"/>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52" name="Freeform 71"/>
            <p:cNvSpPr>
              <a:spLocks noChangeAspect="1"/>
            </p:cNvSpPr>
            <p:nvPr/>
          </p:nvSpPr>
          <p:spPr bwMode="auto">
            <a:xfrm>
              <a:off x="5451959" y="3848100"/>
              <a:ext cx="503237" cy="504825"/>
            </a:xfrm>
            <a:custGeom>
              <a:avLst/>
              <a:gdLst>
                <a:gd name="T0" fmla="*/ 0 w 446"/>
                <a:gd name="T1" fmla="*/ 2147483647 h 446"/>
                <a:gd name="T2" fmla="*/ 2147483647 w 446"/>
                <a:gd name="T3" fmla="*/ 2147483647 h 446"/>
                <a:gd name="T4" fmla="*/ 2147483647 w 446"/>
                <a:gd name="T5" fmla="*/ 2147483647 h 446"/>
                <a:gd name="T6" fmla="*/ 2147483647 w 446"/>
                <a:gd name="T7" fmla="*/ 2147483647 h 446"/>
                <a:gd name="T8" fmla="*/ 2147483647 w 446"/>
                <a:gd name="T9" fmla="*/ 2147483647 h 446"/>
                <a:gd name="T10" fmla="*/ 2147483647 w 446"/>
                <a:gd name="T11" fmla="*/ 2147483647 h 446"/>
                <a:gd name="T12" fmla="*/ 2147483647 w 446"/>
                <a:gd name="T13" fmla="*/ 0 h 446"/>
                <a:gd name="T14" fmla="*/ 0 w 446"/>
                <a:gd name="T15" fmla="*/ 2147483647 h 446"/>
                <a:gd name="T16" fmla="*/ 0 60000 65536"/>
                <a:gd name="T17" fmla="*/ 0 60000 65536"/>
                <a:gd name="T18" fmla="*/ 0 60000 65536"/>
                <a:gd name="T19" fmla="*/ 0 60000 65536"/>
                <a:gd name="T20" fmla="*/ 0 60000 65536"/>
                <a:gd name="T21" fmla="*/ 0 60000 65536"/>
                <a:gd name="T22" fmla="*/ 0 60000 65536"/>
                <a:gd name="T23" fmla="*/ 0 60000 65536"/>
                <a:gd name="T24" fmla="*/ 0 w 446"/>
                <a:gd name="T25" fmla="*/ 0 h 446"/>
                <a:gd name="T26" fmla="*/ 446 w 446"/>
                <a:gd name="T27" fmla="*/ 446 h 4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6" h="446">
                  <a:moveTo>
                    <a:pt x="0" y="1"/>
                  </a:moveTo>
                  <a:lnTo>
                    <a:pt x="1" y="445"/>
                  </a:lnTo>
                  <a:lnTo>
                    <a:pt x="241" y="445"/>
                  </a:lnTo>
                  <a:lnTo>
                    <a:pt x="353" y="445"/>
                  </a:lnTo>
                  <a:lnTo>
                    <a:pt x="353" y="106"/>
                  </a:lnTo>
                  <a:lnTo>
                    <a:pt x="445" y="101"/>
                  </a:lnTo>
                  <a:lnTo>
                    <a:pt x="445" y="0"/>
                  </a:lnTo>
                  <a:lnTo>
                    <a:pt x="0" y="1"/>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53" name="Freeform 72"/>
            <p:cNvSpPr>
              <a:spLocks noChangeAspect="1"/>
            </p:cNvSpPr>
            <p:nvPr/>
          </p:nvSpPr>
          <p:spPr bwMode="auto">
            <a:xfrm>
              <a:off x="5113821" y="4352925"/>
              <a:ext cx="598488" cy="295275"/>
            </a:xfrm>
            <a:custGeom>
              <a:avLst/>
              <a:gdLst>
                <a:gd name="T0" fmla="*/ 0 w 529"/>
                <a:gd name="T1" fmla="*/ 0 h 260"/>
                <a:gd name="T2" fmla="*/ 2147483647 w 529"/>
                <a:gd name="T3" fmla="*/ 2147483647 h 260"/>
                <a:gd name="T4" fmla="*/ 2147483647 w 529"/>
                <a:gd name="T5" fmla="*/ 2147483647 h 260"/>
                <a:gd name="T6" fmla="*/ 2147483647 w 529"/>
                <a:gd name="T7" fmla="*/ 2147483647 h 260"/>
                <a:gd name="T8" fmla="*/ 2147483647 w 529"/>
                <a:gd name="T9" fmla="*/ 0 h 260"/>
                <a:gd name="T10" fmla="*/ 2147483647 w 529"/>
                <a:gd name="T11" fmla="*/ 2147483647 h 260"/>
                <a:gd name="T12" fmla="*/ 0 w 529"/>
                <a:gd name="T13" fmla="*/ 0 h 260"/>
                <a:gd name="T14" fmla="*/ 0 60000 65536"/>
                <a:gd name="T15" fmla="*/ 0 60000 65536"/>
                <a:gd name="T16" fmla="*/ 0 60000 65536"/>
                <a:gd name="T17" fmla="*/ 0 60000 65536"/>
                <a:gd name="T18" fmla="*/ 0 60000 65536"/>
                <a:gd name="T19" fmla="*/ 0 60000 65536"/>
                <a:gd name="T20" fmla="*/ 0 60000 65536"/>
                <a:gd name="T21" fmla="*/ 0 w 529"/>
                <a:gd name="T22" fmla="*/ 0 h 260"/>
                <a:gd name="T23" fmla="*/ 529 w 529"/>
                <a:gd name="T24" fmla="*/ 260 h 2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9" h="260">
                  <a:moveTo>
                    <a:pt x="0" y="0"/>
                  </a:moveTo>
                  <a:lnTo>
                    <a:pt x="1" y="254"/>
                  </a:lnTo>
                  <a:lnTo>
                    <a:pt x="308" y="259"/>
                  </a:lnTo>
                  <a:lnTo>
                    <a:pt x="528" y="257"/>
                  </a:lnTo>
                  <a:lnTo>
                    <a:pt x="528" y="0"/>
                  </a:lnTo>
                  <a:lnTo>
                    <a:pt x="272" y="4"/>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54" name="Freeform 73"/>
            <p:cNvSpPr>
              <a:spLocks noChangeAspect="1"/>
            </p:cNvSpPr>
            <p:nvPr/>
          </p:nvSpPr>
          <p:spPr bwMode="auto">
            <a:xfrm>
              <a:off x="4477234" y="3844925"/>
              <a:ext cx="552450" cy="512763"/>
            </a:xfrm>
            <a:custGeom>
              <a:avLst/>
              <a:gdLst>
                <a:gd name="T0" fmla="*/ 0 w 489"/>
                <a:gd name="T1" fmla="*/ 0 h 454"/>
                <a:gd name="T2" fmla="*/ 0 w 489"/>
                <a:gd name="T3" fmla="*/ 2147483647 h 454"/>
                <a:gd name="T4" fmla="*/ 0 w 489"/>
                <a:gd name="T5" fmla="*/ 2147483647 h 454"/>
                <a:gd name="T6" fmla="*/ 2147483647 w 489"/>
                <a:gd name="T7" fmla="*/ 2147483647 h 454"/>
                <a:gd name="T8" fmla="*/ 2147483647 w 489"/>
                <a:gd name="T9" fmla="*/ 2147483647 h 454"/>
                <a:gd name="T10" fmla="*/ 2147483647 w 489"/>
                <a:gd name="T11" fmla="*/ 2147483647 h 454"/>
                <a:gd name="T12" fmla="*/ 2147483647 w 489"/>
                <a:gd name="T13" fmla="*/ 2147483647 h 454"/>
                <a:gd name="T14" fmla="*/ 2147483647 w 489"/>
                <a:gd name="T15" fmla="*/ 2147483647 h 454"/>
                <a:gd name="T16" fmla="*/ 0 w 489"/>
                <a:gd name="T17" fmla="*/ 0 h 4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9"/>
                <a:gd name="T28" fmla="*/ 0 h 454"/>
                <a:gd name="T29" fmla="*/ 489 w 489"/>
                <a:gd name="T30" fmla="*/ 454 h 4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9" h="454">
                  <a:moveTo>
                    <a:pt x="0" y="0"/>
                  </a:moveTo>
                  <a:lnTo>
                    <a:pt x="0" y="260"/>
                  </a:lnTo>
                  <a:lnTo>
                    <a:pt x="0" y="449"/>
                  </a:lnTo>
                  <a:lnTo>
                    <a:pt x="356" y="453"/>
                  </a:lnTo>
                  <a:lnTo>
                    <a:pt x="488" y="452"/>
                  </a:lnTo>
                  <a:lnTo>
                    <a:pt x="488" y="173"/>
                  </a:lnTo>
                  <a:lnTo>
                    <a:pt x="404" y="177"/>
                  </a:lnTo>
                  <a:lnTo>
                    <a:pt x="404" y="4"/>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55" name="Freeform 74"/>
            <p:cNvSpPr>
              <a:spLocks noChangeAspect="1"/>
            </p:cNvSpPr>
            <p:nvPr/>
          </p:nvSpPr>
          <p:spPr bwMode="auto">
            <a:xfrm>
              <a:off x="5991709" y="4352925"/>
              <a:ext cx="244475" cy="439738"/>
            </a:xfrm>
            <a:custGeom>
              <a:avLst/>
              <a:gdLst>
                <a:gd name="T0" fmla="*/ 2147483647 w 215"/>
                <a:gd name="T1" fmla="*/ 2147483647 h 386"/>
                <a:gd name="T2" fmla="*/ 2147483647 w 215"/>
                <a:gd name="T3" fmla="*/ 2147483647 h 386"/>
                <a:gd name="T4" fmla="*/ 2147483647 w 215"/>
                <a:gd name="T5" fmla="*/ 2147483647 h 386"/>
                <a:gd name="T6" fmla="*/ 2147483647 w 215"/>
                <a:gd name="T7" fmla="*/ 2147483647 h 386"/>
                <a:gd name="T8" fmla="*/ 2147483647 w 215"/>
                <a:gd name="T9" fmla="*/ 2147483647 h 386"/>
                <a:gd name="T10" fmla="*/ 2147483647 w 215"/>
                <a:gd name="T11" fmla="*/ 2147483647 h 386"/>
                <a:gd name="T12" fmla="*/ 2147483647 w 215"/>
                <a:gd name="T13" fmla="*/ 2147483647 h 386"/>
                <a:gd name="T14" fmla="*/ 2147483647 w 215"/>
                <a:gd name="T15" fmla="*/ 2147483647 h 386"/>
                <a:gd name="T16" fmla="*/ 2147483647 w 215"/>
                <a:gd name="T17" fmla="*/ 2147483647 h 386"/>
                <a:gd name="T18" fmla="*/ 2147483647 w 215"/>
                <a:gd name="T19" fmla="*/ 2147483647 h 386"/>
                <a:gd name="T20" fmla="*/ 2147483647 w 215"/>
                <a:gd name="T21" fmla="*/ 2147483647 h 386"/>
                <a:gd name="T22" fmla="*/ 2147483647 w 215"/>
                <a:gd name="T23" fmla="*/ 2147483647 h 386"/>
                <a:gd name="T24" fmla="*/ 2147483647 w 215"/>
                <a:gd name="T25" fmla="*/ 2147483647 h 386"/>
                <a:gd name="T26" fmla="*/ 2147483647 w 215"/>
                <a:gd name="T27" fmla="*/ 2147483647 h 386"/>
                <a:gd name="T28" fmla="*/ 2147483647 w 215"/>
                <a:gd name="T29" fmla="*/ 2147483647 h 386"/>
                <a:gd name="T30" fmla="*/ 2147483647 w 215"/>
                <a:gd name="T31" fmla="*/ 2147483647 h 386"/>
                <a:gd name="T32" fmla="*/ 2147483647 w 215"/>
                <a:gd name="T33" fmla="*/ 2147483647 h 386"/>
                <a:gd name="T34" fmla="*/ 2147483647 w 215"/>
                <a:gd name="T35" fmla="*/ 2147483647 h 386"/>
                <a:gd name="T36" fmla="*/ 2147483647 w 215"/>
                <a:gd name="T37" fmla="*/ 2147483647 h 386"/>
                <a:gd name="T38" fmla="*/ 2147483647 w 215"/>
                <a:gd name="T39" fmla="*/ 2147483647 h 386"/>
                <a:gd name="T40" fmla="*/ 2147483647 w 215"/>
                <a:gd name="T41" fmla="*/ 2147483647 h 386"/>
                <a:gd name="T42" fmla="*/ 2147483647 w 215"/>
                <a:gd name="T43" fmla="*/ 2147483647 h 386"/>
                <a:gd name="T44" fmla="*/ 2147483647 w 215"/>
                <a:gd name="T45" fmla="*/ 2147483647 h 386"/>
                <a:gd name="T46" fmla="*/ 2147483647 w 215"/>
                <a:gd name="T47" fmla="*/ 2147483647 h 386"/>
                <a:gd name="T48" fmla="*/ 2147483647 w 215"/>
                <a:gd name="T49" fmla="*/ 2147483647 h 386"/>
                <a:gd name="T50" fmla="*/ 2147483647 w 215"/>
                <a:gd name="T51" fmla="*/ 2147483647 h 386"/>
                <a:gd name="T52" fmla="*/ 2147483647 w 215"/>
                <a:gd name="T53" fmla="*/ 2147483647 h 386"/>
                <a:gd name="T54" fmla="*/ 2147483647 w 215"/>
                <a:gd name="T55" fmla="*/ 2147483647 h 386"/>
                <a:gd name="T56" fmla="*/ 2147483647 w 215"/>
                <a:gd name="T57" fmla="*/ 2147483647 h 386"/>
                <a:gd name="T58" fmla="*/ 2147483647 w 215"/>
                <a:gd name="T59" fmla="*/ 2147483647 h 386"/>
                <a:gd name="T60" fmla="*/ 2147483647 w 215"/>
                <a:gd name="T61" fmla="*/ 2147483647 h 386"/>
                <a:gd name="T62" fmla="*/ 2147483647 w 215"/>
                <a:gd name="T63" fmla="*/ 2147483647 h 386"/>
                <a:gd name="T64" fmla="*/ 2147483647 w 215"/>
                <a:gd name="T65" fmla="*/ 2147483647 h 386"/>
                <a:gd name="T66" fmla="*/ 2147483647 w 215"/>
                <a:gd name="T67" fmla="*/ 2147483647 h 386"/>
                <a:gd name="T68" fmla="*/ 2147483647 w 215"/>
                <a:gd name="T69" fmla="*/ 2147483647 h 386"/>
                <a:gd name="T70" fmla="*/ 2147483647 w 215"/>
                <a:gd name="T71" fmla="*/ 2147483647 h 386"/>
                <a:gd name="T72" fmla="*/ 2147483647 w 215"/>
                <a:gd name="T73" fmla="*/ 2147483647 h 386"/>
                <a:gd name="T74" fmla="*/ 2147483647 w 215"/>
                <a:gd name="T75" fmla="*/ 2147483647 h 386"/>
                <a:gd name="T76" fmla="*/ 2147483647 w 215"/>
                <a:gd name="T77" fmla="*/ 2147483647 h 386"/>
                <a:gd name="T78" fmla="*/ 2147483647 w 215"/>
                <a:gd name="T79" fmla="*/ 2147483647 h 386"/>
                <a:gd name="T80" fmla="*/ 2147483647 w 215"/>
                <a:gd name="T81" fmla="*/ 2147483647 h 386"/>
                <a:gd name="T82" fmla="*/ 2147483647 w 215"/>
                <a:gd name="T83" fmla="*/ 2147483647 h 386"/>
                <a:gd name="T84" fmla="*/ 2147483647 w 215"/>
                <a:gd name="T85" fmla="*/ 2147483647 h 386"/>
                <a:gd name="T86" fmla="*/ 2147483647 w 215"/>
                <a:gd name="T87" fmla="*/ 2147483647 h 386"/>
                <a:gd name="T88" fmla="*/ 2147483647 w 215"/>
                <a:gd name="T89" fmla="*/ 2147483647 h 386"/>
                <a:gd name="T90" fmla="*/ 2147483647 w 215"/>
                <a:gd name="T91" fmla="*/ 2147483647 h 386"/>
                <a:gd name="T92" fmla="*/ 2147483647 w 215"/>
                <a:gd name="T93" fmla="*/ 2147483647 h 386"/>
                <a:gd name="T94" fmla="*/ 2147483647 w 215"/>
                <a:gd name="T95" fmla="*/ 0 h 3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5"/>
                <a:gd name="T145" fmla="*/ 0 h 386"/>
                <a:gd name="T146" fmla="*/ 215 w 215"/>
                <a:gd name="T147" fmla="*/ 386 h 38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5" h="386">
                  <a:moveTo>
                    <a:pt x="60" y="1"/>
                  </a:moveTo>
                  <a:lnTo>
                    <a:pt x="45" y="5"/>
                  </a:lnTo>
                  <a:lnTo>
                    <a:pt x="34" y="10"/>
                  </a:lnTo>
                  <a:lnTo>
                    <a:pt x="31" y="20"/>
                  </a:lnTo>
                  <a:lnTo>
                    <a:pt x="30" y="31"/>
                  </a:lnTo>
                  <a:lnTo>
                    <a:pt x="37" y="33"/>
                  </a:lnTo>
                  <a:lnTo>
                    <a:pt x="37" y="38"/>
                  </a:lnTo>
                  <a:lnTo>
                    <a:pt x="40" y="41"/>
                  </a:lnTo>
                  <a:lnTo>
                    <a:pt x="43" y="42"/>
                  </a:lnTo>
                  <a:lnTo>
                    <a:pt x="39" y="31"/>
                  </a:lnTo>
                  <a:lnTo>
                    <a:pt x="37" y="33"/>
                  </a:lnTo>
                  <a:lnTo>
                    <a:pt x="45" y="46"/>
                  </a:lnTo>
                  <a:lnTo>
                    <a:pt x="49" y="40"/>
                  </a:lnTo>
                  <a:lnTo>
                    <a:pt x="43" y="44"/>
                  </a:lnTo>
                  <a:lnTo>
                    <a:pt x="47" y="51"/>
                  </a:lnTo>
                  <a:lnTo>
                    <a:pt x="48" y="58"/>
                  </a:lnTo>
                  <a:lnTo>
                    <a:pt x="45" y="68"/>
                  </a:lnTo>
                  <a:lnTo>
                    <a:pt x="49" y="49"/>
                  </a:lnTo>
                  <a:lnTo>
                    <a:pt x="33" y="79"/>
                  </a:lnTo>
                  <a:lnTo>
                    <a:pt x="28" y="94"/>
                  </a:lnTo>
                  <a:lnTo>
                    <a:pt x="39" y="69"/>
                  </a:lnTo>
                  <a:lnTo>
                    <a:pt x="21" y="107"/>
                  </a:lnTo>
                  <a:lnTo>
                    <a:pt x="15" y="116"/>
                  </a:lnTo>
                  <a:lnTo>
                    <a:pt x="8" y="121"/>
                  </a:lnTo>
                  <a:lnTo>
                    <a:pt x="8" y="132"/>
                  </a:lnTo>
                  <a:lnTo>
                    <a:pt x="20" y="133"/>
                  </a:lnTo>
                  <a:lnTo>
                    <a:pt x="20" y="139"/>
                  </a:lnTo>
                  <a:lnTo>
                    <a:pt x="20" y="148"/>
                  </a:lnTo>
                  <a:lnTo>
                    <a:pt x="20" y="152"/>
                  </a:lnTo>
                  <a:lnTo>
                    <a:pt x="23" y="152"/>
                  </a:lnTo>
                  <a:lnTo>
                    <a:pt x="23" y="154"/>
                  </a:lnTo>
                  <a:lnTo>
                    <a:pt x="23" y="160"/>
                  </a:lnTo>
                  <a:lnTo>
                    <a:pt x="20" y="161"/>
                  </a:lnTo>
                  <a:lnTo>
                    <a:pt x="13" y="169"/>
                  </a:lnTo>
                  <a:lnTo>
                    <a:pt x="15" y="165"/>
                  </a:lnTo>
                  <a:lnTo>
                    <a:pt x="10" y="172"/>
                  </a:lnTo>
                  <a:lnTo>
                    <a:pt x="0" y="169"/>
                  </a:lnTo>
                  <a:lnTo>
                    <a:pt x="3" y="179"/>
                  </a:lnTo>
                  <a:lnTo>
                    <a:pt x="3" y="196"/>
                  </a:lnTo>
                  <a:lnTo>
                    <a:pt x="9" y="215"/>
                  </a:lnTo>
                  <a:lnTo>
                    <a:pt x="33" y="221"/>
                  </a:lnTo>
                  <a:lnTo>
                    <a:pt x="39" y="227"/>
                  </a:lnTo>
                  <a:lnTo>
                    <a:pt x="42" y="238"/>
                  </a:lnTo>
                  <a:lnTo>
                    <a:pt x="42" y="247"/>
                  </a:lnTo>
                  <a:lnTo>
                    <a:pt x="44" y="262"/>
                  </a:lnTo>
                  <a:lnTo>
                    <a:pt x="47" y="274"/>
                  </a:lnTo>
                  <a:lnTo>
                    <a:pt x="50" y="286"/>
                  </a:lnTo>
                  <a:lnTo>
                    <a:pt x="47" y="306"/>
                  </a:lnTo>
                  <a:lnTo>
                    <a:pt x="47" y="326"/>
                  </a:lnTo>
                  <a:lnTo>
                    <a:pt x="47" y="345"/>
                  </a:lnTo>
                  <a:lnTo>
                    <a:pt x="54" y="360"/>
                  </a:lnTo>
                  <a:lnTo>
                    <a:pt x="63" y="371"/>
                  </a:lnTo>
                  <a:lnTo>
                    <a:pt x="69" y="374"/>
                  </a:lnTo>
                  <a:lnTo>
                    <a:pt x="74" y="378"/>
                  </a:lnTo>
                  <a:lnTo>
                    <a:pt x="79" y="378"/>
                  </a:lnTo>
                  <a:lnTo>
                    <a:pt x="82" y="383"/>
                  </a:lnTo>
                  <a:lnTo>
                    <a:pt x="99" y="385"/>
                  </a:lnTo>
                  <a:lnTo>
                    <a:pt x="112" y="385"/>
                  </a:lnTo>
                  <a:lnTo>
                    <a:pt x="121" y="376"/>
                  </a:lnTo>
                  <a:lnTo>
                    <a:pt x="126" y="371"/>
                  </a:lnTo>
                  <a:lnTo>
                    <a:pt x="131" y="364"/>
                  </a:lnTo>
                  <a:lnTo>
                    <a:pt x="138" y="355"/>
                  </a:lnTo>
                  <a:lnTo>
                    <a:pt x="147" y="345"/>
                  </a:lnTo>
                  <a:lnTo>
                    <a:pt x="157" y="332"/>
                  </a:lnTo>
                  <a:lnTo>
                    <a:pt x="166" y="317"/>
                  </a:lnTo>
                  <a:lnTo>
                    <a:pt x="174" y="299"/>
                  </a:lnTo>
                  <a:lnTo>
                    <a:pt x="172" y="282"/>
                  </a:lnTo>
                  <a:lnTo>
                    <a:pt x="189" y="263"/>
                  </a:lnTo>
                  <a:lnTo>
                    <a:pt x="185" y="263"/>
                  </a:lnTo>
                  <a:lnTo>
                    <a:pt x="190" y="259"/>
                  </a:lnTo>
                  <a:lnTo>
                    <a:pt x="193" y="247"/>
                  </a:lnTo>
                  <a:lnTo>
                    <a:pt x="211" y="228"/>
                  </a:lnTo>
                  <a:lnTo>
                    <a:pt x="210" y="206"/>
                  </a:lnTo>
                  <a:lnTo>
                    <a:pt x="208" y="185"/>
                  </a:lnTo>
                  <a:lnTo>
                    <a:pt x="208" y="153"/>
                  </a:lnTo>
                  <a:lnTo>
                    <a:pt x="208" y="165"/>
                  </a:lnTo>
                  <a:lnTo>
                    <a:pt x="208" y="141"/>
                  </a:lnTo>
                  <a:lnTo>
                    <a:pt x="201" y="132"/>
                  </a:lnTo>
                  <a:lnTo>
                    <a:pt x="204" y="114"/>
                  </a:lnTo>
                  <a:lnTo>
                    <a:pt x="208" y="88"/>
                  </a:lnTo>
                  <a:lnTo>
                    <a:pt x="208" y="73"/>
                  </a:lnTo>
                  <a:lnTo>
                    <a:pt x="214" y="54"/>
                  </a:lnTo>
                  <a:lnTo>
                    <a:pt x="214" y="41"/>
                  </a:lnTo>
                  <a:lnTo>
                    <a:pt x="201" y="32"/>
                  </a:lnTo>
                  <a:lnTo>
                    <a:pt x="189" y="25"/>
                  </a:lnTo>
                  <a:lnTo>
                    <a:pt x="171" y="22"/>
                  </a:lnTo>
                  <a:lnTo>
                    <a:pt x="154" y="22"/>
                  </a:lnTo>
                  <a:lnTo>
                    <a:pt x="136" y="22"/>
                  </a:lnTo>
                  <a:lnTo>
                    <a:pt x="128" y="14"/>
                  </a:lnTo>
                  <a:lnTo>
                    <a:pt x="130" y="4"/>
                  </a:lnTo>
                  <a:lnTo>
                    <a:pt x="123" y="1"/>
                  </a:lnTo>
                  <a:lnTo>
                    <a:pt x="108" y="1"/>
                  </a:lnTo>
                  <a:lnTo>
                    <a:pt x="89" y="1"/>
                  </a:lnTo>
                  <a:lnTo>
                    <a:pt x="81" y="1"/>
                  </a:lnTo>
                  <a:lnTo>
                    <a:pt x="65" y="1"/>
                  </a:lnTo>
                  <a:lnTo>
                    <a:pt x="63" y="0"/>
                  </a:lnTo>
                  <a:lnTo>
                    <a:pt x="55" y="1"/>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a:endParaRPr lang="en-US" smtClean="0">
                <a:solidFill>
                  <a:prstClr val="black"/>
                </a:solidFill>
                <a:latin typeface="Arial" pitchFamily="34" charset="0"/>
                <a:cs typeface="Arial" pitchFamily="34" charset="0"/>
              </a:endParaRPr>
            </a:p>
          </p:txBody>
        </p:sp>
        <p:sp>
          <p:nvSpPr>
            <p:cNvPr id="942156" name="Freeform 75"/>
            <p:cNvSpPr>
              <a:spLocks noChangeAspect="1"/>
            </p:cNvSpPr>
            <p:nvPr/>
          </p:nvSpPr>
          <p:spPr bwMode="auto">
            <a:xfrm>
              <a:off x="6132996" y="4352925"/>
              <a:ext cx="280988" cy="415925"/>
            </a:xfrm>
            <a:custGeom>
              <a:avLst/>
              <a:gdLst>
                <a:gd name="T0" fmla="*/ 2147483647 w 248"/>
                <a:gd name="T1" fmla="*/ 2147483647 h 367"/>
                <a:gd name="T2" fmla="*/ 2147483647 w 248"/>
                <a:gd name="T3" fmla="*/ 0 h 367"/>
                <a:gd name="T4" fmla="*/ 2147483647 w 248"/>
                <a:gd name="T5" fmla="*/ 0 h 367"/>
                <a:gd name="T6" fmla="*/ 2147483647 w 248"/>
                <a:gd name="T7" fmla="*/ 2147483647 h 367"/>
                <a:gd name="T8" fmla="*/ 2147483647 w 248"/>
                <a:gd name="T9" fmla="*/ 2147483647 h 367"/>
                <a:gd name="T10" fmla="*/ 2147483647 w 248"/>
                <a:gd name="T11" fmla="*/ 2147483647 h 367"/>
                <a:gd name="T12" fmla="*/ 2147483647 w 248"/>
                <a:gd name="T13" fmla="*/ 2147483647 h 367"/>
                <a:gd name="T14" fmla="*/ 2147483647 w 248"/>
                <a:gd name="T15" fmla="*/ 2147483647 h 367"/>
                <a:gd name="T16" fmla="*/ 2147483647 w 248"/>
                <a:gd name="T17" fmla="*/ 2147483647 h 367"/>
                <a:gd name="T18" fmla="*/ 2147483647 w 248"/>
                <a:gd name="T19" fmla="*/ 2147483647 h 367"/>
                <a:gd name="T20" fmla="*/ 2147483647 w 248"/>
                <a:gd name="T21" fmla="*/ 2147483647 h 367"/>
                <a:gd name="T22" fmla="*/ 2147483647 w 248"/>
                <a:gd name="T23" fmla="*/ 2147483647 h 367"/>
                <a:gd name="T24" fmla="*/ 2147483647 w 248"/>
                <a:gd name="T25" fmla="*/ 2147483647 h 367"/>
                <a:gd name="T26" fmla="*/ 2147483647 w 248"/>
                <a:gd name="T27" fmla="*/ 2147483647 h 367"/>
                <a:gd name="T28" fmla="*/ 2147483647 w 248"/>
                <a:gd name="T29" fmla="*/ 2147483647 h 367"/>
                <a:gd name="T30" fmla="*/ 2147483647 w 248"/>
                <a:gd name="T31" fmla="*/ 2147483647 h 367"/>
                <a:gd name="T32" fmla="*/ 2147483647 w 248"/>
                <a:gd name="T33" fmla="*/ 2147483647 h 367"/>
                <a:gd name="T34" fmla="*/ 2147483647 w 248"/>
                <a:gd name="T35" fmla="*/ 2147483647 h 367"/>
                <a:gd name="T36" fmla="*/ 2147483647 w 248"/>
                <a:gd name="T37" fmla="*/ 2147483647 h 367"/>
                <a:gd name="T38" fmla="*/ 2147483647 w 248"/>
                <a:gd name="T39" fmla="*/ 2147483647 h 367"/>
                <a:gd name="T40" fmla="*/ 2147483647 w 248"/>
                <a:gd name="T41" fmla="*/ 2147483647 h 367"/>
                <a:gd name="T42" fmla="*/ 2147483647 w 248"/>
                <a:gd name="T43" fmla="*/ 2147483647 h 367"/>
                <a:gd name="T44" fmla="*/ 2147483647 w 248"/>
                <a:gd name="T45" fmla="*/ 2147483647 h 367"/>
                <a:gd name="T46" fmla="*/ 2147483647 w 248"/>
                <a:gd name="T47" fmla="*/ 2147483647 h 367"/>
                <a:gd name="T48" fmla="*/ 2147483647 w 248"/>
                <a:gd name="T49" fmla="*/ 2147483647 h 367"/>
                <a:gd name="T50" fmla="*/ 2147483647 w 248"/>
                <a:gd name="T51" fmla="*/ 2147483647 h 367"/>
                <a:gd name="T52" fmla="*/ 0 w 248"/>
                <a:gd name="T53" fmla="*/ 2147483647 h 367"/>
                <a:gd name="T54" fmla="*/ 2147483647 w 248"/>
                <a:gd name="T55" fmla="*/ 2147483647 h 3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8"/>
                <a:gd name="T85" fmla="*/ 0 h 367"/>
                <a:gd name="T86" fmla="*/ 248 w 248"/>
                <a:gd name="T87" fmla="*/ 367 h 3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8" h="367">
                  <a:moveTo>
                    <a:pt x="2" y="5"/>
                  </a:moveTo>
                  <a:lnTo>
                    <a:pt x="146" y="0"/>
                  </a:lnTo>
                  <a:lnTo>
                    <a:pt x="247" y="0"/>
                  </a:lnTo>
                  <a:lnTo>
                    <a:pt x="247" y="366"/>
                  </a:lnTo>
                  <a:lnTo>
                    <a:pt x="166" y="363"/>
                  </a:lnTo>
                  <a:lnTo>
                    <a:pt x="166" y="347"/>
                  </a:lnTo>
                  <a:lnTo>
                    <a:pt x="166" y="310"/>
                  </a:lnTo>
                  <a:lnTo>
                    <a:pt x="43" y="310"/>
                  </a:lnTo>
                  <a:lnTo>
                    <a:pt x="61" y="268"/>
                  </a:lnTo>
                  <a:lnTo>
                    <a:pt x="74" y="244"/>
                  </a:lnTo>
                  <a:lnTo>
                    <a:pt x="88" y="222"/>
                  </a:lnTo>
                  <a:lnTo>
                    <a:pt x="85" y="185"/>
                  </a:lnTo>
                  <a:lnTo>
                    <a:pt x="85" y="166"/>
                  </a:lnTo>
                  <a:lnTo>
                    <a:pt x="88" y="151"/>
                  </a:lnTo>
                  <a:lnTo>
                    <a:pt x="78" y="130"/>
                  </a:lnTo>
                  <a:lnTo>
                    <a:pt x="82" y="114"/>
                  </a:lnTo>
                  <a:lnTo>
                    <a:pt x="80" y="104"/>
                  </a:lnTo>
                  <a:lnTo>
                    <a:pt x="85" y="77"/>
                  </a:lnTo>
                  <a:lnTo>
                    <a:pt x="89" y="60"/>
                  </a:lnTo>
                  <a:lnTo>
                    <a:pt x="92" y="52"/>
                  </a:lnTo>
                  <a:lnTo>
                    <a:pt x="92" y="43"/>
                  </a:lnTo>
                  <a:lnTo>
                    <a:pt x="77" y="31"/>
                  </a:lnTo>
                  <a:lnTo>
                    <a:pt x="60" y="23"/>
                  </a:lnTo>
                  <a:lnTo>
                    <a:pt x="31" y="26"/>
                  </a:lnTo>
                  <a:lnTo>
                    <a:pt x="9" y="23"/>
                  </a:lnTo>
                  <a:lnTo>
                    <a:pt x="8" y="15"/>
                  </a:lnTo>
                  <a:lnTo>
                    <a:pt x="0" y="5"/>
                  </a:lnTo>
                  <a:lnTo>
                    <a:pt x="2" y="5"/>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57" name="Freeform 76"/>
            <p:cNvSpPr>
              <a:spLocks noChangeAspect="1"/>
            </p:cNvSpPr>
            <p:nvPr/>
          </p:nvSpPr>
          <p:spPr bwMode="auto">
            <a:xfrm>
              <a:off x="5710721" y="4356100"/>
              <a:ext cx="339725" cy="393700"/>
            </a:xfrm>
            <a:custGeom>
              <a:avLst/>
              <a:gdLst>
                <a:gd name="T0" fmla="*/ 2147483647 w 301"/>
                <a:gd name="T1" fmla="*/ 2147483647 h 350"/>
                <a:gd name="T2" fmla="*/ 2147483647 w 301"/>
                <a:gd name="T3" fmla="*/ 2147483647 h 350"/>
                <a:gd name="T4" fmla="*/ 0 w 301"/>
                <a:gd name="T5" fmla="*/ 0 h 350"/>
                <a:gd name="T6" fmla="*/ 0 w 301"/>
                <a:gd name="T7" fmla="*/ 2147483647 h 350"/>
                <a:gd name="T8" fmla="*/ 0 w 301"/>
                <a:gd name="T9" fmla="*/ 2147483647 h 350"/>
                <a:gd name="T10" fmla="*/ 2147483647 w 301"/>
                <a:gd name="T11" fmla="*/ 2147483647 h 350"/>
                <a:gd name="T12" fmla="*/ 2147483647 w 301"/>
                <a:gd name="T13" fmla="*/ 2147483647 h 350"/>
                <a:gd name="T14" fmla="*/ 2147483647 w 301"/>
                <a:gd name="T15" fmla="*/ 2147483647 h 350"/>
                <a:gd name="T16" fmla="*/ 2147483647 w 301"/>
                <a:gd name="T17" fmla="*/ 2147483647 h 350"/>
                <a:gd name="T18" fmla="*/ 2147483647 w 301"/>
                <a:gd name="T19" fmla="*/ 2147483647 h 350"/>
                <a:gd name="T20" fmla="*/ 2147483647 w 301"/>
                <a:gd name="T21" fmla="*/ 2147483647 h 350"/>
                <a:gd name="T22" fmla="*/ 2147483647 w 301"/>
                <a:gd name="T23" fmla="*/ 2147483647 h 350"/>
                <a:gd name="T24" fmla="*/ 2147483647 w 301"/>
                <a:gd name="T25" fmla="*/ 2147483647 h 350"/>
                <a:gd name="T26" fmla="*/ 2147483647 w 301"/>
                <a:gd name="T27" fmla="*/ 2147483647 h 350"/>
                <a:gd name="T28" fmla="*/ 2147483647 w 301"/>
                <a:gd name="T29" fmla="*/ 2147483647 h 350"/>
                <a:gd name="T30" fmla="*/ 2147483647 w 301"/>
                <a:gd name="T31" fmla="*/ 2147483647 h 350"/>
                <a:gd name="T32" fmla="*/ 2147483647 w 301"/>
                <a:gd name="T33" fmla="*/ 2147483647 h 350"/>
                <a:gd name="T34" fmla="*/ 2147483647 w 301"/>
                <a:gd name="T35" fmla="*/ 2147483647 h 350"/>
                <a:gd name="T36" fmla="*/ 2147483647 w 301"/>
                <a:gd name="T37" fmla="*/ 2147483647 h 350"/>
                <a:gd name="T38" fmla="*/ 2147483647 w 301"/>
                <a:gd name="T39" fmla="*/ 2147483647 h 350"/>
                <a:gd name="T40" fmla="*/ 2147483647 w 301"/>
                <a:gd name="T41" fmla="*/ 2147483647 h 350"/>
                <a:gd name="T42" fmla="*/ 2147483647 w 301"/>
                <a:gd name="T43" fmla="*/ 2147483647 h 350"/>
                <a:gd name="T44" fmla="*/ 2147483647 w 301"/>
                <a:gd name="T45" fmla="*/ 2147483647 h 350"/>
                <a:gd name="T46" fmla="*/ 2147483647 w 301"/>
                <a:gd name="T47" fmla="*/ 2147483647 h 350"/>
                <a:gd name="T48" fmla="*/ 2147483647 w 301"/>
                <a:gd name="T49" fmla="*/ 2147483647 h 350"/>
                <a:gd name="T50" fmla="*/ 2147483647 w 301"/>
                <a:gd name="T51" fmla="*/ 2147483647 h 350"/>
                <a:gd name="T52" fmla="*/ 2147483647 w 301"/>
                <a:gd name="T53" fmla="*/ 2147483647 h 350"/>
                <a:gd name="T54" fmla="*/ 2147483647 w 301"/>
                <a:gd name="T55" fmla="*/ 2147483647 h 350"/>
                <a:gd name="T56" fmla="*/ 2147483647 w 301"/>
                <a:gd name="T57" fmla="*/ 2147483647 h 350"/>
                <a:gd name="T58" fmla="*/ 2147483647 w 301"/>
                <a:gd name="T59" fmla="*/ 2147483647 h 350"/>
                <a:gd name="T60" fmla="*/ 2147483647 w 301"/>
                <a:gd name="T61" fmla="*/ 2147483647 h 350"/>
                <a:gd name="T62" fmla="*/ 2147483647 w 301"/>
                <a:gd name="T63" fmla="*/ 2147483647 h 350"/>
                <a:gd name="T64" fmla="*/ 2147483647 w 301"/>
                <a:gd name="T65" fmla="*/ 2147483647 h 350"/>
                <a:gd name="T66" fmla="*/ 2147483647 w 301"/>
                <a:gd name="T67" fmla="*/ 2147483647 h 350"/>
                <a:gd name="T68" fmla="*/ 2147483647 w 301"/>
                <a:gd name="T69" fmla="*/ 2147483647 h 350"/>
                <a:gd name="T70" fmla="*/ 2147483647 w 301"/>
                <a:gd name="T71" fmla="*/ 2147483647 h 350"/>
                <a:gd name="T72" fmla="*/ 2147483647 w 301"/>
                <a:gd name="T73" fmla="*/ 2147483647 h 350"/>
                <a:gd name="T74" fmla="*/ 2147483647 w 301"/>
                <a:gd name="T75" fmla="*/ 2147483647 h 3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1"/>
                <a:gd name="T115" fmla="*/ 0 h 350"/>
                <a:gd name="T116" fmla="*/ 301 w 301"/>
                <a:gd name="T117" fmla="*/ 350 h 3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1" h="350">
                  <a:moveTo>
                    <a:pt x="291" y="1"/>
                  </a:moveTo>
                  <a:lnTo>
                    <a:pt x="100" y="1"/>
                  </a:lnTo>
                  <a:lnTo>
                    <a:pt x="0" y="0"/>
                  </a:lnTo>
                  <a:lnTo>
                    <a:pt x="0" y="175"/>
                  </a:lnTo>
                  <a:lnTo>
                    <a:pt x="0" y="349"/>
                  </a:lnTo>
                  <a:lnTo>
                    <a:pt x="300" y="349"/>
                  </a:lnTo>
                  <a:lnTo>
                    <a:pt x="300" y="286"/>
                  </a:lnTo>
                  <a:lnTo>
                    <a:pt x="298" y="274"/>
                  </a:lnTo>
                  <a:lnTo>
                    <a:pt x="293" y="250"/>
                  </a:lnTo>
                  <a:lnTo>
                    <a:pt x="288" y="225"/>
                  </a:lnTo>
                  <a:lnTo>
                    <a:pt x="280" y="219"/>
                  </a:lnTo>
                  <a:lnTo>
                    <a:pt x="272" y="216"/>
                  </a:lnTo>
                  <a:lnTo>
                    <a:pt x="262" y="213"/>
                  </a:lnTo>
                  <a:lnTo>
                    <a:pt x="255" y="204"/>
                  </a:lnTo>
                  <a:lnTo>
                    <a:pt x="254" y="195"/>
                  </a:lnTo>
                  <a:lnTo>
                    <a:pt x="254" y="170"/>
                  </a:lnTo>
                  <a:lnTo>
                    <a:pt x="263" y="170"/>
                  </a:lnTo>
                  <a:lnTo>
                    <a:pt x="266" y="162"/>
                  </a:lnTo>
                  <a:lnTo>
                    <a:pt x="266" y="146"/>
                  </a:lnTo>
                  <a:lnTo>
                    <a:pt x="262" y="139"/>
                  </a:lnTo>
                  <a:lnTo>
                    <a:pt x="262" y="136"/>
                  </a:lnTo>
                  <a:lnTo>
                    <a:pt x="257" y="136"/>
                  </a:lnTo>
                  <a:lnTo>
                    <a:pt x="257" y="122"/>
                  </a:lnTo>
                  <a:lnTo>
                    <a:pt x="263" y="113"/>
                  </a:lnTo>
                  <a:lnTo>
                    <a:pt x="268" y="105"/>
                  </a:lnTo>
                  <a:lnTo>
                    <a:pt x="275" y="105"/>
                  </a:lnTo>
                  <a:lnTo>
                    <a:pt x="275" y="96"/>
                  </a:lnTo>
                  <a:lnTo>
                    <a:pt x="280" y="83"/>
                  </a:lnTo>
                  <a:lnTo>
                    <a:pt x="300" y="57"/>
                  </a:lnTo>
                  <a:lnTo>
                    <a:pt x="300" y="46"/>
                  </a:lnTo>
                  <a:lnTo>
                    <a:pt x="300" y="47"/>
                  </a:lnTo>
                  <a:lnTo>
                    <a:pt x="295" y="38"/>
                  </a:lnTo>
                  <a:lnTo>
                    <a:pt x="293" y="32"/>
                  </a:lnTo>
                  <a:lnTo>
                    <a:pt x="288" y="32"/>
                  </a:lnTo>
                  <a:lnTo>
                    <a:pt x="280" y="29"/>
                  </a:lnTo>
                  <a:lnTo>
                    <a:pt x="280" y="18"/>
                  </a:lnTo>
                  <a:lnTo>
                    <a:pt x="285" y="13"/>
                  </a:lnTo>
                  <a:lnTo>
                    <a:pt x="291" y="1"/>
                  </a:lnTo>
                </a:path>
              </a:pathLst>
            </a:custGeom>
            <a:solidFill>
              <a:schemeClr val="bg1"/>
            </a:solidFill>
            <a:ln w="12700" cap="rnd" cmpd="sng">
              <a:solidFill>
                <a:srgbClr val="000000"/>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58" name="Freeform 77"/>
            <p:cNvSpPr>
              <a:spLocks noChangeAspect="1"/>
            </p:cNvSpPr>
            <p:nvPr/>
          </p:nvSpPr>
          <p:spPr bwMode="auto">
            <a:xfrm>
              <a:off x="5710721" y="4697413"/>
              <a:ext cx="609600" cy="493712"/>
            </a:xfrm>
            <a:custGeom>
              <a:avLst/>
              <a:gdLst>
                <a:gd name="T0" fmla="*/ 0 w 541"/>
                <a:gd name="T1" fmla="*/ 2147483647 h 435"/>
                <a:gd name="T2" fmla="*/ 0 w 541"/>
                <a:gd name="T3" fmla="*/ 2147483647 h 435"/>
                <a:gd name="T4" fmla="*/ 0 w 541"/>
                <a:gd name="T5" fmla="*/ 2147483647 h 435"/>
                <a:gd name="T6" fmla="*/ 0 w 541"/>
                <a:gd name="T7" fmla="*/ 2147483647 h 435"/>
                <a:gd name="T8" fmla="*/ 0 w 541"/>
                <a:gd name="T9" fmla="*/ 2147483647 h 435"/>
                <a:gd name="T10" fmla="*/ 0 w 541"/>
                <a:gd name="T11" fmla="*/ 2147483647 h 435"/>
                <a:gd name="T12" fmla="*/ 2147483647 w 541"/>
                <a:gd name="T13" fmla="*/ 2147483647 h 435"/>
                <a:gd name="T14" fmla="*/ 2147483647 w 541"/>
                <a:gd name="T15" fmla="*/ 2147483647 h 435"/>
                <a:gd name="T16" fmla="*/ 2147483647 w 541"/>
                <a:gd name="T17" fmla="*/ 2147483647 h 435"/>
                <a:gd name="T18" fmla="*/ 2147483647 w 541"/>
                <a:gd name="T19" fmla="*/ 2147483647 h 435"/>
                <a:gd name="T20" fmla="*/ 2147483647 w 541"/>
                <a:gd name="T21" fmla="*/ 2147483647 h 435"/>
                <a:gd name="T22" fmla="*/ 2147483647 w 541"/>
                <a:gd name="T23" fmla="*/ 0 h 435"/>
                <a:gd name="T24" fmla="*/ 2147483647 w 541"/>
                <a:gd name="T25" fmla="*/ 0 h 435"/>
                <a:gd name="T26" fmla="*/ 2147483647 w 541"/>
                <a:gd name="T27" fmla="*/ 2147483647 h 435"/>
                <a:gd name="T28" fmla="*/ 2147483647 w 541"/>
                <a:gd name="T29" fmla="*/ 2147483647 h 435"/>
                <a:gd name="T30" fmla="*/ 2147483647 w 541"/>
                <a:gd name="T31" fmla="*/ 2147483647 h 435"/>
                <a:gd name="T32" fmla="*/ 2147483647 w 541"/>
                <a:gd name="T33" fmla="*/ 2147483647 h 435"/>
                <a:gd name="T34" fmla="*/ 2147483647 w 541"/>
                <a:gd name="T35" fmla="*/ 2147483647 h 435"/>
                <a:gd name="T36" fmla="*/ 2147483647 w 541"/>
                <a:gd name="T37" fmla="*/ 2147483647 h 435"/>
                <a:gd name="T38" fmla="*/ 2147483647 w 541"/>
                <a:gd name="T39" fmla="*/ 2147483647 h 435"/>
                <a:gd name="T40" fmla="*/ 0 w 541"/>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1"/>
                <a:gd name="T64" fmla="*/ 0 h 435"/>
                <a:gd name="T65" fmla="*/ 541 w 541"/>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1" h="435">
                  <a:moveTo>
                    <a:pt x="0" y="40"/>
                  </a:moveTo>
                  <a:lnTo>
                    <a:pt x="0" y="142"/>
                  </a:lnTo>
                  <a:lnTo>
                    <a:pt x="0" y="79"/>
                  </a:lnTo>
                  <a:lnTo>
                    <a:pt x="0" y="221"/>
                  </a:lnTo>
                  <a:lnTo>
                    <a:pt x="0" y="253"/>
                  </a:lnTo>
                  <a:lnTo>
                    <a:pt x="0" y="324"/>
                  </a:lnTo>
                  <a:lnTo>
                    <a:pt x="112" y="324"/>
                  </a:lnTo>
                  <a:lnTo>
                    <a:pt x="244" y="324"/>
                  </a:lnTo>
                  <a:lnTo>
                    <a:pt x="380" y="324"/>
                  </a:lnTo>
                  <a:lnTo>
                    <a:pt x="380" y="434"/>
                  </a:lnTo>
                  <a:lnTo>
                    <a:pt x="540" y="434"/>
                  </a:lnTo>
                  <a:lnTo>
                    <a:pt x="540" y="0"/>
                  </a:lnTo>
                  <a:lnTo>
                    <a:pt x="420" y="0"/>
                  </a:lnTo>
                  <a:lnTo>
                    <a:pt x="397" y="36"/>
                  </a:lnTo>
                  <a:lnTo>
                    <a:pt x="360" y="79"/>
                  </a:lnTo>
                  <a:lnTo>
                    <a:pt x="316" y="63"/>
                  </a:lnTo>
                  <a:lnTo>
                    <a:pt x="296" y="36"/>
                  </a:lnTo>
                  <a:lnTo>
                    <a:pt x="156" y="40"/>
                  </a:lnTo>
                  <a:lnTo>
                    <a:pt x="72" y="40"/>
                  </a:lnTo>
                  <a:lnTo>
                    <a:pt x="28" y="40"/>
                  </a:lnTo>
                  <a:lnTo>
                    <a:pt x="0" y="40"/>
                  </a:lnTo>
                </a:path>
              </a:pathLst>
            </a:custGeom>
            <a:solidFill>
              <a:schemeClr val="bg1"/>
            </a:solidFill>
            <a:ln w="12700" cap="rnd" cmpd="sng">
              <a:solidFill>
                <a:schemeClr val="tx1"/>
              </a:solidFill>
              <a:prstDash val="solid"/>
              <a:round/>
              <a:headEnd type="none" w="med" len="med"/>
              <a:tailEnd type="none" w="med" len="med"/>
            </a:ln>
          </p:spPr>
          <p:txBody>
            <a:bodyPr/>
            <a:lstStyle/>
            <a:p>
              <a:pPr defTabSz="914400"/>
              <a:endParaRPr lang="en-US" smtClean="0">
                <a:solidFill>
                  <a:prstClr val="black"/>
                </a:solidFill>
                <a:latin typeface="Arial" pitchFamily="34" charset="0"/>
                <a:cs typeface="Arial" pitchFamily="34" charset="0"/>
              </a:endParaRPr>
            </a:p>
          </p:txBody>
        </p:sp>
        <p:sp>
          <p:nvSpPr>
            <p:cNvPr id="942159" name="Rectangle 78"/>
            <p:cNvSpPr>
              <a:spLocks noChangeAspect="1" noChangeArrowheads="1"/>
            </p:cNvSpPr>
            <p:nvPr/>
          </p:nvSpPr>
          <p:spPr bwMode="auto">
            <a:xfrm>
              <a:off x="2926246" y="1528763"/>
              <a:ext cx="369888"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Douglas</a:t>
              </a:r>
            </a:p>
          </p:txBody>
        </p:sp>
        <p:sp>
          <p:nvSpPr>
            <p:cNvPr id="942160" name="Rectangle 79"/>
            <p:cNvSpPr>
              <a:spLocks noChangeAspect="1" noChangeArrowheads="1"/>
            </p:cNvSpPr>
            <p:nvPr/>
          </p:nvSpPr>
          <p:spPr bwMode="auto">
            <a:xfrm>
              <a:off x="3637446" y="1506538"/>
              <a:ext cx="3651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Bayfield</a:t>
              </a:r>
            </a:p>
          </p:txBody>
        </p:sp>
        <p:sp>
          <p:nvSpPr>
            <p:cNvPr id="942161" name="Rectangle 80"/>
            <p:cNvSpPr>
              <a:spLocks noChangeAspect="1" noChangeArrowheads="1"/>
            </p:cNvSpPr>
            <p:nvPr/>
          </p:nvSpPr>
          <p:spPr bwMode="auto">
            <a:xfrm>
              <a:off x="3983521" y="1670050"/>
              <a:ext cx="3683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Ashland</a:t>
              </a:r>
            </a:p>
          </p:txBody>
        </p:sp>
        <p:sp>
          <p:nvSpPr>
            <p:cNvPr id="942162" name="Rectangle 81"/>
            <p:cNvSpPr>
              <a:spLocks noChangeAspect="1" noChangeArrowheads="1"/>
            </p:cNvSpPr>
            <p:nvPr/>
          </p:nvSpPr>
          <p:spPr bwMode="auto">
            <a:xfrm>
              <a:off x="3578709" y="2120900"/>
              <a:ext cx="350837"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Sawyer</a:t>
              </a:r>
            </a:p>
          </p:txBody>
        </p:sp>
        <p:sp>
          <p:nvSpPr>
            <p:cNvPr id="942163" name="Rectangle 82"/>
            <p:cNvSpPr>
              <a:spLocks noChangeAspect="1" noChangeArrowheads="1"/>
            </p:cNvSpPr>
            <p:nvPr/>
          </p:nvSpPr>
          <p:spPr bwMode="auto">
            <a:xfrm>
              <a:off x="3070709" y="2120900"/>
              <a:ext cx="420687"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Washburn</a:t>
              </a:r>
            </a:p>
          </p:txBody>
        </p:sp>
        <p:sp>
          <p:nvSpPr>
            <p:cNvPr id="942164" name="Rectangle 83"/>
            <p:cNvSpPr>
              <a:spLocks noChangeAspect="1" noChangeArrowheads="1"/>
            </p:cNvSpPr>
            <p:nvPr/>
          </p:nvSpPr>
          <p:spPr bwMode="auto">
            <a:xfrm>
              <a:off x="2824646" y="2232025"/>
              <a:ext cx="3444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Burnett</a:t>
              </a:r>
            </a:p>
          </p:txBody>
        </p:sp>
        <p:sp>
          <p:nvSpPr>
            <p:cNvPr id="942165" name="Rectangle 84"/>
            <p:cNvSpPr>
              <a:spLocks noChangeAspect="1" noChangeArrowheads="1"/>
            </p:cNvSpPr>
            <p:nvPr/>
          </p:nvSpPr>
          <p:spPr bwMode="auto">
            <a:xfrm>
              <a:off x="2505559" y="2692400"/>
              <a:ext cx="27305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Polk</a:t>
              </a:r>
            </a:p>
          </p:txBody>
        </p:sp>
        <p:sp>
          <p:nvSpPr>
            <p:cNvPr id="942166" name="Rectangle 85"/>
            <p:cNvSpPr>
              <a:spLocks noChangeAspect="1" noChangeArrowheads="1"/>
            </p:cNvSpPr>
            <p:nvPr/>
          </p:nvSpPr>
          <p:spPr bwMode="auto">
            <a:xfrm>
              <a:off x="2943709" y="2646363"/>
              <a:ext cx="333375"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Barron</a:t>
              </a:r>
            </a:p>
          </p:txBody>
        </p:sp>
        <p:sp>
          <p:nvSpPr>
            <p:cNvPr id="942167" name="Rectangle 86"/>
            <p:cNvSpPr>
              <a:spLocks noChangeAspect="1" noChangeArrowheads="1"/>
            </p:cNvSpPr>
            <p:nvPr/>
          </p:nvSpPr>
          <p:spPr bwMode="auto">
            <a:xfrm>
              <a:off x="3459646" y="2646363"/>
              <a:ext cx="29210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Rusk</a:t>
              </a:r>
            </a:p>
          </p:txBody>
        </p:sp>
        <p:sp>
          <p:nvSpPr>
            <p:cNvPr id="942168" name="Rectangle 87"/>
            <p:cNvSpPr>
              <a:spLocks noChangeAspect="1" noChangeArrowheads="1"/>
            </p:cNvSpPr>
            <p:nvPr/>
          </p:nvSpPr>
          <p:spPr bwMode="auto">
            <a:xfrm>
              <a:off x="4261334" y="2333625"/>
              <a:ext cx="290512"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Price</a:t>
              </a:r>
            </a:p>
          </p:txBody>
        </p:sp>
        <p:sp>
          <p:nvSpPr>
            <p:cNvPr id="942169" name="Rectangle 88"/>
            <p:cNvSpPr>
              <a:spLocks noChangeAspect="1" noChangeArrowheads="1"/>
            </p:cNvSpPr>
            <p:nvPr/>
          </p:nvSpPr>
          <p:spPr bwMode="auto">
            <a:xfrm>
              <a:off x="4332771" y="1779588"/>
              <a:ext cx="26035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Iron</a:t>
              </a:r>
            </a:p>
          </p:txBody>
        </p:sp>
        <p:sp>
          <p:nvSpPr>
            <p:cNvPr id="942170" name="Rectangle 89"/>
            <p:cNvSpPr>
              <a:spLocks noChangeAspect="1" noChangeArrowheads="1"/>
            </p:cNvSpPr>
            <p:nvPr/>
          </p:nvSpPr>
          <p:spPr bwMode="auto">
            <a:xfrm>
              <a:off x="4910621" y="2063750"/>
              <a:ext cx="28575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Vilas</a:t>
              </a:r>
            </a:p>
          </p:txBody>
        </p:sp>
        <p:sp>
          <p:nvSpPr>
            <p:cNvPr id="942171" name="Rectangle 90"/>
            <p:cNvSpPr>
              <a:spLocks noChangeAspect="1" noChangeArrowheads="1"/>
            </p:cNvSpPr>
            <p:nvPr/>
          </p:nvSpPr>
          <p:spPr bwMode="auto">
            <a:xfrm>
              <a:off x="4728059" y="2444750"/>
              <a:ext cx="34607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Oneida</a:t>
              </a:r>
            </a:p>
          </p:txBody>
        </p:sp>
        <p:sp>
          <p:nvSpPr>
            <p:cNvPr id="942172" name="Rectangle 91"/>
            <p:cNvSpPr>
              <a:spLocks noChangeAspect="1" noChangeArrowheads="1"/>
            </p:cNvSpPr>
            <p:nvPr/>
          </p:nvSpPr>
          <p:spPr bwMode="auto">
            <a:xfrm>
              <a:off x="4742346" y="2849563"/>
              <a:ext cx="344488"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Lincoln</a:t>
              </a:r>
            </a:p>
          </p:txBody>
        </p:sp>
        <p:sp>
          <p:nvSpPr>
            <p:cNvPr id="942173" name="Rectangle 92"/>
            <p:cNvSpPr>
              <a:spLocks noChangeAspect="1" noChangeArrowheads="1"/>
            </p:cNvSpPr>
            <p:nvPr/>
          </p:nvSpPr>
          <p:spPr bwMode="auto">
            <a:xfrm>
              <a:off x="4097821" y="3036888"/>
              <a:ext cx="320675"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Taylor</a:t>
              </a:r>
            </a:p>
          </p:txBody>
        </p:sp>
        <p:sp>
          <p:nvSpPr>
            <p:cNvPr id="942174" name="Rectangle 93"/>
            <p:cNvSpPr>
              <a:spLocks noChangeAspect="1" noChangeArrowheads="1"/>
            </p:cNvSpPr>
            <p:nvPr/>
          </p:nvSpPr>
          <p:spPr bwMode="auto">
            <a:xfrm>
              <a:off x="3486634" y="3128963"/>
              <a:ext cx="414337"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Chippewa</a:t>
              </a:r>
            </a:p>
          </p:txBody>
        </p:sp>
        <p:sp>
          <p:nvSpPr>
            <p:cNvPr id="942175" name="Rectangle 94"/>
            <p:cNvSpPr>
              <a:spLocks noChangeAspect="1" noChangeArrowheads="1"/>
            </p:cNvSpPr>
            <p:nvPr/>
          </p:nvSpPr>
          <p:spPr bwMode="auto">
            <a:xfrm>
              <a:off x="2467459" y="3170238"/>
              <a:ext cx="379412"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St. Croix</a:t>
              </a:r>
            </a:p>
          </p:txBody>
        </p:sp>
        <p:sp>
          <p:nvSpPr>
            <p:cNvPr id="942176" name="Rectangle 95"/>
            <p:cNvSpPr>
              <a:spLocks noChangeAspect="1" noChangeArrowheads="1"/>
            </p:cNvSpPr>
            <p:nvPr/>
          </p:nvSpPr>
          <p:spPr bwMode="auto">
            <a:xfrm>
              <a:off x="2430946" y="3565525"/>
              <a:ext cx="322263"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Pierce</a:t>
              </a:r>
            </a:p>
          </p:txBody>
        </p:sp>
        <p:sp>
          <p:nvSpPr>
            <p:cNvPr id="942177" name="Rectangle 96"/>
            <p:cNvSpPr>
              <a:spLocks noChangeAspect="1" noChangeArrowheads="1"/>
            </p:cNvSpPr>
            <p:nvPr/>
          </p:nvSpPr>
          <p:spPr bwMode="auto">
            <a:xfrm>
              <a:off x="2929421" y="3167063"/>
              <a:ext cx="29845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Dunn</a:t>
              </a:r>
            </a:p>
          </p:txBody>
        </p:sp>
        <p:sp>
          <p:nvSpPr>
            <p:cNvPr id="942178" name="Rectangle 97"/>
            <p:cNvSpPr>
              <a:spLocks noChangeAspect="1" noChangeArrowheads="1"/>
            </p:cNvSpPr>
            <p:nvPr/>
          </p:nvSpPr>
          <p:spPr bwMode="auto">
            <a:xfrm>
              <a:off x="2935771" y="3787775"/>
              <a:ext cx="30797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Pepin</a:t>
              </a:r>
            </a:p>
          </p:txBody>
        </p:sp>
        <p:sp>
          <p:nvSpPr>
            <p:cNvPr id="942179" name="Rectangle 98"/>
            <p:cNvSpPr>
              <a:spLocks noChangeAspect="1" noChangeArrowheads="1"/>
            </p:cNvSpPr>
            <p:nvPr/>
          </p:nvSpPr>
          <p:spPr bwMode="auto">
            <a:xfrm>
              <a:off x="3359634" y="3595688"/>
              <a:ext cx="427037"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Eau Claire</a:t>
              </a:r>
            </a:p>
          </p:txBody>
        </p:sp>
        <p:sp>
          <p:nvSpPr>
            <p:cNvPr id="942180" name="Rectangle 99"/>
            <p:cNvSpPr>
              <a:spLocks noChangeAspect="1" noChangeArrowheads="1"/>
            </p:cNvSpPr>
            <p:nvPr/>
          </p:nvSpPr>
          <p:spPr bwMode="auto">
            <a:xfrm>
              <a:off x="3029434" y="3911600"/>
              <a:ext cx="33972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Buffalo</a:t>
              </a:r>
            </a:p>
          </p:txBody>
        </p:sp>
        <p:sp>
          <p:nvSpPr>
            <p:cNvPr id="942181" name="Rectangle 100"/>
            <p:cNvSpPr>
              <a:spLocks noChangeAspect="1" noChangeArrowheads="1"/>
            </p:cNvSpPr>
            <p:nvPr/>
          </p:nvSpPr>
          <p:spPr bwMode="auto">
            <a:xfrm>
              <a:off x="3462821" y="3973513"/>
              <a:ext cx="496888"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Trempealeau</a:t>
              </a:r>
            </a:p>
          </p:txBody>
        </p:sp>
        <p:sp>
          <p:nvSpPr>
            <p:cNvPr id="942182" name="Rectangle 101"/>
            <p:cNvSpPr>
              <a:spLocks noChangeAspect="1" noChangeArrowheads="1"/>
            </p:cNvSpPr>
            <p:nvPr/>
          </p:nvSpPr>
          <p:spPr bwMode="auto">
            <a:xfrm>
              <a:off x="3810484" y="4029075"/>
              <a:ext cx="37147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Jackson</a:t>
              </a:r>
            </a:p>
          </p:txBody>
        </p:sp>
        <p:sp>
          <p:nvSpPr>
            <p:cNvPr id="942183" name="Rectangle 102"/>
            <p:cNvSpPr>
              <a:spLocks noChangeAspect="1" noChangeArrowheads="1"/>
            </p:cNvSpPr>
            <p:nvPr/>
          </p:nvSpPr>
          <p:spPr bwMode="auto">
            <a:xfrm>
              <a:off x="3912084" y="4406900"/>
              <a:ext cx="354012"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Monroe</a:t>
              </a:r>
            </a:p>
          </p:txBody>
        </p:sp>
        <p:sp>
          <p:nvSpPr>
            <p:cNvPr id="942184" name="Rectangle 103"/>
            <p:cNvSpPr>
              <a:spLocks noChangeAspect="1" noChangeArrowheads="1"/>
            </p:cNvSpPr>
            <p:nvPr/>
          </p:nvSpPr>
          <p:spPr bwMode="auto">
            <a:xfrm>
              <a:off x="3983521" y="3411538"/>
              <a:ext cx="293688"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Clark</a:t>
              </a:r>
            </a:p>
          </p:txBody>
        </p:sp>
        <p:sp>
          <p:nvSpPr>
            <p:cNvPr id="942185" name="Rectangle 104"/>
            <p:cNvSpPr>
              <a:spLocks noChangeAspect="1" noChangeArrowheads="1"/>
            </p:cNvSpPr>
            <p:nvPr/>
          </p:nvSpPr>
          <p:spPr bwMode="auto">
            <a:xfrm>
              <a:off x="4697896" y="3368675"/>
              <a:ext cx="40322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Marathon</a:t>
              </a:r>
            </a:p>
          </p:txBody>
        </p:sp>
        <p:sp>
          <p:nvSpPr>
            <p:cNvPr id="942186" name="Rectangle 105"/>
            <p:cNvSpPr>
              <a:spLocks noChangeAspect="1" noChangeArrowheads="1"/>
            </p:cNvSpPr>
            <p:nvPr/>
          </p:nvSpPr>
          <p:spPr bwMode="auto">
            <a:xfrm>
              <a:off x="4529621" y="3856038"/>
              <a:ext cx="30956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Wood</a:t>
              </a:r>
            </a:p>
          </p:txBody>
        </p:sp>
        <p:sp>
          <p:nvSpPr>
            <p:cNvPr id="942187" name="Rectangle 106"/>
            <p:cNvSpPr>
              <a:spLocks noChangeAspect="1" noChangeArrowheads="1"/>
            </p:cNvSpPr>
            <p:nvPr/>
          </p:nvSpPr>
          <p:spPr bwMode="auto">
            <a:xfrm>
              <a:off x="4961421" y="3856038"/>
              <a:ext cx="36195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Portage</a:t>
              </a:r>
            </a:p>
          </p:txBody>
        </p:sp>
        <p:sp>
          <p:nvSpPr>
            <p:cNvPr id="942188" name="Rectangle 107"/>
            <p:cNvSpPr>
              <a:spLocks noChangeAspect="1" noChangeArrowheads="1"/>
            </p:cNvSpPr>
            <p:nvPr/>
          </p:nvSpPr>
          <p:spPr bwMode="auto">
            <a:xfrm>
              <a:off x="4448659" y="4364038"/>
              <a:ext cx="34925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Juneau</a:t>
              </a:r>
            </a:p>
          </p:txBody>
        </p:sp>
        <p:sp>
          <p:nvSpPr>
            <p:cNvPr id="942189" name="Rectangle 108"/>
            <p:cNvSpPr>
              <a:spLocks noChangeAspect="1" noChangeArrowheads="1"/>
            </p:cNvSpPr>
            <p:nvPr/>
          </p:nvSpPr>
          <p:spPr bwMode="auto">
            <a:xfrm>
              <a:off x="4853471" y="4364038"/>
              <a:ext cx="498475"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Adams</a:t>
              </a:r>
            </a:p>
          </p:txBody>
        </p:sp>
        <p:sp>
          <p:nvSpPr>
            <p:cNvPr id="942190" name="Rectangle 109"/>
            <p:cNvSpPr>
              <a:spLocks noChangeAspect="1" noChangeArrowheads="1"/>
            </p:cNvSpPr>
            <p:nvPr/>
          </p:nvSpPr>
          <p:spPr bwMode="auto">
            <a:xfrm>
              <a:off x="4642334" y="5054600"/>
              <a:ext cx="2936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Sauk</a:t>
              </a:r>
            </a:p>
          </p:txBody>
        </p:sp>
        <p:sp>
          <p:nvSpPr>
            <p:cNvPr id="942191" name="Rectangle 110"/>
            <p:cNvSpPr>
              <a:spLocks noChangeAspect="1" noChangeArrowheads="1"/>
            </p:cNvSpPr>
            <p:nvPr/>
          </p:nvSpPr>
          <p:spPr bwMode="auto">
            <a:xfrm>
              <a:off x="3551721" y="4618038"/>
              <a:ext cx="40640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LaCrosse</a:t>
              </a:r>
            </a:p>
          </p:txBody>
        </p:sp>
        <p:sp>
          <p:nvSpPr>
            <p:cNvPr id="942192" name="Rectangle 111"/>
            <p:cNvSpPr>
              <a:spLocks noChangeAspect="1" noChangeArrowheads="1"/>
            </p:cNvSpPr>
            <p:nvPr/>
          </p:nvSpPr>
          <p:spPr bwMode="auto">
            <a:xfrm>
              <a:off x="3639034" y="4921250"/>
              <a:ext cx="344487"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Vernon</a:t>
              </a:r>
            </a:p>
          </p:txBody>
        </p:sp>
        <p:sp>
          <p:nvSpPr>
            <p:cNvPr id="942193" name="Rectangle 112"/>
            <p:cNvSpPr>
              <a:spLocks noChangeAspect="1" noChangeArrowheads="1"/>
            </p:cNvSpPr>
            <p:nvPr/>
          </p:nvSpPr>
          <p:spPr bwMode="auto">
            <a:xfrm>
              <a:off x="3705709" y="5276850"/>
              <a:ext cx="392112"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Crawford</a:t>
              </a:r>
            </a:p>
          </p:txBody>
        </p:sp>
        <p:sp>
          <p:nvSpPr>
            <p:cNvPr id="942194" name="Rectangle 113"/>
            <p:cNvSpPr>
              <a:spLocks noChangeAspect="1" noChangeArrowheads="1"/>
            </p:cNvSpPr>
            <p:nvPr/>
          </p:nvSpPr>
          <p:spPr bwMode="auto">
            <a:xfrm>
              <a:off x="4159734" y="5151438"/>
              <a:ext cx="38417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Richland</a:t>
              </a:r>
            </a:p>
          </p:txBody>
        </p:sp>
        <p:sp>
          <p:nvSpPr>
            <p:cNvPr id="942195" name="Rectangle 114"/>
            <p:cNvSpPr>
              <a:spLocks noChangeAspect="1" noChangeArrowheads="1"/>
            </p:cNvSpPr>
            <p:nvPr/>
          </p:nvSpPr>
          <p:spPr bwMode="auto">
            <a:xfrm>
              <a:off x="3934309" y="5699125"/>
              <a:ext cx="3048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Grant</a:t>
              </a:r>
            </a:p>
          </p:txBody>
        </p:sp>
        <p:sp>
          <p:nvSpPr>
            <p:cNvPr id="942196" name="Rectangle 115"/>
            <p:cNvSpPr>
              <a:spLocks noChangeAspect="1" noChangeArrowheads="1"/>
            </p:cNvSpPr>
            <p:nvPr/>
          </p:nvSpPr>
          <p:spPr bwMode="auto">
            <a:xfrm>
              <a:off x="4313721" y="5989638"/>
              <a:ext cx="41751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LaFayette</a:t>
              </a:r>
            </a:p>
          </p:txBody>
        </p:sp>
        <p:sp>
          <p:nvSpPr>
            <p:cNvPr id="942197" name="Rectangle 116"/>
            <p:cNvSpPr>
              <a:spLocks noChangeAspect="1" noChangeArrowheads="1"/>
            </p:cNvSpPr>
            <p:nvPr/>
          </p:nvSpPr>
          <p:spPr bwMode="auto">
            <a:xfrm>
              <a:off x="4869346" y="5932488"/>
              <a:ext cx="320675"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Green</a:t>
              </a:r>
            </a:p>
          </p:txBody>
        </p:sp>
        <p:sp>
          <p:nvSpPr>
            <p:cNvPr id="942198" name="Rectangle 117"/>
            <p:cNvSpPr>
              <a:spLocks noChangeAspect="1" noChangeArrowheads="1"/>
            </p:cNvSpPr>
            <p:nvPr/>
          </p:nvSpPr>
          <p:spPr bwMode="auto">
            <a:xfrm>
              <a:off x="5313846" y="5994400"/>
              <a:ext cx="360363"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Rock</a:t>
              </a:r>
            </a:p>
          </p:txBody>
        </p:sp>
        <p:sp>
          <p:nvSpPr>
            <p:cNvPr id="942199" name="Rectangle 118"/>
            <p:cNvSpPr>
              <a:spLocks noChangeAspect="1" noChangeArrowheads="1"/>
            </p:cNvSpPr>
            <p:nvPr/>
          </p:nvSpPr>
          <p:spPr bwMode="auto">
            <a:xfrm>
              <a:off x="5072546" y="5486400"/>
              <a:ext cx="29845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Dane</a:t>
              </a:r>
            </a:p>
          </p:txBody>
        </p:sp>
        <p:sp>
          <p:nvSpPr>
            <p:cNvPr id="942200" name="Rectangle 119"/>
            <p:cNvSpPr>
              <a:spLocks noChangeAspect="1" noChangeArrowheads="1"/>
            </p:cNvSpPr>
            <p:nvPr/>
          </p:nvSpPr>
          <p:spPr bwMode="auto">
            <a:xfrm>
              <a:off x="4475646" y="5645150"/>
              <a:ext cx="2809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Iowa</a:t>
              </a:r>
            </a:p>
          </p:txBody>
        </p:sp>
        <p:sp>
          <p:nvSpPr>
            <p:cNvPr id="942201" name="Rectangle 120"/>
            <p:cNvSpPr>
              <a:spLocks noChangeAspect="1" noChangeArrowheads="1"/>
            </p:cNvSpPr>
            <p:nvPr/>
          </p:nvSpPr>
          <p:spPr bwMode="auto">
            <a:xfrm>
              <a:off x="5072546" y="5054600"/>
              <a:ext cx="40322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Columbia</a:t>
              </a:r>
            </a:p>
          </p:txBody>
        </p:sp>
        <p:sp>
          <p:nvSpPr>
            <p:cNvPr id="942202" name="Rectangle 121"/>
            <p:cNvSpPr>
              <a:spLocks noChangeAspect="1" noChangeArrowheads="1"/>
            </p:cNvSpPr>
            <p:nvPr/>
          </p:nvSpPr>
          <p:spPr bwMode="auto">
            <a:xfrm>
              <a:off x="5588484" y="5054600"/>
              <a:ext cx="328612"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Dodge</a:t>
              </a:r>
            </a:p>
          </p:txBody>
        </p:sp>
        <p:sp>
          <p:nvSpPr>
            <p:cNvPr id="942203" name="Rectangle 122"/>
            <p:cNvSpPr>
              <a:spLocks noChangeAspect="1" noChangeArrowheads="1"/>
            </p:cNvSpPr>
            <p:nvPr/>
          </p:nvSpPr>
          <p:spPr bwMode="auto">
            <a:xfrm>
              <a:off x="5563084" y="5595938"/>
              <a:ext cx="396875"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Jefferson</a:t>
              </a:r>
            </a:p>
          </p:txBody>
        </p:sp>
        <p:sp>
          <p:nvSpPr>
            <p:cNvPr id="942204" name="Rectangle 123"/>
            <p:cNvSpPr>
              <a:spLocks noChangeAspect="1" noChangeArrowheads="1"/>
            </p:cNvSpPr>
            <p:nvPr/>
          </p:nvSpPr>
          <p:spPr bwMode="auto">
            <a:xfrm>
              <a:off x="5998059" y="5595938"/>
              <a:ext cx="43180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Waukesha</a:t>
              </a:r>
            </a:p>
          </p:txBody>
        </p:sp>
        <p:sp>
          <p:nvSpPr>
            <p:cNvPr id="942205" name="Rectangle 124"/>
            <p:cNvSpPr>
              <a:spLocks noChangeAspect="1" noChangeArrowheads="1"/>
            </p:cNvSpPr>
            <p:nvPr/>
          </p:nvSpPr>
          <p:spPr bwMode="auto">
            <a:xfrm>
              <a:off x="5782159" y="5973763"/>
              <a:ext cx="50165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Walworth</a:t>
              </a:r>
            </a:p>
          </p:txBody>
        </p:sp>
        <p:sp>
          <p:nvSpPr>
            <p:cNvPr id="942206" name="Rectangle 125"/>
            <p:cNvSpPr>
              <a:spLocks noChangeAspect="1" noChangeArrowheads="1"/>
            </p:cNvSpPr>
            <p:nvPr/>
          </p:nvSpPr>
          <p:spPr bwMode="auto">
            <a:xfrm>
              <a:off x="6213959" y="6242050"/>
              <a:ext cx="38735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Kenosha</a:t>
              </a:r>
            </a:p>
          </p:txBody>
        </p:sp>
        <p:sp>
          <p:nvSpPr>
            <p:cNvPr id="942207" name="Rectangle 126"/>
            <p:cNvSpPr>
              <a:spLocks noChangeAspect="1" noChangeArrowheads="1"/>
            </p:cNvSpPr>
            <p:nvPr/>
          </p:nvSpPr>
          <p:spPr bwMode="auto">
            <a:xfrm>
              <a:off x="6159984" y="5973763"/>
              <a:ext cx="339725"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Racine</a:t>
              </a:r>
            </a:p>
          </p:txBody>
        </p:sp>
        <p:sp>
          <p:nvSpPr>
            <p:cNvPr id="942208" name="Rectangle 127"/>
            <p:cNvSpPr>
              <a:spLocks noChangeAspect="1" noChangeArrowheads="1"/>
            </p:cNvSpPr>
            <p:nvPr/>
          </p:nvSpPr>
          <p:spPr bwMode="auto">
            <a:xfrm>
              <a:off x="6356834" y="5210175"/>
              <a:ext cx="487362"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Ozaukee</a:t>
              </a:r>
            </a:p>
          </p:txBody>
        </p:sp>
        <p:sp>
          <p:nvSpPr>
            <p:cNvPr id="942209" name="Rectangle 128"/>
            <p:cNvSpPr>
              <a:spLocks noChangeAspect="1" noChangeArrowheads="1"/>
            </p:cNvSpPr>
            <p:nvPr/>
          </p:nvSpPr>
          <p:spPr bwMode="auto">
            <a:xfrm>
              <a:off x="6283809" y="4764088"/>
              <a:ext cx="588962"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Sheboygan</a:t>
              </a:r>
              <a:endParaRPr lang="en-US" altLang="en-US" sz="500" smtClean="0">
                <a:solidFill>
                  <a:srgbClr val="FFFF00"/>
                </a:solidFill>
                <a:latin typeface="Arial Narrow" pitchFamily="34" charset="0"/>
                <a:cs typeface="Arial" pitchFamily="34" charset="0"/>
              </a:endParaRPr>
            </a:p>
          </p:txBody>
        </p:sp>
        <p:sp>
          <p:nvSpPr>
            <p:cNvPr id="942210" name="Rectangle 129"/>
            <p:cNvSpPr>
              <a:spLocks noChangeAspect="1" noChangeArrowheads="1"/>
            </p:cNvSpPr>
            <p:nvPr/>
          </p:nvSpPr>
          <p:spPr bwMode="auto">
            <a:xfrm>
              <a:off x="5674209" y="4727575"/>
              <a:ext cx="477837"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Fond du Lac</a:t>
              </a:r>
            </a:p>
          </p:txBody>
        </p:sp>
        <p:sp>
          <p:nvSpPr>
            <p:cNvPr id="942211" name="Rectangle 130"/>
            <p:cNvSpPr>
              <a:spLocks noChangeAspect="1" noChangeArrowheads="1"/>
            </p:cNvSpPr>
            <p:nvPr/>
          </p:nvSpPr>
          <p:spPr bwMode="auto">
            <a:xfrm>
              <a:off x="5431321" y="4927600"/>
              <a:ext cx="458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Green</a:t>
              </a:r>
              <a:r>
                <a:rPr lang="en-US" altLang="en-US" sz="500" smtClean="0">
                  <a:solidFill>
                    <a:srgbClr val="FFFF00"/>
                  </a:solidFill>
                  <a:latin typeface="Arial Narrow" pitchFamily="34" charset="0"/>
                  <a:cs typeface="Arial" pitchFamily="34" charset="0"/>
                </a:rPr>
                <a:t> </a:t>
              </a:r>
              <a:r>
                <a:rPr lang="en-US" altLang="en-US" sz="500" smtClean="0">
                  <a:solidFill>
                    <a:srgbClr val="000000"/>
                  </a:solidFill>
                  <a:latin typeface="Arial Narrow" pitchFamily="34" charset="0"/>
                  <a:cs typeface="Arial" pitchFamily="34" charset="0"/>
                </a:rPr>
                <a:t>Lake</a:t>
              </a:r>
              <a:endParaRPr lang="en-US" altLang="en-US" sz="500" smtClean="0">
                <a:solidFill>
                  <a:srgbClr val="FFFF00"/>
                </a:solidFill>
                <a:latin typeface="Arial Narrow" pitchFamily="34" charset="0"/>
                <a:cs typeface="Arial" pitchFamily="34" charset="0"/>
              </a:endParaRPr>
            </a:p>
          </p:txBody>
        </p:sp>
        <p:sp>
          <p:nvSpPr>
            <p:cNvPr id="942212" name="Rectangle 131"/>
            <p:cNvSpPr>
              <a:spLocks noChangeAspect="1" noChangeArrowheads="1"/>
            </p:cNvSpPr>
            <p:nvPr/>
          </p:nvSpPr>
          <p:spPr bwMode="auto">
            <a:xfrm>
              <a:off x="5056671" y="4621213"/>
              <a:ext cx="41910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Marquette</a:t>
              </a:r>
              <a:endParaRPr lang="en-US" altLang="en-US" sz="500" smtClean="0">
                <a:solidFill>
                  <a:srgbClr val="FFFF00"/>
                </a:solidFill>
                <a:latin typeface="Arial Narrow" pitchFamily="34" charset="0"/>
                <a:cs typeface="Arial" pitchFamily="34" charset="0"/>
              </a:endParaRPr>
            </a:p>
          </p:txBody>
        </p:sp>
        <p:sp>
          <p:nvSpPr>
            <p:cNvPr id="942213" name="Rectangle 132"/>
            <p:cNvSpPr>
              <a:spLocks noChangeAspect="1" noChangeArrowheads="1"/>
            </p:cNvSpPr>
            <p:nvPr/>
          </p:nvSpPr>
          <p:spPr bwMode="auto">
            <a:xfrm>
              <a:off x="5061434" y="4335463"/>
              <a:ext cx="422275"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Waushara</a:t>
              </a:r>
              <a:endParaRPr lang="en-US" altLang="en-US" sz="500" smtClean="0">
                <a:solidFill>
                  <a:srgbClr val="FFFF00"/>
                </a:solidFill>
                <a:latin typeface="Arial Narrow" pitchFamily="34" charset="0"/>
                <a:cs typeface="Arial" pitchFamily="34" charset="0"/>
              </a:endParaRPr>
            </a:p>
          </p:txBody>
        </p:sp>
        <p:sp>
          <p:nvSpPr>
            <p:cNvPr id="942214" name="Rectangle 133"/>
            <p:cNvSpPr>
              <a:spLocks noChangeAspect="1" noChangeArrowheads="1"/>
            </p:cNvSpPr>
            <p:nvPr/>
          </p:nvSpPr>
          <p:spPr bwMode="auto">
            <a:xfrm>
              <a:off x="5650396" y="4335463"/>
              <a:ext cx="45085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Winnebago</a:t>
              </a:r>
              <a:endParaRPr lang="en-US" altLang="en-US" sz="500" smtClean="0">
                <a:solidFill>
                  <a:srgbClr val="FFFF00"/>
                </a:solidFill>
                <a:latin typeface="Arial Narrow" pitchFamily="34" charset="0"/>
                <a:cs typeface="Arial" pitchFamily="34" charset="0"/>
              </a:endParaRPr>
            </a:p>
          </p:txBody>
        </p:sp>
        <p:sp>
          <p:nvSpPr>
            <p:cNvPr id="942215" name="Rectangle 134"/>
            <p:cNvSpPr>
              <a:spLocks noChangeAspect="1" noChangeArrowheads="1"/>
            </p:cNvSpPr>
            <p:nvPr/>
          </p:nvSpPr>
          <p:spPr bwMode="auto">
            <a:xfrm>
              <a:off x="6155221" y="4557713"/>
              <a:ext cx="37465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Calumet</a:t>
              </a:r>
              <a:endParaRPr lang="en-US" altLang="en-US" sz="500" b="1" smtClean="0">
                <a:solidFill>
                  <a:srgbClr val="FFFF00"/>
                </a:solidFill>
                <a:latin typeface="Arial Narrow" pitchFamily="34" charset="0"/>
                <a:cs typeface="Arial" pitchFamily="34" charset="0"/>
              </a:endParaRPr>
            </a:p>
          </p:txBody>
        </p:sp>
        <p:sp>
          <p:nvSpPr>
            <p:cNvPr id="942216" name="Rectangle 135"/>
            <p:cNvSpPr>
              <a:spLocks noChangeAspect="1" noChangeArrowheads="1"/>
            </p:cNvSpPr>
            <p:nvPr/>
          </p:nvSpPr>
          <p:spPr bwMode="auto">
            <a:xfrm>
              <a:off x="6417159" y="4308475"/>
              <a:ext cx="433387"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Manitowoc</a:t>
              </a:r>
              <a:endParaRPr lang="en-US" altLang="en-US" sz="500" smtClean="0">
                <a:solidFill>
                  <a:srgbClr val="FFFF00"/>
                </a:solidFill>
                <a:latin typeface="Arial Narrow" pitchFamily="34" charset="0"/>
                <a:cs typeface="Arial" pitchFamily="34" charset="0"/>
              </a:endParaRPr>
            </a:p>
          </p:txBody>
        </p:sp>
        <p:sp>
          <p:nvSpPr>
            <p:cNvPr id="942217" name="Rectangle 136"/>
            <p:cNvSpPr>
              <a:spLocks noChangeAspect="1" noChangeArrowheads="1"/>
            </p:cNvSpPr>
            <p:nvPr/>
          </p:nvSpPr>
          <p:spPr bwMode="auto">
            <a:xfrm>
              <a:off x="6598134" y="3905250"/>
              <a:ext cx="430212"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Kewaunee</a:t>
              </a:r>
              <a:endParaRPr lang="en-US" altLang="en-US" sz="500" smtClean="0">
                <a:solidFill>
                  <a:srgbClr val="FFFF00"/>
                </a:solidFill>
                <a:latin typeface="Arial Narrow" pitchFamily="34" charset="0"/>
                <a:cs typeface="Arial" pitchFamily="34" charset="0"/>
              </a:endParaRPr>
            </a:p>
          </p:txBody>
        </p:sp>
        <p:sp>
          <p:nvSpPr>
            <p:cNvPr id="942218" name="Rectangle 137"/>
            <p:cNvSpPr>
              <a:spLocks noChangeAspect="1" noChangeArrowheads="1"/>
            </p:cNvSpPr>
            <p:nvPr/>
          </p:nvSpPr>
          <p:spPr bwMode="auto">
            <a:xfrm>
              <a:off x="6263171" y="4181475"/>
              <a:ext cx="322263"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Brown</a:t>
              </a:r>
              <a:endParaRPr lang="en-US" altLang="en-US" sz="500" smtClean="0">
                <a:solidFill>
                  <a:srgbClr val="FFFF00"/>
                </a:solidFill>
                <a:latin typeface="Arial Narrow" pitchFamily="34" charset="0"/>
                <a:cs typeface="Arial" pitchFamily="34" charset="0"/>
              </a:endParaRPr>
            </a:p>
          </p:txBody>
        </p:sp>
        <p:sp>
          <p:nvSpPr>
            <p:cNvPr id="942219" name="Rectangle 138"/>
            <p:cNvSpPr>
              <a:spLocks noChangeAspect="1" noChangeArrowheads="1"/>
            </p:cNvSpPr>
            <p:nvPr/>
          </p:nvSpPr>
          <p:spPr bwMode="auto">
            <a:xfrm>
              <a:off x="5793271" y="3941763"/>
              <a:ext cx="441325"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Outagamie</a:t>
              </a:r>
              <a:endParaRPr lang="en-US" altLang="en-US" sz="500" smtClean="0">
                <a:solidFill>
                  <a:srgbClr val="FFFF00"/>
                </a:solidFill>
                <a:latin typeface="Arial Narrow" pitchFamily="34" charset="0"/>
                <a:cs typeface="Arial" pitchFamily="34" charset="0"/>
              </a:endParaRPr>
            </a:p>
          </p:txBody>
        </p:sp>
        <p:sp>
          <p:nvSpPr>
            <p:cNvPr id="942220" name="Rectangle 139"/>
            <p:cNvSpPr>
              <a:spLocks noChangeAspect="1" noChangeArrowheads="1"/>
            </p:cNvSpPr>
            <p:nvPr/>
          </p:nvSpPr>
          <p:spPr bwMode="auto">
            <a:xfrm>
              <a:off x="5417034" y="3830638"/>
              <a:ext cx="403225"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Waupaca</a:t>
              </a:r>
              <a:endParaRPr lang="en-US" altLang="en-US" sz="500" smtClean="0">
                <a:solidFill>
                  <a:srgbClr val="FFFF00"/>
                </a:solidFill>
                <a:latin typeface="Arial Narrow" pitchFamily="34" charset="0"/>
                <a:cs typeface="Arial" pitchFamily="34" charset="0"/>
              </a:endParaRPr>
            </a:p>
          </p:txBody>
        </p:sp>
        <p:sp>
          <p:nvSpPr>
            <p:cNvPr id="942221" name="Rectangle 140"/>
            <p:cNvSpPr>
              <a:spLocks noChangeAspect="1" noChangeArrowheads="1"/>
            </p:cNvSpPr>
            <p:nvPr/>
          </p:nvSpPr>
          <p:spPr bwMode="auto">
            <a:xfrm>
              <a:off x="5431321" y="3578225"/>
              <a:ext cx="40005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Shawano</a:t>
              </a:r>
              <a:endParaRPr lang="en-US" altLang="en-US" sz="500" smtClean="0">
                <a:solidFill>
                  <a:srgbClr val="FFFF00"/>
                </a:solidFill>
                <a:latin typeface="Arial Narrow" pitchFamily="34" charset="0"/>
                <a:cs typeface="Arial" pitchFamily="34" charset="0"/>
              </a:endParaRPr>
            </a:p>
          </p:txBody>
        </p:sp>
        <p:sp>
          <p:nvSpPr>
            <p:cNvPr id="942222" name="Rectangle 141"/>
            <p:cNvSpPr>
              <a:spLocks noChangeAspect="1" noChangeArrowheads="1"/>
            </p:cNvSpPr>
            <p:nvPr/>
          </p:nvSpPr>
          <p:spPr bwMode="auto">
            <a:xfrm>
              <a:off x="5604359" y="3355975"/>
              <a:ext cx="46037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Menominee</a:t>
              </a:r>
              <a:endParaRPr lang="en-US" altLang="en-US" sz="500" smtClean="0">
                <a:solidFill>
                  <a:srgbClr val="FFFF00"/>
                </a:solidFill>
                <a:latin typeface="Arial Narrow" pitchFamily="34" charset="0"/>
                <a:cs typeface="Arial" pitchFamily="34" charset="0"/>
              </a:endParaRPr>
            </a:p>
          </p:txBody>
        </p:sp>
        <p:sp>
          <p:nvSpPr>
            <p:cNvPr id="942223" name="Rectangle 142"/>
            <p:cNvSpPr>
              <a:spLocks noChangeAspect="1" noChangeArrowheads="1"/>
            </p:cNvSpPr>
            <p:nvPr/>
          </p:nvSpPr>
          <p:spPr bwMode="auto">
            <a:xfrm>
              <a:off x="5831371" y="3094038"/>
              <a:ext cx="34607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Oconto</a:t>
              </a:r>
              <a:endParaRPr lang="en-US" altLang="en-US" sz="500" smtClean="0">
                <a:solidFill>
                  <a:srgbClr val="FFFF00"/>
                </a:solidFill>
                <a:latin typeface="Arial Narrow" pitchFamily="34" charset="0"/>
                <a:cs typeface="Arial" pitchFamily="34" charset="0"/>
              </a:endParaRPr>
            </a:p>
          </p:txBody>
        </p:sp>
        <p:sp>
          <p:nvSpPr>
            <p:cNvPr id="942224" name="Rectangle 143"/>
            <p:cNvSpPr>
              <a:spLocks noChangeAspect="1" noChangeArrowheads="1"/>
            </p:cNvSpPr>
            <p:nvPr/>
          </p:nvSpPr>
          <p:spPr bwMode="auto">
            <a:xfrm>
              <a:off x="5288446" y="3094038"/>
              <a:ext cx="39846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Langlade</a:t>
              </a:r>
            </a:p>
          </p:txBody>
        </p:sp>
        <p:sp>
          <p:nvSpPr>
            <p:cNvPr id="942225" name="Rectangle 144"/>
            <p:cNvSpPr>
              <a:spLocks noChangeAspect="1" noChangeArrowheads="1"/>
            </p:cNvSpPr>
            <p:nvPr/>
          </p:nvSpPr>
          <p:spPr bwMode="auto">
            <a:xfrm>
              <a:off x="5604359" y="2459038"/>
              <a:ext cx="32385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Forest</a:t>
              </a:r>
            </a:p>
          </p:txBody>
        </p:sp>
        <p:sp>
          <p:nvSpPr>
            <p:cNvPr id="942226" name="Rectangle 145"/>
            <p:cNvSpPr>
              <a:spLocks noChangeAspect="1" noChangeArrowheads="1"/>
            </p:cNvSpPr>
            <p:nvPr/>
          </p:nvSpPr>
          <p:spPr bwMode="auto">
            <a:xfrm>
              <a:off x="6086959" y="2679700"/>
              <a:ext cx="398462"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Marinette</a:t>
              </a:r>
            </a:p>
          </p:txBody>
        </p:sp>
        <p:sp>
          <p:nvSpPr>
            <p:cNvPr id="942227" name="Rectangle 146"/>
            <p:cNvSpPr>
              <a:spLocks noChangeAspect="1" noChangeArrowheads="1"/>
            </p:cNvSpPr>
            <p:nvPr/>
          </p:nvSpPr>
          <p:spPr bwMode="auto">
            <a:xfrm>
              <a:off x="5831371" y="2443163"/>
              <a:ext cx="382588"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Florence</a:t>
              </a:r>
            </a:p>
          </p:txBody>
        </p:sp>
        <p:sp>
          <p:nvSpPr>
            <p:cNvPr id="942228" name="Rectangle 147"/>
            <p:cNvSpPr>
              <a:spLocks noChangeAspect="1" noChangeArrowheads="1"/>
            </p:cNvSpPr>
            <p:nvPr/>
          </p:nvSpPr>
          <p:spPr bwMode="auto">
            <a:xfrm>
              <a:off x="6698146" y="3744913"/>
              <a:ext cx="28416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779" tIns="38464" rIns="79779" bIns="38464">
              <a:spAutoFit/>
            </a:bodyPr>
            <a:lstStyle>
              <a:lvl1pPr defTabSz="804863"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04863"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04863"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04863"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04863"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Door</a:t>
              </a:r>
              <a:endParaRPr lang="en-US" altLang="en-US" sz="500" smtClean="0">
                <a:solidFill>
                  <a:srgbClr val="FFFF00"/>
                </a:solidFill>
                <a:latin typeface="Arial Narrow" pitchFamily="34" charset="0"/>
                <a:cs typeface="Arial" pitchFamily="34" charset="0"/>
              </a:endParaRPr>
            </a:p>
          </p:txBody>
        </p:sp>
        <p:sp>
          <p:nvSpPr>
            <p:cNvPr id="942229" name="Rectangle 148"/>
            <p:cNvSpPr>
              <a:spLocks noChangeAspect="1" noChangeArrowheads="1"/>
            </p:cNvSpPr>
            <p:nvPr/>
          </p:nvSpPr>
          <p:spPr bwMode="auto">
            <a:xfrm>
              <a:off x="5471009" y="6243638"/>
              <a:ext cx="1905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30" name="Rectangle 149"/>
            <p:cNvSpPr>
              <a:spLocks noChangeAspect="1" noChangeArrowheads="1"/>
            </p:cNvSpPr>
            <p:nvPr/>
          </p:nvSpPr>
          <p:spPr bwMode="auto">
            <a:xfrm>
              <a:off x="6463196" y="5588000"/>
              <a:ext cx="2301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31" name="Rectangle 150"/>
            <p:cNvSpPr>
              <a:spLocks noChangeAspect="1" noChangeArrowheads="1"/>
            </p:cNvSpPr>
            <p:nvPr/>
          </p:nvSpPr>
          <p:spPr bwMode="auto">
            <a:xfrm>
              <a:off x="6356834" y="5545138"/>
              <a:ext cx="43497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lvl1pPr defTabSz="820738"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20738"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20738"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20738"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20738"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Milwaukee</a:t>
              </a:r>
            </a:p>
          </p:txBody>
        </p:sp>
        <p:sp>
          <p:nvSpPr>
            <p:cNvPr id="942232" name="Text Box 151"/>
            <p:cNvSpPr txBox="1">
              <a:spLocks noChangeAspect="1" noChangeArrowheads="1"/>
            </p:cNvSpPr>
            <p:nvPr/>
          </p:nvSpPr>
          <p:spPr bwMode="auto">
            <a:xfrm>
              <a:off x="6069496" y="5210175"/>
              <a:ext cx="468313"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spAutoFit/>
            </a:bodyPr>
            <a:lstStyle>
              <a:lvl1pPr defTabSz="820738"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820738"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820738"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820738"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820738"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820738"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500" smtClean="0">
                  <a:solidFill>
                    <a:srgbClr val="000000"/>
                  </a:solidFill>
                  <a:latin typeface="Arial Narrow" pitchFamily="34" charset="0"/>
                  <a:cs typeface="Arial" pitchFamily="34" charset="0"/>
                </a:rPr>
                <a:t>Washington</a:t>
              </a:r>
              <a:endParaRPr lang="en-US" altLang="en-US" sz="2200" smtClean="0">
                <a:solidFill>
                  <a:srgbClr val="000000"/>
                </a:solidFill>
                <a:latin typeface="Times New Roman" pitchFamily="18" charset="0"/>
                <a:cs typeface="Arial" pitchFamily="34" charset="0"/>
              </a:endParaRPr>
            </a:p>
          </p:txBody>
        </p:sp>
        <p:sp>
          <p:nvSpPr>
            <p:cNvPr id="942233" name="AutoShape 152"/>
            <p:cNvSpPr>
              <a:spLocks noChangeAspect="1" noChangeArrowheads="1"/>
            </p:cNvSpPr>
            <p:nvPr/>
          </p:nvSpPr>
          <p:spPr bwMode="auto">
            <a:xfrm>
              <a:off x="5372584" y="5602288"/>
              <a:ext cx="104775"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34" name="AutoShape 153"/>
            <p:cNvSpPr>
              <a:spLocks noChangeAspect="1" noChangeArrowheads="1"/>
            </p:cNvSpPr>
            <p:nvPr/>
          </p:nvSpPr>
          <p:spPr bwMode="auto">
            <a:xfrm>
              <a:off x="4910621" y="4533900"/>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35" name="AutoShape 154"/>
            <p:cNvSpPr>
              <a:spLocks noChangeAspect="1" noChangeArrowheads="1"/>
            </p:cNvSpPr>
            <p:nvPr/>
          </p:nvSpPr>
          <p:spPr bwMode="auto">
            <a:xfrm>
              <a:off x="6299684" y="3916363"/>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36" name="AutoShape 155"/>
            <p:cNvSpPr>
              <a:spLocks noChangeAspect="1" noChangeArrowheads="1"/>
            </p:cNvSpPr>
            <p:nvPr/>
          </p:nvSpPr>
          <p:spPr bwMode="auto">
            <a:xfrm>
              <a:off x="6299684" y="4029075"/>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37" name="AutoShape 156"/>
            <p:cNvSpPr>
              <a:spLocks noChangeAspect="1" noChangeArrowheads="1"/>
            </p:cNvSpPr>
            <p:nvPr/>
          </p:nvSpPr>
          <p:spPr bwMode="auto">
            <a:xfrm>
              <a:off x="3753334" y="5602288"/>
              <a:ext cx="101600"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38" name="AutoShape 157"/>
            <p:cNvSpPr>
              <a:spLocks noChangeAspect="1" noChangeArrowheads="1"/>
            </p:cNvSpPr>
            <p:nvPr/>
          </p:nvSpPr>
          <p:spPr bwMode="auto">
            <a:xfrm>
              <a:off x="5142396" y="5545138"/>
              <a:ext cx="103188" cy="10477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39" name="AutoShape 158"/>
            <p:cNvSpPr>
              <a:spLocks noChangeAspect="1" noChangeArrowheads="1"/>
            </p:cNvSpPr>
            <p:nvPr/>
          </p:nvSpPr>
          <p:spPr bwMode="auto">
            <a:xfrm>
              <a:off x="5431321" y="5827713"/>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40" name="AutoShape 159"/>
            <p:cNvSpPr>
              <a:spLocks noChangeAspect="1" noChangeArrowheads="1"/>
            </p:cNvSpPr>
            <p:nvPr/>
          </p:nvSpPr>
          <p:spPr bwMode="auto">
            <a:xfrm>
              <a:off x="5258284" y="5602288"/>
              <a:ext cx="101600" cy="1127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41" name="AutoShape 160"/>
            <p:cNvSpPr>
              <a:spLocks noChangeAspect="1" noChangeArrowheads="1"/>
            </p:cNvSpPr>
            <p:nvPr/>
          </p:nvSpPr>
          <p:spPr bwMode="auto">
            <a:xfrm>
              <a:off x="5834546" y="5095875"/>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42" name="AutoShape 161"/>
            <p:cNvSpPr>
              <a:spLocks noChangeAspect="1" noChangeArrowheads="1"/>
            </p:cNvSpPr>
            <p:nvPr/>
          </p:nvSpPr>
          <p:spPr bwMode="auto">
            <a:xfrm>
              <a:off x="6880709" y="3636963"/>
              <a:ext cx="103187" cy="96837"/>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43" name="AutoShape 162"/>
            <p:cNvSpPr>
              <a:spLocks noChangeAspect="1" noChangeArrowheads="1"/>
            </p:cNvSpPr>
            <p:nvPr/>
          </p:nvSpPr>
          <p:spPr bwMode="auto">
            <a:xfrm>
              <a:off x="3058009" y="1504950"/>
              <a:ext cx="104775" cy="9842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44" name="AutoShape 163"/>
            <p:cNvSpPr>
              <a:spLocks noChangeAspect="1" noChangeArrowheads="1"/>
            </p:cNvSpPr>
            <p:nvPr/>
          </p:nvSpPr>
          <p:spPr bwMode="auto">
            <a:xfrm>
              <a:off x="4158146" y="5602288"/>
              <a:ext cx="103188"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45" name="AutoShape 164"/>
            <p:cNvSpPr>
              <a:spLocks noChangeAspect="1" noChangeArrowheads="1"/>
            </p:cNvSpPr>
            <p:nvPr/>
          </p:nvSpPr>
          <p:spPr bwMode="auto">
            <a:xfrm>
              <a:off x="4042259" y="4197350"/>
              <a:ext cx="103187"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46" name="AutoShape 165"/>
            <p:cNvSpPr>
              <a:spLocks noChangeAspect="1" noChangeArrowheads="1"/>
            </p:cNvSpPr>
            <p:nvPr/>
          </p:nvSpPr>
          <p:spPr bwMode="auto">
            <a:xfrm>
              <a:off x="3694596" y="3411538"/>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47" name="AutoShape 166"/>
            <p:cNvSpPr>
              <a:spLocks noChangeAspect="1" noChangeArrowheads="1"/>
            </p:cNvSpPr>
            <p:nvPr/>
          </p:nvSpPr>
          <p:spPr bwMode="auto">
            <a:xfrm>
              <a:off x="3637446" y="4702175"/>
              <a:ext cx="101600"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48" name="AutoShape 167"/>
            <p:cNvSpPr>
              <a:spLocks noChangeAspect="1" noChangeArrowheads="1"/>
            </p:cNvSpPr>
            <p:nvPr/>
          </p:nvSpPr>
          <p:spPr bwMode="auto">
            <a:xfrm>
              <a:off x="4969359" y="3467100"/>
              <a:ext cx="103187"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49" name="AutoShape 168"/>
            <p:cNvSpPr>
              <a:spLocks noChangeAspect="1" noChangeArrowheads="1"/>
            </p:cNvSpPr>
            <p:nvPr/>
          </p:nvSpPr>
          <p:spPr bwMode="auto">
            <a:xfrm>
              <a:off x="6647346" y="3362325"/>
              <a:ext cx="104775" cy="9842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50" name="AutoShape 169"/>
            <p:cNvSpPr>
              <a:spLocks noChangeAspect="1" noChangeArrowheads="1"/>
            </p:cNvSpPr>
            <p:nvPr/>
          </p:nvSpPr>
          <p:spPr bwMode="auto">
            <a:xfrm>
              <a:off x="6413984" y="3578225"/>
              <a:ext cx="106362"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51" name="AutoShape 170"/>
            <p:cNvSpPr>
              <a:spLocks noChangeAspect="1" noChangeArrowheads="1"/>
            </p:cNvSpPr>
            <p:nvPr/>
          </p:nvSpPr>
          <p:spPr bwMode="auto">
            <a:xfrm>
              <a:off x="6413984" y="5434013"/>
              <a:ext cx="106362"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52" name="AutoShape 171"/>
            <p:cNvSpPr>
              <a:spLocks noChangeAspect="1" noChangeArrowheads="1"/>
            </p:cNvSpPr>
            <p:nvPr/>
          </p:nvSpPr>
          <p:spPr bwMode="auto">
            <a:xfrm>
              <a:off x="2480159" y="3411538"/>
              <a:ext cx="103187"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53" name="AutoShape 172"/>
            <p:cNvSpPr>
              <a:spLocks noChangeAspect="1" noChangeArrowheads="1"/>
            </p:cNvSpPr>
            <p:nvPr/>
          </p:nvSpPr>
          <p:spPr bwMode="auto">
            <a:xfrm>
              <a:off x="2594459" y="3411538"/>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54" name="AutoShape 173"/>
            <p:cNvSpPr>
              <a:spLocks noChangeAspect="1" noChangeArrowheads="1"/>
            </p:cNvSpPr>
            <p:nvPr/>
          </p:nvSpPr>
          <p:spPr bwMode="auto">
            <a:xfrm>
              <a:off x="5952021" y="3692525"/>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55" name="AutoShape 174"/>
            <p:cNvSpPr>
              <a:spLocks noChangeAspect="1" noChangeArrowheads="1"/>
            </p:cNvSpPr>
            <p:nvPr/>
          </p:nvSpPr>
          <p:spPr bwMode="auto">
            <a:xfrm>
              <a:off x="6647346" y="4927600"/>
              <a:ext cx="103188"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56" name="AutoShape 175"/>
            <p:cNvSpPr>
              <a:spLocks noChangeAspect="1" noChangeArrowheads="1"/>
            </p:cNvSpPr>
            <p:nvPr/>
          </p:nvSpPr>
          <p:spPr bwMode="auto">
            <a:xfrm>
              <a:off x="6413984" y="4927600"/>
              <a:ext cx="106362"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57" name="AutoShape 176"/>
            <p:cNvSpPr>
              <a:spLocks noChangeAspect="1" noChangeArrowheads="1"/>
            </p:cNvSpPr>
            <p:nvPr/>
          </p:nvSpPr>
          <p:spPr bwMode="auto">
            <a:xfrm>
              <a:off x="6531459" y="4927600"/>
              <a:ext cx="103187"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58" name="AutoShape 177"/>
            <p:cNvSpPr>
              <a:spLocks noChangeAspect="1" noChangeArrowheads="1"/>
            </p:cNvSpPr>
            <p:nvPr/>
          </p:nvSpPr>
          <p:spPr bwMode="auto">
            <a:xfrm>
              <a:off x="3462821" y="4254500"/>
              <a:ext cx="103188" cy="9842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59" name="AutoShape 178"/>
            <p:cNvSpPr>
              <a:spLocks noChangeAspect="1" noChangeArrowheads="1"/>
            </p:cNvSpPr>
            <p:nvPr/>
          </p:nvSpPr>
          <p:spPr bwMode="auto">
            <a:xfrm>
              <a:off x="3637446" y="4141788"/>
              <a:ext cx="101600"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60" name="AutoShape 179"/>
            <p:cNvSpPr>
              <a:spLocks noChangeAspect="1" noChangeArrowheads="1"/>
            </p:cNvSpPr>
            <p:nvPr/>
          </p:nvSpPr>
          <p:spPr bwMode="auto">
            <a:xfrm>
              <a:off x="3173896" y="2287588"/>
              <a:ext cx="103188"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61" name="AutoShape 180"/>
            <p:cNvSpPr>
              <a:spLocks noChangeAspect="1" noChangeArrowheads="1"/>
            </p:cNvSpPr>
            <p:nvPr/>
          </p:nvSpPr>
          <p:spPr bwMode="auto">
            <a:xfrm>
              <a:off x="6244121" y="5265738"/>
              <a:ext cx="101600"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62" name="AutoShape 181"/>
            <p:cNvSpPr>
              <a:spLocks noChangeAspect="1" noChangeArrowheads="1"/>
            </p:cNvSpPr>
            <p:nvPr/>
          </p:nvSpPr>
          <p:spPr bwMode="auto">
            <a:xfrm>
              <a:off x="6125059" y="5375275"/>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63" name="AutoShape 182"/>
            <p:cNvSpPr>
              <a:spLocks noChangeAspect="1" noChangeArrowheads="1"/>
            </p:cNvSpPr>
            <p:nvPr/>
          </p:nvSpPr>
          <p:spPr bwMode="auto">
            <a:xfrm>
              <a:off x="4574071" y="4111625"/>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64" name="AutoShape 183"/>
            <p:cNvSpPr>
              <a:spLocks noChangeAspect="1" noChangeArrowheads="1"/>
            </p:cNvSpPr>
            <p:nvPr/>
          </p:nvSpPr>
          <p:spPr bwMode="auto">
            <a:xfrm>
              <a:off x="3462821" y="3803650"/>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65" name="AutoShape 184"/>
            <p:cNvSpPr>
              <a:spLocks noChangeAspect="1" noChangeArrowheads="1"/>
            </p:cNvSpPr>
            <p:nvPr/>
          </p:nvSpPr>
          <p:spPr bwMode="auto">
            <a:xfrm>
              <a:off x="5024921" y="3636963"/>
              <a:ext cx="104775" cy="96837"/>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66" name="AutoShape 185"/>
            <p:cNvSpPr>
              <a:spLocks noChangeAspect="1" noChangeArrowheads="1"/>
            </p:cNvSpPr>
            <p:nvPr/>
          </p:nvSpPr>
          <p:spPr bwMode="auto">
            <a:xfrm>
              <a:off x="5142396" y="5827713"/>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67" name="AutoShape 186"/>
            <p:cNvSpPr>
              <a:spLocks noChangeAspect="1" noChangeArrowheads="1"/>
            </p:cNvSpPr>
            <p:nvPr/>
          </p:nvSpPr>
          <p:spPr bwMode="auto">
            <a:xfrm>
              <a:off x="6413984" y="3862388"/>
              <a:ext cx="106362"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68" name="AutoShape 187"/>
            <p:cNvSpPr>
              <a:spLocks noChangeAspect="1" noChangeArrowheads="1"/>
            </p:cNvSpPr>
            <p:nvPr/>
          </p:nvSpPr>
          <p:spPr bwMode="auto">
            <a:xfrm>
              <a:off x="6706084" y="4422775"/>
              <a:ext cx="103187"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69" name="AutoShape 188"/>
            <p:cNvSpPr>
              <a:spLocks noChangeAspect="1" noChangeArrowheads="1"/>
            </p:cNvSpPr>
            <p:nvPr/>
          </p:nvSpPr>
          <p:spPr bwMode="auto">
            <a:xfrm>
              <a:off x="5085246" y="3467100"/>
              <a:ext cx="103188"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70" name="AutoShape 189"/>
            <p:cNvSpPr>
              <a:spLocks noChangeAspect="1" noChangeArrowheads="1"/>
            </p:cNvSpPr>
            <p:nvPr/>
          </p:nvSpPr>
          <p:spPr bwMode="auto">
            <a:xfrm>
              <a:off x="6472721" y="5715000"/>
              <a:ext cx="104775"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71" name="AutoShape 190"/>
            <p:cNvSpPr>
              <a:spLocks noChangeAspect="1" noChangeArrowheads="1"/>
            </p:cNvSpPr>
            <p:nvPr/>
          </p:nvSpPr>
          <p:spPr bwMode="auto">
            <a:xfrm>
              <a:off x="6482301" y="5892417"/>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72" name="AutoShape 191"/>
            <p:cNvSpPr>
              <a:spLocks noChangeAspect="1" noChangeArrowheads="1"/>
            </p:cNvSpPr>
            <p:nvPr/>
          </p:nvSpPr>
          <p:spPr bwMode="auto">
            <a:xfrm>
              <a:off x="6588609" y="5657850"/>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73" name="AutoShape 192"/>
            <p:cNvSpPr>
              <a:spLocks noChangeAspect="1" noChangeArrowheads="1"/>
            </p:cNvSpPr>
            <p:nvPr/>
          </p:nvSpPr>
          <p:spPr bwMode="auto">
            <a:xfrm>
              <a:off x="6706084" y="5768975"/>
              <a:ext cx="103187"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74" name="AutoShape 193"/>
            <p:cNvSpPr>
              <a:spLocks noChangeAspect="1" noChangeArrowheads="1"/>
            </p:cNvSpPr>
            <p:nvPr/>
          </p:nvSpPr>
          <p:spPr bwMode="auto">
            <a:xfrm>
              <a:off x="6588609" y="5545138"/>
              <a:ext cx="104775" cy="10477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75" name="AutoShape 194"/>
            <p:cNvSpPr>
              <a:spLocks noChangeAspect="1" noChangeArrowheads="1"/>
            </p:cNvSpPr>
            <p:nvPr/>
          </p:nvSpPr>
          <p:spPr bwMode="auto">
            <a:xfrm>
              <a:off x="6706084" y="5657850"/>
              <a:ext cx="103187"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76" name="AutoShape 195"/>
            <p:cNvSpPr>
              <a:spLocks noChangeAspect="1" noChangeArrowheads="1"/>
            </p:cNvSpPr>
            <p:nvPr/>
          </p:nvSpPr>
          <p:spPr bwMode="auto">
            <a:xfrm>
              <a:off x="6588609" y="5768975"/>
              <a:ext cx="104775"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77" name="AutoShape 196"/>
            <p:cNvSpPr>
              <a:spLocks noChangeAspect="1" noChangeArrowheads="1"/>
            </p:cNvSpPr>
            <p:nvPr/>
          </p:nvSpPr>
          <p:spPr bwMode="auto">
            <a:xfrm>
              <a:off x="6588609" y="5883275"/>
              <a:ext cx="104775"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78" name="AutoShape 197"/>
            <p:cNvSpPr>
              <a:spLocks noChangeAspect="1" noChangeArrowheads="1"/>
            </p:cNvSpPr>
            <p:nvPr/>
          </p:nvSpPr>
          <p:spPr bwMode="auto">
            <a:xfrm>
              <a:off x="6472721" y="5602288"/>
              <a:ext cx="104775"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79" name="AutoShape 198"/>
            <p:cNvSpPr>
              <a:spLocks noChangeAspect="1" noChangeArrowheads="1"/>
            </p:cNvSpPr>
            <p:nvPr/>
          </p:nvSpPr>
          <p:spPr bwMode="auto">
            <a:xfrm>
              <a:off x="5952021" y="6162675"/>
              <a:ext cx="103188"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80" name="AutoShape 199"/>
            <p:cNvSpPr>
              <a:spLocks noChangeAspect="1" noChangeArrowheads="1"/>
            </p:cNvSpPr>
            <p:nvPr/>
          </p:nvSpPr>
          <p:spPr bwMode="auto">
            <a:xfrm>
              <a:off x="6183796" y="6051550"/>
              <a:ext cx="104775"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81" name="AutoShape 200"/>
            <p:cNvSpPr>
              <a:spLocks noChangeAspect="1" noChangeArrowheads="1"/>
            </p:cNvSpPr>
            <p:nvPr/>
          </p:nvSpPr>
          <p:spPr bwMode="auto">
            <a:xfrm>
              <a:off x="6531459" y="6221413"/>
              <a:ext cx="103187"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82" name="AutoShape 201"/>
            <p:cNvSpPr>
              <a:spLocks noChangeAspect="1" noChangeArrowheads="1"/>
            </p:cNvSpPr>
            <p:nvPr/>
          </p:nvSpPr>
          <p:spPr bwMode="auto">
            <a:xfrm>
              <a:off x="6009171" y="5657850"/>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83" name="AutoShape 202"/>
            <p:cNvSpPr>
              <a:spLocks noChangeAspect="1" noChangeArrowheads="1"/>
            </p:cNvSpPr>
            <p:nvPr/>
          </p:nvSpPr>
          <p:spPr bwMode="auto">
            <a:xfrm>
              <a:off x="6009171" y="5827713"/>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84" name="AutoShape 203"/>
            <p:cNvSpPr>
              <a:spLocks noChangeAspect="1" noChangeArrowheads="1"/>
            </p:cNvSpPr>
            <p:nvPr/>
          </p:nvSpPr>
          <p:spPr bwMode="auto">
            <a:xfrm>
              <a:off x="6125059" y="5827713"/>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85" name="AutoShape 204"/>
            <p:cNvSpPr>
              <a:spLocks noChangeAspect="1" noChangeArrowheads="1"/>
            </p:cNvSpPr>
            <p:nvPr/>
          </p:nvSpPr>
          <p:spPr bwMode="auto">
            <a:xfrm>
              <a:off x="6413984" y="5657850"/>
              <a:ext cx="106362"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86" name="AutoShape 205"/>
            <p:cNvSpPr>
              <a:spLocks noChangeAspect="1" noChangeArrowheads="1"/>
            </p:cNvSpPr>
            <p:nvPr/>
          </p:nvSpPr>
          <p:spPr bwMode="auto">
            <a:xfrm>
              <a:off x="6244121" y="5827713"/>
              <a:ext cx="101600"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87" name="AutoShape 206"/>
            <p:cNvSpPr>
              <a:spLocks noChangeAspect="1" noChangeArrowheads="1"/>
            </p:cNvSpPr>
            <p:nvPr/>
          </p:nvSpPr>
          <p:spPr bwMode="auto">
            <a:xfrm>
              <a:off x="6183796" y="5715000"/>
              <a:ext cx="104775"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88" name="AutoShape 207"/>
            <p:cNvSpPr>
              <a:spLocks noChangeAspect="1" noChangeArrowheads="1"/>
            </p:cNvSpPr>
            <p:nvPr/>
          </p:nvSpPr>
          <p:spPr bwMode="auto">
            <a:xfrm>
              <a:off x="6069496" y="5715000"/>
              <a:ext cx="101600"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89" name="AutoShape 208"/>
            <p:cNvSpPr>
              <a:spLocks noChangeAspect="1" noChangeArrowheads="1"/>
            </p:cNvSpPr>
            <p:nvPr/>
          </p:nvSpPr>
          <p:spPr bwMode="auto">
            <a:xfrm>
              <a:off x="5431321" y="6221413"/>
              <a:ext cx="103188"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90" name="AutoShape 209"/>
            <p:cNvSpPr>
              <a:spLocks noChangeAspect="1" noChangeArrowheads="1"/>
            </p:cNvSpPr>
            <p:nvPr/>
          </p:nvSpPr>
          <p:spPr bwMode="auto">
            <a:xfrm>
              <a:off x="5488471" y="6108700"/>
              <a:ext cx="106363" cy="9842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91" name="AutoShape 210"/>
            <p:cNvSpPr>
              <a:spLocks noChangeAspect="1" noChangeArrowheads="1"/>
            </p:cNvSpPr>
            <p:nvPr/>
          </p:nvSpPr>
          <p:spPr bwMode="auto">
            <a:xfrm>
              <a:off x="5605946" y="6221413"/>
              <a:ext cx="103188"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92" name="AutoShape 211"/>
            <p:cNvSpPr>
              <a:spLocks noChangeAspect="1" noChangeArrowheads="1"/>
            </p:cNvSpPr>
            <p:nvPr/>
          </p:nvSpPr>
          <p:spPr bwMode="auto">
            <a:xfrm>
              <a:off x="4969359" y="6162675"/>
              <a:ext cx="103187"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93" name="AutoShape 212"/>
            <p:cNvSpPr>
              <a:spLocks noChangeAspect="1" noChangeArrowheads="1"/>
            </p:cNvSpPr>
            <p:nvPr/>
          </p:nvSpPr>
          <p:spPr bwMode="auto">
            <a:xfrm>
              <a:off x="4505809" y="6162675"/>
              <a:ext cx="104775"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94" name="AutoShape 213"/>
            <p:cNvSpPr>
              <a:spLocks noChangeAspect="1" noChangeArrowheads="1"/>
            </p:cNvSpPr>
            <p:nvPr/>
          </p:nvSpPr>
          <p:spPr bwMode="auto">
            <a:xfrm>
              <a:off x="4158146" y="5883275"/>
              <a:ext cx="103188"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95" name="AutoShape 214"/>
            <p:cNvSpPr>
              <a:spLocks noChangeAspect="1" noChangeArrowheads="1"/>
            </p:cNvSpPr>
            <p:nvPr/>
          </p:nvSpPr>
          <p:spPr bwMode="auto">
            <a:xfrm>
              <a:off x="4213709" y="6108700"/>
              <a:ext cx="106362" cy="9842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96" name="AutoShape 215"/>
            <p:cNvSpPr>
              <a:spLocks noChangeAspect="1" noChangeArrowheads="1"/>
            </p:cNvSpPr>
            <p:nvPr/>
          </p:nvSpPr>
          <p:spPr bwMode="auto">
            <a:xfrm>
              <a:off x="4332771" y="5321300"/>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97" name="AutoShape 216"/>
            <p:cNvSpPr>
              <a:spLocks noChangeAspect="1" noChangeArrowheads="1"/>
            </p:cNvSpPr>
            <p:nvPr/>
          </p:nvSpPr>
          <p:spPr bwMode="auto">
            <a:xfrm>
              <a:off x="4388334" y="5489575"/>
              <a:ext cx="106362" cy="9842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98" name="AutoShape 217"/>
            <p:cNvSpPr>
              <a:spLocks noChangeAspect="1" noChangeArrowheads="1"/>
            </p:cNvSpPr>
            <p:nvPr/>
          </p:nvSpPr>
          <p:spPr bwMode="auto">
            <a:xfrm>
              <a:off x="4448659" y="5657850"/>
              <a:ext cx="101600"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299" name="AutoShape 218"/>
            <p:cNvSpPr>
              <a:spLocks noChangeAspect="1" noChangeArrowheads="1"/>
            </p:cNvSpPr>
            <p:nvPr/>
          </p:nvSpPr>
          <p:spPr bwMode="auto">
            <a:xfrm>
              <a:off x="5313846" y="5768975"/>
              <a:ext cx="106363"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00" name="AutoShape 219"/>
            <p:cNvSpPr>
              <a:spLocks noChangeAspect="1" noChangeArrowheads="1"/>
            </p:cNvSpPr>
            <p:nvPr/>
          </p:nvSpPr>
          <p:spPr bwMode="auto">
            <a:xfrm>
              <a:off x="5313846" y="5434013"/>
              <a:ext cx="106363"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01" name="AutoShape 220"/>
            <p:cNvSpPr>
              <a:spLocks noChangeAspect="1" noChangeArrowheads="1"/>
            </p:cNvSpPr>
            <p:nvPr/>
          </p:nvSpPr>
          <p:spPr bwMode="auto">
            <a:xfrm>
              <a:off x="5777396" y="5715000"/>
              <a:ext cx="104775"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02" name="AutoShape 221"/>
            <p:cNvSpPr>
              <a:spLocks noChangeAspect="1" noChangeArrowheads="1"/>
            </p:cNvSpPr>
            <p:nvPr/>
          </p:nvSpPr>
          <p:spPr bwMode="auto">
            <a:xfrm>
              <a:off x="5834546" y="5545138"/>
              <a:ext cx="104775" cy="10477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03" name="AutoShape 222"/>
            <p:cNvSpPr>
              <a:spLocks noChangeAspect="1" noChangeArrowheads="1"/>
            </p:cNvSpPr>
            <p:nvPr/>
          </p:nvSpPr>
          <p:spPr bwMode="auto">
            <a:xfrm>
              <a:off x="5431321" y="5265738"/>
              <a:ext cx="103188"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04" name="AutoShape 223"/>
            <p:cNvSpPr>
              <a:spLocks noChangeAspect="1" noChangeArrowheads="1"/>
            </p:cNvSpPr>
            <p:nvPr/>
          </p:nvSpPr>
          <p:spPr bwMode="auto">
            <a:xfrm>
              <a:off x="5605946" y="5265738"/>
              <a:ext cx="103188"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05" name="AutoShape 224"/>
            <p:cNvSpPr>
              <a:spLocks noChangeAspect="1" noChangeArrowheads="1"/>
            </p:cNvSpPr>
            <p:nvPr/>
          </p:nvSpPr>
          <p:spPr bwMode="auto">
            <a:xfrm>
              <a:off x="5085246" y="5095875"/>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06" name="AutoShape 225"/>
            <p:cNvSpPr>
              <a:spLocks noChangeAspect="1" noChangeArrowheads="1"/>
            </p:cNvSpPr>
            <p:nvPr/>
          </p:nvSpPr>
          <p:spPr bwMode="auto">
            <a:xfrm>
              <a:off x="4678846" y="5210175"/>
              <a:ext cx="104775"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07" name="AutoShape 226"/>
            <p:cNvSpPr>
              <a:spLocks noChangeAspect="1" noChangeArrowheads="1"/>
            </p:cNvSpPr>
            <p:nvPr/>
          </p:nvSpPr>
          <p:spPr bwMode="auto">
            <a:xfrm>
              <a:off x="4794734" y="5321300"/>
              <a:ext cx="103187"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08" name="AutoShape 227"/>
            <p:cNvSpPr>
              <a:spLocks noChangeAspect="1" noChangeArrowheads="1"/>
            </p:cNvSpPr>
            <p:nvPr/>
          </p:nvSpPr>
          <p:spPr bwMode="auto">
            <a:xfrm>
              <a:off x="4910621" y="5434013"/>
              <a:ext cx="103188"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09" name="AutoShape 228"/>
            <p:cNvSpPr>
              <a:spLocks noChangeAspect="1" noChangeArrowheads="1"/>
            </p:cNvSpPr>
            <p:nvPr/>
          </p:nvSpPr>
          <p:spPr bwMode="auto">
            <a:xfrm>
              <a:off x="3926371" y="5041900"/>
              <a:ext cx="103188"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10" name="AutoShape 229"/>
            <p:cNvSpPr>
              <a:spLocks noChangeAspect="1" noChangeArrowheads="1"/>
            </p:cNvSpPr>
            <p:nvPr/>
          </p:nvSpPr>
          <p:spPr bwMode="auto">
            <a:xfrm>
              <a:off x="4388334" y="4983163"/>
              <a:ext cx="106362"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11" name="AutoShape 230"/>
            <p:cNvSpPr>
              <a:spLocks noChangeAspect="1" noChangeArrowheads="1"/>
            </p:cNvSpPr>
            <p:nvPr/>
          </p:nvSpPr>
          <p:spPr bwMode="auto">
            <a:xfrm>
              <a:off x="5952021" y="4365625"/>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12" name="AutoShape 231"/>
            <p:cNvSpPr>
              <a:spLocks noChangeAspect="1" noChangeArrowheads="1"/>
            </p:cNvSpPr>
            <p:nvPr/>
          </p:nvSpPr>
          <p:spPr bwMode="auto">
            <a:xfrm>
              <a:off x="5663096" y="4816475"/>
              <a:ext cx="103188" cy="9842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13" name="AutoShape 232"/>
            <p:cNvSpPr>
              <a:spLocks noChangeAspect="1" noChangeArrowheads="1"/>
            </p:cNvSpPr>
            <p:nvPr/>
          </p:nvSpPr>
          <p:spPr bwMode="auto">
            <a:xfrm>
              <a:off x="5605946" y="4648200"/>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14" name="AutoShape 233"/>
            <p:cNvSpPr>
              <a:spLocks noChangeAspect="1" noChangeArrowheads="1"/>
            </p:cNvSpPr>
            <p:nvPr/>
          </p:nvSpPr>
          <p:spPr bwMode="auto">
            <a:xfrm>
              <a:off x="5372584" y="4422775"/>
              <a:ext cx="104775"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15" name="AutoShape 234"/>
            <p:cNvSpPr>
              <a:spLocks noChangeAspect="1" noChangeArrowheads="1"/>
            </p:cNvSpPr>
            <p:nvPr/>
          </p:nvSpPr>
          <p:spPr bwMode="auto">
            <a:xfrm>
              <a:off x="4620109" y="4702175"/>
              <a:ext cx="103187"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16" name="AutoShape 235"/>
            <p:cNvSpPr>
              <a:spLocks noChangeAspect="1" noChangeArrowheads="1"/>
            </p:cNvSpPr>
            <p:nvPr/>
          </p:nvSpPr>
          <p:spPr bwMode="auto">
            <a:xfrm>
              <a:off x="4099409" y="4592638"/>
              <a:ext cx="103187"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17" name="AutoShape 236"/>
            <p:cNvSpPr>
              <a:spLocks noChangeAspect="1" noChangeArrowheads="1"/>
            </p:cNvSpPr>
            <p:nvPr/>
          </p:nvSpPr>
          <p:spPr bwMode="auto">
            <a:xfrm>
              <a:off x="3810484" y="4702175"/>
              <a:ext cx="103187"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18" name="AutoShape 237"/>
            <p:cNvSpPr>
              <a:spLocks noChangeAspect="1" noChangeArrowheads="1"/>
            </p:cNvSpPr>
            <p:nvPr/>
          </p:nvSpPr>
          <p:spPr bwMode="auto">
            <a:xfrm>
              <a:off x="5952021" y="4478338"/>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19" name="AutoShape 238"/>
            <p:cNvSpPr>
              <a:spLocks noChangeAspect="1" noChangeArrowheads="1"/>
            </p:cNvSpPr>
            <p:nvPr/>
          </p:nvSpPr>
          <p:spPr bwMode="auto">
            <a:xfrm>
              <a:off x="5488471" y="4029075"/>
              <a:ext cx="106363"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20" name="AutoShape 239"/>
            <p:cNvSpPr>
              <a:spLocks noChangeAspect="1" noChangeArrowheads="1"/>
            </p:cNvSpPr>
            <p:nvPr/>
          </p:nvSpPr>
          <p:spPr bwMode="auto">
            <a:xfrm>
              <a:off x="6472721" y="4084638"/>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21" name="AutoShape 240"/>
            <p:cNvSpPr>
              <a:spLocks noChangeAspect="1" noChangeArrowheads="1"/>
            </p:cNvSpPr>
            <p:nvPr/>
          </p:nvSpPr>
          <p:spPr bwMode="auto">
            <a:xfrm>
              <a:off x="6531459" y="3973513"/>
              <a:ext cx="103187"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22" name="AutoShape 241"/>
            <p:cNvSpPr>
              <a:spLocks noChangeAspect="1" noChangeArrowheads="1"/>
            </p:cNvSpPr>
            <p:nvPr/>
          </p:nvSpPr>
          <p:spPr bwMode="auto">
            <a:xfrm>
              <a:off x="6647346" y="4533900"/>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23" name="AutoShape 242"/>
            <p:cNvSpPr>
              <a:spLocks noChangeAspect="1" noChangeArrowheads="1"/>
            </p:cNvSpPr>
            <p:nvPr/>
          </p:nvSpPr>
          <p:spPr bwMode="auto">
            <a:xfrm>
              <a:off x="6125059" y="4254500"/>
              <a:ext cx="104775" cy="9842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24" name="AutoShape 243"/>
            <p:cNvSpPr>
              <a:spLocks noChangeAspect="1" noChangeArrowheads="1"/>
            </p:cNvSpPr>
            <p:nvPr/>
          </p:nvSpPr>
          <p:spPr bwMode="auto">
            <a:xfrm>
              <a:off x="6244121" y="4478338"/>
              <a:ext cx="101600"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25" name="AutoShape 244"/>
            <p:cNvSpPr>
              <a:spLocks noChangeAspect="1" noChangeArrowheads="1"/>
            </p:cNvSpPr>
            <p:nvPr/>
          </p:nvSpPr>
          <p:spPr bwMode="auto">
            <a:xfrm>
              <a:off x="6125059" y="4757738"/>
              <a:ext cx="104775" cy="103187"/>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26" name="AutoShape 245"/>
            <p:cNvSpPr>
              <a:spLocks noChangeAspect="1" noChangeArrowheads="1"/>
            </p:cNvSpPr>
            <p:nvPr/>
          </p:nvSpPr>
          <p:spPr bwMode="auto">
            <a:xfrm>
              <a:off x="3115159" y="3355975"/>
              <a:ext cx="104775"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27" name="AutoShape 246"/>
            <p:cNvSpPr>
              <a:spLocks noChangeAspect="1" noChangeArrowheads="1"/>
            </p:cNvSpPr>
            <p:nvPr/>
          </p:nvSpPr>
          <p:spPr bwMode="auto">
            <a:xfrm>
              <a:off x="3578709" y="3636963"/>
              <a:ext cx="104775" cy="96837"/>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28" name="AutoShape 247"/>
            <p:cNvSpPr>
              <a:spLocks noChangeAspect="1" noChangeArrowheads="1"/>
            </p:cNvSpPr>
            <p:nvPr/>
          </p:nvSpPr>
          <p:spPr bwMode="auto">
            <a:xfrm>
              <a:off x="3637446" y="3748088"/>
              <a:ext cx="101600"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29" name="AutoShape 248"/>
            <p:cNvSpPr>
              <a:spLocks noChangeAspect="1" noChangeArrowheads="1"/>
            </p:cNvSpPr>
            <p:nvPr/>
          </p:nvSpPr>
          <p:spPr bwMode="auto">
            <a:xfrm>
              <a:off x="4737584" y="4141788"/>
              <a:ext cx="101600"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30" name="AutoShape 249"/>
            <p:cNvSpPr>
              <a:spLocks noChangeAspect="1" noChangeArrowheads="1"/>
            </p:cNvSpPr>
            <p:nvPr/>
          </p:nvSpPr>
          <p:spPr bwMode="auto">
            <a:xfrm>
              <a:off x="5142396" y="4029075"/>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31" name="AutoShape 250"/>
            <p:cNvSpPr>
              <a:spLocks noChangeAspect="1" noChangeArrowheads="1"/>
            </p:cNvSpPr>
            <p:nvPr/>
          </p:nvSpPr>
          <p:spPr bwMode="auto">
            <a:xfrm>
              <a:off x="4332771" y="3297238"/>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32" name="AutoShape 251"/>
            <p:cNvSpPr>
              <a:spLocks noChangeAspect="1" noChangeArrowheads="1"/>
            </p:cNvSpPr>
            <p:nvPr/>
          </p:nvSpPr>
          <p:spPr bwMode="auto">
            <a:xfrm>
              <a:off x="4213709" y="3862388"/>
              <a:ext cx="106362"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33" name="AutoShape 252"/>
            <p:cNvSpPr>
              <a:spLocks noChangeAspect="1" noChangeArrowheads="1"/>
            </p:cNvSpPr>
            <p:nvPr/>
          </p:nvSpPr>
          <p:spPr bwMode="auto">
            <a:xfrm>
              <a:off x="3578709" y="3355975"/>
              <a:ext cx="104775"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34" name="AutoShape 253"/>
            <p:cNvSpPr>
              <a:spLocks noChangeAspect="1" noChangeArrowheads="1"/>
            </p:cNvSpPr>
            <p:nvPr/>
          </p:nvSpPr>
          <p:spPr bwMode="auto">
            <a:xfrm>
              <a:off x="3810484" y="3355975"/>
              <a:ext cx="103187"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35" name="AutoShape 254"/>
            <p:cNvSpPr>
              <a:spLocks noChangeAspect="1" noChangeArrowheads="1"/>
            </p:cNvSpPr>
            <p:nvPr/>
          </p:nvSpPr>
          <p:spPr bwMode="auto">
            <a:xfrm>
              <a:off x="2594459" y="3244850"/>
              <a:ext cx="104775" cy="9842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36" name="AutoShape 255"/>
            <p:cNvSpPr>
              <a:spLocks noChangeAspect="1" noChangeArrowheads="1"/>
            </p:cNvSpPr>
            <p:nvPr/>
          </p:nvSpPr>
          <p:spPr bwMode="auto">
            <a:xfrm>
              <a:off x="2537309" y="3692525"/>
              <a:ext cx="103187"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37" name="AutoShape 256"/>
            <p:cNvSpPr>
              <a:spLocks noChangeAspect="1" noChangeArrowheads="1"/>
            </p:cNvSpPr>
            <p:nvPr/>
          </p:nvSpPr>
          <p:spPr bwMode="auto">
            <a:xfrm>
              <a:off x="3115159" y="3803650"/>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38" name="AutoShape 257"/>
            <p:cNvSpPr>
              <a:spLocks noChangeAspect="1" noChangeArrowheads="1"/>
            </p:cNvSpPr>
            <p:nvPr/>
          </p:nvSpPr>
          <p:spPr bwMode="auto">
            <a:xfrm>
              <a:off x="4969359" y="2457450"/>
              <a:ext cx="103187"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39" name="AutoShape 258"/>
            <p:cNvSpPr>
              <a:spLocks noChangeAspect="1" noChangeArrowheads="1"/>
            </p:cNvSpPr>
            <p:nvPr/>
          </p:nvSpPr>
          <p:spPr bwMode="auto">
            <a:xfrm>
              <a:off x="5258284" y="2287588"/>
              <a:ext cx="101600"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40" name="AutoShape 259"/>
            <p:cNvSpPr>
              <a:spLocks noChangeAspect="1" noChangeArrowheads="1"/>
            </p:cNvSpPr>
            <p:nvPr/>
          </p:nvSpPr>
          <p:spPr bwMode="auto">
            <a:xfrm>
              <a:off x="4969359" y="2679700"/>
              <a:ext cx="103187"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41" name="AutoShape 260"/>
            <p:cNvSpPr>
              <a:spLocks noChangeAspect="1" noChangeArrowheads="1"/>
            </p:cNvSpPr>
            <p:nvPr/>
          </p:nvSpPr>
          <p:spPr bwMode="auto">
            <a:xfrm>
              <a:off x="5258284" y="2679700"/>
              <a:ext cx="101600"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42" name="AutoShape 261"/>
            <p:cNvSpPr>
              <a:spLocks noChangeAspect="1" noChangeArrowheads="1"/>
            </p:cNvSpPr>
            <p:nvPr/>
          </p:nvSpPr>
          <p:spPr bwMode="auto">
            <a:xfrm>
              <a:off x="5547209" y="3186113"/>
              <a:ext cx="103187"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43" name="AutoShape 262"/>
            <p:cNvSpPr>
              <a:spLocks noChangeAspect="1" noChangeArrowheads="1"/>
            </p:cNvSpPr>
            <p:nvPr/>
          </p:nvSpPr>
          <p:spPr bwMode="auto">
            <a:xfrm>
              <a:off x="4910621" y="3186113"/>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44" name="AutoShape 263"/>
            <p:cNvSpPr>
              <a:spLocks noChangeAspect="1" noChangeArrowheads="1"/>
            </p:cNvSpPr>
            <p:nvPr/>
          </p:nvSpPr>
          <p:spPr bwMode="auto">
            <a:xfrm>
              <a:off x="5024921" y="2905125"/>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45" name="AutoShape 264"/>
            <p:cNvSpPr>
              <a:spLocks noChangeAspect="1" noChangeArrowheads="1"/>
            </p:cNvSpPr>
            <p:nvPr/>
          </p:nvSpPr>
          <p:spPr bwMode="auto">
            <a:xfrm>
              <a:off x="4388334" y="2679700"/>
              <a:ext cx="106362"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46" name="AutoShape 265"/>
            <p:cNvSpPr>
              <a:spLocks noChangeAspect="1" noChangeArrowheads="1"/>
            </p:cNvSpPr>
            <p:nvPr/>
          </p:nvSpPr>
          <p:spPr bwMode="auto">
            <a:xfrm>
              <a:off x="4099409" y="1782763"/>
              <a:ext cx="103187" cy="9842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47" name="AutoShape 266"/>
            <p:cNvSpPr>
              <a:spLocks noChangeAspect="1" noChangeArrowheads="1"/>
            </p:cNvSpPr>
            <p:nvPr/>
          </p:nvSpPr>
          <p:spPr bwMode="auto">
            <a:xfrm>
              <a:off x="3810484" y="2794000"/>
              <a:ext cx="103187"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48" name="AutoShape 267"/>
            <p:cNvSpPr>
              <a:spLocks noChangeAspect="1" noChangeArrowheads="1"/>
            </p:cNvSpPr>
            <p:nvPr/>
          </p:nvSpPr>
          <p:spPr bwMode="auto">
            <a:xfrm>
              <a:off x="3519971" y="2120900"/>
              <a:ext cx="104775"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49" name="AutoShape 268"/>
            <p:cNvSpPr>
              <a:spLocks noChangeAspect="1" noChangeArrowheads="1"/>
            </p:cNvSpPr>
            <p:nvPr/>
          </p:nvSpPr>
          <p:spPr bwMode="auto">
            <a:xfrm>
              <a:off x="3232634" y="2457450"/>
              <a:ext cx="103187"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50" name="AutoShape 269"/>
            <p:cNvSpPr>
              <a:spLocks noChangeAspect="1" noChangeArrowheads="1"/>
            </p:cNvSpPr>
            <p:nvPr/>
          </p:nvSpPr>
          <p:spPr bwMode="auto">
            <a:xfrm>
              <a:off x="3115159" y="2794000"/>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51" name="AutoShape 270"/>
            <p:cNvSpPr>
              <a:spLocks noChangeAspect="1" noChangeArrowheads="1"/>
            </p:cNvSpPr>
            <p:nvPr/>
          </p:nvSpPr>
          <p:spPr bwMode="auto">
            <a:xfrm>
              <a:off x="3232634" y="2849563"/>
              <a:ext cx="103187"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52" name="AutoShape 271"/>
            <p:cNvSpPr>
              <a:spLocks noChangeAspect="1" noChangeArrowheads="1"/>
            </p:cNvSpPr>
            <p:nvPr/>
          </p:nvSpPr>
          <p:spPr bwMode="auto">
            <a:xfrm>
              <a:off x="2594459" y="2794000"/>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53" name="AutoShape 272"/>
            <p:cNvSpPr>
              <a:spLocks noChangeAspect="1" noChangeArrowheads="1"/>
            </p:cNvSpPr>
            <p:nvPr/>
          </p:nvSpPr>
          <p:spPr bwMode="auto">
            <a:xfrm>
              <a:off x="2710346" y="2905125"/>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54" name="AutoShape 273"/>
            <p:cNvSpPr>
              <a:spLocks noChangeAspect="1" noChangeArrowheads="1"/>
            </p:cNvSpPr>
            <p:nvPr/>
          </p:nvSpPr>
          <p:spPr bwMode="auto">
            <a:xfrm>
              <a:off x="2537309" y="2962275"/>
              <a:ext cx="103187"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55" name="AutoShape 274"/>
            <p:cNvSpPr>
              <a:spLocks noChangeAspect="1" noChangeArrowheads="1"/>
            </p:cNvSpPr>
            <p:nvPr/>
          </p:nvSpPr>
          <p:spPr bwMode="auto">
            <a:xfrm>
              <a:off x="2654784" y="2344738"/>
              <a:ext cx="103187"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56" name="AutoShape 275"/>
            <p:cNvSpPr>
              <a:spLocks noChangeAspect="1" noChangeArrowheads="1"/>
            </p:cNvSpPr>
            <p:nvPr/>
          </p:nvSpPr>
          <p:spPr bwMode="auto">
            <a:xfrm>
              <a:off x="3578709" y="3803650"/>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57" name="AutoShape 276"/>
            <p:cNvSpPr>
              <a:spLocks noChangeAspect="1" noChangeArrowheads="1"/>
            </p:cNvSpPr>
            <p:nvPr/>
          </p:nvSpPr>
          <p:spPr bwMode="auto">
            <a:xfrm>
              <a:off x="6009171" y="4254500"/>
              <a:ext cx="104775" cy="9842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58" name="AutoShape 277"/>
            <p:cNvSpPr>
              <a:spLocks noChangeAspect="1" noChangeArrowheads="1"/>
            </p:cNvSpPr>
            <p:nvPr/>
          </p:nvSpPr>
          <p:spPr bwMode="auto">
            <a:xfrm>
              <a:off x="4969359" y="5602288"/>
              <a:ext cx="103187" cy="100012"/>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59" name="AutoShape 278"/>
            <p:cNvSpPr>
              <a:spLocks noChangeAspect="1" noChangeArrowheads="1"/>
            </p:cNvSpPr>
            <p:nvPr/>
          </p:nvSpPr>
          <p:spPr bwMode="auto">
            <a:xfrm>
              <a:off x="3115159" y="3017838"/>
              <a:ext cx="104775" cy="98425"/>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60" name="AutoShape 279"/>
            <p:cNvSpPr>
              <a:spLocks noChangeAspect="1" noChangeArrowheads="1"/>
            </p:cNvSpPr>
            <p:nvPr/>
          </p:nvSpPr>
          <p:spPr bwMode="auto">
            <a:xfrm>
              <a:off x="6413984" y="6051550"/>
              <a:ext cx="106362"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61" name="AutoShape 280"/>
            <p:cNvSpPr>
              <a:spLocks noChangeAspect="1" noChangeArrowheads="1"/>
            </p:cNvSpPr>
            <p:nvPr/>
          </p:nvSpPr>
          <p:spPr bwMode="auto">
            <a:xfrm>
              <a:off x="6299684" y="5883275"/>
              <a:ext cx="104775" cy="100013"/>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62" name="AutoShape 281"/>
            <p:cNvSpPr>
              <a:spLocks noChangeAspect="1" noChangeArrowheads="1"/>
            </p:cNvSpPr>
            <p:nvPr/>
          </p:nvSpPr>
          <p:spPr bwMode="auto">
            <a:xfrm>
              <a:off x="2710346" y="3297238"/>
              <a:ext cx="104775"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63" name="AutoShape 282"/>
            <p:cNvSpPr>
              <a:spLocks noChangeAspect="1" noChangeArrowheads="1"/>
            </p:cNvSpPr>
            <p:nvPr/>
          </p:nvSpPr>
          <p:spPr bwMode="auto">
            <a:xfrm>
              <a:off x="3637446" y="4308475"/>
              <a:ext cx="101600" cy="103188"/>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64" name="AutoShape 283"/>
            <p:cNvSpPr>
              <a:spLocks noChangeAspect="1" noChangeArrowheads="1"/>
            </p:cNvSpPr>
            <p:nvPr/>
          </p:nvSpPr>
          <p:spPr bwMode="auto">
            <a:xfrm>
              <a:off x="4213709" y="4702175"/>
              <a:ext cx="106362"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65" name="AutoShape 284"/>
            <p:cNvSpPr>
              <a:spLocks noChangeAspect="1" noChangeArrowheads="1"/>
            </p:cNvSpPr>
            <p:nvPr/>
          </p:nvSpPr>
          <p:spPr bwMode="auto">
            <a:xfrm>
              <a:off x="5894871" y="4141788"/>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68" name="AutoShape 287"/>
            <p:cNvSpPr>
              <a:spLocks noChangeAspect="1" noChangeArrowheads="1"/>
            </p:cNvSpPr>
            <p:nvPr/>
          </p:nvSpPr>
          <p:spPr bwMode="auto">
            <a:xfrm>
              <a:off x="4656621" y="4024313"/>
              <a:ext cx="103188" cy="1016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sp>
          <p:nvSpPr>
            <p:cNvPr id="942372" name="AutoShape 248"/>
            <p:cNvSpPr>
              <a:spLocks noChangeAspect="1" noChangeArrowheads="1"/>
            </p:cNvSpPr>
            <p:nvPr/>
          </p:nvSpPr>
          <p:spPr bwMode="auto">
            <a:xfrm>
              <a:off x="4580421" y="3878263"/>
              <a:ext cx="115888" cy="114300"/>
            </a:xfrm>
            <a:prstGeom prst="triangle">
              <a:avLst>
                <a:gd name="adj" fmla="val 50000"/>
              </a:avLst>
            </a:prstGeom>
            <a:solidFill>
              <a:srgbClr val="339966"/>
            </a:solidFill>
            <a:ln w="12700">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sz="1800" smtClean="0">
                <a:solidFill>
                  <a:srgbClr val="000000"/>
                </a:solidFill>
                <a:latin typeface="Arial" pitchFamily="34" charset="0"/>
                <a:cs typeface="Arial" pitchFamily="34" charset="0"/>
              </a:endParaRPr>
            </a:p>
          </p:txBody>
        </p:sp>
      </p:grpSp>
    </p:spTree>
    <p:extLst>
      <p:ext uri="{BB962C8B-B14F-4D97-AF65-F5344CB8AC3E}">
        <p14:creationId xmlns:p14="http://schemas.microsoft.com/office/powerpoint/2010/main" val="3515949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889" y="1973523"/>
            <a:ext cx="5109881" cy="4572000"/>
          </a:xfrm>
        </p:spPr>
        <p:txBody>
          <a:bodyPr/>
          <a:lstStyle/>
          <a:p>
            <a:pPr marL="457200" indent="-4572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Comprised of 135 clinical and public health laboratories</a:t>
            </a:r>
          </a:p>
          <a:p>
            <a:pPr marL="457200" indent="-4572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~60 laboratories perform microbiology testing</a:t>
            </a:r>
          </a:p>
          <a:p>
            <a:pPr marL="457200" indent="-4572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WCLN coordinated by the Wisconsin State Laboratory of Hygiene</a:t>
            </a:r>
          </a:p>
          <a:p>
            <a:pPr marL="457200" indent="-4572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WSLH partners with and is supported by a Laboratory Technical Advisory Group (LabTAG)</a:t>
            </a:r>
          </a:p>
          <a:p>
            <a:pPr marL="457200" indent="-4572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378" y="3047999"/>
            <a:ext cx="2555085"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593" y="1676400"/>
            <a:ext cx="1381408" cy="141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4"/>
          <p:cNvSpPr txBox="1">
            <a:spLocks/>
          </p:cNvSpPr>
          <p:nvPr/>
        </p:nvSpPr>
        <p:spPr bwMode="auto">
          <a:xfrm>
            <a:off x="295496" y="597408"/>
            <a:ext cx="8200106" cy="709864"/>
          </a:xfrm>
          <a:prstGeom prst="rect">
            <a:avLst/>
          </a:prstGeom>
        </p:spPr>
        <p:txBody>
          <a:bodyPr vert="horz" wrap="square" lIns="0" tIns="0" rIns="0" bIns="0" numCol="1" rtlCol="0" anchor="t" anchorCtr="0" compatLnSpc="1">
            <a:prstTxWarp prst="textNoShape">
              <a:avLst/>
            </a:prstTxWarp>
            <a:norm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r>
              <a:rPr lang="en-US" altLang="en-US" sz="4000" dirty="0" smtClean="0">
                <a:effectLst/>
                <a:latin typeface="Arial" panose="020B0604020202020204" pitchFamily="34" charset="0"/>
                <a:cs typeface="Arial" panose="020B0604020202020204" pitchFamily="34" charset="0"/>
              </a:rPr>
              <a:t>What is the WCLN? </a:t>
            </a:r>
          </a:p>
        </p:txBody>
      </p:sp>
    </p:spTree>
    <p:extLst>
      <p:ext uri="{BB962C8B-B14F-4D97-AF65-F5344CB8AC3E}">
        <p14:creationId xmlns:p14="http://schemas.microsoft.com/office/powerpoint/2010/main" val="3118567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6600" y="1677505"/>
            <a:ext cx="7645400" cy="4208463"/>
          </a:xfrm>
        </p:spPr>
        <p:txBody>
          <a:bodyPr/>
          <a:lstStyle/>
          <a:p>
            <a:r>
              <a:rPr lang="en-US" sz="2400" dirty="0" smtClean="0">
                <a:latin typeface="Arial" panose="020B0604020202020204" pitchFamily="34" charset="0"/>
                <a:cs typeface="Arial" panose="020B0604020202020204" pitchFamily="34" charset="0"/>
              </a:rPr>
              <a:t>Four </a:t>
            </a:r>
            <a:r>
              <a:rPr lang="en-US" sz="2400" dirty="0">
                <a:latin typeface="Arial" panose="020B0604020202020204" pitchFamily="34" charset="0"/>
                <a:cs typeface="Arial" panose="020B0604020202020204" pitchFamily="34" charset="0"/>
              </a:rPr>
              <a:t>main </a:t>
            </a:r>
            <a:r>
              <a:rPr lang="en-US" sz="2400" dirty="0" smtClean="0">
                <a:latin typeface="Arial" panose="020B0604020202020204" pitchFamily="34" charset="0"/>
                <a:cs typeface="Arial" panose="020B0604020202020204" pitchFamily="34" charset="0"/>
              </a:rPr>
              <a:t>categories:</a:t>
            </a:r>
          </a:p>
          <a:p>
            <a:pPr marL="9144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Emergency response</a:t>
            </a:r>
          </a:p>
          <a:p>
            <a:pPr marL="9144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Training </a:t>
            </a:r>
            <a:r>
              <a:rPr lang="en-US" sz="2400" dirty="0">
                <a:latin typeface="Arial" panose="020B0604020202020204" pitchFamily="34" charset="0"/>
                <a:cs typeface="Arial" panose="020B0604020202020204" pitchFamily="34" charset="0"/>
              </a:rPr>
              <a:t>and </a:t>
            </a:r>
            <a:r>
              <a:rPr lang="en-US" sz="2400" dirty="0" smtClean="0">
                <a:latin typeface="Arial" panose="020B0604020202020204" pitchFamily="34" charset="0"/>
                <a:cs typeface="Arial" panose="020B0604020202020204" pitchFamily="34" charset="0"/>
              </a:rPr>
              <a:t>education</a:t>
            </a:r>
          </a:p>
          <a:p>
            <a:pPr marL="9144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F</a:t>
            </a:r>
            <a:r>
              <a:rPr lang="en-US" sz="2400" dirty="0" smtClean="0">
                <a:latin typeface="Arial" panose="020B0604020202020204" pitchFamily="34" charset="0"/>
                <a:cs typeface="Arial" panose="020B0604020202020204" pitchFamily="34" charset="0"/>
              </a:rPr>
              <a:t>acilitating communication</a:t>
            </a:r>
          </a:p>
          <a:p>
            <a:pPr marL="9144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ublic </a:t>
            </a:r>
            <a:r>
              <a:rPr lang="en-US" sz="2400" dirty="0">
                <a:latin typeface="Arial" panose="020B0604020202020204" pitchFamily="34" charset="0"/>
                <a:cs typeface="Arial" panose="020B0604020202020204" pitchFamily="34" charset="0"/>
              </a:rPr>
              <a:t>health </a:t>
            </a:r>
            <a:r>
              <a:rPr lang="en-US" sz="2400" dirty="0" smtClean="0">
                <a:latin typeface="Arial" panose="020B0604020202020204" pitchFamily="34" charset="0"/>
                <a:cs typeface="Arial" panose="020B0604020202020204" pitchFamily="34" charset="0"/>
              </a:rPr>
              <a:t>surveillance</a:t>
            </a:r>
          </a:p>
          <a:p>
            <a:pPr marL="9144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914400" indent="-457200">
              <a:buFont typeface="Arial" panose="020B0604020202020204" pitchFamily="34" charset="0"/>
              <a:buChar char="•"/>
            </a:pPr>
            <a:endParaRPr lang="en-US" sz="2400" dirty="0" smtClean="0">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42875" y="776224"/>
            <a:ext cx="8569325" cy="762000"/>
          </a:xfrm>
          <a:prstGeom prst="rect">
            <a:avLst/>
          </a:prstGeom>
        </p:spPr>
        <p:txBody>
          <a:bodyPr vert="horz" wrap="square" lIns="0" tIns="0" rIns="0" bIns="0" numCol="1" rtlCol="0" anchor="t" anchorCtr="0" compatLnSpc="1">
            <a:prstTxWarp prst="textNoShape">
              <a:avLst/>
            </a:prstTxWarp>
            <a:no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pPr>
              <a:defRPr/>
            </a:pPr>
            <a:r>
              <a:rPr lang="en-US" altLang="en-US" sz="4000" dirty="0" smtClean="0">
                <a:solidFill>
                  <a:srgbClr val="C00000"/>
                </a:solidFill>
                <a:effectLst/>
                <a:latin typeface="Arial" panose="020B0604020202020204" pitchFamily="34" charset="0"/>
                <a:cs typeface="Arial" panose="020B0604020202020204" pitchFamily="34" charset="0"/>
              </a:rPr>
              <a:t>WCLN activities</a:t>
            </a:r>
          </a:p>
        </p:txBody>
      </p:sp>
      <p:pic>
        <p:nvPicPr>
          <p:cNvPr id="2" name="Picture 1"/>
          <p:cNvPicPr>
            <a:picLocks noChangeAspect="1"/>
          </p:cNvPicPr>
          <p:nvPr/>
        </p:nvPicPr>
        <p:blipFill>
          <a:blip r:embed="rId3"/>
          <a:stretch>
            <a:fillRect/>
          </a:stretch>
        </p:blipFill>
        <p:spPr>
          <a:xfrm>
            <a:off x="1375257" y="4053673"/>
            <a:ext cx="6104559" cy="2545911"/>
          </a:xfrm>
          <a:prstGeom prst="rect">
            <a:avLst/>
          </a:prstGeom>
          <a:ln w="38100">
            <a:solidFill>
              <a:schemeClr val="tx1"/>
            </a:solidFill>
          </a:ln>
        </p:spPr>
      </p:pic>
    </p:spTree>
    <p:extLst>
      <p:ext uri="{BB962C8B-B14F-4D97-AF65-F5344CB8AC3E}">
        <p14:creationId xmlns:p14="http://schemas.microsoft.com/office/powerpoint/2010/main" val="315694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16408" y="712089"/>
            <a:ext cx="8569325" cy="762000"/>
          </a:xfrm>
          <a:prstGeom prst="rect">
            <a:avLst/>
          </a:prstGeom>
        </p:spPr>
        <p:txBody>
          <a:bodyPr vert="horz" wrap="square" lIns="0" tIns="0" rIns="0" bIns="0" numCol="1" rtlCol="0" anchor="t" anchorCtr="0" compatLnSpc="1">
            <a:prstTxWarp prst="textNoShape">
              <a:avLst/>
            </a:prstTxWarp>
            <a:no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pPr>
              <a:defRPr/>
            </a:pPr>
            <a:r>
              <a:rPr lang="en-US" altLang="en-US" sz="4000" dirty="0" smtClean="0">
                <a:solidFill>
                  <a:srgbClr val="C00000"/>
                </a:solidFill>
                <a:effectLst/>
                <a:latin typeface="Arial" panose="020B0604020202020204" pitchFamily="34" charset="0"/>
                <a:cs typeface="Arial" panose="020B0604020202020204" pitchFamily="34" charset="0"/>
              </a:rPr>
              <a:t>Public Health Surveillance</a:t>
            </a:r>
          </a:p>
        </p:txBody>
      </p:sp>
      <p:sp>
        <p:nvSpPr>
          <p:cNvPr id="2" name="AutoShape 2" descr="Image result for hospital lab icon"/>
          <p:cNvSpPr>
            <a:spLocks noChangeAspect="1" noChangeArrowheads="1"/>
          </p:cNvSpPr>
          <p:nvPr/>
        </p:nvSpPr>
        <p:spPr bwMode="auto">
          <a:xfrm>
            <a:off x="155575" y="-1684338"/>
            <a:ext cx="35147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hospital lab icon"/>
          <p:cNvSpPr>
            <a:spLocks noChangeAspect="1" noChangeArrowheads="1"/>
          </p:cNvSpPr>
          <p:nvPr/>
        </p:nvSpPr>
        <p:spPr bwMode="auto">
          <a:xfrm>
            <a:off x="307975" y="-1531938"/>
            <a:ext cx="35147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hospital lab icon"/>
          <p:cNvSpPr>
            <a:spLocks noChangeAspect="1" noChangeArrowheads="1"/>
          </p:cNvSpPr>
          <p:nvPr/>
        </p:nvSpPr>
        <p:spPr bwMode="auto">
          <a:xfrm>
            <a:off x="460375" y="-1379538"/>
            <a:ext cx="35147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hospital lab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27" y="1651940"/>
            <a:ext cx="1618105" cy="16181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hospital lab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72" y="3422446"/>
            <a:ext cx="1618105" cy="161810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1884391" y="2630323"/>
            <a:ext cx="2845390" cy="427202"/>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73277" y="2215482"/>
            <a:ext cx="2834430"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Data, samples, isolates</a:t>
            </a:r>
            <a:endParaRPr lang="en-US" sz="2000" dirty="0">
              <a:latin typeface="Arial" panose="020B0604020202020204" pitchFamily="34" charset="0"/>
              <a:cs typeface="Arial" panose="020B0604020202020204" pitchFamily="34" charset="0"/>
            </a:endParaRPr>
          </a:p>
        </p:txBody>
      </p:sp>
      <p:cxnSp>
        <p:nvCxnSpPr>
          <p:cNvPr id="13" name="Straight Arrow Connector 12"/>
          <p:cNvCxnSpPr/>
          <p:nvPr/>
        </p:nvCxnSpPr>
        <p:spPr>
          <a:xfrm flipH="1">
            <a:off x="1884391" y="4231499"/>
            <a:ext cx="3230534" cy="385660"/>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83620" y="3648351"/>
            <a:ext cx="3731242" cy="2246769"/>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Data summaries, </a:t>
            </a:r>
          </a:p>
          <a:p>
            <a:r>
              <a:rPr lang="en-US" sz="2000" dirty="0" smtClean="0">
                <a:latin typeface="Arial" panose="020B0604020202020204" pitchFamily="34" charset="0"/>
                <a:cs typeface="Arial" panose="020B0604020202020204" pitchFamily="34" charset="0"/>
              </a:rPr>
              <a:t>surveillance reports</a:t>
            </a:r>
          </a:p>
          <a:p>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Bacteriology (AR and invasive)</a:t>
            </a:r>
          </a:p>
          <a:p>
            <a:r>
              <a:rPr lang="en-US" sz="2000" dirty="0" smtClean="0">
                <a:latin typeface="Arial" panose="020B0604020202020204" pitchFamily="34" charset="0"/>
                <a:cs typeface="Arial" panose="020B0604020202020204" pitchFamily="34" charset="0"/>
              </a:rPr>
              <a:t>Mycobacteriology</a:t>
            </a:r>
          </a:p>
          <a:p>
            <a:r>
              <a:rPr lang="en-US" sz="2000" dirty="0" smtClean="0">
                <a:latin typeface="Arial" panose="020B0604020202020204" pitchFamily="34" charset="0"/>
                <a:cs typeface="Arial" panose="020B0604020202020204" pitchFamily="34" charset="0"/>
              </a:rPr>
              <a:t>Virology</a:t>
            </a:r>
          </a:p>
          <a:p>
            <a:r>
              <a:rPr lang="en-US" sz="2000" dirty="0" smtClean="0">
                <a:latin typeface="Arial" panose="020B0604020202020204" pitchFamily="34" charset="0"/>
                <a:cs typeface="Arial" panose="020B0604020202020204" pitchFamily="34" charset="0"/>
              </a:rPr>
              <a:t>Molecular </a:t>
            </a:r>
            <a:r>
              <a:rPr lang="en-US" sz="2000" dirty="0" err="1">
                <a:latin typeface="Arial" panose="020B0604020202020204" pitchFamily="34" charset="0"/>
                <a:cs typeface="Arial" panose="020B0604020202020204" pitchFamily="34" charset="0"/>
              </a:rPr>
              <a:t>g</a:t>
            </a:r>
            <a:r>
              <a:rPr lang="en-US" sz="2000" dirty="0" err="1" smtClean="0">
                <a:latin typeface="Arial" panose="020B0604020202020204" pitchFamily="34" charset="0"/>
                <a:cs typeface="Arial" panose="020B0604020202020204" pitchFamily="34" charset="0"/>
              </a:rPr>
              <a:t>astropathogen</a:t>
            </a:r>
            <a:endParaRPr lang="en-US" sz="2000" dirty="0">
              <a:latin typeface="Arial" panose="020B0604020202020204" pitchFamily="34" charset="0"/>
              <a:cs typeface="Arial" panose="020B0604020202020204" pitchFamily="34" charset="0"/>
            </a:endParaRPr>
          </a:p>
        </p:txBody>
      </p:sp>
      <p:pic>
        <p:nvPicPr>
          <p:cNvPr id="10242" name="Picture 2" descr="Hygiene_color-flu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781" y="2855497"/>
            <a:ext cx="4009638" cy="133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03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16408" y="472604"/>
            <a:ext cx="8569325" cy="762000"/>
          </a:xfrm>
          <a:prstGeom prst="rect">
            <a:avLst/>
          </a:prstGeom>
        </p:spPr>
        <p:txBody>
          <a:bodyPr vert="horz" wrap="square" lIns="0" tIns="0" rIns="0" bIns="0" numCol="1" rtlCol="0" anchor="t" anchorCtr="0" compatLnSpc="1">
            <a:prstTxWarp prst="textNoShape">
              <a:avLst/>
            </a:prstTxWarp>
            <a:no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pPr>
              <a:defRPr/>
            </a:pPr>
            <a:r>
              <a:rPr lang="en-US" altLang="en-US" sz="4000" dirty="0" smtClean="0">
                <a:solidFill>
                  <a:srgbClr val="C00000"/>
                </a:solidFill>
                <a:effectLst/>
                <a:latin typeface="Calibri" panose="020F0502020204030204" pitchFamily="34" charset="0"/>
                <a:cs typeface="Calibri" panose="020F0502020204030204" pitchFamily="34" charset="0"/>
              </a:rPr>
              <a:t>Public Health Surveillance</a:t>
            </a:r>
          </a:p>
        </p:txBody>
      </p:sp>
      <p:sp>
        <p:nvSpPr>
          <p:cNvPr id="2" name="AutoShape 2" descr="Image result for hospital lab icon"/>
          <p:cNvSpPr>
            <a:spLocks noChangeAspect="1" noChangeArrowheads="1"/>
          </p:cNvSpPr>
          <p:nvPr/>
        </p:nvSpPr>
        <p:spPr bwMode="auto">
          <a:xfrm>
            <a:off x="155575" y="-1684338"/>
            <a:ext cx="35147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hospital lab icon"/>
          <p:cNvSpPr>
            <a:spLocks noChangeAspect="1" noChangeArrowheads="1"/>
          </p:cNvSpPr>
          <p:nvPr/>
        </p:nvSpPr>
        <p:spPr bwMode="auto">
          <a:xfrm>
            <a:off x="307975" y="-1531938"/>
            <a:ext cx="35147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hospital lab icon"/>
          <p:cNvSpPr>
            <a:spLocks noChangeAspect="1" noChangeArrowheads="1"/>
          </p:cNvSpPr>
          <p:nvPr/>
        </p:nvSpPr>
        <p:spPr bwMode="auto">
          <a:xfrm>
            <a:off x="460375" y="-1379538"/>
            <a:ext cx="35147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069847" y="1046264"/>
            <a:ext cx="6862445" cy="5272532"/>
          </a:xfrm>
          <a:prstGeom prst="rect">
            <a:avLst/>
          </a:prstGeom>
        </p:spPr>
      </p:pic>
    </p:spTree>
    <p:extLst>
      <p:ext uri="{BB962C8B-B14F-4D97-AF65-F5344CB8AC3E}">
        <p14:creationId xmlns:p14="http://schemas.microsoft.com/office/powerpoint/2010/main" val="720858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02330" y="1766275"/>
            <a:ext cx="7433002" cy="4538739"/>
          </a:xfrm>
          <a:prstGeom prst="rect">
            <a:avLst/>
          </a:prstGeom>
        </p:spPr>
      </p:pic>
      <p:sp>
        <p:nvSpPr>
          <p:cNvPr id="2" name="AutoShape 2" descr="Image result for hospital lab icon"/>
          <p:cNvSpPr>
            <a:spLocks noChangeAspect="1" noChangeArrowheads="1"/>
          </p:cNvSpPr>
          <p:nvPr/>
        </p:nvSpPr>
        <p:spPr bwMode="auto">
          <a:xfrm>
            <a:off x="155575" y="-1684338"/>
            <a:ext cx="35147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hospital lab icon"/>
          <p:cNvSpPr>
            <a:spLocks noChangeAspect="1" noChangeArrowheads="1"/>
          </p:cNvSpPr>
          <p:nvPr/>
        </p:nvSpPr>
        <p:spPr bwMode="auto">
          <a:xfrm>
            <a:off x="307975" y="-1531938"/>
            <a:ext cx="35147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hospital lab icon"/>
          <p:cNvSpPr>
            <a:spLocks noChangeAspect="1" noChangeArrowheads="1"/>
          </p:cNvSpPr>
          <p:nvPr/>
        </p:nvSpPr>
        <p:spPr bwMode="auto">
          <a:xfrm>
            <a:off x="460375" y="-1379538"/>
            <a:ext cx="35147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490870" y="4510305"/>
            <a:ext cx="6351104" cy="1569660"/>
          </a:xfrm>
          <a:prstGeom prst="rect">
            <a:avLst/>
          </a:prstGeom>
          <a:solidFill>
            <a:schemeClr val="bg2"/>
          </a:solidFill>
          <a:ln w="38100">
            <a:solidFill>
              <a:schemeClr val="tx1"/>
            </a:solidFill>
          </a:ln>
        </p:spPr>
        <p:txBody>
          <a:bodyPr wrap="square" rtlCol="0">
            <a:spAutoFit/>
          </a:bodyPr>
          <a:lstStyle/>
          <a:p>
            <a:r>
              <a:rPr lang="en-US" sz="3200" dirty="0" smtClean="0">
                <a:latin typeface="Calibri" panose="020F0502020204030204" pitchFamily="34" charset="0"/>
                <a:cs typeface="Calibri" panose="020F0502020204030204" pitchFamily="34" charset="0"/>
              </a:rPr>
              <a:t>WCLN is the linchpin of strong surveillance in Wisconsin. Thank you to WCLN labs for your participation!</a:t>
            </a:r>
            <a:endParaRPr lang="en-US" sz="3200"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4"/>
          <a:srcRect t="55639"/>
          <a:stretch/>
        </p:blipFill>
        <p:spPr>
          <a:xfrm>
            <a:off x="705505" y="638175"/>
            <a:ext cx="7158604" cy="601390"/>
          </a:xfrm>
          <a:prstGeom prst="rect">
            <a:avLst/>
          </a:prstGeom>
        </p:spPr>
      </p:pic>
      <p:pic>
        <p:nvPicPr>
          <p:cNvPr id="11" name="Picture 10"/>
          <p:cNvPicPr>
            <a:picLocks noChangeAspect="1"/>
          </p:cNvPicPr>
          <p:nvPr/>
        </p:nvPicPr>
        <p:blipFill>
          <a:blip r:embed="rId5"/>
          <a:stretch>
            <a:fillRect/>
          </a:stretch>
        </p:blipFill>
        <p:spPr>
          <a:xfrm>
            <a:off x="2715524" y="1255913"/>
            <a:ext cx="3034891" cy="385289"/>
          </a:xfrm>
          <a:prstGeom prst="rect">
            <a:avLst/>
          </a:prstGeom>
        </p:spPr>
      </p:pic>
    </p:spTree>
    <p:extLst>
      <p:ext uri="{BB962C8B-B14F-4D97-AF65-F5344CB8AC3E}">
        <p14:creationId xmlns:p14="http://schemas.microsoft.com/office/powerpoint/2010/main" val="7796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361" y="666771"/>
            <a:ext cx="6352518" cy="669620"/>
          </a:xfrm>
        </p:spPr>
        <p:txBody>
          <a:bodyPr>
            <a:noAutofit/>
          </a:bodyPr>
          <a:lstStyle/>
          <a:p>
            <a:r>
              <a:rPr lang="en-US" sz="3200" dirty="0" smtClean="0">
                <a:effectLst/>
                <a:latin typeface="Arial" panose="020B0604020202020204" pitchFamily="34" charset="0"/>
                <a:ea typeface="Tahoma" panose="020B0604030504040204" pitchFamily="34" charset="0"/>
                <a:cs typeface="Arial" panose="020B0604020202020204" pitchFamily="34" charset="0"/>
              </a:rPr>
              <a:t>WSLH CDD as a National </a:t>
            </a:r>
            <a:r>
              <a:rPr lang="en-US" sz="3200" dirty="0">
                <a:effectLst/>
                <a:latin typeface="Arial" panose="020B0604020202020204" pitchFamily="34" charset="0"/>
                <a:ea typeface="Tahoma" panose="020B0604030504040204" pitchFamily="34" charset="0"/>
                <a:cs typeface="Arial" panose="020B0604020202020204" pitchFamily="34" charset="0"/>
              </a:rPr>
              <a:t>Reference </a:t>
            </a:r>
            <a:r>
              <a:rPr lang="en-US" sz="3200" dirty="0" smtClean="0">
                <a:effectLst/>
                <a:latin typeface="Arial" panose="020B0604020202020204" pitchFamily="34" charset="0"/>
                <a:ea typeface="Tahoma" panose="020B0604030504040204" pitchFamily="34" charset="0"/>
                <a:cs typeface="Arial" panose="020B0604020202020204" pitchFamily="34" charset="0"/>
              </a:rPr>
              <a:t>Center</a:t>
            </a:r>
            <a:endParaRPr lang="en-US" sz="3200" dirty="0">
              <a:effectLst/>
              <a:latin typeface="Arial" panose="020B0604020202020204" pitchFamily="34" charset="0"/>
              <a:ea typeface="Tahoma" panose="020B0604030504040204" pitchFamily="34" charset="0"/>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6435" y="1882408"/>
            <a:ext cx="2945765" cy="1923098"/>
          </a:xfrm>
          <a:prstGeom prst="rect">
            <a:avLst/>
          </a:prstGeom>
        </p:spPr>
      </p:pic>
      <p:sp>
        <p:nvSpPr>
          <p:cNvPr id="6" name="Oval 5"/>
          <p:cNvSpPr>
            <a:spLocks noChangeAspect="1"/>
          </p:cNvSpPr>
          <p:nvPr/>
        </p:nvSpPr>
        <p:spPr>
          <a:xfrm>
            <a:off x="7718514" y="2615994"/>
            <a:ext cx="326453" cy="282508"/>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931" y="4554354"/>
            <a:ext cx="3559969" cy="1624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180083" y="4191105"/>
            <a:ext cx="1538431" cy="307777"/>
          </a:xfrm>
          <a:prstGeom prst="rect">
            <a:avLst/>
          </a:prstGeom>
          <a:noFill/>
        </p:spPr>
        <p:txBody>
          <a:bodyPr wrap="square" rtlCol="0">
            <a:spAutoFit/>
          </a:bodyPr>
          <a:lstStyle/>
          <a:p>
            <a:r>
              <a:rPr lang="en-US" sz="1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The ARLN</a:t>
            </a:r>
            <a:endParaRPr lang="en-US" sz="1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8379" y="2907860"/>
            <a:ext cx="1327985" cy="154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flipH="1">
            <a:off x="5548060" y="2843957"/>
            <a:ext cx="1163637" cy="716769"/>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5565426" y="3560727"/>
            <a:ext cx="641384" cy="630379"/>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949298" y="1809256"/>
            <a:ext cx="1499758" cy="646331"/>
          </a:xfrm>
          <a:prstGeom prst="rect">
            <a:avLst/>
          </a:prstGeom>
          <a:noFill/>
        </p:spPr>
        <p:txBody>
          <a:bodyPr wrap="square" rtlCol="0">
            <a:spAutoFit/>
          </a:bodyPr>
          <a:lstStyle/>
          <a:p>
            <a:endPar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NIRCs</a:t>
            </a:r>
            <a:endParaRPr lang="en-US"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p:cNvSpPr>
            <a:spLocks noGrp="1"/>
          </p:cNvSpPr>
          <p:nvPr>
            <p:ph type="body" sz="quarter" idx="11"/>
          </p:nvPr>
        </p:nvSpPr>
        <p:spPr>
          <a:xfrm>
            <a:off x="514685" y="2177432"/>
            <a:ext cx="8197515" cy="4547523"/>
          </a:xfrm>
        </p:spPr>
        <p:txBody>
          <a:bodyPr/>
          <a:lstStyle/>
          <a:p>
            <a:pPr>
              <a:buClrTx/>
            </a:pPr>
            <a:r>
              <a:rPr lang="en-US" sz="2000" dirty="0" smtClean="0">
                <a:latin typeface="Tahoma" panose="020B0604030504040204" pitchFamily="34" charset="0"/>
                <a:ea typeface="Tahoma" panose="020B0604030504040204" pitchFamily="34" charset="0"/>
                <a:cs typeface="Tahoma" panose="020B0604030504040204" pitchFamily="34" charset="0"/>
              </a:rPr>
              <a:t>Influenza </a:t>
            </a:r>
            <a:r>
              <a:rPr lang="en-US" sz="2000" dirty="0" err="1" smtClean="0">
                <a:latin typeface="Tahoma" panose="020B0604030504040204" pitchFamily="34" charset="0"/>
                <a:ea typeface="Tahoma" panose="020B0604030504040204" pitchFamily="34" charset="0"/>
                <a:cs typeface="Tahoma" panose="020B0604030504040204" pitchFamily="34" charset="0"/>
              </a:rPr>
              <a:t>virologic</a:t>
            </a:r>
            <a:r>
              <a:rPr lang="en-US" sz="2000" dirty="0" smtClean="0">
                <a:latin typeface="Tahoma" panose="020B0604030504040204" pitchFamily="34" charset="0"/>
                <a:ea typeface="Tahoma" panose="020B0604030504040204" pitchFamily="34" charset="0"/>
                <a:cs typeface="Tahoma" panose="020B0604030504040204" pitchFamily="34" charset="0"/>
              </a:rPr>
              <a:t> surveillance (NIRC)</a:t>
            </a:r>
          </a:p>
          <a:p>
            <a:pPr>
              <a:buClrTx/>
            </a:pPr>
            <a:r>
              <a:rPr lang="en-US" sz="2000" dirty="0" err="1">
                <a:latin typeface="Tahoma" panose="020B0604030504040204" pitchFamily="34" charset="0"/>
                <a:ea typeface="Tahoma" panose="020B0604030504040204" pitchFamily="34" charset="0"/>
                <a:cs typeface="Tahoma" panose="020B0604030504040204" pitchFamily="34" charset="0"/>
              </a:rPr>
              <a:t>CaliciNET</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buClrTx/>
            </a:pPr>
            <a:r>
              <a:rPr lang="en-US" sz="2000" dirty="0">
                <a:latin typeface="Tahoma" panose="020B0604030504040204" pitchFamily="34" charset="0"/>
                <a:ea typeface="Tahoma" panose="020B0604030504040204" pitchFamily="34" charset="0"/>
                <a:cs typeface="Tahoma" panose="020B0604030504040204" pitchFamily="34" charset="0"/>
              </a:rPr>
              <a:t>Norovirus surveillance</a:t>
            </a:r>
          </a:p>
          <a:p>
            <a:pPr>
              <a:buClrTx/>
            </a:pPr>
            <a:r>
              <a:rPr lang="en-US" sz="2000" dirty="0" smtClean="0">
                <a:latin typeface="Tahoma" panose="020B0604030504040204" pitchFamily="34" charset="0"/>
                <a:ea typeface="Tahoma" panose="020B0604030504040204" pitchFamily="34" charset="0"/>
                <a:cs typeface="Tahoma" panose="020B0604030504040204" pitchFamily="34" charset="0"/>
              </a:rPr>
              <a:t>Vaccine Preventable Diseases (VPD)</a:t>
            </a:r>
          </a:p>
          <a:p>
            <a:pPr lvl="1">
              <a:buClrTx/>
            </a:pPr>
            <a:r>
              <a:rPr lang="en-US" sz="2000" dirty="0" smtClean="0">
                <a:latin typeface="Tahoma" panose="020B0604030504040204" pitchFamily="34" charset="0"/>
                <a:ea typeface="Tahoma" panose="020B0604030504040204" pitchFamily="34" charset="0"/>
                <a:cs typeface="Tahoma" panose="020B0604030504040204" pitchFamily="34" charset="0"/>
              </a:rPr>
              <a:t>Viral and bacterial</a:t>
            </a:r>
          </a:p>
          <a:p>
            <a:pPr>
              <a:buClrTx/>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a:buClrTx/>
            </a:pPr>
            <a:r>
              <a:rPr lang="en-US" sz="2000" dirty="0"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Antibiotic Resistance </a:t>
            </a:r>
          </a:p>
          <a:p>
            <a:pPr marL="0" indent="0">
              <a:buClrTx/>
              <a:buNone/>
            </a:pPr>
            <a:r>
              <a:rPr lang="en-US" sz="20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	</a:t>
            </a:r>
            <a:r>
              <a:rPr lang="en-US" sz="2000" dirty="0"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Laboratory Network (ARLN)</a:t>
            </a:r>
          </a:p>
          <a:p>
            <a:pPr>
              <a:buClrTx/>
            </a:pPr>
            <a:r>
              <a:rPr lang="en-US" sz="2000" dirty="0"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Bioinformatics </a:t>
            </a:r>
            <a:r>
              <a:rPr lang="en-US" sz="20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Regional Resource</a:t>
            </a:r>
          </a:p>
          <a:p>
            <a:pPr>
              <a:buClrTx/>
            </a:pPr>
            <a:r>
              <a:rPr lang="en-US" sz="2000" dirty="0"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Parasitology</a:t>
            </a:r>
            <a:endParaRPr lang="en-US" sz="20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p>
            <a:pPr marL="0" indent="0">
              <a:buClrTx/>
              <a:buNone/>
            </a:pPr>
            <a:r>
              <a:rPr lang="en-US" sz="2000" dirty="0" smtClean="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44960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52599" y="1615211"/>
            <a:ext cx="7388001" cy="4649152"/>
          </a:xfrm>
        </p:spPr>
        <p:txBody>
          <a:bodyPr/>
          <a:lstStyle/>
          <a:p>
            <a:r>
              <a:rPr lang="en-US" dirty="0" smtClean="0">
                <a:latin typeface="Arial" panose="020B0604020202020204" pitchFamily="34" charset="0"/>
                <a:cs typeface="Arial" panose="020B0604020202020204" pitchFamily="34" charset="0"/>
              </a:rPr>
              <a:t>Intro to WSLH, CDD, and Virology team</a:t>
            </a:r>
          </a:p>
          <a:p>
            <a:r>
              <a:rPr lang="en-US" dirty="0" smtClean="0">
                <a:latin typeface="Arial" panose="020B0604020202020204" pitchFamily="34" charset="0"/>
                <a:cs typeface="Arial" panose="020B0604020202020204" pitchFamily="34" charset="0"/>
              </a:rPr>
              <a:t>Wisconsin Clinical Laboratory Network (WCLN)</a:t>
            </a:r>
          </a:p>
          <a:p>
            <a:r>
              <a:rPr lang="en-US" dirty="0" smtClean="0">
                <a:latin typeface="Arial" panose="020B0604020202020204" pitchFamily="34" charset="0"/>
                <a:cs typeface="Arial" panose="020B0604020202020204" pitchFamily="34" charset="0"/>
              </a:rPr>
              <a:t>Virology testing</a:t>
            </a:r>
          </a:p>
          <a:p>
            <a:pPr lvl="1"/>
            <a:r>
              <a:rPr lang="en-US" dirty="0" smtClean="0">
                <a:latin typeface="Arial" panose="020B0604020202020204" pitchFamily="34" charset="0"/>
                <a:cs typeface="Arial" panose="020B0604020202020204" pitchFamily="34" charset="0"/>
              </a:rPr>
              <a:t>Respiratory</a:t>
            </a:r>
          </a:p>
          <a:p>
            <a:pPr lvl="1"/>
            <a:r>
              <a:rPr lang="en-US" dirty="0" smtClean="0">
                <a:latin typeface="Arial" panose="020B0604020202020204" pitchFamily="34" charset="0"/>
                <a:cs typeface="Arial" panose="020B0604020202020204" pitchFamily="34" charset="0"/>
              </a:rPr>
              <a:t>GI</a:t>
            </a:r>
          </a:p>
          <a:p>
            <a:pPr lvl="1"/>
            <a:r>
              <a:rPr lang="en-US" dirty="0" smtClean="0">
                <a:latin typeface="Arial" panose="020B0604020202020204" pitchFamily="34" charset="0"/>
                <a:cs typeface="Arial" panose="020B0604020202020204" pitchFamily="34" charset="0"/>
              </a:rPr>
              <a:t>VPD</a:t>
            </a:r>
          </a:p>
          <a:p>
            <a:pPr lvl="1"/>
            <a:r>
              <a:rPr lang="en-US" dirty="0" smtClean="0">
                <a:latin typeface="Arial" panose="020B0604020202020204" pitchFamily="34" charset="0"/>
                <a:cs typeface="Arial" panose="020B0604020202020204" pitchFamily="34" charset="0"/>
              </a:rPr>
              <a:t>Rabies</a:t>
            </a:r>
          </a:p>
          <a:p>
            <a:pPr lvl="1"/>
            <a:r>
              <a:rPr lang="en-US" dirty="0" smtClean="0">
                <a:latin typeface="Arial" panose="020B0604020202020204" pitchFamily="34" charset="0"/>
                <a:cs typeface="Arial" panose="020B0604020202020204" pitchFamily="34" charset="0"/>
              </a:rPr>
              <a:t>Others</a:t>
            </a:r>
          </a:p>
          <a:p>
            <a:endParaRPr lang="en-US" sz="2000" dirty="0" smtClean="0">
              <a:latin typeface="Arial" panose="020B0604020202020204" pitchFamily="34" charset="0"/>
              <a:cs typeface="Arial" panose="020B0604020202020204" pitchFamily="34" charset="0"/>
            </a:endParaRPr>
          </a:p>
          <a:p>
            <a:endParaRPr lang="en-US" dirty="0" err="1" smtClean="0">
              <a:latin typeface="Arial" panose="020B0604020202020204" pitchFamily="34" charset="0"/>
              <a:cs typeface="Arial" panose="020B0604020202020204" pitchFamily="34" charset="0"/>
            </a:endParaRPr>
          </a:p>
        </p:txBody>
      </p:sp>
      <p:sp>
        <p:nvSpPr>
          <p:cNvPr id="5" name="Title 1"/>
          <p:cNvSpPr txBox="1">
            <a:spLocks/>
          </p:cNvSpPr>
          <p:nvPr/>
        </p:nvSpPr>
        <p:spPr>
          <a:xfrm>
            <a:off x="381000" y="593229"/>
            <a:ext cx="8331200" cy="669620"/>
          </a:xfrm>
          <a:prstGeom prst="rect">
            <a:avLst/>
          </a:prstGeom>
        </p:spPr>
        <p:txBody>
          <a:bodyPr vert="horz" lIns="0" tIns="0" rIns="0" bIns="0" rtlCol="0" anchor="t" anchorCtr="0">
            <a:no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r>
              <a:rPr lang="en-US" sz="3600" dirty="0" smtClean="0">
                <a:effectLst/>
                <a:latin typeface="Arial" panose="020B0604020202020204" pitchFamily="34" charset="0"/>
                <a:ea typeface="Tahoma" panose="020B0604030504040204" pitchFamily="34" charset="0"/>
                <a:cs typeface="Arial" panose="020B0604020202020204" pitchFamily="34" charset="0"/>
              </a:rPr>
              <a:t>Outline</a:t>
            </a:r>
            <a:endParaRPr lang="en-US" sz="3600" dirty="0">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2110549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52599" y="1615211"/>
            <a:ext cx="7675175" cy="4649152"/>
          </a:xfrm>
        </p:spPr>
        <p:txBody>
          <a:bodyPr/>
          <a:lstStyle/>
          <a:p>
            <a:r>
              <a:rPr lang="en-US" dirty="0" smtClean="0">
                <a:solidFill>
                  <a:schemeClr val="bg1">
                    <a:lumMod val="65000"/>
                  </a:schemeClr>
                </a:solidFill>
                <a:latin typeface="Arial" panose="020B0604020202020204" pitchFamily="34" charset="0"/>
                <a:cs typeface="Arial" panose="020B0604020202020204" pitchFamily="34" charset="0"/>
              </a:rPr>
              <a:t>Intro to WSLH, CDD, and Virology team</a:t>
            </a:r>
          </a:p>
          <a:p>
            <a:r>
              <a:rPr lang="en-US" dirty="0" smtClean="0">
                <a:solidFill>
                  <a:schemeClr val="bg1">
                    <a:lumMod val="65000"/>
                  </a:schemeClr>
                </a:solidFill>
                <a:latin typeface="Arial" panose="020B0604020202020204" pitchFamily="34" charset="0"/>
                <a:cs typeface="Arial" panose="020B0604020202020204" pitchFamily="34" charset="0"/>
              </a:rPr>
              <a:t>Wisconsin Clinical Laboratory Network (WCLN)</a:t>
            </a:r>
          </a:p>
          <a:p>
            <a:r>
              <a:rPr lang="en-US" dirty="0" smtClean="0">
                <a:solidFill>
                  <a:schemeClr val="tx1"/>
                </a:solidFill>
                <a:latin typeface="Arial" panose="020B0604020202020204" pitchFamily="34" charset="0"/>
                <a:cs typeface="Arial" panose="020B0604020202020204" pitchFamily="34" charset="0"/>
              </a:rPr>
              <a:t>Virology testing – diagnostic and surveillance</a:t>
            </a:r>
          </a:p>
          <a:p>
            <a:pPr lvl="1"/>
            <a:r>
              <a:rPr lang="en-US" dirty="0" smtClean="0">
                <a:solidFill>
                  <a:schemeClr val="tx1"/>
                </a:solidFill>
                <a:latin typeface="Arial" panose="020B0604020202020204" pitchFamily="34" charset="0"/>
                <a:cs typeface="Arial" panose="020B0604020202020204" pitchFamily="34" charset="0"/>
              </a:rPr>
              <a:t>Respiratory</a:t>
            </a:r>
          </a:p>
          <a:p>
            <a:pPr lvl="1"/>
            <a:r>
              <a:rPr lang="en-US" dirty="0" smtClean="0">
                <a:solidFill>
                  <a:schemeClr val="bg1">
                    <a:lumMod val="65000"/>
                  </a:schemeClr>
                </a:solidFill>
                <a:latin typeface="Arial" panose="020B0604020202020204" pitchFamily="34" charset="0"/>
                <a:cs typeface="Arial" panose="020B0604020202020204" pitchFamily="34" charset="0"/>
              </a:rPr>
              <a:t>GI</a:t>
            </a:r>
          </a:p>
          <a:p>
            <a:pPr lvl="1"/>
            <a:r>
              <a:rPr lang="en-US" dirty="0" smtClean="0">
                <a:solidFill>
                  <a:schemeClr val="bg1">
                    <a:lumMod val="65000"/>
                  </a:schemeClr>
                </a:solidFill>
                <a:latin typeface="Arial" panose="020B0604020202020204" pitchFamily="34" charset="0"/>
                <a:cs typeface="Arial" panose="020B0604020202020204" pitchFamily="34" charset="0"/>
              </a:rPr>
              <a:t>VPD</a:t>
            </a:r>
          </a:p>
          <a:p>
            <a:pPr lvl="1"/>
            <a:r>
              <a:rPr lang="en-US" dirty="0" smtClean="0">
                <a:solidFill>
                  <a:schemeClr val="bg1">
                    <a:lumMod val="65000"/>
                  </a:schemeClr>
                </a:solidFill>
                <a:latin typeface="Arial" panose="020B0604020202020204" pitchFamily="34" charset="0"/>
                <a:cs typeface="Arial" panose="020B0604020202020204" pitchFamily="34" charset="0"/>
              </a:rPr>
              <a:t>Rabies</a:t>
            </a:r>
          </a:p>
          <a:p>
            <a:pPr lvl="1"/>
            <a:r>
              <a:rPr lang="en-US" dirty="0" smtClean="0">
                <a:solidFill>
                  <a:schemeClr val="bg1">
                    <a:lumMod val="65000"/>
                  </a:schemeClr>
                </a:solidFill>
                <a:latin typeface="Arial" panose="020B0604020202020204" pitchFamily="34" charset="0"/>
                <a:cs typeface="Arial" panose="020B0604020202020204" pitchFamily="34" charset="0"/>
              </a:rPr>
              <a:t>Others</a:t>
            </a:r>
          </a:p>
          <a:p>
            <a:endParaRPr lang="en-US" sz="2000" dirty="0" smtClean="0">
              <a:latin typeface="Arial" panose="020B0604020202020204" pitchFamily="34" charset="0"/>
              <a:cs typeface="Arial" panose="020B0604020202020204" pitchFamily="34" charset="0"/>
            </a:endParaRPr>
          </a:p>
          <a:p>
            <a:endParaRPr lang="en-US" dirty="0" err="1" smtClean="0">
              <a:latin typeface="Arial" panose="020B0604020202020204" pitchFamily="34" charset="0"/>
              <a:cs typeface="Arial" panose="020B0604020202020204" pitchFamily="34" charset="0"/>
            </a:endParaRPr>
          </a:p>
        </p:txBody>
      </p:sp>
      <p:sp>
        <p:nvSpPr>
          <p:cNvPr id="5" name="Title 1"/>
          <p:cNvSpPr txBox="1">
            <a:spLocks/>
          </p:cNvSpPr>
          <p:nvPr/>
        </p:nvSpPr>
        <p:spPr>
          <a:xfrm>
            <a:off x="381000" y="593229"/>
            <a:ext cx="8331200" cy="669620"/>
          </a:xfrm>
          <a:prstGeom prst="rect">
            <a:avLst/>
          </a:prstGeom>
        </p:spPr>
        <p:txBody>
          <a:bodyPr vert="horz" lIns="0" tIns="0" rIns="0" bIns="0" rtlCol="0" anchor="t" anchorCtr="0">
            <a:no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r>
              <a:rPr lang="en-US" sz="3600" dirty="0" smtClean="0">
                <a:effectLst/>
                <a:latin typeface="Arial" panose="020B0604020202020204" pitchFamily="34" charset="0"/>
                <a:ea typeface="Tahoma" panose="020B0604030504040204" pitchFamily="34" charset="0"/>
                <a:cs typeface="Arial" panose="020B0604020202020204" pitchFamily="34" charset="0"/>
              </a:rPr>
              <a:t>Outline</a:t>
            </a:r>
            <a:endParaRPr lang="en-US" sz="3600" dirty="0">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672606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n Update on the Perioperative Considerations for COVID-19 Severe Acute  Respiratory Syndrome Coronavirus-2 (SARS-CoV-2) - Anesthesia Patient Safety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182" y="3705296"/>
            <a:ext cx="2536478" cy="253647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a:spLocks noGrp="1"/>
          </p:cNvSpPr>
          <p:nvPr>
            <p:ph type="body" sz="quarter" idx="11"/>
          </p:nvPr>
        </p:nvSpPr>
        <p:spPr>
          <a:xfrm>
            <a:off x="1037025" y="1974592"/>
            <a:ext cx="7675175" cy="4649152"/>
          </a:xfrm>
        </p:spPr>
        <p:txBody>
          <a:bodyPr/>
          <a:lstStyle/>
          <a:p>
            <a:r>
              <a:rPr lang="en-US" sz="2000" dirty="0" smtClean="0">
                <a:solidFill>
                  <a:schemeClr val="tx1"/>
                </a:solidFill>
                <a:latin typeface="Calibri" panose="020F0502020204030204" pitchFamily="34" charset="0"/>
                <a:cs typeface="Calibri" panose="020F0502020204030204" pitchFamily="34" charset="0"/>
              </a:rPr>
              <a:t>Among the first labs to offer testing for EIDs</a:t>
            </a:r>
          </a:p>
          <a:p>
            <a:pPr lvl="1"/>
            <a:r>
              <a:rPr lang="en-US" sz="1800" dirty="0" smtClean="0">
                <a:solidFill>
                  <a:schemeClr val="tx1"/>
                </a:solidFill>
                <a:latin typeface="Calibri" panose="020F0502020204030204" pitchFamily="34" charset="0"/>
                <a:cs typeface="Calibri" panose="020F0502020204030204" pitchFamily="34" charset="0"/>
              </a:rPr>
              <a:t>Usually are viruses!</a:t>
            </a:r>
          </a:p>
          <a:p>
            <a:r>
              <a:rPr lang="en-US" sz="2000" dirty="0" smtClean="0">
                <a:solidFill>
                  <a:schemeClr val="tx1"/>
                </a:solidFill>
                <a:latin typeface="Calibri" panose="020F0502020204030204" pitchFamily="34" charset="0"/>
                <a:cs typeface="Calibri" panose="020F0502020204030204" pitchFamily="34" charset="0"/>
              </a:rPr>
              <a:t>Typically, CDC-developed tests rolled out</a:t>
            </a:r>
          </a:p>
          <a:p>
            <a:pPr lvl="1"/>
            <a:r>
              <a:rPr lang="en-US" sz="1800" dirty="0">
                <a:solidFill>
                  <a:schemeClr val="tx1"/>
                </a:solidFill>
                <a:latin typeface="Calibri" panose="020F0502020204030204" pitchFamily="34" charset="0"/>
                <a:cs typeface="Calibri" panose="020F0502020204030204" pitchFamily="34" charset="0"/>
              </a:rPr>
              <a:t>CDC</a:t>
            </a:r>
          </a:p>
          <a:p>
            <a:pPr lvl="1"/>
            <a:r>
              <a:rPr lang="en-US" sz="1800" dirty="0">
                <a:solidFill>
                  <a:schemeClr val="tx1"/>
                </a:solidFill>
                <a:latin typeface="Calibri" panose="020F0502020204030204" pitchFamily="34" charset="0"/>
                <a:cs typeface="Calibri" panose="020F0502020204030204" pitchFamily="34" charset="0"/>
              </a:rPr>
              <a:t>State/local PHLs</a:t>
            </a:r>
          </a:p>
          <a:p>
            <a:pPr lvl="1"/>
            <a:r>
              <a:rPr lang="en-US" sz="1800" dirty="0">
                <a:solidFill>
                  <a:schemeClr val="tx1"/>
                </a:solidFill>
                <a:latin typeface="Calibri" panose="020F0502020204030204" pitchFamily="34" charset="0"/>
                <a:cs typeface="Calibri" panose="020F0502020204030204" pitchFamily="34" charset="0"/>
              </a:rPr>
              <a:t>Commercial and clinical labs</a:t>
            </a:r>
          </a:p>
          <a:p>
            <a:r>
              <a:rPr lang="en-US" sz="2000" dirty="0" smtClean="0">
                <a:solidFill>
                  <a:schemeClr val="tx1"/>
                </a:solidFill>
                <a:latin typeface="Calibri" panose="020F0502020204030204" pitchFamily="34" charset="0"/>
                <a:cs typeface="Calibri" panose="020F0502020204030204" pitchFamily="34" charset="0"/>
              </a:rPr>
              <a:t>Influenza H1N1 pdm09</a:t>
            </a:r>
          </a:p>
          <a:p>
            <a:r>
              <a:rPr lang="en-US" sz="2000" dirty="0" smtClean="0">
                <a:solidFill>
                  <a:schemeClr val="tx1"/>
                </a:solidFill>
                <a:latin typeface="Calibri" panose="020F0502020204030204" pitchFamily="34" charset="0"/>
                <a:cs typeface="Calibri" panose="020F0502020204030204" pitchFamily="34" charset="0"/>
              </a:rPr>
              <a:t>MERS (2012-present)</a:t>
            </a:r>
          </a:p>
          <a:p>
            <a:r>
              <a:rPr lang="en-US" sz="2000" dirty="0" err="1" smtClean="0">
                <a:solidFill>
                  <a:schemeClr val="tx1"/>
                </a:solidFill>
                <a:latin typeface="Calibri" panose="020F0502020204030204" pitchFamily="34" charset="0"/>
                <a:cs typeface="Calibri" panose="020F0502020204030204" pitchFamily="34" charset="0"/>
              </a:rPr>
              <a:t>Zika</a:t>
            </a:r>
            <a:r>
              <a:rPr lang="en-US" sz="2000" dirty="0" smtClean="0">
                <a:solidFill>
                  <a:schemeClr val="tx1"/>
                </a:solidFill>
                <a:latin typeface="Calibri" panose="020F0502020204030204" pitchFamily="34" charset="0"/>
                <a:cs typeface="Calibri" panose="020F0502020204030204" pitchFamily="34" charset="0"/>
              </a:rPr>
              <a:t> virus</a:t>
            </a:r>
          </a:p>
          <a:p>
            <a:r>
              <a:rPr lang="en-US" sz="2000" dirty="0" smtClean="0">
                <a:solidFill>
                  <a:schemeClr val="tx1"/>
                </a:solidFill>
                <a:latin typeface="Calibri" panose="020F0502020204030204" pitchFamily="34" charset="0"/>
                <a:cs typeface="Calibri" panose="020F0502020204030204" pitchFamily="34" charset="0"/>
              </a:rPr>
              <a:t>SARS-CoV-2</a:t>
            </a:r>
          </a:p>
          <a:p>
            <a:r>
              <a:rPr lang="en-US" sz="2000" dirty="0" err="1" smtClean="0">
                <a:solidFill>
                  <a:schemeClr val="tx1"/>
                </a:solidFill>
                <a:latin typeface="Calibri" panose="020F0502020204030204" pitchFamily="34" charset="0"/>
                <a:cs typeface="Calibri" panose="020F0502020204030204" pitchFamily="34" charset="0"/>
              </a:rPr>
              <a:t>Mpox</a:t>
            </a:r>
            <a:endParaRPr lang="en-US" sz="2000" dirty="0" smtClean="0">
              <a:solidFill>
                <a:schemeClr val="tx1"/>
              </a:solidFill>
              <a:latin typeface="Calibri" panose="020F0502020204030204" pitchFamily="34" charset="0"/>
              <a:cs typeface="Calibri" panose="020F0502020204030204" pitchFamily="34" charset="0"/>
            </a:endParaRPr>
          </a:p>
          <a:p>
            <a:endParaRPr lang="en-US" sz="2000" dirty="0" smtClean="0">
              <a:solidFill>
                <a:schemeClr val="tx1"/>
              </a:solidFill>
              <a:latin typeface="Calibri" panose="020F0502020204030204" pitchFamily="34" charset="0"/>
              <a:cs typeface="Calibri" panose="020F0502020204030204" pitchFamily="34" charset="0"/>
            </a:endParaRPr>
          </a:p>
          <a:p>
            <a:endParaRPr lang="en-US" sz="2000" dirty="0" err="1" smtClean="0">
              <a:solidFill>
                <a:schemeClr val="tx1"/>
              </a:solidFill>
              <a:latin typeface="Calibri" panose="020F0502020204030204" pitchFamily="34" charset="0"/>
              <a:cs typeface="Calibri" panose="020F0502020204030204" pitchFamily="34" charset="0"/>
            </a:endParaRPr>
          </a:p>
        </p:txBody>
      </p:sp>
      <p:sp>
        <p:nvSpPr>
          <p:cNvPr id="8" name="Title 1"/>
          <p:cNvSpPr txBox="1">
            <a:spLocks/>
          </p:cNvSpPr>
          <p:nvPr/>
        </p:nvSpPr>
        <p:spPr>
          <a:xfrm>
            <a:off x="381000" y="593229"/>
            <a:ext cx="8331200" cy="669620"/>
          </a:xfrm>
          <a:prstGeom prst="rect">
            <a:avLst/>
          </a:prstGeom>
        </p:spPr>
        <p:txBody>
          <a:bodyPr vert="horz" lIns="0" tIns="0" rIns="0" bIns="0" rtlCol="0" anchor="t" anchorCtr="0">
            <a:no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r>
              <a:rPr lang="en-US" sz="3200" dirty="0" smtClean="0">
                <a:effectLst/>
                <a:latin typeface="Calibri" panose="020F0502020204030204" pitchFamily="34" charset="0"/>
                <a:ea typeface="Tahoma" panose="020B0604030504040204" pitchFamily="34" charset="0"/>
                <a:cs typeface="Calibri" panose="020F0502020204030204" pitchFamily="34" charset="0"/>
              </a:rPr>
              <a:t>Diagnostic testing: </a:t>
            </a:r>
          </a:p>
          <a:p>
            <a:r>
              <a:rPr lang="en-US" sz="2400" dirty="0" smtClean="0">
                <a:effectLst/>
                <a:latin typeface="Calibri" panose="020F0502020204030204" pitchFamily="34" charset="0"/>
                <a:ea typeface="Tahoma" panose="020B0604030504040204" pitchFamily="34" charset="0"/>
                <a:cs typeface="Calibri" panose="020F0502020204030204" pitchFamily="34" charset="0"/>
              </a:rPr>
              <a:t>Public Health Labs and Emerging Infectious Diseases (EIDs)</a:t>
            </a:r>
            <a:endParaRPr lang="en-US" sz="2400" dirty="0">
              <a:effectLst/>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087825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69" y="526827"/>
            <a:ext cx="7886700" cy="994172"/>
          </a:xfrm>
        </p:spPr>
        <p:txBody>
          <a:bodyPr>
            <a:normAutofit/>
          </a:bodyPr>
          <a:lstStyle/>
          <a:p>
            <a:r>
              <a:rPr lang="en-US" sz="2800" dirty="0" smtClean="0">
                <a:effectLst/>
                <a:latin typeface="Calibri" panose="020F0502020204030204" pitchFamily="34" charset="0"/>
                <a:cs typeface="Calibri" panose="020F0502020204030204" pitchFamily="34" charset="0"/>
              </a:rPr>
              <a:t>SARS-CoV-2 Testing Advancements at WSLH: </a:t>
            </a:r>
            <a:br>
              <a:rPr lang="en-US" sz="2800" dirty="0" smtClean="0">
                <a:effectLst/>
                <a:latin typeface="Calibri" panose="020F0502020204030204" pitchFamily="34" charset="0"/>
                <a:cs typeface="Calibri" panose="020F0502020204030204" pitchFamily="34" charset="0"/>
              </a:rPr>
            </a:br>
            <a:r>
              <a:rPr lang="en-US" sz="2800" dirty="0" smtClean="0">
                <a:effectLst/>
                <a:latin typeface="Calibri" panose="020F0502020204030204" pitchFamily="34" charset="0"/>
                <a:cs typeface="Calibri" panose="020F0502020204030204" pitchFamily="34" charset="0"/>
              </a:rPr>
              <a:t>RNA extraction</a:t>
            </a:r>
            <a:endParaRPr lang="en-US" sz="2800" dirty="0">
              <a:effectLst/>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5129621" y="1946409"/>
            <a:ext cx="3578524" cy="2436019"/>
          </a:xfrm>
          <a:prstGeom prst="rect">
            <a:avLst/>
          </a:prstGeom>
        </p:spPr>
      </p:pic>
      <p:pic>
        <p:nvPicPr>
          <p:cNvPr id="5" name="Picture 4"/>
          <p:cNvPicPr>
            <a:picLocks noChangeAspect="1"/>
          </p:cNvPicPr>
          <p:nvPr/>
        </p:nvPicPr>
        <p:blipFill>
          <a:blip r:embed="rId4"/>
          <a:stretch>
            <a:fillRect/>
          </a:stretch>
        </p:blipFill>
        <p:spPr>
          <a:xfrm>
            <a:off x="2146104" y="1952625"/>
            <a:ext cx="3230894" cy="2225278"/>
          </a:xfrm>
          <a:prstGeom prst="rect">
            <a:avLst/>
          </a:prstGeom>
        </p:spPr>
      </p:pic>
      <p:pic>
        <p:nvPicPr>
          <p:cNvPr id="6" name="Picture 5"/>
          <p:cNvPicPr>
            <a:picLocks noChangeAspect="1"/>
          </p:cNvPicPr>
          <p:nvPr/>
        </p:nvPicPr>
        <p:blipFill>
          <a:blip r:embed="rId5"/>
          <a:stretch>
            <a:fillRect/>
          </a:stretch>
        </p:blipFill>
        <p:spPr>
          <a:xfrm>
            <a:off x="430870" y="2483780"/>
            <a:ext cx="1471391" cy="979884"/>
          </a:xfrm>
          <a:prstGeom prst="rect">
            <a:avLst/>
          </a:prstGeom>
        </p:spPr>
      </p:pic>
      <p:sp>
        <p:nvSpPr>
          <p:cNvPr id="7" name="TextBox 6"/>
          <p:cNvSpPr txBox="1"/>
          <p:nvPr/>
        </p:nvSpPr>
        <p:spPr>
          <a:xfrm>
            <a:off x="479746" y="1791147"/>
            <a:ext cx="1422515" cy="646331"/>
          </a:xfrm>
          <a:prstGeom prst="rect">
            <a:avLst/>
          </a:prstGeom>
          <a:noFill/>
        </p:spPr>
        <p:txBody>
          <a:bodyPr wrap="square" rtlCol="0">
            <a:spAutoFit/>
          </a:bodyPr>
          <a:lstStyle/>
          <a:p>
            <a:pPr algn="ctr"/>
            <a:r>
              <a:rPr lang="en-US" dirty="0" smtClean="0">
                <a:latin typeface="Calibri" panose="020F0502020204030204" pitchFamily="34" charset="0"/>
                <a:cs typeface="Calibri" panose="020F0502020204030204" pitchFamily="34" charset="0"/>
              </a:rPr>
              <a:t>EZ1 - 14 samples</a:t>
            </a:r>
            <a:endParaRPr lang="en-US" dirty="0">
              <a:latin typeface="Calibri" panose="020F0502020204030204" pitchFamily="34" charset="0"/>
              <a:cs typeface="Calibri" panose="020F0502020204030204" pitchFamily="34" charset="0"/>
            </a:endParaRPr>
          </a:p>
        </p:txBody>
      </p:sp>
      <p:sp>
        <p:nvSpPr>
          <p:cNvPr id="8" name="TextBox 7"/>
          <p:cNvSpPr txBox="1"/>
          <p:nvPr/>
        </p:nvSpPr>
        <p:spPr>
          <a:xfrm>
            <a:off x="2658435" y="1547400"/>
            <a:ext cx="1963882" cy="646331"/>
          </a:xfrm>
          <a:prstGeom prst="rect">
            <a:avLst/>
          </a:prstGeom>
          <a:noFill/>
        </p:spPr>
        <p:txBody>
          <a:bodyPr wrap="square" rtlCol="0">
            <a:spAutoFit/>
          </a:bodyPr>
          <a:lstStyle/>
          <a:p>
            <a:pPr algn="ctr"/>
            <a:r>
              <a:rPr lang="en-US" dirty="0" smtClean="0">
                <a:latin typeface="Calibri" panose="020F0502020204030204" pitchFamily="34" charset="0"/>
                <a:cs typeface="Calibri" panose="020F0502020204030204" pitchFamily="34" charset="0"/>
              </a:rPr>
              <a:t>Magna Pure LC - 24 samples</a:t>
            </a:r>
            <a:endParaRPr lang="en-US" dirty="0">
              <a:latin typeface="Calibri" panose="020F0502020204030204" pitchFamily="34" charset="0"/>
              <a:cs typeface="Calibri" panose="020F0502020204030204" pitchFamily="34" charset="0"/>
            </a:endParaRPr>
          </a:p>
        </p:txBody>
      </p:sp>
      <p:sp>
        <p:nvSpPr>
          <p:cNvPr id="9" name="TextBox 8"/>
          <p:cNvSpPr txBox="1"/>
          <p:nvPr/>
        </p:nvSpPr>
        <p:spPr>
          <a:xfrm>
            <a:off x="6026489" y="1607213"/>
            <a:ext cx="1963882" cy="646331"/>
          </a:xfrm>
          <a:prstGeom prst="rect">
            <a:avLst/>
          </a:prstGeom>
          <a:noFill/>
        </p:spPr>
        <p:txBody>
          <a:bodyPr wrap="square" rtlCol="0">
            <a:spAutoFit/>
          </a:bodyPr>
          <a:lstStyle/>
          <a:p>
            <a:pPr algn="ctr"/>
            <a:r>
              <a:rPr lang="en-US" dirty="0" smtClean="0">
                <a:latin typeface="Calibri" panose="020F0502020204030204" pitchFamily="34" charset="0"/>
                <a:cs typeface="Calibri" panose="020F0502020204030204" pitchFamily="34" charset="0"/>
              </a:rPr>
              <a:t>eMAG - 48 samples</a:t>
            </a:r>
            <a:endParaRPr lang="en-US" dirty="0">
              <a:latin typeface="Calibri" panose="020F0502020204030204" pitchFamily="34" charset="0"/>
              <a:cs typeface="Calibri" panose="020F0502020204030204" pitchFamily="34" charset="0"/>
            </a:endParaRPr>
          </a:p>
        </p:txBody>
      </p:sp>
      <p:cxnSp>
        <p:nvCxnSpPr>
          <p:cNvPr id="13" name="Straight Arrow Connector 12"/>
          <p:cNvCxnSpPr/>
          <p:nvPr/>
        </p:nvCxnSpPr>
        <p:spPr>
          <a:xfrm>
            <a:off x="1966700" y="2958768"/>
            <a:ext cx="5922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129698" y="2896423"/>
            <a:ext cx="5922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068730" y="2938707"/>
            <a:ext cx="5922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stretch>
            <a:fillRect/>
          </a:stretch>
        </p:blipFill>
        <p:spPr>
          <a:xfrm>
            <a:off x="5123988" y="4724996"/>
            <a:ext cx="1707704" cy="1127084"/>
          </a:xfrm>
          <a:prstGeom prst="rect">
            <a:avLst/>
          </a:prstGeom>
        </p:spPr>
      </p:pic>
      <p:sp>
        <p:nvSpPr>
          <p:cNvPr id="17" name="TextBox 16"/>
          <p:cNvSpPr txBox="1"/>
          <p:nvPr/>
        </p:nvSpPr>
        <p:spPr>
          <a:xfrm>
            <a:off x="4875101" y="5796910"/>
            <a:ext cx="3734398" cy="369332"/>
          </a:xfrm>
          <a:prstGeom prst="rect">
            <a:avLst/>
          </a:prstGeom>
          <a:noFill/>
        </p:spPr>
        <p:txBody>
          <a:bodyPr wrap="square" rtlCol="0">
            <a:spAutoFit/>
          </a:bodyPr>
          <a:lstStyle/>
          <a:p>
            <a:pPr algn="ctr"/>
            <a:r>
              <a:rPr lang="en-US" dirty="0" err="1" smtClean="0">
                <a:latin typeface="Calibri" panose="020F0502020204030204" pitchFamily="34" charset="0"/>
                <a:cs typeface="Calibri" panose="020F0502020204030204" pitchFamily="34" charset="0"/>
              </a:rPr>
              <a:t>KingFisher</a:t>
            </a:r>
            <a:r>
              <a:rPr lang="en-US" dirty="0" smtClean="0">
                <a:latin typeface="Calibri" panose="020F0502020204030204" pitchFamily="34" charset="0"/>
                <a:cs typeface="Calibri" panose="020F0502020204030204" pitchFamily="34" charset="0"/>
              </a:rPr>
              <a:t> Flex - 96 samples</a:t>
            </a:r>
            <a:endParaRPr lang="en-US" dirty="0">
              <a:latin typeface="Calibri" panose="020F0502020204030204" pitchFamily="34" charset="0"/>
              <a:cs typeface="Calibri" panose="020F0502020204030204" pitchFamily="34" charset="0"/>
            </a:endParaRPr>
          </a:p>
        </p:txBody>
      </p:sp>
      <p:pic>
        <p:nvPicPr>
          <p:cNvPr id="117762" name="Picture 2" descr="QIAcube Automated DNA/RNA Purification Syst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6755" y="4284690"/>
            <a:ext cx="1650224" cy="16871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561244" y="5961717"/>
            <a:ext cx="3313857" cy="369332"/>
          </a:xfrm>
          <a:prstGeom prst="rect">
            <a:avLst/>
          </a:prstGeom>
          <a:noFill/>
        </p:spPr>
        <p:txBody>
          <a:bodyPr wrap="square" rtlCol="0">
            <a:spAutoFit/>
          </a:bodyPr>
          <a:lstStyle/>
          <a:p>
            <a:pPr algn="ctr"/>
            <a:r>
              <a:rPr lang="en-US" dirty="0" err="1" smtClean="0">
                <a:latin typeface="Calibri" panose="020F0502020204030204" pitchFamily="34" charset="0"/>
                <a:cs typeface="Calibri" panose="020F0502020204030204" pitchFamily="34" charset="0"/>
              </a:rPr>
              <a:t>QIAcube</a:t>
            </a:r>
            <a:r>
              <a:rPr lang="en-US" dirty="0" smtClean="0">
                <a:latin typeface="Calibri" panose="020F0502020204030204" pitchFamily="34" charset="0"/>
                <a:cs typeface="Calibri" panose="020F0502020204030204" pitchFamily="34" charset="0"/>
              </a:rPr>
              <a:t> HT - 96 samples</a:t>
            </a:r>
            <a:endParaRPr lang="en-US" dirty="0">
              <a:latin typeface="Calibri" panose="020F0502020204030204" pitchFamily="34" charset="0"/>
              <a:cs typeface="Calibri" panose="020F0502020204030204" pitchFamily="34" charset="0"/>
            </a:endParaRPr>
          </a:p>
        </p:txBody>
      </p:sp>
      <p:cxnSp>
        <p:nvCxnSpPr>
          <p:cNvPr id="23" name="Straight Arrow Connector 22"/>
          <p:cNvCxnSpPr/>
          <p:nvPr/>
        </p:nvCxnSpPr>
        <p:spPr>
          <a:xfrm>
            <a:off x="4282819" y="5420214"/>
            <a:ext cx="5922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6"/>
          <a:stretch>
            <a:fillRect/>
          </a:stretch>
        </p:blipFill>
        <p:spPr>
          <a:xfrm>
            <a:off x="6989074" y="4711016"/>
            <a:ext cx="1707704" cy="1127084"/>
          </a:xfrm>
          <a:prstGeom prst="rect">
            <a:avLst/>
          </a:prstGeom>
        </p:spPr>
      </p:pic>
      <p:pic>
        <p:nvPicPr>
          <p:cNvPr id="116740" name="Picture 4" descr="DBio High Yield Universal Spin Column for Nucleic Acid Miniprep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316" y="3925646"/>
            <a:ext cx="913563" cy="91356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40779" y="3550011"/>
            <a:ext cx="1422515" cy="523220"/>
          </a:xfrm>
          <a:prstGeom prst="rect">
            <a:avLst/>
          </a:prstGeom>
          <a:noFill/>
        </p:spPr>
        <p:txBody>
          <a:bodyPr wrap="square" rtlCol="0">
            <a:spAutoFit/>
          </a:bodyPr>
          <a:lstStyle/>
          <a:p>
            <a:pPr algn="ctr"/>
            <a:r>
              <a:rPr lang="en-US" sz="1400" dirty="0" smtClean="0"/>
              <a:t>Spin column – low volume</a:t>
            </a:r>
            <a:endParaRPr lang="en-US" sz="1400" dirty="0"/>
          </a:p>
        </p:txBody>
      </p:sp>
    </p:spTree>
    <p:extLst>
      <p:ext uri="{BB962C8B-B14F-4D97-AF65-F5344CB8AC3E}">
        <p14:creationId xmlns:p14="http://schemas.microsoft.com/office/powerpoint/2010/main" val="28917083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751" y="557014"/>
            <a:ext cx="7886700" cy="994172"/>
          </a:xfrm>
        </p:spPr>
        <p:txBody>
          <a:bodyPr/>
          <a:lstStyle/>
          <a:p>
            <a:r>
              <a:rPr lang="en-US" dirty="0" smtClean="0">
                <a:effectLst/>
                <a:latin typeface="Calibri" panose="020F0502020204030204" pitchFamily="34" charset="0"/>
                <a:cs typeface="Calibri" panose="020F0502020204030204" pitchFamily="34" charset="0"/>
              </a:rPr>
              <a:t>Max Testing</a:t>
            </a:r>
            <a:endParaRPr lang="en-US" dirty="0">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3"/>
          <a:srcRect r="5030" b="6763"/>
          <a:stretch/>
        </p:blipFill>
        <p:spPr>
          <a:xfrm>
            <a:off x="5474840" y="3521106"/>
            <a:ext cx="2759064" cy="2708694"/>
          </a:xfrm>
          <a:prstGeom prst="rect">
            <a:avLst/>
          </a:prstGeom>
        </p:spPr>
      </p:pic>
      <p:sp>
        <p:nvSpPr>
          <p:cNvPr id="10" name="TextBox 9"/>
          <p:cNvSpPr txBox="1"/>
          <p:nvPr/>
        </p:nvSpPr>
        <p:spPr>
          <a:xfrm>
            <a:off x="7227787" y="5478828"/>
            <a:ext cx="2298619" cy="646331"/>
          </a:xfrm>
          <a:prstGeom prst="rect">
            <a:avLst/>
          </a:prstGeom>
          <a:noFill/>
        </p:spPr>
        <p:txBody>
          <a:bodyPr wrap="square" rtlCol="0">
            <a:spAutoFit/>
          </a:bodyPr>
          <a:lstStyle/>
          <a:p>
            <a:pPr algn="ctr"/>
            <a:r>
              <a:rPr lang="en-US" dirty="0" err="1" smtClean="0">
                <a:latin typeface="Calibri" panose="020F0502020204030204" pitchFamily="34" charset="0"/>
                <a:cs typeface="Calibri" panose="020F0502020204030204" pitchFamily="34" charset="0"/>
              </a:rPr>
              <a:t>Hologic</a:t>
            </a:r>
            <a:r>
              <a:rPr lang="en-US" dirty="0" smtClean="0">
                <a:latin typeface="Calibri" panose="020F0502020204030204" pitchFamily="34" charset="0"/>
                <a:cs typeface="Calibri" panose="020F0502020204030204" pitchFamily="34" charset="0"/>
              </a:rPr>
              <a:t> Panther- 300/8hr</a:t>
            </a:r>
            <a:endParaRPr lang="en-US" dirty="0">
              <a:latin typeface="Calibri" panose="020F0502020204030204" pitchFamily="34" charset="0"/>
              <a:cs typeface="Calibri" panose="020F0502020204030204" pitchFamily="34" charset="0"/>
            </a:endParaRPr>
          </a:p>
        </p:txBody>
      </p:sp>
      <p:sp>
        <p:nvSpPr>
          <p:cNvPr id="18" name="TextBox 17"/>
          <p:cNvSpPr txBox="1"/>
          <p:nvPr/>
        </p:nvSpPr>
        <p:spPr>
          <a:xfrm>
            <a:off x="7947520" y="5002118"/>
            <a:ext cx="572768"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x2</a:t>
            </a:r>
            <a:endParaRPr lang="en-US" dirty="0">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4"/>
          <a:stretch>
            <a:fillRect/>
          </a:stretch>
        </p:blipFill>
        <p:spPr>
          <a:xfrm>
            <a:off x="586711" y="1285320"/>
            <a:ext cx="994440" cy="787229"/>
          </a:xfrm>
          <a:prstGeom prst="rect">
            <a:avLst/>
          </a:prstGeom>
        </p:spPr>
      </p:pic>
      <p:pic>
        <p:nvPicPr>
          <p:cNvPr id="14" name="Picture 13"/>
          <p:cNvPicPr>
            <a:picLocks noChangeAspect="1"/>
          </p:cNvPicPr>
          <p:nvPr/>
        </p:nvPicPr>
        <p:blipFill>
          <a:blip r:embed="rId5"/>
          <a:stretch>
            <a:fillRect/>
          </a:stretch>
        </p:blipFill>
        <p:spPr>
          <a:xfrm>
            <a:off x="2431920" y="1285320"/>
            <a:ext cx="1048554" cy="924681"/>
          </a:xfrm>
          <a:prstGeom prst="rect">
            <a:avLst/>
          </a:prstGeom>
        </p:spPr>
      </p:pic>
      <p:sp>
        <p:nvSpPr>
          <p:cNvPr id="19" name="TextBox 18"/>
          <p:cNvSpPr txBox="1"/>
          <p:nvPr/>
        </p:nvSpPr>
        <p:spPr>
          <a:xfrm>
            <a:off x="1809663" y="2225728"/>
            <a:ext cx="572768" cy="415498"/>
          </a:xfrm>
          <a:prstGeom prst="rect">
            <a:avLst/>
          </a:prstGeom>
          <a:noFill/>
        </p:spPr>
        <p:txBody>
          <a:bodyPr wrap="square" rtlCol="0">
            <a:spAutoFit/>
          </a:bodyPr>
          <a:lstStyle/>
          <a:p>
            <a:pPr algn="ctr"/>
            <a:r>
              <a:rPr lang="en-US" sz="2100" b="1" dirty="0">
                <a:latin typeface="Calibri" panose="020F0502020204030204" pitchFamily="34" charset="0"/>
                <a:cs typeface="Calibri" panose="020F0502020204030204" pitchFamily="34" charset="0"/>
              </a:rPr>
              <a:t>+</a:t>
            </a:r>
          </a:p>
        </p:txBody>
      </p:sp>
      <p:pic>
        <p:nvPicPr>
          <p:cNvPr id="4" name="Picture 3"/>
          <p:cNvPicPr>
            <a:picLocks noChangeAspect="1"/>
          </p:cNvPicPr>
          <p:nvPr/>
        </p:nvPicPr>
        <p:blipFill>
          <a:blip r:embed="rId6"/>
          <a:stretch>
            <a:fillRect/>
          </a:stretch>
        </p:blipFill>
        <p:spPr>
          <a:xfrm>
            <a:off x="1136134" y="4044073"/>
            <a:ext cx="2466803" cy="1882079"/>
          </a:xfrm>
          <a:prstGeom prst="rect">
            <a:avLst/>
          </a:prstGeom>
        </p:spPr>
      </p:pic>
      <p:pic>
        <p:nvPicPr>
          <p:cNvPr id="15" name="Picture 14"/>
          <p:cNvPicPr>
            <a:picLocks noChangeAspect="1"/>
          </p:cNvPicPr>
          <p:nvPr/>
        </p:nvPicPr>
        <p:blipFill>
          <a:blip r:embed="rId4"/>
          <a:stretch>
            <a:fillRect/>
          </a:stretch>
        </p:blipFill>
        <p:spPr>
          <a:xfrm>
            <a:off x="602053" y="2142531"/>
            <a:ext cx="994440" cy="787229"/>
          </a:xfrm>
          <a:prstGeom prst="rect">
            <a:avLst/>
          </a:prstGeom>
        </p:spPr>
      </p:pic>
      <p:pic>
        <p:nvPicPr>
          <p:cNvPr id="21" name="Picture 20"/>
          <p:cNvPicPr>
            <a:picLocks noChangeAspect="1"/>
          </p:cNvPicPr>
          <p:nvPr/>
        </p:nvPicPr>
        <p:blipFill>
          <a:blip r:embed="rId4"/>
          <a:stretch>
            <a:fillRect/>
          </a:stretch>
        </p:blipFill>
        <p:spPr>
          <a:xfrm>
            <a:off x="593359" y="3012758"/>
            <a:ext cx="994440" cy="787229"/>
          </a:xfrm>
          <a:prstGeom prst="rect">
            <a:avLst/>
          </a:prstGeom>
        </p:spPr>
      </p:pic>
      <p:pic>
        <p:nvPicPr>
          <p:cNvPr id="22" name="Picture 21"/>
          <p:cNvPicPr>
            <a:picLocks noChangeAspect="1"/>
          </p:cNvPicPr>
          <p:nvPr/>
        </p:nvPicPr>
        <p:blipFill>
          <a:blip r:embed="rId5"/>
          <a:stretch>
            <a:fillRect/>
          </a:stretch>
        </p:blipFill>
        <p:spPr>
          <a:xfrm>
            <a:off x="2362961" y="2341670"/>
            <a:ext cx="1048554" cy="924681"/>
          </a:xfrm>
          <a:prstGeom prst="rect">
            <a:avLst/>
          </a:prstGeom>
        </p:spPr>
      </p:pic>
      <p:pic>
        <p:nvPicPr>
          <p:cNvPr id="23" name="Picture 22"/>
          <p:cNvPicPr>
            <a:picLocks noChangeAspect="1"/>
          </p:cNvPicPr>
          <p:nvPr/>
        </p:nvPicPr>
        <p:blipFill>
          <a:blip r:embed="rId5"/>
          <a:stretch>
            <a:fillRect/>
          </a:stretch>
        </p:blipFill>
        <p:spPr>
          <a:xfrm>
            <a:off x="3566179" y="1301047"/>
            <a:ext cx="1048554" cy="924681"/>
          </a:xfrm>
          <a:prstGeom prst="rect">
            <a:avLst/>
          </a:prstGeom>
        </p:spPr>
      </p:pic>
      <p:pic>
        <p:nvPicPr>
          <p:cNvPr id="24" name="Picture 23"/>
          <p:cNvPicPr>
            <a:picLocks noChangeAspect="1"/>
          </p:cNvPicPr>
          <p:nvPr/>
        </p:nvPicPr>
        <p:blipFill>
          <a:blip r:embed="rId5"/>
          <a:stretch>
            <a:fillRect/>
          </a:stretch>
        </p:blipFill>
        <p:spPr>
          <a:xfrm>
            <a:off x="3973791" y="3337646"/>
            <a:ext cx="1048554" cy="924681"/>
          </a:xfrm>
          <a:prstGeom prst="rect">
            <a:avLst/>
          </a:prstGeom>
        </p:spPr>
      </p:pic>
      <p:pic>
        <p:nvPicPr>
          <p:cNvPr id="25" name="Picture 24"/>
          <p:cNvPicPr>
            <a:picLocks noChangeAspect="1"/>
          </p:cNvPicPr>
          <p:nvPr/>
        </p:nvPicPr>
        <p:blipFill>
          <a:blip r:embed="rId5"/>
          <a:stretch>
            <a:fillRect/>
          </a:stretch>
        </p:blipFill>
        <p:spPr>
          <a:xfrm>
            <a:off x="3480474" y="2342422"/>
            <a:ext cx="1048554" cy="924681"/>
          </a:xfrm>
          <a:prstGeom prst="rect">
            <a:avLst/>
          </a:prstGeom>
        </p:spPr>
      </p:pic>
      <p:pic>
        <p:nvPicPr>
          <p:cNvPr id="26" name="Picture 25"/>
          <p:cNvPicPr>
            <a:picLocks noChangeAspect="1"/>
          </p:cNvPicPr>
          <p:nvPr/>
        </p:nvPicPr>
        <p:blipFill>
          <a:blip r:embed="rId5"/>
          <a:stretch>
            <a:fillRect/>
          </a:stretch>
        </p:blipFill>
        <p:spPr>
          <a:xfrm>
            <a:off x="4775116" y="1301047"/>
            <a:ext cx="1048554" cy="924681"/>
          </a:xfrm>
          <a:prstGeom prst="rect">
            <a:avLst/>
          </a:prstGeom>
        </p:spPr>
      </p:pic>
      <p:pic>
        <p:nvPicPr>
          <p:cNvPr id="27" name="Picture 26"/>
          <p:cNvPicPr>
            <a:picLocks noChangeAspect="1"/>
          </p:cNvPicPr>
          <p:nvPr/>
        </p:nvPicPr>
        <p:blipFill>
          <a:blip r:embed="rId5"/>
          <a:stretch>
            <a:fillRect/>
          </a:stretch>
        </p:blipFill>
        <p:spPr>
          <a:xfrm>
            <a:off x="4719870" y="2341669"/>
            <a:ext cx="1048554" cy="924681"/>
          </a:xfrm>
          <a:prstGeom prst="rect">
            <a:avLst/>
          </a:prstGeom>
        </p:spPr>
      </p:pic>
      <p:pic>
        <p:nvPicPr>
          <p:cNvPr id="28" name="Picture 27"/>
          <p:cNvPicPr>
            <a:picLocks noChangeAspect="1"/>
          </p:cNvPicPr>
          <p:nvPr/>
        </p:nvPicPr>
        <p:blipFill>
          <a:blip r:embed="rId5"/>
          <a:stretch>
            <a:fillRect/>
          </a:stretch>
        </p:blipFill>
        <p:spPr>
          <a:xfrm>
            <a:off x="5956249" y="2359543"/>
            <a:ext cx="1048554" cy="924681"/>
          </a:xfrm>
          <a:prstGeom prst="rect">
            <a:avLst/>
          </a:prstGeom>
        </p:spPr>
      </p:pic>
      <p:pic>
        <p:nvPicPr>
          <p:cNvPr id="29" name="Picture 28"/>
          <p:cNvPicPr>
            <a:picLocks noChangeAspect="1"/>
          </p:cNvPicPr>
          <p:nvPr/>
        </p:nvPicPr>
        <p:blipFill>
          <a:blip r:embed="rId5"/>
          <a:stretch>
            <a:fillRect/>
          </a:stretch>
        </p:blipFill>
        <p:spPr>
          <a:xfrm>
            <a:off x="5972046" y="1301047"/>
            <a:ext cx="1048554" cy="924681"/>
          </a:xfrm>
          <a:prstGeom prst="rect">
            <a:avLst/>
          </a:prstGeom>
        </p:spPr>
      </p:pic>
      <p:pic>
        <p:nvPicPr>
          <p:cNvPr id="30" name="Picture 29"/>
          <p:cNvPicPr>
            <a:picLocks noChangeAspect="1"/>
          </p:cNvPicPr>
          <p:nvPr/>
        </p:nvPicPr>
        <p:blipFill>
          <a:blip r:embed="rId5"/>
          <a:stretch>
            <a:fillRect/>
          </a:stretch>
        </p:blipFill>
        <p:spPr>
          <a:xfrm>
            <a:off x="7216962" y="2341669"/>
            <a:ext cx="1048554" cy="924681"/>
          </a:xfrm>
          <a:prstGeom prst="rect">
            <a:avLst/>
          </a:prstGeom>
        </p:spPr>
      </p:pic>
      <p:pic>
        <p:nvPicPr>
          <p:cNvPr id="31" name="Picture 30"/>
          <p:cNvPicPr>
            <a:picLocks noChangeAspect="1"/>
          </p:cNvPicPr>
          <p:nvPr/>
        </p:nvPicPr>
        <p:blipFill>
          <a:blip r:embed="rId5"/>
          <a:stretch>
            <a:fillRect/>
          </a:stretch>
        </p:blipFill>
        <p:spPr>
          <a:xfrm>
            <a:off x="7194164" y="1285319"/>
            <a:ext cx="1048554" cy="924681"/>
          </a:xfrm>
          <a:prstGeom prst="rect">
            <a:avLst/>
          </a:prstGeom>
        </p:spPr>
      </p:pic>
    </p:spTree>
    <p:extLst>
      <p:ext uri="{BB962C8B-B14F-4D97-AF65-F5344CB8AC3E}">
        <p14:creationId xmlns:p14="http://schemas.microsoft.com/office/powerpoint/2010/main" val="183857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5949"/>
            <a:ext cx="7132983" cy="1250950"/>
          </a:xfrm>
        </p:spPr>
        <p:txBody>
          <a:bodyPr/>
          <a:lstStyle/>
          <a:p>
            <a:r>
              <a:rPr lang="en-US" dirty="0" smtClean="0">
                <a:effectLst/>
                <a:latin typeface="Calibri" panose="020F0502020204030204" pitchFamily="34" charset="0"/>
                <a:cs typeface="Calibri" panose="020F0502020204030204" pitchFamily="34" charset="0"/>
              </a:rPr>
              <a:t>Statewide – Wisconsin Clinical Laboratory Network</a:t>
            </a:r>
            <a:endParaRPr lang="en-US" dirty="0">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28651" y="2373613"/>
            <a:ext cx="4181718" cy="3263504"/>
          </a:xfrm>
        </p:spPr>
        <p:txBody>
          <a:bodyPr/>
          <a:lstStyle/>
          <a:p>
            <a:r>
              <a:rPr lang="en-US" sz="2400" dirty="0" smtClean="0">
                <a:latin typeface="Calibri" panose="020F0502020204030204" pitchFamily="34" charset="0"/>
                <a:cs typeface="Calibri" panose="020F0502020204030204" pitchFamily="34" charset="0"/>
              </a:rPr>
              <a:t>Spring 2020:</a:t>
            </a:r>
          </a:p>
          <a:p>
            <a:pPr marL="1200150" lvl="1" indent="-4572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Detailed </a:t>
            </a:r>
            <a:r>
              <a:rPr lang="en-US" sz="2000" dirty="0">
                <a:latin typeface="Calibri" panose="020F0502020204030204" pitchFamily="34" charset="0"/>
                <a:cs typeface="Calibri" panose="020F0502020204030204" pitchFamily="34" charset="0"/>
              </a:rPr>
              <a:t>Webpage</a:t>
            </a:r>
          </a:p>
          <a:p>
            <a:pPr marL="1200150" lvl="1" indent="-4572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&gt;120 Validation Panels</a:t>
            </a:r>
          </a:p>
          <a:p>
            <a:pPr marL="1200150" lvl="1" indent="-4572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15 Webinars</a:t>
            </a:r>
          </a:p>
          <a:p>
            <a:pPr marL="1200150" lvl="1" indent="-4572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&gt;25 Lab Messages</a:t>
            </a:r>
          </a:p>
          <a:p>
            <a:pPr marL="1200150" lvl="1" indent="-4572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Email listserv for active community discussion</a:t>
            </a:r>
          </a:p>
          <a:p>
            <a:pPr marL="1200150" lvl="1" indent="-4572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Technical Consultants</a:t>
            </a:r>
          </a:p>
        </p:txBody>
      </p:sp>
      <p:pic>
        <p:nvPicPr>
          <p:cNvPr id="4" name="Picture 3"/>
          <p:cNvPicPr>
            <a:picLocks noChangeAspect="1"/>
          </p:cNvPicPr>
          <p:nvPr/>
        </p:nvPicPr>
        <p:blipFill>
          <a:blip r:embed="rId3"/>
          <a:stretch>
            <a:fillRect/>
          </a:stretch>
        </p:blipFill>
        <p:spPr>
          <a:xfrm>
            <a:off x="4810369" y="2150269"/>
            <a:ext cx="4230287" cy="3608839"/>
          </a:xfrm>
          <a:prstGeom prst="rect">
            <a:avLst/>
          </a:prstGeom>
          <a:ln w="38100">
            <a:solidFill>
              <a:schemeClr val="tx1"/>
            </a:solidFill>
          </a:ln>
        </p:spPr>
      </p:pic>
    </p:spTree>
    <p:extLst>
      <p:ext uri="{BB962C8B-B14F-4D97-AF65-F5344CB8AC3E}">
        <p14:creationId xmlns:p14="http://schemas.microsoft.com/office/powerpoint/2010/main" val="38248999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latin typeface="Calibri" panose="020F0502020204030204" pitchFamily="34" charset="0"/>
                <a:cs typeface="Calibri" panose="020F0502020204030204" pitchFamily="34" charset="0"/>
              </a:rPr>
              <a:t>Statewide Estimated Daily Test Capacity</a:t>
            </a:r>
            <a:endParaRPr lang="en-US" dirty="0">
              <a:effectLst/>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553530" y="2485126"/>
            <a:ext cx="7924800" cy="2992016"/>
          </a:xfrm>
          <a:prstGeom prst="rect">
            <a:avLst/>
          </a:prstGeom>
        </p:spPr>
      </p:pic>
    </p:spTree>
    <p:extLst>
      <p:ext uri="{BB962C8B-B14F-4D97-AF65-F5344CB8AC3E}">
        <p14:creationId xmlns:p14="http://schemas.microsoft.com/office/powerpoint/2010/main" val="40169080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599799"/>
            <a:ext cx="6824870" cy="1250950"/>
          </a:xfrm>
        </p:spPr>
        <p:txBody>
          <a:bodyPr>
            <a:normAutofit/>
          </a:bodyPr>
          <a:lstStyle/>
          <a:p>
            <a:r>
              <a:rPr lang="en-US" sz="3200" dirty="0" smtClean="0">
                <a:effectLst/>
                <a:latin typeface="Calibri" panose="020F0502020204030204" pitchFamily="34" charset="0"/>
                <a:cs typeface="Calibri" panose="020F0502020204030204" pitchFamily="34" charset="0"/>
              </a:rPr>
              <a:t>Respiratory Diagnostic Testing in Non-emergency </a:t>
            </a:r>
            <a:r>
              <a:rPr lang="en-US" sz="3200" dirty="0">
                <a:effectLst/>
                <a:latin typeface="Calibri" panose="020F0502020204030204" pitchFamily="34" charset="0"/>
                <a:cs typeface="Calibri" panose="020F0502020204030204" pitchFamily="34" charset="0"/>
              </a:rPr>
              <a:t>S</a:t>
            </a:r>
            <a:r>
              <a:rPr lang="en-US" sz="3200" dirty="0" smtClean="0">
                <a:effectLst/>
                <a:latin typeface="Calibri" panose="020F0502020204030204" pitchFamily="34" charset="0"/>
                <a:cs typeface="Calibri" panose="020F0502020204030204" pitchFamily="34" charset="0"/>
              </a:rPr>
              <a:t>cenarios</a:t>
            </a:r>
            <a:endParaRPr lang="en-US" sz="3200" dirty="0">
              <a:effectLst/>
              <a:latin typeface="Calibri" panose="020F0502020204030204" pitchFamily="34" charset="0"/>
              <a:cs typeface="Calibri" panose="020F0502020204030204" pitchFamily="34" charset="0"/>
            </a:endParaRPr>
          </a:p>
        </p:txBody>
      </p:sp>
      <p:sp>
        <p:nvSpPr>
          <p:cNvPr id="4" name="Rectangle 3"/>
          <p:cNvSpPr/>
          <p:nvPr/>
        </p:nvSpPr>
        <p:spPr>
          <a:xfrm>
            <a:off x="200024" y="2175696"/>
            <a:ext cx="8086725" cy="2726900"/>
          </a:xfrm>
          <a:prstGeom prst="rect">
            <a:avLst/>
          </a:prstGeom>
        </p:spPr>
        <p:txBody>
          <a:bodyPr wrap="square">
            <a:spAutoFit/>
          </a:bodyPr>
          <a:lstStyle/>
          <a:p>
            <a:pPr marL="1143000" marR="0" lvl="2" indent="-228600">
              <a:lnSpc>
                <a:spcPct val="107000"/>
              </a:lnSpc>
              <a:spcBef>
                <a:spcPts val="0"/>
              </a:spcBef>
              <a:spcAft>
                <a:spcPts val="0"/>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Respiratory </a:t>
            </a:r>
            <a:r>
              <a:rPr lang="en-US" sz="2000" dirty="0" smtClean="0">
                <a:latin typeface="Calibri" panose="020F0502020204030204" pitchFamily="34" charset="0"/>
                <a:ea typeface="Calibri" panose="020F0502020204030204" pitchFamily="34" charset="0"/>
                <a:cs typeface="Times New Roman" panose="02020603050405020304" pitchFamily="18" charset="0"/>
              </a:rPr>
              <a:t>outbreaks</a:t>
            </a:r>
          </a:p>
          <a:p>
            <a:pPr marL="1600200" lvl="3" indent="-228600">
              <a:lnSpc>
                <a:spcPct val="107000"/>
              </a:lnSpc>
              <a:spcBef>
                <a:spcPts val="0"/>
              </a:spcBef>
              <a:spcAft>
                <a:spcPts val="0"/>
              </a:spcAft>
              <a:buFont typeface="Wingdings" panose="05000000000000000000" pitchFamily="2" charset="2"/>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Work with DHS and/or local public health departments </a:t>
            </a:r>
          </a:p>
          <a:p>
            <a:pPr marL="1600200" lvl="3" indent="-228600">
              <a:lnSpc>
                <a:spcPct val="107000"/>
              </a:lnSpc>
              <a:spcBef>
                <a:spcPts val="0"/>
              </a:spcBef>
              <a:spcAft>
                <a:spcPts val="0"/>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R</a:t>
            </a:r>
            <a:r>
              <a:rPr lang="en-US" sz="2000" dirty="0" smtClean="0">
                <a:latin typeface="Calibri" panose="020F0502020204030204" pitchFamily="34" charset="0"/>
                <a:ea typeface="Calibri" panose="020F0502020204030204" pitchFamily="34" charset="0"/>
                <a:cs typeface="Times New Roman" panose="02020603050405020304" pitchFamily="18" charset="0"/>
              </a:rPr>
              <a:t>un FluSC2 (flu A, flu B, and SARS-CoV-2) </a:t>
            </a:r>
            <a:r>
              <a:rPr lang="en-US" sz="2000" dirty="0">
                <a:latin typeface="Calibri" panose="020F0502020204030204" pitchFamily="34" charset="0"/>
                <a:ea typeface="Calibri" panose="020F0502020204030204" pitchFamily="34" charset="0"/>
                <a:cs typeface="Times New Roman" panose="02020603050405020304" pitchFamily="18" charset="0"/>
              </a:rPr>
              <a:t>and </a:t>
            </a:r>
            <a:r>
              <a:rPr lang="en-US" sz="2000" dirty="0" smtClean="0">
                <a:latin typeface="Calibri" panose="020F0502020204030204" pitchFamily="34" charset="0"/>
                <a:ea typeface="Calibri" panose="020F0502020204030204" pitchFamily="34" charset="0"/>
                <a:cs typeface="Times New Roman" panose="02020603050405020304" pitchFamily="18" charset="0"/>
              </a:rPr>
              <a:t>respiratory pathogen panel to </a:t>
            </a:r>
            <a:r>
              <a:rPr lang="en-US" sz="2000" dirty="0">
                <a:latin typeface="Calibri" panose="020F0502020204030204" pitchFamily="34" charset="0"/>
                <a:ea typeface="Calibri" panose="020F0502020204030204" pitchFamily="34" charset="0"/>
                <a:cs typeface="Times New Roman" panose="02020603050405020304" pitchFamily="18" charset="0"/>
              </a:rPr>
              <a:t>determine an </a:t>
            </a:r>
            <a:r>
              <a:rPr lang="en-US" sz="2000" dirty="0" smtClean="0">
                <a:latin typeface="Calibri" panose="020F0502020204030204" pitchFamily="34" charset="0"/>
                <a:ea typeface="Calibri" panose="020F0502020204030204" pitchFamily="34" charset="0"/>
                <a:cs typeface="Times New Roman" panose="02020603050405020304" pitchFamily="18" charset="0"/>
              </a:rPr>
              <a:t>etiology</a:t>
            </a:r>
          </a:p>
          <a:p>
            <a:pPr marL="1600200" lvl="3" indent="-228600">
              <a:lnSpc>
                <a:spcPct val="107000"/>
              </a:lnSpc>
              <a:spcBef>
                <a:spcPts val="0"/>
              </a:spcBef>
              <a:spcAft>
                <a:spcPts val="0"/>
              </a:spcAft>
              <a:buFont typeface="Wingdings" panose="05000000000000000000" pitchFamily="2" charset="2"/>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Etiology drives response</a:t>
            </a:r>
          </a:p>
          <a:p>
            <a:pPr marL="2057400" lvl="4" indent="-228600">
              <a:lnSpc>
                <a:spcPct val="107000"/>
              </a:lnSpc>
              <a:spcBef>
                <a:spcPts val="0"/>
              </a:spcBef>
              <a:spcAft>
                <a:spcPts val="0"/>
              </a:spcAft>
              <a:buFont typeface="Wingdings" panose="05000000000000000000" pitchFamily="2" charset="2"/>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Tamiflu </a:t>
            </a:r>
            <a:r>
              <a:rPr lang="en-US" sz="2000" dirty="0">
                <a:latin typeface="Calibri" panose="020F0502020204030204" pitchFamily="34" charset="0"/>
                <a:ea typeface="Calibri" panose="020F0502020204030204" pitchFamily="34" charset="0"/>
                <a:cs typeface="Times New Roman" panose="02020603050405020304" pitchFamily="18" charset="0"/>
              </a:rPr>
              <a:t>for prophylaxis of LTCF residents, for </a:t>
            </a:r>
            <a:r>
              <a:rPr lang="en-US" sz="2000" dirty="0" smtClean="0">
                <a:latin typeface="Calibri" panose="020F0502020204030204" pitchFamily="34" charset="0"/>
                <a:ea typeface="Calibri" panose="020F0502020204030204" pitchFamily="34" charset="0"/>
                <a:cs typeface="Times New Roman" panose="02020603050405020304" pitchFamily="18" charset="0"/>
              </a:rPr>
              <a:t>example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Flu </a:t>
            </a:r>
            <a:r>
              <a:rPr lang="en-US" sz="2000" dirty="0">
                <a:latin typeface="Calibri" panose="020F0502020204030204" pitchFamily="34" charset="0"/>
                <a:ea typeface="Calibri" panose="020F0502020204030204" pitchFamily="34" charset="0"/>
                <a:cs typeface="Times New Roman" panose="02020603050405020304" pitchFamily="18" charset="0"/>
              </a:rPr>
              <a:t>subtyping (H5, H7</a:t>
            </a:r>
            <a:r>
              <a:rPr lang="en-US" sz="2000" dirty="0" smtClean="0">
                <a:latin typeface="Calibri" panose="020F0502020204030204" pitchFamily="34" charset="0"/>
                <a:ea typeface="Calibri" panose="020F0502020204030204" pitchFamily="34" charset="0"/>
                <a:cs typeface="Times New Roman" panose="02020603050405020304" pitchFamily="18" charset="0"/>
              </a:rPr>
              <a:t>) when contact with birds and symptomatic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43064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320" y="761602"/>
            <a:ext cx="7111829" cy="938213"/>
          </a:xfrm>
        </p:spPr>
        <p:txBody>
          <a:bodyPr>
            <a:normAutofit fontScale="90000"/>
          </a:bodyPr>
          <a:lstStyle/>
          <a:p>
            <a:r>
              <a:rPr lang="en-US" dirty="0" smtClean="0">
                <a:effectLst/>
                <a:latin typeface="Calibri" panose="020F0502020204030204" pitchFamily="34" charset="0"/>
                <a:cs typeface="Calibri" panose="020F0502020204030204" pitchFamily="34" charset="0"/>
              </a:rPr>
              <a:t>Purposes of Respiratory Virus Surveillance</a:t>
            </a:r>
            <a:endParaRPr lang="en-US" dirty="0">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65320" y="2098315"/>
            <a:ext cx="6329360" cy="3300593"/>
          </a:xfrm>
        </p:spPr>
        <p:txBody>
          <a:bodyPr/>
          <a:lstStyle/>
          <a:p>
            <a:pPr marL="342900"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Depends on the pathogen</a:t>
            </a:r>
          </a:p>
          <a:p>
            <a:pPr marL="342900"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All respiratory viruses</a:t>
            </a:r>
          </a:p>
          <a:p>
            <a:pPr marL="900113" lvl="1" indent="-342900">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Situational awareness of what is circulating, to inform clinical decision-making and public health response</a:t>
            </a:r>
            <a:endParaRPr lang="en-US" sz="1800" dirty="0">
              <a:solidFill>
                <a:schemeClr val="tx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Influenza, RSV, and SARS-CoV-2</a:t>
            </a:r>
          </a:p>
          <a:p>
            <a:pPr marL="900113" lvl="1" indent="-342900">
              <a:buFont typeface="Arial" panose="020B0604020202020204" pitchFamily="34" charset="0"/>
              <a:buChar char="•"/>
            </a:pPr>
            <a:r>
              <a:rPr lang="en-US" sz="1800" dirty="0">
                <a:solidFill>
                  <a:schemeClr val="tx1"/>
                </a:solidFill>
                <a:latin typeface="Calibri" panose="020F0502020204030204" pitchFamily="34" charset="0"/>
                <a:cs typeface="Calibri" panose="020F0502020204030204" pitchFamily="34" charset="0"/>
              </a:rPr>
              <a:t>Track circulating strains to inform vaccine strain selection</a:t>
            </a:r>
          </a:p>
          <a:p>
            <a:pPr marL="900113" lvl="1" indent="-342900">
              <a:buFont typeface="Arial" panose="020B0604020202020204" pitchFamily="34" charset="0"/>
              <a:buChar char="•"/>
            </a:pPr>
            <a:r>
              <a:rPr lang="en-US" sz="1800" dirty="0">
                <a:solidFill>
                  <a:schemeClr val="tx1"/>
                </a:solidFill>
                <a:latin typeface="Calibri" panose="020F0502020204030204" pitchFamily="34" charset="0"/>
                <a:cs typeface="Calibri" panose="020F0502020204030204" pitchFamily="34" charset="0"/>
              </a:rPr>
              <a:t>Detect antiviral resistance</a:t>
            </a:r>
          </a:p>
          <a:p>
            <a:pPr marL="900113" lvl="1" indent="-342900">
              <a:buFont typeface="Arial" panose="020B0604020202020204" pitchFamily="34" charset="0"/>
              <a:buChar char="•"/>
            </a:pPr>
            <a:r>
              <a:rPr lang="en-US" sz="1800" dirty="0">
                <a:solidFill>
                  <a:schemeClr val="tx1"/>
                </a:solidFill>
                <a:latin typeface="Calibri" panose="020F0502020204030204" pitchFamily="34" charset="0"/>
                <a:cs typeface="Calibri" panose="020F0502020204030204" pitchFamily="34" charset="0"/>
              </a:rPr>
              <a:t>Isolate viruses for inclusion into future vaccines (flu)</a:t>
            </a:r>
          </a:p>
          <a:p>
            <a:pPr marL="900113" lvl="1" indent="-342900">
              <a:buFont typeface="Arial" panose="020B0604020202020204" pitchFamily="34" charset="0"/>
              <a:buChar char="•"/>
            </a:pPr>
            <a:r>
              <a:rPr lang="en-US" sz="1800" dirty="0">
                <a:solidFill>
                  <a:schemeClr val="tx1"/>
                </a:solidFill>
                <a:latin typeface="Calibri" panose="020F0502020204030204" pitchFamily="34" charset="0"/>
                <a:cs typeface="Calibri" panose="020F0502020204030204" pitchFamily="34" charset="0"/>
              </a:rPr>
              <a:t>Detect novel influenza viruses with pandemic potential (flu) or novel variants (SARS-CoV-2)</a:t>
            </a:r>
          </a:p>
        </p:txBody>
      </p:sp>
      <p:pic>
        <p:nvPicPr>
          <p:cNvPr id="4" name="Picture 3"/>
          <p:cNvPicPr>
            <a:picLocks noChangeAspect="1"/>
          </p:cNvPicPr>
          <p:nvPr/>
        </p:nvPicPr>
        <p:blipFill>
          <a:blip r:embed="rId3"/>
          <a:stretch>
            <a:fillRect/>
          </a:stretch>
        </p:blipFill>
        <p:spPr>
          <a:xfrm>
            <a:off x="7168983" y="2291460"/>
            <a:ext cx="1895504" cy="2827192"/>
          </a:xfrm>
          <a:prstGeom prst="rect">
            <a:avLst/>
          </a:prstGeom>
          <a:ln w="38100">
            <a:solidFill>
              <a:schemeClr val="tx1"/>
            </a:solidFill>
          </a:ln>
        </p:spPr>
      </p:pic>
    </p:spTree>
    <p:extLst>
      <p:ext uri="{BB962C8B-B14F-4D97-AF65-F5344CB8AC3E}">
        <p14:creationId xmlns:p14="http://schemas.microsoft.com/office/powerpoint/2010/main" val="4196989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85191" y="792942"/>
            <a:ext cx="6757526" cy="691319"/>
          </a:xfrm>
          <a:prstGeom prst="rect">
            <a:avLst/>
          </a:prstGeom>
        </p:spPr>
        <p:txBody>
          <a:bodyPr vert="horz" lIns="0" tIns="0" rIns="0" bIns="0" rtlCol="0" anchor="t" anchorCtr="0">
            <a:no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r>
              <a:rPr lang="en-US" sz="3400" dirty="0">
                <a:effectLst/>
                <a:latin typeface="Calibri" panose="020F0502020204030204" pitchFamily="34" charset="0"/>
                <a:cs typeface="Calibri" panose="020F0502020204030204" pitchFamily="34" charset="0"/>
              </a:rPr>
              <a:t>Respiratory Surveillance in Wisconsin</a:t>
            </a:r>
          </a:p>
        </p:txBody>
      </p:sp>
      <p:sp>
        <p:nvSpPr>
          <p:cNvPr id="5" name="Content Placeholder 2"/>
          <p:cNvSpPr txBox="1">
            <a:spLocks/>
          </p:cNvSpPr>
          <p:nvPr/>
        </p:nvSpPr>
        <p:spPr>
          <a:xfrm>
            <a:off x="565317" y="1785690"/>
            <a:ext cx="5822504" cy="3126429"/>
          </a:xfrm>
          <a:prstGeom prst="rect">
            <a:avLst/>
          </a:prstGeom>
        </p:spPr>
        <p:txBody>
          <a:bodyPr/>
          <a:lstStyle>
            <a:lvl1pPr marL="342900" indent="-342900" algn="l" defTabSz="457200" rtl="0" eaLnBrk="1" fontAlgn="base" hangingPunct="1">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1" fontAlgn="base" hangingPunct="1">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1" fontAlgn="base" hangingPunct="1">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42938" indent="-385763"/>
            <a:r>
              <a:rPr lang="en-US" sz="2200" dirty="0">
                <a:latin typeface="Calibri" panose="020F0502020204030204" pitchFamily="34" charset="0"/>
                <a:cs typeface="Calibri" panose="020F0502020204030204" pitchFamily="34" charset="0"/>
              </a:rPr>
              <a:t>Plans are outlined in the “Laboratory-Based Surveillance Plan 2023-24” </a:t>
            </a:r>
            <a:r>
              <a:rPr lang="en-US" sz="2200" dirty="0" smtClean="0">
                <a:latin typeface="Calibri" panose="020F0502020204030204" pitchFamily="34" charset="0"/>
                <a:cs typeface="Calibri" panose="020F0502020204030204" pitchFamily="34" charset="0"/>
              </a:rPr>
              <a:t>booklet</a:t>
            </a:r>
          </a:p>
          <a:p>
            <a:pPr marL="642938" indent="-385763"/>
            <a:r>
              <a:rPr lang="en-US" sz="2200" dirty="0" smtClean="0">
                <a:solidFill>
                  <a:schemeClr val="tx1"/>
                </a:solidFill>
                <a:latin typeface="Calibri" panose="020F0502020204030204" pitchFamily="34" charset="0"/>
                <a:cs typeface="Calibri" panose="020F0502020204030204" pitchFamily="34" charset="0"/>
              </a:rPr>
              <a:t>PDF </a:t>
            </a:r>
            <a:r>
              <a:rPr lang="en-US" sz="2200" dirty="0">
                <a:solidFill>
                  <a:schemeClr val="tx1"/>
                </a:solidFill>
                <a:latin typeface="Calibri" panose="020F0502020204030204" pitchFamily="34" charset="0"/>
                <a:cs typeface="Calibri" panose="020F0502020204030204" pitchFamily="34" charset="0"/>
              </a:rPr>
              <a:t>version available online </a:t>
            </a:r>
            <a:r>
              <a:rPr lang="en-US" sz="2200" dirty="0" smtClean="0">
                <a:solidFill>
                  <a:schemeClr val="tx1"/>
                </a:solidFill>
                <a:latin typeface="Calibri" panose="020F0502020204030204" pitchFamily="34" charset="0"/>
                <a:cs typeface="Calibri" panose="020F0502020204030204" pitchFamily="34" charset="0"/>
              </a:rPr>
              <a:t>at</a:t>
            </a:r>
            <a:endParaRPr lang="en-US" sz="2200" dirty="0">
              <a:solidFill>
                <a:schemeClr val="tx1"/>
              </a:solidFill>
              <a:latin typeface="Calibri" panose="020F0502020204030204" pitchFamily="34" charset="0"/>
              <a:cs typeface="Calibri" panose="020F0502020204030204" pitchFamily="34" charset="0"/>
            </a:endParaRPr>
          </a:p>
          <a:p>
            <a:pPr lvl="1" indent="0">
              <a:buNone/>
            </a:pPr>
            <a:r>
              <a:rPr lang="en-US" sz="2200" u="sng" dirty="0" smtClean="0">
                <a:solidFill>
                  <a:srgbClr val="B70000"/>
                </a:solidFill>
                <a:latin typeface="Calibri" panose="020F0502020204030204" pitchFamily="34" charset="0"/>
                <a:cs typeface="Calibri" panose="020F0502020204030204" pitchFamily="34" charset="0"/>
                <a:hlinkClick r:id="rId3"/>
              </a:rPr>
              <a:t>www.slh.wisc.edu/wcln-surveillance/</a:t>
            </a:r>
            <a:endParaRPr lang="en-US" sz="2200" dirty="0">
              <a:solidFill>
                <a:schemeClr val="tx1"/>
              </a:solidFill>
              <a:latin typeface="Calibri" panose="020F0502020204030204" pitchFamily="34" charset="0"/>
              <a:cs typeface="Calibri" panose="020F0502020204030204" pitchFamily="34" charset="0"/>
            </a:endParaRPr>
          </a:p>
          <a:p>
            <a:pPr lvl="1" indent="0">
              <a:buNone/>
            </a:pPr>
            <a:endParaRPr lang="en-US" sz="2200" b="1" u="sng" dirty="0" smtClean="0">
              <a:solidFill>
                <a:schemeClr val="tx1"/>
              </a:solidFill>
              <a:latin typeface="Calibri" panose="020F0502020204030204" pitchFamily="34" charset="0"/>
              <a:cs typeface="Calibri" panose="020F0502020204030204" pitchFamily="34" charset="0"/>
            </a:endParaRPr>
          </a:p>
          <a:p>
            <a:pPr lvl="1" indent="0">
              <a:buNone/>
            </a:pPr>
            <a:r>
              <a:rPr lang="en-US" sz="2200" b="1" u="sng" dirty="0" smtClean="0">
                <a:latin typeface="Calibri" panose="020F0502020204030204" pitchFamily="34" charset="0"/>
                <a:cs typeface="Calibri" panose="020F0502020204030204" pitchFamily="34" charset="0"/>
              </a:rPr>
              <a:t>Two </a:t>
            </a:r>
            <a:r>
              <a:rPr lang="en-US" sz="2200" b="1" u="sng" dirty="0">
                <a:latin typeface="Calibri" panose="020F0502020204030204" pitchFamily="34" charset="0"/>
                <a:cs typeface="Calibri" panose="020F0502020204030204" pitchFamily="34" charset="0"/>
              </a:rPr>
              <a:t>Branches of Surveillance:</a:t>
            </a:r>
          </a:p>
          <a:p>
            <a:pPr marL="642938" indent="-385763"/>
            <a:r>
              <a:rPr lang="en-US" sz="2200" dirty="0">
                <a:latin typeface="Calibri" panose="020F0502020204030204" pitchFamily="34" charset="0"/>
                <a:cs typeface="Calibri" panose="020F0502020204030204" pitchFamily="34" charset="0"/>
              </a:rPr>
              <a:t>Reporting of clinical testing data</a:t>
            </a:r>
          </a:p>
          <a:p>
            <a:pPr marL="642938" indent="-385763"/>
            <a:r>
              <a:rPr lang="en-US" sz="2200" dirty="0">
                <a:latin typeface="Calibri" panose="020F0502020204030204" pitchFamily="34" charset="0"/>
                <a:cs typeface="Calibri" panose="020F0502020204030204" pitchFamily="34" charset="0"/>
              </a:rPr>
              <a:t>Submission of surveillance                              specimens</a:t>
            </a:r>
          </a:p>
          <a:p>
            <a:pPr indent="0">
              <a:buNone/>
            </a:pPr>
            <a:endParaRPr lang="en-US" sz="22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6470659" y="2642827"/>
            <a:ext cx="2144117" cy="2775992"/>
          </a:xfrm>
          <a:prstGeom prst="rect">
            <a:avLst/>
          </a:prstGeom>
        </p:spPr>
      </p:pic>
      <p:sp>
        <p:nvSpPr>
          <p:cNvPr id="7" name="Rectangle 6"/>
          <p:cNvSpPr/>
          <p:nvPr/>
        </p:nvSpPr>
        <p:spPr>
          <a:xfrm>
            <a:off x="785191" y="4122313"/>
            <a:ext cx="4303644" cy="439747"/>
          </a:xfrm>
          <a:prstGeom prst="rect">
            <a:avLst/>
          </a:prstGeom>
          <a:noFill/>
          <a:ln w="38100">
            <a:solidFill>
              <a:srgbClr val="B7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74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latin typeface="Calibri" panose="020F0502020204030204" pitchFamily="34" charset="0"/>
                <a:cs typeface="Calibri" panose="020F0502020204030204" pitchFamily="34" charset="0"/>
              </a:rPr>
              <a:t>Reporting of Clinical Testing </a:t>
            </a:r>
            <a:r>
              <a:rPr lang="en-US" dirty="0">
                <a:effectLst/>
                <a:latin typeface="Calibri" panose="020F0502020204030204" pitchFamily="34" charset="0"/>
                <a:cs typeface="Calibri" panose="020F0502020204030204" pitchFamily="34" charset="0"/>
              </a:rPr>
              <a:t>Data </a:t>
            </a:r>
          </a:p>
        </p:txBody>
      </p:sp>
      <p:sp>
        <p:nvSpPr>
          <p:cNvPr id="3" name="Content Placeholder 2"/>
          <p:cNvSpPr>
            <a:spLocks noGrp="1"/>
          </p:cNvSpPr>
          <p:nvPr>
            <p:ph idx="1"/>
          </p:nvPr>
        </p:nvSpPr>
        <p:spPr>
          <a:xfrm>
            <a:off x="652527" y="1990739"/>
            <a:ext cx="7934065" cy="3156347"/>
          </a:xfrm>
        </p:spPr>
        <p:txBody>
          <a:bodyPr/>
          <a:lstStyle/>
          <a:p>
            <a:pPr marL="257175" indent="-257175">
              <a:buFont typeface="Wingdings" pitchFamily="2" charset="2"/>
              <a:buChar char="§"/>
            </a:pPr>
            <a:r>
              <a:rPr lang="en-US" sz="1800" dirty="0">
                <a:solidFill>
                  <a:schemeClr val="tx1"/>
                </a:solidFill>
                <a:latin typeface="Calibri" panose="020F0502020204030204" pitchFamily="34" charset="0"/>
                <a:cs typeface="Calibri" panose="020F0502020204030204" pitchFamily="34" charset="0"/>
              </a:rPr>
              <a:t>Report data </a:t>
            </a:r>
            <a:r>
              <a:rPr lang="en-US" sz="1800" b="1" dirty="0">
                <a:solidFill>
                  <a:schemeClr val="tx1"/>
                </a:solidFill>
                <a:latin typeface="Calibri" panose="020F0502020204030204" pitchFamily="34" charset="0"/>
                <a:cs typeface="Calibri" panose="020F0502020204030204" pitchFamily="34" charset="0"/>
              </a:rPr>
              <a:t>weekly all year!</a:t>
            </a:r>
          </a:p>
          <a:p>
            <a:pPr marL="814388" lvl="1" indent="-257175"/>
            <a:r>
              <a:rPr lang="en-US" sz="1500" dirty="0">
                <a:solidFill>
                  <a:schemeClr val="tx1"/>
                </a:solidFill>
                <a:latin typeface="Calibri" panose="020F0502020204030204" pitchFamily="34" charset="0"/>
                <a:cs typeface="Calibri" panose="020F0502020204030204" pitchFamily="34" charset="0"/>
              </a:rPr>
              <a:t>All Clinical labs </a:t>
            </a:r>
          </a:p>
          <a:p>
            <a:pPr marL="814388" lvl="1" indent="-257175"/>
            <a:r>
              <a:rPr lang="en-US" sz="1500" dirty="0">
                <a:solidFill>
                  <a:schemeClr val="tx1"/>
                </a:solidFill>
                <a:latin typeface="Calibri" panose="020F0502020204030204" pitchFamily="34" charset="0"/>
                <a:cs typeface="Calibri" panose="020F0502020204030204" pitchFamily="34" charset="0"/>
              </a:rPr>
              <a:t>Report # tested and # positive for PCR/molecular and/or rapid antigen testing </a:t>
            </a:r>
            <a:r>
              <a:rPr lang="en-US" sz="1500" dirty="0" smtClean="0">
                <a:solidFill>
                  <a:schemeClr val="tx1"/>
                </a:solidFill>
                <a:latin typeface="Calibri" panose="020F0502020204030204" pitchFamily="34" charset="0"/>
                <a:cs typeface="Calibri" panose="020F0502020204030204" pitchFamily="34" charset="0"/>
              </a:rPr>
              <a:t>performed</a:t>
            </a:r>
          </a:p>
          <a:p>
            <a:pPr marL="814388" lvl="1" indent="-257175"/>
            <a:r>
              <a:rPr lang="en-US" sz="1500" dirty="0" smtClean="0">
                <a:solidFill>
                  <a:schemeClr val="tx1"/>
                </a:solidFill>
                <a:latin typeface="Calibri" panose="020F0502020204030204" pitchFamily="34" charset="0"/>
                <a:cs typeface="Calibri" panose="020F0502020204030204" pitchFamily="34" charset="0"/>
              </a:rPr>
              <a:t>Complete </a:t>
            </a:r>
            <a:r>
              <a:rPr lang="en-US" sz="1500" dirty="0">
                <a:solidFill>
                  <a:schemeClr val="tx1"/>
                </a:solidFill>
                <a:latin typeface="Calibri" panose="020F0502020204030204" pitchFamily="34" charset="0"/>
                <a:cs typeface="Calibri" panose="020F0502020204030204" pitchFamily="34" charset="0"/>
              </a:rPr>
              <a:t>list of pathogens found in the Laboratory-based surveillance plan 2023-24</a:t>
            </a:r>
          </a:p>
          <a:p>
            <a:pPr marL="257175" indent="-257175">
              <a:buFont typeface="Wingdings" pitchFamily="2" charset="2"/>
              <a:buChar char="§"/>
            </a:pPr>
            <a:r>
              <a:rPr lang="en-US" sz="1800" dirty="0">
                <a:solidFill>
                  <a:schemeClr val="tx1"/>
                </a:solidFill>
                <a:latin typeface="Calibri" panose="020F0502020204030204" pitchFamily="34" charset="0"/>
                <a:cs typeface="Calibri" panose="020F0502020204030204" pitchFamily="34" charset="0"/>
              </a:rPr>
              <a:t>Testing data reporting helps track positivity </a:t>
            </a:r>
            <a:r>
              <a:rPr lang="en-US" sz="1800" dirty="0" smtClean="0">
                <a:solidFill>
                  <a:schemeClr val="tx1"/>
                </a:solidFill>
                <a:latin typeface="Calibri" panose="020F0502020204030204" pitchFamily="34" charset="0"/>
                <a:cs typeface="Calibri" panose="020F0502020204030204" pitchFamily="34" charset="0"/>
              </a:rPr>
              <a:t>rates </a:t>
            </a:r>
            <a:r>
              <a:rPr lang="en-US" sz="1800" dirty="0">
                <a:solidFill>
                  <a:schemeClr val="tx1"/>
                </a:solidFill>
                <a:latin typeface="Calibri" panose="020F0502020204030204" pitchFamily="34" charset="0"/>
                <a:cs typeface="Calibri" panose="020F0502020204030204" pitchFamily="34" charset="0"/>
              </a:rPr>
              <a:t>of pathogens in </a:t>
            </a:r>
            <a:r>
              <a:rPr lang="en-US" sz="1800" dirty="0" smtClean="0">
                <a:solidFill>
                  <a:schemeClr val="tx1"/>
                </a:solidFill>
                <a:latin typeface="Calibri" panose="020F0502020204030204" pitchFamily="34" charset="0"/>
                <a:cs typeface="Calibri" panose="020F0502020204030204" pitchFamily="34" charset="0"/>
              </a:rPr>
              <a:t>WI</a:t>
            </a:r>
            <a:endParaRPr lang="en-US" sz="1800" dirty="0">
              <a:solidFill>
                <a:schemeClr val="tx1"/>
              </a:solidFill>
              <a:latin typeface="Calibri" panose="020F0502020204030204" pitchFamily="34" charset="0"/>
              <a:cs typeface="Calibri" panose="020F0502020204030204" pitchFamily="34" charset="0"/>
            </a:endParaRPr>
          </a:p>
          <a:p>
            <a:pPr marL="942975" lvl="1" indent="-385763"/>
            <a:endParaRPr lang="en-US" sz="1500" dirty="0">
              <a:solidFill>
                <a:schemeClr val="tx1"/>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2723367" y="3989560"/>
            <a:ext cx="3315352" cy="2031990"/>
          </a:xfrm>
          <a:prstGeom prst="rect">
            <a:avLst/>
          </a:prstGeom>
          <a:ln w="38100">
            <a:solidFill>
              <a:srgbClr val="7B0000"/>
            </a:solidFill>
          </a:ln>
        </p:spPr>
      </p:pic>
    </p:spTree>
    <p:extLst>
      <p:ext uri="{BB962C8B-B14F-4D97-AF65-F5344CB8AC3E}">
        <p14:creationId xmlns:p14="http://schemas.microsoft.com/office/powerpoint/2010/main" val="53992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227" y="694540"/>
            <a:ext cx="3729173" cy="98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30622" y="2121892"/>
            <a:ext cx="7010400" cy="3618939"/>
          </a:xfrm>
          <a:prstGeom prst="rect">
            <a:avLst/>
          </a:prstGeom>
        </p:spPr>
        <p:txBody>
          <a:bodyPr wrap="square">
            <a:spAutoFit/>
          </a:bodyPr>
          <a:lstStyle/>
          <a:p>
            <a:pPr marL="342900" indent="-342900">
              <a:spcAft>
                <a:spcPts val="500"/>
              </a:spcAft>
              <a:buFont typeface="Arial" panose="020B0604020202020204" pitchFamily="34" charset="0"/>
              <a:buChar char="•"/>
            </a:pPr>
            <a:r>
              <a:rPr kumimoji="1" lang="en-US" altLang="en-US" sz="2800" dirty="0">
                <a:solidFill>
                  <a:srgbClr val="000000"/>
                </a:solidFill>
                <a:latin typeface="Calibri" panose="020F0502020204030204" pitchFamily="34" charset="0"/>
              </a:rPr>
              <a:t>State public health laboratory</a:t>
            </a:r>
          </a:p>
          <a:p>
            <a:pPr marL="800100" lvl="1" indent="-342900">
              <a:spcAft>
                <a:spcPts val="500"/>
              </a:spcAft>
              <a:buFont typeface="Arial" panose="020B0604020202020204" pitchFamily="34" charset="0"/>
              <a:buChar char="•"/>
            </a:pPr>
            <a:r>
              <a:rPr kumimoji="1" lang="en-US" altLang="en-US" sz="2000" dirty="0" smtClean="0">
                <a:solidFill>
                  <a:srgbClr val="000000"/>
                </a:solidFill>
                <a:latin typeface="Calibri" panose="020F0502020204030204" pitchFamily="34" charset="0"/>
              </a:rPr>
              <a:t>~375 </a:t>
            </a:r>
            <a:r>
              <a:rPr kumimoji="1" lang="en-US" altLang="en-US" sz="2000" dirty="0">
                <a:solidFill>
                  <a:srgbClr val="000000"/>
                </a:solidFill>
                <a:latin typeface="Calibri" panose="020F0502020204030204" pitchFamily="34" charset="0"/>
              </a:rPr>
              <a:t>employees</a:t>
            </a:r>
          </a:p>
          <a:p>
            <a:pPr marL="342900" indent="-342900">
              <a:spcAft>
                <a:spcPts val="500"/>
              </a:spcAft>
              <a:buFont typeface="Arial" panose="020B0604020202020204" pitchFamily="34" charset="0"/>
              <a:buChar char="•"/>
            </a:pPr>
            <a:r>
              <a:rPr kumimoji="1" lang="en-US" altLang="en-US" sz="2800" dirty="0">
                <a:solidFill>
                  <a:srgbClr val="000000"/>
                </a:solidFill>
                <a:latin typeface="Calibri" panose="020F0502020204030204" pitchFamily="34" charset="0"/>
              </a:rPr>
              <a:t>Part of </a:t>
            </a:r>
            <a:r>
              <a:rPr kumimoji="1" lang="en-US" altLang="en-US" sz="2800" dirty="0" smtClean="0">
                <a:solidFill>
                  <a:srgbClr val="000000"/>
                </a:solidFill>
                <a:latin typeface="Calibri" panose="020F0502020204030204" pitchFamily="34" charset="0"/>
              </a:rPr>
              <a:t>UW-Madison (SMPH)</a:t>
            </a:r>
          </a:p>
          <a:p>
            <a:pPr marL="342900" indent="-342900">
              <a:spcAft>
                <a:spcPts val="500"/>
              </a:spcAft>
              <a:buFont typeface="Arial" panose="020B0604020202020204" pitchFamily="34" charset="0"/>
              <a:buChar char="•"/>
            </a:pPr>
            <a:r>
              <a:rPr kumimoji="1" lang="en-US" altLang="en-US" sz="2800" dirty="0" smtClean="0">
                <a:solidFill>
                  <a:srgbClr val="000000"/>
                </a:solidFill>
                <a:latin typeface="Calibri" panose="020F0502020204030204" pitchFamily="34" charset="0"/>
              </a:rPr>
              <a:t>What do we do?</a:t>
            </a:r>
          </a:p>
          <a:p>
            <a:pPr marL="800100" lvl="1" indent="-342900">
              <a:spcAft>
                <a:spcPts val="500"/>
              </a:spcAft>
              <a:buFont typeface="Arial" panose="020B0604020202020204" pitchFamily="34" charset="0"/>
              <a:buChar char="•"/>
            </a:pPr>
            <a:r>
              <a:rPr kumimoji="1" lang="en-US" altLang="en-US" sz="2400" dirty="0" smtClean="0">
                <a:solidFill>
                  <a:srgbClr val="000000"/>
                </a:solidFill>
                <a:latin typeface="Calibri" panose="020F0502020204030204" pitchFamily="34" charset="0"/>
              </a:rPr>
              <a:t>Clinical and public health </a:t>
            </a:r>
            <a:r>
              <a:rPr kumimoji="1" lang="en-US" altLang="en-US" sz="2400" dirty="0">
                <a:solidFill>
                  <a:srgbClr val="000000"/>
                </a:solidFill>
                <a:latin typeface="Calibri" panose="020F0502020204030204" pitchFamily="34" charset="0"/>
              </a:rPr>
              <a:t>testing</a:t>
            </a:r>
          </a:p>
          <a:p>
            <a:pPr marL="800100" lvl="1" indent="-342900">
              <a:spcAft>
                <a:spcPts val="500"/>
              </a:spcAft>
              <a:buFont typeface="Arial" panose="020B0604020202020204" pitchFamily="34" charset="0"/>
              <a:buChar char="•"/>
            </a:pPr>
            <a:r>
              <a:rPr kumimoji="1" lang="en-US" altLang="en-US" sz="2400" dirty="0">
                <a:solidFill>
                  <a:srgbClr val="000000"/>
                </a:solidFill>
                <a:latin typeface="Calibri" panose="020F0502020204030204" pitchFamily="34" charset="0"/>
              </a:rPr>
              <a:t>Teaching</a:t>
            </a:r>
          </a:p>
          <a:p>
            <a:pPr marL="800100" lvl="1" indent="-342900">
              <a:spcAft>
                <a:spcPts val="500"/>
              </a:spcAft>
              <a:buFont typeface="Arial" panose="020B0604020202020204" pitchFamily="34" charset="0"/>
              <a:buChar char="•"/>
            </a:pPr>
            <a:r>
              <a:rPr kumimoji="1" lang="en-US" altLang="en-US" sz="2400" dirty="0">
                <a:solidFill>
                  <a:srgbClr val="000000"/>
                </a:solidFill>
                <a:latin typeface="Calibri" panose="020F0502020204030204" pitchFamily="34" charset="0"/>
              </a:rPr>
              <a:t>Outreach</a:t>
            </a:r>
          </a:p>
          <a:p>
            <a:pPr marL="800100" lvl="1" indent="-342900">
              <a:spcAft>
                <a:spcPts val="500"/>
              </a:spcAft>
              <a:buFont typeface="Arial" panose="020B0604020202020204" pitchFamily="34" charset="0"/>
              <a:buChar char="•"/>
            </a:pPr>
            <a:r>
              <a:rPr kumimoji="1" lang="en-US" altLang="en-US" sz="2400" dirty="0" smtClean="0">
                <a:solidFill>
                  <a:srgbClr val="000000"/>
                </a:solidFill>
                <a:latin typeface="Calibri" panose="020F0502020204030204" pitchFamily="34" charset="0"/>
              </a:rPr>
              <a:t>Research</a:t>
            </a:r>
            <a:endParaRPr kumimoji="1" lang="en-US" altLang="en-US" sz="24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3365207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012" y="598835"/>
            <a:ext cx="6248400" cy="603960"/>
          </a:xfrm>
        </p:spPr>
        <p:txBody>
          <a:bodyPr/>
          <a:lstStyle/>
          <a:p>
            <a:r>
              <a:rPr lang="en-US" dirty="0" smtClean="0">
                <a:effectLst/>
                <a:latin typeface="Calibri" panose="020F0502020204030204" pitchFamily="34" charset="0"/>
                <a:cs typeface="Calibri" panose="020F0502020204030204" pitchFamily="34" charset="0"/>
              </a:rPr>
              <a:t>Why Submit Data?</a:t>
            </a:r>
            <a:endParaRPr lang="en-US" dirty="0">
              <a:effectLst/>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692068" y="1645578"/>
            <a:ext cx="4296423" cy="3156347"/>
          </a:xfrm>
        </p:spPr>
        <p:txBody>
          <a:bodyPr/>
          <a:lstStyle/>
          <a:p>
            <a:pPr marL="257175" indent="-257175">
              <a:buFont typeface="Wingdings" pitchFamily="2" charset="2"/>
              <a:buChar char="§"/>
            </a:pPr>
            <a:r>
              <a:rPr lang="en-US" sz="2400" dirty="0">
                <a:latin typeface="Calibri" panose="020F0502020204030204" pitchFamily="34" charset="0"/>
                <a:cs typeface="Calibri" panose="020F0502020204030204" pitchFamily="34" charset="0"/>
              </a:rPr>
              <a:t>To provide situational awareness</a:t>
            </a:r>
          </a:p>
          <a:p>
            <a:pPr marL="557213" lvl="2" indent="-257175"/>
            <a:r>
              <a:rPr lang="en-US" sz="1800" dirty="0">
                <a:latin typeface="Calibri" panose="020F0502020204030204" pitchFamily="34" charset="0"/>
                <a:cs typeface="Calibri" panose="020F0502020204030204" pitchFamily="34" charset="0"/>
              </a:rPr>
              <a:t>What is circulating</a:t>
            </a:r>
          </a:p>
          <a:p>
            <a:pPr marL="557213" lvl="2" indent="-257175"/>
            <a:r>
              <a:rPr lang="en-US" sz="1800" dirty="0">
                <a:latin typeface="Calibri" panose="020F0502020204030204" pitchFamily="34" charset="0"/>
                <a:cs typeface="Calibri" panose="020F0502020204030204" pitchFamily="34" charset="0"/>
              </a:rPr>
              <a:t>When season begins, peaks and ends</a:t>
            </a:r>
          </a:p>
          <a:p>
            <a:pPr marL="557213" lvl="2" indent="-257175"/>
            <a:r>
              <a:rPr lang="en-US" sz="1800" dirty="0">
                <a:latin typeface="Calibri" panose="020F0502020204030204" pitchFamily="34" charset="0"/>
                <a:cs typeface="Calibri" panose="020F0502020204030204" pitchFamily="34" charset="0"/>
              </a:rPr>
              <a:t>Identify outbreaks </a:t>
            </a:r>
          </a:p>
          <a:p>
            <a:pPr marL="257175" lvl="1" indent="-257175"/>
            <a:r>
              <a:rPr lang="en-US" dirty="0">
                <a:latin typeface="Calibri" panose="020F0502020204030204" pitchFamily="34" charset="0"/>
                <a:cs typeface="Calibri" panose="020F0502020204030204" pitchFamily="34" charset="0"/>
              </a:rPr>
              <a:t>To determine geographic spread</a:t>
            </a:r>
          </a:p>
          <a:p>
            <a:pPr marL="257175" lvl="1" indent="-257175"/>
            <a:r>
              <a:rPr lang="en-US" dirty="0" smtClean="0">
                <a:latin typeface="Calibri" panose="020F0502020204030204" pitchFamily="34" charset="0"/>
                <a:cs typeface="Calibri" panose="020F0502020204030204" pitchFamily="34" charset="0"/>
              </a:rPr>
              <a:t>To observe season-to-season trends</a:t>
            </a:r>
          </a:p>
          <a:p>
            <a:pPr marL="257175" lvl="1" indent="-257175"/>
            <a:r>
              <a:rPr lang="en-US" dirty="0" smtClean="0">
                <a:latin typeface="Calibri" panose="020F0502020204030204" pitchFamily="34" charset="0"/>
                <a:cs typeface="Calibri" panose="020F0502020204030204" pitchFamily="34" charset="0"/>
              </a:rPr>
              <a:t>To participate in national surveillance programs</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3"/>
          <a:srcRect l="5849" r="3330"/>
          <a:stretch/>
        </p:blipFill>
        <p:spPr>
          <a:xfrm>
            <a:off x="5239283" y="2333158"/>
            <a:ext cx="3723534" cy="2343602"/>
          </a:xfrm>
          <a:prstGeom prst="rect">
            <a:avLst/>
          </a:prstGeom>
          <a:ln w="38100">
            <a:solidFill>
              <a:srgbClr val="7B0000"/>
            </a:solidFill>
          </a:ln>
        </p:spPr>
      </p:pic>
    </p:spTree>
    <p:extLst>
      <p:ext uri="{BB962C8B-B14F-4D97-AF65-F5344CB8AC3E}">
        <p14:creationId xmlns:p14="http://schemas.microsoft.com/office/powerpoint/2010/main" val="31566582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948" y="818153"/>
            <a:ext cx="6750413" cy="2462098"/>
          </a:xfrm>
        </p:spPr>
        <p:txBody>
          <a:bodyPr/>
          <a:lstStyle/>
          <a:p>
            <a:endParaRPr lang="en-US" sz="788" dirty="0">
              <a:latin typeface="Calibri" panose="020F0502020204030204" pitchFamily="34" charset="0"/>
              <a:cs typeface="Calibri" panose="020F0502020204030204" pitchFamily="34" charset="0"/>
            </a:endParaRPr>
          </a:p>
          <a:p>
            <a:pPr lvl="0"/>
            <a:r>
              <a:rPr lang="en-US" sz="1800" b="1" u="sng" dirty="0">
                <a:latin typeface="Calibri" panose="020F0502020204030204" pitchFamily="34" charset="0"/>
                <a:cs typeface="Calibri" panose="020F0502020204030204" pitchFamily="34" charset="0"/>
              </a:rPr>
              <a:t>National Surveillance Programs</a:t>
            </a:r>
          </a:p>
          <a:p>
            <a:pPr marL="257175" indent="-257175">
              <a:buFont typeface="Wingdings" pitchFamily="2" charset="2"/>
              <a:buChar char="§"/>
            </a:pPr>
            <a:r>
              <a:rPr lang="en-US" sz="1800" dirty="0">
                <a:latin typeface="Calibri" panose="020F0502020204030204" pitchFamily="34" charset="0"/>
                <a:cs typeface="Calibri" panose="020F0502020204030204" pitchFamily="34" charset="0"/>
              </a:rPr>
              <a:t>The National Respiratory and Enteric Virus Surveillance System (NREVSS, CDC) </a:t>
            </a:r>
          </a:p>
          <a:p>
            <a:pPr marL="257175" indent="-257175">
              <a:lnSpc>
                <a:spcPct val="150000"/>
              </a:lnSpc>
              <a:buFont typeface="Wingdings" pitchFamily="2" charset="2"/>
              <a:buChar char="§"/>
            </a:pPr>
            <a:r>
              <a:rPr lang="en-US" sz="1800" dirty="0">
                <a:latin typeface="Calibri" panose="020F0502020204030204" pitchFamily="34" charset="0"/>
                <a:cs typeface="Calibri" panose="020F0502020204030204" pitchFamily="34" charset="0"/>
              </a:rPr>
              <a:t>COVID Data Tracker (CDC) </a:t>
            </a:r>
          </a:p>
          <a:p>
            <a:pPr marL="257175" indent="-257175">
              <a:lnSpc>
                <a:spcPct val="150000"/>
              </a:lnSpc>
              <a:buFont typeface="Wingdings" pitchFamily="2" charset="2"/>
              <a:buChar char="§"/>
            </a:pPr>
            <a:r>
              <a:rPr lang="en-US" sz="1800" dirty="0">
                <a:latin typeface="Calibri" panose="020F0502020204030204" pitchFamily="34" charset="0"/>
                <a:cs typeface="Calibri" panose="020F0502020204030204" pitchFamily="34" charset="0"/>
              </a:rPr>
              <a:t>                                 (CDC) </a:t>
            </a:r>
          </a:p>
          <a:p>
            <a:endParaRPr lang="en-US" sz="135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7016811" y="1070277"/>
            <a:ext cx="1821829" cy="1112445"/>
          </a:xfrm>
          <a:prstGeom prst="rect">
            <a:avLst/>
          </a:prstGeom>
          <a:ln w="38100">
            <a:solidFill>
              <a:schemeClr val="tx1"/>
            </a:solid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r="50075" b="2666"/>
          <a:stretch>
            <a:fillRect/>
          </a:stretch>
        </p:blipFill>
        <p:spPr bwMode="auto">
          <a:xfrm>
            <a:off x="797238" y="2374971"/>
            <a:ext cx="1738264" cy="452640"/>
          </a:xfrm>
          <a:prstGeom prst="rect">
            <a:avLst/>
          </a:prstGeom>
          <a:noFill/>
          <a:ln>
            <a:noFill/>
          </a:ln>
          <a:effectLst/>
          <a:extLst>
            <a:ext uri="{909E8E84-426E-40DD-AFC4-6F175D3DCCD1}">
              <a14:hiddenFill xmlns:a14="http://schemas.microsoft.com/office/drawing/2010/main">
                <a:solidFill>
                  <a:srgbClr val="80000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p:cNvPicPr>
            <a:picLocks noChangeAspect="1"/>
          </p:cNvPicPr>
          <p:nvPr/>
        </p:nvPicPr>
        <p:blipFill>
          <a:blip r:embed="rId5"/>
          <a:stretch>
            <a:fillRect/>
          </a:stretch>
        </p:blipFill>
        <p:spPr>
          <a:xfrm>
            <a:off x="93278" y="3506571"/>
            <a:ext cx="6168272" cy="2903425"/>
          </a:xfrm>
          <a:prstGeom prst="rect">
            <a:avLst/>
          </a:prstGeom>
          <a:ln w="38100">
            <a:solidFill>
              <a:schemeClr val="tx1"/>
            </a:solidFill>
          </a:ln>
        </p:spPr>
      </p:pic>
      <p:pic>
        <p:nvPicPr>
          <p:cNvPr id="2" name="Picture 1"/>
          <p:cNvPicPr>
            <a:picLocks noChangeAspect="1"/>
          </p:cNvPicPr>
          <p:nvPr/>
        </p:nvPicPr>
        <p:blipFill>
          <a:blip r:embed="rId6"/>
          <a:stretch>
            <a:fillRect/>
          </a:stretch>
        </p:blipFill>
        <p:spPr>
          <a:xfrm>
            <a:off x="5772040" y="2464476"/>
            <a:ext cx="3166641" cy="2135798"/>
          </a:xfrm>
          <a:prstGeom prst="rect">
            <a:avLst/>
          </a:prstGeom>
          <a:ln w="38100">
            <a:solidFill>
              <a:schemeClr val="tx1"/>
            </a:solidFill>
          </a:ln>
        </p:spPr>
      </p:pic>
    </p:spTree>
    <p:extLst>
      <p:ext uri="{BB962C8B-B14F-4D97-AF65-F5344CB8AC3E}">
        <p14:creationId xmlns:p14="http://schemas.microsoft.com/office/powerpoint/2010/main" val="13626592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85191" y="792942"/>
            <a:ext cx="6757526" cy="691319"/>
          </a:xfrm>
          <a:prstGeom prst="rect">
            <a:avLst/>
          </a:prstGeom>
        </p:spPr>
        <p:txBody>
          <a:bodyPr vert="horz" lIns="0" tIns="0" rIns="0" bIns="0" rtlCol="0" anchor="t" anchorCtr="0">
            <a:no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r>
              <a:rPr lang="en-US" sz="3400" dirty="0">
                <a:effectLst/>
                <a:latin typeface="Calibri" panose="020F0502020204030204" pitchFamily="34" charset="0"/>
                <a:cs typeface="Calibri" panose="020F0502020204030204" pitchFamily="34" charset="0"/>
              </a:rPr>
              <a:t>Respiratory Surveillance in Wisconsin</a:t>
            </a:r>
          </a:p>
        </p:txBody>
      </p:sp>
      <p:sp>
        <p:nvSpPr>
          <p:cNvPr id="5" name="Content Placeholder 2"/>
          <p:cNvSpPr txBox="1">
            <a:spLocks/>
          </p:cNvSpPr>
          <p:nvPr/>
        </p:nvSpPr>
        <p:spPr>
          <a:xfrm>
            <a:off x="565317" y="1785690"/>
            <a:ext cx="5822504" cy="3126429"/>
          </a:xfrm>
          <a:prstGeom prst="rect">
            <a:avLst/>
          </a:prstGeom>
        </p:spPr>
        <p:txBody>
          <a:bodyPr/>
          <a:lstStyle>
            <a:lvl1pPr marL="342900" indent="-342900" algn="l" defTabSz="457200" rtl="0" eaLnBrk="1" fontAlgn="base" hangingPunct="1">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1" fontAlgn="base" hangingPunct="1">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1" fontAlgn="base" hangingPunct="1">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42938" indent="-385763"/>
            <a:r>
              <a:rPr lang="en-US" sz="2200" dirty="0">
                <a:latin typeface="Calibri" panose="020F0502020204030204" pitchFamily="34" charset="0"/>
                <a:cs typeface="Calibri" panose="020F0502020204030204" pitchFamily="34" charset="0"/>
              </a:rPr>
              <a:t>Plans are outlined in the “Laboratory-Based Surveillance Plan 2023-24” </a:t>
            </a:r>
            <a:r>
              <a:rPr lang="en-US" sz="2200" dirty="0" smtClean="0">
                <a:latin typeface="Calibri" panose="020F0502020204030204" pitchFamily="34" charset="0"/>
                <a:cs typeface="Calibri" panose="020F0502020204030204" pitchFamily="34" charset="0"/>
              </a:rPr>
              <a:t>booklet</a:t>
            </a:r>
          </a:p>
          <a:p>
            <a:pPr marL="642938" indent="-385763"/>
            <a:r>
              <a:rPr lang="en-US" sz="2200" dirty="0" smtClean="0">
                <a:solidFill>
                  <a:schemeClr val="tx1"/>
                </a:solidFill>
                <a:latin typeface="Calibri" panose="020F0502020204030204" pitchFamily="34" charset="0"/>
                <a:cs typeface="Calibri" panose="020F0502020204030204" pitchFamily="34" charset="0"/>
              </a:rPr>
              <a:t>PDF </a:t>
            </a:r>
            <a:r>
              <a:rPr lang="en-US" sz="2200" dirty="0">
                <a:solidFill>
                  <a:schemeClr val="tx1"/>
                </a:solidFill>
                <a:latin typeface="Calibri" panose="020F0502020204030204" pitchFamily="34" charset="0"/>
                <a:cs typeface="Calibri" panose="020F0502020204030204" pitchFamily="34" charset="0"/>
              </a:rPr>
              <a:t>version available online </a:t>
            </a:r>
            <a:r>
              <a:rPr lang="en-US" sz="2200" dirty="0" smtClean="0">
                <a:solidFill>
                  <a:schemeClr val="tx1"/>
                </a:solidFill>
                <a:latin typeface="Calibri" panose="020F0502020204030204" pitchFamily="34" charset="0"/>
                <a:cs typeface="Calibri" panose="020F0502020204030204" pitchFamily="34" charset="0"/>
              </a:rPr>
              <a:t>at</a:t>
            </a:r>
            <a:endParaRPr lang="en-US" sz="2200" dirty="0">
              <a:solidFill>
                <a:schemeClr val="tx1"/>
              </a:solidFill>
              <a:latin typeface="Calibri" panose="020F0502020204030204" pitchFamily="34" charset="0"/>
              <a:cs typeface="Calibri" panose="020F0502020204030204" pitchFamily="34" charset="0"/>
            </a:endParaRPr>
          </a:p>
          <a:p>
            <a:pPr lvl="1" indent="0">
              <a:buNone/>
            </a:pPr>
            <a:r>
              <a:rPr lang="en-US" sz="2200" u="sng" dirty="0" smtClean="0">
                <a:solidFill>
                  <a:srgbClr val="B70000"/>
                </a:solidFill>
                <a:latin typeface="Calibri" panose="020F0502020204030204" pitchFamily="34" charset="0"/>
                <a:cs typeface="Calibri" panose="020F0502020204030204" pitchFamily="34" charset="0"/>
                <a:hlinkClick r:id="rId3"/>
              </a:rPr>
              <a:t>www.slh.wisc.edu/wcln-surveillance/</a:t>
            </a:r>
            <a:endParaRPr lang="en-US" sz="2200" dirty="0">
              <a:solidFill>
                <a:schemeClr val="tx1"/>
              </a:solidFill>
              <a:latin typeface="Calibri" panose="020F0502020204030204" pitchFamily="34" charset="0"/>
              <a:cs typeface="Calibri" panose="020F0502020204030204" pitchFamily="34" charset="0"/>
            </a:endParaRPr>
          </a:p>
          <a:p>
            <a:pPr lvl="1" indent="0">
              <a:buNone/>
            </a:pPr>
            <a:endParaRPr lang="en-US" sz="2200" b="1" u="sng" dirty="0" smtClean="0">
              <a:solidFill>
                <a:schemeClr val="tx1"/>
              </a:solidFill>
              <a:latin typeface="Calibri" panose="020F0502020204030204" pitchFamily="34" charset="0"/>
              <a:cs typeface="Calibri" panose="020F0502020204030204" pitchFamily="34" charset="0"/>
            </a:endParaRPr>
          </a:p>
          <a:p>
            <a:pPr lvl="1" indent="0">
              <a:buNone/>
            </a:pPr>
            <a:r>
              <a:rPr lang="en-US" sz="2200" b="1" u="sng" dirty="0" smtClean="0">
                <a:latin typeface="Calibri" panose="020F0502020204030204" pitchFamily="34" charset="0"/>
                <a:cs typeface="Calibri" panose="020F0502020204030204" pitchFamily="34" charset="0"/>
              </a:rPr>
              <a:t>Two </a:t>
            </a:r>
            <a:r>
              <a:rPr lang="en-US" sz="2200" b="1" u="sng" dirty="0">
                <a:latin typeface="Calibri" panose="020F0502020204030204" pitchFamily="34" charset="0"/>
                <a:cs typeface="Calibri" panose="020F0502020204030204" pitchFamily="34" charset="0"/>
              </a:rPr>
              <a:t>Branches of Surveillance:</a:t>
            </a:r>
          </a:p>
          <a:p>
            <a:pPr marL="642938" indent="-385763"/>
            <a:r>
              <a:rPr lang="en-US" sz="2200" dirty="0">
                <a:latin typeface="Calibri" panose="020F0502020204030204" pitchFamily="34" charset="0"/>
                <a:cs typeface="Calibri" panose="020F0502020204030204" pitchFamily="34" charset="0"/>
              </a:rPr>
              <a:t>Reporting of clinical testing data</a:t>
            </a:r>
          </a:p>
          <a:p>
            <a:pPr marL="642938" indent="-385763"/>
            <a:r>
              <a:rPr lang="en-US" sz="2200" dirty="0">
                <a:latin typeface="Calibri" panose="020F0502020204030204" pitchFamily="34" charset="0"/>
                <a:cs typeface="Calibri" panose="020F0502020204030204" pitchFamily="34" charset="0"/>
              </a:rPr>
              <a:t>Submission of surveillance                              specimens</a:t>
            </a:r>
          </a:p>
          <a:p>
            <a:pPr indent="0">
              <a:buNone/>
            </a:pPr>
            <a:endParaRPr lang="en-US" sz="22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6470659" y="2642827"/>
            <a:ext cx="2144117" cy="2775992"/>
          </a:xfrm>
          <a:prstGeom prst="rect">
            <a:avLst/>
          </a:prstGeom>
        </p:spPr>
      </p:pic>
      <p:sp>
        <p:nvSpPr>
          <p:cNvPr id="7" name="Rectangle 6"/>
          <p:cNvSpPr/>
          <p:nvPr/>
        </p:nvSpPr>
        <p:spPr>
          <a:xfrm>
            <a:off x="745434" y="4522066"/>
            <a:ext cx="4303644" cy="835125"/>
          </a:xfrm>
          <a:prstGeom prst="rect">
            <a:avLst/>
          </a:prstGeom>
          <a:noFill/>
          <a:ln w="38100">
            <a:solidFill>
              <a:srgbClr val="B7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32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586" y="812371"/>
            <a:ext cx="6248400" cy="603960"/>
          </a:xfrm>
        </p:spPr>
        <p:txBody>
          <a:bodyPr>
            <a:normAutofit fontScale="90000"/>
          </a:bodyPr>
          <a:lstStyle/>
          <a:p>
            <a:r>
              <a:rPr lang="en-US" dirty="0" smtClean="0">
                <a:effectLst/>
                <a:latin typeface="Calibri" panose="020F0502020204030204" pitchFamily="34" charset="0"/>
                <a:cs typeface="Calibri" panose="020F0502020204030204" pitchFamily="34" charset="0"/>
              </a:rPr>
              <a:t>Respiratory Surveillance Network</a:t>
            </a:r>
            <a:endParaRPr lang="en-US" dirty="0">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767988" y="2079541"/>
            <a:ext cx="6775812" cy="3286868"/>
          </a:xfrm>
        </p:spPr>
        <p:txBody>
          <a:bodyPr/>
          <a:lstStyle/>
          <a:p>
            <a:pPr marL="642938" indent="-385763">
              <a:spcBef>
                <a:spcPts val="450"/>
              </a:spcBef>
              <a:spcAft>
                <a:spcPts val="450"/>
              </a:spcAft>
              <a:buFont typeface="Wingdings" pitchFamily="2" charset="2"/>
              <a:buChar char="§"/>
            </a:pPr>
            <a:r>
              <a:rPr lang="en-US" dirty="0">
                <a:latin typeface="Calibri" panose="020F0502020204030204" pitchFamily="34" charset="0"/>
                <a:cs typeface="Calibri" panose="020F0502020204030204" pitchFamily="34" charset="0"/>
              </a:rPr>
              <a:t>Surveillance </a:t>
            </a:r>
            <a:r>
              <a:rPr lang="en-US" dirty="0" smtClean="0">
                <a:latin typeface="Calibri" panose="020F0502020204030204" pitchFamily="34" charset="0"/>
                <a:cs typeface="Calibri" panose="020F0502020204030204" pitchFamily="34" charset="0"/>
              </a:rPr>
              <a:t>site types </a:t>
            </a:r>
          </a:p>
          <a:p>
            <a:pPr marL="942975" lvl="1" indent="-385763">
              <a:spcBef>
                <a:spcPts val="450"/>
              </a:spcBef>
              <a:spcAft>
                <a:spcPts val="450"/>
              </a:spcAft>
              <a:buFont typeface="+mj-lt"/>
              <a:buAutoNum type="arabicPeriod"/>
            </a:pPr>
            <a:r>
              <a:rPr lang="en-US" dirty="0" smtClean="0">
                <a:latin typeface="Calibri" panose="020F0502020204030204" pitchFamily="34" charset="0"/>
                <a:cs typeface="Calibri" panose="020F0502020204030204" pitchFamily="34" charset="0"/>
              </a:rPr>
              <a:t>Enrolled Sentinel Surveillance Sites*</a:t>
            </a:r>
          </a:p>
          <a:p>
            <a:pPr marL="942975" lvl="1" indent="-385763">
              <a:spcBef>
                <a:spcPts val="450"/>
              </a:spcBef>
              <a:spcAft>
                <a:spcPts val="450"/>
              </a:spcAft>
              <a:buFont typeface="+mj-lt"/>
              <a:buAutoNum type="arabicPeriod"/>
            </a:pPr>
            <a:r>
              <a:rPr lang="en-US" dirty="0" smtClean="0">
                <a:latin typeface="Calibri" panose="020F0502020204030204" pitchFamily="34" charset="0"/>
                <a:cs typeface="Calibri" panose="020F0502020204030204" pitchFamily="34" charset="0"/>
              </a:rPr>
              <a:t>University </a:t>
            </a:r>
            <a:r>
              <a:rPr lang="en-US" dirty="0">
                <a:latin typeface="Calibri" panose="020F0502020204030204" pitchFamily="34" charset="0"/>
                <a:cs typeface="Calibri" panose="020F0502020204030204" pitchFamily="34" charset="0"/>
              </a:rPr>
              <a:t>Health Clinics</a:t>
            </a:r>
          </a:p>
          <a:p>
            <a:pPr marL="942975" lvl="1" indent="-385763">
              <a:spcBef>
                <a:spcPts val="450"/>
              </a:spcBef>
              <a:spcAft>
                <a:spcPts val="450"/>
              </a:spcAft>
              <a:buFont typeface="+mj-lt"/>
              <a:buAutoNum type="arabicPeriod"/>
            </a:pPr>
            <a:r>
              <a:rPr lang="en-US" dirty="0">
                <a:latin typeface="Calibri" panose="020F0502020204030204" pitchFamily="34" charset="0"/>
                <a:cs typeface="Calibri" panose="020F0502020204030204" pitchFamily="34" charset="0"/>
              </a:rPr>
              <a:t>Rapid Influenza Testing </a:t>
            </a:r>
            <a:r>
              <a:rPr lang="en-US" dirty="0" smtClean="0">
                <a:latin typeface="Calibri" panose="020F0502020204030204" pitchFamily="34" charset="0"/>
                <a:cs typeface="Calibri" panose="020F0502020204030204" pitchFamily="34" charset="0"/>
              </a:rPr>
              <a:t>Sites*</a:t>
            </a:r>
            <a:endParaRPr lang="en-US" dirty="0">
              <a:latin typeface="Calibri" panose="020F0502020204030204" pitchFamily="34" charset="0"/>
              <a:cs typeface="Calibri" panose="020F0502020204030204" pitchFamily="34" charset="0"/>
            </a:endParaRPr>
          </a:p>
          <a:p>
            <a:pPr marL="942975" lvl="1" indent="-385763">
              <a:spcBef>
                <a:spcPts val="450"/>
              </a:spcBef>
              <a:spcAft>
                <a:spcPts val="450"/>
              </a:spcAft>
              <a:buFont typeface="+mj-lt"/>
              <a:buAutoNum type="arabicPeriod"/>
            </a:pPr>
            <a:r>
              <a:rPr lang="en-US" dirty="0">
                <a:latin typeface="Calibri" panose="020F0502020204030204" pitchFamily="34" charset="0"/>
                <a:cs typeface="Calibri" panose="020F0502020204030204" pitchFamily="34" charset="0"/>
              </a:rPr>
              <a:t>PCR/Molecular Testing </a:t>
            </a:r>
            <a:r>
              <a:rPr lang="en-US" dirty="0" smtClean="0">
                <a:latin typeface="Calibri" panose="020F0502020204030204" pitchFamily="34" charset="0"/>
                <a:cs typeface="Calibri" panose="020F0502020204030204" pitchFamily="34" charset="0"/>
              </a:rPr>
              <a:t>Sites*</a:t>
            </a:r>
            <a:endParaRPr lang="en-US" dirty="0">
              <a:latin typeface="Calibri" panose="020F0502020204030204" pitchFamily="34" charset="0"/>
              <a:cs typeface="Calibri" panose="020F0502020204030204" pitchFamily="34" charset="0"/>
            </a:endParaRPr>
          </a:p>
          <a:p>
            <a:pPr lvl="1" indent="0">
              <a:buNone/>
            </a:pPr>
            <a:endParaRPr lang="en-US" sz="2100" dirty="0">
              <a:latin typeface="Calibri" panose="020F0502020204030204" pitchFamily="34" charset="0"/>
              <a:cs typeface="Calibri" panose="020F0502020204030204" pitchFamily="34" charset="0"/>
            </a:endParaRPr>
          </a:p>
        </p:txBody>
      </p:sp>
      <p:sp>
        <p:nvSpPr>
          <p:cNvPr id="5" name="Rectangle 4"/>
          <p:cNvSpPr/>
          <p:nvPr/>
        </p:nvSpPr>
        <p:spPr>
          <a:xfrm>
            <a:off x="630323" y="5684343"/>
            <a:ext cx="2095189" cy="461665"/>
          </a:xfrm>
          <a:prstGeom prst="rect">
            <a:avLst/>
          </a:prstGeom>
        </p:spPr>
        <p:txBody>
          <a:bodyPr wrap="none">
            <a:spAutoFit/>
          </a:bodyPr>
          <a:lstStyle/>
          <a:p>
            <a:pPr marL="257175">
              <a:spcBef>
                <a:spcPts val="450"/>
              </a:spcBef>
              <a:spcAft>
                <a:spcPts val="450"/>
              </a:spcAft>
            </a:pPr>
            <a:r>
              <a:rPr lang="en-US" sz="2400" dirty="0" smtClean="0">
                <a:latin typeface="Calibri" panose="020F0502020204030204" pitchFamily="34" charset="0"/>
                <a:cs typeface="Calibri" panose="020F0502020204030204" pitchFamily="34" charset="0"/>
              </a:rPr>
              <a:t>*WCLN </a:t>
            </a:r>
            <a:r>
              <a:rPr lang="en-US" sz="2400" dirty="0">
                <a:latin typeface="Calibri" panose="020F0502020204030204" pitchFamily="34" charset="0"/>
                <a:cs typeface="Calibri" panose="020F0502020204030204" pitchFamily="34" charset="0"/>
              </a:rPr>
              <a:t>sites</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08674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407" y="963436"/>
            <a:ext cx="7617793" cy="3293864"/>
          </a:xfrm>
          <a:solidFill>
            <a:schemeClr val="bg1"/>
          </a:solidFill>
        </p:spPr>
        <p:txBody>
          <a:bodyPr/>
          <a:lstStyle/>
          <a:p>
            <a:pPr marL="385763" indent="-260747">
              <a:buFont typeface="+mj-lt"/>
              <a:buAutoNum type="arabicPeriod"/>
            </a:pPr>
            <a:r>
              <a:rPr lang="en-US" sz="2000" dirty="0">
                <a:solidFill>
                  <a:schemeClr val="tx1"/>
                </a:solidFill>
                <a:latin typeface="Calibri" panose="020F0502020204030204" pitchFamily="34" charset="0"/>
                <a:cs typeface="Calibri" panose="020F0502020204030204" pitchFamily="34" charset="0"/>
              </a:rPr>
              <a:t>Provide confirmatory testing</a:t>
            </a:r>
          </a:p>
          <a:p>
            <a:pPr marL="942975" lvl="1" indent="-385763"/>
            <a:r>
              <a:rPr lang="en-US" sz="1600" dirty="0">
                <a:solidFill>
                  <a:schemeClr val="tx1"/>
                </a:solidFill>
                <a:latin typeface="Calibri" panose="020F0502020204030204" pitchFamily="34" charset="0"/>
                <a:cs typeface="Calibri" panose="020F0502020204030204" pitchFamily="34" charset="0"/>
              </a:rPr>
              <a:t>Look for repeated issues with commercial tests</a:t>
            </a:r>
          </a:p>
          <a:p>
            <a:pPr marL="385763" indent="-260747">
              <a:buFont typeface="+mj-lt"/>
              <a:buAutoNum type="arabicPeriod"/>
            </a:pPr>
            <a:r>
              <a:rPr lang="en-US" sz="2000" dirty="0">
                <a:solidFill>
                  <a:schemeClr val="tx1"/>
                </a:solidFill>
                <a:latin typeface="Calibri" panose="020F0502020204030204" pitchFamily="34" charset="0"/>
                <a:cs typeface="Calibri" panose="020F0502020204030204" pitchFamily="34" charset="0"/>
              </a:rPr>
              <a:t>Perform influenza A Subtyping and B Lineage with CDC primer sets</a:t>
            </a:r>
          </a:p>
          <a:p>
            <a:pPr marL="942975" lvl="1" indent="-385763"/>
            <a:r>
              <a:rPr lang="en-US" sz="1600" dirty="0">
                <a:solidFill>
                  <a:schemeClr val="tx1"/>
                </a:solidFill>
                <a:latin typeface="Calibri" panose="020F0502020204030204" pitchFamily="34" charset="0"/>
                <a:cs typeface="Calibri" panose="020F0502020204030204" pitchFamily="34" charset="0"/>
              </a:rPr>
              <a:t>Important for the detection of any variant or emerging influenza viruses with pandemic potential</a:t>
            </a:r>
            <a:r>
              <a:rPr lang="en-US" sz="1600" dirty="0" smtClean="0">
                <a:solidFill>
                  <a:schemeClr val="tx1"/>
                </a:solidFill>
                <a:latin typeface="Calibri" panose="020F0502020204030204" pitchFamily="34" charset="0"/>
                <a:cs typeface="Calibri" panose="020F0502020204030204" pitchFamily="34" charset="0"/>
              </a:rPr>
              <a:t>.</a:t>
            </a:r>
          </a:p>
          <a:p>
            <a:pPr marL="942975" lvl="1" indent="-385763"/>
            <a:r>
              <a:rPr lang="en-US" sz="1600" b="1" u="sng" dirty="0" smtClean="0">
                <a:solidFill>
                  <a:schemeClr val="tx1"/>
                </a:solidFill>
                <a:latin typeface="Calibri" panose="020F0502020204030204" pitchFamily="34" charset="0"/>
                <a:cs typeface="Calibri" panose="020F0502020204030204" pitchFamily="34" charset="0"/>
              </a:rPr>
              <a:t>Identify H5 if present</a:t>
            </a:r>
            <a:endParaRPr lang="en-US" sz="1600" b="1" u="sng" dirty="0">
              <a:solidFill>
                <a:schemeClr val="tx1"/>
              </a:solidFill>
              <a:latin typeface="Calibri" panose="020F0502020204030204" pitchFamily="34" charset="0"/>
              <a:cs typeface="Calibri" panose="020F0502020204030204" pitchFamily="34" charset="0"/>
            </a:endParaRPr>
          </a:p>
          <a:p>
            <a:pPr marL="385763" indent="-260747">
              <a:buFont typeface="+mj-lt"/>
              <a:buAutoNum type="arabicPeriod"/>
            </a:pPr>
            <a:r>
              <a:rPr lang="en-US" sz="2000" dirty="0">
                <a:solidFill>
                  <a:schemeClr val="tx1"/>
                </a:solidFill>
                <a:latin typeface="Calibri" panose="020F0502020204030204" pitchFamily="34" charset="0"/>
                <a:cs typeface="Calibri" panose="020F0502020204030204" pitchFamily="34" charset="0"/>
              </a:rPr>
              <a:t>“National Influenza Reference Center” pipeline</a:t>
            </a:r>
          </a:p>
          <a:p>
            <a:pPr marL="942975" lvl="1" indent="-385763"/>
            <a:r>
              <a:rPr lang="en-US" sz="1600" dirty="0">
                <a:solidFill>
                  <a:schemeClr val="tx1"/>
                </a:solidFill>
                <a:latin typeface="Calibri" panose="020F0502020204030204" pitchFamily="34" charset="0"/>
                <a:cs typeface="Calibri" panose="020F0502020204030204" pitchFamily="34" charset="0"/>
              </a:rPr>
              <a:t>CDC performs influenza characterization </a:t>
            </a:r>
          </a:p>
          <a:p>
            <a:pPr marL="942975" lvl="1" indent="-385763"/>
            <a:r>
              <a:rPr lang="en-US" sz="1600" dirty="0">
                <a:solidFill>
                  <a:schemeClr val="tx1"/>
                </a:solidFill>
                <a:latin typeface="Calibri" panose="020F0502020204030204" pitchFamily="34" charset="0"/>
                <a:cs typeface="Calibri" panose="020F0502020204030204" pitchFamily="34" charset="0"/>
              </a:rPr>
              <a:t>WSLH performs whole genome </a:t>
            </a:r>
            <a:r>
              <a:rPr lang="en-US" sz="1600" dirty="0" smtClean="0">
                <a:solidFill>
                  <a:schemeClr val="tx1"/>
                </a:solidFill>
                <a:latin typeface="Calibri" panose="020F0502020204030204" pitchFamily="34" charset="0"/>
                <a:cs typeface="Calibri" panose="020F0502020204030204" pitchFamily="34" charset="0"/>
              </a:rPr>
              <a:t>sequencing and virus culture</a:t>
            </a:r>
            <a:endParaRPr lang="en-US" sz="1600" dirty="0">
              <a:solidFill>
                <a:schemeClr val="tx1"/>
              </a:solidFill>
              <a:latin typeface="Calibri" panose="020F0502020204030204" pitchFamily="34" charset="0"/>
              <a:cs typeface="Calibri" panose="020F0502020204030204" pitchFamily="34" charset="0"/>
            </a:endParaRPr>
          </a:p>
          <a:p>
            <a:pPr marL="942975" lvl="1" indent="-385763"/>
            <a:r>
              <a:rPr lang="en-US" sz="1600" b="1" dirty="0">
                <a:solidFill>
                  <a:schemeClr val="tx1"/>
                </a:solidFill>
                <a:latin typeface="Calibri" panose="020F0502020204030204" pitchFamily="34" charset="0"/>
                <a:cs typeface="Calibri" panose="020F0502020204030204" pitchFamily="34" charset="0"/>
              </a:rPr>
              <a:t>Original specimens can be used as vaccine candidates</a:t>
            </a:r>
          </a:p>
        </p:txBody>
      </p:sp>
      <p:sp>
        <p:nvSpPr>
          <p:cNvPr id="7" name="Title 1"/>
          <p:cNvSpPr txBox="1">
            <a:spLocks/>
          </p:cNvSpPr>
          <p:nvPr/>
        </p:nvSpPr>
        <p:spPr>
          <a:xfrm>
            <a:off x="184135" y="557924"/>
            <a:ext cx="8284172" cy="859415"/>
          </a:xfrm>
          <a:prstGeom prst="rect">
            <a:avLst/>
          </a:prstGeom>
        </p:spPr>
        <p:txBody>
          <a:bodyPr vert="horz" lIns="0" tIns="0" rIns="0" bIns="0" rtlCol="0" anchor="t" anchorCtr="0">
            <a:norm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r>
              <a:rPr lang="en-US" sz="2400" dirty="0">
                <a:effectLst/>
                <a:latin typeface="Calibri" panose="020F0502020204030204" pitchFamily="34" charset="0"/>
                <a:cs typeface="Calibri" panose="020F0502020204030204" pitchFamily="34" charset="0"/>
              </a:rPr>
              <a:t>What Does WSLH </a:t>
            </a:r>
            <a:r>
              <a:rPr lang="en-US" sz="2400" dirty="0" smtClean="0">
                <a:effectLst/>
                <a:latin typeface="Calibri" panose="020F0502020204030204" pitchFamily="34" charset="0"/>
                <a:cs typeface="Calibri" panose="020F0502020204030204" pitchFamily="34" charset="0"/>
              </a:rPr>
              <a:t>do with </a:t>
            </a:r>
            <a:r>
              <a:rPr lang="en-US" sz="2400" dirty="0">
                <a:effectLst/>
                <a:latin typeface="Calibri" panose="020F0502020204030204" pitchFamily="34" charset="0"/>
                <a:cs typeface="Calibri" panose="020F0502020204030204" pitchFamily="34" charset="0"/>
              </a:rPr>
              <a:t>Influenza Positive Specimens?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3058" y="4430885"/>
            <a:ext cx="3640875" cy="2376890"/>
          </a:xfrm>
          <a:prstGeom prst="rect">
            <a:avLst/>
          </a:prstGeom>
          <a:ln w="38100">
            <a:solidFill>
              <a:schemeClr val="tx1"/>
            </a:solidFill>
          </a:ln>
        </p:spPr>
      </p:pic>
      <p:sp>
        <p:nvSpPr>
          <p:cNvPr id="9" name="TextBox 8"/>
          <p:cNvSpPr txBox="1"/>
          <p:nvPr/>
        </p:nvSpPr>
        <p:spPr>
          <a:xfrm>
            <a:off x="6730442" y="4159914"/>
            <a:ext cx="1499758" cy="646331"/>
          </a:xfrm>
          <a:prstGeom prst="rect">
            <a:avLst/>
          </a:prstGeom>
          <a:noFill/>
        </p:spPr>
        <p:txBody>
          <a:bodyPr wrap="square" rtlCol="0">
            <a:spAutoFit/>
          </a:bodyPr>
          <a:lstStyle/>
          <a:p>
            <a:endPar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NIRCs</a:t>
            </a:r>
            <a:endParaRPr lang="en-US"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stretch>
            <a:fillRect/>
          </a:stretch>
        </p:blipFill>
        <p:spPr>
          <a:xfrm>
            <a:off x="505960" y="4048402"/>
            <a:ext cx="3875539" cy="2814380"/>
          </a:xfrm>
          <a:prstGeom prst="rect">
            <a:avLst/>
          </a:prstGeom>
          <a:ln w="38100">
            <a:solidFill>
              <a:schemeClr val="tx1"/>
            </a:solidFill>
          </a:ln>
        </p:spPr>
      </p:pic>
      <p:grpSp>
        <p:nvGrpSpPr>
          <p:cNvPr id="6" name="Group 5"/>
          <p:cNvGrpSpPr/>
          <p:nvPr/>
        </p:nvGrpSpPr>
        <p:grpSpPr>
          <a:xfrm>
            <a:off x="140570" y="1590924"/>
            <a:ext cx="8910320" cy="4328937"/>
            <a:chOff x="2846158" y="2579935"/>
            <a:chExt cx="9141250" cy="3955248"/>
          </a:xfrm>
        </p:grpSpPr>
        <p:pic>
          <p:nvPicPr>
            <p:cNvPr id="4" name="Picture 3"/>
            <p:cNvPicPr>
              <a:picLocks noChangeAspect="1"/>
            </p:cNvPicPr>
            <p:nvPr/>
          </p:nvPicPr>
          <p:blipFill>
            <a:blip r:embed="rId5"/>
            <a:stretch>
              <a:fillRect/>
            </a:stretch>
          </p:blipFill>
          <p:spPr>
            <a:xfrm>
              <a:off x="2846158" y="2579935"/>
              <a:ext cx="9141250" cy="3955248"/>
            </a:xfrm>
            <a:prstGeom prst="rect">
              <a:avLst/>
            </a:prstGeom>
            <a:ln w="57150">
              <a:solidFill>
                <a:srgbClr val="7B0000"/>
              </a:solidFill>
            </a:ln>
          </p:spPr>
        </p:pic>
        <p:sp>
          <p:nvSpPr>
            <p:cNvPr id="5" name="Rectangle 4"/>
            <p:cNvSpPr/>
            <p:nvPr/>
          </p:nvSpPr>
          <p:spPr>
            <a:xfrm>
              <a:off x="2961101" y="5549030"/>
              <a:ext cx="4634630" cy="313151"/>
            </a:xfrm>
            <a:prstGeom prst="rect">
              <a:avLst/>
            </a:prstGeom>
            <a:noFill/>
            <a:ln w="28575">
              <a:solidFill>
                <a:srgbClr val="B7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804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031" y="2027911"/>
            <a:ext cx="5602901" cy="3293864"/>
          </a:xfrm>
          <a:solidFill>
            <a:schemeClr val="bg1"/>
          </a:solidFill>
        </p:spPr>
        <p:txBody>
          <a:bodyPr/>
          <a:lstStyle/>
          <a:p>
            <a:pPr marL="385763" indent="-260747">
              <a:buFont typeface="+mj-lt"/>
              <a:buAutoNum type="arabicPeriod"/>
            </a:pPr>
            <a:r>
              <a:rPr lang="en-US" sz="2000" dirty="0">
                <a:solidFill>
                  <a:schemeClr val="tx1"/>
                </a:solidFill>
                <a:latin typeface="Calibri" panose="020F0502020204030204" pitchFamily="34" charset="0"/>
                <a:cs typeface="Calibri" panose="020F0502020204030204" pitchFamily="34" charset="0"/>
              </a:rPr>
              <a:t>Perform whole genome sequencing</a:t>
            </a:r>
          </a:p>
          <a:p>
            <a:pPr marL="942975" lvl="1" indent="-385763"/>
            <a:r>
              <a:rPr lang="en-US" sz="1600" dirty="0">
                <a:solidFill>
                  <a:schemeClr val="tx1"/>
                </a:solidFill>
                <a:latin typeface="Calibri" panose="020F0502020204030204" pitchFamily="34" charset="0"/>
                <a:cs typeface="Calibri" panose="020F0502020204030204" pitchFamily="34" charset="0"/>
              </a:rPr>
              <a:t>T</a:t>
            </a:r>
            <a:r>
              <a:rPr lang="en-US" sz="1600" dirty="0" smtClean="0">
                <a:solidFill>
                  <a:schemeClr val="tx1"/>
                </a:solidFill>
                <a:latin typeface="Calibri" panose="020F0502020204030204" pitchFamily="34" charset="0"/>
                <a:cs typeface="Calibri" panose="020F0502020204030204" pitchFamily="34" charset="0"/>
              </a:rPr>
              <a:t>o </a:t>
            </a:r>
            <a:r>
              <a:rPr lang="en-US" sz="1600" dirty="0">
                <a:solidFill>
                  <a:schemeClr val="tx1"/>
                </a:solidFill>
                <a:latin typeface="Calibri" panose="020F0502020204030204" pitchFamily="34" charset="0"/>
                <a:cs typeface="Calibri" panose="020F0502020204030204" pitchFamily="34" charset="0"/>
              </a:rPr>
              <a:t>detect and monitor </a:t>
            </a:r>
            <a:r>
              <a:rPr lang="en-US" sz="1600" dirty="0" smtClean="0">
                <a:solidFill>
                  <a:schemeClr val="tx1"/>
                </a:solidFill>
                <a:latin typeface="Calibri" panose="020F0502020204030204" pitchFamily="34" charset="0"/>
                <a:cs typeface="Calibri" panose="020F0502020204030204" pitchFamily="34" charset="0"/>
              </a:rPr>
              <a:t>novel variants</a:t>
            </a:r>
          </a:p>
          <a:p>
            <a:pPr marL="942975" lvl="1" indent="-385763"/>
            <a:r>
              <a:rPr lang="en-US" sz="1600" dirty="0" smtClean="0">
                <a:solidFill>
                  <a:schemeClr val="tx1"/>
                </a:solidFill>
                <a:latin typeface="Calibri" panose="020F0502020204030204" pitchFamily="34" charset="0"/>
                <a:cs typeface="Calibri" panose="020F0502020204030204" pitchFamily="34" charset="0"/>
              </a:rPr>
              <a:t>To monitor mutations that may affect diagnostic tests</a:t>
            </a:r>
            <a:endParaRPr lang="en-US" sz="1600" dirty="0">
              <a:solidFill>
                <a:schemeClr val="tx1"/>
              </a:solidFill>
              <a:latin typeface="Calibri" panose="020F0502020204030204" pitchFamily="34" charset="0"/>
              <a:cs typeface="Calibri" panose="020F0502020204030204" pitchFamily="34" charset="0"/>
            </a:endParaRPr>
          </a:p>
          <a:p>
            <a:pPr marL="942975" lvl="1" indent="-385763"/>
            <a:endParaRPr lang="en-US" sz="1600" u="sng" dirty="0">
              <a:solidFill>
                <a:schemeClr val="tx1"/>
              </a:solidFill>
              <a:latin typeface="Calibri" panose="020F0502020204030204" pitchFamily="34" charset="0"/>
              <a:cs typeface="Calibri" panose="020F0502020204030204" pitchFamily="34" charset="0"/>
            </a:endParaRPr>
          </a:p>
          <a:p>
            <a:pPr marL="385763" indent="-260747">
              <a:buFont typeface="+mj-lt"/>
              <a:buAutoNum type="arabicPeriod"/>
            </a:pPr>
            <a:r>
              <a:rPr lang="en-US" sz="2000" dirty="0">
                <a:solidFill>
                  <a:schemeClr val="tx1"/>
                </a:solidFill>
                <a:latin typeface="Calibri" panose="020F0502020204030204" pitchFamily="34" charset="0"/>
                <a:cs typeface="Calibri" panose="020F0502020204030204" pitchFamily="34" charset="0"/>
              </a:rPr>
              <a:t>Submit specimens to National SARS-CoV-2                                                          Strain Surveillance (NS3) system</a:t>
            </a:r>
          </a:p>
          <a:p>
            <a:pPr marL="942975" lvl="1" indent="-385763"/>
            <a:r>
              <a:rPr lang="en-US" sz="1600" dirty="0">
                <a:solidFill>
                  <a:schemeClr val="tx1"/>
                </a:solidFill>
                <a:latin typeface="Calibri" panose="020F0502020204030204" pitchFamily="34" charset="0"/>
                <a:cs typeface="Calibri" panose="020F0502020204030204" pitchFamily="34" charset="0"/>
              </a:rPr>
              <a:t>Specimens are submitted for additional testing,                                                          virus isolation and characterization </a:t>
            </a:r>
          </a:p>
          <a:p>
            <a:pPr marL="942975" lvl="1" indent="-385763"/>
            <a:r>
              <a:rPr lang="en-US" sz="1600" dirty="0">
                <a:solidFill>
                  <a:schemeClr val="tx1"/>
                </a:solidFill>
                <a:latin typeface="Calibri" panose="020F0502020204030204" pitchFamily="34" charset="0"/>
                <a:cs typeface="Calibri" panose="020F0502020204030204" pitchFamily="34" charset="0"/>
              </a:rPr>
              <a:t>Evaluate SARS-CoV-2 variants to understand their impact on current vaccines, treatments, diagnostics and overall risk to public </a:t>
            </a:r>
            <a:r>
              <a:rPr lang="en-US" sz="1600" dirty="0" smtClean="0">
                <a:solidFill>
                  <a:schemeClr val="tx1"/>
                </a:solidFill>
                <a:latin typeface="Calibri" panose="020F0502020204030204" pitchFamily="34" charset="0"/>
                <a:cs typeface="Calibri" panose="020F0502020204030204" pitchFamily="34" charset="0"/>
              </a:rPr>
              <a:t>health</a:t>
            </a:r>
            <a:endParaRPr lang="en-US" sz="1600" dirty="0">
              <a:solidFill>
                <a:schemeClr val="tx1"/>
              </a:solidFill>
              <a:latin typeface="Calibri" panose="020F0502020204030204" pitchFamily="34" charset="0"/>
              <a:cs typeface="Calibri" panose="020F0502020204030204" pitchFamily="34" charset="0"/>
            </a:endParaRPr>
          </a:p>
        </p:txBody>
      </p:sp>
      <p:sp>
        <p:nvSpPr>
          <p:cNvPr id="7" name="Title 1"/>
          <p:cNvSpPr txBox="1">
            <a:spLocks/>
          </p:cNvSpPr>
          <p:nvPr/>
        </p:nvSpPr>
        <p:spPr>
          <a:xfrm>
            <a:off x="929870" y="757679"/>
            <a:ext cx="6435026" cy="859415"/>
          </a:xfrm>
          <a:prstGeom prst="rect">
            <a:avLst/>
          </a:prstGeom>
        </p:spPr>
        <p:txBody>
          <a:bodyPr vert="horz" lIns="0" tIns="0" rIns="0" bIns="0" rtlCol="0" anchor="t" anchorCtr="0">
            <a:normAutofit lnSpcReduction="10000"/>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r>
              <a:rPr lang="en-US" sz="2850" dirty="0">
                <a:effectLst/>
                <a:latin typeface="Calibri" panose="020F0502020204030204" pitchFamily="34" charset="0"/>
                <a:cs typeface="Calibri" panose="020F0502020204030204" pitchFamily="34" charset="0"/>
              </a:rPr>
              <a:t>What Does WSLH </a:t>
            </a:r>
            <a:r>
              <a:rPr lang="en-US" sz="2850" dirty="0" smtClean="0">
                <a:effectLst/>
                <a:latin typeface="Calibri" panose="020F0502020204030204" pitchFamily="34" charset="0"/>
                <a:cs typeface="Calibri" panose="020F0502020204030204" pitchFamily="34" charset="0"/>
              </a:rPr>
              <a:t>do with </a:t>
            </a:r>
            <a:r>
              <a:rPr lang="en-US" sz="2850" dirty="0">
                <a:effectLst/>
                <a:latin typeface="Calibri" panose="020F0502020204030204" pitchFamily="34" charset="0"/>
                <a:cs typeface="Calibri" panose="020F0502020204030204" pitchFamily="34" charset="0"/>
              </a:rPr>
              <a:t>SARS-CoV-2 Positive Specimens?</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5280918" y="2544746"/>
            <a:ext cx="3763692" cy="2547731"/>
          </a:xfrm>
          <a:prstGeom prst="rect">
            <a:avLst/>
          </a:prstGeom>
        </p:spPr>
      </p:pic>
    </p:spTree>
    <p:extLst>
      <p:ext uri="{BB962C8B-B14F-4D97-AF65-F5344CB8AC3E}">
        <p14:creationId xmlns:p14="http://schemas.microsoft.com/office/powerpoint/2010/main" val="40040215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52599" y="1615211"/>
            <a:ext cx="7754688" cy="4649152"/>
          </a:xfrm>
        </p:spPr>
        <p:txBody>
          <a:bodyPr/>
          <a:lstStyle/>
          <a:p>
            <a:r>
              <a:rPr lang="en-US" dirty="0" smtClean="0">
                <a:solidFill>
                  <a:schemeClr val="bg1">
                    <a:lumMod val="65000"/>
                  </a:schemeClr>
                </a:solidFill>
                <a:latin typeface="Arial" panose="020B0604020202020204" pitchFamily="34" charset="0"/>
                <a:cs typeface="Arial" panose="020B0604020202020204" pitchFamily="34" charset="0"/>
              </a:rPr>
              <a:t>Intro to WSLH, CDD, and Virology team</a:t>
            </a:r>
          </a:p>
          <a:p>
            <a:r>
              <a:rPr lang="en-US" dirty="0" smtClean="0">
                <a:solidFill>
                  <a:schemeClr val="bg1">
                    <a:lumMod val="65000"/>
                  </a:schemeClr>
                </a:solidFill>
                <a:latin typeface="Arial" panose="020B0604020202020204" pitchFamily="34" charset="0"/>
                <a:cs typeface="Arial" panose="020B0604020202020204" pitchFamily="34" charset="0"/>
              </a:rPr>
              <a:t>Wisconsin Clinical Laboratory Network (WCLN)</a:t>
            </a:r>
          </a:p>
          <a:p>
            <a:r>
              <a:rPr lang="en-US" dirty="0" smtClean="0">
                <a:solidFill>
                  <a:schemeClr val="tx1"/>
                </a:solidFill>
                <a:latin typeface="Arial" panose="020B0604020202020204" pitchFamily="34" charset="0"/>
                <a:cs typeface="Arial" panose="020B0604020202020204" pitchFamily="34" charset="0"/>
              </a:rPr>
              <a:t>Virology testing – </a:t>
            </a:r>
            <a:r>
              <a:rPr lang="en-US" dirty="0">
                <a:solidFill>
                  <a:schemeClr val="tx1"/>
                </a:solidFill>
                <a:latin typeface="Arial" panose="020B0604020202020204" pitchFamily="34" charset="0"/>
                <a:cs typeface="Arial" panose="020B0604020202020204" pitchFamily="34" charset="0"/>
              </a:rPr>
              <a:t>diagnostic and surveillance</a:t>
            </a:r>
          </a:p>
          <a:p>
            <a:pPr lvl="1"/>
            <a:r>
              <a:rPr lang="en-US" dirty="0" smtClean="0">
                <a:solidFill>
                  <a:schemeClr val="bg1">
                    <a:lumMod val="65000"/>
                  </a:schemeClr>
                </a:solidFill>
                <a:latin typeface="Arial" panose="020B0604020202020204" pitchFamily="34" charset="0"/>
                <a:cs typeface="Arial" panose="020B0604020202020204" pitchFamily="34" charset="0"/>
              </a:rPr>
              <a:t>Respiratory</a:t>
            </a:r>
          </a:p>
          <a:p>
            <a:pPr lvl="1"/>
            <a:r>
              <a:rPr lang="en-US" dirty="0" smtClean="0">
                <a:solidFill>
                  <a:schemeClr val="tx1"/>
                </a:solidFill>
                <a:latin typeface="Arial" panose="020B0604020202020204" pitchFamily="34" charset="0"/>
                <a:cs typeface="Arial" panose="020B0604020202020204" pitchFamily="34" charset="0"/>
              </a:rPr>
              <a:t>GI</a:t>
            </a:r>
          </a:p>
          <a:p>
            <a:pPr lvl="1"/>
            <a:r>
              <a:rPr lang="en-US" dirty="0" smtClean="0">
                <a:solidFill>
                  <a:schemeClr val="tx1"/>
                </a:solidFill>
                <a:latin typeface="Arial" panose="020B0604020202020204" pitchFamily="34" charset="0"/>
                <a:cs typeface="Arial" panose="020B0604020202020204" pitchFamily="34" charset="0"/>
              </a:rPr>
              <a:t>VPD</a:t>
            </a:r>
          </a:p>
          <a:p>
            <a:pPr lvl="1"/>
            <a:r>
              <a:rPr lang="en-US" dirty="0" smtClean="0">
                <a:solidFill>
                  <a:schemeClr val="tx1"/>
                </a:solidFill>
                <a:latin typeface="Arial" panose="020B0604020202020204" pitchFamily="34" charset="0"/>
                <a:cs typeface="Arial" panose="020B0604020202020204" pitchFamily="34" charset="0"/>
              </a:rPr>
              <a:t>Rabies</a:t>
            </a:r>
          </a:p>
          <a:p>
            <a:pPr lvl="1"/>
            <a:r>
              <a:rPr lang="en-US" dirty="0" smtClean="0">
                <a:solidFill>
                  <a:schemeClr val="tx1"/>
                </a:solidFill>
                <a:latin typeface="Arial" panose="020B0604020202020204" pitchFamily="34" charset="0"/>
                <a:cs typeface="Arial" panose="020B0604020202020204" pitchFamily="34" charset="0"/>
              </a:rPr>
              <a:t>Others</a:t>
            </a:r>
          </a:p>
          <a:p>
            <a:endParaRPr lang="en-US" sz="2000" dirty="0" smtClean="0">
              <a:latin typeface="Arial" panose="020B0604020202020204" pitchFamily="34" charset="0"/>
              <a:cs typeface="Arial" panose="020B0604020202020204" pitchFamily="34" charset="0"/>
            </a:endParaRPr>
          </a:p>
          <a:p>
            <a:endParaRPr lang="en-US" dirty="0" err="1" smtClean="0">
              <a:latin typeface="Arial" panose="020B0604020202020204" pitchFamily="34" charset="0"/>
              <a:cs typeface="Arial" panose="020B0604020202020204" pitchFamily="34" charset="0"/>
            </a:endParaRPr>
          </a:p>
        </p:txBody>
      </p:sp>
      <p:sp>
        <p:nvSpPr>
          <p:cNvPr id="5" name="Title 1"/>
          <p:cNvSpPr txBox="1">
            <a:spLocks/>
          </p:cNvSpPr>
          <p:nvPr/>
        </p:nvSpPr>
        <p:spPr>
          <a:xfrm>
            <a:off x="381000" y="593229"/>
            <a:ext cx="8331200" cy="669620"/>
          </a:xfrm>
          <a:prstGeom prst="rect">
            <a:avLst/>
          </a:prstGeom>
        </p:spPr>
        <p:txBody>
          <a:bodyPr vert="horz" lIns="0" tIns="0" rIns="0" bIns="0" rtlCol="0" anchor="t" anchorCtr="0">
            <a:no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r>
              <a:rPr lang="en-US" sz="3600" dirty="0" smtClean="0">
                <a:effectLst/>
                <a:latin typeface="Arial" panose="020B0604020202020204" pitchFamily="34" charset="0"/>
                <a:ea typeface="Tahoma" panose="020B0604030504040204" pitchFamily="34" charset="0"/>
                <a:cs typeface="Arial" panose="020B0604020202020204" pitchFamily="34" charset="0"/>
              </a:rPr>
              <a:t>Outline</a:t>
            </a:r>
            <a:endParaRPr lang="en-US" sz="3600" dirty="0">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2946896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599799"/>
            <a:ext cx="6824870" cy="1250950"/>
          </a:xfrm>
        </p:spPr>
        <p:txBody>
          <a:bodyPr>
            <a:normAutofit/>
          </a:bodyPr>
          <a:lstStyle/>
          <a:p>
            <a:r>
              <a:rPr lang="en-US" sz="3200" dirty="0" smtClean="0">
                <a:effectLst/>
                <a:latin typeface="Calibri" panose="020F0502020204030204" pitchFamily="34" charset="0"/>
                <a:cs typeface="Calibri" panose="020F0502020204030204" pitchFamily="34" charset="0"/>
              </a:rPr>
              <a:t>GI Diagnostic Testing - outbreaks</a:t>
            </a:r>
            <a:endParaRPr lang="en-US" sz="3200" dirty="0">
              <a:effectLst/>
              <a:latin typeface="Calibri" panose="020F0502020204030204" pitchFamily="34" charset="0"/>
              <a:cs typeface="Calibri" panose="020F0502020204030204" pitchFamily="34" charset="0"/>
            </a:endParaRPr>
          </a:p>
        </p:txBody>
      </p:sp>
      <p:sp>
        <p:nvSpPr>
          <p:cNvPr id="4" name="Rectangle 3"/>
          <p:cNvSpPr/>
          <p:nvPr/>
        </p:nvSpPr>
        <p:spPr>
          <a:xfrm>
            <a:off x="1127526" y="4400258"/>
            <a:ext cx="7620548" cy="1200329"/>
          </a:xfrm>
          <a:prstGeom prst="rect">
            <a:avLst/>
          </a:prstGeom>
        </p:spPr>
        <p:txBody>
          <a:bodyPr wrap="square">
            <a:spAutoFit/>
          </a:bodyPr>
          <a:lstStyle/>
          <a:p>
            <a:pPr marL="742950" lvl="1"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LTCFs have a high burden of norovirus outbreaks</a:t>
            </a:r>
          </a:p>
          <a:p>
            <a:pPr marL="742950" lvl="1"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Use diagnostic testing to determine if there is an outbreak</a:t>
            </a:r>
          </a:p>
          <a:p>
            <a:pPr marL="1200150" lvl="2"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similar or different pathogens?</a:t>
            </a:r>
          </a:p>
          <a:p>
            <a:pPr marL="742950" lvl="1"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Tailor outbreak response to the pathogen identified</a:t>
            </a:r>
          </a:p>
        </p:txBody>
      </p:sp>
      <p:pic>
        <p:nvPicPr>
          <p:cNvPr id="3" name="Picture 2"/>
          <p:cNvPicPr>
            <a:picLocks noChangeAspect="1"/>
          </p:cNvPicPr>
          <p:nvPr/>
        </p:nvPicPr>
        <p:blipFill>
          <a:blip r:embed="rId3"/>
          <a:stretch>
            <a:fillRect/>
          </a:stretch>
        </p:blipFill>
        <p:spPr>
          <a:xfrm>
            <a:off x="1682784" y="1334039"/>
            <a:ext cx="5406174" cy="2686949"/>
          </a:xfrm>
          <a:prstGeom prst="rect">
            <a:avLst/>
          </a:prstGeom>
          <a:ln w="38100">
            <a:solidFill>
              <a:schemeClr val="tx1"/>
            </a:solidFill>
          </a:ln>
        </p:spPr>
      </p:pic>
      <p:sp>
        <p:nvSpPr>
          <p:cNvPr id="5" name="Rectangle 4"/>
          <p:cNvSpPr/>
          <p:nvPr/>
        </p:nvSpPr>
        <p:spPr>
          <a:xfrm>
            <a:off x="3393649" y="2771480"/>
            <a:ext cx="1998483" cy="1791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3811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599799"/>
            <a:ext cx="6824870" cy="1250950"/>
          </a:xfrm>
        </p:spPr>
        <p:txBody>
          <a:bodyPr>
            <a:normAutofit/>
          </a:bodyPr>
          <a:lstStyle/>
          <a:p>
            <a:r>
              <a:rPr lang="en-US" sz="3200" dirty="0" smtClean="0">
                <a:effectLst/>
                <a:latin typeface="Calibri" panose="020F0502020204030204" pitchFamily="34" charset="0"/>
                <a:cs typeface="Calibri" panose="020F0502020204030204" pitchFamily="34" charset="0"/>
              </a:rPr>
              <a:t>WSLH GI Diagnostic Testing - outbreaks</a:t>
            </a:r>
            <a:endParaRPr lang="en-US" sz="3200" dirty="0">
              <a:effectLst/>
              <a:latin typeface="Calibri" panose="020F0502020204030204" pitchFamily="34" charset="0"/>
              <a:cs typeface="Calibri" panose="020F0502020204030204" pitchFamily="34" charset="0"/>
            </a:endParaRPr>
          </a:p>
        </p:txBody>
      </p:sp>
      <p:sp>
        <p:nvSpPr>
          <p:cNvPr id="5" name="Rectangle 4"/>
          <p:cNvSpPr/>
          <p:nvPr/>
        </p:nvSpPr>
        <p:spPr>
          <a:xfrm>
            <a:off x="3393649" y="2771480"/>
            <a:ext cx="1998483" cy="1791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82104" y="1281437"/>
            <a:ext cx="7395328" cy="3170099"/>
          </a:xfrm>
          <a:prstGeom prst="rect">
            <a:avLst/>
          </a:prstGeom>
        </p:spPr>
        <p:txBody>
          <a:bodyPr wrap="square">
            <a:spAutoFit/>
          </a:bodyPr>
          <a:lstStyle/>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Coordinate with DHS and/or local public health department </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Typically norovirus PCR first</a:t>
            </a:r>
          </a:p>
          <a:p>
            <a:pPr marL="742950" lvl="1"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00" dirty="0" smtClean="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00" dirty="0" smtClean="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00" dirty="0" smtClean="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If norovirus PCR is negative</a:t>
            </a:r>
            <a:r>
              <a:rPr lang="en-US" sz="2000" dirty="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then run full </a:t>
            </a:r>
            <a:r>
              <a:rPr lang="en-US" sz="2000" dirty="0" err="1" smtClean="0">
                <a:latin typeface="Calibri" panose="020F0502020204030204" pitchFamily="34" charset="0"/>
                <a:cs typeface="Calibri" panose="020F0502020204030204" pitchFamily="34" charset="0"/>
              </a:rPr>
              <a:t>BioFire</a:t>
            </a:r>
            <a:r>
              <a:rPr lang="en-US" sz="2000" dirty="0" smtClean="0">
                <a:latin typeface="Calibri" panose="020F0502020204030204" pitchFamily="34" charset="0"/>
                <a:cs typeface="Calibri" panose="020F0502020204030204" pitchFamily="34" charset="0"/>
              </a:rPr>
              <a:t> panel</a:t>
            </a:r>
            <a:endParaRPr lang="en-US" sz="20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1337575" y="1966023"/>
            <a:ext cx="2678808" cy="1823553"/>
          </a:xfrm>
          <a:prstGeom prst="rect">
            <a:avLst/>
          </a:prstGeom>
        </p:spPr>
      </p:pic>
      <p:pic>
        <p:nvPicPr>
          <p:cNvPr id="8" name="Picture 7"/>
          <p:cNvPicPr>
            <a:picLocks noChangeAspect="1"/>
          </p:cNvPicPr>
          <p:nvPr/>
        </p:nvPicPr>
        <p:blipFill>
          <a:blip r:embed="rId4"/>
          <a:stretch>
            <a:fillRect/>
          </a:stretch>
        </p:blipFill>
        <p:spPr>
          <a:xfrm>
            <a:off x="3936037" y="2235760"/>
            <a:ext cx="1456095" cy="1284077"/>
          </a:xfrm>
          <a:prstGeom prst="rect">
            <a:avLst/>
          </a:prstGeom>
        </p:spPr>
      </p:pic>
      <p:sp>
        <p:nvSpPr>
          <p:cNvPr id="9" name="TextBox 8"/>
          <p:cNvSpPr txBox="1"/>
          <p:nvPr/>
        </p:nvSpPr>
        <p:spPr>
          <a:xfrm>
            <a:off x="3443615" y="2535092"/>
            <a:ext cx="572768" cy="415498"/>
          </a:xfrm>
          <a:prstGeom prst="rect">
            <a:avLst/>
          </a:prstGeom>
          <a:noFill/>
        </p:spPr>
        <p:txBody>
          <a:bodyPr wrap="square" rtlCol="0">
            <a:spAutoFit/>
          </a:bodyPr>
          <a:lstStyle/>
          <a:p>
            <a:pPr algn="ctr"/>
            <a:r>
              <a:rPr lang="en-US" sz="2100" b="1" dirty="0">
                <a:latin typeface="Calibri" panose="020F0502020204030204" pitchFamily="34" charset="0"/>
                <a:cs typeface="Calibri" panose="020F0502020204030204" pitchFamily="34" charset="0"/>
              </a:rPr>
              <a:t>+</a:t>
            </a:r>
          </a:p>
        </p:txBody>
      </p:sp>
      <p:pic>
        <p:nvPicPr>
          <p:cNvPr id="1026" name="Picture 2" descr="BioFire News - Department of Chemistry - The University of Ut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9674" y="4595033"/>
            <a:ext cx="2096973" cy="1581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4392890" y="4496378"/>
            <a:ext cx="3459211" cy="2181225"/>
          </a:xfrm>
          <a:prstGeom prst="rect">
            <a:avLst/>
          </a:prstGeom>
          <a:ln w="38100">
            <a:solidFill>
              <a:schemeClr val="tx1"/>
            </a:solidFill>
          </a:ln>
        </p:spPr>
      </p:pic>
    </p:spTree>
    <p:extLst>
      <p:ext uri="{BB962C8B-B14F-4D97-AF65-F5344CB8AC3E}">
        <p14:creationId xmlns:p14="http://schemas.microsoft.com/office/powerpoint/2010/main" val="32529129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599799"/>
            <a:ext cx="6824870" cy="1250950"/>
          </a:xfrm>
        </p:spPr>
        <p:txBody>
          <a:bodyPr>
            <a:normAutofit/>
          </a:bodyPr>
          <a:lstStyle/>
          <a:p>
            <a:r>
              <a:rPr lang="en-US" sz="3200" dirty="0" smtClean="0">
                <a:effectLst/>
                <a:latin typeface="Calibri" panose="020F0502020204030204" pitchFamily="34" charset="0"/>
                <a:cs typeface="Calibri" panose="020F0502020204030204" pitchFamily="34" charset="0"/>
              </a:rPr>
              <a:t>WSLH Norovirus Surveillance Testing</a:t>
            </a:r>
            <a:endParaRPr lang="en-US" sz="3200" dirty="0">
              <a:effectLst/>
              <a:latin typeface="Calibri" panose="020F0502020204030204" pitchFamily="34" charset="0"/>
              <a:cs typeface="Calibri" panose="020F0502020204030204" pitchFamily="34" charset="0"/>
            </a:endParaRPr>
          </a:p>
        </p:txBody>
      </p:sp>
      <p:sp>
        <p:nvSpPr>
          <p:cNvPr id="5" name="Rectangle 4"/>
          <p:cNvSpPr/>
          <p:nvPr/>
        </p:nvSpPr>
        <p:spPr>
          <a:xfrm>
            <a:off x="3393649" y="2771480"/>
            <a:ext cx="1998483" cy="1791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5228" y="1465737"/>
            <a:ext cx="6195572" cy="4524315"/>
          </a:xfrm>
          <a:prstGeom prst="rect">
            <a:avLst/>
          </a:prstGeom>
        </p:spPr>
        <p:txBody>
          <a:bodyPr wrap="square">
            <a:spAutoFit/>
          </a:bodyPr>
          <a:lstStyle/>
          <a:p>
            <a:pPr marL="742950" lvl="1"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Samples from outbreaks were historically sequenced to determine norovirus type (“outbreak-based surveillance”)</a:t>
            </a:r>
          </a:p>
          <a:p>
            <a:pPr marL="1200150" lvl="2" indent="-285750">
              <a:buFont typeface="Arial" panose="020B0604020202020204" pitchFamily="34" charset="0"/>
              <a:buChar char="•"/>
            </a:pPr>
            <a:r>
              <a:rPr lang="en-US" dirty="0">
                <a:latin typeface="Calibri" panose="020F0502020204030204" pitchFamily="34" charset="0"/>
                <a:cs typeface="Calibri" panose="020F0502020204030204" pitchFamily="34" charset="0"/>
              </a:rPr>
              <a:t>Overall surveillance of circulating strains </a:t>
            </a:r>
          </a:p>
          <a:p>
            <a:pPr marL="1657350" lvl="3"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Inform future vaccines</a:t>
            </a:r>
          </a:p>
          <a:p>
            <a:pPr marL="1200150" lvl="2" indent="-285750">
              <a:buFont typeface="Arial" panose="020B0604020202020204" pitchFamily="34" charset="0"/>
              <a:buChar char="•"/>
            </a:pPr>
            <a:r>
              <a:rPr lang="en-US" dirty="0">
                <a:latin typeface="Calibri" panose="020F0502020204030204" pitchFamily="34" charset="0"/>
                <a:cs typeface="Calibri" panose="020F0502020204030204" pitchFamily="34" charset="0"/>
              </a:rPr>
              <a:t>Identify outbreaks of similar strain</a:t>
            </a:r>
          </a:p>
          <a:p>
            <a:pPr marL="742950" lvl="1" indent="-285750">
              <a:buFont typeface="Arial" panose="020B0604020202020204" pitchFamily="34" charset="0"/>
              <a:buChar char="•"/>
            </a:pPr>
            <a:endParaRPr lang="en-US" dirty="0" smtClean="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Sample numbers from outbreaks declining in PHL nationwide due to increased PCR capacity in clinical labs</a:t>
            </a:r>
          </a:p>
          <a:p>
            <a:pPr marL="742950" lvl="1"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Sporadic norovirus surveillance was born</a:t>
            </a:r>
          </a:p>
          <a:p>
            <a:pPr marL="1200150" lvl="2"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Residual sample from norovirus-positive samples from 5 clinical labs in WI</a:t>
            </a:r>
          </a:p>
          <a:p>
            <a:pPr marL="1200150" lvl="2"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Sent to WSLH for sequence-based typing</a:t>
            </a:r>
          </a:p>
          <a:p>
            <a:pPr marL="1200150" lvl="2"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WI provides &gt;50% of all data nationally</a:t>
            </a:r>
          </a:p>
          <a:p>
            <a:pPr marL="1657350" lvl="3"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Thanks WCLN labs for sending specimens!</a:t>
            </a:r>
          </a:p>
        </p:txBody>
      </p:sp>
      <p:pic>
        <p:nvPicPr>
          <p:cNvPr id="8194" name="Picture 2" descr="CaliciNet Surveillance Network | Norovirus | C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851" y="2390775"/>
            <a:ext cx="2234924" cy="223492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42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dirty="0">
                <a:latin typeface="Calibri" panose="020F0502020204030204" pitchFamily="34" charset="0"/>
                <a:cs typeface="Calibri" panose="020F0502020204030204" pitchFamily="34" charset="0"/>
              </a:rPr>
              <a:t>I</a:t>
            </a:r>
            <a:r>
              <a:rPr lang="en-US" altLang="en-US" dirty="0" smtClean="0">
                <a:latin typeface="Calibri" panose="020F0502020204030204" pitchFamily="34" charset="0"/>
                <a:cs typeface="Calibri" panose="020F0502020204030204" pitchFamily="34" charset="0"/>
              </a:rPr>
              <a:t>n the Beginning…</a:t>
            </a:r>
          </a:p>
        </p:txBody>
      </p:sp>
      <p:sp>
        <p:nvSpPr>
          <p:cNvPr id="7171" name="Rectangle 3"/>
          <p:cNvSpPr>
            <a:spLocks noGrp="1" noChangeArrowheads="1"/>
          </p:cNvSpPr>
          <p:nvPr>
            <p:ph type="body" sz="half" idx="1"/>
          </p:nvPr>
        </p:nvSpPr>
        <p:spPr>
          <a:xfrm>
            <a:off x="457200" y="2590800"/>
            <a:ext cx="4038600" cy="3840163"/>
          </a:xfrm>
        </p:spPr>
        <p:txBody>
          <a:bodyPr/>
          <a:lstStyle/>
          <a:p>
            <a:pPr marL="0" indent="0" eaLnBrk="1" hangingPunct="1">
              <a:buFontTx/>
              <a:buNone/>
            </a:pPr>
            <a:r>
              <a:rPr lang="en-US" altLang="en-US" sz="2400" dirty="0" smtClean="0">
                <a:solidFill>
                  <a:srgbClr val="008080"/>
                </a:solidFill>
                <a:latin typeface="Calibri" panose="020F0502020204030204" pitchFamily="34" charset="0"/>
                <a:cs typeface="Calibri" panose="020F0502020204030204" pitchFamily="34" charset="0"/>
              </a:rPr>
              <a:t>$1,500 appropriated annually to UW for establishment and maintenance of a hygienic laboratory in connection with existing bacteriological laboratories</a:t>
            </a:r>
          </a:p>
          <a:p>
            <a:pPr marL="0" indent="0" eaLnBrk="1" hangingPunct="1">
              <a:buFontTx/>
              <a:buNone/>
            </a:pPr>
            <a:endParaRPr lang="en-US" altLang="en-US" sz="2400" dirty="0" smtClean="0">
              <a:latin typeface="Calibri" panose="020F0502020204030204" pitchFamily="34" charset="0"/>
              <a:cs typeface="Calibri" panose="020F0502020204030204" pitchFamily="34" charset="0"/>
            </a:endParaRPr>
          </a:p>
        </p:txBody>
      </p:sp>
      <p:pic>
        <p:nvPicPr>
          <p:cNvPr id="7172" name="Picture 4" descr="ag hall-uw archiv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33900" y="1950664"/>
            <a:ext cx="4038600" cy="3168650"/>
          </a:xfrm>
          <a:noFill/>
        </p:spPr>
      </p:pic>
      <p:sp>
        <p:nvSpPr>
          <p:cNvPr id="7173" name="Text Box 5"/>
          <p:cNvSpPr txBox="1">
            <a:spLocks noChangeArrowheads="1"/>
          </p:cNvSpPr>
          <p:nvPr/>
        </p:nvSpPr>
        <p:spPr bwMode="auto">
          <a:xfrm>
            <a:off x="457200" y="1416426"/>
            <a:ext cx="815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FontTx/>
              <a:buNone/>
            </a:pPr>
            <a:r>
              <a:rPr lang="en-US" altLang="en-US" dirty="0">
                <a:solidFill>
                  <a:srgbClr val="008080"/>
                </a:solidFill>
                <a:latin typeface="Calibri" panose="020F0502020204030204" pitchFamily="34" charset="0"/>
                <a:cs typeface="Calibri" panose="020F0502020204030204" pitchFamily="34" charset="0"/>
              </a:rPr>
              <a:t>1903  Laws of Wisconsin Chapter 344: </a:t>
            </a:r>
          </a:p>
        </p:txBody>
      </p:sp>
      <p:sp>
        <p:nvSpPr>
          <p:cNvPr id="7174" name="Text Box 6"/>
          <p:cNvSpPr txBox="1">
            <a:spLocks noChangeArrowheads="1"/>
          </p:cNvSpPr>
          <p:nvPr/>
        </p:nvSpPr>
        <p:spPr bwMode="auto">
          <a:xfrm>
            <a:off x="4533900" y="5209335"/>
            <a:ext cx="4191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FontTx/>
              <a:buNone/>
            </a:pPr>
            <a:r>
              <a:rPr lang="en-US" altLang="en-US" sz="1400" b="1" dirty="0">
                <a:solidFill>
                  <a:schemeClr val="tx1"/>
                </a:solidFill>
                <a:latin typeface="Arial" pitchFamily="34" charset="0"/>
              </a:rPr>
              <a:t>UW-Madison’s Agriculture Hall, the WSLH’s first home, as it was in 1903. During its first year, the WSLH tested just over 100 samples in its modest, one-room basement laboratory.</a:t>
            </a:r>
          </a:p>
        </p:txBody>
      </p:sp>
    </p:spTree>
    <p:extLst>
      <p:ext uri="{BB962C8B-B14F-4D97-AF65-F5344CB8AC3E}">
        <p14:creationId xmlns:p14="http://schemas.microsoft.com/office/powerpoint/2010/main" val="146161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697060"/>
            <a:ext cx="6824870" cy="1250950"/>
          </a:xfrm>
        </p:spPr>
        <p:txBody>
          <a:bodyPr>
            <a:normAutofit/>
          </a:bodyPr>
          <a:lstStyle/>
          <a:p>
            <a:r>
              <a:rPr lang="en-US" sz="3200" dirty="0" smtClean="0">
                <a:effectLst/>
                <a:latin typeface="Calibri" panose="020F0502020204030204" pitchFamily="34" charset="0"/>
                <a:cs typeface="Calibri" panose="020F0502020204030204" pitchFamily="34" charset="0"/>
              </a:rPr>
              <a:t>WSLH Norovirus Surveillance Testing: Sporadic vs Outbreaks</a:t>
            </a:r>
            <a:endParaRPr lang="en-US" sz="3200" dirty="0">
              <a:effectLst/>
              <a:latin typeface="Calibri" panose="020F0502020204030204" pitchFamily="34" charset="0"/>
              <a:cs typeface="Calibri" panose="020F0502020204030204" pitchFamily="34" charset="0"/>
            </a:endParaRPr>
          </a:p>
        </p:txBody>
      </p:sp>
      <p:sp>
        <p:nvSpPr>
          <p:cNvPr id="5" name="Rectangle 4"/>
          <p:cNvSpPr/>
          <p:nvPr/>
        </p:nvSpPr>
        <p:spPr>
          <a:xfrm>
            <a:off x="3393649" y="2771480"/>
            <a:ext cx="1998483" cy="1791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0FBE00D9-4F18-4549-96E0-FC8A32AC1E46}"/>
              </a:ext>
            </a:extLst>
          </p:cNvPr>
          <p:cNvGraphicFramePr>
            <a:graphicFrameLocks/>
          </p:cNvGraphicFramePr>
          <p:nvPr>
            <p:extLst>
              <p:ext uri="{D42A27DB-BD31-4B8C-83A1-F6EECF244321}">
                <p14:modId xmlns:p14="http://schemas.microsoft.com/office/powerpoint/2010/main" val="1316674325"/>
              </p:ext>
            </p:extLst>
          </p:nvPr>
        </p:nvGraphicFramePr>
        <p:xfrm>
          <a:off x="457200" y="2222500"/>
          <a:ext cx="8686800" cy="38689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89067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857" y="455302"/>
            <a:ext cx="6824870" cy="1250950"/>
          </a:xfrm>
        </p:spPr>
        <p:txBody>
          <a:bodyPr>
            <a:normAutofit fontScale="90000"/>
          </a:bodyPr>
          <a:lstStyle/>
          <a:p>
            <a:r>
              <a:rPr lang="en-US" sz="3200" dirty="0" smtClean="0">
                <a:effectLst/>
                <a:latin typeface="Calibri" panose="020F0502020204030204" pitchFamily="34" charset="0"/>
                <a:cs typeface="Calibri" panose="020F0502020204030204" pitchFamily="34" charset="0"/>
              </a:rPr>
              <a:t>WSLH Norovirus Surveillance Testing: </a:t>
            </a:r>
            <a:r>
              <a:rPr lang="en-US" sz="3200" u="sng" dirty="0" smtClean="0">
                <a:effectLst/>
                <a:latin typeface="Calibri" panose="020F0502020204030204" pitchFamily="34" charset="0"/>
                <a:cs typeface="Calibri" panose="020F0502020204030204" pitchFamily="34" charset="0"/>
              </a:rPr>
              <a:t>First Identification of </a:t>
            </a:r>
            <a:r>
              <a:rPr lang="en-US" sz="3200" u="sng" dirty="0" err="1" smtClean="0">
                <a:effectLst/>
                <a:latin typeface="Calibri" panose="020F0502020204030204" pitchFamily="34" charset="0"/>
                <a:cs typeface="Calibri" panose="020F0502020204030204" pitchFamily="34" charset="0"/>
              </a:rPr>
              <a:t>BioFire</a:t>
            </a:r>
            <a:r>
              <a:rPr lang="en-US" sz="3200" u="sng" dirty="0" smtClean="0">
                <a:effectLst/>
                <a:latin typeface="Calibri" panose="020F0502020204030204" pitchFamily="34" charset="0"/>
                <a:cs typeface="Calibri" panose="020F0502020204030204" pitchFamily="34" charset="0"/>
              </a:rPr>
              <a:t> False-positives</a:t>
            </a:r>
            <a:endParaRPr lang="en-US" sz="3200" u="sng" dirty="0">
              <a:effectLst/>
              <a:latin typeface="Calibri" panose="020F0502020204030204" pitchFamily="34" charset="0"/>
              <a:cs typeface="Calibri" panose="020F0502020204030204" pitchFamily="34" charset="0"/>
            </a:endParaRPr>
          </a:p>
        </p:txBody>
      </p:sp>
      <p:sp>
        <p:nvSpPr>
          <p:cNvPr id="5" name="Rectangle 4"/>
          <p:cNvSpPr/>
          <p:nvPr/>
        </p:nvSpPr>
        <p:spPr>
          <a:xfrm>
            <a:off x="3393649" y="2819105"/>
            <a:ext cx="1998483" cy="1791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1291778" y="1376805"/>
            <a:ext cx="6406949" cy="3733014"/>
            <a:chOff x="1291778" y="1329180"/>
            <a:chExt cx="6202223" cy="4453248"/>
          </a:xfrm>
        </p:grpSpPr>
        <p:pic>
          <p:nvPicPr>
            <p:cNvPr id="6" name="Picture 5" descr="cid:image001.png@01D9F2BB.0FF5BF70"/>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291778" y="1329180"/>
              <a:ext cx="6202223" cy="4453248"/>
            </a:xfrm>
            <a:prstGeom prst="rect">
              <a:avLst/>
            </a:prstGeom>
            <a:noFill/>
            <a:ln>
              <a:noFill/>
            </a:ln>
          </p:spPr>
        </p:pic>
        <p:sp>
          <p:nvSpPr>
            <p:cNvPr id="7" name="Rectangle 6"/>
            <p:cNvSpPr/>
            <p:nvPr/>
          </p:nvSpPr>
          <p:spPr>
            <a:xfrm>
              <a:off x="3629320" y="4015818"/>
              <a:ext cx="397497" cy="176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2286000" y="5147227"/>
            <a:ext cx="4572000" cy="1186607"/>
          </a:xfrm>
          <a:prstGeom prst="rect">
            <a:avLst/>
          </a:prstGeom>
        </p:spPr>
        <p:txBody>
          <a:bodyPr>
            <a:spAutoFit/>
          </a:bodyPr>
          <a:lstStyle/>
          <a:p>
            <a:pPr marL="0" marR="0">
              <a:lnSpc>
                <a:spcPct val="107000"/>
              </a:lnSpc>
              <a:spcBef>
                <a:spcPts val="0"/>
              </a:spcBef>
              <a:spcAft>
                <a:spcPts val="800"/>
              </a:spcAft>
            </a:pP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GPP (Aug and Sep '21)			</a:t>
            </a:r>
            <a:r>
              <a:rPr lang="en-US"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85</a:t>
            </a: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BioFire</a:t>
            </a: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alone (Oct '21 - Jan '22)		63%</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b="1"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BioFire+Cepheid</a:t>
            </a:r>
            <a:r>
              <a:rPr lang="en-US"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(Feb '22 - current)  	94%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04298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857" y="455302"/>
            <a:ext cx="6824870" cy="1250950"/>
          </a:xfrm>
        </p:spPr>
        <p:txBody>
          <a:bodyPr>
            <a:normAutofit fontScale="90000"/>
          </a:bodyPr>
          <a:lstStyle/>
          <a:p>
            <a:r>
              <a:rPr lang="en-US" sz="3200" dirty="0" smtClean="0">
                <a:effectLst/>
                <a:latin typeface="Calibri" panose="020F0502020204030204" pitchFamily="34" charset="0"/>
                <a:cs typeface="Calibri" panose="020F0502020204030204" pitchFamily="34" charset="0"/>
              </a:rPr>
              <a:t>WSLH Norovirus Surveillance Testing: First Identification of </a:t>
            </a:r>
            <a:r>
              <a:rPr lang="en-US" sz="3200" dirty="0" err="1" smtClean="0">
                <a:effectLst/>
                <a:latin typeface="Calibri" panose="020F0502020204030204" pitchFamily="34" charset="0"/>
                <a:cs typeface="Calibri" panose="020F0502020204030204" pitchFamily="34" charset="0"/>
              </a:rPr>
              <a:t>BioFire</a:t>
            </a:r>
            <a:r>
              <a:rPr lang="en-US" sz="3200" dirty="0" smtClean="0">
                <a:effectLst/>
                <a:latin typeface="Calibri" panose="020F0502020204030204" pitchFamily="34" charset="0"/>
                <a:cs typeface="Calibri" panose="020F0502020204030204" pitchFamily="34" charset="0"/>
              </a:rPr>
              <a:t> False-positives</a:t>
            </a:r>
            <a:endParaRPr lang="en-US" sz="3200" dirty="0">
              <a:effectLst/>
              <a:latin typeface="Calibri" panose="020F0502020204030204" pitchFamily="34" charset="0"/>
              <a:cs typeface="Calibri" panose="020F0502020204030204" pitchFamily="34" charset="0"/>
            </a:endParaRPr>
          </a:p>
        </p:txBody>
      </p:sp>
      <p:sp>
        <p:nvSpPr>
          <p:cNvPr id="5" name="Rectangle 4"/>
          <p:cNvSpPr/>
          <p:nvPr/>
        </p:nvSpPr>
        <p:spPr>
          <a:xfrm>
            <a:off x="3139123" y="3085805"/>
            <a:ext cx="1998483" cy="1791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hart 8"/>
          <p:cNvGraphicFramePr/>
          <p:nvPr>
            <p:extLst>
              <p:ext uri="{D42A27DB-BD31-4B8C-83A1-F6EECF244321}">
                <p14:modId xmlns:p14="http://schemas.microsoft.com/office/powerpoint/2010/main" val="3885812449"/>
              </p:ext>
            </p:extLst>
          </p:nvPr>
        </p:nvGraphicFramePr>
        <p:xfrm>
          <a:off x="509046" y="1888602"/>
          <a:ext cx="5967166" cy="331823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202838" y="2633654"/>
            <a:ext cx="2450414" cy="1323439"/>
          </a:xfrm>
          <a:prstGeom prst="rect">
            <a:avLst/>
          </a:prstGeom>
          <a:solidFill>
            <a:schemeClr val="bg1"/>
          </a:solidFill>
        </p:spPr>
        <p:txBody>
          <a:bodyPr wrap="none" rtlCol="0">
            <a:spAutoFit/>
          </a:bodyPr>
          <a:lstStyle/>
          <a:p>
            <a:r>
              <a:rPr lang="en-US" sz="2000" dirty="0" err="1" smtClean="0">
                <a:latin typeface="Calibri" panose="020F0502020204030204" pitchFamily="34" charset="0"/>
                <a:cs typeface="Calibri" panose="020F0502020204030204" pitchFamily="34" charset="0"/>
              </a:rPr>
              <a:t>BioFire</a:t>
            </a:r>
            <a:r>
              <a:rPr lang="en-US" sz="2000" dirty="0" smtClean="0">
                <a:latin typeface="Calibri" panose="020F0502020204030204" pitchFamily="34" charset="0"/>
                <a:cs typeface="Calibri" panose="020F0502020204030204" pitchFamily="34" charset="0"/>
              </a:rPr>
              <a:t> + Cepheid</a:t>
            </a:r>
          </a:p>
          <a:p>
            <a:r>
              <a:rPr lang="en-US" sz="2000" dirty="0" err="1" smtClean="0">
                <a:latin typeface="Calibri" panose="020F0502020204030204" pitchFamily="34" charset="0"/>
                <a:cs typeface="Calibri" panose="020F0502020204030204" pitchFamily="34" charset="0"/>
              </a:rPr>
              <a:t>Luminex</a:t>
            </a:r>
            <a:r>
              <a:rPr lang="en-US" sz="2000" dirty="0" smtClean="0">
                <a:latin typeface="Calibri" panose="020F0502020204030204" pitchFamily="34" charset="0"/>
                <a:cs typeface="Calibri" panose="020F0502020204030204" pitchFamily="34" charset="0"/>
              </a:rPr>
              <a:t>, then </a:t>
            </a:r>
            <a:r>
              <a:rPr lang="en-US" sz="2000" dirty="0" err="1" smtClean="0">
                <a:latin typeface="Calibri" panose="020F0502020204030204" pitchFamily="34" charset="0"/>
                <a:cs typeface="Calibri" panose="020F0502020204030204" pitchFamily="34" charset="0"/>
              </a:rPr>
              <a:t>BioFire</a:t>
            </a:r>
            <a:endParaRPr lang="en-US" sz="2000" dirty="0" smtClean="0">
              <a:latin typeface="Calibri" panose="020F0502020204030204" pitchFamily="34" charset="0"/>
              <a:cs typeface="Calibri" panose="020F0502020204030204" pitchFamily="34" charset="0"/>
            </a:endParaRPr>
          </a:p>
          <a:p>
            <a:r>
              <a:rPr lang="en-US" sz="2000" dirty="0" err="1" smtClean="0">
                <a:latin typeface="Calibri" panose="020F0502020204030204" pitchFamily="34" charset="0"/>
                <a:cs typeface="Calibri" panose="020F0502020204030204" pitchFamily="34" charset="0"/>
              </a:rPr>
              <a:t>BioFire</a:t>
            </a:r>
            <a:endParaRPr lang="en-US" sz="2000" dirty="0" smtClean="0">
              <a:latin typeface="Calibri" panose="020F0502020204030204" pitchFamily="34" charset="0"/>
              <a:cs typeface="Calibri" panose="020F0502020204030204" pitchFamily="34" charset="0"/>
            </a:endParaRPr>
          </a:p>
          <a:p>
            <a:r>
              <a:rPr lang="en-US" sz="2000" dirty="0" err="1" smtClean="0">
                <a:latin typeface="Calibri" panose="020F0502020204030204" pitchFamily="34" charset="0"/>
                <a:cs typeface="Calibri" panose="020F0502020204030204" pitchFamily="34" charset="0"/>
              </a:rPr>
              <a:t>BioFire</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97407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857" y="455302"/>
            <a:ext cx="6824870" cy="1250950"/>
          </a:xfrm>
        </p:spPr>
        <p:txBody>
          <a:bodyPr>
            <a:normAutofit fontScale="90000"/>
          </a:bodyPr>
          <a:lstStyle/>
          <a:p>
            <a:r>
              <a:rPr lang="en-US" sz="3200" dirty="0" smtClean="0">
                <a:effectLst/>
                <a:latin typeface="Calibri" panose="020F0502020204030204" pitchFamily="34" charset="0"/>
                <a:cs typeface="Calibri" panose="020F0502020204030204" pitchFamily="34" charset="0"/>
              </a:rPr>
              <a:t>WSLH Norovirus Surveillance Testing: First Identification of </a:t>
            </a:r>
            <a:r>
              <a:rPr lang="en-US" sz="3200" dirty="0" err="1" smtClean="0">
                <a:effectLst/>
                <a:latin typeface="Calibri" panose="020F0502020204030204" pitchFamily="34" charset="0"/>
                <a:cs typeface="Calibri" panose="020F0502020204030204" pitchFamily="34" charset="0"/>
              </a:rPr>
              <a:t>BioFire</a:t>
            </a:r>
            <a:r>
              <a:rPr lang="en-US" sz="3200" dirty="0" smtClean="0">
                <a:effectLst/>
                <a:latin typeface="Calibri" panose="020F0502020204030204" pitchFamily="34" charset="0"/>
                <a:cs typeface="Calibri" panose="020F0502020204030204" pitchFamily="34" charset="0"/>
              </a:rPr>
              <a:t> False-positives</a:t>
            </a:r>
            <a:endParaRPr lang="en-US" sz="3200" dirty="0">
              <a:effectLst/>
              <a:latin typeface="Calibri" panose="020F0502020204030204" pitchFamily="34" charset="0"/>
              <a:cs typeface="Calibri" panose="020F0502020204030204" pitchFamily="34" charset="0"/>
            </a:endParaRPr>
          </a:p>
        </p:txBody>
      </p:sp>
      <p:sp>
        <p:nvSpPr>
          <p:cNvPr id="5" name="Rectangle 4"/>
          <p:cNvSpPr/>
          <p:nvPr/>
        </p:nvSpPr>
        <p:spPr>
          <a:xfrm>
            <a:off x="3139123" y="2771480"/>
            <a:ext cx="1998483" cy="1791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Chart 9"/>
          <p:cNvGraphicFramePr/>
          <p:nvPr>
            <p:extLst>
              <p:ext uri="{D42A27DB-BD31-4B8C-83A1-F6EECF244321}">
                <p14:modId xmlns:p14="http://schemas.microsoft.com/office/powerpoint/2010/main" val="3316131879"/>
              </p:ext>
            </p:extLst>
          </p:nvPr>
        </p:nvGraphicFramePr>
        <p:xfrm>
          <a:off x="1588096" y="1706252"/>
          <a:ext cx="5736629" cy="45040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23020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857" y="455302"/>
            <a:ext cx="6824870" cy="1250950"/>
          </a:xfrm>
        </p:spPr>
        <p:txBody>
          <a:bodyPr>
            <a:normAutofit fontScale="90000"/>
          </a:bodyPr>
          <a:lstStyle/>
          <a:p>
            <a:r>
              <a:rPr lang="en-US" sz="3200" dirty="0" smtClean="0">
                <a:effectLst/>
                <a:latin typeface="Calibri" panose="020F0502020204030204" pitchFamily="34" charset="0"/>
                <a:cs typeface="Calibri" panose="020F0502020204030204" pitchFamily="34" charset="0"/>
              </a:rPr>
              <a:t>WSLH Norovirus Surveillance Testing: First Identification of </a:t>
            </a:r>
            <a:r>
              <a:rPr lang="en-US" sz="3200" dirty="0" err="1" smtClean="0">
                <a:effectLst/>
                <a:latin typeface="Calibri" panose="020F0502020204030204" pitchFamily="34" charset="0"/>
                <a:cs typeface="Calibri" panose="020F0502020204030204" pitchFamily="34" charset="0"/>
              </a:rPr>
              <a:t>BioFire</a:t>
            </a:r>
            <a:r>
              <a:rPr lang="en-US" sz="3200" dirty="0" smtClean="0">
                <a:effectLst/>
                <a:latin typeface="Calibri" panose="020F0502020204030204" pitchFamily="34" charset="0"/>
                <a:cs typeface="Calibri" panose="020F0502020204030204" pitchFamily="34" charset="0"/>
              </a:rPr>
              <a:t> False-positives</a:t>
            </a:r>
            <a:endParaRPr lang="en-US" sz="3200" dirty="0">
              <a:effectLst/>
              <a:latin typeface="Calibri" panose="020F0502020204030204" pitchFamily="34" charset="0"/>
              <a:cs typeface="Calibri" panose="020F0502020204030204" pitchFamily="34" charset="0"/>
            </a:endParaRPr>
          </a:p>
        </p:txBody>
      </p:sp>
      <p:sp>
        <p:nvSpPr>
          <p:cNvPr id="5" name="Rectangle 4"/>
          <p:cNvSpPr/>
          <p:nvPr/>
        </p:nvSpPr>
        <p:spPr>
          <a:xfrm>
            <a:off x="3139123" y="2771480"/>
            <a:ext cx="1998483" cy="1791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873857" y="1706252"/>
            <a:ext cx="7259228" cy="4188545"/>
          </a:xfrm>
          <a:prstGeom prst="rect">
            <a:avLst/>
          </a:prstGeom>
        </p:spPr>
      </p:pic>
    </p:spTree>
    <p:extLst>
      <p:ext uri="{BB962C8B-B14F-4D97-AF65-F5344CB8AC3E}">
        <p14:creationId xmlns:p14="http://schemas.microsoft.com/office/powerpoint/2010/main" val="34834609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857" y="455302"/>
            <a:ext cx="6824870" cy="1250950"/>
          </a:xfrm>
        </p:spPr>
        <p:txBody>
          <a:bodyPr>
            <a:normAutofit fontScale="90000"/>
          </a:bodyPr>
          <a:lstStyle/>
          <a:p>
            <a:r>
              <a:rPr lang="en-US" sz="3200" dirty="0" smtClean="0">
                <a:effectLst/>
                <a:latin typeface="Calibri" panose="020F0502020204030204" pitchFamily="34" charset="0"/>
                <a:cs typeface="Calibri" panose="020F0502020204030204" pitchFamily="34" charset="0"/>
              </a:rPr>
              <a:t>WSLH Norovirus Surveillance Testing: First Identification of </a:t>
            </a:r>
            <a:r>
              <a:rPr lang="en-US" sz="3200" dirty="0" err="1" smtClean="0">
                <a:effectLst/>
                <a:latin typeface="Calibri" panose="020F0502020204030204" pitchFamily="34" charset="0"/>
                <a:cs typeface="Calibri" panose="020F0502020204030204" pitchFamily="34" charset="0"/>
              </a:rPr>
              <a:t>BioFire</a:t>
            </a:r>
            <a:r>
              <a:rPr lang="en-US" sz="3200" dirty="0" smtClean="0">
                <a:effectLst/>
                <a:latin typeface="Calibri" panose="020F0502020204030204" pitchFamily="34" charset="0"/>
                <a:cs typeface="Calibri" panose="020F0502020204030204" pitchFamily="34" charset="0"/>
              </a:rPr>
              <a:t> False-positives</a:t>
            </a:r>
            <a:endParaRPr lang="en-US" sz="3200" dirty="0">
              <a:effectLst/>
              <a:latin typeface="Calibri" panose="020F0502020204030204" pitchFamily="34" charset="0"/>
              <a:cs typeface="Calibri" panose="020F0502020204030204" pitchFamily="34" charset="0"/>
            </a:endParaRPr>
          </a:p>
        </p:txBody>
      </p:sp>
      <p:sp>
        <p:nvSpPr>
          <p:cNvPr id="5" name="Rectangle 4"/>
          <p:cNvSpPr/>
          <p:nvPr/>
        </p:nvSpPr>
        <p:spPr>
          <a:xfrm>
            <a:off x="3139123" y="2771480"/>
            <a:ext cx="1998483" cy="1791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540607" y="1527566"/>
            <a:ext cx="5888893" cy="3226686"/>
          </a:xfrm>
          <a:prstGeom prst="rect">
            <a:avLst/>
          </a:prstGeom>
        </p:spPr>
      </p:pic>
      <p:sp>
        <p:nvSpPr>
          <p:cNvPr id="6" name="Rectangle 5"/>
          <p:cNvSpPr/>
          <p:nvPr/>
        </p:nvSpPr>
        <p:spPr>
          <a:xfrm>
            <a:off x="379778" y="5734339"/>
            <a:ext cx="8210550" cy="421654"/>
          </a:xfrm>
          <a:prstGeom prst="rect">
            <a:avLst/>
          </a:prstGeom>
        </p:spPr>
        <p:txBody>
          <a:bodyPr wrap="square">
            <a:spAutoFit/>
          </a:bodyPr>
          <a:lstStyle/>
          <a:p>
            <a:pPr marR="0" lvl="1">
              <a:lnSpc>
                <a:spcPct val="107000"/>
              </a:lnSpc>
              <a:spcBef>
                <a:spcPts val="0"/>
              </a:spcBef>
              <a:spcAft>
                <a:spcPts val="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Great example of surveillance identifying an issue with a diagnostic test!</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02821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1849"/>
            <a:ext cx="7797800" cy="1250950"/>
          </a:xfrm>
        </p:spPr>
        <p:txBody>
          <a:bodyPr>
            <a:normAutofit/>
          </a:bodyPr>
          <a:lstStyle/>
          <a:p>
            <a:r>
              <a:rPr lang="en-US" sz="2800" dirty="0" smtClean="0">
                <a:effectLst/>
                <a:latin typeface="Calibri" panose="020F0502020204030204" pitchFamily="34" charset="0"/>
                <a:cs typeface="Calibri" panose="020F0502020204030204" pitchFamily="34" charset="0"/>
              </a:rPr>
              <a:t>Vaccine Preventable Diseases Reference Centers</a:t>
            </a:r>
            <a:endParaRPr lang="en-US" sz="2800" dirty="0">
              <a:effectLst/>
              <a:latin typeface="Calibri" panose="020F0502020204030204" pitchFamily="34" charset="0"/>
              <a:cs typeface="Calibri" panose="020F0502020204030204" pitchFamily="34" charset="0"/>
            </a:endParaRPr>
          </a:p>
        </p:txBody>
      </p:sp>
      <p:pic>
        <p:nvPicPr>
          <p:cNvPr id="1026" name="Picture 2" descr="https://www.aphl.org/programs/infectious_disease/PublishingImages/Pages/VPD/VPD%20RC%20Assignm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1114425"/>
            <a:ext cx="7564668" cy="55245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7692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599799"/>
            <a:ext cx="6824870" cy="1250950"/>
          </a:xfrm>
        </p:spPr>
        <p:txBody>
          <a:bodyPr>
            <a:normAutofit/>
          </a:bodyPr>
          <a:lstStyle/>
          <a:p>
            <a:r>
              <a:rPr lang="en-US" sz="3200" dirty="0" smtClean="0">
                <a:effectLst/>
                <a:latin typeface="Calibri" panose="020F0502020204030204" pitchFamily="34" charset="0"/>
                <a:cs typeface="Calibri" panose="020F0502020204030204" pitchFamily="34" charset="0"/>
              </a:rPr>
              <a:t>Vaccine Preventable Diseases</a:t>
            </a:r>
            <a:endParaRPr lang="en-US" sz="3200" dirty="0">
              <a:effectLst/>
              <a:latin typeface="Calibri" panose="020F0502020204030204" pitchFamily="34" charset="0"/>
              <a:cs typeface="Calibri" panose="020F0502020204030204" pitchFamily="34" charset="0"/>
            </a:endParaRPr>
          </a:p>
        </p:txBody>
      </p:sp>
      <p:sp>
        <p:nvSpPr>
          <p:cNvPr id="4" name="Rectangle 3"/>
          <p:cNvSpPr/>
          <p:nvPr/>
        </p:nvSpPr>
        <p:spPr>
          <a:xfrm>
            <a:off x="300477" y="1256187"/>
            <a:ext cx="8062473" cy="4893647"/>
          </a:xfrm>
          <a:prstGeom prst="rect">
            <a:avLst/>
          </a:prstGeom>
        </p:spPr>
        <p:txBody>
          <a:bodyPr wrap="square">
            <a:spAutoFit/>
          </a:bodyPr>
          <a:lstStyle/>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VPD Reference Center testing:</a:t>
            </a:r>
          </a:p>
          <a:p>
            <a:pPr marL="1200150" lvl="2"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Measles PCR, measles vaccine PCR (</a:t>
            </a:r>
            <a:r>
              <a:rPr lang="en-US" sz="2000" dirty="0" err="1">
                <a:latin typeface="Calibri" panose="020F0502020204030204" pitchFamily="34" charset="0"/>
                <a:cs typeface="Calibri" panose="020F0502020204030204" pitchFamily="34" charset="0"/>
              </a:rPr>
              <a:t>MeVa</a:t>
            </a:r>
            <a:r>
              <a:rPr lang="en-US" sz="2000" dirty="0">
                <a:latin typeface="Calibri" panose="020F0502020204030204" pitchFamily="34" charset="0"/>
                <a:cs typeface="Calibri" panose="020F0502020204030204" pitchFamily="34" charset="0"/>
              </a:rPr>
              <a:t>), measles genotyping</a:t>
            </a:r>
          </a:p>
          <a:p>
            <a:pPr marL="1200150" lvl="2"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Mumps PCR, mumps genotyping</a:t>
            </a:r>
          </a:p>
          <a:p>
            <a:pPr marL="1200150" lvl="2"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Rubella PCR, rubella genotyping</a:t>
            </a:r>
          </a:p>
          <a:p>
            <a:pPr marL="1200150" lvl="2"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VZV PCR, VZV genotyping</a:t>
            </a:r>
          </a:p>
          <a:p>
            <a:pPr marL="1200150" lvl="2"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Bacterial </a:t>
            </a:r>
            <a:r>
              <a:rPr lang="en-US" sz="1400" dirty="0" smtClean="0">
                <a:latin typeface="Calibri" panose="020F0502020204030204" pitchFamily="34" charset="0"/>
                <a:cs typeface="Calibri" panose="020F0502020204030204" pitchFamily="34" charset="0"/>
              </a:rPr>
              <a:t>testing</a:t>
            </a:r>
          </a:p>
          <a:p>
            <a:pPr marL="1657350" lvl="3" indent="-285750">
              <a:buFont typeface="Arial" panose="020B0604020202020204" pitchFamily="34" charset="0"/>
              <a:buChar char="•"/>
            </a:pPr>
            <a:r>
              <a:rPr lang="en-US" sz="1400" i="1" dirty="0" smtClean="0">
                <a:latin typeface="Calibri" panose="020F0502020204030204" pitchFamily="34" charset="0"/>
                <a:cs typeface="Calibri" panose="020F0502020204030204" pitchFamily="34" charset="0"/>
              </a:rPr>
              <a:t>H</a:t>
            </a:r>
            <a:r>
              <a:rPr lang="en-US" sz="1400" i="1" dirty="0">
                <a:latin typeface="Calibri" panose="020F0502020204030204" pitchFamily="34" charset="0"/>
                <a:cs typeface="Calibri" panose="020F0502020204030204" pitchFamily="34" charset="0"/>
              </a:rPr>
              <a:t>. </a:t>
            </a:r>
            <a:r>
              <a:rPr lang="en-US" sz="1400" i="1" dirty="0" err="1">
                <a:latin typeface="Calibri" panose="020F0502020204030204" pitchFamily="34" charset="0"/>
                <a:cs typeface="Calibri" panose="020F0502020204030204" pitchFamily="34" charset="0"/>
              </a:rPr>
              <a:t>influenzae</a:t>
            </a:r>
            <a:r>
              <a:rPr lang="en-US" sz="1400" i="1"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and </a:t>
            </a:r>
            <a:r>
              <a:rPr lang="en-US" sz="1400" i="1" dirty="0">
                <a:latin typeface="Calibri" panose="020F0502020204030204" pitchFamily="34" charset="0"/>
                <a:cs typeface="Calibri" panose="020F0502020204030204" pitchFamily="34" charset="0"/>
              </a:rPr>
              <a:t>N. </a:t>
            </a:r>
            <a:r>
              <a:rPr lang="en-US" sz="1400" i="1" dirty="0" err="1">
                <a:latin typeface="Calibri" panose="020F0502020204030204" pitchFamily="34" charset="0"/>
                <a:cs typeface="Calibri" panose="020F0502020204030204" pitchFamily="34" charset="0"/>
              </a:rPr>
              <a:t>meningitidis</a:t>
            </a:r>
            <a:r>
              <a:rPr lang="en-US" sz="1400" i="1" dirty="0">
                <a:latin typeface="Calibri" panose="020F0502020204030204" pitchFamily="34" charset="0"/>
                <a:cs typeface="Calibri" panose="020F0502020204030204" pitchFamily="34" charset="0"/>
              </a:rPr>
              <a:t> </a:t>
            </a:r>
            <a:r>
              <a:rPr lang="en-US" sz="1400" dirty="0" smtClean="0">
                <a:latin typeface="Calibri" panose="020F0502020204030204" pitchFamily="34" charset="0"/>
                <a:cs typeface="Calibri" panose="020F0502020204030204" pitchFamily="34" charset="0"/>
              </a:rPr>
              <a:t>serotyping</a:t>
            </a:r>
            <a:endParaRPr lang="en-US" sz="1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00" dirty="0" smtClean="0">
              <a:latin typeface="Calibri" panose="020F0502020204030204" pitchFamily="34" charset="0"/>
              <a:cs typeface="Calibri" panose="020F0502020204030204" pitchFamily="34" charset="0"/>
            </a:endParaRPr>
          </a:p>
          <a:p>
            <a:pPr lvl="1"/>
            <a:endParaRPr lang="en-US" sz="2000" dirty="0" smtClean="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PCR: diagnostic testing for WI and a quarter of the U.S.</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Genotyping for surveillance of circulating strains/genotypes</a:t>
            </a:r>
          </a:p>
          <a:p>
            <a:pPr marL="1200150" lvl="2"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Occasionally leads to diagnostic test updates</a:t>
            </a:r>
          </a:p>
          <a:p>
            <a:pPr marL="1200150" lvl="2"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Measles PCR currently</a:t>
            </a:r>
          </a:p>
          <a:p>
            <a:pPr marL="742950" lvl="1" indent="-285750">
              <a:buFont typeface="Arial" panose="020B0604020202020204" pitchFamily="34" charset="0"/>
              <a:buChar char="•"/>
            </a:pPr>
            <a:r>
              <a:rPr lang="en-US" sz="2000" dirty="0" err="1" smtClean="0">
                <a:latin typeface="Calibri" panose="020F0502020204030204" pitchFamily="34" charset="0"/>
                <a:cs typeface="Calibri" panose="020F0502020204030204" pitchFamily="34" charset="0"/>
              </a:rPr>
              <a:t>MeVa</a:t>
            </a:r>
            <a:r>
              <a:rPr lang="en-US" sz="2000" dirty="0" smtClean="0">
                <a:latin typeface="Calibri" panose="020F0502020204030204" pitchFamily="34" charset="0"/>
                <a:cs typeface="Calibri" panose="020F0502020204030204" pitchFamily="34" charset="0"/>
              </a:rPr>
              <a:t> to guide outbreak response </a:t>
            </a:r>
          </a:p>
          <a:p>
            <a:pPr marL="1200150" lvl="2"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Labor Day 2021 and Ft. McCoy outbreak</a:t>
            </a:r>
          </a:p>
        </p:txBody>
      </p:sp>
      <p:pic>
        <p:nvPicPr>
          <p:cNvPr id="9218" name="Picture 2" descr="Vaccines | F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150" y="2266741"/>
            <a:ext cx="2600325" cy="17335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693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4360" y="3496791"/>
            <a:ext cx="7255565" cy="1200329"/>
          </a:xfrm>
          <a:prstGeom prst="rect">
            <a:avLst/>
          </a:prstGeom>
        </p:spPr>
        <p:txBody>
          <a:bodyPr wrap="square">
            <a:spAutoFit/>
          </a:bodyPr>
          <a:lstStyle/>
          <a:p>
            <a:pPr lvl="1" algn="ctr"/>
            <a:r>
              <a:rPr lang="en-US" sz="3600" dirty="0" smtClean="0">
                <a:latin typeface="Calibri" panose="020F0502020204030204" pitchFamily="34" charset="0"/>
                <a:cs typeface="Calibri" panose="020F0502020204030204" pitchFamily="34" charset="0"/>
              </a:rPr>
              <a:t>We do rabies testing on animals. More to come later today.</a:t>
            </a:r>
            <a:endParaRPr lang="en-US" sz="3600" dirty="0">
              <a:latin typeface="Calibri" panose="020F0502020204030204" pitchFamily="34" charset="0"/>
              <a:cs typeface="Calibri" panose="020F0502020204030204" pitchFamily="34" charset="0"/>
            </a:endParaRPr>
          </a:p>
        </p:txBody>
      </p:sp>
      <p:pic>
        <p:nvPicPr>
          <p:cNvPr id="2050" name="Picture 2" descr="Rabid News: A Bat Tests Positive. Recently, a bat in Springfield tested… |  by Healthy Ozarks | 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89710" y="6459100"/>
            <a:ext cx="8401050" cy="261610"/>
          </a:xfrm>
          <a:prstGeom prst="rect">
            <a:avLst/>
          </a:prstGeom>
        </p:spPr>
        <p:txBody>
          <a:bodyPr wrap="square">
            <a:spAutoFit/>
          </a:bodyPr>
          <a:lstStyle/>
          <a:p>
            <a:r>
              <a:rPr lang="en-US" sz="1100" dirty="0">
                <a:hlinkClick r:id="rId4"/>
              </a:rPr>
              <a:t>https://</a:t>
            </a:r>
            <a:r>
              <a:rPr lang="en-US" sz="1100" dirty="0" smtClean="0">
                <a:hlinkClick r:id="rId4"/>
              </a:rPr>
              <a:t>healthyozarks.medium.com/rabid-news-a-bat-tests-positive-8fa0cf31956c</a:t>
            </a:r>
            <a:endParaRPr lang="en-US" sz="1100" dirty="0"/>
          </a:p>
        </p:txBody>
      </p:sp>
    </p:spTree>
    <p:extLst>
      <p:ext uri="{BB962C8B-B14F-4D97-AF65-F5344CB8AC3E}">
        <p14:creationId xmlns:p14="http://schemas.microsoft.com/office/powerpoint/2010/main" val="3423613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943" y="548999"/>
            <a:ext cx="6824870" cy="1250950"/>
          </a:xfrm>
        </p:spPr>
        <p:txBody>
          <a:bodyPr>
            <a:normAutofit/>
          </a:bodyPr>
          <a:lstStyle/>
          <a:p>
            <a:r>
              <a:rPr lang="en-US" sz="3200" dirty="0" smtClean="0">
                <a:effectLst/>
                <a:latin typeface="Calibri" panose="020F0502020204030204" pitchFamily="34" charset="0"/>
                <a:cs typeface="Calibri" panose="020F0502020204030204" pitchFamily="34" charset="0"/>
              </a:rPr>
              <a:t>Rhinovirus/Enterovirus</a:t>
            </a:r>
            <a:endParaRPr lang="en-US" sz="3200" dirty="0">
              <a:effectLst/>
              <a:latin typeface="Calibri" panose="020F0502020204030204" pitchFamily="34" charset="0"/>
              <a:cs typeface="Calibri" panose="020F0502020204030204" pitchFamily="34" charset="0"/>
            </a:endParaRPr>
          </a:p>
        </p:txBody>
      </p:sp>
      <p:sp>
        <p:nvSpPr>
          <p:cNvPr id="4" name="Rectangle 3"/>
          <p:cNvSpPr/>
          <p:nvPr/>
        </p:nvSpPr>
        <p:spPr>
          <a:xfrm>
            <a:off x="1536148" y="1327313"/>
            <a:ext cx="7255565" cy="707886"/>
          </a:xfrm>
          <a:prstGeom prst="rect">
            <a:avLst/>
          </a:prstGeom>
        </p:spPr>
        <p:txBody>
          <a:bodyPr wrap="square">
            <a:spAutoFit/>
          </a:bodyPr>
          <a:lstStyle/>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Initial 2022 study, testing at CDC</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Many different types, mostly rhinovirus</a:t>
            </a:r>
            <a:endParaRPr lang="en-US" sz="2000" dirty="0">
              <a:latin typeface="Calibri" panose="020F0502020204030204" pitchFamily="34" charset="0"/>
              <a:cs typeface="Calibri" panose="020F0502020204030204" pitchFamily="34" charset="0"/>
            </a:endParaRPr>
          </a:p>
        </p:txBody>
      </p:sp>
      <p:pic>
        <p:nvPicPr>
          <p:cNvPr id="5" name="Picture"/>
          <p:cNvPicPr/>
          <p:nvPr/>
        </p:nvPicPr>
        <p:blipFill>
          <a:blip r:embed="rId3"/>
          <a:stretch>
            <a:fillRect/>
          </a:stretch>
        </p:blipFill>
        <p:spPr bwMode="auto">
          <a:xfrm>
            <a:off x="1368287" y="2317750"/>
            <a:ext cx="6162814" cy="4432300"/>
          </a:xfrm>
          <a:prstGeom prst="rect">
            <a:avLst/>
          </a:prstGeom>
          <a:noFill/>
          <a:ln w="38100">
            <a:solidFill>
              <a:schemeClr val="tx1"/>
            </a:solidFill>
            <a:headEnd/>
            <a:tailEnd/>
          </a:ln>
        </p:spPr>
      </p:pic>
    </p:spTree>
    <p:extLst>
      <p:ext uri="{BB962C8B-B14F-4D97-AF65-F5344CB8AC3E}">
        <p14:creationId xmlns:p14="http://schemas.microsoft.com/office/powerpoint/2010/main" val="119927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633322"/>
            <a:ext cx="8331200" cy="1250950"/>
          </a:xfrm>
        </p:spPr>
        <p:txBody>
          <a:bodyPr/>
          <a:lstStyle/>
          <a:p>
            <a:r>
              <a:rPr lang="en-US" altLang="en-US" sz="5400" dirty="0" smtClean="0">
                <a:latin typeface="Calibri" panose="020F0502020204030204" pitchFamily="34" charset="0"/>
                <a:cs typeface="Calibri" panose="020F0502020204030204" pitchFamily="34" charset="0"/>
              </a:rPr>
              <a:t>121 Years Later</a:t>
            </a:r>
          </a:p>
        </p:txBody>
      </p:sp>
      <p:pic>
        <p:nvPicPr>
          <p:cNvPr id="819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1704975"/>
            <a:ext cx="3838575" cy="206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31614" y="3949325"/>
            <a:ext cx="6559550" cy="2332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WI Dept. Ag, Trade and Consumer Protection: big force in state liv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2632" y="1480911"/>
            <a:ext cx="3052535" cy="2289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046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599799"/>
            <a:ext cx="6824870" cy="1250950"/>
          </a:xfrm>
        </p:spPr>
        <p:txBody>
          <a:bodyPr>
            <a:normAutofit/>
          </a:bodyPr>
          <a:lstStyle/>
          <a:p>
            <a:r>
              <a:rPr lang="en-US" sz="3200" dirty="0" smtClean="0">
                <a:effectLst/>
                <a:latin typeface="Calibri" panose="020F0502020204030204" pitchFamily="34" charset="0"/>
                <a:cs typeface="Calibri" panose="020F0502020204030204" pitchFamily="34" charset="0"/>
              </a:rPr>
              <a:t>Rhinovirus/Enterovirus</a:t>
            </a:r>
            <a:endParaRPr lang="en-US" sz="3200" dirty="0">
              <a:effectLst/>
              <a:latin typeface="Calibri" panose="020F0502020204030204" pitchFamily="34" charset="0"/>
              <a:cs typeface="Calibri" panose="020F0502020204030204" pitchFamily="34" charset="0"/>
            </a:endParaRPr>
          </a:p>
        </p:txBody>
      </p:sp>
      <p:sp>
        <p:nvSpPr>
          <p:cNvPr id="4" name="Rectangle 3"/>
          <p:cNvSpPr/>
          <p:nvPr/>
        </p:nvSpPr>
        <p:spPr>
          <a:xfrm>
            <a:off x="367748" y="1463868"/>
            <a:ext cx="7255565" cy="2554545"/>
          </a:xfrm>
          <a:prstGeom prst="rect">
            <a:avLst/>
          </a:prstGeom>
        </p:spPr>
        <p:txBody>
          <a:bodyPr wrap="square">
            <a:spAutoFit/>
          </a:bodyPr>
          <a:lstStyle/>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As a VPD Reference Center, CDC asked us to bring on</a:t>
            </a:r>
          </a:p>
          <a:p>
            <a:pPr marL="1200150" lvl="2"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RV/EV differentiation PCR</a:t>
            </a:r>
          </a:p>
          <a:p>
            <a:pPr marL="1200150" lvl="2"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EV typing by sequencing, to target EV types</a:t>
            </a:r>
          </a:p>
          <a:p>
            <a:pPr marL="742950" lvl="1"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Tested 121 respiratory specimens positive for RV/EV</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All but 4 were rhinovirus </a:t>
            </a:r>
            <a:r>
              <a:rPr lang="en-US" sz="2000" dirty="0" smtClean="0">
                <a:latin typeface="Calibri" panose="020F0502020204030204" pitchFamily="34" charset="0"/>
                <a:cs typeface="Calibri" panose="020F0502020204030204" pitchFamily="34" charset="0"/>
                <a:sym typeface="Wingdings" panose="05000000000000000000" pitchFamily="2" charset="2"/>
              </a:rPr>
              <a:t></a:t>
            </a:r>
            <a:endParaRPr lang="en-US" sz="2000" dirty="0" smtClean="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Be on the lookout for a request for CSF enterovirus positives (from </a:t>
            </a:r>
            <a:r>
              <a:rPr lang="en-US" sz="2000" dirty="0" err="1" smtClean="0">
                <a:latin typeface="Calibri" panose="020F0502020204030204" pitchFamily="34" charset="0"/>
                <a:cs typeface="Calibri" panose="020F0502020204030204" pitchFamily="34" charset="0"/>
              </a:rPr>
              <a:t>BioFire</a:t>
            </a:r>
            <a:r>
              <a:rPr lang="en-US" sz="2000" dirty="0" smtClean="0">
                <a:latin typeface="Calibri" panose="020F0502020204030204" pitchFamily="34" charset="0"/>
                <a:cs typeface="Calibri" panose="020F0502020204030204" pitchFamily="34" charset="0"/>
              </a:rPr>
              <a:t> M/E panel) in the near future!</a:t>
            </a:r>
            <a:endParaRPr lang="en-US" sz="20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452605" y="4018413"/>
            <a:ext cx="2144117" cy="2775992"/>
          </a:xfrm>
          <a:prstGeom prst="rect">
            <a:avLst/>
          </a:prstGeom>
        </p:spPr>
      </p:pic>
    </p:spTree>
    <p:extLst>
      <p:ext uri="{BB962C8B-B14F-4D97-AF65-F5344CB8AC3E}">
        <p14:creationId xmlns:p14="http://schemas.microsoft.com/office/powerpoint/2010/main" val="33571105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434888"/>
            <a:ext cx="6824870" cy="1250950"/>
          </a:xfrm>
        </p:spPr>
        <p:txBody>
          <a:bodyPr>
            <a:normAutofit/>
          </a:bodyPr>
          <a:lstStyle/>
          <a:p>
            <a:r>
              <a:rPr lang="en-US" sz="3200" dirty="0" err="1" smtClean="0">
                <a:effectLst/>
                <a:latin typeface="Calibri" panose="020F0502020204030204" pitchFamily="34" charset="0"/>
                <a:cs typeface="Calibri" panose="020F0502020204030204" pitchFamily="34" charset="0"/>
              </a:rPr>
              <a:t>Mpox</a:t>
            </a:r>
            <a:r>
              <a:rPr lang="en-US" sz="3200" dirty="0" smtClean="0">
                <a:effectLst/>
                <a:latin typeface="Calibri" panose="020F0502020204030204" pitchFamily="34" charset="0"/>
                <a:cs typeface="Calibri" panose="020F0502020204030204" pitchFamily="34" charset="0"/>
              </a:rPr>
              <a:t> 2022</a:t>
            </a:r>
            <a:br>
              <a:rPr lang="en-US" sz="3200" dirty="0" smtClean="0">
                <a:effectLst/>
                <a:latin typeface="Calibri" panose="020F0502020204030204" pitchFamily="34" charset="0"/>
                <a:cs typeface="Calibri" panose="020F0502020204030204" pitchFamily="34" charset="0"/>
              </a:rPr>
            </a:br>
            <a:r>
              <a:rPr lang="en-US" sz="2400" dirty="0" smtClean="0">
                <a:effectLst/>
                <a:latin typeface="Calibri" panose="020F0502020204030204" pitchFamily="34" charset="0"/>
                <a:cs typeface="Calibri" panose="020F0502020204030204" pitchFamily="34" charset="0"/>
              </a:rPr>
              <a:t>(formerly </a:t>
            </a:r>
            <a:r>
              <a:rPr lang="en-US" sz="2400" dirty="0" err="1" smtClean="0">
                <a:effectLst/>
                <a:latin typeface="Calibri" panose="020F0502020204030204" pitchFamily="34" charset="0"/>
                <a:cs typeface="Calibri" panose="020F0502020204030204" pitchFamily="34" charset="0"/>
              </a:rPr>
              <a:t>monkeypox</a:t>
            </a:r>
            <a:r>
              <a:rPr lang="en-US" sz="2400" dirty="0" smtClean="0">
                <a:effectLst/>
                <a:latin typeface="Calibri" panose="020F0502020204030204" pitchFamily="34" charset="0"/>
                <a:cs typeface="Calibri" panose="020F0502020204030204" pitchFamily="34" charset="0"/>
              </a:rPr>
              <a:t>)</a:t>
            </a:r>
            <a:endParaRPr lang="en-US" sz="2400" dirty="0">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104775" y="1937316"/>
            <a:ext cx="8943975" cy="3872752"/>
          </a:xfrm>
          <a:prstGeom prst="rect">
            <a:avLst/>
          </a:prstGeom>
          <a:ln w="38100">
            <a:solidFill>
              <a:schemeClr val="tx1"/>
            </a:solidFill>
          </a:ln>
        </p:spPr>
      </p:pic>
      <p:sp>
        <p:nvSpPr>
          <p:cNvPr id="6" name="Rectangle 5"/>
          <p:cNvSpPr/>
          <p:nvPr/>
        </p:nvSpPr>
        <p:spPr>
          <a:xfrm>
            <a:off x="1425388" y="6409381"/>
            <a:ext cx="6786282" cy="307777"/>
          </a:xfrm>
          <a:prstGeom prst="rect">
            <a:avLst/>
          </a:prstGeom>
        </p:spPr>
        <p:txBody>
          <a:bodyPr wrap="square">
            <a:spAutoFit/>
          </a:bodyPr>
          <a:lstStyle/>
          <a:p>
            <a:r>
              <a:rPr lang="en-US" sz="1400" dirty="0">
                <a:hlinkClick r:id="rId4"/>
              </a:rPr>
              <a:t>https://</a:t>
            </a:r>
            <a:r>
              <a:rPr lang="en-US" sz="1400" dirty="0" smtClean="0">
                <a:hlinkClick r:id="rId4"/>
              </a:rPr>
              <a:t>www.cdc.gov/poxvirus/monkeypox/response/2022/mpx-trends.html</a:t>
            </a:r>
            <a:endParaRPr lang="en-US" sz="1400" dirty="0"/>
          </a:p>
        </p:txBody>
      </p:sp>
    </p:spTree>
    <p:extLst>
      <p:ext uri="{BB962C8B-B14F-4D97-AF65-F5344CB8AC3E}">
        <p14:creationId xmlns:p14="http://schemas.microsoft.com/office/powerpoint/2010/main" val="1422266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434888"/>
            <a:ext cx="6824870" cy="1250950"/>
          </a:xfrm>
        </p:spPr>
        <p:txBody>
          <a:bodyPr>
            <a:normAutofit/>
          </a:bodyPr>
          <a:lstStyle/>
          <a:p>
            <a:r>
              <a:rPr lang="en-US" sz="3200" dirty="0" err="1" smtClean="0">
                <a:effectLst/>
                <a:latin typeface="Calibri" panose="020F0502020204030204" pitchFamily="34" charset="0"/>
                <a:cs typeface="Calibri" panose="020F0502020204030204" pitchFamily="34" charset="0"/>
              </a:rPr>
              <a:t>Mpox</a:t>
            </a:r>
            <a:endParaRPr lang="en-US" sz="3200" dirty="0">
              <a:effectLst/>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3"/>
          <a:srcRect b="13302"/>
          <a:stretch/>
        </p:blipFill>
        <p:spPr>
          <a:xfrm>
            <a:off x="1123950" y="1217282"/>
            <a:ext cx="6546988" cy="5513718"/>
          </a:xfrm>
          <a:prstGeom prst="rect">
            <a:avLst/>
          </a:prstGeom>
          <a:ln w="38100">
            <a:solidFill>
              <a:schemeClr val="tx1"/>
            </a:solidFill>
          </a:ln>
        </p:spPr>
      </p:pic>
    </p:spTree>
    <p:extLst>
      <p:ext uri="{BB962C8B-B14F-4D97-AF65-F5344CB8AC3E}">
        <p14:creationId xmlns:p14="http://schemas.microsoft.com/office/powerpoint/2010/main" val="40442502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eisdorf\AppData\Local\Microsoft\Windows\Temporary Internet Files\Content.IE5\24GOFJ8P\thankyou-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047" y="1507589"/>
            <a:ext cx="3289300" cy="349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871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61659" y="758932"/>
            <a:ext cx="1952625" cy="1719847"/>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61098" y="1143214"/>
            <a:ext cx="1362686" cy="707886"/>
          </a:xfrm>
          <a:prstGeom prst="rect">
            <a:avLst/>
          </a:prstGeom>
        </p:spPr>
        <p:txBody>
          <a:bodyPr wrap="square">
            <a:spAutoFit/>
          </a:bodyPr>
          <a:lstStyle/>
          <a:p>
            <a:r>
              <a:rPr kumimoji="1" lang="en-US" altLang="en-US" sz="2000" b="1" dirty="0" smtClean="0">
                <a:solidFill>
                  <a:srgbClr val="000000"/>
                </a:solidFill>
                <a:latin typeface="Calibri" panose="020F0502020204030204" pitchFamily="34" charset="0"/>
              </a:rPr>
              <a:t>Newborn screening</a:t>
            </a:r>
            <a:endParaRPr lang="en-US" sz="2000" b="1" dirty="0"/>
          </a:p>
        </p:txBody>
      </p:sp>
      <p:sp>
        <p:nvSpPr>
          <p:cNvPr id="9" name="Oval 8"/>
          <p:cNvSpPr/>
          <p:nvPr/>
        </p:nvSpPr>
        <p:spPr>
          <a:xfrm>
            <a:off x="499760" y="4529476"/>
            <a:ext cx="1952625" cy="1719847"/>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7384" y="4939158"/>
            <a:ext cx="1914525" cy="707886"/>
          </a:xfrm>
          <a:prstGeom prst="rect">
            <a:avLst/>
          </a:prstGeom>
        </p:spPr>
        <p:txBody>
          <a:bodyPr wrap="square">
            <a:spAutoFit/>
          </a:bodyPr>
          <a:lstStyle/>
          <a:p>
            <a:pPr algn="ctr"/>
            <a:r>
              <a:rPr kumimoji="1" lang="en-US" altLang="en-US" sz="2000" b="1" dirty="0" smtClean="0">
                <a:solidFill>
                  <a:srgbClr val="000000"/>
                </a:solidFill>
                <a:latin typeface="Calibri" panose="020F0502020204030204" pitchFamily="34" charset="0"/>
              </a:rPr>
              <a:t>Communicable Diseases</a:t>
            </a:r>
            <a:endParaRPr lang="en-US" sz="2000" b="1" dirty="0"/>
          </a:p>
        </p:txBody>
      </p:sp>
      <p:sp>
        <p:nvSpPr>
          <p:cNvPr id="11" name="Oval 10"/>
          <p:cNvSpPr/>
          <p:nvPr/>
        </p:nvSpPr>
        <p:spPr>
          <a:xfrm>
            <a:off x="6615113" y="1517716"/>
            <a:ext cx="1952625" cy="1719847"/>
          </a:xfrm>
          <a:prstGeom prst="ellipse">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643687" y="2130598"/>
            <a:ext cx="1914525" cy="400110"/>
          </a:xfrm>
          <a:prstGeom prst="rect">
            <a:avLst/>
          </a:prstGeom>
        </p:spPr>
        <p:txBody>
          <a:bodyPr wrap="square">
            <a:spAutoFit/>
          </a:bodyPr>
          <a:lstStyle/>
          <a:p>
            <a:pPr algn="ctr"/>
            <a:r>
              <a:rPr kumimoji="1" lang="en-US" altLang="en-US" sz="2000" b="1" dirty="0" smtClean="0">
                <a:solidFill>
                  <a:srgbClr val="000000"/>
                </a:solidFill>
                <a:latin typeface="Calibri" panose="020F0502020204030204" pitchFamily="34" charset="0"/>
              </a:rPr>
              <a:t>Cytology</a:t>
            </a:r>
            <a:endParaRPr lang="en-US" sz="2000" b="1" dirty="0"/>
          </a:p>
        </p:txBody>
      </p:sp>
      <p:sp>
        <p:nvSpPr>
          <p:cNvPr id="13" name="Oval 12"/>
          <p:cNvSpPr/>
          <p:nvPr/>
        </p:nvSpPr>
        <p:spPr>
          <a:xfrm>
            <a:off x="2652409" y="2656831"/>
            <a:ext cx="1952625" cy="1719847"/>
          </a:xfrm>
          <a:prstGeom prst="ellipse">
            <a:avLst/>
          </a:prstGeom>
          <a:noFill/>
          <a:ln w="254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700033" y="3066514"/>
            <a:ext cx="1914525" cy="1015663"/>
          </a:xfrm>
          <a:prstGeom prst="rect">
            <a:avLst/>
          </a:prstGeom>
        </p:spPr>
        <p:txBody>
          <a:bodyPr wrap="square">
            <a:spAutoFit/>
          </a:bodyPr>
          <a:lstStyle/>
          <a:p>
            <a:pPr algn="ctr"/>
            <a:r>
              <a:rPr kumimoji="1" lang="en-US" altLang="en-US" sz="2000" b="1" dirty="0">
                <a:solidFill>
                  <a:srgbClr val="000000"/>
                </a:solidFill>
                <a:latin typeface="Calibri" panose="020F0502020204030204" pitchFamily="34" charset="0"/>
              </a:rPr>
              <a:t>Forensic Toxicology</a:t>
            </a:r>
            <a:endParaRPr lang="en-US" sz="2000" b="1" dirty="0"/>
          </a:p>
          <a:p>
            <a:pPr algn="ctr"/>
            <a:endParaRPr lang="en-US" sz="2000" b="1" dirty="0"/>
          </a:p>
        </p:txBody>
      </p:sp>
      <p:sp>
        <p:nvSpPr>
          <p:cNvPr id="15" name="Oval 14"/>
          <p:cNvSpPr/>
          <p:nvPr/>
        </p:nvSpPr>
        <p:spPr>
          <a:xfrm>
            <a:off x="4795836" y="2624684"/>
            <a:ext cx="1952625" cy="1719847"/>
          </a:xfrm>
          <a:prstGeom prst="ellipse">
            <a:avLst/>
          </a:prstGeom>
          <a:noFill/>
          <a:ln w="254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824410" y="3097866"/>
            <a:ext cx="1914525" cy="707886"/>
          </a:xfrm>
          <a:prstGeom prst="rect">
            <a:avLst/>
          </a:prstGeom>
        </p:spPr>
        <p:txBody>
          <a:bodyPr wrap="square">
            <a:spAutoFit/>
          </a:bodyPr>
          <a:lstStyle/>
          <a:p>
            <a:pPr algn="ctr"/>
            <a:r>
              <a:rPr kumimoji="1" lang="en-US" altLang="en-US" sz="2000" b="1" dirty="0" smtClean="0">
                <a:solidFill>
                  <a:srgbClr val="000000"/>
                </a:solidFill>
                <a:latin typeface="Calibri" panose="020F0502020204030204" pitchFamily="34" charset="0"/>
              </a:rPr>
              <a:t>Clinical Metals Toxicology</a:t>
            </a:r>
            <a:endParaRPr lang="en-US" sz="2000" b="1" dirty="0"/>
          </a:p>
        </p:txBody>
      </p:sp>
      <p:sp>
        <p:nvSpPr>
          <p:cNvPr id="17" name="Oval 16"/>
          <p:cNvSpPr/>
          <p:nvPr/>
        </p:nvSpPr>
        <p:spPr>
          <a:xfrm>
            <a:off x="4805363" y="4494575"/>
            <a:ext cx="1952625" cy="1719847"/>
          </a:xfrm>
          <a:prstGeom prst="ellipse">
            <a:avLst/>
          </a:prstGeom>
          <a:noFill/>
          <a:ln w="254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4886" y="4891557"/>
            <a:ext cx="1914525" cy="707886"/>
          </a:xfrm>
          <a:prstGeom prst="rect">
            <a:avLst/>
          </a:prstGeom>
        </p:spPr>
        <p:txBody>
          <a:bodyPr wrap="square">
            <a:spAutoFit/>
          </a:bodyPr>
          <a:lstStyle/>
          <a:p>
            <a:pPr algn="ctr"/>
            <a:r>
              <a:rPr kumimoji="1" lang="en-US" altLang="en-US" sz="2000" b="1" dirty="0" smtClean="0">
                <a:solidFill>
                  <a:srgbClr val="000000"/>
                </a:solidFill>
                <a:latin typeface="Calibri" panose="020F0502020204030204" pitchFamily="34" charset="0"/>
              </a:rPr>
              <a:t>Air </a:t>
            </a:r>
          </a:p>
          <a:p>
            <a:pPr algn="ctr"/>
            <a:r>
              <a:rPr kumimoji="1" lang="en-US" altLang="en-US" sz="2000" b="1" dirty="0" smtClean="0">
                <a:solidFill>
                  <a:srgbClr val="000000"/>
                </a:solidFill>
                <a:latin typeface="Calibri" panose="020F0502020204030204" pitchFamily="34" charset="0"/>
              </a:rPr>
              <a:t>Quality</a:t>
            </a:r>
            <a:endParaRPr lang="en-US" sz="2000" b="1" dirty="0"/>
          </a:p>
        </p:txBody>
      </p:sp>
      <p:sp>
        <p:nvSpPr>
          <p:cNvPr id="19" name="Oval 18"/>
          <p:cNvSpPr/>
          <p:nvPr/>
        </p:nvSpPr>
        <p:spPr>
          <a:xfrm>
            <a:off x="6605587" y="3537347"/>
            <a:ext cx="1952625" cy="1719847"/>
          </a:xfrm>
          <a:prstGeom prst="ellipse">
            <a:avLst/>
          </a:prstGeom>
          <a:noFill/>
          <a:ln w="254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805000" y="3769230"/>
            <a:ext cx="1619862" cy="1015663"/>
          </a:xfrm>
          <a:prstGeom prst="rect">
            <a:avLst/>
          </a:prstGeom>
        </p:spPr>
        <p:txBody>
          <a:bodyPr wrap="square">
            <a:spAutoFit/>
          </a:bodyPr>
          <a:lstStyle/>
          <a:p>
            <a:pPr algn="ctr"/>
            <a:r>
              <a:rPr kumimoji="1" lang="en-US" altLang="en-US" sz="2000" b="1" dirty="0" smtClean="0">
                <a:solidFill>
                  <a:srgbClr val="000000"/>
                </a:solidFill>
                <a:latin typeface="Calibri" panose="020F0502020204030204" pitchFamily="34" charset="0"/>
              </a:rPr>
              <a:t>Drinking Water Quality</a:t>
            </a:r>
            <a:endParaRPr lang="en-US" sz="2000" b="1" dirty="0"/>
          </a:p>
        </p:txBody>
      </p:sp>
      <p:sp>
        <p:nvSpPr>
          <p:cNvPr id="21" name="Oval 20"/>
          <p:cNvSpPr/>
          <p:nvPr/>
        </p:nvSpPr>
        <p:spPr>
          <a:xfrm>
            <a:off x="442912" y="2641379"/>
            <a:ext cx="1952625" cy="1719847"/>
          </a:xfrm>
          <a:prstGeom prst="ellipse">
            <a:avLst/>
          </a:prstGeom>
          <a:noFill/>
          <a:ln w="254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71486" y="3076461"/>
            <a:ext cx="1914525" cy="707886"/>
          </a:xfrm>
          <a:prstGeom prst="rect">
            <a:avLst/>
          </a:prstGeom>
        </p:spPr>
        <p:txBody>
          <a:bodyPr wrap="square">
            <a:spAutoFit/>
          </a:bodyPr>
          <a:lstStyle/>
          <a:p>
            <a:pPr algn="ctr"/>
            <a:r>
              <a:rPr kumimoji="1" lang="en-US" altLang="en-US" sz="2000" b="1" dirty="0" smtClean="0">
                <a:solidFill>
                  <a:srgbClr val="000000"/>
                </a:solidFill>
                <a:latin typeface="Calibri" panose="020F0502020204030204" pitchFamily="34" charset="0"/>
              </a:rPr>
              <a:t>Occupational Health</a:t>
            </a:r>
            <a:endParaRPr lang="en-US" sz="2000" b="1" dirty="0"/>
          </a:p>
        </p:txBody>
      </p:sp>
      <p:sp>
        <p:nvSpPr>
          <p:cNvPr id="23" name="Oval 22"/>
          <p:cNvSpPr/>
          <p:nvPr/>
        </p:nvSpPr>
        <p:spPr>
          <a:xfrm>
            <a:off x="2643187" y="713027"/>
            <a:ext cx="1952625" cy="1719847"/>
          </a:xfrm>
          <a:prstGeom prst="ellipse">
            <a:avLst/>
          </a:prstGeom>
          <a:no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805363" y="671291"/>
            <a:ext cx="1952625" cy="1719847"/>
          </a:xfrm>
          <a:prstGeom prst="ellipse">
            <a:avLst/>
          </a:prstGeom>
          <a:no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852987" y="1119073"/>
            <a:ext cx="1914525" cy="707886"/>
          </a:xfrm>
          <a:prstGeom prst="rect">
            <a:avLst/>
          </a:prstGeom>
        </p:spPr>
        <p:txBody>
          <a:bodyPr wrap="square">
            <a:spAutoFit/>
          </a:bodyPr>
          <a:lstStyle/>
          <a:p>
            <a:pPr algn="ctr"/>
            <a:r>
              <a:rPr kumimoji="1" lang="en-US" altLang="en-US" sz="2000" b="1" dirty="0">
                <a:solidFill>
                  <a:srgbClr val="000000"/>
                </a:solidFill>
                <a:latin typeface="Calibri" panose="020F0502020204030204" pitchFamily="34" charset="0"/>
              </a:rPr>
              <a:t>Biochemical Genetics</a:t>
            </a:r>
            <a:endParaRPr lang="en-US" sz="2000" b="1" dirty="0"/>
          </a:p>
        </p:txBody>
      </p:sp>
      <p:sp>
        <p:nvSpPr>
          <p:cNvPr id="28" name="Rectangle 27"/>
          <p:cNvSpPr/>
          <p:nvPr/>
        </p:nvSpPr>
        <p:spPr>
          <a:xfrm>
            <a:off x="2676524" y="1293630"/>
            <a:ext cx="1914525" cy="707886"/>
          </a:xfrm>
          <a:prstGeom prst="rect">
            <a:avLst/>
          </a:prstGeom>
        </p:spPr>
        <p:txBody>
          <a:bodyPr wrap="square">
            <a:spAutoFit/>
          </a:bodyPr>
          <a:lstStyle/>
          <a:p>
            <a:pPr algn="ctr"/>
            <a:r>
              <a:rPr kumimoji="1" lang="en-US" altLang="en-US" sz="2000" b="1" dirty="0" smtClean="0">
                <a:solidFill>
                  <a:srgbClr val="000000"/>
                </a:solidFill>
                <a:latin typeface="Calibri" panose="020F0502020204030204" pitchFamily="34" charset="0"/>
              </a:rPr>
              <a:t>Cytogenetics</a:t>
            </a:r>
            <a:endParaRPr lang="en-US" sz="2000" b="1" dirty="0"/>
          </a:p>
          <a:p>
            <a:pPr algn="ctr"/>
            <a:endParaRPr lang="en-US" sz="2000" b="1" dirty="0"/>
          </a:p>
        </p:txBody>
      </p:sp>
      <p:sp>
        <p:nvSpPr>
          <p:cNvPr id="24" name="Oval 23"/>
          <p:cNvSpPr/>
          <p:nvPr/>
        </p:nvSpPr>
        <p:spPr>
          <a:xfrm>
            <a:off x="2509533" y="4533970"/>
            <a:ext cx="1952625" cy="1719847"/>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538107" y="4943652"/>
            <a:ext cx="1914525" cy="707886"/>
          </a:xfrm>
          <a:prstGeom prst="rect">
            <a:avLst/>
          </a:prstGeom>
        </p:spPr>
        <p:txBody>
          <a:bodyPr wrap="square">
            <a:spAutoFit/>
          </a:bodyPr>
          <a:lstStyle/>
          <a:p>
            <a:pPr algn="ctr"/>
            <a:r>
              <a:rPr kumimoji="1" lang="en-US" altLang="en-US" sz="2000" b="1" dirty="0" smtClean="0">
                <a:solidFill>
                  <a:srgbClr val="000000"/>
                </a:solidFill>
                <a:latin typeface="Calibri" panose="020F0502020204030204" pitchFamily="34" charset="0"/>
              </a:rPr>
              <a:t>Emergency Response</a:t>
            </a:r>
            <a:endParaRPr lang="en-US" sz="2000" b="1" dirty="0"/>
          </a:p>
        </p:txBody>
      </p:sp>
    </p:spTree>
    <p:extLst>
      <p:ext uri="{BB962C8B-B14F-4D97-AF65-F5344CB8AC3E}">
        <p14:creationId xmlns:p14="http://schemas.microsoft.com/office/powerpoint/2010/main" val="2011034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74296" cy="6858000"/>
          </a:xfrm>
          <a:prstGeom prst="rect">
            <a:avLst/>
          </a:prstGeom>
        </p:spPr>
      </p:pic>
      <p:sp>
        <p:nvSpPr>
          <p:cNvPr id="2" name="Oval 1"/>
          <p:cNvSpPr/>
          <p:nvPr/>
        </p:nvSpPr>
        <p:spPr>
          <a:xfrm>
            <a:off x="2285999" y="1072352"/>
            <a:ext cx="2092960" cy="5785648"/>
          </a:xfrm>
          <a:prstGeom prst="ellipse">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48175" y="6263759"/>
            <a:ext cx="4104393" cy="369332"/>
          </a:xfrm>
          <a:prstGeom prst="rect">
            <a:avLst/>
          </a:prstGeom>
          <a:noFill/>
        </p:spPr>
        <p:txBody>
          <a:bodyPr wrap="none" rtlCol="0">
            <a:spAutoFit/>
          </a:bodyPr>
          <a:lstStyle/>
          <a:p>
            <a:r>
              <a:rPr lang="en-US" dirty="0" smtClean="0">
                <a:solidFill>
                  <a:srgbClr val="C00000"/>
                </a:solidFill>
                <a:latin typeface="Calibri" panose="020F0502020204030204" pitchFamily="34" charset="0"/>
                <a:cs typeface="Calibri" panose="020F0502020204030204" pitchFamily="34" charset="0"/>
              </a:rPr>
              <a:t>All-star group of 8 testing microbiologists</a:t>
            </a:r>
            <a:endParaRPr lang="en-US" dirty="0">
              <a:solidFill>
                <a:srgbClr val="C00000"/>
              </a:solidFill>
              <a:latin typeface="Calibri" panose="020F0502020204030204" pitchFamily="34" charset="0"/>
              <a:cs typeface="Calibri" panose="020F0502020204030204" pitchFamily="34" charset="0"/>
            </a:endParaRPr>
          </a:p>
        </p:txBody>
      </p:sp>
      <p:cxnSp>
        <p:nvCxnSpPr>
          <p:cNvPr id="6" name="Straight Arrow Connector 5"/>
          <p:cNvCxnSpPr/>
          <p:nvPr/>
        </p:nvCxnSpPr>
        <p:spPr>
          <a:xfrm flipH="1">
            <a:off x="3800476" y="6429375"/>
            <a:ext cx="685799"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024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52599" y="1615211"/>
            <a:ext cx="7388001" cy="4649152"/>
          </a:xfrm>
        </p:spPr>
        <p:txBody>
          <a:bodyPr/>
          <a:lstStyle/>
          <a:p>
            <a:r>
              <a:rPr lang="en-US" dirty="0" smtClean="0">
                <a:solidFill>
                  <a:schemeClr val="bg1">
                    <a:lumMod val="65000"/>
                  </a:schemeClr>
                </a:solidFill>
                <a:latin typeface="Arial" panose="020B0604020202020204" pitchFamily="34" charset="0"/>
                <a:cs typeface="Arial" panose="020B0604020202020204" pitchFamily="34" charset="0"/>
              </a:rPr>
              <a:t>Intro to WSLH, CDD, and Virology team</a:t>
            </a:r>
          </a:p>
          <a:p>
            <a:r>
              <a:rPr lang="en-US" dirty="0" smtClean="0">
                <a:latin typeface="Arial" panose="020B0604020202020204" pitchFamily="34" charset="0"/>
                <a:cs typeface="Arial" panose="020B0604020202020204" pitchFamily="34" charset="0"/>
              </a:rPr>
              <a:t>Wisconsin Clinical Laboratory Network (WCLN)</a:t>
            </a:r>
          </a:p>
          <a:p>
            <a:r>
              <a:rPr lang="en-US" dirty="0" smtClean="0">
                <a:solidFill>
                  <a:schemeClr val="bg1">
                    <a:lumMod val="65000"/>
                  </a:schemeClr>
                </a:solidFill>
                <a:latin typeface="Arial" panose="020B0604020202020204" pitchFamily="34" charset="0"/>
                <a:cs typeface="Arial" panose="020B0604020202020204" pitchFamily="34" charset="0"/>
              </a:rPr>
              <a:t>Virology testing</a:t>
            </a:r>
          </a:p>
          <a:p>
            <a:pPr lvl="1"/>
            <a:r>
              <a:rPr lang="en-US" dirty="0" smtClean="0">
                <a:solidFill>
                  <a:schemeClr val="bg1">
                    <a:lumMod val="65000"/>
                  </a:schemeClr>
                </a:solidFill>
                <a:latin typeface="Arial" panose="020B0604020202020204" pitchFamily="34" charset="0"/>
                <a:cs typeface="Arial" panose="020B0604020202020204" pitchFamily="34" charset="0"/>
              </a:rPr>
              <a:t>Respiratory</a:t>
            </a:r>
          </a:p>
          <a:p>
            <a:pPr lvl="1"/>
            <a:r>
              <a:rPr lang="en-US" dirty="0" smtClean="0">
                <a:solidFill>
                  <a:schemeClr val="bg1">
                    <a:lumMod val="65000"/>
                  </a:schemeClr>
                </a:solidFill>
                <a:latin typeface="Arial" panose="020B0604020202020204" pitchFamily="34" charset="0"/>
                <a:cs typeface="Arial" panose="020B0604020202020204" pitchFamily="34" charset="0"/>
              </a:rPr>
              <a:t>GI</a:t>
            </a:r>
          </a:p>
          <a:p>
            <a:pPr lvl="1"/>
            <a:r>
              <a:rPr lang="en-US" dirty="0" smtClean="0">
                <a:solidFill>
                  <a:schemeClr val="bg1">
                    <a:lumMod val="65000"/>
                  </a:schemeClr>
                </a:solidFill>
                <a:latin typeface="Arial" panose="020B0604020202020204" pitchFamily="34" charset="0"/>
                <a:cs typeface="Arial" panose="020B0604020202020204" pitchFamily="34" charset="0"/>
              </a:rPr>
              <a:t>VPD</a:t>
            </a:r>
          </a:p>
          <a:p>
            <a:pPr lvl="1"/>
            <a:r>
              <a:rPr lang="en-US" dirty="0" smtClean="0">
                <a:solidFill>
                  <a:schemeClr val="bg1">
                    <a:lumMod val="65000"/>
                  </a:schemeClr>
                </a:solidFill>
                <a:latin typeface="Arial" panose="020B0604020202020204" pitchFamily="34" charset="0"/>
                <a:cs typeface="Arial" panose="020B0604020202020204" pitchFamily="34" charset="0"/>
              </a:rPr>
              <a:t>Rabies</a:t>
            </a:r>
          </a:p>
          <a:p>
            <a:pPr lvl="1"/>
            <a:r>
              <a:rPr lang="en-US" dirty="0" smtClean="0">
                <a:solidFill>
                  <a:schemeClr val="bg1">
                    <a:lumMod val="65000"/>
                  </a:schemeClr>
                </a:solidFill>
                <a:latin typeface="Arial" panose="020B0604020202020204" pitchFamily="34" charset="0"/>
                <a:cs typeface="Arial" panose="020B0604020202020204" pitchFamily="34" charset="0"/>
              </a:rPr>
              <a:t>Others</a:t>
            </a:r>
          </a:p>
          <a:p>
            <a:endParaRPr lang="en-US" sz="2000" dirty="0" smtClean="0">
              <a:latin typeface="Arial" panose="020B0604020202020204" pitchFamily="34" charset="0"/>
              <a:cs typeface="Arial" panose="020B0604020202020204" pitchFamily="34" charset="0"/>
            </a:endParaRPr>
          </a:p>
          <a:p>
            <a:endParaRPr lang="en-US" dirty="0" err="1" smtClean="0">
              <a:latin typeface="Arial" panose="020B0604020202020204" pitchFamily="34" charset="0"/>
              <a:cs typeface="Arial" panose="020B0604020202020204" pitchFamily="34" charset="0"/>
            </a:endParaRPr>
          </a:p>
        </p:txBody>
      </p:sp>
      <p:sp>
        <p:nvSpPr>
          <p:cNvPr id="5" name="Title 1"/>
          <p:cNvSpPr txBox="1">
            <a:spLocks/>
          </p:cNvSpPr>
          <p:nvPr/>
        </p:nvSpPr>
        <p:spPr>
          <a:xfrm>
            <a:off x="381000" y="593229"/>
            <a:ext cx="8331200" cy="669620"/>
          </a:xfrm>
          <a:prstGeom prst="rect">
            <a:avLst/>
          </a:prstGeom>
        </p:spPr>
        <p:txBody>
          <a:bodyPr vert="horz" lIns="0" tIns="0" rIns="0" bIns="0" rtlCol="0" anchor="t" anchorCtr="0">
            <a:noAutofit/>
          </a:bodyPr>
          <a:lst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a:lstStyle>
          <a:p>
            <a:r>
              <a:rPr lang="en-US" sz="3600" dirty="0" smtClean="0">
                <a:effectLst/>
                <a:latin typeface="Arial" panose="020B0604020202020204" pitchFamily="34" charset="0"/>
                <a:ea typeface="Tahoma" panose="020B0604030504040204" pitchFamily="34" charset="0"/>
                <a:cs typeface="Arial" panose="020B0604020202020204" pitchFamily="34" charset="0"/>
              </a:rPr>
              <a:t>Outline</a:t>
            </a:r>
            <a:endParaRPr lang="en-US" sz="3600" dirty="0">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071815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1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842" t="15878" r="11444" b="17696"/>
          <a:stretch/>
        </p:blipFill>
        <p:spPr>
          <a:xfrm>
            <a:off x="609600" y="1749971"/>
            <a:ext cx="2931886" cy="283654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9" name="Rectangle 2"/>
          <p:cNvSpPr>
            <a:spLocks noGrp="1" noChangeArrowheads="1"/>
          </p:cNvSpPr>
          <p:nvPr>
            <p:ph type="title"/>
          </p:nvPr>
        </p:nvSpPr>
        <p:spPr>
          <a:xfrm>
            <a:off x="295275" y="74568"/>
            <a:ext cx="7988300" cy="1192705"/>
          </a:xfrm>
        </p:spPr>
        <p:txBody>
          <a:bodyPr>
            <a:noAutofit/>
          </a:bodyPr>
          <a:lstStyle/>
          <a:p>
            <a:pPr eaLnBrk="1" hangingPunct="1">
              <a:defRPr/>
            </a:pPr>
            <a:r>
              <a:rPr lang="en-US" altLang="en-US" sz="3600" dirty="0" smtClean="0">
                <a:solidFill>
                  <a:schemeClr val="tx1"/>
                </a:solidFill>
                <a:latin typeface="Arial" panose="020B0604020202020204" pitchFamily="34" charset="0"/>
                <a:cs typeface="Arial" panose="020B0604020202020204" pitchFamily="34" charset="0"/>
              </a:rPr>
              <a:t/>
            </a:r>
            <a:br>
              <a:rPr lang="en-US" altLang="en-US" sz="3600" dirty="0" smtClean="0">
                <a:solidFill>
                  <a:schemeClr val="tx1"/>
                </a:solidFill>
                <a:latin typeface="Arial" panose="020B0604020202020204" pitchFamily="34" charset="0"/>
                <a:cs typeface="Arial" panose="020B0604020202020204" pitchFamily="34" charset="0"/>
              </a:rPr>
            </a:br>
            <a:r>
              <a:rPr lang="en-US" altLang="en-US" sz="3200" dirty="0" smtClean="0">
                <a:solidFill>
                  <a:srgbClr val="C00000"/>
                </a:solidFill>
                <a:effectLst/>
                <a:latin typeface="Arial" panose="020B0604020202020204" pitchFamily="34" charset="0"/>
                <a:ea typeface="Tahoma" panose="020B0604030504040204" pitchFamily="34" charset="0"/>
                <a:cs typeface="Arial" panose="020B0604020202020204" pitchFamily="34" charset="0"/>
              </a:rPr>
              <a:t>The Laboratory Response Network (LRN) </a:t>
            </a:r>
            <a:r>
              <a:rPr lang="en-US" altLang="en-US" sz="3600" dirty="0" smtClean="0">
                <a:solidFill>
                  <a:srgbClr val="C00000"/>
                </a:solidFill>
                <a:effectLst/>
                <a:latin typeface="Arial" panose="020B0604020202020204" pitchFamily="34" charset="0"/>
                <a:ea typeface="Tahoma" panose="020B0604030504040204" pitchFamily="34" charset="0"/>
                <a:cs typeface="Arial" panose="020B0604020202020204" pitchFamily="34" charset="0"/>
              </a:rPr>
              <a:t/>
            </a:r>
            <a:br>
              <a:rPr lang="en-US" altLang="en-US" sz="3600" dirty="0" smtClean="0">
                <a:solidFill>
                  <a:srgbClr val="C00000"/>
                </a:solidFill>
                <a:effectLst/>
                <a:latin typeface="Arial" panose="020B0604020202020204" pitchFamily="34" charset="0"/>
                <a:ea typeface="Tahoma" panose="020B0604030504040204" pitchFamily="34" charset="0"/>
                <a:cs typeface="Arial" panose="020B0604020202020204" pitchFamily="34" charset="0"/>
              </a:rPr>
            </a:br>
            <a:r>
              <a:rPr lang="en-US" altLang="en-US" sz="2400" i="1" dirty="0" smtClean="0">
                <a:solidFill>
                  <a:srgbClr val="C00000"/>
                </a:solidFill>
                <a:effectLst/>
                <a:latin typeface="Arial" panose="020B0604020202020204" pitchFamily="34" charset="0"/>
                <a:ea typeface="Tahoma" panose="020B0604030504040204" pitchFamily="34" charset="0"/>
                <a:cs typeface="Arial" panose="020B0604020202020204" pitchFamily="34" charset="0"/>
              </a:rPr>
              <a:t>A Model for Networking and Emergency Response</a:t>
            </a:r>
          </a:p>
        </p:txBody>
      </p:sp>
      <p:sp>
        <p:nvSpPr>
          <p:cNvPr id="939012" name="Rectangle 3"/>
          <p:cNvSpPr>
            <a:spLocks noGrp="1" noChangeArrowheads="1"/>
          </p:cNvSpPr>
          <p:nvPr>
            <p:ph type="body" sz="half" idx="3"/>
          </p:nvPr>
        </p:nvSpPr>
        <p:spPr>
          <a:xfrm>
            <a:off x="3497720" y="1895112"/>
            <a:ext cx="5472112" cy="3225252"/>
          </a:xfrm>
        </p:spPr>
        <p:txBody>
          <a:bodyPr/>
          <a:lstStyle/>
          <a:p>
            <a:pPr eaLnBrk="1" hangingPunct="1">
              <a:buClr>
                <a:srgbClr val="C00000"/>
              </a:buClr>
            </a:pPr>
            <a:r>
              <a:rPr lang="en-US" altLang="en-US" sz="2600" b="1" dirty="0" smtClean="0">
                <a:solidFill>
                  <a:srgbClr val="800000"/>
                </a:solidFill>
                <a:latin typeface="Arial" panose="020B0604020202020204" pitchFamily="34" charset="0"/>
                <a:cs typeface="Arial" panose="020B0604020202020204" pitchFamily="34" charset="0"/>
              </a:rPr>
              <a:t>National Labs</a:t>
            </a:r>
            <a:r>
              <a:rPr lang="en-US" altLang="en-US" sz="2600" b="1" dirty="0" smtClean="0">
                <a:latin typeface="Arial" panose="020B0604020202020204" pitchFamily="34" charset="0"/>
                <a:cs typeface="Arial" panose="020B0604020202020204" pitchFamily="34" charset="0"/>
              </a:rPr>
              <a:t> </a:t>
            </a:r>
            <a:r>
              <a:rPr lang="en-US" altLang="en-US" sz="2600" dirty="0" smtClean="0">
                <a:solidFill>
                  <a:schemeClr val="tx1"/>
                </a:solidFill>
                <a:latin typeface="Arial" panose="020B0604020202020204" pitchFamily="34" charset="0"/>
                <a:cs typeface="Arial" panose="020B0604020202020204" pitchFamily="34" charset="0"/>
              </a:rPr>
              <a:t>– </a:t>
            </a:r>
            <a:r>
              <a:rPr lang="en-US" altLang="en-US" sz="2400" dirty="0" smtClean="0">
                <a:solidFill>
                  <a:schemeClr val="tx1"/>
                </a:solidFill>
                <a:latin typeface="Arial" panose="020B0604020202020204" pitchFamily="34" charset="0"/>
                <a:cs typeface="Arial" panose="020B0604020202020204" pitchFamily="34" charset="0"/>
              </a:rPr>
              <a:t>CDC,</a:t>
            </a:r>
          </a:p>
          <a:p>
            <a:pPr marL="0" indent="0" eaLnBrk="1" hangingPunct="1">
              <a:buClr>
                <a:srgbClr val="C00000"/>
              </a:buClr>
              <a:buNone/>
            </a:pP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smtClean="0">
                <a:solidFill>
                  <a:schemeClr val="tx1"/>
                </a:solidFill>
                <a:latin typeface="Arial" panose="020B0604020202020204" pitchFamily="34" charset="0"/>
                <a:cs typeface="Arial" panose="020B0604020202020204" pitchFamily="34" charset="0"/>
              </a:rPr>
              <a:t>  USAMRIID, NMRC</a:t>
            </a:r>
          </a:p>
          <a:p>
            <a:pPr eaLnBrk="1" hangingPunct="1">
              <a:buClr>
                <a:srgbClr val="C00000"/>
              </a:buClr>
            </a:pPr>
            <a:r>
              <a:rPr lang="en-US" altLang="en-US" sz="2600" b="1" dirty="0" smtClean="0">
                <a:solidFill>
                  <a:srgbClr val="800000"/>
                </a:solidFill>
                <a:latin typeface="Arial" panose="020B0604020202020204" pitchFamily="34" charset="0"/>
                <a:cs typeface="Arial" panose="020B0604020202020204" pitchFamily="34" charset="0"/>
              </a:rPr>
              <a:t>Reference Labs</a:t>
            </a:r>
            <a:r>
              <a:rPr lang="en-US" altLang="en-US" sz="2600" b="1" dirty="0" smtClean="0">
                <a:latin typeface="Arial" panose="020B0604020202020204" pitchFamily="34" charset="0"/>
                <a:cs typeface="Arial" panose="020B0604020202020204" pitchFamily="34" charset="0"/>
              </a:rPr>
              <a:t> </a:t>
            </a:r>
            <a:r>
              <a:rPr lang="en-US" altLang="en-US" sz="2600" dirty="0" smtClean="0">
                <a:solidFill>
                  <a:schemeClr val="tx1"/>
                </a:solidFill>
                <a:latin typeface="Arial" panose="020B0604020202020204" pitchFamily="34" charset="0"/>
                <a:cs typeface="Arial" panose="020B0604020202020204" pitchFamily="34" charset="0"/>
              </a:rPr>
              <a:t>- State &amp;  local PHLs, state agency labs</a:t>
            </a:r>
          </a:p>
          <a:p>
            <a:pPr eaLnBrk="1" hangingPunct="1">
              <a:buClr>
                <a:srgbClr val="C00000"/>
              </a:buClr>
            </a:pPr>
            <a:r>
              <a:rPr lang="en-US" altLang="en-US" sz="2600" b="1" dirty="0" smtClean="0">
                <a:solidFill>
                  <a:srgbClr val="800000"/>
                </a:solidFill>
                <a:latin typeface="Arial" panose="020B0604020202020204" pitchFamily="34" charset="0"/>
                <a:cs typeface="Arial" panose="020B0604020202020204" pitchFamily="34" charset="0"/>
              </a:rPr>
              <a:t>Sentinel Labs</a:t>
            </a:r>
            <a:r>
              <a:rPr lang="en-US" altLang="en-US" sz="2600" b="1" dirty="0" smtClean="0">
                <a:latin typeface="Arial" panose="020B0604020202020204" pitchFamily="34" charset="0"/>
                <a:cs typeface="Arial" panose="020B0604020202020204" pitchFamily="34" charset="0"/>
              </a:rPr>
              <a:t> </a:t>
            </a:r>
            <a:r>
              <a:rPr lang="en-US" altLang="en-US" sz="2600" dirty="0" smtClean="0">
                <a:solidFill>
                  <a:schemeClr val="tx1"/>
                </a:solidFill>
                <a:latin typeface="Arial" panose="020B0604020202020204" pitchFamily="34" charset="0"/>
                <a:cs typeface="Arial" panose="020B0604020202020204" pitchFamily="34" charset="0"/>
              </a:rPr>
              <a:t>- Community clinical hospital labs</a:t>
            </a:r>
          </a:p>
        </p:txBody>
      </p:sp>
      <p:sp>
        <p:nvSpPr>
          <p:cNvPr id="939013" name="Text Box 286"/>
          <p:cNvSpPr txBox="1">
            <a:spLocks noChangeArrowheads="1"/>
          </p:cNvSpPr>
          <p:nvPr/>
        </p:nvSpPr>
        <p:spPr bwMode="auto">
          <a:xfrm>
            <a:off x="473075" y="4901517"/>
            <a:ext cx="8213725"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lnSpc>
                <a:spcPct val="90000"/>
              </a:lnSpc>
              <a:buClr>
                <a:srgbClr val="000000"/>
              </a:buClr>
              <a:buSzTx/>
              <a:buFontTx/>
              <a:buNone/>
            </a:pPr>
            <a:r>
              <a:rPr lang="en-US" altLang="en-US" sz="2400" dirty="0" smtClean="0">
                <a:solidFill>
                  <a:srgbClr val="000000"/>
                </a:solidFill>
                <a:latin typeface="Arial" panose="020B0604020202020204" pitchFamily="34" charset="0"/>
                <a:cs typeface="Arial" panose="020B0604020202020204" pitchFamily="34" charset="0"/>
              </a:rPr>
              <a:t>An </a:t>
            </a:r>
            <a:r>
              <a:rPr lang="en-US" altLang="en-US" sz="2400" b="1" dirty="0" smtClean="0">
                <a:solidFill>
                  <a:srgbClr val="C00000"/>
                </a:solidFill>
                <a:latin typeface="Arial" panose="020B0604020202020204" pitchFamily="34" charset="0"/>
                <a:cs typeface="Arial" panose="020B0604020202020204" pitchFamily="34" charset="0"/>
              </a:rPr>
              <a:t>integrated network </a:t>
            </a:r>
            <a:r>
              <a:rPr lang="en-US" altLang="en-US" sz="2400" dirty="0" smtClean="0">
                <a:solidFill>
                  <a:srgbClr val="000000"/>
                </a:solidFill>
                <a:latin typeface="Arial" panose="020B0604020202020204" pitchFamily="34" charset="0"/>
                <a:cs typeface="Arial" panose="020B0604020202020204" pitchFamily="34" charset="0"/>
              </a:rPr>
              <a:t>of state &amp; local public health, clinical, federal, military, &amp; international laboratories to respond to </a:t>
            </a:r>
            <a:r>
              <a:rPr lang="en-US" altLang="en-US" sz="2400" dirty="0" smtClean="0">
                <a:solidFill>
                  <a:srgbClr val="990000"/>
                </a:solidFill>
                <a:latin typeface="Arial" panose="020B0604020202020204" pitchFamily="34" charset="0"/>
                <a:cs typeface="Arial" panose="020B0604020202020204" pitchFamily="34" charset="0"/>
              </a:rPr>
              <a:t>bioterrorism</a:t>
            </a:r>
            <a:r>
              <a:rPr lang="en-US" altLang="en-US" sz="2400" dirty="0" smtClean="0">
                <a:solidFill>
                  <a:schemeClr val="tx1"/>
                </a:solidFill>
                <a:latin typeface="Arial" panose="020B0604020202020204" pitchFamily="34" charset="0"/>
                <a:cs typeface="Arial" panose="020B0604020202020204" pitchFamily="34" charset="0"/>
              </a:rPr>
              <a:t>,</a:t>
            </a:r>
            <a:r>
              <a:rPr lang="en-US" altLang="en-US" sz="2400" dirty="0" smtClean="0">
                <a:solidFill>
                  <a:srgbClr val="008080"/>
                </a:solidFill>
                <a:latin typeface="Arial" panose="020B0604020202020204" pitchFamily="34" charset="0"/>
                <a:cs typeface="Arial" panose="020B0604020202020204" pitchFamily="34" charset="0"/>
              </a:rPr>
              <a:t> </a:t>
            </a:r>
            <a:r>
              <a:rPr lang="en-US" altLang="en-US" sz="2400" dirty="0" smtClean="0">
                <a:solidFill>
                  <a:schemeClr val="tx1"/>
                </a:solidFill>
                <a:latin typeface="Arial" panose="020B0604020202020204" pitchFamily="34" charset="0"/>
                <a:cs typeface="Arial" panose="020B0604020202020204" pitchFamily="34" charset="0"/>
              </a:rPr>
              <a:t>chemical terrorism and other public health emergencies.</a:t>
            </a:r>
          </a:p>
        </p:txBody>
      </p:sp>
      <p:sp>
        <p:nvSpPr>
          <p:cNvPr id="3" name="TextBox 2"/>
          <p:cNvSpPr txBox="1"/>
          <p:nvPr/>
        </p:nvSpPr>
        <p:spPr>
          <a:xfrm>
            <a:off x="5260257" y="6392136"/>
            <a:ext cx="3869229" cy="461665"/>
          </a:xfrm>
          <a:prstGeom prst="rect">
            <a:avLst/>
          </a:prstGeom>
          <a:noFill/>
        </p:spPr>
        <p:txBody>
          <a:bodyPr wrap="square" rtlCol="0">
            <a:spAutoFit/>
          </a:bodyPr>
          <a:lstStyle/>
          <a:p>
            <a:pPr algn="r"/>
            <a:r>
              <a:rPr lang="en-US" sz="1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MMWR Recommendations </a:t>
            </a: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and Reports</a:t>
            </a:r>
            <a:b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1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April </a:t>
            </a: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21, 2000 /Vol. 49 / No. RR-4</a:t>
            </a:r>
          </a:p>
        </p:txBody>
      </p:sp>
    </p:spTree>
    <p:extLst>
      <p:ext uri="{BB962C8B-B14F-4D97-AF65-F5344CB8AC3E}">
        <p14:creationId xmlns:p14="http://schemas.microsoft.com/office/powerpoint/2010/main" val="251032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9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3" grpId="0"/>
    </p:bldLst>
  </p:timing>
</p:sld>
</file>

<file path=ppt/theme/theme1.xml><?xml version="1.0" encoding="utf-8"?>
<a:theme xmlns:a="http://schemas.openxmlformats.org/drawingml/2006/main" name="logo_desig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CDC OD Frame Dark">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WSLHtemplate3a">
  <a:themeElements>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SLHtemplate3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SLHtemplate3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SLHtemplate3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SLHtemplate3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SLHtemplate3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SLHtemplate3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SLHtemplate3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SLHtemplate3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SLHtemplate3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SLHtemplate3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SLHtemplate3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SLHtemplate3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WSLHtemplate3a">
  <a:themeElements>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SLHtemplate3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SLHtemplate3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SLHtemplate3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SLHtemplate3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SLHtemplate3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SLHtemplate3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SLHtemplate3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SLHtemplate3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SLHtemplate3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SLHtemplate3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SLHtemplate3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SLHtemplate3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logo_desig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4_logo_desig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5_logo_desig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logo_desig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_WSLHtemplate3a">
  <a:themeElements>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SLHtemplate3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SLHtemplate3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SLHtemplate3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SLHtemplate3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SLHtemplate3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SLHtemplate3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SLHtemplate3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SLHtemplate3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SLHtemplate3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SLHtemplate3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SLHtemplate3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SLHtemplate3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logo_desig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SLHtemplate3a">
  <a:themeElements>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SLHtemplate3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SLHtemplate3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SLHtemplate3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SLHtemplate3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SLHtemplate3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SLHtemplate3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SLHtemplate3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SLHtemplate3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SLHtemplate3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SLHtemplate3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SLHtemplate3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SLHtemplate3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SLHtemplate3a">
  <a:themeElements>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SLHtemplate3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SLHtemplate3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SLHtemplate3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SLHtemplate3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SLHtemplate3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SLHtemplate3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SLHtemplate3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SLHtemplate3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SLHtemplate3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SLHtemplate3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SLHtemplate3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SLHtemplate3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logo_desig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3_WSLHtemplate3a">
  <a:themeElements>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SLHtemplate3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SLHtemplate3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SLHtemplate3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SLHtemplate3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SLHtemplate3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SLHtemplate3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SLHtemplate3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SLHtemplate3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SLHtemplate3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SLHtemplate3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SLHtemplate3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SLHtemplate3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WSLHtemplate3a">
  <a:themeElements>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SLHtemplate3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SLHtemplate3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SLHtemplate3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SLHtemplate3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SLHtemplate3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SLHtemplate3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SLHtemplate3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SLHtemplate3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SLHtemplate3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SLHtemplate3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SLHtemplate3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SLHtemplate3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8_WSLHtemplate3a">
  <a:themeElements>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SLHtemplate3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SLHtemplate3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SLHtemplate3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SLHtemplate3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SLHtemplate3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SLHtemplate3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SLHtemplate3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SLHtemplate3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SLHtemplate3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SLHtemplate3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SLHtemplate3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SLHtemplate3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SLHtemplate3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logo_design-1</Template>
  <TotalTime>22596</TotalTime>
  <Words>4103</Words>
  <Application>Microsoft Office PowerPoint</Application>
  <PresentationFormat>On-screen Show (4:3)</PresentationFormat>
  <Paragraphs>552</Paragraphs>
  <Slides>53</Slides>
  <Notes>51</Notes>
  <HiddenSlides>0</HiddenSlides>
  <MMClips>0</MMClips>
  <ScaleCrop>false</ScaleCrop>
  <HeadingPairs>
    <vt:vector size="6" baseType="variant">
      <vt:variant>
        <vt:lpstr>Fonts Used</vt:lpstr>
      </vt:variant>
      <vt:variant>
        <vt:i4>11</vt:i4>
      </vt:variant>
      <vt:variant>
        <vt:lpstr>Theme</vt:lpstr>
      </vt:variant>
      <vt:variant>
        <vt:i4>16</vt:i4>
      </vt:variant>
      <vt:variant>
        <vt:lpstr>Slide Titles</vt:lpstr>
      </vt:variant>
      <vt:variant>
        <vt:i4>53</vt:i4>
      </vt:variant>
    </vt:vector>
  </HeadingPairs>
  <TitlesOfParts>
    <vt:vector size="80" baseType="lpstr">
      <vt:lpstr>MS PGothic</vt:lpstr>
      <vt:lpstr>Arial</vt:lpstr>
      <vt:lpstr>Arial Narrow</vt:lpstr>
      <vt:lpstr>Calibri</vt:lpstr>
      <vt:lpstr>Courier New</vt:lpstr>
      <vt:lpstr>Georgia</vt:lpstr>
      <vt:lpstr>Myriad Web Pro</vt:lpstr>
      <vt:lpstr>Tahoma</vt:lpstr>
      <vt:lpstr>Times New Roman</vt:lpstr>
      <vt:lpstr>Trebuchet MS</vt:lpstr>
      <vt:lpstr>Wingdings</vt:lpstr>
      <vt:lpstr>logo_design-1</vt:lpstr>
      <vt:lpstr>20_WSLHtemplate3a</vt:lpstr>
      <vt:lpstr>20_logo_design-1</vt:lpstr>
      <vt:lpstr>WSLHtemplate3a</vt:lpstr>
      <vt:lpstr>1_WSLHtemplate3a</vt:lpstr>
      <vt:lpstr>3_logo_design-1</vt:lpstr>
      <vt:lpstr>13_WSLHtemplate3a</vt:lpstr>
      <vt:lpstr>2_WSLHtemplate3a</vt:lpstr>
      <vt:lpstr>18_WSLHtemplate3a</vt:lpstr>
      <vt:lpstr>CDC OD Frame Dark</vt:lpstr>
      <vt:lpstr>8_WSLHtemplate3a</vt:lpstr>
      <vt:lpstr>3_WSLHtemplate3a</vt:lpstr>
      <vt:lpstr>6_logo_design-1</vt:lpstr>
      <vt:lpstr>24_logo_design-1</vt:lpstr>
      <vt:lpstr>5_logo_design-1</vt:lpstr>
      <vt:lpstr>2_logo_design-1</vt:lpstr>
      <vt:lpstr>PowerPoint Presentation</vt:lpstr>
      <vt:lpstr>PowerPoint Presentation</vt:lpstr>
      <vt:lpstr>PowerPoint Presentation</vt:lpstr>
      <vt:lpstr>In the Beginning…</vt:lpstr>
      <vt:lpstr>121 Years Later</vt:lpstr>
      <vt:lpstr>PowerPoint Presentation</vt:lpstr>
      <vt:lpstr>PowerPoint Presentation</vt:lpstr>
      <vt:lpstr>PowerPoint Presentation</vt:lpstr>
      <vt:lpstr> The Laboratory Response Network (LRN)  A Model for Networking and Emergency Response</vt:lpstr>
      <vt:lpstr>Laboratory Response Network (LRN) Reference Laboratories</vt:lpstr>
      <vt:lpstr>Emerging Infectious Diseases:  it’s not all about biothreat agents</vt:lpstr>
      <vt:lpstr>What Has  “All Hazards” Looked Like Recently? </vt:lpstr>
      <vt:lpstr>The Wisconsin Clinical Laboratory Network: An “All-hazards” Network of Sentinel Labs</vt:lpstr>
      <vt:lpstr>PowerPoint Presentation</vt:lpstr>
      <vt:lpstr>PowerPoint Presentation</vt:lpstr>
      <vt:lpstr>PowerPoint Presentation</vt:lpstr>
      <vt:lpstr>PowerPoint Presentation</vt:lpstr>
      <vt:lpstr>PowerPoint Presentation</vt:lpstr>
      <vt:lpstr>WSLH CDD as a National Reference Center</vt:lpstr>
      <vt:lpstr>PowerPoint Presentation</vt:lpstr>
      <vt:lpstr>PowerPoint Presentation</vt:lpstr>
      <vt:lpstr>SARS-CoV-2 Testing Advancements at WSLH:  RNA extraction</vt:lpstr>
      <vt:lpstr>Max Testing</vt:lpstr>
      <vt:lpstr>Statewide – Wisconsin Clinical Laboratory Network</vt:lpstr>
      <vt:lpstr>Statewide Estimated Daily Test Capacity</vt:lpstr>
      <vt:lpstr>Respiratory Diagnostic Testing in Non-emergency Scenarios</vt:lpstr>
      <vt:lpstr>Purposes of Respiratory Virus Surveillance</vt:lpstr>
      <vt:lpstr>PowerPoint Presentation</vt:lpstr>
      <vt:lpstr>Reporting of Clinical Testing Data </vt:lpstr>
      <vt:lpstr>Why Submit Data?</vt:lpstr>
      <vt:lpstr>PowerPoint Presentation</vt:lpstr>
      <vt:lpstr>PowerPoint Presentation</vt:lpstr>
      <vt:lpstr>Respiratory Surveillance Network</vt:lpstr>
      <vt:lpstr>PowerPoint Presentation</vt:lpstr>
      <vt:lpstr>PowerPoint Presentation</vt:lpstr>
      <vt:lpstr>PowerPoint Presentation</vt:lpstr>
      <vt:lpstr>GI Diagnostic Testing - outbreaks</vt:lpstr>
      <vt:lpstr>WSLH GI Diagnostic Testing - outbreaks</vt:lpstr>
      <vt:lpstr>WSLH Norovirus Surveillance Testing</vt:lpstr>
      <vt:lpstr>WSLH Norovirus Surveillance Testing: Sporadic vs Outbreaks</vt:lpstr>
      <vt:lpstr>WSLH Norovirus Surveillance Testing: First Identification of BioFire False-positives</vt:lpstr>
      <vt:lpstr>WSLH Norovirus Surveillance Testing: First Identification of BioFire False-positives</vt:lpstr>
      <vt:lpstr>WSLH Norovirus Surveillance Testing: First Identification of BioFire False-positives</vt:lpstr>
      <vt:lpstr>WSLH Norovirus Surveillance Testing: First Identification of BioFire False-positives</vt:lpstr>
      <vt:lpstr>WSLH Norovirus Surveillance Testing: First Identification of BioFire False-positives</vt:lpstr>
      <vt:lpstr>Vaccine Preventable Diseases Reference Centers</vt:lpstr>
      <vt:lpstr>Vaccine Preventable Diseases</vt:lpstr>
      <vt:lpstr>PowerPoint Presentation</vt:lpstr>
      <vt:lpstr>Rhinovirus/Enterovirus</vt:lpstr>
      <vt:lpstr>Rhinovirus/Enterovirus</vt:lpstr>
      <vt:lpstr>Mpox 2022 (formerly monkeypox)</vt:lpstr>
      <vt:lpstr>Mpox</vt:lpstr>
      <vt:lpstr>PowerPoint Presentation</vt:lpstr>
    </vt:vector>
  </TitlesOfParts>
  <Company>Wisconsin State Laboratory of Hygiene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Klawitter, Janet</dc:creator>
  <cp:lastModifiedBy>Bateman, Allen</cp:lastModifiedBy>
  <cp:revision>430</cp:revision>
  <cp:lastPrinted>2017-12-07T22:38:03Z</cp:lastPrinted>
  <dcterms:created xsi:type="dcterms:W3CDTF">2014-01-15T20:32:21Z</dcterms:created>
  <dcterms:modified xsi:type="dcterms:W3CDTF">2024-05-20T20:09:48Z</dcterms:modified>
</cp:coreProperties>
</file>