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257" r:id="rId3"/>
    <p:sldId id="295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296" r:id="rId13"/>
    <p:sldId id="261" r:id="rId14"/>
    <p:sldId id="262" r:id="rId15"/>
    <p:sldId id="263" r:id="rId16"/>
    <p:sldId id="264" r:id="rId17"/>
    <p:sldId id="318" r:id="rId18"/>
    <p:sldId id="317" r:id="rId19"/>
    <p:sldId id="287" r:id="rId20"/>
    <p:sldId id="292" r:id="rId21"/>
    <p:sldId id="322" r:id="rId22"/>
    <p:sldId id="321" r:id="rId23"/>
    <p:sldId id="305" r:id="rId24"/>
    <p:sldId id="266" r:id="rId25"/>
    <p:sldId id="267" r:id="rId26"/>
    <p:sldId id="268" r:id="rId27"/>
    <p:sldId id="278" r:id="rId28"/>
    <p:sldId id="269" r:id="rId29"/>
    <p:sldId id="312" r:id="rId30"/>
    <p:sldId id="270" r:id="rId31"/>
    <p:sldId id="288" r:id="rId32"/>
    <p:sldId id="313" r:id="rId33"/>
    <p:sldId id="306" r:id="rId34"/>
    <p:sldId id="259" r:id="rId35"/>
    <p:sldId id="271" r:id="rId36"/>
    <p:sldId id="272" r:id="rId37"/>
    <p:sldId id="273" r:id="rId38"/>
    <p:sldId id="314" r:id="rId39"/>
    <p:sldId id="289" r:id="rId40"/>
    <p:sldId id="319" r:id="rId41"/>
    <p:sldId id="293" r:id="rId42"/>
    <p:sldId id="320" r:id="rId43"/>
    <p:sldId id="307" r:id="rId44"/>
    <p:sldId id="274" r:id="rId45"/>
    <p:sldId id="275" r:id="rId46"/>
    <p:sldId id="276" r:id="rId47"/>
    <p:sldId id="277" r:id="rId48"/>
    <p:sldId id="282" r:id="rId49"/>
    <p:sldId id="315" r:id="rId50"/>
    <p:sldId id="290" r:id="rId51"/>
    <p:sldId id="308" r:id="rId52"/>
    <p:sldId id="260" r:id="rId53"/>
    <p:sldId id="283" r:id="rId54"/>
    <p:sldId id="284" r:id="rId55"/>
    <p:sldId id="285" r:id="rId56"/>
    <p:sldId id="286" r:id="rId57"/>
    <p:sldId id="316" r:id="rId58"/>
    <p:sldId id="291" r:id="rId59"/>
    <p:sldId id="294" r:id="rId60"/>
    <p:sldId id="309" r:id="rId61"/>
    <p:sldId id="310" r:id="rId6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06" autoAdjust="0"/>
  </p:normalViewPr>
  <p:slideViewPr>
    <p:cSldViewPr snapToGrid="0">
      <p:cViewPr varScale="1">
        <p:scale>
          <a:sx n="89" d="100"/>
          <a:sy n="89" d="100"/>
        </p:scale>
        <p:origin x="7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BF0584-620F-4CF2-9C3D-9E09F9E35A5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CC40B1-8890-40F7-9D28-B185C160C3B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Viral infections that are optimally diagnosed using </a:t>
          </a:r>
          <a:r>
            <a:rPr lang="en-US" sz="2800" b="1" dirty="0">
              <a:solidFill>
                <a:schemeClr val="tx1"/>
              </a:solidFill>
            </a:rPr>
            <a:t>serological</a:t>
          </a:r>
          <a:r>
            <a:rPr lang="en-US" sz="2800" dirty="0"/>
            <a:t>, rather than molecular, methods</a:t>
          </a:r>
        </a:p>
      </dgm:t>
    </dgm:pt>
    <dgm:pt modelId="{CDD56294-4A93-453C-BCEF-1051024A287D}" type="parTrans" cxnId="{197214AC-B6E1-44BE-B39B-6BF2BDC2D636}">
      <dgm:prSet/>
      <dgm:spPr/>
      <dgm:t>
        <a:bodyPr/>
        <a:lstStyle/>
        <a:p>
          <a:endParaRPr lang="en-US"/>
        </a:p>
      </dgm:t>
    </dgm:pt>
    <dgm:pt modelId="{ADE97C9C-5A0F-4BBC-8D12-C08CB5EFA3BC}" type="sibTrans" cxnId="{197214AC-B6E1-44BE-B39B-6BF2BDC2D636}">
      <dgm:prSet/>
      <dgm:spPr/>
      <dgm:t>
        <a:bodyPr/>
        <a:lstStyle/>
        <a:p>
          <a:endParaRPr lang="en-US"/>
        </a:p>
      </dgm:t>
    </dgm:pt>
    <dgm:pt modelId="{862D6D7E-2F25-4322-909D-A1F38D174D3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Excluding HIV and hepatitis viruses</a:t>
          </a:r>
        </a:p>
      </dgm:t>
    </dgm:pt>
    <dgm:pt modelId="{FF29F286-7076-45B8-AABA-037CB4D723F2}" type="sibTrans" cxnId="{A5E3E55D-EC75-4277-9DE0-C8C79FFF681D}">
      <dgm:prSet/>
      <dgm:spPr/>
      <dgm:t>
        <a:bodyPr/>
        <a:lstStyle/>
        <a:p>
          <a:endParaRPr lang="en-US"/>
        </a:p>
      </dgm:t>
    </dgm:pt>
    <dgm:pt modelId="{ABAD99B4-E3EF-4D5D-B257-75B586CAE672}" type="parTrans" cxnId="{A5E3E55D-EC75-4277-9DE0-C8C79FFF681D}">
      <dgm:prSet/>
      <dgm:spPr/>
      <dgm:t>
        <a:bodyPr/>
        <a:lstStyle/>
        <a:p>
          <a:endParaRPr lang="en-US"/>
        </a:p>
      </dgm:t>
    </dgm:pt>
    <dgm:pt modelId="{0E3D1FF4-8839-439E-AB4F-12EC956BF48D}" type="pres">
      <dgm:prSet presAssocID="{ACBF0584-620F-4CF2-9C3D-9E09F9E35A5F}" presName="root" presStyleCnt="0">
        <dgm:presLayoutVars>
          <dgm:dir/>
          <dgm:resizeHandles val="exact"/>
        </dgm:presLayoutVars>
      </dgm:prSet>
      <dgm:spPr/>
    </dgm:pt>
    <dgm:pt modelId="{8DEF3FD6-BE3A-4A5E-BD10-AB5F47EDA75E}" type="pres">
      <dgm:prSet presAssocID="{69CC40B1-8890-40F7-9D28-B185C160C3B1}" presName="compNode" presStyleCnt="0"/>
      <dgm:spPr/>
    </dgm:pt>
    <dgm:pt modelId="{A78E6E20-29F9-4BD9-AB88-6FDAD4E419EF}" type="pres">
      <dgm:prSet presAssocID="{69CC40B1-8890-40F7-9D28-B185C160C3B1}" presName="bgRect" presStyleLbl="bgShp" presStyleIdx="0" presStyleCnt="2"/>
      <dgm:spPr/>
    </dgm:pt>
    <dgm:pt modelId="{2CE43F49-79B3-43F2-917E-C7526A2F5339}" type="pres">
      <dgm:prSet presAssocID="{69CC40B1-8890-40F7-9D28-B185C160C3B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NA with solid fill"/>
        </a:ext>
      </dgm:extLst>
    </dgm:pt>
    <dgm:pt modelId="{57A551DA-08FE-4756-8D0A-FAB1BF10B34D}" type="pres">
      <dgm:prSet presAssocID="{69CC40B1-8890-40F7-9D28-B185C160C3B1}" presName="spaceRect" presStyleCnt="0"/>
      <dgm:spPr/>
    </dgm:pt>
    <dgm:pt modelId="{FF5FF456-F354-41F2-9C40-E4C428213253}" type="pres">
      <dgm:prSet presAssocID="{69CC40B1-8890-40F7-9D28-B185C160C3B1}" presName="parTx" presStyleLbl="revTx" presStyleIdx="0" presStyleCnt="2">
        <dgm:presLayoutVars>
          <dgm:chMax val="0"/>
          <dgm:chPref val="0"/>
        </dgm:presLayoutVars>
      </dgm:prSet>
      <dgm:spPr/>
    </dgm:pt>
    <dgm:pt modelId="{B576C491-4065-4A85-8A43-D41D1D536393}" type="pres">
      <dgm:prSet presAssocID="{ADE97C9C-5A0F-4BBC-8D12-C08CB5EFA3BC}" presName="sibTrans" presStyleCnt="0"/>
      <dgm:spPr/>
    </dgm:pt>
    <dgm:pt modelId="{ECED64C5-426F-4C70-9992-856EA8CC6823}" type="pres">
      <dgm:prSet presAssocID="{862D6D7E-2F25-4322-909D-A1F38D174D38}" presName="compNode" presStyleCnt="0"/>
      <dgm:spPr/>
    </dgm:pt>
    <dgm:pt modelId="{641B5949-6912-48A5-8EF3-D0FA3F220D57}" type="pres">
      <dgm:prSet presAssocID="{862D6D7E-2F25-4322-909D-A1F38D174D38}" presName="bgRect" presStyleLbl="bgShp" presStyleIdx="1" presStyleCnt="2" custLinFactNeighborY="-176"/>
      <dgm:spPr/>
    </dgm:pt>
    <dgm:pt modelId="{8390423A-AE95-4694-8396-84730E9A4F3A}" type="pres">
      <dgm:prSet presAssocID="{862D6D7E-2F25-4322-909D-A1F38D174D3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V"/>
        </a:ext>
      </dgm:extLst>
    </dgm:pt>
    <dgm:pt modelId="{BE05DF77-0F57-43FF-9476-7375A84C30BE}" type="pres">
      <dgm:prSet presAssocID="{862D6D7E-2F25-4322-909D-A1F38D174D38}" presName="spaceRect" presStyleCnt="0"/>
      <dgm:spPr/>
    </dgm:pt>
    <dgm:pt modelId="{907F5C9D-CDC6-42E1-831E-0D244C8B40C6}" type="pres">
      <dgm:prSet presAssocID="{862D6D7E-2F25-4322-909D-A1F38D174D3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0668333-29CE-46CE-8B1D-A210D5BF821E}" type="presOf" srcId="{69CC40B1-8890-40F7-9D28-B185C160C3B1}" destId="{FF5FF456-F354-41F2-9C40-E4C428213253}" srcOrd="0" destOrd="0" presId="urn:microsoft.com/office/officeart/2018/2/layout/IconVerticalSolidList"/>
    <dgm:cxn modelId="{A5E3E55D-EC75-4277-9DE0-C8C79FFF681D}" srcId="{ACBF0584-620F-4CF2-9C3D-9E09F9E35A5F}" destId="{862D6D7E-2F25-4322-909D-A1F38D174D38}" srcOrd="1" destOrd="0" parTransId="{ABAD99B4-E3EF-4D5D-B257-75B586CAE672}" sibTransId="{FF29F286-7076-45B8-AABA-037CB4D723F2}"/>
    <dgm:cxn modelId="{9D9D0553-8A65-4018-97CC-9A5216AD15AB}" type="presOf" srcId="{862D6D7E-2F25-4322-909D-A1F38D174D38}" destId="{907F5C9D-CDC6-42E1-831E-0D244C8B40C6}" srcOrd="0" destOrd="0" presId="urn:microsoft.com/office/officeart/2018/2/layout/IconVerticalSolidList"/>
    <dgm:cxn modelId="{197214AC-B6E1-44BE-B39B-6BF2BDC2D636}" srcId="{ACBF0584-620F-4CF2-9C3D-9E09F9E35A5F}" destId="{69CC40B1-8890-40F7-9D28-B185C160C3B1}" srcOrd="0" destOrd="0" parTransId="{CDD56294-4A93-453C-BCEF-1051024A287D}" sibTransId="{ADE97C9C-5A0F-4BBC-8D12-C08CB5EFA3BC}"/>
    <dgm:cxn modelId="{0D191DF4-E236-4130-82BD-D4A0EAFA6DFC}" type="presOf" srcId="{ACBF0584-620F-4CF2-9C3D-9E09F9E35A5F}" destId="{0E3D1FF4-8839-439E-AB4F-12EC956BF48D}" srcOrd="0" destOrd="0" presId="urn:microsoft.com/office/officeart/2018/2/layout/IconVerticalSolidList"/>
    <dgm:cxn modelId="{3EA505DF-6584-451D-9102-A7E09886F3AA}" type="presParOf" srcId="{0E3D1FF4-8839-439E-AB4F-12EC956BF48D}" destId="{8DEF3FD6-BE3A-4A5E-BD10-AB5F47EDA75E}" srcOrd="0" destOrd="0" presId="urn:microsoft.com/office/officeart/2018/2/layout/IconVerticalSolidList"/>
    <dgm:cxn modelId="{DEAC77D4-0877-43B8-9845-4EA75172F72C}" type="presParOf" srcId="{8DEF3FD6-BE3A-4A5E-BD10-AB5F47EDA75E}" destId="{A78E6E20-29F9-4BD9-AB88-6FDAD4E419EF}" srcOrd="0" destOrd="0" presId="urn:microsoft.com/office/officeart/2018/2/layout/IconVerticalSolidList"/>
    <dgm:cxn modelId="{6C4701C1-683F-442F-B4DB-C314C2DC152F}" type="presParOf" srcId="{8DEF3FD6-BE3A-4A5E-BD10-AB5F47EDA75E}" destId="{2CE43F49-79B3-43F2-917E-C7526A2F5339}" srcOrd="1" destOrd="0" presId="urn:microsoft.com/office/officeart/2018/2/layout/IconVerticalSolidList"/>
    <dgm:cxn modelId="{545E4685-5B73-437E-99E4-A05523A4AEC2}" type="presParOf" srcId="{8DEF3FD6-BE3A-4A5E-BD10-AB5F47EDA75E}" destId="{57A551DA-08FE-4756-8D0A-FAB1BF10B34D}" srcOrd="2" destOrd="0" presId="urn:microsoft.com/office/officeart/2018/2/layout/IconVerticalSolidList"/>
    <dgm:cxn modelId="{1DF6817D-5A31-4EA7-AEE6-E69EAD142A21}" type="presParOf" srcId="{8DEF3FD6-BE3A-4A5E-BD10-AB5F47EDA75E}" destId="{FF5FF456-F354-41F2-9C40-E4C428213253}" srcOrd="3" destOrd="0" presId="urn:microsoft.com/office/officeart/2018/2/layout/IconVerticalSolidList"/>
    <dgm:cxn modelId="{4C4FDEBD-0537-41EC-AA83-1ABC647B79F4}" type="presParOf" srcId="{0E3D1FF4-8839-439E-AB4F-12EC956BF48D}" destId="{B576C491-4065-4A85-8A43-D41D1D536393}" srcOrd="1" destOrd="0" presId="urn:microsoft.com/office/officeart/2018/2/layout/IconVerticalSolidList"/>
    <dgm:cxn modelId="{D6BE3E80-4B93-454F-BB99-DA2232D0EC21}" type="presParOf" srcId="{0E3D1FF4-8839-439E-AB4F-12EC956BF48D}" destId="{ECED64C5-426F-4C70-9992-856EA8CC6823}" srcOrd="2" destOrd="0" presId="urn:microsoft.com/office/officeart/2018/2/layout/IconVerticalSolidList"/>
    <dgm:cxn modelId="{1A60FB02-97E3-4C2A-AAA5-E00FB513C787}" type="presParOf" srcId="{ECED64C5-426F-4C70-9992-856EA8CC6823}" destId="{641B5949-6912-48A5-8EF3-D0FA3F220D57}" srcOrd="0" destOrd="0" presId="urn:microsoft.com/office/officeart/2018/2/layout/IconVerticalSolidList"/>
    <dgm:cxn modelId="{5EC5BD7E-0CF3-4CE9-8E68-A7DA36C0ED9A}" type="presParOf" srcId="{ECED64C5-426F-4C70-9992-856EA8CC6823}" destId="{8390423A-AE95-4694-8396-84730E9A4F3A}" srcOrd="1" destOrd="0" presId="urn:microsoft.com/office/officeart/2018/2/layout/IconVerticalSolidList"/>
    <dgm:cxn modelId="{09F95718-0D72-4C67-985E-128A0D05A739}" type="presParOf" srcId="{ECED64C5-426F-4C70-9992-856EA8CC6823}" destId="{BE05DF77-0F57-43FF-9476-7375A84C30BE}" srcOrd="2" destOrd="0" presId="urn:microsoft.com/office/officeart/2018/2/layout/IconVerticalSolidList"/>
    <dgm:cxn modelId="{236980BD-97D3-4B02-94DA-975945CC181A}" type="presParOf" srcId="{ECED64C5-426F-4C70-9992-856EA8CC6823}" destId="{907F5C9D-CDC6-42E1-831E-0D244C8B40C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BF0584-620F-4CF2-9C3D-9E09F9E35A5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CC40B1-8890-40F7-9D28-B185C160C3B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Viral infections that are optimally diagnosed using </a:t>
          </a:r>
          <a:r>
            <a:rPr lang="en-US" sz="2800" b="1" dirty="0">
              <a:solidFill>
                <a:schemeClr val="tx1"/>
              </a:solidFill>
            </a:rPr>
            <a:t>serological</a:t>
          </a:r>
          <a:r>
            <a:rPr lang="en-US" sz="2800" dirty="0"/>
            <a:t>, rather than molecular, methods</a:t>
          </a:r>
        </a:p>
      </dgm:t>
    </dgm:pt>
    <dgm:pt modelId="{CDD56294-4A93-453C-BCEF-1051024A287D}" type="parTrans" cxnId="{197214AC-B6E1-44BE-B39B-6BF2BDC2D636}">
      <dgm:prSet/>
      <dgm:spPr/>
      <dgm:t>
        <a:bodyPr/>
        <a:lstStyle/>
        <a:p>
          <a:endParaRPr lang="en-US"/>
        </a:p>
      </dgm:t>
    </dgm:pt>
    <dgm:pt modelId="{ADE97C9C-5A0F-4BBC-8D12-C08CB5EFA3BC}" type="sibTrans" cxnId="{197214AC-B6E1-44BE-B39B-6BF2BDC2D636}">
      <dgm:prSet/>
      <dgm:spPr/>
      <dgm:t>
        <a:bodyPr/>
        <a:lstStyle/>
        <a:p>
          <a:endParaRPr lang="en-US"/>
        </a:p>
      </dgm:t>
    </dgm:pt>
    <dgm:pt modelId="{862D6D7E-2F25-4322-909D-A1F38D174D3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Excluding HIV and hepatitis viruses</a:t>
          </a:r>
        </a:p>
      </dgm:t>
    </dgm:pt>
    <dgm:pt modelId="{ABAD99B4-E3EF-4D5D-B257-75B586CAE672}" type="parTrans" cxnId="{A5E3E55D-EC75-4277-9DE0-C8C79FFF681D}">
      <dgm:prSet/>
      <dgm:spPr/>
      <dgm:t>
        <a:bodyPr/>
        <a:lstStyle/>
        <a:p>
          <a:endParaRPr lang="en-US"/>
        </a:p>
      </dgm:t>
    </dgm:pt>
    <dgm:pt modelId="{FF29F286-7076-45B8-AABA-037CB4D723F2}" type="sibTrans" cxnId="{A5E3E55D-EC75-4277-9DE0-C8C79FFF681D}">
      <dgm:prSet/>
      <dgm:spPr/>
      <dgm:t>
        <a:bodyPr/>
        <a:lstStyle/>
        <a:p>
          <a:endParaRPr lang="en-US"/>
        </a:p>
      </dgm:t>
    </dgm:pt>
    <dgm:pt modelId="{0E3D1FF4-8839-439E-AB4F-12EC956BF48D}" type="pres">
      <dgm:prSet presAssocID="{ACBF0584-620F-4CF2-9C3D-9E09F9E35A5F}" presName="root" presStyleCnt="0">
        <dgm:presLayoutVars>
          <dgm:dir/>
          <dgm:resizeHandles val="exact"/>
        </dgm:presLayoutVars>
      </dgm:prSet>
      <dgm:spPr/>
    </dgm:pt>
    <dgm:pt modelId="{8DEF3FD6-BE3A-4A5E-BD10-AB5F47EDA75E}" type="pres">
      <dgm:prSet presAssocID="{69CC40B1-8890-40F7-9D28-B185C160C3B1}" presName="compNode" presStyleCnt="0"/>
      <dgm:spPr/>
    </dgm:pt>
    <dgm:pt modelId="{A78E6E20-29F9-4BD9-AB88-6FDAD4E419EF}" type="pres">
      <dgm:prSet presAssocID="{69CC40B1-8890-40F7-9D28-B185C160C3B1}" presName="bgRect" presStyleLbl="bgShp" presStyleIdx="0" presStyleCnt="2"/>
      <dgm:spPr/>
    </dgm:pt>
    <dgm:pt modelId="{2CE43F49-79B3-43F2-917E-C7526A2F5339}" type="pres">
      <dgm:prSet presAssocID="{69CC40B1-8890-40F7-9D28-B185C160C3B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NA with solid fill"/>
        </a:ext>
      </dgm:extLst>
    </dgm:pt>
    <dgm:pt modelId="{57A551DA-08FE-4756-8D0A-FAB1BF10B34D}" type="pres">
      <dgm:prSet presAssocID="{69CC40B1-8890-40F7-9D28-B185C160C3B1}" presName="spaceRect" presStyleCnt="0"/>
      <dgm:spPr/>
    </dgm:pt>
    <dgm:pt modelId="{FF5FF456-F354-41F2-9C40-E4C428213253}" type="pres">
      <dgm:prSet presAssocID="{69CC40B1-8890-40F7-9D28-B185C160C3B1}" presName="parTx" presStyleLbl="revTx" presStyleIdx="0" presStyleCnt="2">
        <dgm:presLayoutVars>
          <dgm:chMax val="0"/>
          <dgm:chPref val="0"/>
        </dgm:presLayoutVars>
      </dgm:prSet>
      <dgm:spPr/>
    </dgm:pt>
    <dgm:pt modelId="{B576C491-4065-4A85-8A43-D41D1D536393}" type="pres">
      <dgm:prSet presAssocID="{ADE97C9C-5A0F-4BBC-8D12-C08CB5EFA3BC}" presName="sibTrans" presStyleCnt="0"/>
      <dgm:spPr/>
    </dgm:pt>
    <dgm:pt modelId="{ECED64C5-426F-4C70-9992-856EA8CC6823}" type="pres">
      <dgm:prSet presAssocID="{862D6D7E-2F25-4322-909D-A1F38D174D38}" presName="compNode" presStyleCnt="0"/>
      <dgm:spPr/>
    </dgm:pt>
    <dgm:pt modelId="{641B5949-6912-48A5-8EF3-D0FA3F220D57}" type="pres">
      <dgm:prSet presAssocID="{862D6D7E-2F25-4322-909D-A1F38D174D38}" presName="bgRect" presStyleLbl="bgShp" presStyleIdx="1" presStyleCnt="2" custLinFactNeighborY="-176"/>
      <dgm:spPr/>
    </dgm:pt>
    <dgm:pt modelId="{8390423A-AE95-4694-8396-84730E9A4F3A}" type="pres">
      <dgm:prSet presAssocID="{862D6D7E-2F25-4322-909D-A1F38D174D3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V"/>
        </a:ext>
      </dgm:extLst>
    </dgm:pt>
    <dgm:pt modelId="{BE05DF77-0F57-43FF-9476-7375A84C30BE}" type="pres">
      <dgm:prSet presAssocID="{862D6D7E-2F25-4322-909D-A1F38D174D38}" presName="spaceRect" presStyleCnt="0"/>
      <dgm:spPr/>
    </dgm:pt>
    <dgm:pt modelId="{907F5C9D-CDC6-42E1-831E-0D244C8B40C6}" type="pres">
      <dgm:prSet presAssocID="{862D6D7E-2F25-4322-909D-A1F38D174D3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0668333-29CE-46CE-8B1D-A210D5BF821E}" type="presOf" srcId="{69CC40B1-8890-40F7-9D28-B185C160C3B1}" destId="{FF5FF456-F354-41F2-9C40-E4C428213253}" srcOrd="0" destOrd="0" presId="urn:microsoft.com/office/officeart/2018/2/layout/IconVerticalSolidList"/>
    <dgm:cxn modelId="{A5E3E55D-EC75-4277-9DE0-C8C79FFF681D}" srcId="{ACBF0584-620F-4CF2-9C3D-9E09F9E35A5F}" destId="{862D6D7E-2F25-4322-909D-A1F38D174D38}" srcOrd="1" destOrd="0" parTransId="{ABAD99B4-E3EF-4D5D-B257-75B586CAE672}" sibTransId="{FF29F286-7076-45B8-AABA-037CB4D723F2}"/>
    <dgm:cxn modelId="{9D9D0553-8A65-4018-97CC-9A5216AD15AB}" type="presOf" srcId="{862D6D7E-2F25-4322-909D-A1F38D174D38}" destId="{907F5C9D-CDC6-42E1-831E-0D244C8B40C6}" srcOrd="0" destOrd="0" presId="urn:microsoft.com/office/officeart/2018/2/layout/IconVerticalSolidList"/>
    <dgm:cxn modelId="{197214AC-B6E1-44BE-B39B-6BF2BDC2D636}" srcId="{ACBF0584-620F-4CF2-9C3D-9E09F9E35A5F}" destId="{69CC40B1-8890-40F7-9D28-B185C160C3B1}" srcOrd="0" destOrd="0" parTransId="{CDD56294-4A93-453C-BCEF-1051024A287D}" sibTransId="{ADE97C9C-5A0F-4BBC-8D12-C08CB5EFA3BC}"/>
    <dgm:cxn modelId="{0D191DF4-E236-4130-82BD-D4A0EAFA6DFC}" type="presOf" srcId="{ACBF0584-620F-4CF2-9C3D-9E09F9E35A5F}" destId="{0E3D1FF4-8839-439E-AB4F-12EC956BF48D}" srcOrd="0" destOrd="0" presId="urn:microsoft.com/office/officeart/2018/2/layout/IconVerticalSolidList"/>
    <dgm:cxn modelId="{3EA505DF-6584-451D-9102-A7E09886F3AA}" type="presParOf" srcId="{0E3D1FF4-8839-439E-AB4F-12EC956BF48D}" destId="{8DEF3FD6-BE3A-4A5E-BD10-AB5F47EDA75E}" srcOrd="0" destOrd="0" presId="urn:microsoft.com/office/officeart/2018/2/layout/IconVerticalSolidList"/>
    <dgm:cxn modelId="{DEAC77D4-0877-43B8-9845-4EA75172F72C}" type="presParOf" srcId="{8DEF3FD6-BE3A-4A5E-BD10-AB5F47EDA75E}" destId="{A78E6E20-29F9-4BD9-AB88-6FDAD4E419EF}" srcOrd="0" destOrd="0" presId="urn:microsoft.com/office/officeart/2018/2/layout/IconVerticalSolidList"/>
    <dgm:cxn modelId="{6C4701C1-683F-442F-B4DB-C314C2DC152F}" type="presParOf" srcId="{8DEF3FD6-BE3A-4A5E-BD10-AB5F47EDA75E}" destId="{2CE43F49-79B3-43F2-917E-C7526A2F5339}" srcOrd="1" destOrd="0" presId="urn:microsoft.com/office/officeart/2018/2/layout/IconVerticalSolidList"/>
    <dgm:cxn modelId="{545E4685-5B73-437E-99E4-A05523A4AEC2}" type="presParOf" srcId="{8DEF3FD6-BE3A-4A5E-BD10-AB5F47EDA75E}" destId="{57A551DA-08FE-4756-8D0A-FAB1BF10B34D}" srcOrd="2" destOrd="0" presId="urn:microsoft.com/office/officeart/2018/2/layout/IconVerticalSolidList"/>
    <dgm:cxn modelId="{1DF6817D-5A31-4EA7-AEE6-E69EAD142A21}" type="presParOf" srcId="{8DEF3FD6-BE3A-4A5E-BD10-AB5F47EDA75E}" destId="{FF5FF456-F354-41F2-9C40-E4C428213253}" srcOrd="3" destOrd="0" presId="urn:microsoft.com/office/officeart/2018/2/layout/IconVerticalSolidList"/>
    <dgm:cxn modelId="{4C4FDEBD-0537-41EC-AA83-1ABC647B79F4}" type="presParOf" srcId="{0E3D1FF4-8839-439E-AB4F-12EC956BF48D}" destId="{B576C491-4065-4A85-8A43-D41D1D536393}" srcOrd="1" destOrd="0" presId="urn:microsoft.com/office/officeart/2018/2/layout/IconVerticalSolidList"/>
    <dgm:cxn modelId="{D6BE3E80-4B93-454F-BB99-DA2232D0EC21}" type="presParOf" srcId="{0E3D1FF4-8839-439E-AB4F-12EC956BF48D}" destId="{ECED64C5-426F-4C70-9992-856EA8CC6823}" srcOrd="2" destOrd="0" presId="urn:microsoft.com/office/officeart/2018/2/layout/IconVerticalSolidList"/>
    <dgm:cxn modelId="{1A60FB02-97E3-4C2A-AAA5-E00FB513C787}" type="presParOf" srcId="{ECED64C5-426F-4C70-9992-856EA8CC6823}" destId="{641B5949-6912-48A5-8EF3-D0FA3F220D57}" srcOrd="0" destOrd="0" presId="urn:microsoft.com/office/officeart/2018/2/layout/IconVerticalSolidList"/>
    <dgm:cxn modelId="{5EC5BD7E-0CF3-4CE9-8E68-A7DA36C0ED9A}" type="presParOf" srcId="{ECED64C5-426F-4C70-9992-856EA8CC6823}" destId="{8390423A-AE95-4694-8396-84730E9A4F3A}" srcOrd="1" destOrd="0" presId="urn:microsoft.com/office/officeart/2018/2/layout/IconVerticalSolidList"/>
    <dgm:cxn modelId="{09F95718-0D72-4C67-985E-128A0D05A739}" type="presParOf" srcId="{ECED64C5-426F-4C70-9992-856EA8CC6823}" destId="{BE05DF77-0F57-43FF-9476-7375A84C30BE}" srcOrd="2" destOrd="0" presId="urn:microsoft.com/office/officeart/2018/2/layout/IconVerticalSolidList"/>
    <dgm:cxn modelId="{236980BD-97D3-4B02-94DA-975945CC181A}" type="presParOf" srcId="{ECED64C5-426F-4C70-9992-856EA8CC6823}" destId="{907F5C9D-CDC6-42E1-831E-0D244C8B40C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E6E20-29F9-4BD9-AB88-6FDAD4E419EF}">
      <dsp:nvSpPr>
        <dsp:cNvPr id="0" name=""/>
        <dsp:cNvSpPr/>
      </dsp:nvSpPr>
      <dsp:spPr>
        <a:xfrm>
          <a:off x="0" y="7563"/>
          <a:ext cx="10515600" cy="11118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E43F49-79B3-43F2-917E-C7526A2F5339}">
      <dsp:nvSpPr>
        <dsp:cNvPr id="0" name=""/>
        <dsp:cNvSpPr/>
      </dsp:nvSpPr>
      <dsp:spPr>
        <a:xfrm>
          <a:off x="336336" y="257731"/>
          <a:ext cx="611520" cy="6115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FF456-F354-41F2-9C40-E4C428213253}">
      <dsp:nvSpPr>
        <dsp:cNvPr id="0" name=""/>
        <dsp:cNvSpPr/>
      </dsp:nvSpPr>
      <dsp:spPr>
        <a:xfrm>
          <a:off x="1284192" y="7563"/>
          <a:ext cx="9231407" cy="111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671" tIns="117671" rIns="117671" bIns="117671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Viral infections that are optimally diagnosed using </a:t>
          </a:r>
          <a:r>
            <a:rPr lang="en-US" sz="2800" b="1" kern="1200" dirty="0">
              <a:solidFill>
                <a:schemeClr val="tx1"/>
              </a:solidFill>
            </a:rPr>
            <a:t>serological</a:t>
          </a:r>
          <a:r>
            <a:rPr lang="en-US" sz="2800" kern="1200" dirty="0"/>
            <a:t>, rather than molecular, methods</a:t>
          </a:r>
        </a:p>
      </dsp:txBody>
      <dsp:txXfrm>
        <a:off x="1284192" y="7563"/>
        <a:ext cx="9231407" cy="1111855"/>
      </dsp:txXfrm>
    </dsp:sp>
    <dsp:sp modelId="{641B5949-6912-48A5-8EF3-D0FA3F220D57}">
      <dsp:nvSpPr>
        <dsp:cNvPr id="0" name=""/>
        <dsp:cNvSpPr/>
      </dsp:nvSpPr>
      <dsp:spPr>
        <a:xfrm>
          <a:off x="0" y="1298989"/>
          <a:ext cx="10515600" cy="11118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90423A-AE95-4694-8396-84730E9A4F3A}">
      <dsp:nvSpPr>
        <dsp:cNvPr id="0" name=""/>
        <dsp:cNvSpPr/>
      </dsp:nvSpPr>
      <dsp:spPr>
        <a:xfrm>
          <a:off x="336336" y="1551113"/>
          <a:ext cx="611520" cy="6115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F5C9D-CDC6-42E1-831E-0D244C8B40C6}">
      <dsp:nvSpPr>
        <dsp:cNvPr id="0" name=""/>
        <dsp:cNvSpPr/>
      </dsp:nvSpPr>
      <dsp:spPr>
        <a:xfrm>
          <a:off x="1284192" y="1300946"/>
          <a:ext cx="9231407" cy="111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671" tIns="117671" rIns="117671" bIns="117671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Excluding HIV and hepatitis viruses</a:t>
          </a:r>
        </a:p>
      </dsp:txBody>
      <dsp:txXfrm>
        <a:off x="1284192" y="1300946"/>
        <a:ext cx="9231407" cy="11118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E6E20-29F9-4BD9-AB88-6FDAD4E419EF}">
      <dsp:nvSpPr>
        <dsp:cNvPr id="0" name=""/>
        <dsp:cNvSpPr/>
      </dsp:nvSpPr>
      <dsp:spPr>
        <a:xfrm>
          <a:off x="0" y="7563"/>
          <a:ext cx="10515600" cy="11118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E43F49-79B3-43F2-917E-C7526A2F5339}">
      <dsp:nvSpPr>
        <dsp:cNvPr id="0" name=""/>
        <dsp:cNvSpPr/>
      </dsp:nvSpPr>
      <dsp:spPr>
        <a:xfrm>
          <a:off x="336336" y="257731"/>
          <a:ext cx="611520" cy="6115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FF456-F354-41F2-9C40-E4C428213253}">
      <dsp:nvSpPr>
        <dsp:cNvPr id="0" name=""/>
        <dsp:cNvSpPr/>
      </dsp:nvSpPr>
      <dsp:spPr>
        <a:xfrm>
          <a:off x="1284192" y="7563"/>
          <a:ext cx="9231407" cy="111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671" tIns="117671" rIns="117671" bIns="117671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Viral infections that are optimally diagnosed using </a:t>
          </a:r>
          <a:r>
            <a:rPr lang="en-US" sz="2800" b="1" kern="1200" dirty="0">
              <a:solidFill>
                <a:schemeClr val="tx1"/>
              </a:solidFill>
            </a:rPr>
            <a:t>serological</a:t>
          </a:r>
          <a:r>
            <a:rPr lang="en-US" sz="2800" kern="1200" dirty="0"/>
            <a:t>, rather than molecular, methods</a:t>
          </a:r>
        </a:p>
      </dsp:txBody>
      <dsp:txXfrm>
        <a:off x="1284192" y="7563"/>
        <a:ext cx="9231407" cy="1111855"/>
      </dsp:txXfrm>
    </dsp:sp>
    <dsp:sp modelId="{641B5949-6912-48A5-8EF3-D0FA3F220D57}">
      <dsp:nvSpPr>
        <dsp:cNvPr id="0" name=""/>
        <dsp:cNvSpPr/>
      </dsp:nvSpPr>
      <dsp:spPr>
        <a:xfrm>
          <a:off x="0" y="1298989"/>
          <a:ext cx="10515600" cy="111185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90423A-AE95-4694-8396-84730E9A4F3A}">
      <dsp:nvSpPr>
        <dsp:cNvPr id="0" name=""/>
        <dsp:cNvSpPr/>
      </dsp:nvSpPr>
      <dsp:spPr>
        <a:xfrm>
          <a:off x="336336" y="1551113"/>
          <a:ext cx="611520" cy="6115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F5C9D-CDC6-42E1-831E-0D244C8B40C6}">
      <dsp:nvSpPr>
        <dsp:cNvPr id="0" name=""/>
        <dsp:cNvSpPr/>
      </dsp:nvSpPr>
      <dsp:spPr>
        <a:xfrm>
          <a:off x="1284192" y="1300946"/>
          <a:ext cx="9231407" cy="111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671" tIns="117671" rIns="117671" bIns="117671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Excluding HIV and hepatitis viruses</a:t>
          </a:r>
        </a:p>
      </dsp:txBody>
      <dsp:txXfrm>
        <a:off x="1284192" y="1300946"/>
        <a:ext cx="9231407" cy="1111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4B877-04D8-4C40-A0CA-9D9A85D64F2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A27B7-1A58-42DF-B685-3E455187E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4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A27B7-1A58-42DF-B685-3E455187EE8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90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A27B7-1A58-42DF-B685-3E455187EE8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9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F5690-1B83-10EF-D27A-5FA2BC8AC6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8CEFC0-D4C2-4BDB-D81B-B92AC06E0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51006-F918-A564-541E-63002C687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5ECCC-7533-BE1B-5770-9F069286C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AA30B-AA58-FBC2-7E24-551F81DFC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E62DB-EFCC-40D5-0550-BBB6B7F9D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242EB7-17BD-57DC-85D3-FCA4481EB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94E5D8-49C1-DCA7-48E9-02C553EC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27C9BB-F2E9-09B9-5297-7CAD0450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5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E5D2C8-BFB6-07F8-8ADE-8ED06A012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6562DB-D29F-DC53-3D5D-FDBBB079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B547E-B0E4-49EF-07C6-4D957A19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29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C1A77-2658-348F-9109-6A29EB1CF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6B264-4440-D096-19D5-C15502A82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3801D-9749-D165-FCB9-038B40C3C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3E753-881C-F53A-11FE-0F589BB59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19DDF-4DD5-C680-986D-B0935CF2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551EA-6676-10E2-FC97-4955D066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19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663F6-8C5F-2979-A991-70420E855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7BAF98-58A6-E825-A164-EB41F3B567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86049-0FA2-BBD8-B12C-AF91DB9AA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7FB1-5D25-6B4E-609C-49FE9B298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CF393-7278-93E0-3B31-FDE490876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D8CBD9-4694-E428-B2BC-9A602349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07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9B862-270C-9EE2-3E38-800580A4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3A551-B122-617F-6FC9-F25910287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1ACE7-E448-B9F4-42E7-A6F0E4F7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D9D5E-250E-27DD-5479-F1E9F75F6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64857-E8AC-18D6-F1C4-2BC1F2C5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43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A1BFE8-54A4-62A7-03E0-A460AFD82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F72EFF-D457-CCE8-78BC-2FFA34BA1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CDFE1-6F64-5D7D-375F-BD9C4650C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98F24-92E7-5DA3-A4CF-BB0686B1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83136-A049-9465-BD54-FEC8A7510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7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630A2-F053-C63B-3007-DAF26E944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61326-D625-6BC6-333C-6CB733A42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AFE98-E982-C32F-C862-4F59FD51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1969-93D8-2E38-5088-35B8602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2DDE2-A92F-9DD5-EB64-E250707E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4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630A2-F053-C63B-3007-DAF26E94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61326-D625-6BC6-333C-6CB733A42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AFE98-E982-C32F-C862-4F59FD51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1969-93D8-2E38-5088-35B8602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2DDE2-A92F-9DD5-EB64-E250707E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686C6A-B68E-CFDD-310F-8C59BAF7CCE2}"/>
              </a:ext>
            </a:extLst>
          </p:cNvPr>
          <p:cNvSpPr/>
          <p:nvPr userDrawn="1"/>
        </p:nvSpPr>
        <p:spPr>
          <a:xfrm>
            <a:off x="0" y="537329"/>
            <a:ext cx="12192000" cy="176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DF8C40-4256-FB98-7325-489E4F0EA712}"/>
              </a:ext>
            </a:extLst>
          </p:cNvPr>
          <p:cNvSpPr/>
          <p:nvPr userDrawn="1"/>
        </p:nvSpPr>
        <p:spPr>
          <a:xfrm>
            <a:off x="0" y="0"/>
            <a:ext cx="5789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97CE58-E15D-29B0-9542-326696C9D510}"/>
              </a:ext>
            </a:extLst>
          </p:cNvPr>
          <p:cNvSpPr/>
          <p:nvPr userDrawn="1"/>
        </p:nvSpPr>
        <p:spPr>
          <a:xfrm>
            <a:off x="11613099" y="1381"/>
            <a:ext cx="5789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630A2-F053-C63B-3007-DAF26E94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61326-D625-6BC6-333C-6CB733A42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AFE98-E982-C32F-C862-4F59FD51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1969-93D8-2E38-5088-35B8602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2DDE2-A92F-9DD5-EB64-E250707E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BA5F0A-50C9-102C-DB6E-2A12A4A4EBE7}"/>
              </a:ext>
            </a:extLst>
          </p:cNvPr>
          <p:cNvSpPr/>
          <p:nvPr userDrawn="1"/>
        </p:nvSpPr>
        <p:spPr>
          <a:xfrm>
            <a:off x="0" y="1"/>
            <a:ext cx="12192000" cy="537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686C6A-B68E-CFDD-310F-8C59BAF7CCE2}"/>
              </a:ext>
            </a:extLst>
          </p:cNvPr>
          <p:cNvSpPr/>
          <p:nvPr userDrawn="1"/>
        </p:nvSpPr>
        <p:spPr>
          <a:xfrm>
            <a:off x="0" y="537329"/>
            <a:ext cx="12192000" cy="176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630A2-F053-C63B-3007-DAF26E94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61326-D625-6BC6-333C-6CB733A42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AFE98-E982-C32F-C862-4F59FD51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1969-93D8-2E38-5088-35B8602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2DDE2-A92F-9DD5-EB64-E250707E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BA5F0A-50C9-102C-DB6E-2A12A4A4EBE7}"/>
              </a:ext>
            </a:extLst>
          </p:cNvPr>
          <p:cNvSpPr/>
          <p:nvPr userDrawn="1"/>
        </p:nvSpPr>
        <p:spPr>
          <a:xfrm>
            <a:off x="0" y="1"/>
            <a:ext cx="12192000" cy="537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686C6A-B68E-CFDD-310F-8C59BAF7CCE2}"/>
              </a:ext>
            </a:extLst>
          </p:cNvPr>
          <p:cNvSpPr/>
          <p:nvPr userDrawn="1"/>
        </p:nvSpPr>
        <p:spPr>
          <a:xfrm>
            <a:off x="0" y="537329"/>
            <a:ext cx="12192000" cy="176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8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630A2-F053-C63B-3007-DAF26E94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61326-D625-6BC6-333C-6CB733A42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AFE98-E982-C32F-C862-4F59FD51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1969-93D8-2E38-5088-35B8602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2DDE2-A92F-9DD5-EB64-E250707E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BA5F0A-50C9-102C-DB6E-2A12A4A4EBE7}"/>
              </a:ext>
            </a:extLst>
          </p:cNvPr>
          <p:cNvSpPr/>
          <p:nvPr userDrawn="1"/>
        </p:nvSpPr>
        <p:spPr>
          <a:xfrm>
            <a:off x="0" y="1"/>
            <a:ext cx="12192000" cy="537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686C6A-B68E-CFDD-310F-8C59BAF7CCE2}"/>
              </a:ext>
            </a:extLst>
          </p:cNvPr>
          <p:cNvSpPr/>
          <p:nvPr userDrawn="1"/>
        </p:nvSpPr>
        <p:spPr>
          <a:xfrm>
            <a:off x="0" y="537329"/>
            <a:ext cx="12192000" cy="176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1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BC9A8-19FC-44C0-A7C2-40BFD9C0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22DFB-8D29-61F7-237A-CA4AA7EDF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1047E-2293-083D-20AA-F09270E65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91BC0-DC36-FC77-E3B1-02DA1BD5A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202C2-BB7A-8A30-1079-31E13729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4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A9D6C-72CA-3F1F-2269-261E32A7E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41190-1C45-D719-D82C-24FC53C38E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7FEAE-2A66-966F-BBDC-3364F14B1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78F0C-6DC8-7AD4-C754-07E85EAC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89052-6020-3B30-7688-8AD1BE823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0E370-E107-4143-58CB-E9271ADD7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5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4A00B-E6E0-BCB0-AB30-D8D11236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C7634-EB07-B5EF-40BE-12643F867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6A61B4-2F24-4AA4-C2F5-368820563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B22505-858B-9AC1-5D83-D1084563E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0F569-514A-11CB-F784-1DCCFFCF3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CD724A-BBB2-C363-924C-55D90FD5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287AEE-E3B9-98D1-0108-DB9D7F8B1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BEAB0D-C011-B757-0448-271719B9A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7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3904C-90D8-140B-EA51-D8C0B749A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16161-431C-E90D-67B0-5C6CB314A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783F7-F970-575C-BD76-10D34F48C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5A596-20D9-4856-AC4F-F35AE1A38C7E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3BE65-5C41-5F48-1CF5-E3AAF8FC3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28921-8EE0-E5E5-3868-808E6BA8A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F8EB2-4E27-4B15-B7FD-A24D317C0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rawpixel.com/image/6253856/psd-sticker-shadow-shape#eyJrZXlzIjoic2lsaG91ZXR0ZSBjaGlsZCIsInNvcnRlZEtleXMiOiJjaGlsZCBzaWxob3VldHRlIn0=" TargetMode="Externa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jpeg"/><Relationship Id="rId5" Type="http://schemas.openxmlformats.org/officeDocument/2006/relationships/image" Target="../media/image8.jpeg"/><Relationship Id="rId4" Type="http://schemas.openxmlformats.org/officeDocument/2006/relationships/hyperlink" Target="https://www.rawpixel.com/image/6253856/psd-sticker-shadow-shape#eyJrZXlzIjoic2lsaG91ZXR0ZSBjaGlsZCIsInNvcnRlZEtleXMiOiJjaGlsZCBzaWxob3VldHRlIn0=" TargetMode="Externa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AA14-6988-6734-490B-5271174A0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154" y="1372243"/>
            <a:ext cx="11219656" cy="2378219"/>
          </a:xfrm>
        </p:spPr>
        <p:txBody>
          <a:bodyPr>
            <a:normAutofit/>
          </a:bodyPr>
          <a:lstStyle/>
          <a:p>
            <a:r>
              <a:rPr lang="en-US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Clinical Virology Case Studies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075344-0391-9C95-F23C-25D53297B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401" y="4775200"/>
            <a:ext cx="11065162" cy="1560944"/>
          </a:xfrm>
        </p:spPr>
        <p:txBody>
          <a:bodyPr>
            <a:normAutofit/>
          </a:bodyPr>
          <a:lstStyle/>
          <a:p>
            <a:r>
              <a:rPr lang="en-US" sz="2800" b="1" dirty="0"/>
              <a:t>Derrick Chen, MD</a:t>
            </a:r>
          </a:p>
          <a:p>
            <a:r>
              <a:rPr lang="en-US" sz="2000" dirty="0"/>
              <a:t>Associate Professor, Dept of Pathology and Lab Medicine, Univ of Wisconsin – Madison</a:t>
            </a:r>
          </a:p>
          <a:p>
            <a:r>
              <a:rPr lang="en-US" sz="2000" dirty="0"/>
              <a:t>Medical Director, Clinical Microbiology, UW Health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19DEDD-9BA5-5E6B-DFD2-5B6FA97C5C5A}"/>
              </a:ext>
            </a:extLst>
          </p:cNvPr>
          <p:cNvSpPr/>
          <p:nvPr/>
        </p:nvSpPr>
        <p:spPr>
          <a:xfrm>
            <a:off x="0" y="1"/>
            <a:ext cx="12192000" cy="537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1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Selection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Based on the selection criteria, </a:t>
            </a:r>
            <a:r>
              <a:rPr lang="en-US" b="1" i="1" dirty="0"/>
              <a:t>your</a:t>
            </a:r>
            <a:r>
              <a:rPr lang="en-US" b="1" dirty="0"/>
              <a:t> thoughts are:</a:t>
            </a:r>
          </a:p>
          <a:p>
            <a:pPr marL="514350" indent="-514350">
              <a:buAutoNum type="alphaLcPeriod"/>
            </a:pPr>
            <a:endParaRPr lang="en-US" sz="1050" dirty="0"/>
          </a:p>
          <a:p>
            <a:pPr marL="514350" indent="-514350">
              <a:buAutoNum type="alphaLcPeriod"/>
            </a:pPr>
            <a:r>
              <a:rPr lang="en-US" dirty="0"/>
              <a:t>Serological diagnosis and not HIV or hepatitis? What’s left to talk about?</a:t>
            </a:r>
          </a:p>
          <a:p>
            <a:pPr marL="514350" indent="-514350">
              <a:buAutoNum type="alphaLcPeriod"/>
            </a:pPr>
            <a:r>
              <a:rPr lang="en-US" dirty="0"/>
              <a:t>Fine. Maybe there’s something to talk about, but for 30+ minutes?</a:t>
            </a:r>
          </a:p>
          <a:p>
            <a:pPr marL="514350" indent="-514350">
              <a:buAutoNum type="alphaLcPeriod"/>
            </a:pPr>
            <a:r>
              <a:rPr lang="en-US" dirty="0"/>
              <a:t>‘C’, I always pick ‘C’.</a:t>
            </a:r>
          </a:p>
          <a:p>
            <a:pPr marL="514350" indent="-514350">
              <a:buAutoNum type="alphaLcPeriod"/>
            </a:pPr>
            <a:r>
              <a:rPr lang="en-US" dirty="0"/>
              <a:t>Why don’t we have the trainees answer first?</a:t>
            </a:r>
          </a:p>
          <a:p>
            <a:pPr marL="514350" indent="-514350">
              <a:buAutoNum type="alphaLcPeriod"/>
            </a:pPr>
            <a:r>
              <a:rPr lang="en-US" dirty="0"/>
              <a:t>Let’s give this guy a chance. I’m ready to learn!</a:t>
            </a:r>
          </a:p>
        </p:txBody>
      </p:sp>
      <p:pic>
        <p:nvPicPr>
          <p:cNvPr id="5" name="Picture 4" descr="Cartoon a cartoon of a person holding a duck&#10;&#10;Description automatically generated">
            <a:extLst>
              <a:ext uri="{FF2B5EF4-FFF2-40B4-BE49-F238E27FC236}">
                <a16:creationId xmlns:a16="http://schemas.microsoft.com/office/drawing/2014/main" id="{D6DC3062-5E3D-F9E0-D6E3-099937F4D5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06" t="14335" r="19727"/>
          <a:stretch/>
        </p:blipFill>
        <p:spPr>
          <a:xfrm flipH="1">
            <a:off x="9898141" y="4005267"/>
            <a:ext cx="2077039" cy="28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86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oman Silhouette Standing Vector Art, Icons, and Graphics for Free Download">
            <a:extLst>
              <a:ext uri="{FF2B5EF4-FFF2-40B4-BE49-F238E27FC236}">
                <a16:creationId xmlns:a16="http://schemas.microsoft.com/office/drawing/2014/main" id="{A4656A7D-8C4F-2C48-AA5B-2231E672D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342" y="1630983"/>
            <a:ext cx="3387021" cy="482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DA2CF6-6448-0762-5C0D-7DF61A553EFA}"/>
              </a:ext>
            </a:extLst>
          </p:cNvPr>
          <p:cNvSpPr txBox="1">
            <a:spLocks/>
          </p:cNvSpPr>
          <p:nvPr/>
        </p:nvSpPr>
        <p:spPr>
          <a:xfrm>
            <a:off x="838200" y="584744"/>
            <a:ext cx="10515600" cy="973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Case 1: sore throat</a:t>
            </a:r>
          </a:p>
        </p:txBody>
      </p:sp>
    </p:spTree>
    <p:extLst>
      <p:ext uri="{BB962C8B-B14F-4D97-AF65-F5344CB8AC3E}">
        <p14:creationId xmlns:p14="http://schemas.microsoft.com/office/powerpoint/2010/main" val="580602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HPI</a:t>
            </a:r>
          </a:p>
          <a:p>
            <a:r>
              <a:rPr lang="en-US" dirty="0"/>
              <a:t>19F presents to urgent care due to sore throat</a:t>
            </a:r>
          </a:p>
          <a:p>
            <a:r>
              <a:rPr lang="en-US" dirty="0"/>
              <a:t>Started 5 days ago, difficulty swallowing, some fatigue, tried Advil and throat lozenges</a:t>
            </a:r>
          </a:p>
          <a:p>
            <a:r>
              <a:rPr lang="en-US" dirty="0"/>
              <a:t>Also complains of left ear pressure and pain</a:t>
            </a:r>
          </a:p>
          <a:p>
            <a:r>
              <a:rPr lang="en-US" dirty="0"/>
              <a:t>Best friend recently had similar symptoms and had a positive mono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PMHx</a:t>
            </a:r>
          </a:p>
          <a:p>
            <a:r>
              <a:rPr lang="en-US" dirty="0"/>
              <a:t>Nothing significant, no meds, single, never smoked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384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PE</a:t>
            </a:r>
          </a:p>
          <a:p>
            <a:r>
              <a:rPr lang="en-US" dirty="0"/>
              <a:t>BP: 102/66, P: 80, RR: 18, T: 97.8F</a:t>
            </a:r>
          </a:p>
          <a:p>
            <a:r>
              <a:rPr lang="en-US" dirty="0"/>
              <a:t>General: NAD, AAOx3</a:t>
            </a:r>
          </a:p>
          <a:p>
            <a:r>
              <a:rPr lang="en-US" dirty="0"/>
              <a:t>Left ear: cerumen, eardrum WNL</a:t>
            </a:r>
          </a:p>
          <a:p>
            <a:r>
              <a:rPr lang="en-US" dirty="0"/>
              <a:t>Throat: </a:t>
            </a:r>
            <a:r>
              <a:rPr lang="en-US" dirty="0">
                <a:solidFill>
                  <a:srgbClr val="C00000"/>
                </a:solidFill>
              </a:rPr>
              <a:t>erythema</a:t>
            </a:r>
          </a:p>
          <a:p>
            <a:r>
              <a:rPr lang="en-US" dirty="0"/>
              <a:t>Mouth: no lesions</a:t>
            </a:r>
          </a:p>
          <a:p>
            <a:r>
              <a:rPr lang="en-US" dirty="0" err="1"/>
              <a:t>Pulm</a:t>
            </a:r>
            <a:r>
              <a:rPr lang="en-US" dirty="0"/>
              <a:t>: normal breath sounds, no dyspnea</a:t>
            </a:r>
          </a:p>
          <a:p>
            <a:r>
              <a:rPr lang="en-US" dirty="0"/>
              <a:t>Skin: no rash</a:t>
            </a:r>
          </a:p>
          <a:p>
            <a:r>
              <a:rPr lang="en-US" dirty="0"/>
              <a:t>Other: unremarkable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504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Labs</a:t>
            </a:r>
          </a:p>
          <a:p>
            <a:r>
              <a:rPr lang="en-US" dirty="0"/>
              <a:t>Strep A Ag</a:t>
            </a:r>
          </a:p>
          <a:p>
            <a:r>
              <a:rPr lang="en-US" dirty="0"/>
              <a:t>SARS-CoV-2/Influenza A/B PCR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Patient counseled, sent home, awaiting test results for any specific treatment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74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HPI</a:t>
            </a:r>
          </a:p>
          <a:p>
            <a:r>
              <a:rPr lang="en-US" dirty="0"/>
              <a:t>Presented to emergency room with worsening sore throat</a:t>
            </a:r>
          </a:p>
          <a:p>
            <a:r>
              <a:rPr lang="en-US" dirty="0"/>
              <a:t>Now difficulty tolerating liquids and solids due to pain, and muffled voice</a:t>
            </a:r>
          </a:p>
          <a:p>
            <a:r>
              <a:rPr lang="en-US" dirty="0"/>
              <a:t>Sexually active including oral sex, no history of STIs for patient or partner</a:t>
            </a:r>
          </a:p>
          <a:p>
            <a:r>
              <a:rPr lang="en-US" dirty="0"/>
              <a:t>No: fever, headache, dizziness, chest pain, dyspnea, abdominal pain, nausea, urinary symptoms</a:t>
            </a:r>
          </a:p>
        </p:txBody>
      </p:sp>
    </p:spTree>
    <p:extLst>
      <p:ext uri="{BB962C8B-B14F-4D97-AF65-F5344CB8AC3E}">
        <p14:creationId xmlns:p14="http://schemas.microsoft.com/office/powerpoint/2010/main" val="2786343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PE</a:t>
            </a:r>
          </a:p>
          <a:p>
            <a:r>
              <a:rPr lang="en-US" dirty="0"/>
              <a:t>BP: 134/82,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P: 107</a:t>
            </a:r>
            <a:r>
              <a:rPr lang="en-US" dirty="0"/>
              <a:t>, RR: 16, </a:t>
            </a:r>
            <a:r>
              <a:rPr lang="en-US" dirty="0">
                <a:solidFill>
                  <a:srgbClr val="C00000"/>
                </a:solidFill>
              </a:rPr>
              <a:t>T: 100.9</a:t>
            </a:r>
            <a:r>
              <a:rPr lang="en-US" dirty="0"/>
              <a:t>, O2: 98%</a:t>
            </a:r>
          </a:p>
          <a:p>
            <a:r>
              <a:rPr lang="en-US" dirty="0"/>
              <a:t>General: NAD, AAOx4</a:t>
            </a:r>
          </a:p>
          <a:p>
            <a:r>
              <a:rPr lang="en-US" dirty="0"/>
              <a:t>HEENT: </a:t>
            </a:r>
            <a:r>
              <a:rPr lang="en-US" dirty="0">
                <a:solidFill>
                  <a:srgbClr val="C00000"/>
                </a:solidFill>
              </a:rPr>
              <a:t>edematous and erythematous tonsils </a:t>
            </a:r>
            <a:r>
              <a:rPr lang="en-US" dirty="0"/>
              <a:t>bilaterally, white exudate over tonsils and soft palate, TM clear bilaterally</a:t>
            </a:r>
          </a:p>
          <a:p>
            <a:r>
              <a:rPr lang="en-US" dirty="0"/>
              <a:t>Neck: tender </a:t>
            </a:r>
            <a:r>
              <a:rPr lang="en-US" dirty="0">
                <a:solidFill>
                  <a:srgbClr val="C00000"/>
                </a:solidFill>
              </a:rPr>
              <a:t>cervical LAD</a:t>
            </a:r>
            <a:r>
              <a:rPr lang="en-US" dirty="0"/>
              <a:t>, full range of motion</a:t>
            </a:r>
          </a:p>
          <a:p>
            <a:r>
              <a:rPr lang="en-US" dirty="0"/>
              <a:t>CV: RRR, no murmur</a:t>
            </a:r>
          </a:p>
          <a:p>
            <a:r>
              <a:rPr lang="en-US" dirty="0" err="1"/>
              <a:t>Pulm</a:t>
            </a:r>
            <a:r>
              <a:rPr lang="en-US" dirty="0"/>
              <a:t>: clear, no dyspnea</a:t>
            </a:r>
          </a:p>
          <a:p>
            <a:r>
              <a:rPr lang="en-US" dirty="0"/>
              <a:t>Abdomen: soft, non-distended, non-tender</a:t>
            </a:r>
          </a:p>
          <a:p>
            <a:r>
              <a:rPr lang="en-US" dirty="0"/>
              <a:t>Skin: no rashes or edema</a:t>
            </a:r>
          </a:p>
        </p:txBody>
      </p:sp>
    </p:spTree>
    <p:extLst>
      <p:ext uri="{BB962C8B-B14F-4D97-AF65-F5344CB8AC3E}">
        <p14:creationId xmlns:p14="http://schemas.microsoft.com/office/powerpoint/2010/main" val="2877469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Labs</a:t>
            </a:r>
          </a:p>
          <a:p>
            <a:r>
              <a:rPr lang="en-US" dirty="0"/>
              <a:t>Previous Strep A Ag, SARS-CoV-2, Influenza A/B: negative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DDX</a:t>
            </a:r>
          </a:p>
          <a:p>
            <a:r>
              <a:rPr lang="en-US" dirty="0"/>
              <a:t>Strep pharyngitis, viral pharyngitis, mononucleosis, meningitis, peritonsillar abscess, retropharyngeal abscess, otitis media</a:t>
            </a:r>
          </a:p>
          <a:p>
            <a:r>
              <a:rPr lang="en-US" dirty="0"/>
              <a:t>Most likely mono, given acetaminophen, dexamethasone, and First Mouthwash BLM</a:t>
            </a:r>
          </a:p>
          <a:p>
            <a:r>
              <a:rPr lang="en-US" dirty="0"/>
              <a:t>New labs: 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4DD9B93-4430-E2B1-8273-6AC693094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5963"/>
            <a:ext cx="10515600" cy="974725"/>
          </a:xfrm>
        </p:spPr>
        <p:txBody>
          <a:bodyPr/>
          <a:lstStyle/>
          <a:p>
            <a:r>
              <a:rPr lang="en-US" dirty="0"/>
              <a:t>Case 1</a:t>
            </a:r>
          </a:p>
        </p:txBody>
      </p:sp>
      <p:pic>
        <p:nvPicPr>
          <p:cNvPr id="11" name="Picture 10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A43DD907-F452-D6D8-613C-E657E6E56E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9" t="33179" r="15602"/>
          <a:stretch/>
        </p:blipFill>
        <p:spPr>
          <a:xfrm>
            <a:off x="10426046" y="5208667"/>
            <a:ext cx="1517714" cy="15507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2355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Labs</a:t>
            </a:r>
          </a:p>
          <a:p>
            <a:r>
              <a:rPr lang="en-US" dirty="0"/>
              <a:t>Previous Strep A Ag, SARS-CoV-2, Influenza A/B: negative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DDX</a:t>
            </a:r>
          </a:p>
          <a:p>
            <a:r>
              <a:rPr lang="en-US" dirty="0"/>
              <a:t>Strep pharyngitis, viral pharyngitis, mononucleosis, meningitis, peritonsillar abscess, retropharyngeal abscess, otitis media</a:t>
            </a:r>
          </a:p>
          <a:p>
            <a:r>
              <a:rPr lang="en-US" dirty="0"/>
              <a:t>Most likely mono, given acetaminophen, dexamethasone, and First Mouthwash BLM</a:t>
            </a:r>
          </a:p>
          <a:p>
            <a:r>
              <a:rPr lang="en-US" dirty="0"/>
              <a:t>New labs: </a:t>
            </a:r>
            <a:r>
              <a:rPr lang="en-US" dirty="0">
                <a:solidFill>
                  <a:srgbClr val="C00000"/>
                </a:solidFill>
              </a:rPr>
              <a:t>mono test (positive)</a:t>
            </a:r>
            <a:r>
              <a:rPr lang="en-US" dirty="0"/>
              <a:t>, Ct/Ng by TMA (negative)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4DD9B93-4430-E2B1-8273-6AC693094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5963"/>
            <a:ext cx="10515600" cy="974725"/>
          </a:xfrm>
        </p:spPr>
        <p:txBody>
          <a:bodyPr/>
          <a:lstStyle/>
          <a:p>
            <a:r>
              <a:rPr lang="en-US" dirty="0"/>
              <a:t>Case 1</a:t>
            </a:r>
          </a:p>
        </p:txBody>
      </p:sp>
    </p:spTree>
    <p:extLst>
      <p:ext uri="{BB962C8B-B14F-4D97-AF65-F5344CB8AC3E}">
        <p14:creationId xmlns:p14="http://schemas.microsoft.com/office/powerpoint/2010/main" val="624920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3119-0849-0BFD-B28E-453DB87E6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1934"/>
            <a:ext cx="10515600" cy="973972"/>
          </a:xfrm>
        </p:spPr>
        <p:txBody>
          <a:bodyPr/>
          <a:lstStyle/>
          <a:p>
            <a:r>
              <a:rPr lang="en-US" dirty="0"/>
              <a:t>Infectious Mononucleosis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FE0DF-B096-7DA6-0B50-4FAEADD80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142"/>
            <a:ext cx="10515600" cy="4649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Symptoms: </a:t>
            </a:r>
            <a:r>
              <a:rPr lang="en-US" dirty="0"/>
              <a:t>fever, pharyngitis, adenopathy, splenomegaly, fatigue, atypical lymphocytosis</a:t>
            </a:r>
          </a:p>
          <a:p>
            <a:pPr lvl="1"/>
            <a:r>
              <a:rPr lang="en-US" sz="2800" dirty="0"/>
              <a:t>Rarely: peritonsillar abscess, airway occlusion, splenic rupture</a:t>
            </a:r>
          </a:p>
          <a:p>
            <a:pPr lvl="1"/>
            <a:r>
              <a:rPr lang="en-US" sz="2800" dirty="0"/>
              <a:t>Alice-in-Wonderland syndrome in children: distortions of visual perception, body image, and experience of time</a:t>
            </a:r>
          </a:p>
          <a:p>
            <a:pPr lvl="1"/>
            <a:r>
              <a:rPr lang="en-US" sz="2800" dirty="0"/>
              <a:t>DDX: GAS, </a:t>
            </a:r>
            <a:r>
              <a:rPr lang="en-US" sz="2800" dirty="0" err="1"/>
              <a:t>Arcanobacterium</a:t>
            </a:r>
            <a:r>
              <a:rPr lang="en-US" sz="2800" dirty="0"/>
              <a:t>, CMV, acute HIV, toxoplasmosis, HHV-6, HHV-7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Treatment: </a:t>
            </a:r>
            <a:r>
              <a:rPr lang="en-US" dirty="0"/>
              <a:t>supportive care (acetaminophen/NSAIDs, fluids, nutrition, rest), corticosteroids for impending airway obstruction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258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1D3B0-1955-6F17-04C9-F896B0B5B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1D09A-6632-1900-FF84-222EA44AE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0775"/>
            <a:ext cx="10515600" cy="3704734"/>
          </a:xfrm>
          <a:custGeom>
            <a:avLst/>
            <a:gdLst>
              <a:gd name="connsiteX0" fmla="*/ 0 w 10515600"/>
              <a:gd name="connsiteY0" fmla="*/ 0 h 3704734"/>
              <a:gd name="connsiteX1" fmla="*/ 867537 w 10515600"/>
              <a:gd name="connsiteY1" fmla="*/ 0 h 3704734"/>
              <a:gd name="connsiteX2" fmla="*/ 1524762 w 10515600"/>
              <a:gd name="connsiteY2" fmla="*/ 0 h 3704734"/>
              <a:gd name="connsiteX3" fmla="*/ 2392299 w 10515600"/>
              <a:gd name="connsiteY3" fmla="*/ 0 h 3704734"/>
              <a:gd name="connsiteX4" fmla="*/ 2734056 w 10515600"/>
              <a:gd name="connsiteY4" fmla="*/ 0 h 3704734"/>
              <a:gd name="connsiteX5" fmla="*/ 3286125 w 10515600"/>
              <a:gd name="connsiteY5" fmla="*/ 0 h 3704734"/>
              <a:gd name="connsiteX6" fmla="*/ 4048506 w 10515600"/>
              <a:gd name="connsiteY6" fmla="*/ 0 h 3704734"/>
              <a:gd name="connsiteX7" fmla="*/ 4705731 w 10515600"/>
              <a:gd name="connsiteY7" fmla="*/ 0 h 3704734"/>
              <a:gd name="connsiteX8" fmla="*/ 5468112 w 10515600"/>
              <a:gd name="connsiteY8" fmla="*/ 0 h 3704734"/>
              <a:gd name="connsiteX9" fmla="*/ 5915025 w 10515600"/>
              <a:gd name="connsiteY9" fmla="*/ 0 h 3704734"/>
              <a:gd name="connsiteX10" fmla="*/ 6677406 w 10515600"/>
              <a:gd name="connsiteY10" fmla="*/ 0 h 3704734"/>
              <a:gd name="connsiteX11" fmla="*/ 7229475 w 10515600"/>
              <a:gd name="connsiteY11" fmla="*/ 0 h 3704734"/>
              <a:gd name="connsiteX12" fmla="*/ 7571232 w 10515600"/>
              <a:gd name="connsiteY12" fmla="*/ 0 h 3704734"/>
              <a:gd name="connsiteX13" fmla="*/ 8123301 w 10515600"/>
              <a:gd name="connsiteY13" fmla="*/ 0 h 3704734"/>
              <a:gd name="connsiteX14" fmla="*/ 8570214 w 10515600"/>
              <a:gd name="connsiteY14" fmla="*/ 0 h 3704734"/>
              <a:gd name="connsiteX15" fmla="*/ 9122283 w 10515600"/>
              <a:gd name="connsiteY15" fmla="*/ 0 h 3704734"/>
              <a:gd name="connsiteX16" fmla="*/ 9674352 w 10515600"/>
              <a:gd name="connsiteY16" fmla="*/ 0 h 3704734"/>
              <a:gd name="connsiteX17" fmla="*/ 10515600 w 10515600"/>
              <a:gd name="connsiteY17" fmla="*/ 0 h 3704734"/>
              <a:gd name="connsiteX18" fmla="*/ 10515600 w 10515600"/>
              <a:gd name="connsiteY18" fmla="*/ 691550 h 3704734"/>
              <a:gd name="connsiteX19" fmla="*/ 10515600 w 10515600"/>
              <a:gd name="connsiteY19" fmla="*/ 1309006 h 3704734"/>
              <a:gd name="connsiteX20" fmla="*/ 10515600 w 10515600"/>
              <a:gd name="connsiteY20" fmla="*/ 1963509 h 3704734"/>
              <a:gd name="connsiteX21" fmla="*/ 10515600 w 10515600"/>
              <a:gd name="connsiteY21" fmla="*/ 2580965 h 3704734"/>
              <a:gd name="connsiteX22" fmla="*/ 10515600 w 10515600"/>
              <a:gd name="connsiteY22" fmla="*/ 3704734 h 3704734"/>
              <a:gd name="connsiteX23" fmla="*/ 9753219 w 10515600"/>
              <a:gd name="connsiteY23" fmla="*/ 3704734 h 3704734"/>
              <a:gd name="connsiteX24" fmla="*/ 9201150 w 10515600"/>
              <a:gd name="connsiteY24" fmla="*/ 3704734 h 3704734"/>
              <a:gd name="connsiteX25" fmla="*/ 8859393 w 10515600"/>
              <a:gd name="connsiteY25" fmla="*/ 3704734 h 3704734"/>
              <a:gd name="connsiteX26" fmla="*/ 8517636 w 10515600"/>
              <a:gd name="connsiteY26" fmla="*/ 3704734 h 3704734"/>
              <a:gd name="connsiteX27" fmla="*/ 7965567 w 10515600"/>
              <a:gd name="connsiteY27" fmla="*/ 3704734 h 3704734"/>
              <a:gd name="connsiteX28" fmla="*/ 7308342 w 10515600"/>
              <a:gd name="connsiteY28" fmla="*/ 3704734 h 3704734"/>
              <a:gd name="connsiteX29" fmla="*/ 6545961 w 10515600"/>
              <a:gd name="connsiteY29" fmla="*/ 3704734 h 3704734"/>
              <a:gd name="connsiteX30" fmla="*/ 6099048 w 10515600"/>
              <a:gd name="connsiteY30" fmla="*/ 3704734 h 3704734"/>
              <a:gd name="connsiteX31" fmla="*/ 5757291 w 10515600"/>
              <a:gd name="connsiteY31" fmla="*/ 3704734 h 3704734"/>
              <a:gd name="connsiteX32" fmla="*/ 5415534 w 10515600"/>
              <a:gd name="connsiteY32" fmla="*/ 3704734 h 3704734"/>
              <a:gd name="connsiteX33" fmla="*/ 4863465 w 10515600"/>
              <a:gd name="connsiteY33" fmla="*/ 3704734 h 3704734"/>
              <a:gd name="connsiteX34" fmla="*/ 4416552 w 10515600"/>
              <a:gd name="connsiteY34" fmla="*/ 3704734 h 3704734"/>
              <a:gd name="connsiteX35" fmla="*/ 3969639 w 10515600"/>
              <a:gd name="connsiteY35" fmla="*/ 3704734 h 3704734"/>
              <a:gd name="connsiteX36" fmla="*/ 3627882 w 10515600"/>
              <a:gd name="connsiteY36" fmla="*/ 3704734 h 3704734"/>
              <a:gd name="connsiteX37" fmla="*/ 2970657 w 10515600"/>
              <a:gd name="connsiteY37" fmla="*/ 3704734 h 3704734"/>
              <a:gd name="connsiteX38" fmla="*/ 2418588 w 10515600"/>
              <a:gd name="connsiteY38" fmla="*/ 3704734 h 3704734"/>
              <a:gd name="connsiteX39" fmla="*/ 1866519 w 10515600"/>
              <a:gd name="connsiteY39" fmla="*/ 3704734 h 3704734"/>
              <a:gd name="connsiteX40" fmla="*/ 998982 w 10515600"/>
              <a:gd name="connsiteY40" fmla="*/ 3704734 h 3704734"/>
              <a:gd name="connsiteX41" fmla="*/ 0 w 10515600"/>
              <a:gd name="connsiteY41" fmla="*/ 3704734 h 3704734"/>
              <a:gd name="connsiteX42" fmla="*/ 0 w 10515600"/>
              <a:gd name="connsiteY42" fmla="*/ 3161373 h 3704734"/>
              <a:gd name="connsiteX43" fmla="*/ 0 w 10515600"/>
              <a:gd name="connsiteY43" fmla="*/ 2580965 h 3704734"/>
              <a:gd name="connsiteX44" fmla="*/ 0 w 10515600"/>
              <a:gd name="connsiteY44" fmla="*/ 1889414 h 3704734"/>
              <a:gd name="connsiteX45" fmla="*/ 0 w 10515600"/>
              <a:gd name="connsiteY45" fmla="*/ 1234911 h 3704734"/>
              <a:gd name="connsiteX46" fmla="*/ 0 w 10515600"/>
              <a:gd name="connsiteY46" fmla="*/ 617456 h 3704734"/>
              <a:gd name="connsiteX47" fmla="*/ 0 w 10515600"/>
              <a:gd name="connsiteY47" fmla="*/ 0 h 3704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15600" h="3704734" fill="none" extrusionOk="0">
                <a:moveTo>
                  <a:pt x="0" y="0"/>
                </a:moveTo>
                <a:cubicBezTo>
                  <a:pt x="365168" y="18688"/>
                  <a:pt x="452749" y="-15127"/>
                  <a:pt x="867537" y="0"/>
                </a:cubicBezTo>
                <a:cubicBezTo>
                  <a:pt x="1282325" y="15127"/>
                  <a:pt x="1268175" y="-5244"/>
                  <a:pt x="1524762" y="0"/>
                </a:cubicBezTo>
                <a:cubicBezTo>
                  <a:pt x="1781350" y="5244"/>
                  <a:pt x="2026493" y="12056"/>
                  <a:pt x="2392299" y="0"/>
                </a:cubicBezTo>
                <a:cubicBezTo>
                  <a:pt x="2758105" y="-12056"/>
                  <a:pt x="2578806" y="-4629"/>
                  <a:pt x="2734056" y="0"/>
                </a:cubicBezTo>
                <a:cubicBezTo>
                  <a:pt x="2889306" y="4629"/>
                  <a:pt x="3033941" y="3865"/>
                  <a:pt x="3286125" y="0"/>
                </a:cubicBezTo>
                <a:cubicBezTo>
                  <a:pt x="3538309" y="-3865"/>
                  <a:pt x="3673627" y="-28506"/>
                  <a:pt x="4048506" y="0"/>
                </a:cubicBezTo>
                <a:cubicBezTo>
                  <a:pt x="4423385" y="28506"/>
                  <a:pt x="4383866" y="21610"/>
                  <a:pt x="4705731" y="0"/>
                </a:cubicBezTo>
                <a:cubicBezTo>
                  <a:pt x="5027597" y="-21610"/>
                  <a:pt x="5118735" y="16375"/>
                  <a:pt x="5468112" y="0"/>
                </a:cubicBezTo>
                <a:cubicBezTo>
                  <a:pt x="5817489" y="-16375"/>
                  <a:pt x="5770327" y="-6964"/>
                  <a:pt x="5915025" y="0"/>
                </a:cubicBezTo>
                <a:cubicBezTo>
                  <a:pt x="6059723" y="6964"/>
                  <a:pt x="6371709" y="-17921"/>
                  <a:pt x="6677406" y="0"/>
                </a:cubicBezTo>
                <a:cubicBezTo>
                  <a:pt x="6983103" y="17921"/>
                  <a:pt x="7038821" y="-7561"/>
                  <a:pt x="7229475" y="0"/>
                </a:cubicBezTo>
                <a:cubicBezTo>
                  <a:pt x="7420129" y="7561"/>
                  <a:pt x="7450950" y="-2808"/>
                  <a:pt x="7571232" y="0"/>
                </a:cubicBezTo>
                <a:cubicBezTo>
                  <a:pt x="7691514" y="2808"/>
                  <a:pt x="7980327" y="-16094"/>
                  <a:pt x="8123301" y="0"/>
                </a:cubicBezTo>
                <a:cubicBezTo>
                  <a:pt x="8266275" y="16094"/>
                  <a:pt x="8409996" y="-7563"/>
                  <a:pt x="8570214" y="0"/>
                </a:cubicBezTo>
                <a:cubicBezTo>
                  <a:pt x="8730432" y="7563"/>
                  <a:pt x="8911648" y="25792"/>
                  <a:pt x="9122283" y="0"/>
                </a:cubicBezTo>
                <a:cubicBezTo>
                  <a:pt x="9332918" y="-25792"/>
                  <a:pt x="9548682" y="-11035"/>
                  <a:pt x="9674352" y="0"/>
                </a:cubicBezTo>
                <a:cubicBezTo>
                  <a:pt x="9800022" y="11035"/>
                  <a:pt x="10317396" y="-9752"/>
                  <a:pt x="10515600" y="0"/>
                </a:cubicBezTo>
                <a:cubicBezTo>
                  <a:pt x="10495498" y="172128"/>
                  <a:pt x="10504172" y="364390"/>
                  <a:pt x="10515600" y="691550"/>
                </a:cubicBezTo>
                <a:cubicBezTo>
                  <a:pt x="10527029" y="1018710"/>
                  <a:pt x="10523530" y="1184479"/>
                  <a:pt x="10515600" y="1309006"/>
                </a:cubicBezTo>
                <a:cubicBezTo>
                  <a:pt x="10507670" y="1433533"/>
                  <a:pt x="10507859" y="1705901"/>
                  <a:pt x="10515600" y="1963509"/>
                </a:cubicBezTo>
                <a:cubicBezTo>
                  <a:pt x="10523341" y="2221117"/>
                  <a:pt x="10520889" y="2436488"/>
                  <a:pt x="10515600" y="2580965"/>
                </a:cubicBezTo>
                <a:cubicBezTo>
                  <a:pt x="10510311" y="2725442"/>
                  <a:pt x="10557398" y="3166616"/>
                  <a:pt x="10515600" y="3704734"/>
                </a:cubicBezTo>
                <a:cubicBezTo>
                  <a:pt x="10173995" y="3712262"/>
                  <a:pt x="10012533" y="3710821"/>
                  <a:pt x="9753219" y="3704734"/>
                </a:cubicBezTo>
                <a:cubicBezTo>
                  <a:pt x="9493905" y="3698647"/>
                  <a:pt x="9320380" y="3690965"/>
                  <a:pt x="9201150" y="3704734"/>
                </a:cubicBezTo>
                <a:cubicBezTo>
                  <a:pt x="9081920" y="3718503"/>
                  <a:pt x="8962188" y="3709914"/>
                  <a:pt x="8859393" y="3704734"/>
                </a:cubicBezTo>
                <a:cubicBezTo>
                  <a:pt x="8756598" y="3699554"/>
                  <a:pt x="8659207" y="3705171"/>
                  <a:pt x="8517636" y="3704734"/>
                </a:cubicBezTo>
                <a:cubicBezTo>
                  <a:pt x="8376065" y="3704297"/>
                  <a:pt x="8150972" y="3694313"/>
                  <a:pt x="7965567" y="3704734"/>
                </a:cubicBezTo>
                <a:cubicBezTo>
                  <a:pt x="7780162" y="3715155"/>
                  <a:pt x="7459063" y="3697555"/>
                  <a:pt x="7308342" y="3704734"/>
                </a:cubicBezTo>
                <a:cubicBezTo>
                  <a:pt x="7157622" y="3711913"/>
                  <a:pt x="6768779" y="3735086"/>
                  <a:pt x="6545961" y="3704734"/>
                </a:cubicBezTo>
                <a:cubicBezTo>
                  <a:pt x="6323143" y="3674382"/>
                  <a:pt x="6304942" y="3716028"/>
                  <a:pt x="6099048" y="3704734"/>
                </a:cubicBezTo>
                <a:cubicBezTo>
                  <a:pt x="5893154" y="3693440"/>
                  <a:pt x="5921432" y="3688641"/>
                  <a:pt x="5757291" y="3704734"/>
                </a:cubicBezTo>
                <a:cubicBezTo>
                  <a:pt x="5593150" y="3720827"/>
                  <a:pt x="5521481" y="3712607"/>
                  <a:pt x="5415534" y="3704734"/>
                </a:cubicBezTo>
                <a:cubicBezTo>
                  <a:pt x="5309587" y="3696861"/>
                  <a:pt x="5018391" y="3723038"/>
                  <a:pt x="4863465" y="3704734"/>
                </a:cubicBezTo>
                <a:cubicBezTo>
                  <a:pt x="4708539" y="3686430"/>
                  <a:pt x="4611566" y="3716470"/>
                  <a:pt x="4416552" y="3704734"/>
                </a:cubicBezTo>
                <a:cubicBezTo>
                  <a:pt x="4221538" y="3692998"/>
                  <a:pt x="4109368" y="3710985"/>
                  <a:pt x="3969639" y="3704734"/>
                </a:cubicBezTo>
                <a:cubicBezTo>
                  <a:pt x="3829910" y="3698483"/>
                  <a:pt x="3725919" y="3708500"/>
                  <a:pt x="3627882" y="3704734"/>
                </a:cubicBezTo>
                <a:cubicBezTo>
                  <a:pt x="3529845" y="3700968"/>
                  <a:pt x="3175648" y="3709431"/>
                  <a:pt x="2970657" y="3704734"/>
                </a:cubicBezTo>
                <a:cubicBezTo>
                  <a:pt x="2765667" y="3700037"/>
                  <a:pt x="2548286" y="3716365"/>
                  <a:pt x="2418588" y="3704734"/>
                </a:cubicBezTo>
                <a:cubicBezTo>
                  <a:pt x="2288890" y="3693103"/>
                  <a:pt x="2089050" y="3721930"/>
                  <a:pt x="1866519" y="3704734"/>
                </a:cubicBezTo>
                <a:cubicBezTo>
                  <a:pt x="1643988" y="3687538"/>
                  <a:pt x="1206264" y="3679830"/>
                  <a:pt x="998982" y="3704734"/>
                </a:cubicBezTo>
                <a:cubicBezTo>
                  <a:pt x="791700" y="3729638"/>
                  <a:pt x="290213" y="3742983"/>
                  <a:pt x="0" y="3704734"/>
                </a:cubicBezTo>
                <a:cubicBezTo>
                  <a:pt x="-26498" y="3563807"/>
                  <a:pt x="-25917" y="3421679"/>
                  <a:pt x="0" y="3161373"/>
                </a:cubicBezTo>
                <a:cubicBezTo>
                  <a:pt x="25917" y="2901067"/>
                  <a:pt x="-24135" y="2854380"/>
                  <a:pt x="0" y="2580965"/>
                </a:cubicBezTo>
                <a:cubicBezTo>
                  <a:pt x="24135" y="2307550"/>
                  <a:pt x="26713" y="2212730"/>
                  <a:pt x="0" y="1889414"/>
                </a:cubicBezTo>
                <a:cubicBezTo>
                  <a:pt x="-26713" y="1566098"/>
                  <a:pt x="27467" y="1511965"/>
                  <a:pt x="0" y="1234911"/>
                </a:cubicBezTo>
                <a:cubicBezTo>
                  <a:pt x="-27467" y="957857"/>
                  <a:pt x="-10547" y="793467"/>
                  <a:pt x="0" y="617456"/>
                </a:cubicBezTo>
                <a:cubicBezTo>
                  <a:pt x="10547" y="441445"/>
                  <a:pt x="-5893" y="171831"/>
                  <a:pt x="0" y="0"/>
                </a:cubicBezTo>
                <a:close/>
              </a:path>
              <a:path w="10515600" h="3704734" stroke="0" extrusionOk="0">
                <a:moveTo>
                  <a:pt x="0" y="0"/>
                </a:moveTo>
                <a:cubicBezTo>
                  <a:pt x="144807" y="3965"/>
                  <a:pt x="235053" y="3388"/>
                  <a:pt x="341757" y="0"/>
                </a:cubicBezTo>
                <a:cubicBezTo>
                  <a:pt x="448461" y="-3388"/>
                  <a:pt x="857291" y="37593"/>
                  <a:pt x="1209294" y="0"/>
                </a:cubicBezTo>
                <a:cubicBezTo>
                  <a:pt x="1561297" y="-37593"/>
                  <a:pt x="1401958" y="-12611"/>
                  <a:pt x="1551051" y="0"/>
                </a:cubicBezTo>
                <a:cubicBezTo>
                  <a:pt x="1700144" y="12611"/>
                  <a:pt x="2039410" y="22737"/>
                  <a:pt x="2313432" y="0"/>
                </a:cubicBezTo>
                <a:cubicBezTo>
                  <a:pt x="2587454" y="-22737"/>
                  <a:pt x="2659842" y="4227"/>
                  <a:pt x="2865501" y="0"/>
                </a:cubicBezTo>
                <a:cubicBezTo>
                  <a:pt x="3071160" y="-4227"/>
                  <a:pt x="3137774" y="5914"/>
                  <a:pt x="3207258" y="0"/>
                </a:cubicBezTo>
                <a:cubicBezTo>
                  <a:pt x="3276742" y="-5914"/>
                  <a:pt x="3494166" y="9625"/>
                  <a:pt x="3654171" y="0"/>
                </a:cubicBezTo>
                <a:cubicBezTo>
                  <a:pt x="3814176" y="-9625"/>
                  <a:pt x="4163108" y="-9068"/>
                  <a:pt x="4311396" y="0"/>
                </a:cubicBezTo>
                <a:cubicBezTo>
                  <a:pt x="4459685" y="9068"/>
                  <a:pt x="4733266" y="32806"/>
                  <a:pt x="5073777" y="0"/>
                </a:cubicBezTo>
                <a:cubicBezTo>
                  <a:pt x="5414288" y="-32806"/>
                  <a:pt x="5245865" y="-5677"/>
                  <a:pt x="5415534" y="0"/>
                </a:cubicBezTo>
                <a:cubicBezTo>
                  <a:pt x="5585203" y="5677"/>
                  <a:pt x="5635789" y="458"/>
                  <a:pt x="5757291" y="0"/>
                </a:cubicBezTo>
                <a:cubicBezTo>
                  <a:pt x="5878793" y="-458"/>
                  <a:pt x="6026670" y="11471"/>
                  <a:pt x="6099048" y="0"/>
                </a:cubicBezTo>
                <a:cubicBezTo>
                  <a:pt x="6171426" y="-11471"/>
                  <a:pt x="6404568" y="2696"/>
                  <a:pt x="6651117" y="0"/>
                </a:cubicBezTo>
                <a:cubicBezTo>
                  <a:pt x="6897666" y="-2696"/>
                  <a:pt x="7221869" y="-592"/>
                  <a:pt x="7518654" y="0"/>
                </a:cubicBezTo>
                <a:cubicBezTo>
                  <a:pt x="7815439" y="592"/>
                  <a:pt x="7901710" y="22769"/>
                  <a:pt x="8070723" y="0"/>
                </a:cubicBezTo>
                <a:cubicBezTo>
                  <a:pt x="8239736" y="-22769"/>
                  <a:pt x="8677832" y="-17549"/>
                  <a:pt x="8938260" y="0"/>
                </a:cubicBezTo>
                <a:cubicBezTo>
                  <a:pt x="9198688" y="17549"/>
                  <a:pt x="9121222" y="-11522"/>
                  <a:pt x="9280017" y="0"/>
                </a:cubicBezTo>
                <a:cubicBezTo>
                  <a:pt x="9438812" y="11522"/>
                  <a:pt x="9651811" y="-21608"/>
                  <a:pt x="9937242" y="0"/>
                </a:cubicBezTo>
                <a:cubicBezTo>
                  <a:pt x="10222674" y="21608"/>
                  <a:pt x="10251086" y="22565"/>
                  <a:pt x="10515600" y="0"/>
                </a:cubicBezTo>
                <a:cubicBezTo>
                  <a:pt x="10508328" y="264327"/>
                  <a:pt x="10521812" y="326308"/>
                  <a:pt x="10515600" y="543361"/>
                </a:cubicBezTo>
                <a:cubicBezTo>
                  <a:pt x="10509388" y="760414"/>
                  <a:pt x="10523873" y="1002045"/>
                  <a:pt x="10515600" y="1197864"/>
                </a:cubicBezTo>
                <a:cubicBezTo>
                  <a:pt x="10507327" y="1393683"/>
                  <a:pt x="10526528" y="1541455"/>
                  <a:pt x="10515600" y="1704178"/>
                </a:cubicBezTo>
                <a:cubicBezTo>
                  <a:pt x="10504672" y="1866901"/>
                  <a:pt x="10503552" y="2103742"/>
                  <a:pt x="10515600" y="2284586"/>
                </a:cubicBezTo>
                <a:cubicBezTo>
                  <a:pt x="10527648" y="2465430"/>
                  <a:pt x="10516222" y="2612176"/>
                  <a:pt x="10515600" y="2902042"/>
                </a:cubicBezTo>
                <a:cubicBezTo>
                  <a:pt x="10514978" y="3191908"/>
                  <a:pt x="10552355" y="3434207"/>
                  <a:pt x="10515600" y="3704734"/>
                </a:cubicBezTo>
                <a:cubicBezTo>
                  <a:pt x="10390958" y="3693757"/>
                  <a:pt x="10222236" y="3710312"/>
                  <a:pt x="9963531" y="3704734"/>
                </a:cubicBezTo>
                <a:cubicBezTo>
                  <a:pt x="9704826" y="3699156"/>
                  <a:pt x="9641463" y="3709535"/>
                  <a:pt x="9411462" y="3704734"/>
                </a:cubicBezTo>
                <a:cubicBezTo>
                  <a:pt x="9181461" y="3699933"/>
                  <a:pt x="9181122" y="3722853"/>
                  <a:pt x="8964549" y="3704734"/>
                </a:cubicBezTo>
                <a:cubicBezTo>
                  <a:pt x="8747976" y="3686615"/>
                  <a:pt x="8736263" y="3698748"/>
                  <a:pt x="8622792" y="3704734"/>
                </a:cubicBezTo>
                <a:cubicBezTo>
                  <a:pt x="8509321" y="3710720"/>
                  <a:pt x="8295858" y="3728078"/>
                  <a:pt x="8070723" y="3704734"/>
                </a:cubicBezTo>
                <a:cubicBezTo>
                  <a:pt x="7845588" y="3681390"/>
                  <a:pt x="7664835" y="3675221"/>
                  <a:pt x="7308342" y="3704734"/>
                </a:cubicBezTo>
                <a:cubicBezTo>
                  <a:pt x="6951849" y="3734247"/>
                  <a:pt x="6617503" y="3710019"/>
                  <a:pt x="6440805" y="3704734"/>
                </a:cubicBezTo>
                <a:cubicBezTo>
                  <a:pt x="6264107" y="3699449"/>
                  <a:pt x="6230073" y="3712047"/>
                  <a:pt x="6099048" y="3704734"/>
                </a:cubicBezTo>
                <a:cubicBezTo>
                  <a:pt x="5968023" y="3697421"/>
                  <a:pt x="5526354" y="3696360"/>
                  <a:pt x="5336667" y="3704734"/>
                </a:cubicBezTo>
                <a:cubicBezTo>
                  <a:pt x="5146980" y="3713108"/>
                  <a:pt x="4748885" y="3714765"/>
                  <a:pt x="4469130" y="3704734"/>
                </a:cubicBezTo>
                <a:cubicBezTo>
                  <a:pt x="4189375" y="3694703"/>
                  <a:pt x="4089952" y="3672431"/>
                  <a:pt x="3811905" y="3704734"/>
                </a:cubicBezTo>
                <a:cubicBezTo>
                  <a:pt x="3533859" y="3737037"/>
                  <a:pt x="3413365" y="3699159"/>
                  <a:pt x="3049524" y="3704734"/>
                </a:cubicBezTo>
                <a:cubicBezTo>
                  <a:pt x="2685683" y="3710309"/>
                  <a:pt x="2531915" y="3735917"/>
                  <a:pt x="2181987" y="3704734"/>
                </a:cubicBezTo>
                <a:cubicBezTo>
                  <a:pt x="1832059" y="3673551"/>
                  <a:pt x="1916998" y="3694510"/>
                  <a:pt x="1735074" y="3704734"/>
                </a:cubicBezTo>
                <a:cubicBezTo>
                  <a:pt x="1553150" y="3714958"/>
                  <a:pt x="1388858" y="3697851"/>
                  <a:pt x="1288161" y="3704734"/>
                </a:cubicBezTo>
                <a:cubicBezTo>
                  <a:pt x="1187464" y="3711617"/>
                  <a:pt x="851903" y="3681282"/>
                  <a:pt x="736092" y="3704734"/>
                </a:cubicBezTo>
                <a:cubicBezTo>
                  <a:pt x="620281" y="3728186"/>
                  <a:pt x="277502" y="3709071"/>
                  <a:pt x="0" y="3704734"/>
                </a:cubicBezTo>
                <a:cubicBezTo>
                  <a:pt x="14814" y="3371864"/>
                  <a:pt x="-16020" y="3219018"/>
                  <a:pt x="0" y="3013184"/>
                </a:cubicBezTo>
                <a:cubicBezTo>
                  <a:pt x="16020" y="2807350"/>
                  <a:pt x="12650" y="2713240"/>
                  <a:pt x="0" y="2469823"/>
                </a:cubicBezTo>
                <a:cubicBezTo>
                  <a:pt x="-12650" y="2226406"/>
                  <a:pt x="-24826" y="1926791"/>
                  <a:pt x="0" y="1778272"/>
                </a:cubicBezTo>
                <a:cubicBezTo>
                  <a:pt x="24826" y="1629753"/>
                  <a:pt x="4676" y="1446140"/>
                  <a:pt x="0" y="1234911"/>
                </a:cubicBezTo>
                <a:cubicBezTo>
                  <a:pt x="-4676" y="1023682"/>
                  <a:pt x="-3894" y="805191"/>
                  <a:pt x="0" y="654503"/>
                </a:cubicBezTo>
                <a:cubicBezTo>
                  <a:pt x="3894" y="503815"/>
                  <a:pt x="4523" y="300426"/>
                  <a:pt x="0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17504749">
                  <ask:type>
                    <ask:lineSketchFreehand/>
                  </ask:type>
                </ask:lineSketchStyleProps>
              </a:ext>
            </a:extLst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Cavolini" panose="03000502040302020204" pitchFamily="66" charset="0"/>
                <a:cs typeface="Cavolini" panose="03000502040302020204" pitchFamily="66" charset="0"/>
              </a:rPr>
              <a:t>No relevant conflicts of interest</a:t>
            </a:r>
          </a:p>
        </p:txBody>
      </p:sp>
    </p:spTree>
    <p:extLst>
      <p:ext uri="{BB962C8B-B14F-4D97-AF65-F5344CB8AC3E}">
        <p14:creationId xmlns:p14="http://schemas.microsoft.com/office/powerpoint/2010/main" val="1688937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FE0DF-B096-7DA6-0B50-4FAEADD80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887"/>
            <a:ext cx="10515600" cy="4810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b="1" dirty="0"/>
              <a:t>Heterophile antibodies: </a:t>
            </a:r>
            <a:r>
              <a:rPr lang="en-US" sz="2100" dirty="0"/>
              <a:t>immunoassay to detect heterophile antibodies (target unrelated antigens such as sheep and horse RBCs) </a:t>
            </a:r>
          </a:p>
          <a:p>
            <a:pPr lvl="1"/>
            <a:r>
              <a:rPr lang="en-US" sz="2100" dirty="0"/>
              <a:t>Pregnancy (since CMV, HIV, </a:t>
            </a:r>
            <a:r>
              <a:rPr lang="en-US" sz="2100" dirty="0" err="1"/>
              <a:t>toxo</a:t>
            </a:r>
            <a:r>
              <a:rPr lang="en-US" sz="2100" dirty="0"/>
              <a:t> may have adverse effects), help inform patients of risks (splenic rupture, airway obstruction, prolonged fatigue)</a:t>
            </a:r>
          </a:p>
          <a:p>
            <a:pPr lvl="1"/>
            <a:r>
              <a:rPr lang="en-US" sz="2100" dirty="0"/>
              <a:t>May be false negative in early infection (25% FN first week), can take over 3 months, can repeat test or order EBV-specific Ab</a:t>
            </a:r>
          </a:p>
          <a:p>
            <a:pPr lvl="1"/>
            <a:r>
              <a:rPr lang="en-US" sz="2100" dirty="0"/>
              <a:t>Often negative (~50%) in children &lt;4 </a:t>
            </a:r>
            <a:r>
              <a:rPr lang="en-US" sz="2100" dirty="0" err="1"/>
              <a:t>yo</a:t>
            </a:r>
            <a:endParaRPr lang="en-US" sz="2100" dirty="0"/>
          </a:p>
          <a:p>
            <a:pPr lvl="1"/>
            <a:r>
              <a:rPr lang="en-US" sz="2100" dirty="0"/>
              <a:t>Can rarely (2-3%) persist &gt;1 year, resulting in false positives</a:t>
            </a:r>
          </a:p>
          <a:p>
            <a:pPr lvl="1"/>
            <a:r>
              <a:rPr lang="en-US" sz="2100" dirty="0"/>
              <a:t>False positives: leukemia/lymphoma, CMV, RA, adenovirus, viral hepatitis, toxoplasma</a:t>
            </a:r>
          </a:p>
          <a:p>
            <a:pPr marL="0" lvl="1" indent="0">
              <a:buNone/>
            </a:pPr>
            <a:r>
              <a:rPr lang="en-US" sz="2100" dirty="0"/>
              <a:t>…</a:t>
            </a:r>
          </a:p>
          <a:p>
            <a:endParaRPr lang="en-US" sz="21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570E10B-F980-ED5B-6353-E1AAE611D70D}"/>
              </a:ext>
            </a:extLst>
          </p:cNvPr>
          <p:cNvSpPr txBox="1">
            <a:spLocks/>
          </p:cNvSpPr>
          <p:nvPr/>
        </p:nvSpPr>
        <p:spPr>
          <a:xfrm>
            <a:off x="838200" y="301934"/>
            <a:ext cx="10515600" cy="973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Infectious Mononucleosis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761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FE0DF-B096-7DA6-0B50-4FAEADD80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887"/>
            <a:ext cx="10515600" cy="4810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b="1" dirty="0"/>
              <a:t>Heterophile antibodies: </a:t>
            </a:r>
            <a:r>
              <a:rPr lang="en-US" sz="2100" dirty="0"/>
              <a:t>immunoassay to detect heterophile antibodies (target unrelated antigens such as sheep and horse RBCs) </a:t>
            </a:r>
          </a:p>
          <a:p>
            <a:pPr lvl="1"/>
            <a:r>
              <a:rPr lang="en-US" sz="2100" dirty="0"/>
              <a:t>Pregnancy (since CMV, HIV, </a:t>
            </a:r>
            <a:r>
              <a:rPr lang="en-US" sz="2100" dirty="0" err="1"/>
              <a:t>toxo</a:t>
            </a:r>
            <a:r>
              <a:rPr lang="en-US" sz="2100" dirty="0"/>
              <a:t> may have adverse effects), help inform patients of risks (splenic rupture, airway obstruction, prolonged fatigue)</a:t>
            </a:r>
          </a:p>
          <a:p>
            <a:pPr lvl="1"/>
            <a:r>
              <a:rPr lang="en-US" sz="2100" dirty="0"/>
              <a:t>May be false negative in early infection (25% FN first week), can take over 3 months, can repeat test or order EBV-specific Ab</a:t>
            </a:r>
          </a:p>
          <a:p>
            <a:pPr lvl="1"/>
            <a:r>
              <a:rPr lang="en-US" sz="2100" dirty="0"/>
              <a:t>Often negative (~50%) in children &lt;4 </a:t>
            </a:r>
            <a:r>
              <a:rPr lang="en-US" sz="2100" dirty="0" err="1"/>
              <a:t>yo</a:t>
            </a:r>
            <a:endParaRPr lang="en-US" sz="2100" dirty="0"/>
          </a:p>
          <a:p>
            <a:pPr lvl="1"/>
            <a:r>
              <a:rPr lang="en-US" sz="2100" dirty="0"/>
              <a:t>Can rarely (2-3%) persist &gt;1 year, resulting in false positives</a:t>
            </a:r>
          </a:p>
          <a:p>
            <a:pPr lvl="1"/>
            <a:r>
              <a:rPr lang="en-US" sz="2100" dirty="0"/>
              <a:t>False positives: leukemia/lymphoma, CMV, RA, adenovirus, viral hepatitis, toxoplasma</a:t>
            </a:r>
          </a:p>
          <a:p>
            <a:pPr marL="0" indent="0">
              <a:buNone/>
            </a:pPr>
            <a:r>
              <a:rPr lang="en-US" sz="2100" b="1" dirty="0"/>
              <a:t>EBV-specific antibodies:</a:t>
            </a:r>
          </a:p>
          <a:p>
            <a:pPr lvl="1"/>
            <a:r>
              <a:rPr lang="en-US" sz="2100" dirty="0"/>
              <a:t>Gold standard for IM, high sensitivity and specificity</a:t>
            </a:r>
          </a:p>
          <a:p>
            <a:pPr lvl="1"/>
            <a:r>
              <a:rPr lang="en-US" sz="2100" dirty="0"/>
              <a:t>VCA IgM can be false positive with other herpes viruses (e.g. CMV)</a:t>
            </a:r>
          </a:p>
          <a:p>
            <a:pPr lvl="2"/>
            <a:r>
              <a:rPr lang="en-US" sz="2100" dirty="0"/>
              <a:t>May be present due to reactivation vs acute infection</a:t>
            </a:r>
          </a:p>
          <a:p>
            <a:pPr marL="0" lvl="2" indent="0">
              <a:buNone/>
            </a:pPr>
            <a:r>
              <a:rPr lang="en-US" sz="2100" dirty="0"/>
              <a:t>…</a:t>
            </a:r>
          </a:p>
          <a:p>
            <a:endParaRPr lang="en-US" sz="21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570E10B-F980-ED5B-6353-E1AAE611D70D}"/>
              </a:ext>
            </a:extLst>
          </p:cNvPr>
          <p:cNvSpPr txBox="1">
            <a:spLocks/>
          </p:cNvSpPr>
          <p:nvPr/>
        </p:nvSpPr>
        <p:spPr>
          <a:xfrm>
            <a:off x="838200" y="301934"/>
            <a:ext cx="10515600" cy="973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Infectious Mononucleosis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8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FE0DF-B096-7DA6-0B50-4FAEADD80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887"/>
            <a:ext cx="10515600" cy="48100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b="1" dirty="0"/>
              <a:t>Heterophile antibodies: </a:t>
            </a:r>
            <a:r>
              <a:rPr lang="en-US" sz="2100" dirty="0"/>
              <a:t>immunoassay to detect heterophile antibodies (target unrelated antigens such as sheep and horse RBCs) </a:t>
            </a:r>
          </a:p>
          <a:p>
            <a:pPr lvl="1"/>
            <a:r>
              <a:rPr lang="en-US" sz="2100" dirty="0"/>
              <a:t>Pregnancy (since CMV, HIV, </a:t>
            </a:r>
            <a:r>
              <a:rPr lang="en-US" sz="2100" dirty="0" err="1"/>
              <a:t>toxo</a:t>
            </a:r>
            <a:r>
              <a:rPr lang="en-US" sz="2100" dirty="0"/>
              <a:t> may have adverse effects), help inform patients of risks (splenic rupture, airway obstruction, prolonged fatigue)</a:t>
            </a:r>
          </a:p>
          <a:p>
            <a:pPr lvl="1"/>
            <a:r>
              <a:rPr lang="en-US" sz="2100" dirty="0"/>
              <a:t>May be false negative in early infection (25% FN first week), can take over 3 months, can repeat test or order EBV-specific Ab</a:t>
            </a:r>
          </a:p>
          <a:p>
            <a:pPr lvl="1"/>
            <a:r>
              <a:rPr lang="en-US" sz="2100" dirty="0"/>
              <a:t>Often negative (~50%) in children &lt;4 </a:t>
            </a:r>
            <a:r>
              <a:rPr lang="en-US" sz="2100" dirty="0" err="1"/>
              <a:t>yo</a:t>
            </a:r>
            <a:endParaRPr lang="en-US" sz="2100" dirty="0"/>
          </a:p>
          <a:p>
            <a:pPr lvl="1"/>
            <a:r>
              <a:rPr lang="en-US" sz="2100" dirty="0"/>
              <a:t>Can rarely (2-3%) persist &gt;1 year, resulting in false positives</a:t>
            </a:r>
          </a:p>
          <a:p>
            <a:pPr lvl="1"/>
            <a:r>
              <a:rPr lang="en-US" sz="2100" dirty="0"/>
              <a:t>False positives: leukemia/lymphoma, CMV, RA, adenovirus, viral hepatitis, toxoplasma</a:t>
            </a:r>
          </a:p>
          <a:p>
            <a:pPr marL="0" indent="0">
              <a:buNone/>
            </a:pPr>
            <a:r>
              <a:rPr lang="en-US" sz="2100" b="1" dirty="0"/>
              <a:t>EBV-specific antibodies:</a:t>
            </a:r>
          </a:p>
          <a:p>
            <a:pPr lvl="1"/>
            <a:r>
              <a:rPr lang="en-US" sz="2100" dirty="0"/>
              <a:t>Gold standard for IM, high sensitivity and specificity</a:t>
            </a:r>
          </a:p>
          <a:p>
            <a:pPr lvl="1"/>
            <a:r>
              <a:rPr lang="en-US" sz="2100" dirty="0"/>
              <a:t>VCA IgM can be false positive with other herpes viruses (e.g. CMV)</a:t>
            </a:r>
          </a:p>
          <a:p>
            <a:pPr lvl="2"/>
            <a:r>
              <a:rPr lang="en-US" sz="2100" dirty="0"/>
              <a:t>May be present due to reactivation vs acute infection</a:t>
            </a:r>
          </a:p>
          <a:p>
            <a:pPr marL="0" indent="0">
              <a:buNone/>
            </a:pPr>
            <a:r>
              <a:rPr lang="en-US" sz="2100" b="1" dirty="0"/>
              <a:t>NAAT: </a:t>
            </a:r>
            <a:r>
              <a:rPr lang="en-US" sz="2100" dirty="0"/>
              <a:t>often negative in acute IM and doesn’t direct therapy; used for transplant recipients for EBV-related lymphoproliferative disorders</a:t>
            </a:r>
          </a:p>
          <a:p>
            <a:pPr lvl="1"/>
            <a:endParaRPr lang="en-US" sz="2100" dirty="0"/>
          </a:p>
          <a:p>
            <a:endParaRPr lang="en-US" sz="21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570E10B-F980-ED5B-6353-E1AAE611D70D}"/>
              </a:ext>
            </a:extLst>
          </p:cNvPr>
          <p:cNvSpPr txBox="1">
            <a:spLocks/>
          </p:cNvSpPr>
          <p:nvPr/>
        </p:nvSpPr>
        <p:spPr>
          <a:xfrm>
            <a:off x="838200" y="301934"/>
            <a:ext cx="10515600" cy="973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Infectious Mononucleosis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680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Girl with ponytails silhouette clipart, toddler, full body illustration psd">
            <a:hlinkClick r:id="rId2"/>
            <a:extLst>
              <a:ext uri="{FF2B5EF4-FFF2-40B4-BE49-F238E27FC236}">
                <a16:creationId xmlns:a16="http://schemas.microsoft.com/office/drawing/2014/main" id="{25536151-A476-09F6-2CA9-559C94BAB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8F6F5"/>
              </a:clrFrom>
              <a:clrTo>
                <a:srgbClr val="F8F6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737" y="2903456"/>
            <a:ext cx="2562937" cy="358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1C307B-FE01-5E14-2BA6-B38238D46646}"/>
              </a:ext>
            </a:extLst>
          </p:cNvPr>
          <p:cNvSpPr txBox="1">
            <a:spLocks/>
          </p:cNvSpPr>
          <p:nvPr/>
        </p:nvSpPr>
        <p:spPr>
          <a:xfrm>
            <a:off x="838200" y="584744"/>
            <a:ext cx="10515600" cy="973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Case 2: hypotonia</a:t>
            </a:r>
          </a:p>
        </p:txBody>
      </p:sp>
    </p:spTree>
    <p:extLst>
      <p:ext uri="{BB962C8B-B14F-4D97-AF65-F5344CB8AC3E}">
        <p14:creationId xmlns:p14="http://schemas.microsoft.com/office/powerpoint/2010/main" val="3193907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HPI</a:t>
            </a:r>
          </a:p>
          <a:p>
            <a:r>
              <a:rPr lang="en-US" dirty="0"/>
              <a:t>7F </a:t>
            </a:r>
            <a:r>
              <a:rPr lang="en-US" dirty="0" err="1"/>
              <a:t>hx</a:t>
            </a:r>
            <a:r>
              <a:rPr lang="en-US" dirty="0"/>
              <a:t> prematurity, genetic seizure syndrome, hydrocephalus with VP shunt, spastic quadriplegic cerebral palsy</a:t>
            </a:r>
          </a:p>
          <a:p>
            <a:r>
              <a:rPr lang="en-US" dirty="0"/>
              <a:t>Presented to emergency room with 1 day of altered mental status, fever, extreme lethargy, low tone, apnea, cough, and not urinating</a:t>
            </a:r>
          </a:p>
          <a:p>
            <a:r>
              <a:rPr lang="en-US" dirty="0"/>
              <a:t>Seen at OSH earlier in the day: elevated LFTs, thrombocytopenia (thought to be due to antiepileptics), elevated CRP, mildly elevated procalcitonin, COVID/Flu/RSV PCR negative, UA unremarkable, blood cultures drawn, CXR no infiltrates or consolidations</a:t>
            </a:r>
          </a:p>
          <a:p>
            <a:r>
              <a:rPr lang="en-US" dirty="0"/>
              <a:t>Was hospitalized &gt;1 month ago: E. coli UTI and RVP (+)adenovirus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340B5D-46CC-D281-1022-3DAC603AB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5963"/>
            <a:ext cx="10515600" cy="974725"/>
          </a:xfrm>
        </p:spPr>
        <p:txBody>
          <a:bodyPr/>
          <a:lstStyle/>
          <a:p>
            <a:r>
              <a:rPr lang="en-US" dirty="0"/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98266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PE</a:t>
            </a:r>
          </a:p>
          <a:p>
            <a:r>
              <a:rPr lang="en-US" dirty="0"/>
              <a:t>BP: 82/55, P: 82</a:t>
            </a:r>
          </a:p>
          <a:p>
            <a:r>
              <a:rPr lang="en-US" dirty="0"/>
              <a:t>General: somnolent</a:t>
            </a:r>
          </a:p>
          <a:p>
            <a:r>
              <a:rPr lang="en-US" dirty="0"/>
              <a:t>HEENT: dry mucous membranes</a:t>
            </a:r>
          </a:p>
          <a:p>
            <a:r>
              <a:rPr lang="en-US" dirty="0" err="1"/>
              <a:t>Pulm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apneic </a:t>
            </a:r>
            <a:r>
              <a:rPr lang="en-US" dirty="0"/>
              <a:t>periods &gt; 5 seconds</a:t>
            </a:r>
          </a:p>
          <a:p>
            <a:r>
              <a:rPr lang="en-US" dirty="0"/>
              <a:t>Abd: +BS, NT, ND, no organomegaly but </a:t>
            </a:r>
            <a:r>
              <a:rPr lang="en-US" dirty="0">
                <a:solidFill>
                  <a:srgbClr val="C00000"/>
                </a:solidFill>
              </a:rPr>
              <a:t>LLQ firm </a:t>
            </a:r>
            <a:r>
              <a:rPr lang="en-US" dirty="0"/>
              <a:t>to palpation, G-tube</a:t>
            </a:r>
          </a:p>
          <a:p>
            <a:r>
              <a:rPr lang="en-US" dirty="0"/>
              <a:t>Ext: pulses present, no edema</a:t>
            </a:r>
          </a:p>
          <a:p>
            <a:r>
              <a:rPr lang="en-US" dirty="0"/>
              <a:t>Skin: no rashes, ecchymoses, or abrasions</a:t>
            </a:r>
          </a:p>
          <a:p>
            <a:r>
              <a:rPr lang="en-US" dirty="0"/>
              <a:t>Neuro: </a:t>
            </a:r>
            <a:r>
              <a:rPr lang="en-US" dirty="0">
                <a:solidFill>
                  <a:srgbClr val="C00000"/>
                </a:solidFill>
              </a:rPr>
              <a:t>does not respond </a:t>
            </a:r>
            <a:r>
              <a:rPr lang="en-US" dirty="0"/>
              <a:t>to voice/stimulation, no verbalization, not appear awake or aware; pupils large, reactive to light bilaterally, face symmetric; no movement of arms/legs, </a:t>
            </a:r>
            <a:r>
              <a:rPr lang="en-US" dirty="0">
                <a:solidFill>
                  <a:srgbClr val="C00000"/>
                </a:solidFill>
              </a:rPr>
              <a:t>hypotonia</a:t>
            </a:r>
            <a:r>
              <a:rPr lang="en-US" dirty="0"/>
              <a:t>; no reaction to crude touch in arms/legs; reflexes 1+ throughout, no clonus (which is unusual for patient)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12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DDX</a:t>
            </a:r>
          </a:p>
          <a:p>
            <a:r>
              <a:rPr lang="en-US" dirty="0"/>
              <a:t>Infection, medication toxicity (baclofen, antiepileptics), seizure effects or post ictal state, shunt malfunction, hepatic encephalopathy</a:t>
            </a:r>
          </a:p>
          <a:p>
            <a:r>
              <a:rPr lang="en-US" dirty="0"/>
              <a:t>Most consistent with viral infection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8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Studies</a:t>
            </a:r>
          </a:p>
          <a:p>
            <a:r>
              <a:rPr lang="en-US" dirty="0"/>
              <a:t>Reduce baclofen dosing (did not improve)</a:t>
            </a:r>
          </a:p>
          <a:p>
            <a:r>
              <a:rPr lang="en-US" dirty="0"/>
              <a:t>Free/total carnitine, TSH, fT4, ammonia, clobazam &amp; metabolite, valproate trough (unremarkable)</a:t>
            </a:r>
          </a:p>
          <a:p>
            <a:r>
              <a:rPr lang="en-US" dirty="0"/>
              <a:t>CBC (</a:t>
            </a:r>
            <a:r>
              <a:rPr lang="en-US" dirty="0">
                <a:solidFill>
                  <a:srgbClr val="C00000"/>
                </a:solidFill>
              </a:rPr>
              <a:t>pancytopenia</a:t>
            </a:r>
            <a:r>
              <a:rPr lang="en-US" dirty="0"/>
              <a:t>, ?viral suppression)</a:t>
            </a:r>
          </a:p>
          <a:p>
            <a:r>
              <a:rPr lang="en-US" dirty="0"/>
              <a:t>PT/INR (WNL)</a:t>
            </a:r>
          </a:p>
          <a:p>
            <a:r>
              <a:rPr lang="en-US" dirty="0"/>
              <a:t>RVP (negative)</a:t>
            </a:r>
          </a:p>
          <a:p>
            <a:r>
              <a:rPr lang="en-US" dirty="0"/>
              <a:t>EEG (pattern consistent with known genetic seizure syndrome, no seizures seen)</a:t>
            </a:r>
          </a:p>
          <a:p>
            <a:r>
              <a:rPr lang="en-US" dirty="0" err="1"/>
              <a:t>Quickbrain</a:t>
            </a:r>
            <a:r>
              <a:rPr lang="en-US" dirty="0"/>
              <a:t> MRI to evaluate shunt (stable </a:t>
            </a:r>
            <a:r>
              <a:rPr lang="en-US" dirty="0" err="1"/>
              <a:t>slitlike</a:t>
            </a:r>
            <a:r>
              <a:rPr lang="en-US" dirty="0"/>
              <a:t> ventricular system, shunt in stable position)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543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Additional studies</a:t>
            </a:r>
          </a:p>
          <a:p>
            <a:r>
              <a:rPr lang="en-US" sz="2600" dirty="0"/>
              <a:t>CMV IgM/IgG antibodies (negative)</a:t>
            </a:r>
          </a:p>
          <a:p>
            <a:r>
              <a:rPr lang="en-US" sz="2600" dirty="0"/>
              <a:t>Hepatitis A IgM antibody (negative)</a:t>
            </a:r>
          </a:p>
          <a:p>
            <a:r>
              <a:rPr lang="en-US" sz="2600" dirty="0"/>
              <a:t>Hepatitis B surface Ag (negative)</a:t>
            </a:r>
          </a:p>
          <a:p>
            <a:r>
              <a:rPr lang="en-US" sz="2600" dirty="0"/>
              <a:t>Hepatitis C antibody (negative)</a:t>
            </a:r>
          </a:p>
          <a:p>
            <a:r>
              <a:rPr lang="en-US" sz="2600" dirty="0"/>
              <a:t>…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379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Additional studies</a:t>
            </a:r>
          </a:p>
          <a:p>
            <a:r>
              <a:rPr lang="en-US" sz="2600" dirty="0"/>
              <a:t>CMV IgM/IgG antibodies (negative)</a:t>
            </a:r>
          </a:p>
          <a:p>
            <a:r>
              <a:rPr lang="en-US" sz="2600" dirty="0"/>
              <a:t>Hepatitis A IgM antibody (negative)</a:t>
            </a:r>
          </a:p>
          <a:p>
            <a:r>
              <a:rPr lang="en-US" sz="2600" dirty="0"/>
              <a:t>Hepatitis B surface Ag (negative)</a:t>
            </a:r>
          </a:p>
          <a:p>
            <a:r>
              <a:rPr lang="en-US" sz="2600" dirty="0"/>
              <a:t>Hepatitis C antibody (negative)</a:t>
            </a:r>
          </a:p>
          <a:p>
            <a:r>
              <a:rPr lang="en-US" sz="2600" dirty="0">
                <a:solidFill>
                  <a:srgbClr val="C00000"/>
                </a:solidFill>
              </a:rPr>
              <a:t>EBV antibodies </a:t>
            </a:r>
            <a:r>
              <a:rPr lang="en-US" sz="2600" dirty="0"/>
              <a:t>(</a:t>
            </a:r>
            <a:r>
              <a:rPr lang="en-US" sz="2600" dirty="0">
                <a:solidFill>
                  <a:srgbClr val="C00000"/>
                </a:solidFill>
              </a:rPr>
              <a:t>+VCA IgM</a:t>
            </a:r>
            <a:r>
              <a:rPr lang="en-US" sz="2600" dirty="0"/>
              <a:t>, -EA IgG, -EBNA IgG) </a:t>
            </a:r>
            <a:endParaRPr lang="en-US" sz="2600" dirty="0">
              <a:solidFill>
                <a:srgbClr val="C00000"/>
              </a:solidFill>
            </a:endParaRPr>
          </a:p>
          <a:p>
            <a:r>
              <a:rPr lang="en-US" sz="2600" dirty="0">
                <a:solidFill>
                  <a:srgbClr val="C00000"/>
                </a:solidFill>
              </a:rPr>
              <a:t>Parvovirus antibodies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IgM 30.34 IV (positive is 1.11 IV or greater)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IgG 1.21 IV (positive is 1.10 or greater)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403DDF32-5D37-FD1A-D513-91046157A5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9" t="33179" r="15602"/>
          <a:stretch/>
        </p:blipFill>
        <p:spPr>
          <a:xfrm>
            <a:off x="10426046" y="5208667"/>
            <a:ext cx="1517714" cy="15507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53252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1D3B0-1955-6F17-04C9-F896B0B5B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Selection Criteria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1B2079-2325-E1CF-F243-833094E9C9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785586"/>
              </p:ext>
            </p:extLst>
          </p:nvPr>
        </p:nvGraphicFramePr>
        <p:xfrm>
          <a:off x="838200" y="1951609"/>
          <a:ext cx="10515600" cy="2420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C3B031B-D137-BBF6-01BF-655AD88C4416}"/>
              </a:ext>
            </a:extLst>
          </p:cNvPr>
          <p:cNvSpPr/>
          <p:nvPr/>
        </p:nvSpPr>
        <p:spPr>
          <a:xfrm>
            <a:off x="348792" y="3214540"/>
            <a:ext cx="11679810" cy="1715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735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Clinical Considerations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Parvovirus</a:t>
            </a:r>
          </a:p>
          <a:p>
            <a:r>
              <a:rPr lang="en-US" dirty="0"/>
              <a:t>Was noted to have transient rash on cheeks and torso</a:t>
            </a:r>
          </a:p>
          <a:p>
            <a:r>
              <a:rPr lang="en-US" dirty="0"/>
              <a:t>Pancytopenia</a:t>
            </a:r>
          </a:p>
          <a:p>
            <a:r>
              <a:rPr lang="en-US" dirty="0"/>
              <a:t>No </a:t>
            </a:r>
            <a:r>
              <a:rPr lang="en-US" dirty="0" err="1"/>
              <a:t>polyarthropathy</a:t>
            </a:r>
            <a:r>
              <a:rPr lang="en-US" dirty="0"/>
              <a:t> or joint swelling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EBV</a:t>
            </a:r>
          </a:p>
          <a:p>
            <a:r>
              <a:rPr lang="en-US" dirty="0"/>
              <a:t>Had diarrhea early on in illness (more likely EBV vs parvovirus)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117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BE52B-7E75-5656-B1BC-E4D177D41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5058"/>
            <a:ext cx="10515600" cy="973972"/>
          </a:xfrm>
        </p:spPr>
        <p:txBody>
          <a:bodyPr/>
          <a:lstStyle/>
          <a:p>
            <a:r>
              <a:rPr lang="en-US" dirty="0"/>
              <a:t>False-Positive EBV and HSV due to Parvovirus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9FBA2-C58C-E2B6-87A4-2B07CB446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EBV may result in false-positive parvovirus IgM results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1766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BE52B-7E75-5656-B1BC-E4D177D41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5058"/>
            <a:ext cx="10515600" cy="973972"/>
          </a:xfrm>
        </p:spPr>
        <p:txBody>
          <a:bodyPr/>
          <a:lstStyle/>
          <a:p>
            <a:r>
              <a:rPr lang="en-US" dirty="0"/>
              <a:t>False-Positive EBV and HSV due to Parvovirus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9FBA2-C58C-E2B6-87A4-2B07CB446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EBV may result in false-positive parvovirus IgM results</a:t>
            </a:r>
          </a:p>
          <a:p>
            <a:endParaRPr lang="en-US" dirty="0"/>
          </a:p>
          <a:p>
            <a:r>
              <a:rPr lang="en-US" dirty="0"/>
              <a:t>Serum collected from 68 patients during parvovirus outbreak in Belgium</a:t>
            </a:r>
          </a:p>
          <a:p>
            <a:r>
              <a:rPr lang="en-US" dirty="0" err="1"/>
              <a:t>Diasorin</a:t>
            </a:r>
            <a:r>
              <a:rPr lang="en-US" dirty="0"/>
              <a:t> Liaison: 84% (+)EBV IgM; 90% (+)HSV IgM</a:t>
            </a:r>
          </a:p>
          <a:p>
            <a:r>
              <a:rPr lang="en-US" dirty="0"/>
              <a:t>Polyvinylpyrrolidone and polyvinyl alcohol added to dilution buffer partially eliminated assay interference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ADDADC-6D93-08A1-0668-D11EC62FD512}"/>
              </a:ext>
            </a:extLst>
          </p:cNvPr>
          <p:cNvSpPr txBox="1"/>
          <p:nvPr/>
        </p:nvSpPr>
        <p:spPr>
          <a:xfrm>
            <a:off x="838200" y="5828307"/>
            <a:ext cx="105155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Berth M, Bosmans E. Acute parvovirus B19 infection frequently causes false-positive results in Epstein-Barr virus- and herpes simplex virus-specific immunoglobulin M determinations done on the Liaison platform. Clin Vaccine Immunol . 2009 Mar;16(3):372-5.</a:t>
            </a:r>
          </a:p>
        </p:txBody>
      </p:sp>
    </p:spTree>
    <p:extLst>
      <p:ext uri="{BB962C8B-B14F-4D97-AF65-F5344CB8AC3E}">
        <p14:creationId xmlns:p14="http://schemas.microsoft.com/office/powerpoint/2010/main" val="3156452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ownload Woman, Suit, Silhouette. Royalty-Free Vector Graphic - Pixabay">
            <a:extLst>
              <a:ext uri="{FF2B5EF4-FFF2-40B4-BE49-F238E27FC236}">
                <a16:creationId xmlns:a16="http://schemas.microsoft.com/office/drawing/2014/main" id="{923864A3-B0A2-949C-BDE3-7911A1913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235" y="1632092"/>
            <a:ext cx="2406660" cy="48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A5F1C1A-9017-46CC-3129-260CD85353E9}"/>
              </a:ext>
            </a:extLst>
          </p:cNvPr>
          <p:cNvSpPr txBox="1">
            <a:spLocks/>
          </p:cNvSpPr>
          <p:nvPr/>
        </p:nvSpPr>
        <p:spPr>
          <a:xfrm>
            <a:off x="838200" y="584744"/>
            <a:ext cx="10515600" cy="973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Case 3: joint pain</a:t>
            </a:r>
          </a:p>
        </p:txBody>
      </p:sp>
    </p:spTree>
    <p:extLst>
      <p:ext uri="{BB962C8B-B14F-4D97-AF65-F5344CB8AC3E}">
        <p14:creationId xmlns:p14="http://schemas.microsoft.com/office/powerpoint/2010/main" val="24293131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EF2A-CDF1-E25D-0F50-6DCDDEE8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HPI</a:t>
            </a:r>
          </a:p>
          <a:p>
            <a:r>
              <a:rPr lang="en-US" dirty="0"/>
              <a:t>40F with myasthenia gravis presented to urgent care due to acute onset arthralgia for 2 days</a:t>
            </a:r>
          </a:p>
          <a:p>
            <a:r>
              <a:rPr lang="en-US" dirty="0"/>
              <a:t>Arthralgias in knees, shoulders, wrists, and hands</a:t>
            </a:r>
          </a:p>
          <a:p>
            <a:r>
              <a:rPr lang="en-US" dirty="0"/>
              <a:t>Whole body aches, stiffness, worse with movement, numbness in fingers woke her while sleeping</a:t>
            </a:r>
          </a:p>
          <a:p>
            <a:r>
              <a:rPr lang="en-US" dirty="0"/>
              <a:t>Had a cold few weeks ago</a:t>
            </a:r>
          </a:p>
          <a:p>
            <a:r>
              <a:rPr lang="en-US" dirty="0"/>
              <a:t>No: vomiting, nausea, tick bites, fever, cold symptoms</a:t>
            </a:r>
          </a:p>
          <a:p>
            <a:endParaRPr lang="en-US" dirty="0"/>
          </a:p>
          <a:p>
            <a:r>
              <a:rPr lang="en-US" dirty="0"/>
              <a:t>DDX: unclear, could be viral, started prednisone taper</a:t>
            </a:r>
          </a:p>
        </p:txBody>
      </p:sp>
    </p:spTree>
    <p:extLst>
      <p:ext uri="{BB962C8B-B14F-4D97-AF65-F5344CB8AC3E}">
        <p14:creationId xmlns:p14="http://schemas.microsoft.com/office/powerpoint/2010/main" val="13405412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EF2A-CDF1-E25D-0F50-6DCDDEE8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dirty="0"/>
              <a:t>Labs</a:t>
            </a:r>
          </a:p>
          <a:p>
            <a:r>
              <a:rPr lang="en-US" sz="2500" dirty="0"/>
              <a:t>CBC (mild thrombocytosis), BMP (unremarkable), ESR/CRP (WNL)</a:t>
            </a:r>
          </a:p>
          <a:p>
            <a:r>
              <a:rPr lang="en-US" sz="2500" dirty="0"/>
              <a:t>Uric acid (WNL)</a:t>
            </a:r>
          </a:p>
          <a:p>
            <a:r>
              <a:rPr lang="en-US" sz="2500" dirty="0">
                <a:solidFill>
                  <a:srgbClr val="C00000"/>
                </a:solidFill>
              </a:rPr>
              <a:t>Ana (1:320 homogeneous)</a:t>
            </a:r>
          </a:p>
          <a:p>
            <a:pPr lvl="1"/>
            <a:r>
              <a:rPr lang="en-US" sz="2500" dirty="0"/>
              <a:t>This is a high ANA titer.  The homogeneous ANA pattern is usually associated with antibody to histones or DNA.  This is consistent with but not specific for SLE.  A homogeneous ANA pattern is also seen in other connective tissue diseases, drug-induced LE, sarcoidosis, malignancy, some infections, or aging.</a:t>
            </a:r>
          </a:p>
          <a:p>
            <a:r>
              <a:rPr lang="en-US" sz="2500" dirty="0"/>
              <a:t>Cyclic citrullinated peptide Ab (WNL)</a:t>
            </a:r>
          </a:p>
          <a:p>
            <a:r>
              <a:rPr lang="en-US" sz="2500" dirty="0">
                <a:solidFill>
                  <a:srgbClr val="C00000"/>
                </a:solidFill>
              </a:rPr>
              <a:t>Lyme Ab </a:t>
            </a:r>
            <a:r>
              <a:rPr lang="en-US" sz="2500" dirty="0"/>
              <a:t>(</a:t>
            </a:r>
            <a:r>
              <a:rPr lang="en-US" sz="2500" dirty="0">
                <a:solidFill>
                  <a:srgbClr val="C00000"/>
                </a:solidFill>
              </a:rPr>
              <a:t>IA equivocal; immunoblot +IgM</a:t>
            </a:r>
            <a:r>
              <a:rPr lang="en-US" sz="2500" dirty="0"/>
              <a:t>/-IgG)</a:t>
            </a:r>
          </a:p>
        </p:txBody>
      </p:sp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C43E2F5F-3F74-439C-9EE5-F7CE3B9EE4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9" t="33179" r="15602"/>
          <a:stretch/>
        </p:blipFill>
        <p:spPr>
          <a:xfrm>
            <a:off x="10426046" y="5208667"/>
            <a:ext cx="1517714" cy="15507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3002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EF2A-CDF1-E25D-0F50-6DCDDEE8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Clinical Considerations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Unlikely Lyme arthritis</a:t>
            </a:r>
          </a:p>
          <a:p>
            <a:r>
              <a:rPr lang="en-US" dirty="0"/>
              <a:t>Occurs months/years after initial infection, IgG should be positive, usually 1 or few joints, often knee and not usually hands/feet</a:t>
            </a:r>
          </a:p>
          <a:p>
            <a:r>
              <a:rPr lang="en-US" dirty="0"/>
              <a:t>Early disseminated Lyme can cause migratory myalgia/arthralgia but uncharacteristic season (January), and expect +IgM/+IgG immunoblot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DDX: prednisone taper helping symptoms, rheumatologic, post viral</a:t>
            </a:r>
          </a:p>
        </p:txBody>
      </p:sp>
    </p:spTree>
    <p:extLst>
      <p:ext uri="{BB962C8B-B14F-4D97-AF65-F5344CB8AC3E}">
        <p14:creationId xmlns:p14="http://schemas.microsoft.com/office/powerpoint/2010/main" val="34840358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EF2A-CDF1-E25D-0F50-6DCDDEE8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Additional Labs</a:t>
            </a:r>
          </a:p>
          <a:p>
            <a:r>
              <a:rPr lang="en-US" dirty="0"/>
              <a:t>Patient called wondering if parvovirus was a possible cause since her son had tested positive</a:t>
            </a:r>
          </a:p>
          <a:p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89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EF2A-CDF1-E25D-0F50-6DCDDEE8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Additional Labs</a:t>
            </a:r>
          </a:p>
          <a:p>
            <a:r>
              <a:rPr lang="en-US" dirty="0"/>
              <a:t>Patient called wondering if parvovirus was a possible cause since her son had tested positive</a:t>
            </a:r>
          </a:p>
          <a:p>
            <a:r>
              <a:rPr lang="en-US" dirty="0">
                <a:solidFill>
                  <a:srgbClr val="C00000"/>
                </a:solidFill>
              </a:rPr>
              <a:t>Parvovirus B19 serology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</a:rPr>
              <a:t>IgM 15.81 IV (positive is 1.11 or greater)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</a:rPr>
              <a:t>IgG 10.50 IV (positive is 1.10 or greater)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994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30756-25D0-E864-6E01-82407DA35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48"/>
            <a:ext cx="10515600" cy="973972"/>
          </a:xfrm>
        </p:spPr>
        <p:txBody>
          <a:bodyPr/>
          <a:lstStyle/>
          <a:p>
            <a:r>
              <a:rPr lang="en-US" dirty="0"/>
              <a:t>Parvovirus B19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FB2F-C9D6-804F-ACE2-170EB63A7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695"/>
            <a:ext cx="10515600" cy="4765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Syndromes</a:t>
            </a:r>
          </a:p>
          <a:p>
            <a:r>
              <a:rPr lang="en-US" sz="2500" b="1" dirty="0"/>
              <a:t>Erythema </a:t>
            </a:r>
            <a:r>
              <a:rPr lang="en-US" sz="2500" b="1" dirty="0" err="1"/>
              <a:t>infectiosum</a:t>
            </a:r>
            <a:r>
              <a:rPr lang="en-US" sz="2500" b="1" dirty="0"/>
              <a:t>: </a:t>
            </a:r>
            <a:r>
              <a:rPr lang="en-US" sz="2500" dirty="0"/>
              <a:t>children; fever, coryza, headache, nausea, diarrhea, appearance of “slapped cheek” rash 2-5 days later and then lacelike rash on trunk/extremities days later</a:t>
            </a:r>
          </a:p>
          <a:p>
            <a:r>
              <a:rPr lang="en-US" sz="2500" b="1" dirty="0"/>
              <a:t>Arthropathy: </a:t>
            </a:r>
            <a:r>
              <a:rPr lang="en-US" sz="2500" dirty="0"/>
              <a:t>adults (</a:t>
            </a:r>
            <a:r>
              <a:rPr lang="en-US" sz="2500" dirty="0" err="1"/>
              <a:t>esp</a:t>
            </a:r>
            <a:r>
              <a:rPr lang="en-US" sz="2500" dirty="0"/>
              <a:t> females); often acute and symmetric, often small joints of hands, wrists, knees, and feet, non-destructive and resolves in 3 </a:t>
            </a:r>
            <a:r>
              <a:rPr lang="en-US" sz="2500" dirty="0" err="1"/>
              <a:t>wks</a:t>
            </a:r>
            <a:r>
              <a:rPr lang="en-US" sz="2500" dirty="0"/>
              <a:t>, can cause +ANA and +RF</a:t>
            </a:r>
          </a:p>
          <a:p>
            <a:r>
              <a:rPr lang="en-US" sz="2500" dirty="0"/>
              <a:t>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D22795-C265-F8A3-4A66-CC3751CD0A58}"/>
              </a:ext>
            </a:extLst>
          </p:cNvPr>
          <p:cNvSpPr txBox="1"/>
          <p:nvPr/>
        </p:nvSpPr>
        <p:spPr>
          <a:xfrm>
            <a:off x="1075639" y="6194698"/>
            <a:ext cx="853970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2000"/>
              </a:spcBef>
              <a:spcAft>
                <a:spcPts val="1000"/>
              </a:spcAft>
            </a:pPr>
            <a: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Transient Systemic Lupus Erythematosus-like Syndrome Associated With Parvovirus B19 Infection: A Case Report. PMID: 37476394</a:t>
            </a:r>
            <a:b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Parvovirus infection mimicking systemic lupus erythematosus. PMID: 23979870</a:t>
            </a:r>
            <a:b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Infectious mimics of rheumatoid arthritis. PMID: 7604297</a:t>
            </a:r>
          </a:p>
        </p:txBody>
      </p:sp>
    </p:spTree>
    <p:extLst>
      <p:ext uri="{BB962C8B-B14F-4D97-AF65-F5344CB8AC3E}">
        <p14:creationId xmlns:p14="http://schemas.microsoft.com/office/powerpoint/2010/main" val="65479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1D3B0-1955-6F17-04C9-F896B0B5B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Selection Criteria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1B2079-2325-E1CF-F243-833094E9C9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713841"/>
              </p:ext>
            </p:extLst>
          </p:nvPr>
        </p:nvGraphicFramePr>
        <p:xfrm>
          <a:off x="838200" y="1951609"/>
          <a:ext cx="10515600" cy="2420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406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30756-25D0-E864-6E01-82407DA35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48"/>
            <a:ext cx="10515600" cy="973972"/>
          </a:xfrm>
        </p:spPr>
        <p:txBody>
          <a:bodyPr/>
          <a:lstStyle/>
          <a:p>
            <a:r>
              <a:rPr lang="en-US" dirty="0"/>
              <a:t>Parvovirus B19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FB2F-C9D6-804F-ACE2-170EB63A7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695"/>
            <a:ext cx="10515600" cy="47650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dirty="0"/>
              <a:t>Syndromes</a:t>
            </a:r>
          </a:p>
          <a:p>
            <a:r>
              <a:rPr lang="en-US" sz="2500" b="1" dirty="0"/>
              <a:t>Erythema </a:t>
            </a:r>
            <a:r>
              <a:rPr lang="en-US" sz="2500" b="1" dirty="0" err="1"/>
              <a:t>infectiosum</a:t>
            </a:r>
            <a:r>
              <a:rPr lang="en-US" sz="2500" b="1" dirty="0"/>
              <a:t>: </a:t>
            </a:r>
            <a:r>
              <a:rPr lang="en-US" sz="2500" dirty="0"/>
              <a:t>children; fever, coryza, headache, nausea, diarrhea, appearance of “slapped cheek” rash 2-5 days later and then lacelike rash on trunk/extremities days later</a:t>
            </a:r>
          </a:p>
          <a:p>
            <a:r>
              <a:rPr lang="en-US" sz="2500" b="1" dirty="0"/>
              <a:t>Arthropathy: </a:t>
            </a:r>
            <a:r>
              <a:rPr lang="en-US" sz="2500" dirty="0"/>
              <a:t>adults (</a:t>
            </a:r>
            <a:r>
              <a:rPr lang="en-US" sz="2500" dirty="0" err="1"/>
              <a:t>esp</a:t>
            </a:r>
            <a:r>
              <a:rPr lang="en-US" sz="2500" dirty="0"/>
              <a:t> females); often acute and symmetric, often small joints of hands, wrists, knees, and feet, non-destructive and resolves in 3 </a:t>
            </a:r>
            <a:r>
              <a:rPr lang="en-US" sz="2500" dirty="0" err="1"/>
              <a:t>wks</a:t>
            </a:r>
            <a:r>
              <a:rPr lang="en-US" sz="2500" dirty="0"/>
              <a:t>, can cause +ANA and +RF</a:t>
            </a:r>
          </a:p>
          <a:p>
            <a:r>
              <a:rPr lang="en-US" sz="2500" b="1" dirty="0"/>
              <a:t>Transient aplastic crisis: </a:t>
            </a:r>
            <a:r>
              <a:rPr lang="en-US" sz="2500" dirty="0"/>
              <a:t>chronic hemolytic disorders (e.g. sickle cell disease); pallor, weakness, lethargy</a:t>
            </a:r>
          </a:p>
          <a:p>
            <a:r>
              <a:rPr lang="en-US" sz="2500" b="1" dirty="0"/>
              <a:t>Pure RBC aplasia: </a:t>
            </a:r>
            <a:r>
              <a:rPr lang="en-US" sz="2500" dirty="0"/>
              <a:t>immunocompromised; chronic or reactivated infection</a:t>
            </a:r>
          </a:p>
          <a:p>
            <a:r>
              <a:rPr lang="en-US" sz="2500" b="1" dirty="0"/>
              <a:t>Fetal infection: </a:t>
            </a:r>
            <a:r>
              <a:rPr lang="en-US" sz="2500" dirty="0"/>
              <a:t>hydrops fetalis, intrauterine death, miscarriage, cardiopathy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D22795-C265-F8A3-4A66-CC3751CD0A58}"/>
              </a:ext>
            </a:extLst>
          </p:cNvPr>
          <p:cNvSpPr txBox="1"/>
          <p:nvPr/>
        </p:nvSpPr>
        <p:spPr>
          <a:xfrm>
            <a:off x="1075639" y="6194698"/>
            <a:ext cx="853970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2000"/>
              </a:spcBef>
              <a:spcAft>
                <a:spcPts val="1000"/>
              </a:spcAft>
            </a:pPr>
            <a: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Transient Systemic Lupus Erythematosus-like Syndrome Associated With Parvovirus B19 Infection: A Case Report. PMID: 37476394</a:t>
            </a:r>
            <a:b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Parvovirus infection mimicking systemic lupus erythematosus. PMID: 23979870</a:t>
            </a:r>
            <a:b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sz="11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Infectious mimics of rheumatoid arthritis. PMID: 7604297</a:t>
            </a:r>
          </a:p>
        </p:txBody>
      </p:sp>
    </p:spTree>
    <p:extLst>
      <p:ext uri="{BB962C8B-B14F-4D97-AF65-F5344CB8AC3E}">
        <p14:creationId xmlns:p14="http://schemas.microsoft.com/office/powerpoint/2010/main" val="3889682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FB2F-C9D6-804F-ACE2-170EB63A7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72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Diagnosis (immunocompetent without aplasia)</a:t>
            </a:r>
          </a:p>
          <a:p>
            <a:r>
              <a:rPr lang="en-US" dirty="0"/>
              <a:t>Presumptive diagnosis can be made if child with classic rash</a:t>
            </a:r>
          </a:p>
          <a:p>
            <a:r>
              <a:rPr lang="en-US" dirty="0"/>
              <a:t>IgM/IgG: may be warranted for atypical presentations or unclear cause of arthropathy</a:t>
            </a:r>
          </a:p>
          <a:p>
            <a:r>
              <a:rPr lang="en-US" dirty="0"/>
              <a:t>NAAT: often negative since viremia has resolved (and detection doesn’t necessarily indicate acute infection since low levels may persist even in healthy patients)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1A2B0BE-EB8C-B81B-2AE6-DD77B4D67B14}"/>
              </a:ext>
            </a:extLst>
          </p:cNvPr>
          <p:cNvSpPr txBox="1">
            <a:spLocks/>
          </p:cNvSpPr>
          <p:nvPr/>
        </p:nvSpPr>
        <p:spPr>
          <a:xfrm>
            <a:off x="838200" y="297748"/>
            <a:ext cx="10515600" cy="973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Parvovirus B19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641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FB2F-C9D6-804F-ACE2-170EB63A7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72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Diagnosis (immunocompetent without aplasia)</a:t>
            </a:r>
          </a:p>
          <a:p>
            <a:r>
              <a:rPr lang="en-US" dirty="0"/>
              <a:t>Presumptive diagnosis can be made if child with classic rash</a:t>
            </a:r>
          </a:p>
          <a:p>
            <a:r>
              <a:rPr lang="en-US" dirty="0"/>
              <a:t>IgM/IgG: may be warranted for atypical presentations or unclear cause of arthropathy</a:t>
            </a:r>
          </a:p>
          <a:p>
            <a:r>
              <a:rPr lang="en-US" dirty="0"/>
              <a:t>NAAT: often negative since viremia has resolved (and detection doesn’t necessarily indicate acute infection since low levels may persist even in healthy patients)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Diagnosis (transient or chronic aplasia)</a:t>
            </a:r>
          </a:p>
          <a:p>
            <a:r>
              <a:rPr lang="en-US" dirty="0"/>
              <a:t>NAAT: viral levels often high when anemic</a:t>
            </a:r>
          </a:p>
          <a:p>
            <a:r>
              <a:rPr lang="en-US" dirty="0"/>
              <a:t>IgM: may be helpful in immunocompetent patients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1A2B0BE-EB8C-B81B-2AE6-DD77B4D67B14}"/>
              </a:ext>
            </a:extLst>
          </p:cNvPr>
          <p:cNvSpPr txBox="1">
            <a:spLocks/>
          </p:cNvSpPr>
          <p:nvPr/>
        </p:nvSpPr>
        <p:spPr>
          <a:xfrm>
            <a:off x="838200" y="297748"/>
            <a:ext cx="10515600" cy="973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Parvovirus B19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531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eenage Boy Silhouette Stencil by Crafty Stencil">
            <a:extLst>
              <a:ext uri="{FF2B5EF4-FFF2-40B4-BE49-F238E27FC236}">
                <a16:creationId xmlns:a16="http://schemas.microsoft.com/office/drawing/2014/main" id="{74C1A14B-F94E-7CF1-0EA6-24BAD0E3F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849" y="1640115"/>
            <a:ext cx="4803106" cy="480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6AFF97-6C05-92D9-F545-34E0AEDBBE48}"/>
              </a:ext>
            </a:extLst>
          </p:cNvPr>
          <p:cNvSpPr txBox="1">
            <a:spLocks/>
          </p:cNvSpPr>
          <p:nvPr/>
        </p:nvSpPr>
        <p:spPr>
          <a:xfrm>
            <a:off x="838200" y="584744"/>
            <a:ext cx="10515600" cy="973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Case 4: rash</a:t>
            </a:r>
          </a:p>
        </p:txBody>
      </p:sp>
    </p:spTree>
    <p:extLst>
      <p:ext uri="{BB962C8B-B14F-4D97-AF65-F5344CB8AC3E}">
        <p14:creationId xmlns:p14="http://schemas.microsoft.com/office/powerpoint/2010/main" val="4671595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EF2A-CDF1-E25D-0F50-6DCDDEE8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HPI</a:t>
            </a:r>
          </a:p>
          <a:p>
            <a:r>
              <a:rPr lang="en-US" dirty="0"/>
              <a:t>16M presented to emergency room due to 4 day history of burning, itchy, fine, sandpapery rash on torso, upper legs, inside arms</a:t>
            </a:r>
          </a:p>
          <a:p>
            <a:r>
              <a:rPr lang="en-US" dirty="0"/>
              <a:t>Weak and fatigued, intermittent fevers and chills, mouth hurt, joint pain</a:t>
            </a:r>
          </a:p>
          <a:p>
            <a:r>
              <a:rPr lang="en-US" dirty="0"/>
              <a:t>No: difficulty breathing, neck pain, cough/rhinorrhea, abdominal pain, eye pain, dysuria</a:t>
            </a:r>
          </a:p>
          <a:p>
            <a:r>
              <a:rPr lang="en-US" dirty="0"/>
              <a:t>Had sore throat 1 week earlier</a:t>
            </a:r>
          </a:p>
          <a:p>
            <a:r>
              <a:rPr lang="en-US" dirty="0"/>
              <a:t>Otherwise healthy, up-to-date immunizations, no travel, no sick contacts, no out-of-state visitors, no animal contacts, no new foods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811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EF2A-CDF1-E25D-0F50-6DCDDEE8A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71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/>
              <a:t>PE</a:t>
            </a:r>
          </a:p>
          <a:p>
            <a:r>
              <a:rPr lang="en-US" sz="4000" dirty="0"/>
              <a:t>BP: 96/63, </a:t>
            </a:r>
            <a:r>
              <a:rPr lang="en-US" sz="4000" dirty="0">
                <a:solidFill>
                  <a:srgbClr val="C00000"/>
                </a:solidFill>
              </a:rPr>
              <a:t>P: 112</a:t>
            </a:r>
            <a:r>
              <a:rPr lang="en-US" sz="4000" dirty="0"/>
              <a:t>, RR: 16, </a:t>
            </a:r>
            <a:r>
              <a:rPr lang="en-US" sz="4000" dirty="0">
                <a:solidFill>
                  <a:srgbClr val="C00000"/>
                </a:solidFill>
              </a:rPr>
              <a:t>T: 101F</a:t>
            </a:r>
            <a:r>
              <a:rPr lang="en-US" sz="4000" dirty="0"/>
              <a:t>, O2: 100%</a:t>
            </a:r>
          </a:p>
          <a:p>
            <a:r>
              <a:rPr lang="en-US" sz="4000" dirty="0"/>
              <a:t>General: </a:t>
            </a:r>
            <a:r>
              <a:rPr lang="en-US" sz="4000" dirty="0">
                <a:solidFill>
                  <a:srgbClr val="C00000"/>
                </a:solidFill>
              </a:rPr>
              <a:t>ill-appearing</a:t>
            </a:r>
            <a:r>
              <a:rPr lang="en-US" sz="4000" dirty="0"/>
              <a:t> but non-toxic, AAOx3</a:t>
            </a:r>
          </a:p>
          <a:p>
            <a:r>
              <a:rPr lang="en-US" sz="4000" dirty="0"/>
              <a:t>HEENT: normocephalic, atraumatic, supple neck, no </a:t>
            </a:r>
            <a:r>
              <a:rPr lang="en-US" sz="4000" dirty="0" err="1"/>
              <a:t>koplik</a:t>
            </a:r>
            <a:r>
              <a:rPr lang="en-US" sz="4000" dirty="0"/>
              <a:t> spots, </a:t>
            </a:r>
            <a:r>
              <a:rPr lang="en-US" sz="4000" dirty="0">
                <a:solidFill>
                  <a:srgbClr val="C00000"/>
                </a:solidFill>
              </a:rPr>
              <a:t>oral crusting and dry, swollen lips, erythematous oropharynx</a:t>
            </a:r>
          </a:p>
          <a:p>
            <a:r>
              <a:rPr lang="en-US" sz="4000" dirty="0"/>
              <a:t>CV: RRR</a:t>
            </a:r>
          </a:p>
          <a:p>
            <a:r>
              <a:rPr lang="en-US" sz="4000" dirty="0" err="1"/>
              <a:t>Pulm</a:t>
            </a:r>
            <a:r>
              <a:rPr lang="en-US" sz="4000" dirty="0"/>
              <a:t>: normal effort, no distress or stridor</a:t>
            </a:r>
          </a:p>
          <a:p>
            <a:r>
              <a:rPr lang="en-US" sz="4000" dirty="0"/>
              <a:t>Abd: flat, non-distended</a:t>
            </a:r>
          </a:p>
          <a:p>
            <a:r>
              <a:rPr lang="en-US" sz="4000" dirty="0"/>
              <a:t>Ext: </a:t>
            </a:r>
            <a:r>
              <a:rPr lang="en-US" sz="4000" dirty="0">
                <a:solidFill>
                  <a:srgbClr val="C00000"/>
                </a:solidFill>
              </a:rPr>
              <a:t>swollen and edematous feet</a:t>
            </a:r>
            <a:r>
              <a:rPr lang="en-US" sz="4000" dirty="0"/>
              <a:t>, subtle joint effusions in knees and small joints of hands</a:t>
            </a:r>
          </a:p>
          <a:p>
            <a:r>
              <a:rPr lang="en-US" sz="4000" dirty="0"/>
              <a:t>Skin: </a:t>
            </a:r>
            <a:r>
              <a:rPr lang="en-US" sz="4000" dirty="0">
                <a:solidFill>
                  <a:srgbClr val="C00000"/>
                </a:solidFill>
              </a:rPr>
              <a:t>diffuse maculopapular rash</a:t>
            </a:r>
            <a:r>
              <a:rPr lang="en-US" sz="4000" dirty="0"/>
              <a:t>, red/purplish, on BLE, torso, hands and arms (spares face, neck, and shoulders)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659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EF2A-CDF1-E25D-0F50-6DCDDEE8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DDX</a:t>
            </a:r>
          </a:p>
          <a:p>
            <a:r>
              <a:rPr lang="en-US" dirty="0"/>
              <a:t>Stevens-Johnson syndrome (SJS), drug reaction with eosinophilia and systemic symptoms (DRESS), scarlet fever, Staph scalded skin, measles, allergic reaction, viral illness (parvovirus, HHV-6, enterovirus, HSV, rubella, HIV, CMV, EBV), STIs (disseminated gonorrhea, syphilis, mycoplasma/</a:t>
            </a:r>
            <a:r>
              <a:rPr lang="en-US" dirty="0" err="1"/>
              <a:t>ureaplasma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Empiric coverage with linezolid, prednisone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120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4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12128E3-23B0-4D09-CCCA-6DD23E238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485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Labs</a:t>
            </a:r>
          </a:p>
          <a:p>
            <a:r>
              <a:rPr lang="en-US" dirty="0"/>
              <a:t>CBC (unremarkable)</a:t>
            </a:r>
          </a:p>
          <a:p>
            <a:r>
              <a:rPr lang="en-US" dirty="0"/>
              <a:t>Rapid Strep Ag (negative), Anti-streptolysin O Ab (negative)</a:t>
            </a:r>
          </a:p>
          <a:p>
            <a:r>
              <a:rPr lang="en-US" dirty="0"/>
              <a:t>Mono test (negative)</a:t>
            </a:r>
          </a:p>
          <a:p>
            <a:r>
              <a:rPr lang="en-US" dirty="0"/>
              <a:t>RVP/COVID PCR (negative)</a:t>
            </a:r>
          </a:p>
          <a:p>
            <a:r>
              <a:rPr lang="en-US" dirty="0"/>
              <a:t>CRP (</a:t>
            </a:r>
            <a:r>
              <a:rPr lang="en-US" dirty="0">
                <a:solidFill>
                  <a:srgbClr val="C00000"/>
                </a:solidFill>
              </a:rPr>
              <a:t>elevated 7.9 </a:t>
            </a:r>
            <a:r>
              <a:rPr lang="en-US" dirty="0"/>
              <a:t>[0.02-0.80mg/dl]), ESR (WNL)</a:t>
            </a:r>
          </a:p>
          <a:p>
            <a:r>
              <a:rPr lang="en-US" dirty="0"/>
              <a:t>Enterovirus PCR blood (negative)</a:t>
            </a:r>
          </a:p>
          <a:p>
            <a:r>
              <a:rPr lang="en-US" dirty="0"/>
              <a:t>HSV PCR oropharynx (negative)</a:t>
            </a:r>
          </a:p>
          <a:p>
            <a:r>
              <a:rPr lang="en-US" dirty="0"/>
              <a:t>Rubella PCR OP (negative) and IgM (negative)</a:t>
            </a:r>
          </a:p>
          <a:p>
            <a:r>
              <a:rPr lang="en-US" dirty="0"/>
              <a:t>HIV Ab/Ag (negative)</a:t>
            </a:r>
          </a:p>
          <a:p>
            <a:r>
              <a:rPr lang="en-US" dirty="0"/>
              <a:t>Ct/Ng TMA urine (negative)</a:t>
            </a:r>
          </a:p>
          <a:p>
            <a:r>
              <a:rPr lang="en-US" dirty="0" err="1"/>
              <a:t>Ureaplasma</a:t>
            </a:r>
            <a:r>
              <a:rPr lang="en-US" dirty="0"/>
              <a:t>/Mycoplasma PCR urine (negative)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3D06CC0C-4BE0-64B6-9C26-068B7A6AB886}"/>
              </a:ext>
            </a:extLst>
          </p:cNvPr>
          <p:cNvSpPr txBox="1">
            <a:spLocks/>
          </p:cNvSpPr>
          <p:nvPr/>
        </p:nvSpPr>
        <p:spPr>
          <a:xfrm>
            <a:off x="6172200" y="2135926"/>
            <a:ext cx="5181600" cy="43513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Skin biopsy (</a:t>
            </a:r>
            <a:r>
              <a:rPr lang="en-US" sz="2000" dirty="0">
                <a:solidFill>
                  <a:srgbClr val="C00000"/>
                </a:solidFill>
              </a:rPr>
              <a:t>purpuric dermatosis with eosinophils, compatible with viral exanthem</a:t>
            </a:r>
            <a:r>
              <a:rPr lang="en-US" sz="2000" dirty="0"/>
              <a:t>, no vasculitis)</a:t>
            </a:r>
          </a:p>
          <a:p>
            <a:r>
              <a:rPr lang="en-US" sz="2000" dirty="0"/>
              <a:t>Parvovirus PCR blood (</a:t>
            </a:r>
            <a:r>
              <a:rPr lang="en-US" sz="2000" dirty="0">
                <a:solidFill>
                  <a:srgbClr val="C00000"/>
                </a:solidFill>
              </a:rPr>
              <a:t>pending</a:t>
            </a:r>
            <a:r>
              <a:rPr lang="en-US" sz="2000" dirty="0"/>
              <a:t>), -IgM/-IgG,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HHV-6 blood (negative)</a:t>
            </a:r>
          </a:p>
          <a:p>
            <a:r>
              <a:rPr lang="en-US" sz="2000" dirty="0"/>
              <a:t>CMV PCR blood (negative)</a:t>
            </a:r>
          </a:p>
          <a:p>
            <a:r>
              <a:rPr lang="en-US" sz="2000" dirty="0"/>
              <a:t>EBV PCR blood (negative)</a:t>
            </a:r>
          </a:p>
          <a:p>
            <a:r>
              <a:rPr lang="en-US" sz="2000" dirty="0"/>
              <a:t>Treponemal Ab (negative)</a:t>
            </a:r>
          </a:p>
          <a:p>
            <a:r>
              <a:rPr lang="en-US" sz="2000" dirty="0"/>
              <a:t>MRSA nasal swab (negative)</a:t>
            </a:r>
          </a:p>
          <a:p>
            <a:r>
              <a:rPr lang="en-US" sz="2000" dirty="0"/>
              <a:t>Blood culture (negative)</a:t>
            </a:r>
          </a:p>
          <a:p>
            <a:r>
              <a:rPr lang="en-US" sz="2000" dirty="0"/>
              <a:t>UA (unremarkable)</a:t>
            </a:r>
          </a:p>
        </p:txBody>
      </p:sp>
      <p:pic>
        <p:nvPicPr>
          <p:cNvPr id="3" name="Picture 2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1F8AB837-C38F-6D5C-62F4-9421F29571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9" t="33179" r="15602"/>
          <a:stretch/>
        </p:blipFill>
        <p:spPr>
          <a:xfrm>
            <a:off x="10426046" y="5208667"/>
            <a:ext cx="1517714" cy="15507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7456714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EF2A-CDF1-E25D-0F50-6DCDDEE8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Discharged</a:t>
            </a:r>
          </a:p>
          <a:p>
            <a:r>
              <a:rPr lang="en-US" dirty="0"/>
              <a:t>Most likely </a:t>
            </a:r>
            <a:r>
              <a:rPr lang="en-US" dirty="0" err="1"/>
              <a:t>papular</a:t>
            </a:r>
            <a:r>
              <a:rPr lang="en-US" dirty="0"/>
              <a:t>-purpuric gloves and socks syndrome (PPGSS) due to parvovirus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4063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671B-E87B-34CF-2293-07975CD0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EF2A-CDF1-E25D-0F50-6DCDDEE8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Discharged</a:t>
            </a:r>
          </a:p>
          <a:p>
            <a:r>
              <a:rPr lang="en-US" dirty="0"/>
              <a:t>Most likely </a:t>
            </a:r>
            <a:r>
              <a:rPr lang="en-US" dirty="0" err="1"/>
              <a:t>papular</a:t>
            </a:r>
            <a:r>
              <a:rPr lang="en-US" dirty="0"/>
              <a:t>-purpuric gloves and socks syndrome (PPGSS) due to parvovirus</a:t>
            </a:r>
          </a:p>
          <a:p>
            <a:endParaRPr lang="en-US" dirty="0"/>
          </a:p>
          <a:p>
            <a:r>
              <a:rPr lang="en-US" sz="2800" dirty="0">
                <a:solidFill>
                  <a:srgbClr val="C00000"/>
                </a:solidFill>
              </a:rPr>
              <a:t>Parvovirus PCR blood (&gt;100,000,000 IU/ml)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95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Selection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Based on the selection criteria, </a:t>
            </a:r>
            <a:r>
              <a:rPr lang="en-US" b="1" i="1" dirty="0"/>
              <a:t>your</a:t>
            </a:r>
            <a:r>
              <a:rPr lang="en-US" b="1" dirty="0"/>
              <a:t> thoughts are:</a:t>
            </a:r>
          </a:p>
          <a:p>
            <a:pPr marL="514350" indent="-514350">
              <a:buAutoNum type="alphaLcPeriod"/>
            </a:pPr>
            <a:endParaRPr lang="en-US" sz="1050" dirty="0"/>
          </a:p>
        </p:txBody>
      </p:sp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876BB5F5-1A26-5039-DF70-63C6661AAF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9" t="33179" r="15602"/>
          <a:stretch/>
        </p:blipFill>
        <p:spPr>
          <a:xfrm>
            <a:off x="10426046" y="5208667"/>
            <a:ext cx="1517714" cy="15507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1904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6BFDA-6238-14C8-B4DA-E4E4CA1B4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4485"/>
            <a:ext cx="10515600" cy="973972"/>
          </a:xfrm>
        </p:spPr>
        <p:txBody>
          <a:bodyPr/>
          <a:lstStyle/>
          <a:p>
            <a:r>
              <a:rPr lang="en-US" dirty="0" err="1"/>
              <a:t>Papular</a:t>
            </a:r>
            <a:r>
              <a:rPr lang="en-US" dirty="0"/>
              <a:t>-purpuric gloves and socks syndrome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7EF9F-269C-E87F-221D-23AE88FEC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Often adolescents and adults, often spring and summer</a:t>
            </a:r>
          </a:p>
          <a:p>
            <a:r>
              <a:rPr lang="en-US" dirty="0" err="1"/>
              <a:t>Prodome</a:t>
            </a:r>
            <a:r>
              <a:rPr lang="en-US" dirty="0"/>
              <a:t> (fever, myalgia, arthralgia, fatigue)</a:t>
            </a:r>
          </a:p>
          <a:p>
            <a:r>
              <a:rPr lang="en-US" dirty="0"/>
              <a:t>Rapidly progressive rash has acral distribution (vs slapped cheek), starts with edema and redness of hands/feet followed by petechial/purpuric lesions on palms/soles</a:t>
            </a:r>
          </a:p>
          <a:p>
            <a:pPr lvl="1"/>
            <a:r>
              <a:rPr lang="en-US" sz="2800" dirty="0"/>
              <a:t>Often sharp cutoff at wrists or ankles</a:t>
            </a:r>
          </a:p>
          <a:p>
            <a:pPr lvl="1"/>
            <a:r>
              <a:rPr lang="en-US" sz="2800" dirty="0"/>
              <a:t>Elbows and knees may be involved</a:t>
            </a:r>
          </a:p>
          <a:p>
            <a:r>
              <a:rPr lang="en-US" dirty="0"/>
              <a:t>Lymphadenopathy, sometimes neurologic symptoms</a:t>
            </a:r>
          </a:p>
          <a:p>
            <a:r>
              <a:rPr lang="en-US" dirty="0"/>
              <a:t>Diagnosis: IgM and NAAT</a:t>
            </a:r>
          </a:p>
        </p:txBody>
      </p:sp>
    </p:spTree>
    <p:extLst>
      <p:ext uri="{BB962C8B-B14F-4D97-AF65-F5344CB8AC3E}">
        <p14:creationId xmlns:p14="http://schemas.microsoft.com/office/powerpoint/2010/main" val="20596240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Senior woman silhouette #AD , #Paid, #Paid, #silhouette, #woman, #Senior">
            <a:extLst>
              <a:ext uri="{FF2B5EF4-FFF2-40B4-BE49-F238E27FC236}">
                <a16:creationId xmlns:a16="http://schemas.microsoft.com/office/drawing/2014/main" id="{D77DF0FE-34F6-9A83-C155-8D2AC0BD5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186" y="1490371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80F483-319C-518A-6413-D8ABDFDFD1D6}"/>
              </a:ext>
            </a:extLst>
          </p:cNvPr>
          <p:cNvSpPr txBox="1">
            <a:spLocks/>
          </p:cNvSpPr>
          <p:nvPr/>
        </p:nvSpPr>
        <p:spPr>
          <a:xfrm>
            <a:off x="838200" y="584744"/>
            <a:ext cx="10515600" cy="973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Case 5: confusion</a:t>
            </a:r>
          </a:p>
        </p:txBody>
      </p:sp>
    </p:spTree>
    <p:extLst>
      <p:ext uri="{BB962C8B-B14F-4D97-AF65-F5344CB8AC3E}">
        <p14:creationId xmlns:p14="http://schemas.microsoft.com/office/powerpoint/2010/main" val="10522586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B075D-6094-034B-D031-624DCCFC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BF08B-1919-5EC9-66A9-060D1EC8D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HPI</a:t>
            </a:r>
          </a:p>
          <a:p>
            <a:r>
              <a:rPr lang="en-US" dirty="0"/>
              <a:t>72F with heart failure, anxiety, fibromyalgia, who presented with acute confusion and rhabdomyolysis</a:t>
            </a:r>
          </a:p>
          <a:p>
            <a:r>
              <a:rPr lang="en-US" dirty="0"/>
              <a:t>Patient unable to provide history, someone had called to check on her and she was found on the ground in her home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22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B075D-6094-034B-D031-624DCCFC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BF08B-1919-5EC9-66A9-060D1EC8D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PE</a:t>
            </a:r>
          </a:p>
          <a:p>
            <a:r>
              <a:rPr lang="en-US" dirty="0"/>
              <a:t>BP: 142/73, </a:t>
            </a:r>
            <a:r>
              <a:rPr lang="en-US" dirty="0">
                <a:solidFill>
                  <a:srgbClr val="C00000"/>
                </a:solidFill>
              </a:rPr>
              <a:t>P: 101</a:t>
            </a:r>
            <a:r>
              <a:rPr lang="en-US" dirty="0"/>
              <a:t>, RR: 21, T: 97.3F, O2: 96%</a:t>
            </a:r>
          </a:p>
          <a:p>
            <a:r>
              <a:rPr lang="en-US" dirty="0"/>
              <a:t>General: awake and makes eye contact, </a:t>
            </a:r>
            <a:r>
              <a:rPr lang="en-US" dirty="0">
                <a:solidFill>
                  <a:srgbClr val="C00000"/>
                </a:solidFill>
              </a:rPr>
              <a:t>moderate distress</a:t>
            </a:r>
            <a:r>
              <a:rPr lang="en-US" dirty="0"/>
              <a:t>, shaking despite normal temp</a:t>
            </a:r>
          </a:p>
          <a:p>
            <a:r>
              <a:rPr lang="en-US" dirty="0"/>
              <a:t>HEENT: </a:t>
            </a:r>
            <a:r>
              <a:rPr lang="en-US" dirty="0">
                <a:solidFill>
                  <a:srgbClr val="C00000"/>
                </a:solidFill>
              </a:rPr>
              <a:t>neck is stiff </a:t>
            </a:r>
            <a:r>
              <a:rPr lang="en-US" dirty="0"/>
              <a:t>and unable to bend</a:t>
            </a:r>
          </a:p>
          <a:p>
            <a:r>
              <a:rPr lang="en-US" dirty="0"/>
              <a:t>Resp: no respiratory distress, clear to auscultation</a:t>
            </a:r>
          </a:p>
          <a:p>
            <a:r>
              <a:rPr lang="en-US" dirty="0"/>
              <a:t>CV: RRR, palpable dorsalis pedis pulses</a:t>
            </a:r>
          </a:p>
          <a:p>
            <a:r>
              <a:rPr lang="en-US" dirty="0"/>
              <a:t>GI: Soft, NT, ND, bowel sound present</a:t>
            </a:r>
          </a:p>
          <a:p>
            <a:r>
              <a:rPr lang="en-US" dirty="0"/>
              <a:t>Ext: WWP</a:t>
            </a:r>
          </a:p>
          <a:p>
            <a:r>
              <a:rPr lang="en-US" dirty="0"/>
              <a:t>Neuro: able to move fingers and toes but </a:t>
            </a:r>
            <a:r>
              <a:rPr lang="en-US" dirty="0">
                <a:solidFill>
                  <a:srgbClr val="C00000"/>
                </a:solidFill>
              </a:rPr>
              <a:t>difficulty reproducing movements </a:t>
            </a:r>
            <a:r>
              <a:rPr lang="en-US" dirty="0"/>
              <a:t>as instructed, global muscle </a:t>
            </a:r>
            <a:r>
              <a:rPr lang="en-US" dirty="0">
                <a:solidFill>
                  <a:srgbClr val="C00000"/>
                </a:solidFill>
              </a:rPr>
              <a:t>tone increase </a:t>
            </a:r>
            <a:r>
              <a:rPr lang="en-US" dirty="0"/>
              <a:t>(no cogwheel rigidity), repeats “I feel better” to questions even when not appropriate</a:t>
            </a:r>
          </a:p>
          <a:p>
            <a:r>
              <a:rPr lang="en-US" dirty="0"/>
              <a:t>Skin: no rashes, abrasions on knees and elbows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827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B075D-6094-034B-D031-624DCCFC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BF08B-1919-5EC9-66A9-060D1EC8D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DDX</a:t>
            </a:r>
          </a:p>
          <a:p>
            <a:r>
              <a:rPr lang="en-US" dirty="0"/>
              <a:t>Metabolic encephalopathy, hypoactive delirium, infectious vs autoimmune encephalitis, meningitis</a:t>
            </a:r>
          </a:p>
        </p:txBody>
      </p:sp>
    </p:spTree>
    <p:extLst>
      <p:ext uri="{BB962C8B-B14F-4D97-AF65-F5344CB8AC3E}">
        <p14:creationId xmlns:p14="http://schemas.microsoft.com/office/powerpoint/2010/main" val="26273694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B075D-6094-034B-D031-624DCCFC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BF08B-1919-5EC9-66A9-060D1EC8D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Studies</a:t>
            </a:r>
          </a:p>
          <a:p>
            <a:r>
              <a:rPr lang="en-US" sz="1600" dirty="0"/>
              <a:t>CBC: </a:t>
            </a:r>
            <a:r>
              <a:rPr lang="en-US" sz="1600" dirty="0">
                <a:solidFill>
                  <a:srgbClr val="C00000"/>
                </a:solidFill>
              </a:rPr>
              <a:t>WBC (17.1)</a:t>
            </a:r>
            <a:r>
              <a:rPr lang="en-US" sz="1600" dirty="0"/>
              <a:t>, Hgb (14.0), </a:t>
            </a:r>
            <a:r>
              <a:rPr lang="en-US" sz="1600" dirty="0" err="1"/>
              <a:t>Plt</a:t>
            </a:r>
            <a:r>
              <a:rPr lang="en-US" sz="1600" dirty="0"/>
              <a:t> (233)</a:t>
            </a:r>
          </a:p>
          <a:p>
            <a:r>
              <a:rPr lang="en-US" sz="1600" dirty="0"/>
              <a:t>MRI Head w/wo contrast (no findings to explain AMS)</a:t>
            </a:r>
          </a:p>
          <a:p>
            <a:r>
              <a:rPr lang="en-US" sz="1600" dirty="0"/>
              <a:t>Lumbar puncture</a:t>
            </a:r>
          </a:p>
          <a:p>
            <a:pPr lvl="1"/>
            <a:r>
              <a:rPr lang="en-US" sz="1600" dirty="0"/>
              <a:t>Glucose (WNL), </a:t>
            </a:r>
            <a:r>
              <a:rPr lang="en-US" sz="1600" dirty="0">
                <a:solidFill>
                  <a:srgbClr val="C00000"/>
                </a:solidFill>
              </a:rPr>
              <a:t>protein (64 [15-48 mg/dl]), cell count (12 nucleated cells, mostly lymphocytes)</a:t>
            </a:r>
          </a:p>
          <a:p>
            <a:pPr lvl="1"/>
            <a:r>
              <a:rPr lang="en-US" sz="1600" dirty="0"/>
              <a:t>Culture (negative)</a:t>
            </a:r>
          </a:p>
          <a:p>
            <a:pPr lvl="1"/>
            <a:r>
              <a:rPr lang="en-US" sz="1600" dirty="0"/>
              <a:t>Cytology (unremarkable)</a:t>
            </a:r>
          </a:p>
          <a:p>
            <a:pPr lvl="1"/>
            <a:r>
              <a:rPr lang="en-US" sz="1600" dirty="0"/>
              <a:t>ME Panel (negative)</a:t>
            </a:r>
          </a:p>
          <a:p>
            <a:pPr lvl="1"/>
            <a:r>
              <a:rPr lang="en-US" sz="1600" dirty="0"/>
              <a:t>HSV (negative)</a:t>
            </a:r>
          </a:p>
          <a:p>
            <a:pPr lvl="1"/>
            <a:r>
              <a:rPr lang="en-US" sz="1600" dirty="0"/>
              <a:t>Paraneoplastic autoantibody panel, blood and CSF (negative)</a:t>
            </a:r>
          </a:p>
          <a:p>
            <a:r>
              <a:rPr lang="en-US" sz="1600" dirty="0"/>
              <a:t>Thiamine, B12 and MMA level, ammonia, TSH, acetaminophen, alcohol, procalcitonin (WNL)</a:t>
            </a:r>
          </a:p>
          <a:p>
            <a:r>
              <a:rPr lang="en-US" sz="1600" dirty="0">
                <a:solidFill>
                  <a:srgbClr val="C00000"/>
                </a:solidFill>
              </a:rPr>
              <a:t>CK (24,298 [29-168 U/L]), lactate (2.2 [&lt;2.0mmol/L])</a:t>
            </a:r>
          </a:p>
          <a:p>
            <a:r>
              <a:rPr lang="en-US" sz="1600" dirty="0"/>
              <a:t>Blood and urine cultures (negative)</a:t>
            </a:r>
          </a:p>
          <a:p>
            <a:r>
              <a:rPr lang="en-US" sz="1600" dirty="0"/>
              <a:t>S. </a:t>
            </a:r>
            <a:r>
              <a:rPr lang="en-US" sz="1600" dirty="0" err="1"/>
              <a:t>pneumo</a:t>
            </a:r>
            <a:r>
              <a:rPr lang="en-US" sz="1600" dirty="0"/>
              <a:t> and Legionella urine Ag (negative)</a:t>
            </a:r>
          </a:p>
          <a:p>
            <a:r>
              <a:rPr lang="en-US" sz="1600" dirty="0"/>
              <a:t>Hepatitis A/B/C serologies (negative)</a:t>
            </a:r>
          </a:p>
        </p:txBody>
      </p:sp>
    </p:spTree>
    <p:extLst>
      <p:ext uri="{BB962C8B-B14F-4D97-AF65-F5344CB8AC3E}">
        <p14:creationId xmlns:p14="http://schemas.microsoft.com/office/powerpoint/2010/main" val="10327821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B075D-6094-034B-D031-624DCCFC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/>
              <a:t>Case 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BF08B-1919-5EC9-66A9-060D1EC8D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/>
              <a:t>ID Consult</a:t>
            </a:r>
          </a:p>
          <a:p>
            <a:r>
              <a:rPr lang="en-US" sz="2400"/>
              <a:t>Patient had been treated with vancomycin, ceftriaxone, ampicillin, and acyclovir</a:t>
            </a:r>
          </a:p>
          <a:p>
            <a:r>
              <a:rPr lang="en-US" sz="2400"/>
              <a:t>Mental status had been gradually improving until acute decline with focal neurologic changes, prompting new workup including stroke evaluation which was negative</a:t>
            </a:r>
          </a:p>
          <a:p>
            <a:r>
              <a:rPr lang="en-US" sz="2400"/>
              <a:t>Patient became febrile (</a:t>
            </a:r>
            <a:r>
              <a:rPr lang="en-US" sz="2400">
                <a:solidFill>
                  <a:srgbClr val="C00000"/>
                </a:solidFill>
              </a:rPr>
              <a:t>101.5F</a:t>
            </a:r>
            <a:r>
              <a:rPr lang="en-US" sz="2400"/>
              <a:t>) prompting ID consult</a:t>
            </a:r>
          </a:p>
          <a:p>
            <a:r>
              <a:rPr lang="en-US" sz="2400"/>
              <a:t>Additional studies recommended:</a:t>
            </a:r>
          </a:p>
          <a:p>
            <a:pPr lvl="1"/>
            <a:r>
              <a:rPr lang="en-US"/>
              <a:t>…</a:t>
            </a:r>
            <a:endParaRPr lang="en-US" dirty="0"/>
          </a:p>
        </p:txBody>
      </p:sp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B302379C-46E8-A895-ABD4-0029C6C074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9" t="33179" r="15602"/>
          <a:stretch/>
        </p:blipFill>
        <p:spPr>
          <a:xfrm>
            <a:off x="10426046" y="5208667"/>
            <a:ext cx="1517714" cy="15507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09529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B075D-6094-034B-D031-624DCCFC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BF08B-1919-5EC9-66A9-060D1EC8D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ID Consult</a:t>
            </a:r>
          </a:p>
          <a:p>
            <a:r>
              <a:rPr lang="en-US" sz="2400" dirty="0"/>
              <a:t>Patient had been treated with vancomycin, ceftriaxone, ampicillin, and acyclovir</a:t>
            </a:r>
          </a:p>
          <a:p>
            <a:r>
              <a:rPr lang="en-US" sz="2400" dirty="0"/>
              <a:t>Mental status had been gradually improving until acute decline with focal neurologic changes, prompting new workup including stroke evaluation which was negative</a:t>
            </a:r>
          </a:p>
          <a:p>
            <a:r>
              <a:rPr lang="en-US" sz="2400" dirty="0"/>
              <a:t>Patient became febrile (</a:t>
            </a:r>
            <a:r>
              <a:rPr lang="en-US" sz="2400" dirty="0">
                <a:solidFill>
                  <a:srgbClr val="C00000"/>
                </a:solidFill>
              </a:rPr>
              <a:t>101.5F</a:t>
            </a:r>
            <a:r>
              <a:rPr lang="en-US" sz="2400" dirty="0"/>
              <a:t>) prompting ID consult</a:t>
            </a:r>
          </a:p>
          <a:p>
            <a:r>
              <a:rPr lang="en-US" sz="2400" dirty="0"/>
              <a:t>Additional studies recommended: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Arbovirus panel blood and CSF (WNV IgM positive, CDC PRNT WNV 1:1280 [blood], 1:32 [CSF])</a:t>
            </a:r>
          </a:p>
          <a:p>
            <a:pPr lvl="1"/>
            <a:r>
              <a:rPr lang="en-US" dirty="0"/>
              <a:t>Cryptococcal Ag (negative)</a:t>
            </a:r>
          </a:p>
          <a:p>
            <a:pPr lvl="1"/>
            <a:r>
              <a:rPr lang="en-US" dirty="0"/>
              <a:t>Lyme serology (negative)</a:t>
            </a:r>
          </a:p>
        </p:txBody>
      </p:sp>
    </p:spTree>
    <p:extLst>
      <p:ext uri="{BB962C8B-B14F-4D97-AF65-F5344CB8AC3E}">
        <p14:creationId xmlns:p14="http://schemas.microsoft.com/office/powerpoint/2010/main" val="29460095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EFF37-99BF-F052-1123-BB6EE2057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391"/>
            <a:ext cx="10515600" cy="973972"/>
          </a:xfrm>
        </p:spPr>
        <p:txBody>
          <a:bodyPr/>
          <a:lstStyle/>
          <a:p>
            <a:r>
              <a:rPr lang="en-US" dirty="0"/>
              <a:t>West Nile Virus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CABDC-680D-6078-41D8-311EF2AB6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1317"/>
            <a:ext cx="10515600" cy="4351338"/>
          </a:xfrm>
        </p:spPr>
        <p:txBody>
          <a:bodyPr>
            <a:noAutofit/>
          </a:bodyPr>
          <a:lstStyle/>
          <a:p>
            <a:r>
              <a:rPr lang="en-US" dirty="0"/>
              <a:t>Asymptomatic (60-80%) to severe meningitis/encephalitis (0.4-0.7%)</a:t>
            </a:r>
          </a:p>
          <a:p>
            <a:r>
              <a:rPr lang="en-US" dirty="0"/>
              <a:t>Fever, fatigue, weakness, rash, headache, memory impairment</a:t>
            </a:r>
          </a:p>
          <a:p>
            <a:r>
              <a:rPr lang="en-US" b="1" dirty="0"/>
              <a:t>Neuroinvasive disease: </a:t>
            </a:r>
            <a:r>
              <a:rPr lang="en-US" dirty="0"/>
              <a:t>meningitis (oft children), encephalitis (oft older), flaccid paralysis, 10% mortality rate</a:t>
            </a:r>
          </a:p>
          <a:p>
            <a:pPr lvl="1"/>
            <a:r>
              <a:rPr lang="en-US" sz="2800" dirty="0"/>
              <a:t>Risk factors: advanced age, malignancy, infection via transplantation</a:t>
            </a:r>
          </a:p>
          <a:p>
            <a:pPr lvl="1"/>
            <a:r>
              <a:rPr lang="en-US" sz="2800" dirty="0"/>
              <a:t>Possibly: diabetes, hypertension, alcohol abuse, renal disease, male gender</a:t>
            </a:r>
          </a:p>
          <a:p>
            <a:r>
              <a:rPr lang="en-US" b="1" dirty="0"/>
              <a:t>Persistent symptoms: </a:t>
            </a:r>
            <a:r>
              <a:rPr lang="en-US" dirty="0"/>
              <a:t>fatigue, memory impairment, weakness, headache, balance problems; can be up to 8 years</a:t>
            </a:r>
          </a:p>
        </p:txBody>
      </p:sp>
    </p:spTree>
    <p:extLst>
      <p:ext uri="{BB962C8B-B14F-4D97-AF65-F5344CB8AC3E}">
        <p14:creationId xmlns:p14="http://schemas.microsoft.com/office/powerpoint/2010/main" val="38610336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CABDC-680D-6078-41D8-311EF2AB6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Diagnosis</a:t>
            </a:r>
          </a:p>
          <a:p>
            <a:r>
              <a:rPr lang="en-US" dirty="0"/>
              <a:t>Unexplained febrile illness, encephalitis, meningitis, and/or flaccid paralysis during mosquito season</a:t>
            </a:r>
          </a:p>
          <a:p>
            <a:r>
              <a:rPr lang="en-US" dirty="0"/>
              <a:t>IgM by EIA, serum and CSF (presence in CSF is highly indicative of neuroinvasive disease)</a:t>
            </a:r>
          </a:p>
          <a:p>
            <a:r>
              <a:rPr lang="en-US" dirty="0"/>
              <a:t>PRNT to confirm if concern for cross-reactivity (dengue, yellow fever, St. Louis encephalitis, Zika, Japanese encephalitis viruses)</a:t>
            </a:r>
          </a:p>
          <a:p>
            <a:r>
              <a:rPr lang="en-US" dirty="0"/>
              <a:t>NAAT: limited value due to short-lived and low-level viremia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E22BE7C-8EEE-4364-0D8F-EC05C046C5D6}"/>
              </a:ext>
            </a:extLst>
          </p:cNvPr>
          <p:cNvSpPr txBox="1">
            <a:spLocks/>
          </p:cNvSpPr>
          <p:nvPr/>
        </p:nvSpPr>
        <p:spPr>
          <a:xfrm>
            <a:off x="838200" y="452391"/>
            <a:ext cx="10515600" cy="973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West Nile Virus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2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Selection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Based on the selection criteria, </a:t>
            </a:r>
            <a:r>
              <a:rPr lang="en-US" b="1" i="1" dirty="0"/>
              <a:t>your</a:t>
            </a:r>
            <a:r>
              <a:rPr lang="en-US" b="1" dirty="0"/>
              <a:t> thoughts are:</a:t>
            </a:r>
          </a:p>
          <a:p>
            <a:pPr marL="514350" indent="-514350">
              <a:buAutoNum type="alphaLcPeriod"/>
            </a:pPr>
            <a:endParaRPr lang="en-US" sz="1050" dirty="0"/>
          </a:p>
          <a:p>
            <a:pPr marL="514350" indent="-514350">
              <a:buAutoNum type="alphaLcPeriod"/>
            </a:pPr>
            <a:r>
              <a:rPr lang="en-US" dirty="0"/>
              <a:t>Serological diagnosis and not HIV or hepatitis? What’s left to talk about?</a:t>
            </a:r>
          </a:p>
        </p:txBody>
      </p:sp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DDF3ABB6-CB3A-11DD-5640-48961F7509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9" t="33179" r="15602"/>
          <a:stretch/>
        </p:blipFill>
        <p:spPr>
          <a:xfrm>
            <a:off x="10426046" y="5208667"/>
            <a:ext cx="1517714" cy="15507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5434951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enior woman silhouette #AD , #Paid, #Paid, #silhouette, #woman, #Senior">
            <a:extLst>
              <a:ext uri="{FF2B5EF4-FFF2-40B4-BE49-F238E27FC236}">
                <a16:creationId xmlns:a16="http://schemas.microsoft.com/office/drawing/2014/main" id="{6F8C8D8E-FEE6-AC8F-52C2-FC71E87566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62" r="31709"/>
          <a:stretch/>
        </p:blipFill>
        <p:spPr bwMode="auto">
          <a:xfrm>
            <a:off x="9104429" y="1807471"/>
            <a:ext cx="1805871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Woman Silhouette Standing Vector Art, Icons, and Graphics for Free Download">
            <a:extLst>
              <a:ext uri="{FF2B5EF4-FFF2-40B4-BE49-F238E27FC236}">
                <a16:creationId xmlns:a16="http://schemas.microsoft.com/office/drawing/2014/main" id="{2B47ACD4-0698-50A7-7C8F-357FE5D5F1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59" r="26882"/>
          <a:stretch/>
        </p:blipFill>
        <p:spPr bwMode="auto">
          <a:xfrm>
            <a:off x="1345278" y="1855096"/>
            <a:ext cx="1543051" cy="482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Girl with ponytails silhouette clipart, toddler, full body illustration psd">
            <a:hlinkClick r:id="rId4"/>
            <a:extLst>
              <a:ext uri="{FF2B5EF4-FFF2-40B4-BE49-F238E27FC236}">
                <a16:creationId xmlns:a16="http://schemas.microsoft.com/office/drawing/2014/main" id="{6B61686C-19F9-3FA1-47F0-1BB842A396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8F6F5"/>
              </a:clrFrom>
              <a:clrTo>
                <a:srgbClr val="F8F6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6" r="22875" b="5224"/>
          <a:stretch/>
        </p:blipFill>
        <p:spPr bwMode="auto">
          <a:xfrm>
            <a:off x="3228564" y="3269105"/>
            <a:ext cx="1354726" cy="339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eenage Boy Silhouette Stencil by Crafty Stencil">
            <a:extLst>
              <a:ext uri="{FF2B5EF4-FFF2-40B4-BE49-F238E27FC236}">
                <a16:creationId xmlns:a16="http://schemas.microsoft.com/office/drawing/2014/main" id="{F1AB7A19-D330-F001-40FB-7685813B1B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34" r="31068"/>
          <a:stretch/>
        </p:blipFill>
        <p:spPr bwMode="auto">
          <a:xfrm>
            <a:off x="7101205" y="1708209"/>
            <a:ext cx="1805871" cy="480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ownload Woman, Suit, Silhouette. Royalty-Free Vector Graphic - Pixabay">
            <a:extLst>
              <a:ext uri="{FF2B5EF4-FFF2-40B4-BE49-F238E27FC236}">
                <a16:creationId xmlns:a16="http://schemas.microsoft.com/office/drawing/2014/main" id="{721C3B29-AB9B-DA61-172D-194E726FC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946" y="1659895"/>
            <a:ext cx="2406660" cy="48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69144C9-F1FA-B694-A78E-65925F33CD3E}"/>
              </a:ext>
            </a:extLst>
          </p:cNvPr>
          <p:cNvSpPr txBox="1">
            <a:spLocks/>
          </p:cNvSpPr>
          <p:nvPr/>
        </p:nvSpPr>
        <p:spPr>
          <a:xfrm>
            <a:off x="1251687" y="1034800"/>
            <a:ext cx="1543051" cy="973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u="sng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Case 1</a:t>
            </a:r>
            <a:br>
              <a:rPr lang="en-US" sz="2000" u="sng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</a:br>
            <a:r>
              <a:rPr lang="en-US" sz="2000" dirty="0">
                <a:latin typeface="+mn-lt"/>
                <a:ea typeface="Red Hat Display Black" panose="02010303040201060303" pitchFamily="2" charset="0"/>
                <a:cs typeface="Red Hat Display Black" panose="02010303040201060303" pitchFamily="2" charset="0"/>
              </a:rPr>
              <a:t>sore throat</a:t>
            </a:r>
          </a:p>
          <a:p>
            <a:pPr algn="ctr"/>
            <a:r>
              <a:rPr lang="en-US" sz="2000" dirty="0">
                <a:latin typeface="+mn-lt"/>
                <a:ea typeface="Red Hat Display Black" panose="02010303040201060303" pitchFamily="2" charset="0"/>
                <a:cs typeface="Red Hat Display Black" panose="02010303040201060303" pitchFamily="2" charset="0"/>
              </a:rPr>
              <a:t>EBV</a:t>
            </a:r>
          </a:p>
          <a:p>
            <a:pPr algn="ctr"/>
            <a:endParaRPr lang="en-US" sz="2000" dirty="0">
              <a:latin typeface="Red Hat Display Black" panose="02010303040201060303" pitchFamily="2" charset="0"/>
              <a:ea typeface="Red Hat Display Black" panose="02010303040201060303" pitchFamily="2" charset="0"/>
              <a:cs typeface="Red Hat Display Black" panose="02010303040201060303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5961F07-94AB-591F-19DA-DBD8BC38BC0D}"/>
              </a:ext>
            </a:extLst>
          </p:cNvPr>
          <p:cNvSpPr txBox="1">
            <a:spLocks/>
          </p:cNvSpPr>
          <p:nvPr/>
        </p:nvSpPr>
        <p:spPr>
          <a:xfrm>
            <a:off x="2996208" y="2612194"/>
            <a:ext cx="1816349" cy="973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u="sng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Case 2</a:t>
            </a:r>
            <a:br>
              <a:rPr lang="en-US" sz="2000" u="sng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</a:br>
            <a:r>
              <a:rPr lang="en-US" sz="2000" dirty="0">
                <a:latin typeface="+mn-lt"/>
                <a:ea typeface="Red Hat Display Black" panose="02010303040201060303" pitchFamily="2" charset="0"/>
                <a:cs typeface="Red Hat Display Black" panose="02010303040201060303" pitchFamily="2" charset="0"/>
              </a:rPr>
              <a:t>hypotonia</a:t>
            </a:r>
          </a:p>
          <a:p>
            <a:pPr algn="ctr"/>
            <a:r>
              <a:rPr lang="en-US" sz="2000" dirty="0">
                <a:latin typeface="+mn-lt"/>
                <a:ea typeface="Red Hat Display Black" panose="02010303040201060303" pitchFamily="2" charset="0"/>
                <a:cs typeface="Red Hat Display Black" panose="02010303040201060303" pitchFamily="2" charset="0"/>
              </a:rPr>
              <a:t>parvovirus/EBV</a:t>
            </a:r>
          </a:p>
          <a:p>
            <a:pPr algn="ctr"/>
            <a:endParaRPr lang="en-US" sz="2000" dirty="0">
              <a:latin typeface="Red Hat Display Black" panose="02010303040201060303" pitchFamily="2" charset="0"/>
              <a:ea typeface="Red Hat Display Black" panose="02010303040201060303" pitchFamily="2" charset="0"/>
              <a:cs typeface="Red Hat Display Black" panose="02010303040201060303" pitchFamily="2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0BB25A3-B30A-12CE-0E07-0F2AC3DBB16E}"/>
              </a:ext>
            </a:extLst>
          </p:cNvPr>
          <p:cNvSpPr txBox="1">
            <a:spLocks/>
          </p:cNvSpPr>
          <p:nvPr/>
        </p:nvSpPr>
        <p:spPr>
          <a:xfrm>
            <a:off x="4918811" y="651419"/>
            <a:ext cx="1543051" cy="973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u="sng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Case 3</a:t>
            </a:r>
            <a:br>
              <a:rPr lang="en-US" sz="2000" u="sng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</a:br>
            <a:r>
              <a:rPr lang="en-US" sz="2000" dirty="0">
                <a:latin typeface="+mn-lt"/>
                <a:ea typeface="Red Hat Display Black" panose="02010303040201060303" pitchFamily="2" charset="0"/>
                <a:cs typeface="Red Hat Display Black" panose="02010303040201060303" pitchFamily="2" charset="0"/>
              </a:rPr>
              <a:t>joint pain</a:t>
            </a:r>
          </a:p>
          <a:p>
            <a:pPr algn="ctr"/>
            <a:r>
              <a:rPr lang="en-US" sz="2000" dirty="0">
                <a:latin typeface="+mn-lt"/>
                <a:ea typeface="Red Hat Display Black" panose="02010303040201060303" pitchFamily="2" charset="0"/>
                <a:cs typeface="Red Hat Display Black" panose="02010303040201060303" pitchFamily="2" charset="0"/>
              </a:rPr>
              <a:t>parvovirus</a:t>
            </a:r>
          </a:p>
          <a:p>
            <a:pPr algn="ctr"/>
            <a:endParaRPr lang="en-US" sz="2000" dirty="0">
              <a:latin typeface="Red Hat Display Black" panose="02010303040201060303" pitchFamily="2" charset="0"/>
              <a:ea typeface="Red Hat Display Black" panose="02010303040201060303" pitchFamily="2" charset="0"/>
              <a:cs typeface="Red Hat Display Black" panose="02010303040201060303" pitchFamily="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BD21C82-6435-E8A7-5110-50110B25D4BD}"/>
              </a:ext>
            </a:extLst>
          </p:cNvPr>
          <p:cNvSpPr txBox="1">
            <a:spLocks/>
          </p:cNvSpPr>
          <p:nvPr/>
        </p:nvSpPr>
        <p:spPr>
          <a:xfrm>
            <a:off x="7050028" y="778795"/>
            <a:ext cx="1543051" cy="973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u="sng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Case 4</a:t>
            </a:r>
            <a:br>
              <a:rPr lang="en-US" sz="2000" u="sng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</a:br>
            <a:r>
              <a:rPr lang="en-US" sz="2000" dirty="0">
                <a:latin typeface="+mn-lt"/>
                <a:ea typeface="Red Hat Display Black" panose="02010303040201060303" pitchFamily="2" charset="0"/>
                <a:cs typeface="Red Hat Display Black" panose="02010303040201060303" pitchFamily="2" charset="0"/>
              </a:rPr>
              <a:t>rash</a:t>
            </a:r>
          </a:p>
          <a:p>
            <a:pPr algn="ctr"/>
            <a:r>
              <a:rPr lang="en-US" sz="2000" dirty="0">
                <a:latin typeface="+mn-lt"/>
                <a:ea typeface="Red Hat Display Black" panose="02010303040201060303" pitchFamily="2" charset="0"/>
                <a:cs typeface="Red Hat Display Black" panose="02010303040201060303" pitchFamily="2" charset="0"/>
              </a:rPr>
              <a:t>parvovirus</a:t>
            </a:r>
          </a:p>
          <a:p>
            <a:pPr algn="ctr"/>
            <a:endParaRPr lang="en-US" sz="2000" dirty="0">
              <a:latin typeface="Red Hat Display Black" panose="02010303040201060303" pitchFamily="2" charset="0"/>
              <a:ea typeface="Red Hat Display Black" panose="02010303040201060303" pitchFamily="2" charset="0"/>
              <a:cs typeface="Red Hat Display Black" panose="02010303040201060303" pitchFamily="2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FC5456F-A57A-F248-7BDE-25DD4F470881}"/>
              </a:ext>
            </a:extLst>
          </p:cNvPr>
          <p:cNvSpPr txBox="1">
            <a:spLocks/>
          </p:cNvSpPr>
          <p:nvPr/>
        </p:nvSpPr>
        <p:spPr>
          <a:xfrm>
            <a:off x="9271558" y="1052580"/>
            <a:ext cx="1543051" cy="973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u="sng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Case 5</a:t>
            </a:r>
            <a:br>
              <a:rPr lang="en-US" sz="2000" u="sng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</a:br>
            <a:r>
              <a:rPr lang="en-US" sz="2000" dirty="0">
                <a:latin typeface="+mn-lt"/>
                <a:ea typeface="Red Hat Display Black" panose="02010303040201060303" pitchFamily="2" charset="0"/>
                <a:cs typeface="Red Hat Display Black" panose="02010303040201060303" pitchFamily="2" charset="0"/>
              </a:rPr>
              <a:t>confusion</a:t>
            </a:r>
          </a:p>
          <a:p>
            <a:pPr algn="ctr"/>
            <a:r>
              <a:rPr lang="en-US" sz="2000" dirty="0">
                <a:latin typeface="+mn-lt"/>
                <a:ea typeface="Red Hat Display Black" panose="02010303040201060303" pitchFamily="2" charset="0"/>
                <a:cs typeface="Red Hat Display Black" panose="02010303040201060303" pitchFamily="2" charset="0"/>
              </a:rPr>
              <a:t>WNV</a:t>
            </a:r>
          </a:p>
          <a:p>
            <a:pPr algn="ctr"/>
            <a:endParaRPr lang="en-US" sz="2000" dirty="0">
              <a:latin typeface="Red Hat Display Black" panose="02010303040201060303" pitchFamily="2" charset="0"/>
              <a:ea typeface="Red Hat Display Black" panose="02010303040201060303" pitchFamily="2" charset="0"/>
              <a:cs typeface="Red Hat Display Black" panose="020103030402010603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321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AA14-6988-6734-490B-5271174A0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154" y="1372243"/>
            <a:ext cx="11219656" cy="2378219"/>
          </a:xfrm>
        </p:spPr>
        <p:txBody>
          <a:bodyPr>
            <a:normAutofit/>
          </a:bodyPr>
          <a:lstStyle/>
          <a:p>
            <a:r>
              <a:rPr lang="en-US" dirty="0">
                <a:latin typeface="Red Hat Display Black" panose="02010303040201060303" pitchFamily="2" charset="0"/>
                <a:ea typeface="Red Hat Display Black" panose="02010303040201060303" pitchFamily="2" charset="0"/>
                <a:cs typeface="Red Hat Display Black" panose="02010303040201060303" pitchFamily="2" charset="0"/>
              </a:rPr>
              <a:t>Clinical Virology Case Studies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075344-0391-9C95-F23C-25D53297B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401" y="4775200"/>
            <a:ext cx="11065162" cy="1560944"/>
          </a:xfrm>
        </p:spPr>
        <p:txBody>
          <a:bodyPr>
            <a:normAutofit/>
          </a:bodyPr>
          <a:lstStyle/>
          <a:p>
            <a:r>
              <a:rPr lang="en-US" sz="2800" b="1" dirty="0"/>
              <a:t>Derrick Chen, MD</a:t>
            </a:r>
          </a:p>
          <a:p>
            <a:r>
              <a:rPr lang="en-US" sz="2000" dirty="0"/>
              <a:t>Associate Professor, Dept of Pathology and Lab Medicine, Univ of Wisconsin – Madison</a:t>
            </a:r>
          </a:p>
          <a:p>
            <a:r>
              <a:rPr lang="en-US" sz="2000" dirty="0"/>
              <a:t>Medical Director, Clinical Microbiology, UW Health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19DEDD-9BA5-5E6B-DFD2-5B6FA97C5C5A}"/>
              </a:ext>
            </a:extLst>
          </p:cNvPr>
          <p:cNvSpPr/>
          <p:nvPr/>
        </p:nvSpPr>
        <p:spPr>
          <a:xfrm>
            <a:off x="0" y="1"/>
            <a:ext cx="12192000" cy="537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Selection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Based on the selection criteria, </a:t>
            </a:r>
            <a:r>
              <a:rPr lang="en-US" b="1" i="1" dirty="0"/>
              <a:t>your</a:t>
            </a:r>
            <a:r>
              <a:rPr lang="en-US" b="1" dirty="0"/>
              <a:t> thoughts are:</a:t>
            </a:r>
          </a:p>
          <a:p>
            <a:pPr marL="514350" indent="-514350">
              <a:buAutoNum type="alphaLcPeriod"/>
            </a:pPr>
            <a:endParaRPr lang="en-US" sz="1050" dirty="0"/>
          </a:p>
          <a:p>
            <a:pPr marL="514350" indent="-514350">
              <a:buAutoNum type="alphaLcPeriod"/>
            </a:pPr>
            <a:r>
              <a:rPr lang="en-US" dirty="0"/>
              <a:t>Serological diagnosis and not HIV or hepatitis? What’s left to talk about?</a:t>
            </a:r>
          </a:p>
          <a:p>
            <a:pPr marL="514350" indent="-514350">
              <a:buAutoNum type="alphaLcPeriod"/>
            </a:pPr>
            <a:r>
              <a:rPr lang="en-US" dirty="0"/>
              <a:t>Fine. Maybe there’s something to talk about, but for 30+ minutes?</a:t>
            </a:r>
          </a:p>
        </p:txBody>
      </p:sp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4251773F-C6FF-E398-65CB-24CC366565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9" t="33179" r="15602"/>
          <a:stretch/>
        </p:blipFill>
        <p:spPr>
          <a:xfrm>
            <a:off x="10426046" y="5208667"/>
            <a:ext cx="1517714" cy="15507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42421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Selection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Based on the selection criteria, </a:t>
            </a:r>
            <a:r>
              <a:rPr lang="en-US" b="1" i="1" dirty="0"/>
              <a:t>your</a:t>
            </a:r>
            <a:r>
              <a:rPr lang="en-US" b="1" dirty="0"/>
              <a:t> thoughts are:</a:t>
            </a:r>
          </a:p>
          <a:p>
            <a:pPr marL="514350" indent="-514350">
              <a:buAutoNum type="alphaLcPeriod"/>
            </a:pPr>
            <a:endParaRPr lang="en-US" sz="1050" dirty="0"/>
          </a:p>
          <a:p>
            <a:pPr marL="514350" indent="-514350">
              <a:buAutoNum type="alphaLcPeriod"/>
            </a:pPr>
            <a:r>
              <a:rPr lang="en-US" dirty="0"/>
              <a:t>Serological diagnosis and not HIV or hepatitis? What’s left to talk about?</a:t>
            </a:r>
          </a:p>
          <a:p>
            <a:pPr marL="514350" indent="-514350">
              <a:buAutoNum type="alphaLcPeriod"/>
            </a:pPr>
            <a:r>
              <a:rPr lang="en-US" dirty="0"/>
              <a:t>Fine. Maybe there’s something to talk about, but for 30+ minutes?</a:t>
            </a:r>
          </a:p>
          <a:p>
            <a:pPr marL="514350" indent="-514350">
              <a:buAutoNum type="alphaLcPeriod"/>
            </a:pPr>
            <a:r>
              <a:rPr lang="en-US" dirty="0"/>
              <a:t>‘C’, I always pick ‘C’.</a:t>
            </a:r>
          </a:p>
        </p:txBody>
      </p:sp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9EFF590F-07D7-242F-5C50-8B828DAB45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9" t="33179" r="15602"/>
          <a:stretch/>
        </p:blipFill>
        <p:spPr>
          <a:xfrm>
            <a:off x="10426046" y="5208667"/>
            <a:ext cx="1517714" cy="15507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093319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33C-6594-91EA-7DC7-2BBED6E9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716"/>
            <a:ext cx="10515600" cy="973972"/>
          </a:xfrm>
        </p:spPr>
        <p:txBody>
          <a:bodyPr/>
          <a:lstStyle/>
          <a:p>
            <a:r>
              <a:rPr lang="en-US" dirty="0"/>
              <a:t>Case Selection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33C7C-478E-1D41-4E06-E27981EB2E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Based on the selection criteria, </a:t>
            </a:r>
            <a:r>
              <a:rPr lang="en-US" b="1" i="1" dirty="0"/>
              <a:t>your</a:t>
            </a:r>
            <a:r>
              <a:rPr lang="en-US" b="1" dirty="0"/>
              <a:t> thoughts are:</a:t>
            </a:r>
          </a:p>
          <a:p>
            <a:pPr marL="514350" indent="-514350">
              <a:buAutoNum type="alphaLcPeriod"/>
            </a:pPr>
            <a:endParaRPr lang="en-US" sz="1050" dirty="0"/>
          </a:p>
          <a:p>
            <a:pPr marL="514350" indent="-514350">
              <a:buAutoNum type="alphaLcPeriod"/>
            </a:pPr>
            <a:r>
              <a:rPr lang="en-US" dirty="0"/>
              <a:t>Serological diagnosis and not HIV or hepatitis? What’s left to talk about?</a:t>
            </a:r>
          </a:p>
          <a:p>
            <a:pPr marL="514350" indent="-514350">
              <a:buAutoNum type="alphaLcPeriod"/>
            </a:pPr>
            <a:r>
              <a:rPr lang="en-US" dirty="0"/>
              <a:t>Fine. Maybe there’s something to talk about, but for 30+ minutes?</a:t>
            </a:r>
          </a:p>
          <a:p>
            <a:pPr marL="514350" indent="-514350">
              <a:buAutoNum type="alphaLcPeriod"/>
            </a:pPr>
            <a:r>
              <a:rPr lang="en-US" dirty="0"/>
              <a:t>‘C’, I always pick ‘C’.</a:t>
            </a:r>
          </a:p>
          <a:p>
            <a:pPr marL="514350" indent="-514350">
              <a:buAutoNum type="alphaLcPeriod"/>
            </a:pPr>
            <a:r>
              <a:rPr lang="en-US" dirty="0"/>
              <a:t>Why don’t we have the trainees answer first?</a:t>
            </a:r>
          </a:p>
        </p:txBody>
      </p:sp>
      <p:pic>
        <p:nvPicPr>
          <p:cNvPr id="4" name="Picture 3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50EABD1A-4778-18E4-A8A5-8D9F35672D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9" t="33179" r="15602"/>
          <a:stretch/>
        </p:blipFill>
        <p:spPr>
          <a:xfrm>
            <a:off x="10426046" y="5208667"/>
            <a:ext cx="1517714" cy="15507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88020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3837</Words>
  <Application>Microsoft Office PowerPoint</Application>
  <PresentationFormat>Widescreen</PresentationFormat>
  <Paragraphs>417</Paragraphs>
  <Slides>61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Arial</vt:lpstr>
      <vt:lpstr>Calibri</vt:lpstr>
      <vt:lpstr>Calibri Light</vt:lpstr>
      <vt:lpstr>Cambria</vt:lpstr>
      <vt:lpstr>Cavolini</vt:lpstr>
      <vt:lpstr>Red Hat Display Black</vt:lpstr>
      <vt:lpstr>Office Theme</vt:lpstr>
      <vt:lpstr>Clinical Virology Case Studies</vt:lpstr>
      <vt:lpstr>Disclosures</vt:lpstr>
      <vt:lpstr>Case Selection Criteria</vt:lpstr>
      <vt:lpstr>Case Selection Criteria</vt:lpstr>
      <vt:lpstr>Case Selection Criteria</vt:lpstr>
      <vt:lpstr>Case Selection Criteria</vt:lpstr>
      <vt:lpstr>Case Selection Criteria</vt:lpstr>
      <vt:lpstr>Case Selection Criteria</vt:lpstr>
      <vt:lpstr>Case Selection Criteria</vt:lpstr>
      <vt:lpstr>Case Selection Criteria</vt:lpstr>
      <vt:lpstr>PowerPoint Presentation</vt:lpstr>
      <vt:lpstr>Case 1</vt:lpstr>
      <vt:lpstr>Case 1</vt:lpstr>
      <vt:lpstr>Case 1</vt:lpstr>
      <vt:lpstr>Case 1</vt:lpstr>
      <vt:lpstr>Case 1</vt:lpstr>
      <vt:lpstr>Case 1</vt:lpstr>
      <vt:lpstr>Case 1</vt:lpstr>
      <vt:lpstr>Infectious Mononucleosis</vt:lpstr>
      <vt:lpstr>PowerPoint Presentation</vt:lpstr>
      <vt:lpstr>PowerPoint Presentation</vt:lpstr>
      <vt:lpstr>PowerPoint Presentation</vt:lpstr>
      <vt:lpstr>PowerPoint Presentation</vt:lpstr>
      <vt:lpstr>Case 2</vt:lpstr>
      <vt:lpstr>Case 2</vt:lpstr>
      <vt:lpstr>Case 2</vt:lpstr>
      <vt:lpstr>Case 2</vt:lpstr>
      <vt:lpstr>Case 2</vt:lpstr>
      <vt:lpstr>Case 2</vt:lpstr>
      <vt:lpstr>Case 2</vt:lpstr>
      <vt:lpstr>False-Positive EBV and HSV due to Parvovirus</vt:lpstr>
      <vt:lpstr>False-Positive EBV and HSV due to Parvovirus</vt:lpstr>
      <vt:lpstr>PowerPoint Presentation</vt:lpstr>
      <vt:lpstr>Case 3</vt:lpstr>
      <vt:lpstr>Case 3</vt:lpstr>
      <vt:lpstr>Case 3</vt:lpstr>
      <vt:lpstr>Case 3</vt:lpstr>
      <vt:lpstr>Case 3</vt:lpstr>
      <vt:lpstr>Parvovirus B19</vt:lpstr>
      <vt:lpstr>Parvovirus B19</vt:lpstr>
      <vt:lpstr>PowerPoint Presentation</vt:lpstr>
      <vt:lpstr>PowerPoint Presentation</vt:lpstr>
      <vt:lpstr>PowerPoint Presentation</vt:lpstr>
      <vt:lpstr>Case 4</vt:lpstr>
      <vt:lpstr>Case 4</vt:lpstr>
      <vt:lpstr>Case 4</vt:lpstr>
      <vt:lpstr>Case 4</vt:lpstr>
      <vt:lpstr>Case 4</vt:lpstr>
      <vt:lpstr>Case 4</vt:lpstr>
      <vt:lpstr>Papular-purpuric gloves and socks syndrome</vt:lpstr>
      <vt:lpstr>PowerPoint Presentation</vt:lpstr>
      <vt:lpstr>Case 5</vt:lpstr>
      <vt:lpstr>Case 5</vt:lpstr>
      <vt:lpstr>Case 5</vt:lpstr>
      <vt:lpstr>Case 5</vt:lpstr>
      <vt:lpstr>Case 5</vt:lpstr>
      <vt:lpstr>Case 5</vt:lpstr>
      <vt:lpstr>West Nile Virus</vt:lpstr>
      <vt:lpstr>PowerPoint Presentation</vt:lpstr>
      <vt:lpstr>PowerPoint Presentation</vt:lpstr>
      <vt:lpstr>Clinical Virology Case Studies</vt:lpstr>
    </vt:vector>
  </TitlesOfParts>
  <Company>UWHCA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Derrick J</dc:creator>
  <cp:lastModifiedBy>Chen, Derrick J</cp:lastModifiedBy>
  <cp:revision>188</cp:revision>
  <dcterms:created xsi:type="dcterms:W3CDTF">2024-05-06T17:40:06Z</dcterms:created>
  <dcterms:modified xsi:type="dcterms:W3CDTF">2024-05-17T19:27:46Z</dcterms:modified>
</cp:coreProperties>
</file>