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327" r:id="rId4"/>
    <p:sldId id="292" r:id="rId5"/>
    <p:sldId id="297" r:id="rId6"/>
    <p:sldId id="298" r:id="rId7"/>
    <p:sldId id="299" r:id="rId8"/>
    <p:sldId id="301" r:id="rId9"/>
    <p:sldId id="285" r:id="rId10"/>
    <p:sldId id="308" r:id="rId11"/>
    <p:sldId id="293" r:id="rId12"/>
    <p:sldId id="287" r:id="rId13"/>
    <p:sldId id="316" r:id="rId14"/>
    <p:sldId id="305" r:id="rId15"/>
    <p:sldId id="309" r:id="rId16"/>
    <p:sldId id="310" r:id="rId17"/>
    <p:sldId id="294" r:id="rId18"/>
    <p:sldId id="306" r:id="rId19"/>
    <p:sldId id="319" r:id="rId20"/>
    <p:sldId id="288" r:id="rId21"/>
    <p:sldId id="296" r:id="rId22"/>
    <p:sldId id="321" r:id="rId23"/>
    <p:sldId id="289" r:id="rId24"/>
    <p:sldId id="261" r:id="rId25"/>
    <p:sldId id="320" r:id="rId26"/>
    <p:sldId id="317" r:id="rId27"/>
    <p:sldId id="283" r:id="rId28"/>
    <p:sldId id="318" r:id="rId29"/>
    <p:sldId id="260" r:id="rId30"/>
    <p:sldId id="266" r:id="rId31"/>
    <p:sldId id="267" r:id="rId32"/>
    <p:sldId id="279" r:id="rId33"/>
    <p:sldId id="281" r:id="rId34"/>
    <p:sldId id="282" r:id="rId35"/>
    <p:sldId id="269" r:id="rId36"/>
    <p:sldId id="280" r:id="rId37"/>
    <p:sldId id="322" r:id="rId38"/>
    <p:sldId id="303" r:id="rId39"/>
    <p:sldId id="304" r:id="rId40"/>
    <p:sldId id="315" r:id="rId41"/>
    <p:sldId id="323" r:id="rId42"/>
    <p:sldId id="324" r:id="rId43"/>
    <p:sldId id="325" r:id="rId44"/>
    <p:sldId id="326" r:id="rId45"/>
    <p:sldId id="276" r:id="rId46"/>
    <p:sldId id="312" r:id="rId47"/>
    <p:sldId id="25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F3E8C2"/>
    <a:srgbClr val="D7C087"/>
    <a:srgbClr val="C1A14C"/>
    <a:srgbClr val="988147"/>
    <a:srgbClr val="7459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4" autoAdjust="0"/>
    <p:restoredTop sz="67366" autoAdjust="0"/>
  </p:normalViewPr>
  <p:slideViewPr>
    <p:cSldViewPr snapToGrid="0">
      <p:cViewPr>
        <p:scale>
          <a:sx n="80" d="100"/>
          <a:sy n="80" d="100"/>
        </p:scale>
        <p:origin x="96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katari.sporrong\Dropbox%20(Resolute%20Digital)\Creative\CDC\CDC_Hepatitis_Surveillance\01-Assets\PPT%20and%20PDF%20Assets\Data\3_HepC_Data_Table_Figures_NNDSS2020_July14_2022-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ramutamx\Documents\HCV\US_HCV_target_cas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areaChart>
        <c:grouping val="standard"/>
        <c:varyColors val="0"/>
        <c:ser>
          <c:idx val="1"/>
          <c:order val="0"/>
          <c:tx>
            <c:strRef>
              <c:f>'Fig3.8'!$O$2</c:f>
              <c:strCache>
                <c:ptCount val="1"/>
                <c:pt idx="0">
                  <c:v>Male</c:v>
                </c:pt>
              </c:strCache>
            </c:strRef>
          </c:tx>
          <c:spPr>
            <a:solidFill>
              <a:schemeClr val="accent1">
                <a:lumMod val="50000"/>
              </a:schemeClr>
            </a:solidFill>
            <a:ln>
              <a:noFill/>
            </a:ln>
            <a:effectLst/>
          </c:spPr>
          <c:val>
            <c:numRef>
              <c:f>'Fig3.8'!$O$3:$O$100</c:f>
              <c:numCache>
                <c:formatCode>General</c:formatCode>
                <c:ptCount val="98"/>
                <c:pt idx="0">
                  <c:v>10</c:v>
                </c:pt>
                <c:pt idx="1">
                  <c:v>11</c:v>
                </c:pt>
                <c:pt idx="2">
                  <c:v>21</c:v>
                </c:pt>
                <c:pt idx="3">
                  <c:v>16</c:v>
                </c:pt>
                <c:pt idx="4">
                  <c:v>9</c:v>
                </c:pt>
                <c:pt idx="5">
                  <c:v>8</c:v>
                </c:pt>
                <c:pt idx="6">
                  <c:v>5</c:v>
                </c:pt>
                <c:pt idx="7">
                  <c:v>6</c:v>
                </c:pt>
                <c:pt idx="8">
                  <c:v>4</c:v>
                </c:pt>
                <c:pt idx="9">
                  <c:v>5</c:v>
                </c:pt>
                <c:pt idx="10">
                  <c:v>4</c:v>
                </c:pt>
                <c:pt idx="11">
                  <c:v>3</c:v>
                </c:pt>
                <c:pt idx="12">
                  <c:v>5</c:v>
                </c:pt>
                <c:pt idx="13">
                  <c:v>2</c:v>
                </c:pt>
                <c:pt idx="14">
                  <c:v>7</c:v>
                </c:pt>
                <c:pt idx="15">
                  <c:v>12</c:v>
                </c:pt>
                <c:pt idx="16">
                  <c:v>25</c:v>
                </c:pt>
                <c:pt idx="17">
                  <c:v>47</c:v>
                </c:pt>
                <c:pt idx="18">
                  <c:v>112</c:v>
                </c:pt>
                <c:pt idx="19">
                  <c:v>174</c:v>
                </c:pt>
                <c:pt idx="20">
                  <c:v>336</c:v>
                </c:pt>
                <c:pt idx="21">
                  <c:v>496</c:v>
                </c:pt>
                <c:pt idx="22">
                  <c:v>624</c:v>
                </c:pt>
                <c:pt idx="23">
                  <c:v>800</c:v>
                </c:pt>
                <c:pt idx="24">
                  <c:v>1087</c:v>
                </c:pt>
                <c:pt idx="25">
                  <c:v>1133</c:v>
                </c:pt>
                <c:pt idx="26">
                  <c:v>1399</c:v>
                </c:pt>
                <c:pt idx="27">
                  <c:v>1617</c:v>
                </c:pt>
                <c:pt idx="28">
                  <c:v>1754</c:v>
                </c:pt>
                <c:pt idx="29">
                  <c:v>1800</c:v>
                </c:pt>
                <c:pt idx="30">
                  <c:v>1787</c:v>
                </c:pt>
                <c:pt idx="31">
                  <c:v>1780</c:v>
                </c:pt>
                <c:pt idx="32">
                  <c:v>1686</c:v>
                </c:pt>
                <c:pt idx="33">
                  <c:v>1702</c:v>
                </c:pt>
                <c:pt idx="34">
                  <c:v>1681</c:v>
                </c:pt>
                <c:pt idx="35">
                  <c:v>1620</c:v>
                </c:pt>
                <c:pt idx="36">
                  <c:v>1576</c:v>
                </c:pt>
                <c:pt idx="37">
                  <c:v>1525</c:v>
                </c:pt>
                <c:pt idx="38">
                  <c:v>1498</c:v>
                </c:pt>
                <c:pt idx="39">
                  <c:v>1451</c:v>
                </c:pt>
                <c:pt idx="40">
                  <c:v>1320</c:v>
                </c:pt>
                <c:pt idx="41">
                  <c:v>1245</c:v>
                </c:pt>
                <c:pt idx="42">
                  <c:v>1102</c:v>
                </c:pt>
                <c:pt idx="43">
                  <c:v>1033</c:v>
                </c:pt>
                <c:pt idx="44">
                  <c:v>901</c:v>
                </c:pt>
                <c:pt idx="45">
                  <c:v>893</c:v>
                </c:pt>
                <c:pt idx="46">
                  <c:v>933</c:v>
                </c:pt>
                <c:pt idx="47">
                  <c:v>931</c:v>
                </c:pt>
                <c:pt idx="48">
                  <c:v>930</c:v>
                </c:pt>
                <c:pt idx="49">
                  <c:v>955</c:v>
                </c:pt>
                <c:pt idx="50">
                  <c:v>966</c:v>
                </c:pt>
                <c:pt idx="51">
                  <c:v>1036</c:v>
                </c:pt>
                <c:pt idx="52">
                  <c:v>1032</c:v>
                </c:pt>
                <c:pt idx="53">
                  <c:v>1129</c:v>
                </c:pt>
                <c:pt idx="54">
                  <c:v>1258</c:v>
                </c:pt>
                <c:pt idx="55">
                  <c:v>1337</c:v>
                </c:pt>
                <c:pt idx="56">
                  <c:v>1392</c:v>
                </c:pt>
                <c:pt idx="57">
                  <c:v>1466</c:v>
                </c:pt>
                <c:pt idx="58">
                  <c:v>1507</c:v>
                </c:pt>
                <c:pt idx="59">
                  <c:v>1527</c:v>
                </c:pt>
                <c:pt idx="60">
                  <c:v>1510</c:v>
                </c:pt>
                <c:pt idx="61">
                  <c:v>1446</c:v>
                </c:pt>
                <c:pt idx="62">
                  <c:v>1503</c:v>
                </c:pt>
                <c:pt idx="63">
                  <c:v>1368</c:v>
                </c:pt>
                <c:pt idx="64">
                  <c:v>1447</c:v>
                </c:pt>
                <c:pt idx="65">
                  <c:v>1238</c:v>
                </c:pt>
                <c:pt idx="66">
                  <c:v>1083</c:v>
                </c:pt>
                <c:pt idx="67">
                  <c:v>910</c:v>
                </c:pt>
                <c:pt idx="68">
                  <c:v>759</c:v>
                </c:pt>
                <c:pt idx="69">
                  <c:v>595</c:v>
                </c:pt>
                <c:pt idx="70">
                  <c:v>455</c:v>
                </c:pt>
                <c:pt idx="71">
                  <c:v>380</c:v>
                </c:pt>
                <c:pt idx="72">
                  <c:v>303</c:v>
                </c:pt>
                <c:pt idx="73">
                  <c:v>181</c:v>
                </c:pt>
                <c:pt idx="74">
                  <c:v>179</c:v>
                </c:pt>
                <c:pt idx="75">
                  <c:v>134</c:v>
                </c:pt>
                <c:pt idx="76">
                  <c:v>128</c:v>
                </c:pt>
                <c:pt idx="77">
                  <c:v>107</c:v>
                </c:pt>
                <c:pt idx="78">
                  <c:v>66</c:v>
                </c:pt>
                <c:pt idx="79">
                  <c:v>65</c:v>
                </c:pt>
                <c:pt idx="80">
                  <c:v>37</c:v>
                </c:pt>
                <c:pt idx="81">
                  <c:v>37</c:v>
                </c:pt>
                <c:pt idx="82">
                  <c:v>17</c:v>
                </c:pt>
                <c:pt idx="83">
                  <c:v>30</c:v>
                </c:pt>
                <c:pt idx="84">
                  <c:v>28</c:v>
                </c:pt>
                <c:pt idx="85">
                  <c:v>22</c:v>
                </c:pt>
                <c:pt idx="86">
                  <c:v>16</c:v>
                </c:pt>
                <c:pt idx="87">
                  <c:v>11</c:v>
                </c:pt>
                <c:pt idx="88">
                  <c:v>8</c:v>
                </c:pt>
                <c:pt idx="89">
                  <c:v>5</c:v>
                </c:pt>
                <c:pt idx="90">
                  <c:v>2</c:v>
                </c:pt>
                <c:pt idx="91">
                  <c:v>4</c:v>
                </c:pt>
                <c:pt idx="92">
                  <c:v>2</c:v>
                </c:pt>
                <c:pt idx="93">
                  <c:v>3</c:v>
                </c:pt>
                <c:pt idx="94">
                  <c:v>3</c:v>
                </c:pt>
                <c:pt idx="95">
                  <c:v>3</c:v>
                </c:pt>
                <c:pt idx="96">
                  <c:v>3</c:v>
                </c:pt>
                <c:pt idx="97">
                  <c:v>1</c:v>
                </c:pt>
              </c:numCache>
            </c:numRef>
          </c:val>
          <c:extLst>
            <c:ext xmlns:c16="http://schemas.microsoft.com/office/drawing/2014/chart" uri="{C3380CC4-5D6E-409C-BE32-E72D297353CC}">
              <c16:uniqueId val="{00000000-AF7E-4655-A283-F3DB8E5C666A}"/>
            </c:ext>
          </c:extLst>
        </c:ser>
        <c:ser>
          <c:idx val="2"/>
          <c:order val="1"/>
          <c:tx>
            <c:strRef>
              <c:f>'Fig3.8'!$P$2</c:f>
              <c:strCache>
                <c:ptCount val="1"/>
                <c:pt idx="0">
                  <c:v>Female</c:v>
                </c:pt>
              </c:strCache>
            </c:strRef>
          </c:tx>
          <c:spPr>
            <a:solidFill>
              <a:schemeClr val="tx2">
                <a:lumMod val="20000"/>
                <a:lumOff val="80000"/>
              </a:schemeClr>
            </a:solidFill>
            <a:ln>
              <a:noFill/>
            </a:ln>
            <a:effectLst/>
          </c:spPr>
          <c:val>
            <c:numRef>
              <c:f>'Fig3.8'!$P$3:$P$100</c:f>
              <c:numCache>
                <c:formatCode>General</c:formatCode>
                <c:ptCount val="98"/>
                <c:pt idx="0">
                  <c:v>12</c:v>
                </c:pt>
                <c:pt idx="1">
                  <c:v>9</c:v>
                </c:pt>
                <c:pt idx="2">
                  <c:v>19</c:v>
                </c:pt>
                <c:pt idx="3">
                  <c:v>12</c:v>
                </c:pt>
                <c:pt idx="4">
                  <c:v>10</c:v>
                </c:pt>
                <c:pt idx="5">
                  <c:v>8</c:v>
                </c:pt>
                <c:pt idx="6">
                  <c:v>3</c:v>
                </c:pt>
                <c:pt idx="7">
                  <c:v>5</c:v>
                </c:pt>
                <c:pt idx="8">
                  <c:v>8</c:v>
                </c:pt>
                <c:pt idx="9">
                  <c:v>3</c:v>
                </c:pt>
                <c:pt idx="10">
                  <c:v>3</c:v>
                </c:pt>
                <c:pt idx="11">
                  <c:v>3</c:v>
                </c:pt>
                <c:pt idx="12">
                  <c:v>6</c:v>
                </c:pt>
                <c:pt idx="13">
                  <c:v>11</c:v>
                </c:pt>
                <c:pt idx="14">
                  <c:v>13</c:v>
                </c:pt>
                <c:pt idx="15">
                  <c:v>18</c:v>
                </c:pt>
                <c:pt idx="16">
                  <c:v>50</c:v>
                </c:pt>
                <c:pt idx="17">
                  <c:v>61</c:v>
                </c:pt>
                <c:pt idx="18">
                  <c:v>149</c:v>
                </c:pt>
                <c:pt idx="19">
                  <c:v>217</c:v>
                </c:pt>
                <c:pt idx="20">
                  <c:v>338</c:v>
                </c:pt>
                <c:pt idx="21">
                  <c:v>416</c:v>
                </c:pt>
                <c:pt idx="22">
                  <c:v>504</c:v>
                </c:pt>
                <c:pt idx="23">
                  <c:v>642</c:v>
                </c:pt>
                <c:pt idx="24">
                  <c:v>737</c:v>
                </c:pt>
                <c:pt idx="25">
                  <c:v>818</c:v>
                </c:pt>
                <c:pt idx="26">
                  <c:v>869</c:v>
                </c:pt>
                <c:pt idx="27">
                  <c:v>995</c:v>
                </c:pt>
                <c:pt idx="28">
                  <c:v>1023</c:v>
                </c:pt>
                <c:pt idx="29">
                  <c:v>1024</c:v>
                </c:pt>
                <c:pt idx="30">
                  <c:v>1048</c:v>
                </c:pt>
                <c:pt idx="31">
                  <c:v>1062</c:v>
                </c:pt>
                <c:pt idx="32">
                  <c:v>979</c:v>
                </c:pt>
                <c:pt idx="33">
                  <c:v>988</c:v>
                </c:pt>
                <c:pt idx="34">
                  <c:v>933</c:v>
                </c:pt>
                <c:pt idx="35">
                  <c:v>878</c:v>
                </c:pt>
                <c:pt idx="36">
                  <c:v>846</c:v>
                </c:pt>
                <c:pt idx="37">
                  <c:v>838</c:v>
                </c:pt>
                <c:pt idx="38">
                  <c:v>843</c:v>
                </c:pt>
                <c:pt idx="39">
                  <c:v>746</c:v>
                </c:pt>
                <c:pt idx="40">
                  <c:v>708</c:v>
                </c:pt>
                <c:pt idx="41">
                  <c:v>601</c:v>
                </c:pt>
                <c:pt idx="42">
                  <c:v>508</c:v>
                </c:pt>
                <c:pt idx="43">
                  <c:v>492</c:v>
                </c:pt>
                <c:pt idx="44">
                  <c:v>511</c:v>
                </c:pt>
                <c:pt idx="45">
                  <c:v>505</c:v>
                </c:pt>
                <c:pt idx="46">
                  <c:v>490</c:v>
                </c:pt>
                <c:pt idx="47">
                  <c:v>510</c:v>
                </c:pt>
                <c:pt idx="48">
                  <c:v>549</c:v>
                </c:pt>
                <c:pt idx="49">
                  <c:v>544</c:v>
                </c:pt>
                <c:pt idx="50">
                  <c:v>526</c:v>
                </c:pt>
                <c:pt idx="51">
                  <c:v>557</c:v>
                </c:pt>
                <c:pt idx="52">
                  <c:v>530</c:v>
                </c:pt>
                <c:pt idx="53">
                  <c:v>606</c:v>
                </c:pt>
                <c:pt idx="54">
                  <c:v>662</c:v>
                </c:pt>
                <c:pt idx="55">
                  <c:v>690</c:v>
                </c:pt>
                <c:pt idx="56">
                  <c:v>721</c:v>
                </c:pt>
                <c:pt idx="57">
                  <c:v>788</c:v>
                </c:pt>
                <c:pt idx="58">
                  <c:v>724</c:v>
                </c:pt>
                <c:pt idx="59">
                  <c:v>685</c:v>
                </c:pt>
                <c:pt idx="60">
                  <c:v>677</c:v>
                </c:pt>
                <c:pt idx="61">
                  <c:v>690</c:v>
                </c:pt>
                <c:pt idx="62">
                  <c:v>637</c:v>
                </c:pt>
                <c:pt idx="63">
                  <c:v>598</c:v>
                </c:pt>
                <c:pt idx="64">
                  <c:v>614</c:v>
                </c:pt>
                <c:pt idx="65">
                  <c:v>545</c:v>
                </c:pt>
                <c:pt idx="66">
                  <c:v>460</c:v>
                </c:pt>
                <c:pt idx="67">
                  <c:v>413</c:v>
                </c:pt>
                <c:pt idx="68">
                  <c:v>338</c:v>
                </c:pt>
                <c:pt idx="69">
                  <c:v>257</c:v>
                </c:pt>
                <c:pt idx="70">
                  <c:v>231</c:v>
                </c:pt>
                <c:pt idx="71">
                  <c:v>185</c:v>
                </c:pt>
                <c:pt idx="72">
                  <c:v>175</c:v>
                </c:pt>
                <c:pt idx="73">
                  <c:v>141</c:v>
                </c:pt>
                <c:pt idx="74">
                  <c:v>104</c:v>
                </c:pt>
                <c:pt idx="75">
                  <c:v>102</c:v>
                </c:pt>
                <c:pt idx="76">
                  <c:v>89</c:v>
                </c:pt>
                <c:pt idx="77">
                  <c:v>99</c:v>
                </c:pt>
                <c:pt idx="78">
                  <c:v>87</c:v>
                </c:pt>
                <c:pt idx="79">
                  <c:v>53</c:v>
                </c:pt>
                <c:pt idx="80">
                  <c:v>37</c:v>
                </c:pt>
                <c:pt idx="81">
                  <c:v>38</c:v>
                </c:pt>
                <c:pt idx="82">
                  <c:v>42</c:v>
                </c:pt>
                <c:pt idx="83">
                  <c:v>37</c:v>
                </c:pt>
                <c:pt idx="84">
                  <c:v>35</c:v>
                </c:pt>
                <c:pt idx="85">
                  <c:v>30</c:v>
                </c:pt>
                <c:pt idx="86">
                  <c:v>18</c:v>
                </c:pt>
                <c:pt idx="87">
                  <c:v>26</c:v>
                </c:pt>
                <c:pt idx="88">
                  <c:v>25</c:v>
                </c:pt>
                <c:pt idx="89">
                  <c:v>11</c:v>
                </c:pt>
                <c:pt idx="90">
                  <c:v>12</c:v>
                </c:pt>
                <c:pt idx="91">
                  <c:v>13</c:v>
                </c:pt>
                <c:pt idx="92">
                  <c:v>12</c:v>
                </c:pt>
                <c:pt idx="93">
                  <c:v>8</c:v>
                </c:pt>
                <c:pt idx="94">
                  <c:v>6</c:v>
                </c:pt>
                <c:pt idx="95">
                  <c:v>2</c:v>
                </c:pt>
                <c:pt idx="96">
                  <c:v>2</c:v>
                </c:pt>
              </c:numCache>
            </c:numRef>
          </c:val>
          <c:extLst>
            <c:ext xmlns:c16="http://schemas.microsoft.com/office/drawing/2014/chart" uri="{C3380CC4-5D6E-409C-BE32-E72D297353CC}">
              <c16:uniqueId val="{00000001-AF7E-4655-A283-F3DB8E5C666A}"/>
            </c:ext>
          </c:extLst>
        </c:ser>
        <c:dLbls>
          <c:showLegendKey val="0"/>
          <c:showVal val="0"/>
          <c:showCatName val="0"/>
          <c:showSerName val="0"/>
          <c:showPercent val="0"/>
          <c:showBubbleSize val="0"/>
        </c:dLbls>
        <c:axId val="1281845488"/>
        <c:axId val="1281514896"/>
      </c:areaChart>
      <c:catAx>
        <c:axId val="1281845488"/>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Age (years)</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81514896"/>
        <c:crosses val="autoZero"/>
        <c:auto val="1"/>
        <c:lblAlgn val="ctr"/>
        <c:lblOffset val="100"/>
        <c:noMultiLvlLbl val="0"/>
      </c:catAx>
      <c:valAx>
        <c:axId val="1281514896"/>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Number of cases</a:t>
                </a:r>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81845488"/>
        <c:crosses val="autoZero"/>
        <c:crossBetween val="midCat"/>
      </c:valAx>
      <c:spPr>
        <a:noFill/>
        <a:ln>
          <a:noFill/>
        </a:ln>
        <a:effectLst/>
      </c:spPr>
    </c:plotArea>
    <c:legend>
      <c:legendPos val="t"/>
      <c:layout>
        <c:manualLayout>
          <c:xMode val="edge"/>
          <c:yMode val="edge"/>
          <c:x val="0.79473081787589017"/>
          <c:y val="0.66855827922772038"/>
          <c:w val="0.18769886141767761"/>
          <c:h val="8.2923777450405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Estimated new</a:t>
            </a:r>
            <a:r>
              <a:rPr lang="en-US" sz="2000" baseline="0" dirty="0"/>
              <a:t> HCV infections </a:t>
            </a:r>
            <a:r>
              <a:rPr lang="en-US" sz="2000" baseline="0" dirty="0" smtClean="0"/>
              <a:t>in the </a:t>
            </a:r>
            <a:r>
              <a:rPr lang="en-US" sz="2000" baseline="0" dirty="0"/>
              <a:t>United States </a:t>
            </a:r>
            <a:endParaRPr lang="en-US" sz="2000" dirty="0"/>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[US_HCV_target_cases.xlsx]Sheet1!$B$1</c:f>
              <c:strCache>
                <c:ptCount val="1"/>
                <c:pt idx="0">
                  <c:v>Estimated new HCV cases</c:v>
                </c:pt>
              </c:strCache>
            </c:strRef>
          </c:tx>
          <c:spPr>
            <a:solidFill>
              <a:schemeClr val="accent1">
                <a:lumMod val="50000"/>
              </a:schemeClr>
            </a:solidFill>
            <a:ln>
              <a:noFill/>
            </a:ln>
            <a:effectLst/>
          </c:spPr>
          <c:invertIfNegative val="0"/>
          <c:cat>
            <c:numRef>
              <c:f>[US_HCV_target_cases.xlsx]Sheet1!$A$2:$A$15</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[US_HCV_target_cases.xlsx]Sheet1!$B$2:$B$15</c:f>
              <c:numCache>
                <c:formatCode>#,##0</c:formatCode>
                <c:ptCount val="14"/>
                <c:pt idx="0">
                  <c:v>11000</c:v>
                </c:pt>
                <c:pt idx="1">
                  <c:v>18000</c:v>
                </c:pt>
                <c:pt idx="2">
                  <c:v>28000</c:v>
                </c:pt>
                <c:pt idx="3">
                  <c:v>29700</c:v>
                </c:pt>
                <c:pt idx="4">
                  <c:v>30500</c:v>
                </c:pt>
                <c:pt idx="5">
                  <c:v>33900</c:v>
                </c:pt>
                <c:pt idx="6">
                  <c:v>41200</c:v>
                </c:pt>
                <c:pt idx="7">
                  <c:v>44700</c:v>
                </c:pt>
                <c:pt idx="8">
                  <c:v>50300</c:v>
                </c:pt>
                <c:pt idx="9">
                  <c:v>57500</c:v>
                </c:pt>
                <c:pt idx="10">
                  <c:v>66700</c:v>
                </c:pt>
                <c:pt idx="11">
                  <c:v>69800</c:v>
                </c:pt>
                <c:pt idx="12">
                  <c:v>67400</c:v>
                </c:pt>
              </c:numCache>
            </c:numRef>
          </c:val>
          <c:extLst>
            <c:ext xmlns:c16="http://schemas.microsoft.com/office/drawing/2014/chart" uri="{C3380CC4-5D6E-409C-BE32-E72D297353CC}">
              <c16:uniqueId val="{00000000-DAAA-4329-B863-678669277E0A}"/>
            </c:ext>
          </c:extLst>
        </c:ser>
        <c:dLbls>
          <c:showLegendKey val="0"/>
          <c:showVal val="0"/>
          <c:showCatName val="0"/>
          <c:showSerName val="0"/>
          <c:showPercent val="0"/>
          <c:showBubbleSize val="0"/>
        </c:dLbls>
        <c:gapWidth val="150"/>
        <c:axId val="594341296"/>
        <c:axId val="594341624"/>
      </c:barChart>
      <c:catAx>
        <c:axId val="594341296"/>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Year</a:t>
                </a:r>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94341624"/>
        <c:crosses val="autoZero"/>
        <c:auto val="1"/>
        <c:lblAlgn val="ctr"/>
        <c:lblOffset val="100"/>
        <c:noMultiLvlLbl val="0"/>
      </c:catAx>
      <c:valAx>
        <c:axId val="5943416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Number of estimated</a:t>
                </a:r>
                <a:r>
                  <a:rPr lang="en-US" sz="1600" baseline="0" dirty="0"/>
                  <a:t> HCV cases</a:t>
                </a:r>
                <a:endParaRPr lang="en-US" sz="1600" dirty="0"/>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943412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Estimated new</a:t>
            </a:r>
            <a:r>
              <a:rPr lang="en-US" sz="1800" baseline="0" dirty="0"/>
              <a:t> HCV infections and annual targets for the United States </a:t>
            </a:r>
            <a:endParaRPr lang="en-US" sz="1800" dirty="0"/>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Estimated new HCV cases</c:v>
                </c:pt>
              </c:strCache>
            </c:strRef>
          </c:tx>
          <c:spPr>
            <a:solidFill>
              <a:schemeClr val="accent1">
                <a:lumMod val="50000"/>
              </a:schemeClr>
            </a:solidFill>
            <a:ln>
              <a:solidFill>
                <a:srgbClr val="1F4E79"/>
              </a:solidFill>
            </a:ln>
            <a:effectLst/>
          </c:spPr>
          <c:invertIfNegative val="0"/>
          <c:cat>
            <c:numRef>
              <c:f>Sheet1!$A$2:$A$15</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Sheet1!$B$2:$B$15</c:f>
              <c:numCache>
                <c:formatCode>#,##0</c:formatCode>
                <c:ptCount val="14"/>
                <c:pt idx="0">
                  <c:v>11000</c:v>
                </c:pt>
                <c:pt idx="1">
                  <c:v>18000</c:v>
                </c:pt>
                <c:pt idx="2">
                  <c:v>28000</c:v>
                </c:pt>
                <c:pt idx="3">
                  <c:v>29700</c:v>
                </c:pt>
                <c:pt idx="4">
                  <c:v>30500</c:v>
                </c:pt>
                <c:pt idx="5">
                  <c:v>33900</c:v>
                </c:pt>
                <c:pt idx="6">
                  <c:v>41200</c:v>
                </c:pt>
                <c:pt idx="7">
                  <c:v>44700</c:v>
                </c:pt>
                <c:pt idx="8">
                  <c:v>50300</c:v>
                </c:pt>
                <c:pt idx="9">
                  <c:v>57500</c:v>
                </c:pt>
                <c:pt idx="10">
                  <c:v>66700</c:v>
                </c:pt>
                <c:pt idx="11">
                  <c:v>69800</c:v>
                </c:pt>
                <c:pt idx="12">
                  <c:v>67400</c:v>
                </c:pt>
              </c:numCache>
            </c:numRef>
          </c:val>
          <c:extLst>
            <c:ext xmlns:c16="http://schemas.microsoft.com/office/drawing/2014/chart" uri="{C3380CC4-5D6E-409C-BE32-E72D297353CC}">
              <c16:uniqueId val="{00000000-47BD-4539-94E2-15A3C7BD1D7F}"/>
            </c:ext>
          </c:extLst>
        </c:ser>
        <c:dLbls>
          <c:showLegendKey val="0"/>
          <c:showVal val="0"/>
          <c:showCatName val="0"/>
          <c:showSerName val="0"/>
          <c:showPercent val="0"/>
          <c:showBubbleSize val="0"/>
        </c:dLbls>
        <c:gapWidth val="150"/>
        <c:axId val="594341296"/>
        <c:axId val="594341624"/>
      </c:barChart>
      <c:lineChart>
        <c:grouping val="standard"/>
        <c:varyColors val="0"/>
        <c:ser>
          <c:idx val="1"/>
          <c:order val="1"/>
          <c:tx>
            <c:strRef>
              <c:f>Sheet1!$C$1</c:f>
              <c:strCache>
                <c:ptCount val="1"/>
                <c:pt idx="0">
                  <c:v>Annual target</c:v>
                </c:pt>
              </c:strCache>
            </c:strRef>
          </c:tx>
          <c:spPr>
            <a:ln w="47625" cap="rnd">
              <a:solidFill>
                <a:schemeClr val="accent2"/>
              </a:solidFill>
              <a:round/>
            </a:ln>
            <a:effectLst/>
          </c:spPr>
          <c:marker>
            <c:symbol val="none"/>
          </c:marker>
          <c:val>
            <c:numRef>
              <c:f>Sheet1!$C$2:$C$15</c:f>
              <c:numCache>
                <c:formatCode>General</c:formatCode>
                <c:ptCount val="14"/>
                <c:pt idx="7" formatCode="#,##0">
                  <c:v>44700</c:v>
                </c:pt>
                <c:pt idx="8" formatCode="#,##0">
                  <c:v>43083</c:v>
                </c:pt>
                <c:pt idx="9" formatCode="#,##0">
                  <c:v>41467</c:v>
                </c:pt>
                <c:pt idx="10" formatCode="#,##0">
                  <c:v>39850</c:v>
                </c:pt>
                <c:pt idx="11" formatCode="#,##0">
                  <c:v>38233</c:v>
                </c:pt>
                <c:pt idx="12" formatCode="#,##0">
                  <c:v>36617</c:v>
                </c:pt>
                <c:pt idx="13" formatCode="#,##0">
                  <c:v>35000</c:v>
                </c:pt>
              </c:numCache>
            </c:numRef>
          </c:val>
          <c:smooth val="0"/>
          <c:extLst>
            <c:ext xmlns:c16="http://schemas.microsoft.com/office/drawing/2014/chart" uri="{C3380CC4-5D6E-409C-BE32-E72D297353CC}">
              <c16:uniqueId val="{00000001-47BD-4539-94E2-15A3C7BD1D7F}"/>
            </c:ext>
          </c:extLst>
        </c:ser>
        <c:dLbls>
          <c:showLegendKey val="0"/>
          <c:showVal val="0"/>
          <c:showCatName val="0"/>
          <c:showSerName val="0"/>
          <c:showPercent val="0"/>
          <c:showBubbleSize val="0"/>
        </c:dLbls>
        <c:marker val="1"/>
        <c:smooth val="0"/>
        <c:axId val="594341296"/>
        <c:axId val="594341624"/>
      </c:lineChart>
      <c:catAx>
        <c:axId val="594341296"/>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Year</a:t>
                </a:r>
              </a:p>
            </c:rich>
          </c:tx>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94341624"/>
        <c:crosses val="autoZero"/>
        <c:auto val="1"/>
        <c:lblAlgn val="ctr"/>
        <c:lblOffset val="100"/>
        <c:noMultiLvlLbl val="0"/>
      </c:catAx>
      <c:valAx>
        <c:axId val="5943416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Estimated</a:t>
                </a:r>
                <a:r>
                  <a:rPr lang="en-US" sz="1800" baseline="0" dirty="0"/>
                  <a:t> new HCV infections</a:t>
                </a:r>
                <a:endParaRPr lang="en-US" sz="1800" dirty="0"/>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943412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dirty="0">
                <a:effectLst/>
              </a:rPr>
              <a:t>Age-adjusted rate* of hepatitis C-related deaths and annual targets for the United States</a:t>
            </a: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Sheet1!$B$28</c:f>
              <c:strCache>
                <c:ptCount val="1"/>
                <c:pt idx="0">
                  <c:v>HCV-related death rates</c:v>
                </c:pt>
              </c:strCache>
            </c:strRef>
          </c:tx>
          <c:spPr>
            <a:solidFill>
              <a:srgbClr val="1F4E79"/>
            </a:solidFill>
            <a:ln>
              <a:noFill/>
            </a:ln>
            <a:effectLst/>
          </c:spPr>
          <c:invertIfNegative val="0"/>
          <c:cat>
            <c:numRef>
              <c:f>Sheet1!$A$29:$A$39</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Sheet1!$B$29:$B$39</c:f>
              <c:numCache>
                <c:formatCode>General</c:formatCode>
                <c:ptCount val="11"/>
                <c:pt idx="0">
                  <c:v>5.03</c:v>
                </c:pt>
                <c:pt idx="1">
                  <c:v>5.01</c:v>
                </c:pt>
                <c:pt idx="2">
                  <c:v>4.91</c:v>
                </c:pt>
                <c:pt idx="3">
                  <c:v>4.42</c:v>
                </c:pt>
                <c:pt idx="4">
                  <c:v>4.13</c:v>
                </c:pt>
                <c:pt idx="5">
                  <c:v>3.72</c:v>
                </c:pt>
                <c:pt idx="6">
                  <c:v>3.33</c:v>
                </c:pt>
                <c:pt idx="7">
                  <c:v>3.45</c:v>
                </c:pt>
                <c:pt idx="8">
                  <c:v>3.18</c:v>
                </c:pt>
              </c:numCache>
            </c:numRef>
          </c:val>
          <c:extLst>
            <c:ext xmlns:c16="http://schemas.microsoft.com/office/drawing/2014/chart" uri="{C3380CC4-5D6E-409C-BE32-E72D297353CC}">
              <c16:uniqueId val="{00000000-EE44-4BEC-A909-67511D256892}"/>
            </c:ext>
          </c:extLst>
        </c:ser>
        <c:dLbls>
          <c:showLegendKey val="0"/>
          <c:showVal val="0"/>
          <c:showCatName val="0"/>
          <c:showSerName val="0"/>
          <c:showPercent val="0"/>
          <c:showBubbleSize val="0"/>
        </c:dLbls>
        <c:gapWidth val="150"/>
        <c:axId val="589285192"/>
        <c:axId val="589285848"/>
      </c:barChart>
      <c:lineChart>
        <c:grouping val="standard"/>
        <c:varyColors val="0"/>
        <c:ser>
          <c:idx val="1"/>
          <c:order val="1"/>
          <c:tx>
            <c:strRef>
              <c:f>Sheet1!$C$28</c:f>
              <c:strCache>
                <c:ptCount val="1"/>
                <c:pt idx="0">
                  <c:v>Annual target</c:v>
                </c:pt>
              </c:strCache>
            </c:strRef>
          </c:tx>
          <c:spPr>
            <a:ln w="47625" cap="rnd">
              <a:solidFill>
                <a:schemeClr val="accent2"/>
              </a:solidFill>
              <a:round/>
            </a:ln>
            <a:effectLst/>
          </c:spPr>
          <c:marker>
            <c:symbol val="none"/>
          </c:marker>
          <c:val>
            <c:numRef>
              <c:f>Sheet1!$C$29:$C$39</c:f>
              <c:numCache>
                <c:formatCode>General</c:formatCode>
                <c:ptCount val="11"/>
                <c:pt idx="4">
                  <c:v>4.13</c:v>
                </c:pt>
                <c:pt idx="5">
                  <c:v>3.9416666669999998</c:v>
                </c:pt>
                <c:pt idx="6">
                  <c:v>3.753333333</c:v>
                </c:pt>
                <c:pt idx="7">
                  <c:v>3.5650000099999999</c:v>
                </c:pt>
                <c:pt idx="8">
                  <c:v>3.3766666669999998</c:v>
                </c:pt>
                <c:pt idx="9">
                  <c:v>3.1883333330000001</c:v>
                </c:pt>
                <c:pt idx="10">
                  <c:v>3</c:v>
                </c:pt>
              </c:numCache>
            </c:numRef>
          </c:val>
          <c:smooth val="0"/>
          <c:extLst>
            <c:ext xmlns:c16="http://schemas.microsoft.com/office/drawing/2014/chart" uri="{C3380CC4-5D6E-409C-BE32-E72D297353CC}">
              <c16:uniqueId val="{00000001-EE44-4BEC-A909-67511D256892}"/>
            </c:ext>
          </c:extLst>
        </c:ser>
        <c:dLbls>
          <c:showLegendKey val="0"/>
          <c:showVal val="0"/>
          <c:showCatName val="0"/>
          <c:showSerName val="0"/>
          <c:showPercent val="0"/>
          <c:showBubbleSize val="0"/>
        </c:dLbls>
        <c:marker val="1"/>
        <c:smooth val="0"/>
        <c:axId val="589285192"/>
        <c:axId val="589285848"/>
      </c:lineChart>
      <c:catAx>
        <c:axId val="589285192"/>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Year</a:t>
                </a:r>
              </a:p>
            </c:rich>
          </c:tx>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89285848"/>
        <c:crosses val="autoZero"/>
        <c:auto val="1"/>
        <c:lblAlgn val="ctr"/>
        <c:lblOffset val="100"/>
        <c:noMultiLvlLbl val="0"/>
      </c:catAx>
      <c:valAx>
        <c:axId val="5892858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HCV</a:t>
                </a:r>
                <a:r>
                  <a:rPr lang="en-US" sz="1800" baseline="0" dirty="0"/>
                  <a:t> death rates </a:t>
                </a:r>
                <a:r>
                  <a:rPr lang="en-US" sz="1800" b="0" i="0" u="none" strike="noStrike" baseline="0" dirty="0">
                    <a:effectLst/>
                  </a:rPr>
                  <a:t>per 100,000</a:t>
                </a:r>
                <a:endParaRPr lang="en-US" sz="1800" dirty="0"/>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89285192"/>
        <c:crosses val="autoZero"/>
        <c:crossBetween val="between"/>
      </c:valAx>
      <c:spPr>
        <a:noFill/>
        <a:ln>
          <a:noFill/>
        </a:ln>
        <a:effectLst/>
      </c:spPr>
    </c:plotArea>
    <c:legend>
      <c:legendPos val="b"/>
      <c:layout>
        <c:manualLayout>
          <c:xMode val="edge"/>
          <c:yMode val="edge"/>
          <c:x val="0.3241362404658899"/>
          <c:y val="0.91315662141869003"/>
          <c:w val="0.35172741272008745"/>
          <c:h val="5.032789996155400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1"/>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aseline="0" dirty="0"/>
              <a:t>Reported HCV </a:t>
            </a:r>
            <a:r>
              <a:rPr lang="en-US" sz="2000" baseline="0" dirty="0" smtClean="0"/>
              <a:t>cases </a:t>
            </a:r>
            <a:r>
              <a:rPr lang="en-US" sz="2000" baseline="0" dirty="0"/>
              <a:t>per </a:t>
            </a:r>
            <a:r>
              <a:rPr lang="en-US" sz="2000" baseline="0" dirty="0" smtClean="0"/>
              <a:t>year </a:t>
            </a:r>
            <a:r>
              <a:rPr lang="en-US" sz="2000" baseline="0" dirty="0"/>
              <a:t>in Wisconsin</a:t>
            </a:r>
            <a:endParaRPr lang="en-US" sz="2000" dirty="0"/>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Chronic HCV</c:v>
                </c:pt>
              </c:strCache>
            </c:strRef>
          </c:tx>
          <c:spPr>
            <a:solidFill>
              <a:srgbClr val="1F4E79"/>
            </a:solidFill>
            <a:ln>
              <a:noFill/>
            </a:ln>
            <a:effectLst/>
          </c:spPr>
          <c:invertIfNegative val="0"/>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Sheet1!$B$2:$B$12</c:f>
              <c:numCache>
                <c:formatCode>General</c:formatCode>
                <c:ptCount val="11"/>
                <c:pt idx="0">
                  <c:v>2589</c:v>
                </c:pt>
                <c:pt idx="1">
                  <c:v>2597</c:v>
                </c:pt>
                <c:pt idx="2">
                  <c:v>3169</c:v>
                </c:pt>
                <c:pt idx="3">
                  <c:v>3684</c:v>
                </c:pt>
                <c:pt idx="4">
                  <c:v>3821</c:v>
                </c:pt>
                <c:pt idx="5">
                  <c:v>2968</c:v>
                </c:pt>
                <c:pt idx="6">
                  <c:v>2600</c:v>
                </c:pt>
                <c:pt idx="7">
                  <c:v>2348</c:v>
                </c:pt>
                <c:pt idx="8">
                  <c:v>1837</c:v>
                </c:pt>
                <c:pt idx="9">
                  <c:v>1921</c:v>
                </c:pt>
                <c:pt idx="10">
                  <c:v>1600</c:v>
                </c:pt>
              </c:numCache>
            </c:numRef>
          </c:val>
          <c:extLst>
            <c:ext xmlns:c16="http://schemas.microsoft.com/office/drawing/2014/chart" uri="{C3380CC4-5D6E-409C-BE32-E72D297353CC}">
              <c16:uniqueId val="{00000000-18D3-A846-8AB5-A639A0AE68F8}"/>
            </c:ext>
          </c:extLst>
        </c:ser>
        <c:ser>
          <c:idx val="1"/>
          <c:order val="1"/>
          <c:tx>
            <c:strRef>
              <c:f>Sheet1!$C$1</c:f>
              <c:strCache>
                <c:ptCount val="1"/>
                <c:pt idx="0">
                  <c:v>Acute HCV</c:v>
                </c:pt>
              </c:strCache>
            </c:strRef>
          </c:tx>
          <c:spPr>
            <a:solidFill>
              <a:schemeClr val="accent2"/>
            </a:solidFill>
            <a:ln>
              <a:noFill/>
            </a:ln>
            <a:effectLst/>
          </c:spPr>
          <c:invertIfNegative val="0"/>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Sheet1!$C$2:$C$12</c:f>
              <c:numCache>
                <c:formatCode>General</c:formatCode>
                <c:ptCount val="11"/>
                <c:pt idx="0">
                  <c:v>26</c:v>
                </c:pt>
                <c:pt idx="1">
                  <c:v>42</c:v>
                </c:pt>
                <c:pt idx="2">
                  <c:v>49</c:v>
                </c:pt>
                <c:pt idx="3">
                  <c:v>61</c:v>
                </c:pt>
                <c:pt idx="4">
                  <c:v>106</c:v>
                </c:pt>
                <c:pt idx="5">
                  <c:v>99</c:v>
                </c:pt>
                <c:pt idx="6">
                  <c:v>142</c:v>
                </c:pt>
                <c:pt idx="7">
                  <c:v>119</c:v>
                </c:pt>
                <c:pt idx="8">
                  <c:v>96</c:v>
                </c:pt>
                <c:pt idx="9">
                  <c:v>134</c:v>
                </c:pt>
                <c:pt idx="10">
                  <c:v>100</c:v>
                </c:pt>
              </c:numCache>
            </c:numRef>
          </c:val>
          <c:extLst>
            <c:ext xmlns:c16="http://schemas.microsoft.com/office/drawing/2014/chart" uri="{C3380CC4-5D6E-409C-BE32-E72D297353CC}">
              <c16:uniqueId val="{00000001-18D3-A846-8AB5-A639A0AE68F8}"/>
            </c:ext>
          </c:extLst>
        </c:ser>
        <c:dLbls>
          <c:showLegendKey val="0"/>
          <c:showVal val="0"/>
          <c:showCatName val="0"/>
          <c:showSerName val="0"/>
          <c:showPercent val="0"/>
          <c:showBubbleSize val="0"/>
        </c:dLbls>
        <c:gapWidth val="150"/>
        <c:overlap val="100"/>
        <c:axId val="560466752"/>
        <c:axId val="504646096"/>
      </c:barChart>
      <c:catAx>
        <c:axId val="560466752"/>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Year</a:t>
                </a:r>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04646096"/>
        <c:crosses val="autoZero"/>
        <c:auto val="1"/>
        <c:lblAlgn val="ctr"/>
        <c:lblOffset val="100"/>
        <c:noMultiLvlLbl val="0"/>
      </c:catAx>
      <c:valAx>
        <c:axId val="5046460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HCV</a:t>
                </a:r>
                <a:r>
                  <a:rPr lang="en-US" sz="1800" baseline="0"/>
                  <a:t> Cases</a:t>
                </a:r>
                <a:endParaRPr lang="en-US" sz="1800"/>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04667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dirty="0" smtClean="0"/>
              <a:t>Percent</a:t>
            </a:r>
            <a:r>
              <a:rPr lang="en-US" baseline="0" dirty="0" smtClean="0"/>
              <a:t> of HCV Specimens Sequenced per Year</a:t>
            </a:r>
            <a:endParaRPr lang="en-US" dirty="0"/>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C592-47DA-BCE7-4A17FCBB4087}"/>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C592-47DA-BCE7-4A17FCBB4087}"/>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C592-47DA-BCE7-4A17FCBB4087}"/>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C592-47DA-BCE7-4A17FCBB4087}"/>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C592-47DA-BCE7-4A17FCBB4087}"/>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B-C592-47DA-BCE7-4A17FCBB4087}"/>
              </c:ext>
            </c:extLst>
          </c:dPt>
          <c:cat>
            <c:numRef>
              <c:f>Sheet1!$H$20:$H$25</c:f>
              <c:numCache>
                <c:formatCode>General</c:formatCode>
                <c:ptCount val="6"/>
                <c:pt idx="0">
                  <c:v>2023</c:v>
                </c:pt>
                <c:pt idx="1">
                  <c:v>2019</c:v>
                </c:pt>
                <c:pt idx="2">
                  <c:v>2024</c:v>
                </c:pt>
                <c:pt idx="3">
                  <c:v>2021</c:v>
                </c:pt>
                <c:pt idx="4">
                  <c:v>2022</c:v>
                </c:pt>
                <c:pt idx="5">
                  <c:v>2020</c:v>
                </c:pt>
              </c:numCache>
            </c:numRef>
          </c:cat>
          <c:val>
            <c:numRef>
              <c:f>Sheet1!$I$20:$I$25</c:f>
              <c:numCache>
                <c:formatCode>General</c:formatCode>
                <c:ptCount val="6"/>
                <c:pt idx="0">
                  <c:v>213</c:v>
                </c:pt>
                <c:pt idx="1">
                  <c:v>136</c:v>
                </c:pt>
                <c:pt idx="2">
                  <c:v>116</c:v>
                </c:pt>
                <c:pt idx="3">
                  <c:v>50</c:v>
                </c:pt>
                <c:pt idx="4">
                  <c:v>50</c:v>
                </c:pt>
                <c:pt idx="5">
                  <c:v>6</c:v>
                </c:pt>
              </c:numCache>
            </c:numRef>
          </c:val>
          <c:extLst>
            <c:ext xmlns:c16="http://schemas.microsoft.com/office/drawing/2014/chart" uri="{C3380CC4-5D6E-409C-BE32-E72D297353CC}">
              <c16:uniqueId val="{0000000C-C592-47DA-BCE7-4A17FCBB4087}"/>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dirty="0" smtClean="0"/>
              <a:t>Percent</a:t>
            </a:r>
            <a:r>
              <a:rPr lang="en-US" baseline="0" dirty="0" smtClean="0"/>
              <a:t> of HCV Genotypes Detected in Wisconsin</a:t>
            </a:r>
            <a:endParaRPr lang="en-US" dirty="0"/>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pieChart>
        <c:varyColors val="1"/>
        <c:ser>
          <c:idx val="0"/>
          <c:order val="0"/>
          <c:tx>
            <c:strRef>
              <c:f>Sheet1!$N$1</c:f>
              <c:strCache>
                <c:ptCount val="1"/>
                <c:pt idx="0">
                  <c:v>Percentage</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C1E4-42D4-A8C9-FFF8E51039CC}"/>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C1E4-42D4-A8C9-FFF8E51039CC}"/>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C1E4-42D4-A8C9-FFF8E51039CC}"/>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C1E4-42D4-A8C9-FFF8E51039CC}"/>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C1E4-42D4-A8C9-FFF8E51039CC}"/>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B-C1E4-42D4-A8C9-FFF8E51039CC}"/>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D-C1E4-42D4-A8C9-FFF8E51039CC}"/>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F-C1E4-42D4-A8C9-FFF8E51039CC}"/>
              </c:ext>
            </c:extLst>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11-C1E4-42D4-A8C9-FFF8E51039CC}"/>
              </c:ext>
            </c:extLst>
          </c:dPt>
          <c:dPt>
            <c:idx val="9"/>
            <c:bubble3D val="0"/>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13-C1E4-42D4-A8C9-FFF8E51039CC}"/>
              </c:ext>
            </c:extLst>
          </c:dPt>
          <c:dPt>
            <c:idx val="10"/>
            <c:bubble3D val="0"/>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15-C1E4-42D4-A8C9-FFF8E51039CC}"/>
              </c:ext>
            </c:extLst>
          </c:dPt>
          <c:dPt>
            <c:idx val="11"/>
            <c:bubble3D val="0"/>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17-C1E4-42D4-A8C9-FFF8E51039CC}"/>
              </c:ext>
            </c:extLst>
          </c:dPt>
          <c:dPt>
            <c:idx val="12"/>
            <c:bubble3D val="0"/>
            <c:spPr>
              <a:gradFill rotWithShape="1">
                <a:gsLst>
                  <a:gs pos="0">
                    <a:schemeClr val="accent1">
                      <a:lumMod val="80000"/>
                      <a:lumOff val="20000"/>
                      <a:satMod val="103000"/>
                      <a:lumMod val="102000"/>
                      <a:tint val="94000"/>
                    </a:schemeClr>
                  </a:gs>
                  <a:gs pos="50000">
                    <a:schemeClr val="accent1">
                      <a:lumMod val="80000"/>
                      <a:lumOff val="20000"/>
                      <a:satMod val="110000"/>
                      <a:lumMod val="100000"/>
                      <a:shade val="100000"/>
                    </a:schemeClr>
                  </a:gs>
                  <a:gs pos="100000">
                    <a:schemeClr val="accent1">
                      <a:lumMod val="80000"/>
                      <a:lumOff val="20000"/>
                      <a:lumMod val="99000"/>
                      <a:satMod val="120000"/>
                      <a:shade val="78000"/>
                    </a:schemeClr>
                  </a:gs>
                </a:gsLst>
                <a:lin ang="5400000" scaled="0"/>
              </a:gradFill>
              <a:ln>
                <a:noFill/>
              </a:ln>
              <a:effectLst/>
            </c:spPr>
            <c:extLst>
              <c:ext xmlns:c16="http://schemas.microsoft.com/office/drawing/2014/chart" uri="{C3380CC4-5D6E-409C-BE32-E72D297353CC}">
                <c16:uniqueId val="{00000019-C1E4-42D4-A8C9-FFF8E51039CC}"/>
              </c:ext>
            </c:extLst>
          </c:dPt>
          <c:cat>
            <c:strRef>
              <c:f>Sheet1!$M$2:$M$14</c:f>
              <c:strCache>
                <c:ptCount val="13"/>
                <c:pt idx="0">
                  <c:v>1a</c:v>
                </c:pt>
                <c:pt idx="1">
                  <c:v>3a</c:v>
                </c:pt>
                <c:pt idx="2">
                  <c:v>4a</c:v>
                </c:pt>
                <c:pt idx="3">
                  <c:v>2b</c:v>
                </c:pt>
                <c:pt idx="4">
                  <c:v>1b</c:v>
                </c:pt>
                <c:pt idx="5">
                  <c:v>2a</c:v>
                </c:pt>
                <c:pt idx="6">
                  <c:v>3b</c:v>
                </c:pt>
                <c:pt idx="7">
                  <c:v>1a, 3a</c:v>
                </c:pt>
                <c:pt idx="8">
                  <c:v>2c</c:v>
                </c:pt>
                <c:pt idx="9">
                  <c:v>4d</c:v>
                </c:pt>
                <c:pt idx="10">
                  <c:v>4k</c:v>
                </c:pt>
                <c:pt idx="11">
                  <c:v>6b</c:v>
                </c:pt>
                <c:pt idx="12">
                  <c:v>1a, 1b</c:v>
                </c:pt>
              </c:strCache>
            </c:strRef>
          </c:cat>
          <c:val>
            <c:numRef>
              <c:f>Sheet1!$N$2:$N$14</c:f>
              <c:numCache>
                <c:formatCode>General</c:formatCode>
                <c:ptCount val="13"/>
                <c:pt idx="0">
                  <c:v>62.872154115586689</c:v>
                </c:pt>
                <c:pt idx="1">
                  <c:v>22.591943957968478</c:v>
                </c:pt>
                <c:pt idx="2">
                  <c:v>13.333333333333334</c:v>
                </c:pt>
                <c:pt idx="3">
                  <c:v>5.9544658493870406</c:v>
                </c:pt>
                <c:pt idx="4">
                  <c:v>5.7793345008756569</c:v>
                </c:pt>
                <c:pt idx="5">
                  <c:v>0.70052539404553416</c:v>
                </c:pt>
                <c:pt idx="6">
                  <c:v>0.52539404553415059</c:v>
                </c:pt>
                <c:pt idx="7">
                  <c:v>0.35026269702276708</c:v>
                </c:pt>
                <c:pt idx="8">
                  <c:v>0.17513134851138354</c:v>
                </c:pt>
                <c:pt idx="9">
                  <c:v>0.17513134851138354</c:v>
                </c:pt>
                <c:pt idx="10">
                  <c:v>0.17513134851138354</c:v>
                </c:pt>
                <c:pt idx="11">
                  <c:v>0.17513134851138354</c:v>
                </c:pt>
                <c:pt idx="12">
                  <c:v>0.17513134851138354</c:v>
                </c:pt>
              </c:numCache>
            </c:numRef>
          </c:val>
          <c:extLst>
            <c:ext xmlns:c16="http://schemas.microsoft.com/office/drawing/2014/chart" uri="{C3380CC4-5D6E-409C-BE32-E72D297353CC}">
              <c16:uniqueId val="{0000001A-C1E4-42D4-A8C9-FFF8E51039CC}"/>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FC3852-F86E-4ED4-9693-FA52A59A92E9}" type="datetimeFigureOut">
              <a:rPr lang="en-US" smtClean="0"/>
              <a:t>5/20/2024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70E857-FD1C-4481-8D47-5BEFE96DBF73}" type="slidenum">
              <a:rPr lang="en-US" smtClean="0"/>
              <a:t>‹#›</a:t>
            </a:fld>
            <a:endParaRPr lang="en-US"/>
          </a:p>
        </p:txBody>
      </p:sp>
    </p:spTree>
    <p:extLst>
      <p:ext uri="{BB962C8B-B14F-4D97-AF65-F5344CB8AC3E}">
        <p14:creationId xmlns:p14="http://schemas.microsoft.com/office/powerpoint/2010/main" val="1086196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I will be talking about a collaborative effort between the Wisconsin State Laboratory of Hygiene and Department of Health Services to increase HCV genomic surveillance capacity in Wisconsin.</a:t>
            </a:r>
            <a:endParaRPr lang="en-US" dirty="0"/>
          </a:p>
        </p:txBody>
      </p:sp>
      <p:sp>
        <p:nvSpPr>
          <p:cNvPr id="4" name="Slide Number Placeholder 3"/>
          <p:cNvSpPr>
            <a:spLocks noGrp="1"/>
          </p:cNvSpPr>
          <p:nvPr>
            <p:ph type="sldNum" sz="quarter" idx="10"/>
          </p:nvPr>
        </p:nvSpPr>
        <p:spPr/>
        <p:txBody>
          <a:bodyPr/>
          <a:lstStyle/>
          <a:p>
            <a:fld id="{1870E857-FD1C-4481-8D47-5BEFE96DBF73}" type="slidenum">
              <a:rPr lang="en-US" smtClean="0"/>
              <a:t>1</a:t>
            </a:fld>
            <a:endParaRPr lang="en-US"/>
          </a:p>
        </p:txBody>
      </p:sp>
    </p:spTree>
    <p:extLst>
      <p:ext uri="{BB962C8B-B14F-4D97-AF65-F5344CB8AC3E}">
        <p14:creationId xmlns:p14="http://schemas.microsoft.com/office/powerpoint/2010/main" val="2393351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Over the past decade, </a:t>
            </a:r>
            <a:r>
              <a:rPr lang="en-US" baseline="0" dirty="0"/>
              <a:t>we have seen the p</a:t>
            </a:r>
            <a:r>
              <a:rPr lang="en-US" dirty="0"/>
              <a:t>revalence of HCV sharply increase in the United States as a direct result of the opioid epidemic.</a:t>
            </a:r>
          </a:p>
          <a:p>
            <a:pPr marL="171450" indent="-171450">
              <a:buFontTx/>
              <a:buChar char="-"/>
            </a:pPr>
            <a:r>
              <a:rPr lang="en-US" dirty="0"/>
              <a:t>There has been a constant rise in cases from 2010 to 2021</a:t>
            </a:r>
          </a:p>
          <a:p>
            <a:endParaRPr lang="en-US" dirty="0"/>
          </a:p>
        </p:txBody>
      </p:sp>
      <p:sp>
        <p:nvSpPr>
          <p:cNvPr id="4" name="Slide Number Placeholder 3"/>
          <p:cNvSpPr>
            <a:spLocks noGrp="1"/>
          </p:cNvSpPr>
          <p:nvPr>
            <p:ph type="sldNum" sz="quarter" idx="10"/>
          </p:nvPr>
        </p:nvSpPr>
        <p:spPr/>
        <p:txBody>
          <a:bodyPr/>
          <a:lstStyle/>
          <a:p>
            <a:fld id="{1870E857-FD1C-4481-8D47-5BEFE96DBF73}" type="slidenum">
              <a:rPr lang="en-US" smtClean="0"/>
              <a:t>11</a:t>
            </a:fld>
            <a:endParaRPr lang="en-US"/>
          </a:p>
        </p:txBody>
      </p:sp>
    </p:spTree>
    <p:extLst>
      <p:ext uri="{BB962C8B-B14F-4D97-AF65-F5344CB8AC3E}">
        <p14:creationId xmlns:p14="http://schemas.microsoft.com/office/powerpoint/2010/main" val="1125694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a:t>
            </a:r>
            <a:r>
              <a:rPr lang="en-US" baseline="0" dirty="0"/>
              <a:t> rapid increase in HCV prevalence and revolution of Direct Acting Antivirals against HCV has</a:t>
            </a:r>
            <a:r>
              <a:rPr lang="en-US" dirty="0"/>
              <a:t> prompted several </a:t>
            </a:r>
            <a:r>
              <a:rPr lang="en-US" dirty="0" smtClean="0"/>
              <a:t>organizations and agencies </a:t>
            </a:r>
            <a:r>
              <a:rPr lang="en-US" dirty="0"/>
              <a:t>to develop strategies for HCV elimination </a:t>
            </a:r>
            <a:r>
              <a:rPr lang="en-US" baseline="0" dirty="0"/>
              <a:t>during the past decade </a:t>
            </a:r>
            <a:r>
              <a:rPr lang="en-US" dirty="0"/>
              <a:t>.</a:t>
            </a:r>
          </a:p>
          <a:p>
            <a:pPr marL="171450" indent="-171450">
              <a:buFontTx/>
              <a:buChar char="-"/>
            </a:pPr>
            <a:r>
              <a:rPr lang="en-US" dirty="0"/>
              <a:t>On a global scale: </a:t>
            </a:r>
          </a:p>
          <a:p>
            <a:pPr marL="628650" lvl="1" indent="-171450">
              <a:buFontTx/>
              <a:buChar char="-"/>
            </a:pPr>
            <a:r>
              <a:rPr lang="en-US" dirty="0"/>
              <a:t>The World Health Organization developed a Global Health Sector Strategy</a:t>
            </a:r>
            <a:r>
              <a:rPr lang="en-US" baseline="0" dirty="0"/>
              <a:t> for targeting all types of Viral Hepatitis in 2016.</a:t>
            </a:r>
          </a:p>
          <a:p>
            <a:pPr marL="628650" lvl="1" indent="-171450">
              <a:buFontTx/>
              <a:buChar char="-"/>
            </a:pPr>
            <a:r>
              <a:rPr lang="en-US" baseline="0" dirty="0"/>
              <a:t>The strategy targets a 90% reduction in new HCV infections and a 65% reduction in HCV deaths between 2016 and 2030.</a:t>
            </a:r>
            <a:endParaRPr lang="en-US" dirty="0"/>
          </a:p>
          <a:p>
            <a:pPr marL="171450" indent="-171450">
              <a:buFontTx/>
              <a:buChar char="-"/>
            </a:pPr>
            <a:r>
              <a:rPr lang="en-US" dirty="0"/>
              <a:t>On</a:t>
            </a:r>
            <a:r>
              <a:rPr lang="en-US" baseline="0" dirty="0"/>
              <a:t> a national scale:</a:t>
            </a:r>
          </a:p>
          <a:p>
            <a:pPr marL="628650" lvl="1" indent="-171450">
              <a:buFontTx/>
              <a:buChar char="-"/>
            </a:pPr>
            <a:r>
              <a:rPr lang="en-US" baseline="0" dirty="0"/>
              <a:t>The Center for Disease Control and Prevention’s Division of Viral Hepatitis and United States Department of Human Health Services both released plans for reducing HCV burden in the US by 2025</a:t>
            </a:r>
          </a:p>
          <a:p>
            <a:pPr marL="628650" lvl="1" indent="-171450">
              <a:buFontTx/>
              <a:buChar char="-"/>
            </a:pPr>
            <a:r>
              <a:rPr lang="en-US" baseline="0" dirty="0"/>
              <a:t>These plans were created to keep us on track for 2030</a:t>
            </a:r>
          </a:p>
          <a:p>
            <a:pPr marL="628650" lvl="1" indent="-171450">
              <a:buFontTx/>
              <a:buChar char="-"/>
            </a:pPr>
            <a:endParaRPr lang="en-US" baseline="0"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1870E857-FD1C-4481-8D47-5BEFE96DBF73}" type="slidenum">
              <a:rPr lang="en-US" smtClean="0"/>
              <a:t>12</a:t>
            </a:fld>
            <a:endParaRPr lang="en-US"/>
          </a:p>
        </p:txBody>
      </p:sp>
    </p:spTree>
    <p:extLst>
      <p:ext uri="{BB962C8B-B14F-4D97-AF65-F5344CB8AC3E}">
        <p14:creationId xmlns:p14="http://schemas.microsoft.com/office/powerpoint/2010/main" val="1749139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These programs share common efforts for preventing viral hepatitis disease and death including:</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aseline="0" dirty="0"/>
              <a:t>Improving the accessibility to HCV testing </a:t>
            </a:r>
          </a:p>
          <a:p>
            <a:pPr marL="628650" lvl="1" indent="-171450">
              <a:buFontTx/>
              <a:buChar char="-"/>
            </a:pPr>
            <a:r>
              <a:rPr lang="en-US" baseline="0" dirty="0" smtClean="0"/>
              <a:t>Connecting </a:t>
            </a:r>
            <a:r>
              <a:rPr lang="en-US" baseline="0" dirty="0"/>
              <a:t>high risk individuals with harm reduction services, such as syringe service programs</a:t>
            </a:r>
          </a:p>
          <a:p>
            <a:pPr marL="628650" lvl="1" indent="-171450">
              <a:buFontTx/>
              <a:buChar char="-"/>
            </a:pPr>
            <a:r>
              <a:rPr lang="en-US" baseline="0" dirty="0"/>
              <a:t>Ensuring equitable treatment for people with HCV</a:t>
            </a:r>
          </a:p>
          <a:p>
            <a:endParaRPr lang="en-US" baseline="0" dirty="0"/>
          </a:p>
          <a:p>
            <a:pPr marL="628650" lvl="1" indent="-171450">
              <a:buFontTx/>
              <a:buChar char="-"/>
            </a:pPr>
            <a:endParaRPr lang="en-US" baseline="0"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1870E857-FD1C-4481-8D47-5BEFE96DBF73}" type="slidenum">
              <a:rPr lang="en-US" smtClean="0"/>
              <a:t>13</a:t>
            </a:fld>
            <a:endParaRPr lang="en-US"/>
          </a:p>
        </p:txBody>
      </p:sp>
    </p:spTree>
    <p:extLst>
      <p:ext uri="{BB962C8B-B14F-4D97-AF65-F5344CB8AC3E}">
        <p14:creationId xmlns:p14="http://schemas.microsoft.com/office/powerpoint/2010/main" val="2580183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a:t>
            </a:r>
            <a:r>
              <a:rPr lang="en-US" dirty="0" smtClean="0"/>
              <a:t>I’ll talk about how HCV </a:t>
            </a:r>
            <a:r>
              <a:rPr lang="en-US" dirty="0"/>
              <a:t>elimination efforts </a:t>
            </a:r>
            <a:r>
              <a:rPr lang="en-US" dirty="0" smtClean="0"/>
              <a:t>have</a:t>
            </a:r>
            <a:r>
              <a:rPr lang="en-US" baseline="0" dirty="0" smtClean="0"/>
              <a:t> been</a:t>
            </a:r>
            <a:r>
              <a:rPr lang="en-US" dirty="0" smtClean="0"/>
              <a:t> </a:t>
            </a:r>
            <a:r>
              <a:rPr lang="en-US" dirty="0"/>
              <a:t>going in the United </a:t>
            </a:r>
            <a:r>
              <a:rPr lang="en-US" dirty="0" smtClean="0"/>
              <a:t>States</a:t>
            </a:r>
            <a:endParaRPr lang="en-US" dirty="0"/>
          </a:p>
        </p:txBody>
      </p:sp>
      <p:sp>
        <p:nvSpPr>
          <p:cNvPr id="4" name="Slide Number Placeholder 3"/>
          <p:cNvSpPr>
            <a:spLocks noGrp="1"/>
          </p:cNvSpPr>
          <p:nvPr>
            <p:ph type="sldNum" sz="quarter" idx="5"/>
          </p:nvPr>
        </p:nvSpPr>
        <p:spPr/>
        <p:txBody>
          <a:bodyPr/>
          <a:lstStyle/>
          <a:p>
            <a:fld id="{1870E857-FD1C-4481-8D47-5BEFE96DBF73}" type="slidenum">
              <a:rPr lang="en-US" smtClean="0"/>
              <a:t>14</a:t>
            </a:fld>
            <a:endParaRPr lang="en-US"/>
          </a:p>
        </p:txBody>
      </p:sp>
    </p:spTree>
    <p:extLst>
      <p:ext uri="{BB962C8B-B14F-4D97-AF65-F5344CB8AC3E}">
        <p14:creationId xmlns:p14="http://schemas.microsoft.com/office/powerpoint/2010/main" val="750031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One of the main goals of the HCV elimination plans, is to reduce the number of newly reported HCV infections.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On this slide I am showing the estimated number of new HCV infections In the United States in blue and the Annual targets in orange </a:t>
            </a:r>
          </a:p>
          <a:p>
            <a:pPr marL="171450" indent="-171450">
              <a:buFontTx/>
              <a:buChar char="-"/>
            </a:pPr>
            <a:r>
              <a:rPr lang="en-US" baseline="0" dirty="0"/>
              <a:t>We see a constant rise in estimated new HCV infections from 2010 until 2021.</a:t>
            </a:r>
          </a:p>
          <a:p>
            <a:pPr marL="171450" indent="-171450">
              <a:buFontTx/>
              <a:buChar char="-"/>
            </a:pPr>
            <a:r>
              <a:rPr lang="en-US" baseline="0" dirty="0"/>
              <a:t>2022 was the first time we saw a drop in cases.</a:t>
            </a:r>
          </a:p>
          <a:p>
            <a:pPr marL="171450" indent="-171450">
              <a:buFontTx/>
              <a:buChar char="-"/>
            </a:pPr>
            <a:r>
              <a:rPr lang="en-US" baseline="0" dirty="0"/>
              <a:t>However, this is still well above the HCV elimination target.</a:t>
            </a:r>
          </a:p>
          <a:p>
            <a:pPr marL="171450" indent="-171450">
              <a:buFontTx/>
              <a:buChar char="-"/>
            </a:pPr>
            <a:r>
              <a:rPr lang="en-US" baseline="0" dirty="0" smtClean="0"/>
              <a:t>As </a:t>
            </a:r>
            <a:r>
              <a:rPr lang="en-US" baseline="0" dirty="0"/>
              <a:t>you can see there is still a lot of work to be done to meet the elimination goals</a:t>
            </a:r>
            <a:endParaRPr lang="en-US" dirty="0"/>
          </a:p>
        </p:txBody>
      </p:sp>
      <p:sp>
        <p:nvSpPr>
          <p:cNvPr id="4" name="Slide Number Placeholder 3"/>
          <p:cNvSpPr>
            <a:spLocks noGrp="1"/>
          </p:cNvSpPr>
          <p:nvPr>
            <p:ph type="sldNum" sz="quarter" idx="10"/>
          </p:nvPr>
        </p:nvSpPr>
        <p:spPr/>
        <p:txBody>
          <a:bodyPr/>
          <a:lstStyle/>
          <a:p>
            <a:fld id="{1870E857-FD1C-4481-8D47-5BEFE96DBF73}" type="slidenum">
              <a:rPr lang="en-US" smtClean="0"/>
              <a:t>15</a:t>
            </a:fld>
            <a:endParaRPr lang="en-US"/>
          </a:p>
        </p:txBody>
      </p:sp>
    </p:spTree>
    <p:extLst>
      <p:ext uri="{BB962C8B-B14F-4D97-AF65-F5344CB8AC3E}">
        <p14:creationId xmlns:p14="http://schemas.microsoft.com/office/powerpoint/2010/main" val="1575171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Another goal of HCV elimination, is to reduce HCV related deaths.</a:t>
            </a:r>
          </a:p>
          <a:p>
            <a:pPr marL="171450" indent="-171450">
              <a:buFontTx/>
              <a:buChar char="-"/>
            </a:pPr>
            <a:r>
              <a:rPr lang="en-US" baseline="0" dirty="0"/>
              <a:t>On this slide I am showing the rate of Hepatitis C related deaths per year in the United States in blue and the Annual targets in orange</a:t>
            </a:r>
          </a:p>
          <a:p>
            <a:pPr marL="171450" indent="-171450">
              <a:buFontTx/>
              <a:buChar char="-"/>
            </a:pPr>
            <a:r>
              <a:rPr lang="en-US" baseline="0" dirty="0"/>
              <a:t>There has been a decrease in HCV related death rates since 2014.</a:t>
            </a:r>
          </a:p>
          <a:p>
            <a:pPr marL="171450" indent="-171450">
              <a:buFontTx/>
              <a:buChar char="-"/>
            </a:pPr>
            <a:r>
              <a:rPr lang="en-US" baseline="0" dirty="0"/>
              <a:t>As a country we have been meeting our annual targets each year.</a:t>
            </a:r>
          </a:p>
          <a:p>
            <a:endParaRPr lang="en-US" dirty="0"/>
          </a:p>
        </p:txBody>
      </p:sp>
      <p:sp>
        <p:nvSpPr>
          <p:cNvPr id="4" name="Slide Number Placeholder 3"/>
          <p:cNvSpPr>
            <a:spLocks noGrp="1"/>
          </p:cNvSpPr>
          <p:nvPr>
            <p:ph type="sldNum" sz="quarter" idx="10"/>
          </p:nvPr>
        </p:nvSpPr>
        <p:spPr/>
        <p:txBody>
          <a:bodyPr/>
          <a:lstStyle/>
          <a:p>
            <a:fld id="{1870E857-FD1C-4481-8D47-5BEFE96DBF73}" type="slidenum">
              <a:rPr lang="en-US" smtClean="0"/>
              <a:t>16</a:t>
            </a:fld>
            <a:endParaRPr lang="en-US"/>
          </a:p>
        </p:txBody>
      </p:sp>
    </p:spTree>
    <p:extLst>
      <p:ext uri="{BB962C8B-B14F-4D97-AF65-F5344CB8AC3E}">
        <p14:creationId xmlns:p14="http://schemas.microsoft.com/office/powerpoint/2010/main" val="754417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Next, lets look at HCV tends in Wisconsin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Over the past 10 years, the number of new HCV cases reported each year in Wisconsin has slowly declined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Wisconsin experienced the highest numbers of newly reported cases from 2014 – 2018</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In 2022, there were 1,702 newly reported hepatitis C cases: 102 acute cases and 1,600 chronic cases. </a:t>
            </a:r>
            <a:endParaRPr lang="en-US"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smtClean="0"/>
              <a:t>This </a:t>
            </a:r>
            <a:r>
              <a:rPr lang="en-US" dirty="0"/>
              <a:t>represents the lowest number of cases reported in over 20 years</a:t>
            </a:r>
            <a:r>
              <a:rPr lang="en-US" dirty="0" smtClean="0"/>
              <a:t>!</a:t>
            </a:r>
          </a:p>
        </p:txBody>
      </p:sp>
      <p:sp>
        <p:nvSpPr>
          <p:cNvPr id="4" name="Slide Number Placeholder 3"/>
          <p:cNvSpPr>
            <a:spLocks noGrp="1"/>
          </p:cNvSpPr>
          <p:nvPr>
            <p:ph type="sldNum" sz="quarter" idx="10"/>
          </p:nvPr>
        </p:nvSpPr>
        <p:spPr/>
        <p:txBody>
          <a:bodyPr/>
          <a:lstStyle/>
          <a:p>
            <a:fld id="{1870E857-FD1C-4481-8D47-5BEFE96DBF73}" type="slidenum">
              <a:rPr lang="en-US" smtClean="0"/>
              <a:t>17</a:t>
            </a:fld>
            <a:endParaRPr lang="en-US"/>
          </a:p>
        </p:txBody>
      </p:sp>
    </p:spTree>
    <p:extLst>
      <p:ext uri="{BB962C8B-B14F-4D97-AF65-F5344CB8AC3E}">
        <p14:creationId xmlns:p14="http://schemas.microsoft.com/office/powerpoint/2010/main" val="718778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Over the years,</a:t>
            </a:r>
            <a:r>
              <a:rPr lang="en-US" baseline="0" dirty="0" smtClean="0"/>
              <a:t> </a:t>
            </a:r>
            <a:r>
              <a:rPr lang="en-US" dirty="0" smtClean="0"/>
              <a:t>Wisconsin </a:t>
            </a:r>
            <a:r>
              <a:rPr lang="en-US" dirty="0"/>
              <a:t>DHS has made multiple collaborative efforts to combat the impact of HCV in the state</a:t>
            </a:r>
          </a:p>
          <a:p>
            <a:pPr marL="171450" indent="-171450">
              <a:buFontTx/>
              <a:buChar char="-"/>
            </a:pPr>
            <a:r>
              <a:rPr lang="en-US" dirty="0"/>
              <a:t>DHS’s work has focused on:</a:t>
            </a:r>
          </a:p>
          <a:p>
            <a:pPr marL="628650" lvl="1" indent="-171450">
              <a:buFontTx/>
              <a:buChar char="-"/>
            </a:pPr>
            <a:r>
              <a:rPr lang="en-US" dirty="0"/>
              <a:t>Increasing accessibility to HCV treatment </a:t>
            </a:r>
            <a:r>
              <a:rPr lang="en-US" dirty="0" smtClean="0"/>
              <a:t>and testing</a:t>
            </a:r>
            <a:endParaRPr lang="en-US" dirty="0"/>
          </a:p>
          <a:p>
            <a:pPr marL="628650" lvl="1" indent="-171450">
              <a:buFontTx/>
              <a:buChar char="-"/>
            </a:pPr>
            <a:r>
              <a:rPr lang="en-US" dirty="0"/>
              <a:t>Connecting high risk individuals with harm reduction services, such as syringe service </a:t>
            </a:r>
            <a:r>
              <a:rPr lang="en-US" dirty="0" smtClean="0"/>
              <a:t>programs to</a:t>
            </a:r>
            <a:r>
              <a:rPr lang="en-US" baseline="0" dirty="0" smtClean="0"/>
              <a:t> prevent onward transmission</a:t>
            </a:r>
            <a:endParaRPr lang="en-US" dirty="0"/>
          </a:p>
          <a:p>
            <a:pPr marL="171450" indent="-171450">
              <a:buFontTx/>
              <a:buChar char="-"/>
            </a:pPr>
            <a:r>
              <a:rPr lang="en-US" dirty="0"/>
              <a:t>The map on the left shows the distribution of Hepatitis C treatment providers across the state and the map on the right shows syringe services programs across the state</a:t>
            </a:r>
          </a:p>
          <a:p>
            <a:pPr marL="171450" indent="-171450">
              <a:buFontTx/>
              <a:buChar char="-"/>
            </a:pPr>
            <a:r>
              <a:rPr lang="en-US" dirty="0"/>
              <a:t>The areas highlighted in gray represent areas of concern for HCV and light blue represents surrounding areas that are within 30 minutes of a provider.</a:t>
            </a:r>
          </a:p>
          <a:p>
            <a:pPr marL="171450" indent="-171450">
              <a:buFontTx/>
              <a:buChar char="-"/>
            </a:pPr>
            <a:r>
              <a:rPr lang="en-US" dirty="0" smtClean="0"/>
              <a:t>DHS </a:t>
            </a:r>
            <a:r>
              <a:rPr lang="en-US" dirty="0"/>
              <a:t>has </a:t>
            </a:r>
            <a:r>
              <a:rPr lang="en-US" dirty="0" smtClean="0"/>
              <a:t>worked with providers and health systems</a:t>
            </a:r>
            <a:r>
              <a:rPr lang="en-US" baseline="0" dirty="0" smtClean="0"/>
              <a:t> to </a:t>
            </a:r>
            <a:r>
              <a:rPr lang="en-US" dirty="0" smtClean="0"/>
              <a:t>explore </a:t>
            </a:r>
            <a:r>
              <a:rPr lang="en-US" dirty="0"/>
              <a:t>barriers to providing hepatitis C treatment </a:t>
            </a:r>
            <a:r>
              <a:rPr lang="en-US" dirty="0" smtClean="0"/>
              <a:t>and</a:t>
            </a:r>
            <a:r>
              <a:rPr lang="en-US" baseline="0" dirty="0" smtClean="0"/>
              <a:t> </a:t>
            </a:r>
            <a:r>
              <a:rPr lang="en-US" dirty="0" smtClean="0"/>
              <a:t>the </a:t>
            </a:r>
            <a:r>
              <a:rPr lang="en-US" dirty="0"/>
              <a:t>importance of </a:t>
            </a:r>
            <a:r>
              <a:rPr lang="en-US" dirty="0" smtClean="0"/>
              <a:t>reducing these barriers. </a:t>
            </a:r>
            <a:endParaRPr lang="en-US" dirty="0"/>
          </a:p>
          <a:p>
            <a:pPr marL="171450" indent="-171450">
              <a:buFontTx/>
              <a:buChar char="-"/>
            </a:pPr>
            <a:r>
              <a:rPr lang="en-US" dirty="0"/>
              <a:t>Some of the major </a:t>
            </a:r>
            <a:r>
              <a:rPr lang="en-US" sz="1200" b="0" i="0" kern="1200" dirty="0">
                <a:solidFill>
                  <a:schemeClr val="tx1"/>
                </a:solidFill>
                <a:effectLst/>
                <a:latin typeface="+mn-lt"/>
                <a:ea typeface="+mn-ea"/>
                <a:cs typeface="+mn-cs"/>
              </a:rPr>
              <a:t>milestones to </a:t>
            </a:r>
            <a:r>
              <a:rPr lang="en-US" dirty="0"/>
              <a:t>increasing accessibility to Hepatitis C treatment include:</a:t>
            </a:r>
          </a:p>
          <a:p>
            <a:pPr marL="628650" lvl="1" indent="-171450">
              <a:buFontTx/>
              <a:buChar char="-"/>
            </a:pPr>
            <a:r>
              <a:rPr lang="en-US" dirty="0"/>
              <a:t>In 2017, Wisconsin Medicaid allowed non-specialists, including primary care providers, to prescribe hepatitis C treatment. </a:t>
            </a:r>
          </a:p>
          <a:p>
            <a:pPr marL="628650" lvl="1" indent="-171450">
              <a:buFontTx/>
              <a:buChar char="-"/>
            </a:pPr>
            <a:r>
              <a:rPr lang="en-US" dirty="0"/>
              <a:t>In 2019, Wisconsin Medicaid no longer considered current or past alcohol or substance use when approving prior authorizations for hepatitis C treatment</a:t>
            </a:r>
          </a:p>
          <a:p>
            <a:r>
              <a:rPr lang="en-US" dirty="0"/>
              <a:t> </a:t>
            </a:r>
          </a:p>
          <a:p>
            <a:endParaRPr lang="en-US" dirty="0"/>
          </a:p>
          <a:p>
            <a:r>
              <a:rPr lang="en-US" dirty="0"/>
              <a:t>- DHS will continue to support trainings for primary care providers, and will explore training primary care providers and using telemedicine to reach rural areas with gaps in services. </a:t>
            </a:r>
          </a:p>
          <a:p>
            <a:r>
              <a:rPr lang="en-US" dirty="0"/>
              <a:t>- Treatment requests will also be considered for patients who have previously received hepatitis C treatment. </a:t>
            </a:r>
          </a:p>
          <a:p>
            <a:endParaRPr lang="en-US" dirty="0"/>
          </a:p>
          <a:p>
            <a:endParaRPr lang="en-US" dirty="0"/>
          </a:p>
        </p:txBody>
      </p:sp>
      <p:sp>
        <p:nvSpPr>
          <p:cNvPr id="4" name="Slide Number Placeholder 3"/>
          <p:cNvSpPr>
            <a:spLocks noGrp="1"/>
          </p:cNvSpPr>
          <p:nvPr>
            <p:ph type="sldNum" sz="quarter" idx="10"/>
          </p:nvPr>
        </p:nvSpPr>
        <p:spPr/>
        <p:txBody>
          <a:bodyPr/>
          <a:lstStyle/>
          <a:p>
            <a:fld id="{1870E857-FD1C-4481-8D47-5BEFE96DBF73}" type="slidenum">
              <a:rPr lang="en-US" smtClean="0"/>
              <a:t>18</a:t>
            </a:fld>
            <a:endParaRPr lang="en-US"/>
          </a:p>
        </p:txBody>
      </p:sp>
    </p:spTree>
    <p:extLst>
      <p:ext uri="{BB962C8B-B14F-4D97-AF65-F5344CB8AC3E}">
        <p14:creationId xmlns:p14="http://schemas.microsoft.com/office/powerpoint/2010/main" val="3248121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kern="1200" dirty="0">
                <a:solidFill>
                  <a:schemeClr val="tx1"/>
                </a:solidFill>
                <a:effectLst/>
                <a:latin typeface="+mn-lt"/>
                <a:ea typeface="+mn-ea"/>
                <a:cs typeface="+mn-cs"/>
              </a:rPr>
              <a:t>Although encouraging progress has been made so far, there is still a gap between the United </a:t>
            </a:r>
            <a:r>
              <a:rPr lang="en-US" sz="1200" b="0" i="0" kern="1200" dirty="0" smtClean="0">
                <a:solidFill>
                  <a:schemeClr val="tx1"/>
                </a:solidFill>
                <a:effectLst/>
                <a:latin typeface="+mn-lt"/>
                <a:ea typeface="+mn-ea"/>
                <a:cs typeface="+mn-cs"/>
              </a:rPr>
              <a:t>States and WHO’s </a:t>
            </a:r>
            <a:r>
              <a:rPr lang="en-US" sz="1200" b="0" i="0" kern="1200" dirty="0">
                <a:solidFill>
                  <a:schemeClr val="tx1"/>
                </a:solidFill>
                <a:effectLst/>
                <a:latin typeface="+mn-lt"/>
                <a:ea typeface="+mn-ea"/>
                <a:cs typeface="+mn-cs"/>
              </a:rPr>
              <a:t>2030 goals.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kern="1200" dirty="0">
                <a:solidFill>
                  <a:schemeClr val="tx1"/>
                </a:solidFill>
                <a:effectLst/>
                <a:latin typeface="+mn-lt"/>
                <a:ea typeface="+mn-ea"/>
                <a:cs typeface="+mn-cs"/>
              </a:rPr>
              <a:t>A </a:t>
            </a:r>
            <a:r>
              <a:rPr lang="en-US" sz="1200" b="0" i="0" kern="1200" dirty="0" smtClean="0">
                <a:solidFill>
                  <a:schemeClr val="tx1"/>
                </a:solidFill>
                <a:effectLst/>
                <a:latin typeface="+mn-lt"/>
                <a:ea typeface="+mn-ea"/>
                <a:cs typeface="+mn-cs"/>
              </a:rPr>
              <a:t>study from 2020 assessed </a:t>
            </a:r>
            <a:r>
              <a:rPr lang="en-US" sz="1200" b="0" i="0" kern="1200" dirty="0">
                <a:solidFill>
                  <a:schemeClr val="tx1"/>
                </a:solidFill>
                <a:effectLst/>
                <a:latin typeface="+mn-lt"/>
                <a:ea typeface="+mn-ea"/>
                <a:cs typeface="+mn-cs"/>
              </a:rPr>
              <a:t>the progress of United States towards achieving the </a:t>
            </a:r>
            <a:r>
              <a:rPr lang="en-US" sz="1200" b="0" i="0" kern="1200" dirty="0" smtClean="0">
                <a:solidFill>
                  <a:schemeClr val="tx1"/>
                </a:solidFill>
                <a:effectLst/>
                <a:latin typeface="+mn-lt"/>
                <a:ea typeface="+mn-ea"/>
                <a:cs typeface="+mn-cs"/>
              </a:rPr>
              <a:t>HCV </a:t>
            </a:r>
            <a:r>
              <a:rPr lang="en-US" sz="1200" b="0" i="0" kern="1200" dirty="0">
                <a:solidFill>
                  <a:schemeClr val="tx1"/>
                </a:solidFill>
                <a:effectLst/>
                <a:latin typeface="+mn-lt"/>
                <a:ea typeface="+mn-ea"/>
                <a:cs typeface="+mn-cs"/>
              </a:rPr>
              <a:t>elimination targets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kern="1200" dirty="0">
                <a:solidFill>
                  <a:schemeClr val="tx1"/>
                </a:solidFill>
                <a:effectLst/>
                <a:latin typeface="+mn-lt"/>
                <a:ea typeface="+mn-ea"/>
                <a:cs typeface="+mn-cs"/>
              </a:rPr>
              <a:t>The study suggested that only 3 states were on track for reaching elimination targets by 2030 goals as seen in green on this map</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kern="1200" dirty="0">
                <a:solidFill>
                  <a:schemeClr val="tx1"/>
                </a:solidFill>
                <a:effectLst/>
                <a:latin typeface="+mn-lt"/>
                <a:ea typeface="+mn-ea"/>
                <a:cs typeface="+mn-cs"/>
              </a:rPr>
              <a:t>And Overall, the USA is projected to achieve HCV elimination by 2037.</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870E857-FD1C-4481-8D47-5BEFE96DBF73}" type="slidenum">
              <a:rPr lang="en-US" smtClean="0"/>
              <a:t>19</a:t>
            </a:fld>
            <a:endParaRPr lang="en-US"/>
          </a:p>
        </p:txBody>
      </p:sp>
    </p:spTree>
    <p:extLst>
      <p:ext uri="{BB962C8B-B14F-4D97-AF65-F5344CB8AC3E}">
        <p14:creationId xmlns:p14="http://schemas.microsoft.com/office/powerpoint/2010/main" val="157425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i="0" kern="1200" dirty="0" smtClean="0">
                <a:solidFill>
                  <a:schemeClr val="tx1"/>
                </a:solidFill>
                <a:effectLst/>
                <a:latin typeface="+mn-lt"/>
                <a:ea typeface="+mn-ea"/>
                <a:cs typeface="+mn-cs"/>
              </a:rPr>
              <a:t>There </a:t>
            </a:r>
            <a:r>
              <a:rPr lang="en-US" sz="1200" b="0" i="0" kern="1200" dirty="0">
                <a:solidFill>
                  <a:schemeClr val="tx1"/>
                </a:solidFill>
                <a:effectLst/>
                <a:latin typeface="+mn-lt"/>
                <a:ea typeface="+mn-ea"/>
                <a:cs typeface="+mn-cs"/>
              </a:rPr>
              <a:t>are still many obstacles to realizing this strategic goal, and the lack of relevant epidemiological </a:t>
            </a:r>
            <a:r>
              <a:rPr lang="en-US" sz="1200" b="0" i="0" kern="1200" dirty="0" smtClean="0">
                <a:solidFill>
                  <a:schemeClr val="tx1"/>
                </a:solidFill>
                <a:effectLst/>
                <a:latin typeface="+mn-lt"/>
                <a:ea typeface="+mn-ea"/>
                <a:cs typeface="+mn-cs"/>
              </a:rPr>
              <a:t>data has been identified as </a:t>
            </a:r>
            <a:r>
              <a:rPr lang="en-US" sz="1200" b="0" i="0" kern="1200" dirty="0">
                <a:solidFill>
                  <a:schemeClr val="tx1"/>
                </a:solidFill>
                <a:effectLst/>
                <a:latin typeface="+mn-lt"/>
                <a:ea typeface="+mn-ea"/>
                <a:cs typeface="+mn-cs"/>
              </a:rPr>
              <a:t>an important factor. </a:t>
            </a:r>
          </a:p>
          <a:p>
            <a:pPr marL="171450" indent="-171450">
              <a:buFontTx/>
              <a:buChar char="-"/>
            </a:pPr>
            <a:r>
              <a:rPr lang="en-US" sz="1200" b="0" i="0" kern="1200" dirty="0">
                <a:solidFill>
                  <a:schemeClr val="tx1"/>
                </a:solidFill>
                <a:effectLst/>
                <a:latin typeface="+mn-lt"/>
                <a:ea typeface="+mn-ea"/>
                <a:cs typeface="+mn-cs"/>
              </a:rPr>
              <a:t>Many countries and states lack a complete disease surveillance system and epidemiological data related to HCV infection, so it is difficult to formulate targeted strategies</a:t>
            </a:r>
          </a:p>
        </p:txBody>
      </p:sp>
      <p:sp>
        <p:nvSpPr>
          <p:cNvPr id="4" name="Slide Number Placeholder 3"/>
          <p:cNvSpPr>
            <a:spLocks noGrp="1"/>
          </p:cNvSpPr>
          <p:nvPr>
            <p:ph type="sldNum" sz="quarter" idx="10"/>
          </p:nvPr>
        </p:nvSpPr>
        <p:spPr/>
        <p:txBody>
          <a:bodyPr/>
          <a:lstStyle/>
          <a:p>
            <a:fld id="{1870E857-FD1C-4481-8D47-5BEFE96DBF73}" type="slidenum">
              <a:rPr lang="en-US" smtClean="0"/>
              <a:t>20</a:t>
            </a:fld>
            <a:endParaRPr lang="en-US"/>
          </a:p>
        </p:txBody>
      </p:sp>
    </p:spTree>
    <p:extLst>
      <p:ext uri="{BB962C8B-B14F-4D97-AF65-F5344CB8AC3E}">
        <p14:creationId xmlns:p14="http://schemas.microsoft.com/office/powerpoint/2010/main" val="419338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overview</a:t>
            </a:r>
            <a:r>
              <a:rPr lang="en-US" baseline="0" dirty="0" smtClean="0"/>
              <a:t> of today’s talk…</a:t>
            </a:r>
            <a:endParaRPr lang="en-US" dirty="0"/>
          </a:p>
        </p:txBody>
      </p:sp>
      <p:sp>
        <p:nvSpPr>
          <p:cNvPr id="4" name="Slide Number Placeholder 3"/>
          <p:cNvSpPr>
            <a:spLocks noGrp="1"/>
          </p:cNvSpPr>
          <p:nvPr>
            <p:ph type="sldNum" sz="quarter" idx="10"/>
          </p:nvPr>
        </p:nvSpPr>
        <p:spPr/>
        <p:txBody>
          <a:bodyPr/>
          <a:lstStyle/>
          <a:p>
            <a:fld id="{1870E857-FD1C-4481-8D47-5BEFE96DBF73}" type="slidenum">
              <a:rPr lang="en-US" smtClean="0"/>
              <a:t>2</a:t>
            </a:fld>
            <a:endParaRPr lang="en-US"/>
          </a:p>
        </p:txBody>
      </p:sp>
    </p:spTree>
    <p:extLst>
      <p:ext uri="{BB962C8B-B14F-4D97-AF65-F5344CB8AC3E}">
        <p14:creationId xmlns:p14="http://schemas.microsoft.com/office/powerpoint/2010/main" val="2909677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b="0" i="0" kern="1200" dirty="0">
                <a:solidFill>
                  <a:schemeClr val="tx1"/>
                </a:solidFill>
                <a:effectLst/>
                <a:latin typeface="+mn-lt"/>
                <a:ea typeface="+mn-ea"/>
                <a:cs typeface="+mn-cs"/>
              </a:rPr>
              <a:t>To</a:t>
            </a:r>
            <a:r>
              <a:rPr lang="en-US" sz="1200" b="0" i="0" kern="1200" baseline="0" dirty="0">
                <a:solidFill>
                  <a:schemeClr val="tx1"/>
                </a:solidFill>
                <a:effectLst/>
                <a:latin typeface="+mn-lt"/>
                <a:ea typeface="+mn-ea"/>
                <a:cs typeface="+mn-cs"/>
              </a:rPr>
              <a:t> improve HCV response in the US the </a:t>
            </a:r>
            <a:r>
              <a:rPr lang="en-US" sz="1200" b="0" i="0" kern="1200" baseline="0" dirty="0" smtClean="0">
                <a:solidFill>
                  <a:schemeClr val="tx1"/>
                </a:solidFill>
                <a:effectLst/>
                <a:latin typeface="+mn-lt"/>
                <a:ea typeface="+mn-ea"/>
                <a:cs typeface="+mn-cs"/>
              </a:rPr>
              <a:t>CDC’s elimination plan prioritizes:</a:t>
            </a:r>
            <a:endParaRPr lang="en-US" sz="1200" b="0" i="0" kern="1200" dirty="0">
              <a:solidFill>
                <a:schemeClr val="tx1"/>
              </a:solidFill>
              <a:effectLst/>
              <a:latin typeface="+mn-lt"/>
              <a:ea typeface="+mn-ea"/>
              <a:cs typeface="+mn-cs"/>
            </a:endParaRPr>
          </a:p>
          <a:p>
            <a:pPr marL="514350" indent="-514350">
              <a:buFont typeface="+mj-lt"/>
              <a:buAutoNum type="arabicPeriod"/>
            </a:pPr>
            <a:r>
              <a:rPr lang="en-US" dirty="0"/>
              <a:t>Building capacity within jurisdictions to collect and use a core set of surveillance data to identify outbreaks, understand transmission networks, and prioritize prevention efforts.</a:t>
            </a:r>
          </a:p>
          <a:p>
            <a:pPr marL="514350" indent="-514350">
              <a:buFont typeface="+mj-lt"/>
              <a:buAutoNum type="arabicPeriod"/>
            </a:pPr>
            <a:r>
              <a:rPr lang="en-US" dirty="0"/>
              <a:t>Increasing proportion of funded jurisdictions that have analyzed and disseminated surveillance data for public health action to 90% by 2025</a:t>
            </a:r>
          </a:p>
          <a:p>
            <a:pPr marL="514350" indent="-514350">
              <a:buFont typeface="+mj-lt"/>
              <a:buAutoNum type="arabicPeriod"/>
            </a:pPr>
            <a:r>
              <a:rPr lang="en-US" dirty="0" smtClean="0"/>
              <a:t>Increasing </a:t>
            </a:r>
            <a:r>
              <a:rPr lang="en-US" dirty="0"/>
              <a:t>proportion of all viral hepatitis clusters/outbreaks that are reported to CDC within 30 days to 90% by 2022 </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1870E857-FD1C-4481-8D47-5BEFE96DBF73}" type="slidenum">
              <a:rPr lang="en-US" smtClean="0"/>
              <a:t>21</a:t>
            </a:fld>
            <a:endParaRPr lang="en-US"/>
          </a:p>
        </p:txBody>
      </p:sp>
    </p:spTree>
    <p:extLst>
      <p:ext uri="{BB962C8B-B14F-4D97-AF65-F5344CB8AC3E}">
        <p14:creationId xmlns:p14="http://schemas.microsoft.com/office/powerpoint/2010/main" val="1151238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I’ll talk about the </a:t>
            </a:r>
            <a:r>
              <a:rPr lang="en-US" dirty="0" smtClean="0"/>
              <a:t>recent CDC efforts </a:t>
            </a:r>
            <a:r>
              <a:rPr lang="en-US" dirty="0"/>
              <a:t>to increase genomic surveillance capacity in the United States</a:t>
            </a:r>
          </a:p>
        </p:txBody>
      </p:sp>
      <p:sp>
        <p:nvSpPr>
          <p:cNvPr id="4" name="Slide Number Placeholder 3"/>
          <p:cNvSpPr>
            <a:spLocks noGrp="1"/>
          </p:cNvSpPr>
          <p:nvPr>
            <p:ph type="sldNum" sz="quarter" idx="5"/>
          </p:nvPr>
        </p:nvSpPr>
        <p:spPr/>
        <p:txBody>
          <a:bodyPr/>
          <a:lstStyle/>
          <a:p>
            <a:fld id="{1870E857-FD1C-4481-8D47-5BEFE96DBF73}" type="slidenum">
              <a:rPr lang="en-US" smtClean="0"/>
              <a:t>22</a:t>
            </a:fld>
            <a:endParaRPr lang="en-US"/>
          </a:p>
        </p:txBody>
      </p:sp>
    </p:spTree>
    <p:extLst>
      <p:ext uri="{BB962C8B-B14F-4D97-AF65-F5344CB8AC3E}">
        <p14:creationId xmlns:p14="http://schemas.microsoft.com/office/powerpoint/2010/main" val="833367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Currently, HCV surveillance capacity is limited in the United States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To increase surveillance capacity, the CDC DVH funded two pilot grants for </a:t>
            </a:r>
            <a:r>
              <a:rPr lang="en-US" sz="1200" b="0" i="0" u="none" strike="noStrike" kern="1200" baseline="0" dirty="0">
                <a:solidFill>
                  <a:schemeClr val="tx1"/>
                </a:solidFill>
                <a:latin typeface="+mn-lt"/>
                <a:ea typeface="+mn-ea"/>
                <a:cs typeface="+mn-cs"/>
              </a:rPr>
              <a:t>health departments to develop an integrated epidemiological and molecular surveillance system to identify HCV transmission clusters and outbreaks for public health action.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Integrating genomic surveillance within the existing epidemiologic surveillance system could:</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Help</a:t>
            </a:r>
            <a:r>
              <a:rPr lang="en-US" baseline="0" dirty="0"/>
              <a:t> track trends in HCV infections</a:t>
            </a:r>
            <a:endParaRPr lang="en-US" dirty="0"/>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Strengthen our</a:t>
            </a:r>
            <a:r>
              <a:rPr lang="en-US" baseline="0" dirty="0"/>
              <a:t> ability</a:t>
            </a:r>
            <a:r>
              <a:rPr lang="en-US" dirty="0"/>
              <a:t> to rapidly detect and respond to HCV outbreaks.</a:t>
            </a:r>
            <a:r>
              <a:rPr lang="en-US" baseline="0" dirty="0"/>
              <a:t> </a:t>
            </a:r>
            <a:endParaRPr lang="en-US" sz="1200" b="0" i="0" u="none" strike="noStrike" kern="1200" baseline="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a:solidFill>
                  <a:schemeClr val="tx1"/>
                </a:solidFill>
                <a:latin typeface="+mn-lt"/>
                <a:ea typeface="+mn-ea"/>
                <a:cs typeface="+mn-cs"/>
              </a:rPr>
              <a:t>And help inform community responses that can quickly interrupt transmission. </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We were awarded one of the grants in July 2023</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r>
              <a:rPr lang="en-US" dirty="0"/>
              <a:t> </a:t>
            </a:r>
          </a:p>
        </p:txBody>
      </p:sp>
      <p:sp>
        <p:nvSpPr>
          <p:cNvPr id="4" name="Slide Number Placeholder 3"/>
          <p:cNvSpPr>
            <a:spLocks noGrp="1"/>
          </p:cNvSpPr>
          <p:nvPr>
            <p:ph type="sldNum" sz="quarter" idx="10"/>
          </p:nvPr>
        </p:nvSpPr>
        <p:spPr/>
        <p:txBody>
          <a:bodyPr/>
          <a:lstStyle/>
          <a:p>
            <a:fld id="{1870E857-FD1C-4481-8D47-5BEFE96DBF73}" type="slidenum">
              <a:rPr lang="en-US" smtClean="0"/>
              <a:t>23</a:t>
            </a:fld>
            <a:endParaRPr lang="en-US"/>
          </a:p>
        </p:txBody>
      </p:sp>
    </p:spTree>
    <p:extLst>
      <p:ext uri="{BB962C8B-B14F-4D97-AF65-F5344CB8AC3E}">
        <p14:creationId xmlns:p14="http://schemas.microsoft.com/office/powerpoint/2010/main" val="152643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year long study aimed:</a:t>
            </a:r>
          </a:p>
          <a:p>
            <a:pPr marL="514350" indent="-514350">
              <a:lnSpc>
                <a:spcPct val="100000"/>
              </a:lnSpc>
              <a:buFont typeface="+mj-lt"/>
              <a:buAutoNum type="arabicPeriod"/>
            </a:pPr>
            <a:r>
              <a:rPr lang="en-US" dirty="0"/>
              <a:t>To support outbreak investigations and monitor HCV variants circulating in our communities.</a:t>
            </a:r>
          </a:p>
          <a:p>
            <a:pPr marL="514350" indent="-514350">
              <a:lnSpc>
                <a:spcPct val="100000"/>
              </a:lnSpc>
              <a:buFont typeface="+mj-lt"/>
              <a:buAutoNum type="arabicPeriod"/>
            </a:pPr>
            <a:r>
              <a:rPr lang="en-US" dirty="0"/>
              <a:t>To build an HCV genomic data repository to improve future surveillance efforts.</a:t>
            </a:r>
          </a:p>
          <a:p>
            <a:pPr marL="514350" indent="-514350">
              <a:lnSpc>
                <a:spcPct val="100000"/>
              </a:lnSpc>
              <a:buFont typeface="+mj-lt"/>
              <a:buAutoNum type="arabicPeriod"/>
            </a:pPr>
            <a:r>
              <a:rPr lang="en-US" dirty="0"/>
              <a:t>To help inform longer term surveillance programs across the US.</a:t>
            </a:r>
          </a:p>
          <a:p>
            <a:endParaRPr lang="en-US" dirty="0"/>
          </a:p>
        </p:txBody>
      </p:sp>
      <p:sp>
        <p:nvSpPr>
          <p:cNvPr id="4" name="Slide Number Placeholder 3"/>
          <p:cNvSpPr>
            <a:spLocks noGrp="1"/>
          </p:cNvSpPr>
          <p:nvPr>
            <p:ph type="sldNum" sz="quarter" idx="10"/>
          </p:nvPr>
        </p:nvSpPr>
        <p:spPr/>
        <p:txBody>
          <a:bodyPr/>
          <a:lstStyle/>
          <a:p>
            <a:fld id="{1870E857-FD1C-4481-8D47-5BEFE96DBF73}" type="slidenum">
              <a:rPr lang="en-US" smtClean="0"/>
              <a:t>24</a:t>
            </a:fld>
            <a:endParaRPr lang="en-US"/>
          </a:p>
        </p:txBody>
      </p:sp>
    </p:spTree>
    <p:extLst>
      <p:ext uri="{BB962C8B-B14F-4D97-AF65-F5344CB8AC3E}">
        <p14:creationId xmlns:p14="http://schemas.microsoft.com/office/powerpoint/2010/main" val="2483568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I’ll talk about building sequencing capacity at WSLH during this past year.</a:t>
            </a:r>
          </a:p>
          <a:p>
            <a:r>
              <a:rPr lang="en-US" dirty="0" smtClean="0"/>
              <a:t>In order to develop a HCV surveillance strategy in Wisconsin,</a:t>
            </a:r>
            <a:r>
              <a:rPr lang="en-US" baseline="0" dirty="0" smtClean="0"/>
              <a:t> we </a:t>
            </a:r>
            <a:r>
              <a:rPr lang="en-US" baseline="0" dirty="0"/>
              <a:t>needed to :</a:t>
            </a:r>
          </a:p>
          <a:p>
            <a:pPr marL="228600" indent="-228600">
              <a:buAutoNum type="arabicPeriod"/>
            </a:pPr>
            <a:r>
              <a:rPr lang="en-US" dirty="0"/>
              <a:t>Create a sample collection plan with the WCLN.</a:t>
            </a:r>
          </a:p>
          <a:p>
            <a:pPr marL="228600" indent="-228600">
              <a:buAutoNum type="arabicPeriod"/>
            </a:pPr>
            <a:r>
              <a:rPr lang="en-US" dirty="0"/>
              <a:t>Build sequencing capacity at the WSLH.</a:t>
            </a:r>
          </a:p>
          <a:p>
            <a:pPr marL="228600" indent="-228600">
              <a:buAutoNum type="arabicPeriod"/>
            </a:pPr>
            <a:r>
              <a:rPr lang="en-US" dirty="0"/>
              <a:t>Develop a system for integrating genomic and epidemiologic surveillance.</a:t>
            </a:r>
          </a:p>
          <a:p>
            <a:endParaRPr lang="en-US" dirty="0"/>
          </a:p>
        </p:txBody>
      </p:sp>
      <p:sp>
        <p:nvSpPr>
          <p:cNvPr id="4" name="Slide Number Placeholder 3"/>
          <p:cNvSpPr>
            <a:spLocks noGrp="1"/>
          </p:cNvSpPr>
          <p:nvPr>
            <p:ph type="sldNum" sz="quarter" idx="5"/>
          </p:nvPr>
        </p:nvSpPr>
        <p:spPr/>
        <p:txBody>
          <a:bodyPr/>
          <a:lstStyle/>
          <a:p>
            <a:fld id="{1870E857-FD1C-4481-8D47-5BEFE96DBF73}" type="slidenum">
              <a:rPr lang="en-US" smtClean="0"/>
              <a:t>25</a:t>
            </a:fld>
            <a:endParaRPr lang="en-US"/>
          </a:p>
        </p:txBody>
      </p:sp>
    </p:spTree>
    <p:extLst>
      <p:ext uri="{BB962C8B-B14F-4D97-AF65-F5344CB8AC3E}">
        <p14:creationId xmlns:p14="http://schemas.microsoft.com/office/powerpoint/2010/main" val="42593862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One of the major questions we had to figure out was ”Where were we going to get HCV(+) specimens from the state?</a:t>
            </a:r>
          </a:p>
        </p:txBody>
      </p:sp>
      <p:sp>
        <p:nvSpPr>
          <p:cNvPr id="4" name="Slide Number Placeholder 3"/>
          <p:cNvSpPr>
            <a:spLocks noGrp="1"/>
          </p:cNvSpPr>
          <p:nvPr>
            <p:ph type="sldNum" sz="quarter" idx="10"/>
          </p:nvPr>
        </p:nvSpPr>
        <p:spPr/>
        <p:txBody>
          <a:bodyPr/>
          <a:lstStyle/>
          <a:p>
            <a:fld id="{1870E857-FD1C-4481-8D47-5BEFE96DBF73}" type="slidenum">
              <a:rPr lang="en-US" smtClean="0"/>
              <a:t>26</a:t>
            </a:fld>
            <a:endParaRPr lang="en-US"/>
          </a:p>
        </p:txBody>
      </p:sp>
    </p:spTree>
    <p:extLst>
      <p:ext uri="{BB962C8B-B14F-4D97-AF65-F5344CB8AC3E}">
        <p14:creationId xmlns:p14="http://schemas.microsoft.com/office/powerpoint/2010/main" val="24751429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study, we focused on sequencing samples from 2 different </a:t>
            </a:r>
            <a:r>
              <a:rPr lang="en-US" dirty="0" smtClean="0"/>
              <a:t>sources:</a:t>
            </a:r>
            <a:endParaRPr lang="en-US" dirty="0"/>
          </a:p>
          <a:p>
            <a:pPr marL="171450" indent="-171450">
              <a:buFontTx/>
              <a:buChar char="-"/>
            </a:pPr>
            <a:r>
              <a:rPr lang="en-US" dirty="0"/>
              <a:t>For more contemporary samples, we reached out to our partners in the Wisconsin Clinical Laboratory Network to provide all HCV positive serum specimens with viral loads of &gt;10,000 IU/ml tested </a:t>
            </a:r>
            <a:r>
              <a:rPr lang="en-US" dirty="0" smtClean="0"/>
              <a:t>in</a:t>
            </a:r>
            <a:r>
              <a:rPr lang="en-US" baseline="0" dirty="0" smtClean="0"/>
              <a:t> their labs</a:t>
            </a:r>
            <a:r>
              <a:rPr lang="en-US" dirty="0" smtClean="0"/>
              <a:t>.</a:t>
            </a:r>
            <a:endParaRPr lang="en-US" dirty="0"/>
          </a:p>
          <a:p>
            <a:pPr marL="628650" lvl="1" indent="-171450">
              <a:buFontTx/>
              <a:buChar char="-"/>
            </a:pPr>
            <a:r>
              <a:rPr lang="en-US" dirty="0"/>
              <a:t>The WCLN is a network of 138 clinical and public health laboratories in the state that work together to </a:t>
            </a:r>
            <a:r>
              <a:rPr lang="en-US" sz="1200" kern="1200" dirty="0">
                <a:solidFill>
                  <a:schemeClr val="tx1"/>
                </a:solidFill>
                <a:effectLst/>
                <a:latin typeface="+mn-lt"/>
                <a:ea typeface="+mn-ea"/>
                <a:cs typeface="+mn-cs"/>
              </a:rPr>
              <a:t>ensure a timely and effective response to clinical laboratory and public health needs, </a:t>
            </a:r>
            <a:r>
              <a:rPr lang="en-US" sz="1200" kern="1200" dirty="0" smtClean="0">
                <a:solidFill>
                  <a:schemeClr val="tx1"/>
                </a:solidFill>
                <a:effectLst/>
                <a:latin typeface="+mn-lt"/>
                <a:ea typeface="+mn-ea"/>
                <a:cs typeface="+mn-cs"/>
              </a:rPr>
              <a:t>including: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emergency preparedness,</a:t>
            </a:r>
            <a:r>
              <a:rPr lang="en-US" sz="1200" kern="1200" baseline="0" dirty="0" smtClean="0">
                <a:solidFill>
                  <a:schemeClr val="tx1"/>
                </a:solidFill>
                <a:effectLst/>
                <a:latin typeface="+mn-lt"/>
                <a:ea typeface="+mn-ea"/>
                <a:cs typeface="+mn-cs"/>
              </a:rPr>
              <a:t> s</a:t>
            </a:r>
            <a:r>
              <a:rPr lang="en-US" sz="1200" kern="1200" dirty="0" smtClean="0">
                <a:solidFill>
                  <a:schemeClr val="tx1"/>
                </a:solidFill>
                <a:effectLst/>
                <a:latin typeface="+mn-lt"/>
                <a:ea typeface="+mn-ea"/>
                <a:cs typeface="+mn-cs"/>
              </a:rPr>
              <a:t>urveillance, diagnostics, training and education.</a:t>
            </a:r>
          </a:p>
          <a:p>
            <a:pPr marL="628650" lvl="1" indent="-171450">
              <a:buFontTx/>
              <a:buChar char="-"/>
            </a:pPr>
            <a:r>
              <a:rPr lang="en-US" sz="1200" kern="1200" dirty="0" smtClean="0">
                <a:solidFill>
                  <a:schemeClr val="tx1"/>
                </a:solidFill>
                <a:effectLst/>
                <a:latin typeface="+mn-lt"/>
                <a:ea typeface="+mn-ea"/>
                <a:cs typeface="+mn-cs"/>
              </a:rPr>
              <a:t>Relying on our close relationship with WCLN partners was essential for building surveillance capacity across the state!</a:t>
            </a:r>
            <a:endParaRPr lang="en-US" sz="1200" kern="1200" dirty="0">
              <a:solidFill>
                <a:schemeClr val="tx1"/>
              </a:solidFill>
              <a:effectLst/>
              <a:latin typeface="+mn-lt"/>
              <a:ea typeface="+mn-ea"/>
              <a:cs typeface="+mn-cs"/>
            </a:endParaRPr>
          </a:p>
          <a:p>
            <a:pPr marL="171450" indent="-171450">
              <a:buFontTx/>
              <a:buChar char="-"/>
            </a:pPr>
            <a:r>
              <a:rPr lang="en-US" dirty="0" smtClean="0"/>
              <a:t>For the second source of HCV specimens,</a:t>
            </a:r>
            <a:r>
              <a:rPr lang="en-US" baseline="0" dirty="0" smtClean="0"/>
              <a:t> we sequenced HCV samples from the state lab’s biorepository that were tested between 2019-2022</a:t>
            </a:r>
          </a:p>
          <a:p>
            <a:pPr marL="628650" lvl="1" indent="-171450">
              <a:buFontTx/>
              <a:buChar char="-"/>
            </a:pPr>
            <a:r>
              <a:rPr lang="en-US" baseline="0" dirty="0" smtClean="0"/>
              <a:t>We wanted to sequence these samples t</a:t>
            </a:r>
            <a:r>
              <a:rPr lang="en-US" dirty="0" smtClean="0"/>
              <a:t>o </a:t>
            </a:r>
            <a:r>
              <a:rPr lang="en-US" dirty="0"/>
              <a:t>create </a:t>
            </a:r>
            <a:r>
              <a:rPr lang="en-US" dirty="0" smtClean="0"/>
              <a:t>a genomic </a:t>
            </a:r>
            <a:r>
              <a:rPr lang="en-US" dirty="0"/>
              <a:t>data repository </a:t>
            </a:r>
            <a:r>
              <a:rPr lang="en-US" dirty="0" smtClean="0"/>
              <a:t>of HCV to </a:t>
            </a:r>
            <a:r>
              <a:rPr lang="en-US" dirty="0"/>
              <a:t>improve future surveillance </a:t>
            </a:r>
            <a:r>
              <a:rPr lang="en-US" dirty="0" smtClean="0"/>
              <a:t>efforts since infection</a:t>
            </a:r>
            <a:r>
              <a:rPr lang="en-US" baseline="0" dirty="0" smtClean="0"/>
              <a:t> can cause chronic disease.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870E857-FD1C-4481-8D47-5BEFE96DBF73}" type="slidenum">
              <a:rPr lang="en-US" smtClean="0"/>
              <a:t>27</a:t>
            </a:fld>
            <a:endParaRPr lang="en-US"/>
          </a:p>
        </p:txBody>
      </p:sp>
    </p:spTree>
    <p:extLst>
      <p:ext uri="{BB962C8B-B14F-4D97-AF65-F5344CB8AC3E}">
        <p14:creationId xmlns:p14="http://schemas.microsoft.com/office/powerpoint/2010/main" val="1475888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Next, we had to figure out how </a:t>
            </a:r>
            <a:r>
              <a:rPr lang="en-US" dirty="0"/>
              <a:t>were we going to sequence HCV </a:t>
            </a:r>
            <a:r>
              <a:rPr lang="en-US" dirty="0" smtClean="0"/>
              <a:t>specimens.</a:t>
            </a:r>
            <a:endParaRPr lang="en-US" dirty="0"/>
          </a:p>
        </p:txBody>
      </p:sp>
      <p:sp>
        <p:nvSpPr>
          <p:cNvPr id="4" name="Slide Number Placeholder 3"/>
          <p:cNvSpPr>
            <a:spLocks noGrp="1"/>
          </p:cNvSpPr>
          <p:nvPr>
            <p:ph type="sldNum" sz="quarter" idx="10"/>
          </p:nvPr>
        </p:nvSpPr>
        <p:spPr/>
        <p:txBody>
          <a:bodyPr/>
          <a:lstStyle/>
          <a:p>
            <a:fld id="{1870E857-FD1C-4481-8D47-5BEFE96DBF73}" type="slidenum">
              <a:rPr lang="en-US" smtClean="0"/>
              <a:t>28</a:t>
            </a:fld>
            <a:endParaRPr lang="en-US"/>
          </a:p>
        </p:txBody>
      </p:sp>
    </p:spTree>
    <p:extLst>
      <p:ext uri="{BB962C8B-B14F-4D97-AF65-F5344CB8AC3E}">
        <p14:creationId xmlns:p14="http://schemas.microsoft.com/office/powerpoint/2010/main" val="13893300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To sequence HCV specimens, we used a targeted amplicon sequencing approach developed by the CDC Division of Viral Hepatitis.</a:t>
            </a:r>
          </a:p>
          <a:p>
            <a:pPr marL="171450" indent="-171450">
              <a:buFontTx/>
              <a:buChar char="-"/>
            </a:pPr>
            <a:r>
              <a:rPr lang="en-US" dirty="0"/>
              <a:t>This protocol targets a 325-nucleotide region within the Envelop Glycoprotein 2 known as hypervariable region 1</a:t>
            </a:r>
          </a:p>
          <a:p>
            <a:pPr marL="171450" indent="-171450">
              <a:buFontTx/>
              <a:buChar char="-"/>
            </a:pPr>
            <a:r>
              <a:rPr lang="en-US" dirty="0"/>
              <a:t>This is an important region for identifying all 8 HCV </a:t>
            </a:r>
            <a:r>
              <a:rPr lang="en-US" dirty="0" smtClean="0"/>
              <a:t>genotypes </a:t>
            </a:r>
            <a:r>
              <a:rPr lang="en-US" dirty="0"/>
              <a:t>and transmission clusters</a:t>
            </a:r>
          </a:p>
          <a:p>
            <a:pPr marL="171450" indent="-171450">
              <a:buFontTx/>
              <a:buChar char="-"/>
            </a:pPr>
            <a:r>
              <a:rPr lang="en-US" dirty="0"/>
              <a:t>We used a CDC developed cloud-based bioinformatic pipeline called the Global Hepatitis Outbreak and Surveillance Technology for analyzing sequencing data.</a:t>
            </a:r>
          </a:p>
        </p:txBody>
      </p:sp>
      <p:sp>
        <p:nvSpPr>
          <p:cNvPr id="4" name="Slide Number Placeholder 3"/>
          <p:cNvSpPr>
            <a:spLocks noGrp="1"/>
          </p:cNvSpPr>
          <p:nvPr>
            <p:ph type="sldNum" sz="quarter" idx="5"/>
          </p:nvPr>
        </p:nvSpPr>
        <p:spPr/>
        <p:txBody>
          <a:bodyPr/>
          <a:lstStyle/>
          <a:p>
            <a:fld id="{1870E857-FD1C-4481-8D47-5BEFE96DBF73}" type="slidenum">
              <a:rPr lang="en-US" smtClean="0"/>
              <a:t>29</a:t>
            </a:fld>
            <a:endParaRPr lang="en-US"/>
          </a:p>
        </p:txBody>
      </p:sp>
    </p:spTree>
    <p:extLst>
      <p:ext uri="{BB962C8B-B14F-4D97-AF65-F5344CB8AC3E}">
        <p14:creationId xmlns:p14="http://schemas.microsoft.com/office/powerpoint/2010/main" val="37747199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Here is an overview of the HCV sequencing and reporting workflow which takes between 3-4 days.</a:t>
            </a:r>
          </a:p>
          <a:p>
            <a:pPr marL="171450" indent="-171450">
              <a:buFontTx/>
              <a:buChar char="-"/>
            </a:pPr>
            <a:r>
              <a:rPr lang="en-US" dirty="0"/>
              <a:t>I know this figure is way too small to read, but I will walk through some of the important steps in the next slides</a:t>
            </a:r>
          </a:p>
        </p:txBody>
      </p:sp>
      <p:sp>
        <p:nvSpPr>
          <p:cNvPr id="4" name="Slide Number Placeholder 3"/>
          <p:cNvSpPr>
            <a:spLocks noGrp="1"/>
          </p:cNvSpPr>
          <p:nvPr>
            <p:ph type="sldNum" sz="quarter" idx="5"/>
          </p:nvPr>
        </p:nvSpPr>
        <p:spPr/>
        <p:txBody>
          <a:bodyPr/>
          <a:lstStyle/>
          <a:p>
            <a:fld id="{1870E857-FD1C-4481-8D47-5BEFE96DBF73}" type="slidenum">
              <a:rPr lang="en-US" smtClean="0"/>
              <a:t>30</a:t>
            </a:fld>
            <a:endParaRPr lang="en-US"/>
          </a:p>
        </p:txBody>
      </p:sp>
    </p:spTree>
    <p:extLst>
      <p:ext uri="{BB962C8B-B14F-4D97-AF65-F5344CB8AC3E}">
        <p14:creationId xmlns:p14="http://schemas.microsoft.com/office/powerpoint/2010/main" val="3891028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HCV</a:t>
            </a:r>
            <a:r>
              <a:rPr lang="en-US" baseline="0" dirty="0"/>
              <a:t> is a significant public health threat in the United States and worldwide.</a:t>
            </a:r>
          </a:p>
          <a:p>
            <a:pPr marL="171450" indent="-171450">
              <a:buFontTx/>
              <a:buChar char="-"/>
            </a:pPr>
            <a:r>
              <a:rPr lang="en-US" baseline="0" dirty="0"/>
              <a:t>It’s estimated that 71 million people are living with HCV worldwide. </a:t>
            </a:r>
          </a:p>
          <a:p>
            <a:pPr marL="171450" indent="-171450">
              <a:buFontTx/>
              <a:buChar char="-"/>
            </a:pPr>
            <a:r>
              <a:rPr lang="en-US" baseline="0" dirty="0"/>
              <a:t>In the United States, HCV is the most common blood borne infection (impacting ~3.5 million people) and most common reason for liver transplantation</a:t>
            </a:r>
          </a:p>
          <a:p>
            <a:pPr marL="171450" indent="-171450">
              <a:buFontTx/>
              <a:buChar char="-"/>
            </a:pPr>
            <a:r>
              <a:rPr lang="en-US" baseline="0" dirty="0"/>
              <a:t>Unlike Hepatitis A and B, there is no vaccine available for HCV</a:t>
            </a:r>
          </a:p>
          <a:p>
            <a:pPr marL="171450" indent="-171450">
              <a:buFontTx/>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1870E857-FD1C-4481-8D47-5BEFE96DBF73}" type="slidenum">
              <a:rPr lang="en-US" smtClean="0"/>
              <a:t>4</a:t>
            </a:fld>
            <a:endParaRPr lang="en-US"/>
          </a:p>
        </p:txBody>
      </p:sp>
    </p:spTree>
    <p:extLst>
      <p:ext uri="{BB962C8B-B14F-4D97-AF65-F5344CB8AC3E}">
        <p14:creationId xmlns:p14="http://schemas.microsoft.com/office/powerpoint/2010/main" val="23880861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we received a batch of 23 HCV </a:t>
            </a:r>
            <a:r>
              <a:rPr lang="en-US" dirty="0" smtClean="0"/>
              <a:t>samples from WCLN partners, </a:t>
            </a:r>
            <a:r>
              <a:rPr lang="en-US" dirty="0"/>
              <a:t>we would extract total nucleic acids using the </a:t>
            </a:r>
            <a:r>
              <a:rPr lang="en-US" dirty="0" err="1"/>
              <a:t>MagNA</a:t>
            </a:r>
            <a:r>
              <a:rPr lang="en-US" dirty="0"/>
              <a:t> Pure 24 instrument</a:t>
            </a:r>
          </a:p>
        </p:txBody>
      </p:sp>
      <p:sp>
        <p:nvSpPr>
          <p:cNvPr id="4" name="Slide Number Placeholder 3"/>
          <p:cNvSpPr>
            <a:spLocks noGrp="1"/>
          </p:cNvSpPr>
          <p:nvPr>
            <p:ph type="sldNum" sz="quarter" idx="5"/>
          </p:nvPr>
        </p:nvSpPr>
        <p:spPr/>
        <p:txBody>
          <a:bodyPr/>
          <a:lstStyle/>
          <a:p>
            <a:fld id="{1870E857-FD1C-4481-8D47-5BEFE96DBF73}" type="slidenum">
              <a:rPr lang="en-US" smtClean="0"/>
              <a:t>31</a:t>
            </a:fld>
            <a:endParaRPr lang="en-US"/>
          </a:p>
        </p:txBody>
      </p:sp>
    </p:spTree>
    <p:extLst>
      <p:ext uri="{BB962C8B-B14F-4D97-AF65-F5344CB8AC3E}">
        <p14:creationId xmlns:p14="http://schemas.microsoft.com/office/powerpoint/2010/main" val="10171741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then perform reverse-transcription and amplification of the hypervariable region 1 using HCV specific primers</a:t>
            </a:r>
          </a:p>
        </p:txBody>
      </p:sp>
      <p:sp>
        <p:nvSpPr>
          <p:cNvPr id="4" name="Slide Number Placeholder 3"/>
          <p:cNvSpPr>
            <a:spLocks noGrp="1"/>
          </p:cNvSpPr>
          <p:nvPr>
            <p:ph type="sldNum" sz="quarter" idx="5"/>
          </p:nvPr>
        </p:nvSpPr>
        <p:spPr/>
        <p:txBody>
          <a:bodyPr/>
          <a:lstStyle/>
          <a:p>
            <a:fld id="{1870E857-FD1C-4481-8D47-5BEFE96DBF73}" type="slidenum">
              <a:rPr lang="en-US" smtClean="0"/>
              <a:t>32</a:t>
            </a:fld>
            <a:endParaRPr lang="en-US"/>
          </a:p>
        </p:txBody>
      </p:sp>
    </p:spTree>
    <p:extLst>
      <p:ext uri="{BB962C8B-B14F-4D97-AF65-F5344CB8AC3E}">
        <p14:creationId xmlns:p14="http://schemas.microsoft.com/office/powerpoint/2010/main" val="42279998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that, we perform another round of PCR to incorporate internal GHOST barcodes that </a:t>
            </a:r>
            <a:r>
              <a:rPr lang="en-US" dirty="0" smtClean="0"/>
              <a:t>were </a:t>
            </a:r>
            <a:r>
              <a:rPr lang="en-US" dirty="0"/>
              <a:t>be used for </a:t>
            </a:r>
            <a:r>
              <a:rPr lang="en-US" dirty="0" smtClean="0"/>
              <a:t>quality control and analysis </a:t>
            </a:r>
            <a:endParaRPr lang="en-US" dirty="0"/>
          </a:p>
        </p:txBody>
      </p:sp>
      <p:sp>
        <p:nvSpPr>
          <p:cNvPr id="4" name="Slide Number Placeholder 3"/>
          <p:cNvSpPr>
            <a:spLocks noGrp="1"/>
          </p:cNvSpPr>
          <p:nvPr>
            <p:ph type="sldNum" sz="quarter" idx="5"/>
          </p:nvPr>
        </p:nvSpPr>
        <p:spPr/>
        <p:txBody>
          <a:bodyPr/>
          <a:lstStyle/>
          <a:p>
            <a:fld id="{1870E857-FD1C-4481-8D47-5BEFE96DBF73}" type="slidenum">
              <a:rPr lang="en-US" smtClean="0"/>
              <a:t>33</a:t>
            </a:fld>
            <a:endParaRPr lang="en-US"/>
          </a:p>
        </p:txBody>
      </p:sp>
    </p:spTree>
    <p:extLst>
      <p:ext uri="{BB962C8B-B14F-4D97-AF65-F5344CB8AC3E}">
        <p14:creationId xmlns:p14="http://schemas.microsoft.com/office/powerpoint/2010/main" val="8786696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we perform a third round of PCR to add illumine indices for pooling and demultiplexing</a:t>
            </a:r>
          </a:p>
          <a:p>
            <a:endParaRPr lang="en-US" dirty="0"/>
          </a:p>
        </p:txBody>
      </p:sp>
      <p:sp>
        <p:nvSpPr>
          <p:cNvPr id="4" name="Slide Number Placeholder 3"/>
          <p:cNvSpPr>
            <a:spLocks noGrp="1"/>
          </p:cNvSpPr>
          <p:nvPr>
            <p:ph type="sldNum" sz="quarter" idx="5"/>
          </p:nvPr>
        </p:nvSpPr>
        <p:spPr/>
        <p:txBody>
          <a:bodyPr/>
          <a:lstStyle/>
          <a:p>
            <a:fld id="{1870E857-FD1C-4481-8D47-5BEFE96DBF73}" type="slidenum">
              <a:rPr lang="en-US" smtClean="0"/>
              <a:t>34</a:t>
            </a:fld>
            <a:endParaRPr lang="en-US"/>
          </a:p>
        </p:txBody>
      </p:sp>
    </p:spTree>
    <p:extLst>
      <p:ext uri="{BB962C8B-B14F-4D97-AF65-F5344CB8AC3E}">
        <p14:creationId xmlns:p14="http://schemas.microsoft.com/office/powerpoint/2010/main" val="42614591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then sequence the samples on a </a:t>
            </a:r>
            <a:r>
              <a:rPr lang="en-US" dirty="0" err="1"/>
              <a:t>MiSeq</a:t>
            </a:r>
            <a:r>
              <a:rPr lang="en-US" dirty="0"/>
              <a:t> using </a:t>
            </a:r>
            <a:r>
              <a:rPr lang="en-US" dirty="0" smtClean="0"/>
              <a:t>paired-end </a:t>
            </a:r>
            <a:r>
              <a:rPr lang="en-US" dirty="0"/>
              <a:t>250 bp sequencing.</a:t>
            </a:r>
          </a:p>
          <a:p>
            <a:endParaRPr lang="en-US" dirty="0"/>
          </a:p>
        </p:txBody>
      </p:sp>
      <p:sp>
        <p:nvSpPr>
          <p:cNvPr id="4" name="Slide Number Placeholder 3"/>
          <p:cNvSpPr>
            <a:spLocks noGrp="1"/>
          </p:cNvSpPr>
          <p:nvPr>
            <p:ph type="sldNum" sz="quarter" idx="5"/>
          </p:nvPr>
        </p:nvSpPr>
        <p:spPr/>
        <p:txBody>
          <a:bodyPr/>
          <a:lstStyle/>
          <a:p>
            <a:fld id="{1870E857-FD1C-4481-8D47-5BEFE96DBF73}" type="slidenum">
              <a:rPr lang="en-US" smtClean="0"/>
              <a:t>35</a:t>
            </a:fld>
            <a:endParaRPr lang="en-US"/>
          </a:p>
        </p:txBody>
      </p:sp>
    </p:spTree>
    <p:extLst>
      <p:ext uri="{BB962C8B-B14F-4D97-AF65-F5344CB8AC3E}">
        <p14:creationId xmlns:p14="http://schemas.microsoft.com/office/powerpoint/2010/main" val="13882815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Once the run is complete, the reads are demultiplexed to generate </a:t>
            </a:r>
            <a:r>
              <a:rPr lang="en-US" dirty="0" err="1"/>
              <a:t>fastq</a:t>
            </a:r>
            <a:r>
              <a:rPr lang="en-US" dirty="0"/>
              <a:t> files for each sample</a:t>
            </a:r>
          </a:p>
          <a:p>
            <a:pPr marL="171450" indent="-171450">
              <a:buFontTx/>
              <a:buChar char="-"/>
            </a:pPr>
            <a:r>
              <a:rPr lang="en-US" dirty="0"/>
              <a:t>The raw </a:t>
            </a:r>
            <a:r>
              <a:rPr lang="en-US" dirty="0" err="1"/>
              <a:t>fastq</a:t>
            </a:r>
            <a:r>
              <a:rPr lang="en-US" dirty="0"/>
              <a:t> files uploaded to GHOST where they undergo strict QC parameters to get rid of low-quality reads, look for contamination, and down sample for analysis.</a:t>
            </a:r>
          </a:p>
          <a:p>
            <a:pPr marL="171450" indent="-171450">
              <a:buFontTx/>
              <a:buChar char="-"/>
            </a:pPr>
            <a:r>
              <a:rPr lang="en-US" dirty="0"/>
              <a:t>We then performed analysis on the batch of HCV specimens in GHOST to identify the genotype, assess </a:t>
            </a:r>
            <a:r>
              <a:rPr lang="en-US" dirty="0" err="1"/>
              <a:t>intrahost</a:t>
            </a:r>
            <a:r>
              <a:rPr lang="en-US" dirty="0"/>
              <a:t> diversity, and identify transmission clusters</a:t>
            </a:r>
          </a:p>
          <a:p>
            <a:pPr marL="171450" indent="-171450">
              <a:buFontTx/>
              <a:buChar char="-"/>
            </a:pPr>
            <a:r>
              <a:rPr lang="en-US" dirty="0"/>
              <a:t>GHOST then creates an epidemiology report summarizing the findings and makes transmission cluster maps and k-step networks for closely related samples.</a:t>
            </a:r>
          </a:p>
          <a:p>
            <a:endParaRPr lang="en-US" dirty="0"/>
          </a:p>
        </p:txBody>
      </p:sp>
      <p:sp>
        <p:nvSpPr>
          <p:cNvPr id="4" name="Slide Number Placeholder 3"/>
          <p:cNvSpPr>
            <a:spLocks noGrp="1"/>
          </p:cNvSpPr>
          <p:nvPr>
            <p:ph type="sldNum" sz="quarter" idx="5"/>
          </p:nvPr>
        </p:nvSpPr>
        <p:spPr/>
        <p:txBody>
          <a:bodyPr/>
          <a:lstStyle/>
          <a:p>
            <a:fld id="{1870E857-FD1C-4481-8D47-5BEFE96DBF73}" type="slidenum">
              <a:rPr lang="en-US" smtClean="0"/>
              <a:t>36</a:t>
            </a:fld>
            <a:endParaRPr lang="en-US"/>
          </a:p>
        </p:txBody>
      </p:sp>
    </p:spTree>
    <p:extLst>
      <p:ext uri="{BB962C8B-B14F-4D97-AF65-F5344CB8AC3E}">
        <p14:creationId xmlns:p14="http://schemas.microsoft.com/office/powerpoint/2010/main" val="5976313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I’ll talk about our sequencing progress over the past year</a:t>
            </a:r>
          </a:p>
          <a:p>
            <a:endParaRPr lang="en-US" dirty="0"/>
          </a:p>
        </p:txBody>
      </p:sp>
      <p:sp>
        <p:nvSpPr>
          <p:cNvPr id="4" name="Slide Number Placeholder 3"/>
          <p:cNvSpPr>
            <a:spLocks noGrp="1"/>
          </p:cNvSpPr>
          <p:nvPr>
            <p:ph type="sldNum" sz="quarter" idx="5"/>
          </p:nvPr>
        </p:nvSpPr>
        <p:spPr/>
        <p:txBody>
          <a:bodyPr/>
          <a:lstStyle/>
          <a:p>
            <a:fld id="{1870E857-FD1C-4481-8D47-5BEFE96DBF73}" type="slidenum">
              <a:rPr lang="en-US" smtClean="0"/>
              <a:t>37</a:t>
            </a:fld>
            <a:endParaRPr lang="en-US"/>
          </a:p>
        </p:txBody>
      </p:sp>
    </p:spTree>
    <p:extLst>
      <p:ext uri="{BB962C8B-B14F-4D97-AF65-F5344CB8AC3E}">
        <p14:creationId xmlns:p14="http://schemas.microsoft.com/office/powerpoint/2010/main" val="42034295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Over the course of the year, we sequenced a total of 571 samples between September 2023 and April 2024</a:t>
            </a:r>
          </a:p>
          <a:p>
            <a:pPr marL="171450" indent="-171450">
              <a:buFontTx/>
              <a:buChar char="-"/>
            </a:pPr>
            <a:r>
              <a:rPr lang="en-US" dirty="0"/>
              <a:t>The pie cart on the </a:t>
            </a:r>
            <a:r>
              <a:rPr lang="en-US" dirty="0" smtClean="0"/>
              <a:t>slide </a:t>
            </a:r>
            <a:r>
              <a:rPr lang="en-US" dirty="0"/>
              <a:t>shows the </a:t>
            </a:r>
            <a:r>
              <a:rPr lang="en-US" dirty="0" smtClean="0"/>
              <a:t>percent </a:t>
            </a:r>
            <a:r>
              <a:rPr lang="en-US" dirty="0"/>
              <a:t>of </a:t>
            </a:r>
            <a:r>
              <a:rPr lang="en-US" dirty="0" smtClean="0"/>
              <a:t>total samples </a:t>
            </a:r>
            <a:r>
              <a:rPr lang="en-US" dirty="0"/>
              <a:t>sequenced </a:t>
            </a:r>
            <a:r>
              <a:rPr lang="en-US" dirty="0" smtClean="0"/>
              <a:t>for each year</a:t>
            </a:r>
            <a:r>
              <a:rPr lang="en-US" baseline="0" dirty="0" smtClean="0"/>
              <a:t> </a:t>
            </a:r>
            <a:endParaRPr lang="en-US" dirty="0"/>
          </a:p>
          <a:p>
            <a:pPr marL="171450" indent="-171450">
              <a:buFontTx/>
              <a:buChar char="-"/>
            </a:pPr>
            <a:r>
              <a:rPr lang="en-US" dirty="0"/>
              <a:t>We prioritized sequencing samples from our WCLN partners collected during the funding period. </a:t>
            </a:r>
          </a:p>
          <a:p>
            <a:pPr marL="628650" lvl="1" indent="-171450">
              <a:buFontTx/>
              <a:buChar char="-"/>
            </a:pPr>
            <a:r>
              <a:rPr lang="en-US" dirty="0"/>
              <a:t>We sequenced a total of 213 and 116 samples from 2023 and 2024, respectively </a:t>
            </a:r>
          </a:p>
          <a:p>
            <a:pPr marL="171450" indent="-171450">
              <a:buFontTx/>
              <a:buChar char="-"/>
            </a:pPr>
            <a:r>
              <a:rPr lang="en-US" dirty="0"/>
              <a:t>We also sequenced a </a:t>
            </a:r>
            <a:r>
              <a:rPr lang="en-US" dirty="0" smtClean="0"/>
              <a:t>242 </a:t>
            </a:r>
            <a:r>
              <a:rPr lang="en-US" dirty="0"/>
              <a:t>samples from our sample repository. </a:t>
            </a:r>
          </a:p>
          <a:p>
            <a:pPr marL="628650" lvl="1" indent="-171450">
              <a:buFontTx/>
              <a:buChar char="-"/>
            </a:pPr>
            <a:r>
              <a:rPr lang="en-US" dirty="0"/>
              <a:t>As you can see, we don’t have an even distribution across the years, but we are hoping to continue to work through these samples in the future.</a:t>
            </a:r>
          </a:p>
          <a:p>
            <a:pPr lvl="1"/>
            <a:endParaRPr lang="en-US" dirty="0"/>
          </a:p>
          <a:p>
            <a:endParaRPr lang="en-US" dirty="0"/>
          </a:p>
        </p:txBody>
      </p:sp>
      <p:sp>
        <p:nvSpPr>
          <p:cNvPr id="4" name="Slide Number Placeholder 3"/>
          <p:cNvSpPr>
            <a:spLocks noGrp="1"/>
          </p:cNvSpPr>
          <p:nvPr>
            <p:ph type="sldNum" sz="quarter" idx="5"/>
          </p:nvPr>
        </p:nvSpPr>
        <p:spPr/>
        <p:txBody>
          <a:bodyPr/>
          <a:lstStyle/>
          <a:p>
            <a:fld id="{1870E857-FD1C-4481-8D47-5BEFE96DBF73}" type="slidenum">
              <a:rPr lang="en-US" smtClean="0"/>
              <a:t>38</a:t>
            </a:fld>
            <a:endParaRPr lang="en-US"/>
          </a:p>
        </p:txBody>
      </p:sp>
    </p:spTree>
    <p:extLst>
      <p:ext uri="{BB962C8B-B14F-4D97-AF65-F5344CB8AC3E}">
        <p14:creationId xmlns:p14="http://schemas.microsoft.com/office/powerpoint/2010/main" val="27579473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Next Generation sequencing identified a total of 13 different HCV subtypes, including 4 individuals with dual </a:t>
            </a:r>
            <a:r>
              <a:rPr lang="en-US" dirty="0" smtClean="0"/>
              <a:t>genotypes</a:t>
            </a:r>
          </a:p>
          <a:p>
            <a:pPr marL="171450" indent="-171450">
              <a:buFontTx/>
              <a:buChar char="-"/>
            </a:pPr>
            <a:r>
              <a:rPr lang="en-US" dirty="0" smtClean="0"/>
              <a:t>The figure </a:t>
            </a:r>
            <a:r>
              <a:rPr lang="en-US" baseline="0" dirty="0" smtClean="0"/>
              <a:t>on this slide shows the proportions of genotypes sequenced during the pilot grant</a:t>
            </a:r>
            <a:endParaRPr lang="en-US" dirty="0"/>
          </a:p>
          <a:p>
            <a:pPr marL="171450" indent="-171450">
              <a:buFontTx/>
              <a:buChar char="-"/>
            </a:pPr>
            <a:r>
              <a:rPr lang="en-US" dirty="0"/>
              <a:t>The top 4 genotypes observed are listed on this </a:t>
            </a:r>
            <a:r>
              <a:rPr lang="en-US" dirty="0" smtClean="0"/>
              <a:t>slide including….</a:t>
            </a:r>
            <a:endParaRPr lang="en-US" dirty="0"/>
          </a:p>
          <a:p>
            <a:pPr marL="171450" indent="-171450">
              <a:buFontTx/>
              <a:buChar char="-"/>
            </a:pPr>
            <a:r>
              <a:rPr lang="en-US" dirty="0"/>
              <a:t>These results were concordant with a previous </a:t>
            </a:r>
            <a:r>
              <a:rPr lang="en-US" dirty="0" smtClean="0"/>
              <a:t>genomic surveillance </a:t>
            </a:r>
            <a:r>
              <a:rPr lang="en-US" dirty="0"/>
              <a:t>study in Wisconsin that sequenced 379 HCV specimens between 2016-2017</a:t>
            </a:r>
          </a:p>
        </p:txBody>
      </p:sp>
      <p:sp>
        <p:nvSpPr>
          <p:cNvPr id="4" name="Slide Number Placeholder 3"/>
          <p:cNvSpPr>
            <a:spLocks noGrp="1"/>
          </p:cNvSpPr>
          <p:nvPr>
            <p:ph type="sldNum" sz="quarter" idx="5"/>
          </p:nvPr>
        </p:nvSpPr>
        <p:spPr/>
        <p:txBody>
          <a:bodyPr/>
          <a:lstStyle/>
          <a:p>
            <a:fld id="{1870E857-FD1C-4481-8D47-5BEFE96DBF73}" type="slidenum">
              <a:rPr lang="en-US" smtClean="0"/>
              <a:t>39</a:t>
            </a:fld>
            <a:endParaRPr lang="en-US"/>
          </a:p>
        </p:txBody>
      </p:sp>
    </p:spTree>
    <p:extLst>
      <p:ext uri="{BB962C8B-B14F-4D97-AF65-F5344CB8AC3E}">
        <p14:creationId xmlns:p14="http://schemas.microsoft.com/office/powerpoint/2010/main" val="34000176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smtClean="0"/>
              <a:t>GHOST</a:t>
            </a:r>
            <a:r>
              <a:rPr lang="en-US" baseline="0" dirty="0" smtClean="0"/>
              <a:t> analysis identified </a:t>
            </a:r>
            <a:r>
              <a:rPr lang="en-US" dirty="0" smtClean="0"/>
              <a:t>46 potential transmission clusters comprising</a:t>
            </a:r>
            <a:r>
              <a:rPr lang="en-US" baseline="0" dirty="0" smtClean="0"/>
              <a:t> 102 persons.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Cluster sized ranged from 2 to 4 persons.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Transmission clusters mostly composed of dyads making up 80%</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We are just still in the early stages of linking epidemiological data with these transmission clusters to be able to draw more information from the GHOST analysis</a:t>
            </a:r>
            <a:endParaRPr lang="en-US" dirty="0" smtClean="0"/>
          </a:p>
        </p:txBody>
      </p:sp>
      <p:sp>
        <p:nvSpPr>
          <p:cNvPr id="4" name="Slide Number Placeholder 3"/>
          <p:cNvSpPr>
            <a:spLocks noGrp="1"/>
          </p:cNvSpPr>
          <p:nvPr>
            <p:ph type="sldNum" sz="quarter" idx="5"/>
          </p:nvPr>
        </p:nvSpPr>
        <p:spPr/>
        <p:txBody>
          <a:bodyPr/>
          <a:lstStyle/>
          <a:p>
            <a:fld id="{1870E857-FD1C-4481-8D47-5BEFE96DBF73}" type="slidenum">
              <a:rPr lang="en-US" smtClean="0"/>
              <a:t>40</a:t>
            </a:fld>
            <a:endParaRPr lang="en-US"/>
          </a:p>
        </p:txBody>
      </p:sp>
    </p:spTree>
    <p:extLst>
      <p:ext uri="{BB962C8B-B14F-4D97-AF65-F5344CB8AC3E}">
        <p14:creationId xmlns:p14="http://schemas.microsoft.com/office/powerpoint/2010/main" val="169752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Hepatitis C is a viral infection that affects the liver. It can cause both acute and chronic illness, that can be life-threatening.</a:t>
            </a:r>
            <a:endParaRPr lang="en-US" dirty="0"/>
          </a:p>
        </p:txBody>
      </p:sp>
      <p:sp>
        <p:nvSpPr>
          <p:cNvPr id="4" name="Slide Number Placeholder 3"/>
          <p:cNvSpPr>
            <a:spLocks noGrp="1"/>
          </p:cNvSpPr>
          <p:nvPr>
            <p:ph type="sldNum" sz="quarter" idx="10"/>
          </p:nvPr>
        </p:nvSpPr>
        <p:spPr/>
        <p:txBody>
          <a:bodyPr/>
          <a:lstStyle/>
          <a:p>
            <a:fld id="{1870E857-FD1C-4481-8D47-5BEFE96DBF73}" type="slidenum">
              <a:rPr lang="en-US" smtClean="0"/>
              <a:t>5</a:t>
            </a:fld>
            <a:endParaRPr lang="en-US"/>
          </a:p>
        </p:txBody>
      </p:sp>
    </p:spTree>
    <p:extLst>
      <p:ext uri="{BB962C8B-B14F-4D97-AF65-F5344CB8AC3E}">
        <p14:creationId xmlns:p14="http://schemas.microsoft.com/office/powerpoint/2010/main" val="8039208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I would like to talk about future directions for building HCV surveillance capacity in Wisconsin</a:t>
            </a:r>
          </a:p>
        </p:txBody>
      </p:sp>
      <p:sp>
        <p:nvSpPr>
          <p:cNvPr id="4" name="Slide Number Placeholder 3"/>
          <p:cNvSpPr>
            <a:spLocks noGrp="1"/>
          </p:cNvSpPr>
          <p:nvPr>
            <p:ph type="sldNum" sz="quarter" idx="5"/>
          </p:nvPr>
        </p:nvSpPr>
        <p:spPr/>
        <p:txBody>
          <a:bodyPr/>
          <a:lstStyle/>
          <a:p>
            <a:fld id="{1870E857-FD1C-4481-8D47-5BEFE96DBF73}" type="slidenum">
              <a:rPr lang="en-US" smtClean="0"/>
              <a:t>41</a:t>
            </a:fld>
            <a:endParaRPr lang="en-US"/>
          </a:p>
        </p:txBody>
      </p:sp>
    </p:spTree>
    <p:extLst>
      <p:ext uri="{BB962C8B-B14F-4D97-AF65-F5344CB8AC3E}">
        <p14:creationId xmlns:p14="http://schemas.microsoft.com/office/powerpoint/2010/main" val="21044688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We </a:t>
            </a:r>
            <a:r>
              <a:rPr lang="en-US" dirty="0"/>
              <a:t>are currently working on integrating genomic and epidemiologic data </a:t>
            </a:r>
            <a:endParaRPr lang="en-US" dirty="0" smtClean="0"/>
          </a:p>
          <a:p>
            <a:pPr marL="171450" indent="-171450">
              <a:buFontTx/>
              <a:buChar char="-"/>
            </a:pPr>
            <a:r>
              <a:rPr lang="en-US" dirty="0" smtClean="0"/>
              <a:t>All </a:t>
            </a:r>
            <a:r>
              <a:rPr lang="en-US" dirty="0"/>
              <a:t>HCV-positive test results in Wisconsin are routinely reported to the Wisconsin Electronic Disease Surveillance System</a:t>
            </a:r>
          </a:p>
          <a:p>
            <a:pPr marL="628650" lvl="1" indent="-171450">
              <a:buFontTx/>
              <a:buChar char="-"/>
            </a:pPr>
            <a:r>
              <a:rPr lang="en-US" dirty="0"/>
              <a:t>Which is a secure, health information system used for reporting, investigation, and surveillance of communicable diseases across the </a:t>
            </a:r>
            <a:r>
              <a:rPr lang="en-US" dirty="0" smtClean="0"/>
              <a:t>state.</a:t>
            </a:r>
            <a:endParaRPr lang="en-US" dirty="0"/>
          </a:p>
          <a:p>
            <a:pPr marL="171450" indent="-171450">
              <a:buFontTx/>
              <a:buChar char="-"/>
            </a:pPr>
            <a:r>
              <a:rPr lang="en-US" dirty="0"/>
              <a:t>Integrating the GHOST results into WEDSS could help epidemiologists link sequencing data with important public health data for investigating outbreaks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We are excited for this next phase because we believe that Network-based investigations could help make more data-driven decisions for public health </a:t>
            </a:r>
            <a:r>
              <a:rPr lang="en-US" dirty="0" smtClean="0"/>
              <a:t>action</a:t>
            </a: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870E857-FD1C-4481-8D47-5BEFE96DBF73}" type="slidenum">
              <a:rPr lang="en-US" smtClean="0"/>
              <a:t>42</a:t>
            </a:fld>
            <a:endParaRPr lang="en-US"/>
          </a:p>
        </p:txBody>
      </p:sp>
    </p:spTree>
    <p:extLst>
      <p:ext uri="{BB962C8B-B14F-4D97-AF65-F5344CB8AC3E}">
        <p14:creationId xmlns:p14="http://schemas.microsoft.com/office/powerpoint/2010/main" val="26541155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smtClean="0"/>
              <a:t>DHS </a:t>
            </a:r>
            <a:r>
              <a:rPr lang="en-US" dirty="0"/>
              <a:t>and WSLH were recently funded to continue HCV surveillance </a:t>
            </a:r>
            <a:r>
              <a:rPr lang="en-US" dirty="0" smtClean="0"/>
              <a:t>for</a:t>
            </a:r>
            <a:r>
              <a:rPr lang="en-US" baseline="0" dirty="0" smtClean="0"/>
              <a:t> the next 5 years</a:t>
            </a:r>
            <a:r>
              <a:rPr lang="en-US" dirty="0" smtClean="0"/>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smtClean="0"/>
              <a:t>Some</a:t>
            </a:r>
            <a:r>
              <a:rPr lang="en-US" baseline="0" dirty="0" smtClean="0"/>
              <a:t> of our goals for the future will focus on:</a:t>
            </a:r>
            <a:endParaRPr lang="en-US" dirty="0"/>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smtClean="0"/>
              <a:t>Sequencing HCV specimens on a monthly basis to provide epidemiologists with close to real-time data for identifying outbreaks.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smtClean="0"/>
              <a:t>We </a:t>
            </a:r>
            <a:r>
              <a:rPr lang="en-US" dirty="0"/>
              <a:t>will also be helping the CDC with a new GHOST user interface to make it more useful for public health </a:t>
            </a:r>
            <a:r>
              <a:rPr lang="en-US" dirty="0" smtClean="0"/>
              <a:t>labs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smtClean="0"/>
              <a:t>We</a:t>
            </a:r>
            <a:r>
              <a:rPr lang="en-US" baseline="0" dirty="0" smtClean="0"/>
              <a:t> will also share our successes and challenges with the CDC DVH to help inform the roll out of genomic surveillance to other states.</a:t>
            </a:r>
            <a:endParaRPr lang="en-US" dirty="0" smtClean="0"/>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smtClean="0"/>
              <a:t>Lastly</a:t>
            </a:r>
            <a:r>
              <a:rPr lang="en-US" dirty="0"/>
              <a:t>, we will continue to build of HCV genomic data repository to improve future surveillance analysis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1870E857-FD1C-4481-8D47-5BEFE96DBF73}" type="slidenum">
              <a:rPr lang="en-US" smtClean="0"/>
              <a:t>43</a:t>
            </a:fld>
            <a:endParaRPr lang="en-US"/>
          </a:p>
        </p:txBody>
      </p:sp>
    </p:spTree>
    <p:extLst>
      <p:ext uri="{BB962C8B-B14F-4D97-AF65-F5344CB8AC3E}">
        <p14:creationId xmlns:p14="http://schemas.microsoft.com/office/powerpoint/2010/main" val="2959630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70E857-FD1C-4481-8D47-5BEFE96DBF73}" type="slidenum">
              <a:rPr lang="en-US" smtClean="0"/>
              <a:t>44</a:t>
            </a:fld>
            <a:endParaRPr lang="en-US"/>
          </a:p>
        </p:txBody>
      </p:sp>
    </p:spTree>
    <p:extLst>
      <p:ext uri="{BB962C8B-B14F-4D97-AF65-F5344CB8AC3E}">
        <p14:creationId xmlns:p14="http://schemas.microsoft.com/office/powerpoint/2010/main" val="34332060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HCV strains belonging to different genotypes differ at 30–35% of nucleotide sites whereas strains that belong to the same subtype differ at &lt;15% of nucleotide sites.</a:t>
            </a:r>
            <a:endParaRPr lang="en-US" dirty="0"/>
          </a:p>
        </p:txBody>
      </p:sp>
      <p:sp>
        <p:nvSpPr>
          <p:cNvPr id="4" name="Slide Number Placeholder 3"/>
          <p:cNvSpPr>
            <a:spLocks noGrp="1"/>
          </p:cNvSpPr>
          <p:nvPr>
            <p:ph type="sldNum" sz="quarter" idx="10"/>
          </p:nvPr>
        </p:nvSpPr>
        <p:spPr/>
        <p:txBody>
          <a:bodyPr/>
          <a:lstStyle/>
          <a:p>
            <a:fld id="{1870E857-FD1C-4481-8D47-5BEFE96DBF73}" type="slidenum">
              <a:rPr lang="en-US" smtClean="0"/>
              <a:t>47</a:t>
            </a:fld>
            <a:endParaRPr lang="en-US"/>
          </a:p>
        </p:txBody>
      </p:sp>
    </p:spTree>
    <p:extLst>
      <p:ext uri="{BB962C8B-B14F-4D97-AF65-F5344CB8AC3E}">
        <p14:creationId xmlns:p14="http://schemas.microsoft.com/office/powerpoint/2010/main" val="3045574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Acute HCV infection occurs within the first 6 months after exposure.</a:t>
            </a:r>
          </a:p>
          <a:p>
            <a:pPr marL="171450" indent="-171450">
              <a:buFontTx/>
              <a:buChar char="-"/>
            </a:pPr>
            <a:r>
              <a:rPr lang="en-US" baseline="0" dirty="0"/>
              <a:t>Many people newly infected with HCV don’t have symptoms </a:t>
            </a:r>
          </a:p>
          <a:p>
            <a:pPr marL="171450" indent="-171450">
              <a:buFontTx/>
              <a:buChar char="-"/>
            </a:pPr>
            <a:r>
              <a:rPr lang="en-US" baseline="0" dirty="0"/>
              <a:t>For people who do develop symptoms, they usually include abdominal pain, nausea, fatigue, jaundice, and dark urine.</a:t>
            </a:r>
          </a:p>
          <a:p>
            <a:pPr marL="171450" indent="-171450">
              <a:buFontTx/>
              <a:buChar char="-"/>
            </a:pPr>
            <a:r>
              <a:rPr lang="en-US" baseline="0" dirty="0"/>
              <a:t>These symptoms are indistinguishable from other forms of acute viral hepatitis.</a:t>
            </a:r>
          </a:p>
          <a:p>
            <a:pPr marL="171450" indent="-171450">
              <a:buFontTx/>
              <a:buChar char="-"/>
            </a:pPr>
            <a:r>
              <a:rPr lang="en-US" baseline="0" dirty="0"/>
              <a:t>About 30% of individuals will spontaneously clear HCV during the first 6 months of infection without any treatment.</a:t>
            </a:r>
            <a:endParaRPr lang="en-US" dirty="0"/>
          </a:p>
        </p:txBody>
      </p:sp>
      <p:sp>
        <p:nvSpPr>
          <p:cNvPr id="4" name="Slide Number Placeholder 3"/>
          <p:cNvSpPr>
            <a:spLocks noGrp="1"/>
          </p:cNvSpPr>
          <p:nvPr>
            <p:ph type="sldNum" sz="quarter" idx="10"/>
          </p:nvPr>
        </p:nvSpPr>
        <p:spPr/>
        <p:txBody>
          <a:bodyPr/>
          <a:lstStyle/>
          <a:p>
            <a:fld id="{1870E857-FD1C-4481-8D47-5BEFE96DBF73}" type="slidenum">
              <a:rPr lang="en-US" smtClean="0"/>
              <a:t>6</a:t>
            </a:fld>
            <a:endParaRPr lang="en-US"/>
          </a:p>
        </p:txBody>
      </p:sp>
    </p:spTree>
    <p:extLst>
      <p:ext uri="{BB962C8B-B14F-4D97-AF65-F5344CB8AC3E}">
        <p14:creationId xmlns:p14="http://schemas.microsoft.com/office/powerpoint/2010/main" val="148086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solidFill>
                  <a:schemeClr val="bg1"/>
                </a:solidFill>
              </a:rPr>
              <a:t>Over half of infections progress to chronic HCV if left untreated.</a:t>
            </a:r>
          </a:p>
          <a:p>
            <a:pPr marL="171450" indent="-171450">
              <a:buFontTx/>
              <a:buChar char="-"/>
            </a:pPr>
            <a:r>
              <a:rPr lang="en-US" sz="1200" b="0" i="0" kern="1200" baseline="0" dirty="0" smtClean="0">
                <a:solidFill>
                  <a:schemeClr val="tx1"/>
                </a:solidFill>
                <a:effectLst/>
                <a:latin typeface="+mn-lt"/>
                <a:ea typeface="+mn-ea"/>
                <a:cs typeface="+mn-cs"/>
              </a:rPr>
              <a:t>Chronic </a:t>
            </a:r>
            <a:r>
              <a:rPr lang="en-US" sz="1200" b="0" i="0" kern="1200" baseline="0" dirty="0">
                <a:solidFill>
                  <a:schemeClr val="tx1"/>
                </a:solidFill>
                <a:effectLst/>
                <a:latin typeface="+mn-lt"/>
                <a:ea typeface="+mn-ea"/>
                <a:cs typeface="+mn-cs"/>
              </a:rPr>
              <a:t>HCV infection can be </a:t>
            </a:r>
            <a:r>
              <a:rPr lang="en-US" sz="1200" b="0" i="0" kern="1200" dirty="0">
                <a:solidFill>
                  <a:schemeClr val="tx1"/>
                </a:solidFill>
                <a:effectLst/>
                <a:latin typeface="+mn-lt"/>
                <a:ea typeface="+mn-ea"/>
                <a:cs typeface="+mn-cs"/>
              </a:rPr>
              <a:t>life-threatening</a:t>
            </a:r>
            <a:r>
              <a:rPr lang="en-US" sz="1200" b="0" i="0" kern="1200" dirty="0" smtClean="0">
                <a:solidFill>
                  <a:schemeClr val="tx1"/>
                </a:solidFill>
                <a:effectLst/>
                <a:latin typeface="+mn-lt"/>
                <a:ea typeface="+mn-ea"/>
                <a:cs typeface="+mn-cs"/>
              </a:rPr>
              <a:t>.</a:t>
            </a:r>
          </a:p>
          <a:p>
            <a:pPr marL="171450" indent="-171450">
              <a:buFontTx/>
              <a:buChar char="-"/>
            </a:pPr>
            <a:r>
              <a:rPr lang="en-US" sz="1200" b="0" i="0" kern="1200" dirty="0" smtClean="0">
                <a:solidFill>
                  <a:schemeClr val="tx1"/>
                </a:solidFill>
                <a:effectLst/>
                <a:latin typeface="+mn-lt"/>
                <a:ea typeface="+mn-ea"/>
                <a:cs typeface="+mn-cs"/>
              </a:rPr>
              <a:t>However, about 40% of people with</a:t>
            </a:r>
            <a:r>
              <a:rPr lang="en-US" sz="1200" b="0" i="0" kern="1200" baseline="0" dirty="0" smtClean="0">
                <a:solidFill>
                  <a:schemeClr val="tx1"/>
                </a:solidFill>
                <a:effectLst/>
                <a:latin typeface="+mn-lt"/>
                <a:ea typeface="+mn-ea"/>
                <a:cs typeface="+mn-cs"/>
              </a:rPr>
              <a:t> chronic Hepatitis C are unaware of their infection status</a:t>
            </a:r>
            <a:endParaRPr lang="en-US" sz="1200" b="0" i="0" kern="1200" dirty="0">
              <a:solidFill>
                <a:schemeClr val="tx1"/>
              </a:solidFill>
              <a:effectLst/>
              <a:latin typeface="+mn-lt"/>
              <a:ea typeface="+mn-ea"/>
              <a:cs typeface="+mn-cs"/>
            </a:endParaRPr>
          </a:p>
          <a:p>
            <a:pPr marL="171450" indent="-171450">
              <a:buFontTx/>
              <a:buChar char="-"/>
            </a:pPr>
            <a:r>
              <a:rPr lang="en-US" sz="1200" b="0" i="0" kern="1200" dirty="0">
                <a:solidFill>
                  <a:schemeClr val="tx1"/>
                </a:solidFill>
                <a:effectLst/>
                <a:latin typeface="+mn-lt"/>
                <a:ea typeface="+mn-ea"/>
                <a:cs typeface="+mn-cs"/>
              </a:rPr>
              <a:t>Complications of chronic HCV</a:t>
            </a:r>
            <a:r>
              <a:rPr lang="en-US" sz="1200" b="0" i="0" kern="1200" baseline="0" dirty="0">
                <a:solidFill>
                  <a:schemeClr val="tx1"/>
                </a:solidFill>
                <a:effectLst/>
                <a:latin typeface="+mn-lt"/>
                <a:ea typeface="+mn-ea"/>
                <a:cs typeface="+mn-cs"/>
              </a:rPr>
              <a:t> include:</a:t>
            </a:r>
          </a:p>
          <a:p>
            <a:pPr marL="628650" lvl="1" indent="-171450">
              <a:buFontTx/>
              <a:buChar char="-"/>
            </a:pPr>
            <a:r>
              <a:rPr lang="en-US" sz="1200" b="0" i="0" kern="1200" baseline="0" dirty="0">
                <a:solidFill>
                  <a:schemeClr val="tx1"/>
                </a:solidFill>
                <a:effectLst/>
                <a:latin typeface="+mn-lt"/>
                <a:ea typeface="+mn-ea"/>
                <a:cs typeface="+mn-cs"/>
              </a:rPr>
              <a:t>Chronic fatigue</a:t>
            </a:r>
          </a:p>
          <a:p>
            <a:pPr marL="628650" lvl="1" indent="-171450">
              <a:buFontTx/>
              <a:buChar char="-"/>
            </a:pPr>
            <a:r>
              <a:rPr lang="en-US" sz="1200" b="0" i="0" kern="1200" baseline="0" dirty="0">
                <a:solidFill>
                  <a:schemeClr val="tx1"/>
                </a:solidFill>
                <a:effectLst/>
                <a:latin typeface="+mn-lt"/>
                <a:ea typeface="+mn-ea"/>
                <a:cs typeface="+mn-cs"/>
              </a:rPr>
              <a:t>Cirrhosis</a:t>
            </a:r>
          </a:p>
          <a:p>
            <a:pPr marL="628650" lvl="1" indent="-171450">
              <a:buFontTx/>
              <a:buChar char="-"/>
            </a:pPr>
            <a:r>
              <a:rPr lang="en-US" sz="1200" b="0" i="0" kern="1200" baseline="0" dirty="0">
                <a:solidFill>
                  <a:schemeClr val="tx1"/>
                </a:solidFill>
                <a:effectLst/>
                <a:latin typeface="+mn-lt"/>
                <a:ea typeface="+mn-ea"/>
                <a:cs typeface="+mn-cs"/>
              </a:rPr>
              <a:t>Cancer</a:t>
            </a:r>
          </a:p>
          <a:p>
            <a:pPr marL="628650" lvl="1" indent="-171450">
              <a:buFontTx/>
              <a:buChar char="-"/>
            </a:pPr>
            <a:r>
              <a:rPr lang="en-US" sz="1200" b="0" i="0" kern="1200" baseline="0" dirty="0">
                <a:solidFill>
                  <a:schemeClr val="tx1"/>
                </a:solidFill>
                <a:effectLst/>
                <a:latin typeface="+mn-lt"/>
                <a:ea typeface="+mn-ea"/>
                <a:cs typeface="+mn-cs"/>
              </a:rPr>
              <a:t>And even death</a:t>
            </a:r>
            <a:endParaRPr lang="en-US" sz="1200" b="0" i="0" kern="1200" dirty="0">
              <a:solidFill>
                <a:schemeClr val="tx1"/>
              </a:solidFill>
              <a:effectLst/>
              <a:latin typeface="+mn-lt"/>
              <a:ea typeface="+mn-ea"/>
              <a:cs typeface="+mn-cs"/>
            </a:endParaRP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1870E857-FD1C-4481-8D47-5BEFE96DBF73}" type="slidenum">
              <a:rPr lang="en-US" smtClean="0"/>
              <a:t>7</a:t>
            </a:fld>
            <a:endParaRPr lang="en-US"/>
          </a:p>
        </p:txBody>
      </p:sp>
    </p:spTree>
    <p:extLst>
      <p:ext uri="{BB962C8B-B14F-4D97-AF65-F5344CB8AC3E}">
        <p14:creationId xmlns:p14="http://schemas.microsoft.com/office/powerpoint/2010/main" val="521821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As I mentioned earlier, there are no vaccines available for HCV.</a:t>
            </a:r>
          </a:p>
          <a:p>
            <a:pPr marL="628650" lvl="1" indent="-171450">
              <a:buFontTx/>
              <a:buChar char="-"/>
            </a:pPr>
            <a:r>
              <a:rPr lang="en-US" dirty="0"/>
              <a:t>This emphasizes</a:t>
            </a:r>
            <a:r>
              <a:rPr lang="en-US" baseline="0" dirty="0"/>
              <a:t> the importance of education, screening, and harm reduction programs for preventing onward transmission</a:t>
            </a:r>
            <a:endParaRPr lang="en-US" dirty="0"/>
          </a:p>
          <a:p>
            <a:pPr marL="171450" indent="-171450">
              <a:buFontTx/>
              <a:buChar char="-"/>
            </a:pPr>
            <a:r>
              <a:rPr lang="en-US" dirty="0"/>
              <a:t>However, the good news is that there</a:t>
            </a:r>
            <a:r>
              <a:rPr lang="en-US" baseline="0" dirty="0"/>
              <a:t> are highly efficacious Direct-Acting Antivirals for HCV</a:t>
            </a:r>
          </a:p>
          <a:p>
            <a:pPr marL="628650" lvl="1" indent="-171450">
              <a:buFontTx/>
              <a:buChar char="-"/>
            </a:pPr>
            <a:r>
              <a:rPr lang="en-US" baseline="0" dirty="0"/>
              <a:t>The </a:t>
            </a:r>
            <a:r>
              <a:rPr lang="en-US" baseline="0" dirty="0" smtClean="0"/>
              <a:t>first therapy </a:t>
            </a:r>
            <a:r>
              <a:rPr lang="en-US" baseline="0" dirty="0"/>
              <a:t>was approved by the FDA in 2011</a:t>
            </a:r>
          </a:p>
          <a:p>
            <a:pPr marL="628650" lvl="1" indent="-171450">
              <a:buFontTx/>
              <a:buChar char="-"/>
            </a:pPr>
            <a:r>
              <a:rPr lang="en-US" baseline="0" dirty="0"/>
              <a:t>Since then, there have been several other </a:t>
            </a:r>
            <a:r>
              <a:rPr lang="en-US" baseline="0" dirty="0" smtClean="0"/>
              <a:t>HCV therapies </a:t>
            </a:r>
            <a:r>
              <a:rPr lang="en-US" baseline="0" dirty="0"/>
              <a:t>approved </a:t>
            </a:r>
          </a:p>
          <a:p>
            <a:pPr marL="628650" lvl="1" indent="-171450">
              <a:buFontTx/>
              <a:buChar char="-"/>
            </a:pPr>
            <a:r>
              <a:rPr lang="en-US" baseline="0" dirty="0"/>
              <a:t>These antivirals fall under 3 classes based on their HCV target (as shown on the figure to the right)</a:t>
            </a:r>
          </a:p>
          <a:p>
            <a:pPr marL="628650" lvl="1" indent="-171450">
              <a:buFontTx/>
              <a:buChar char="-"/>
            </a:pPr>
            <a:r>
              <a:rPr lang="en-US" baseline="0" dirty="0"/>
              <a:t>95% of individuals infected with HCV can be cured by completing </a:t>
            </a:r>
            <a:r>
              <a:rPr lang="en-US" baseline="0" dirty="0" smtClean="0"/>
              <a:t>a single </a:t>
            </a:r>
            <a:r>
              <a:rPr lang="en-US" baseline="0" dirty="0"/>
              <a:t>8-12 week course of </a:t>
            </a:r>
            <a:r>
              <a:rPr lang="en-US" baseline="0" dirty="0" smtClean="0"/>
              <a:t>treatment</a:t>
            </a:r>
            <a:endParaRPr lang="en-US" dirty="0"/>
          </a:p>
          <a:p>
            <a:r>
              <a:rPr lang="en-US" baseline="0" dirty="0"/>
              <a:t>- Despite the availability of highly efficacious and non-toxic therapies we face several challenges for treatment including:</a:t>
            </a:r>
          </a:p>
          <a:p>
            <a:pPr marL="628650" lvl="1" indent="-171450">
              <a:buFontTx/>
              <a:buChar char="-"/>
            </a:pPr>
            <a:r>
              <a:rPr lang="en-US" baseline="0" dirty="0"/>
              <a:t>Equitable access to affordable treatment</a:t>
            </a:r>
            <a:r>
              <a:rPr lang="en-US" baseline="0" dirty="0" smtClean="0"/>
              <a:t>.</a:t>
            </a:r>
          </a:p>
          <a:p>
            <a:pPr marL="628650" lvl="1" indent="-171450">
              <a:buFontTx/>
              <a:buChar char="-"/>
            </a:pPr>
            <a:r>
              <a:rPr lang="en-US" baseline="0" dirty="0" smtClean="0"/>
              <a:t>People not knowing their infection status</a:t>
            </a:r>
            <a:endParaRPr lang="en-US" baseline="0" dirty="0"/>
          </a:p>
          <a:p>
            <a:pPr marL="628650" lvl="1" indent="-171450">
              <a:buFontTx/>
              <a:buChar char="-"/>
            </a:pPr>
            <a:r>
              <a:rPr lang="en-US" baseline="0" dirty="0" smtClean="0"/>
              <a:t>And </a:t>
            </a:r>
            <a:r>
              <a:rPr lang="en-US" baseline="0" dirty="0"/>
              <a:t>barriers to who can prescribe and receive HCV treatment.</a:t>
            </a:r>
          </a:p>
          <a:p>
            <a:pPr marL="171450" indent="-171450">
              <a:buFontTx/>
              <a:buChar char="-"/>
            </a:pPr>
            <a:endParaRPr lang="en-US" baseline="0" dirty="0"/>
          </a:p>
          <a:p>
            <a:pPr marL="0" indent="0">
              <a:buFontTx/>
              <a:buNone/>
            </a:pPr>
            <a:r>
              <a:rPr lang="en-US" baseline="0" dirty="0"/>
              <a:t>NS3/4A (polyprotein cleavage)</a:t>
            </a:r>
          </a:p>
          <a:p>
            <a:pPr marL="0" indent="0">
              <a:buFontTx/>
              <a:buNone/>
            </a:pPr>
            <a:r>
              <a:rPr lang="en-US" baseline="0" dirty="0"/>
              <a:t>NS5A (inhibits virus assembly)</a:t>
            </a:r>
          </a:p>
          <a:p>
            <a:pPr marL="0" indent="0">
              <a:buFontTx/>
              <a:buNone/>
            </a:pPr>
            <a:r>
              <a:rPr lang="en-US" baseline="0" dirty="0"/>
              <a:t>NS5B (inhibits RNA dependent RNA polymerase)</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1870E857-FD1C-4481-8D47-5BEFE96DBF73}" type="slidenum">
              <a:rPr lang="en-US" smtClean="0"/>
              <a:t>8</a:t>
            </a:fld>
            <a:endParaRPr lang="en-US"/>
          </a:p>
        </p:txBody>
      </p:sp>
    </p:spTree>
    <p:extLst>
      <p:ext uri="{BB962C8B-B14F-4D97-AF65-F5344CB8AC3E}">
        <p14:creationId xmlns:p14="http://schemas.microsoft.com/office/powerpoint/2010/main" val="1489662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kern="1200" dirty="0">
                <a:solidFill>
                  <a:schemeClr val="tx1"/>
                </a:solidFill>
                <a:effectLst/>
                <a:latin typeface="+mn-lt"/>
                <a:ea typeface="+mn-ea"/>
                <a:cs typeface="+mn-cs"/>
              </a:rPr>
              <a:t>HCV is primarily spread through contact with infected blood.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Because</a:t>
            </a:r>
            <a:r>
              <a:rPr lang="en-US" baseline="0" dirty="0"/>
              <a:t> most</a:t>
            </a:r>
            <a:r>
              <a:rPr lang="en-US" dirty="0"/>
              <a:t> people with an HCV infection might not show symptoms, they may unknowingly transmit the virus to others.</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kern="1200" dirty="0">
                <a:solidFill>
                  <a:schemeClr val="tx1"/>
                </a:solidFill>
                <a:effectLst/>
                <a:latin typeface="+mn-lt"/>
                <a:ea typeface="+mn-ea"/>
                <a:cs typeface="+mn-cs"/>
              </a:rPr>
              <a:t>Potential exposures include: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b="0" i="0" kern="1200" dirty="0">
                <a:solidFill>
                  <a:schemeClr val="tx1"/>
                </a:solidFill>
                <a:effectLst/>
                <a:latin typeface="+mn-lt"/>
                <a:ea typeface="+mn-ea"/>
                <a:cs typeface="+mn-cs"/>
              </a:rPr>
              <a:t>Vertical transmission from mother</a:t>
            </a:r>
            <a:r>
              <a:rPr lang="en-US" sz="1200" b="0" i="0" kern="1200" baseline="0" dirty="0">
                <a:solidFill>
                  <a:schemeClr val="tx1"/>
                </a:solidFill>
                <a:effectLst/>
                <a:latin typeface="+mn-lt"/>
                <a:ea typeface="+mn-ea"/>
                <a:cs typeface="+mn-cs"/>
              </a:rPr>
              <a:t> to infant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b="0" i="0" kern="1200" baseline="0" dirty="0">
                <a:solidFill>
                  <a:schemeClr val="tx1"/>
                </a:solidFill>
                <a:effectLst/>
                <a:latin typeface="+mn-lt"/>
                <a:ea typeface="+mn-ea"/>
                <a:cs typeface="+mn-cs"/>
              </a:rPr>
              <a:t>Sharing personal items contaminated with infectious blood (razors or toothbrushes)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b="0" i="0" kern="1200" baseline="0" dirty="0">
                <a:solidFill>
                  <a:schemeClr val="tx1"/>
                </a:solidFill>
                <a:effectLst/>
                <a:latin typeface="+mn-lt"/>
                <a:ea typeface="+mn-ea"/>
                <a:cs typeface="+mn-cs"/>
              </a:rPr>
              <a:t>Unprotected sex</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b="0" i="0" kern="1200" baseline="0" dirty="0">
                <a:solidFill>
                  <a:schemeClr val="tx1"/>
                </a:solidFill>
                <a:effectLst/>
                <a:latin typeface="+mn-lt"/>
                <a:ea typeface="+mn-ea"/>
                <a:cs typeface="+mn-cs"/>
              </a:rPr>
              <a:t>Use of non-sterile equipment during medical care or tattooing and piercing</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b="0" i="0" kern="1200" baseline="0" dirty="0">
                <a:solidFill>
                  <a:schemeClr val="tx1"/>
                </a:solidFill>
                <a:effectLst/>
                <a:latin typeface="+mn-lt"/>
                <a:ea typeface="+mn-ea"/>
                <a:cs typeface="+mn-cs"/>
              </a:rPr>
              <a:t>Receipt of donated blood, blood products, and organs before blood screening in 1992.</a:t>
            </a:r>
            <a:endParaRPr lang="en-US" sz="1200" b="0" i="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b="0" i="0" kern="1200" dirty="0">
                <a:solidFill>
                  <a:schemeClr val="tx1"/>
                </a:solidFill>
                <a:effectLst/>
                <a:latin typeface="+mn-lt"/>
                <a:ea typeface="+mn-ea"/>
                <a:cs typeface="+mn-cs"/>
              </a:rPr>
              <a:t>And lastly, sharing contaminated injection drug use equipment,</a:t>
            </a:r>
            <a:r>
              <a:rPr lang="en-US" sz="1200" b="0" i="0" kern="1200" baseline="0" dirty="0">
                <a:solidFill>
                  <a:schemeClr val="tx1"/>
                </a:solidFill>
                <a:effectLst/>
                <a:latin typeface="+mn-lt"/>
                <a:ea typeface="+mn-ea"/>
                <a:cs typeface="+mn-cs"/>
              </a:rPr>
              <a:t> which </a:t>
            </a:r>
            <a:r>
              <a:rPr lang="en-US" sz="1200" b="0" i="0" kern="1200" dirty="0">
                <a:solidFill>
                  <a:schemeClr val="tx1"/>
                </a:solidFill>
                <a:effectLst/>
                <a:latin typeface="+mn-lt"/>
                <a:ea typeface="+mn-ea"/>
                <a:cs typeface="+mn-cs"/>
              </a:rPr>
              <a:t>is the most common way HCV</a:t>
            </a:r>
            <a:r>
              <a:rPr lang="en-US" sz="1200" b="0" i="0" kern="1200" baseline="0" dirty="0">
                <a:solidFill>
                  <a:schemeClr val="tx1"/>
                </a:solidFill>
                <a:effectLst/>
                <a:latin typeface="+mn-lt"/>
                <a:ea typeface="+mn-ea"/>
                <a:cs typeface="+mn-cs"/>
              </a:rPr>
              <a:t> is transmitted in the United States.</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kern="1200" dirty="0">
                <a:solidFill>
                  <a:schemeClr val="tx1"/>
                </a:solidFill>
                <a:effectLst/>
                <a:latin typeface="+mn-lt"/>
                <a:ea typeface="+mn-ea"/>
                <a:cs typeface="+mn-cs"/>
              </a:rPr>
              <a:t>I’ll talk more about the</a:t>
            </a:r>
            <a:r>
              <a:rPr lang="en-US" sz="1200" b="0" i="0" kern="1200" baseline="0" dirty="0">
                <a:solidFill>
                  <a:schemeClr val="tx1"/>
                </a:solidFill>
                <a:effectLst/>
                <a:latin typeface="+mn-lt"/>
                <a:ea typeface="+mn-ea"/>
                <a:cs typeface="+mn-cs"/>
              </a:rPr>
              <a:t> importance of these last two transmission routes in my next slides.</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1870E857-FD1C-4481-8D47-5BEFE96DBF73}" type="slidenum">
              <a:rPr lang="en-US" smtClean="0"/>
              <a:t>9</a:t>
            </a:fld>
            <a:endParaRPr lang="en-US"/>
          </a:p>
        </p:txBody>
      </p:sp>
    </p:spTree>
    <p:extLst>
      <p:ext uri="{BB962C8B-B14F-4D97-AF65-F5344CB8AC3E}">
        <p14:creationId xmlns:p14="http://schemas.microsoft.com/office/powerpoint/2010/main" val="3782931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In the United States we observe a bimodal</a:t>
            </a:r>
            <a:r>
              <a:rPr lang="en-US" baseline="0" dirty="0"/>
              <a:t> distribution of newly reported HCV cases. </a:t>
            </a:r>
          </a:p>
          <a:p>
            <a:pPr marL="171450" indent="-171450">
              <a:buFontTx/>
              <a:buChar char="-"/>
            </a:pPr>
            <a:r>
              <a:rPr lang="en-US" dirty="0"/>
              <a:t>As seen on this figure, HCV</a:t>
            </a:r>
            <a:r>
              <a:rPr lang="en-US" baseline="0" dirty="0"/>
              <a:t> is observed in the highest proportions among: </a:t>
            </a:r>
            <a:r>
              <a:rPr lang="en-US" dirty="0"/>
              <a:t> </a:t>
            </a:r>
          </a:p>
          <a:p>
            <a:pPr marL="628650" lvl="1" indent="-171450">
              <a:buFontTx/>
              <a:buChar char="-"/>
            </a:pPr>
            <a:r>
              <a:rPr lang="en-US" dirty="0"/>
              <a:t>Older adults born between 1945-1965</a:t>
            </a:r>
          </a:p>
          <a:p>
            <a:pPr marL="628650" lvl="1" indent="-171450">
              <a:buFontTx/>
              <a:buChar char="-"/>
            </a:pPr>
            <a:r>
              <a:rPr lang="en-US" dirty="0"/>
              <a:t>And younger adults between the ages of 20-45.</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Historically,</a:t>
            </a:r>
            <a:r>
              <a:rPr lang="en-US" baseline="0" dirty="0"/>
              <a:t> the highest prevalence of chronic hepatitis C in the United States has been among baby boomers</a:t>
            </a:r>
            <a:r>
              <a:rPr lang="en-US" dirty="0"/>
              <a:t>,</a:t>
            </a:r>
            <a:r>
              <a:rPr lang="en-US" baseline="0" dirty="0"/>
              <a:t> who’s main risk factor was receiving blood transfusions or organ transplants b</a:t>
            </a:r>
            <a:r>
              <a:rPr lang="en-US" dirty="0"/>
              <a:t>efore blood supply screening in 1992.</a:t>
            </a:r>
            <a:endParaRPr lang="en-US"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smtClean="0"/>
              <a:t>However, since </a:t>
            </a:r>
            <a:r>
              <a:rPr lang="en-US" dirty="0"/>
              <a:t>2016, </a:t>
            </a:r>
            <a:r>
              <a:rPr lang="en-US" dirty="0" smtClean="0"/>
              <a:t>adults </a:t>
            </a:r>
            <a:r>
              <a:rPr lang="en-US" dirty="0"/>
              <a:t>younger than 45 have been most impacted by HCV in the U.S. and Wisconsin, most likely due to increases in the burden of injection drug use</a:t>
            </a:r>
            <a:endParaRPr lang="en-US" baseline="0" dirty="0"/>
          </a:p>
        </p:txBody>
      </p:sp>
      <p:sp>
        <p:nvSpPr>
          <p:cNvPr id="4" name="Slide Number Placeholder 3"/>
          <p:cNvSpPr>
            <a:spLocks noGrp="1"/>
          </p:cNvSpPr>
          <p:nvPr>
            <p:ph type="sldNum" sz="quarter" idx="10"/>
          </p:nvPr>
        </p:nvSpPr>
        <p:spPr/>
        <p:txBody>
          <a:bodyPr/>
          <a:lstStyle/>
          <a:p>
            <a:fld id="{1870E857-FD1C-4481-8D47-5BEFE96DBF73}" type="slidenum">
              <a:rPr lang="en-US" smtClean="0"/>
              <a:t>10</a:t>
            </a:fld>
            <a:endParaRPr lang="en-US"/>
          </a:p>
        </p:txBody>
      </p:sp>
    </p:spTree>
    <p:extLst>
      <p:ext uri="{BB962C8B-B14F-4D97-AF65-F5344CB8AC3E}">
        <p14:creationId xmlns:p14="http://schemas.microsoft.com/office/powerpoint/2010/main" val="1449980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B1A7876-9D42-443E-A75C-F51F042EE442}"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F34DD-9FAA-448D-A34B-98F1879941DC}" type="slidenum">
              <a:rPr lang="en-US" smtClean="0"/>
              <a:t>‹#›</a:t>
            </a:fld>
            <a:endParaRPr lang="en-US"/>
          </a:p>
        </p:txBody>
      </p:sp>
    </p:spTree>
    <p:extLst>
      <p:ext uri="{BB962C8B-B14F-4D97-AF65-F5344CB8AC3E}">
        <p14:creationId xmlns:p14="http://schemas.microsoft.com/office/powerpoint/2010/main" val="1919197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1A7876-9D42-443E-A75C-F51F042EE442}"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F34DD-9FAA-448D-A34B-98F1879941DC}" type="slidenum">
              <a:rPr lang="en-US" smtClean="0"/>
              <a:t>‹#›</a:t>
            </a:fld>
            <a:endParaRPr lang="en-US"/>
          </a:p>
        </p:txBody>
      </p:sp>
    </p:spTree>
    <p:extLst>
      <p:ext uri="{BB962C8B-B14F-4D97-AF65-F5344CB8AC3E}">
        <p14:creationId xmlns:p14="http://schemas.microsoft.com/office/powerpoint/2010/main" val="2706413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1A7876-9D42-443E-A75C-F51F042EE442}"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F34DD-9FAA-448D-A34B-98F1879941DC}" type="slidenum">
              <a:rPr lang="en-US" smtClean="0"/>
              <a:t>‹#›</a:t>
            </a:fld>
            <a:endParaRPr lang="en-US"/>
          </a:p>
        </p:txBody>
      </p:sp>
    </p:spTree>
    <p:extLst>
      <p:ext uri="{BB962C8B-B14F-4D97-AF65-F5344CB8AC3E}">
        <p14:creationId xmlns:p14="http://schemas.microsoft.com/office/powerpoint/2010/main" val="4245978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1A7876-9D42-443E-A75C-F51F042EE442}"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F34DD-9FAA-448D-A34B-98F1879941DC}" type="slidenum">
              <a:rPr lang="en-US" smtClean="0"/>
              <a:t>‹#›</a:t>
            </a:fld>
            <a:endParaRPr lang="en-US"/>
          </a:p>
        </p:txBody>
      </p:sp>
    </p:spTree>
    <p:extLst>
      <p:ext uri="{BB962C8B-B14F-4D97-AF65-F5344CB8AC3E}">
        <p14:creationId xmlns:p14="http://schemas.microsoft.com/office/powerpoint/2010/main" val="2929789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1A7876-9D42-443E-A75C-F51F042EE442}"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F34DD-9FAA-448D-A34B-98F1879941DC}" type="slidenum">
              <a:rPr lang="en-US" smtClean="0"/>
              <a:t>‹#›</a:t>
            </a:fld>
            <a:endParaRPr lang="en-US"/>
          </a:p>
        </p:txBody>
      </p:sp>
    </p:spTree>
    <p:extLst>
      <p:ext uri="{BB962C8B-B14F-4D97-AF65-F5344CB8AC3E}">
        <p14:creationId xmlns:p14="http://schemas.microsoft.com/office/powerpoint/2010/main" val="3747211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1A7876-9D42-443E-A75C-F51F042EE442}" type="datetimeFigureOut">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2F34DD-9FAA-448D-A34B-98F1879941DC}" type="slidenum">
              <a:rPr lang="en-US" smtClean="0"/>
              <a:t>‹#›</a:t>
            </a:fld>
            <a:endParaRPr lang="en-US"/>
          </a:p>
        </p:txBody>
      </p:sp>
    </p:spTree>
    <p:extLst>
      <p:ext uri="{BB962C8B-B14F-4D97-AF65-F5344CB8AC3E}">
        <p14:creationId xmlns:p14="http://schemas.microsoft.com/office/powerpoint/2010/main" val="3651196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1A7876-9D42-443E-A75C-F51F042EE442}" type="datetimeFigureOut">
              <a:rPr lang="en-US" smtClean="0"/>
              <a:t>5/20/2024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2F34DD-9FAA-448D-A34B-98F1879941DC}" type="slidenum">
              <a:rPr lang="en-US" smtClean="0"/>
              <a:t>‹#›</a:t>
            </a:fld>
            <a:endParaRPr lang="en-US"/>
          </a:p>
        </p:txBody>
      </p:sp>
    </p:spTree>
    <p:extLst>
      <p:ext uri="{BB962C8B-B14F-4D97-AF65-F5344CB8AC3E}">
        <p14:creationId xmlns:p14="http://schemas.microsoft.com/office/powerpoint/2010/main" val="1463505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1A7876-9D42-443E-A75C-F51F042EE442}" type="datetimeFigureOut">
              <a:rPr lang="en-US" smtClean="0"/>
              <a:t>5/20/2024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2F34DD-9FAA-448D-A34B-98F1879941DC}" type="slidenum">
              <a:rPr lang="en-US" smtClean="0"/>
              <a:t>‹#›</a:t>
            </a:fld>
            <a:endParaRPr lang="en-US"/>
          </a:p>
        </p:txBody>
      </p:sp>
    </p:spTree>
    <p:extLst>
      <p:ext uri="{BB962C8B-B14F-4D97-AF65-F5344CB8AC3E}">
        <p14:creationId xmlns:p14="http://schemas.microsoft.com/office/powerpoint/2010/main" val="1920760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1A7876-9D42-443E-A75C-F51F042EE442}" type="datetimeFigureOut">
              <a:rPr lang="en-US" smtClean="0"/>
              <a:t>5/20/2024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2F34DD-9FAA-448D-A34B-98F1879941DC}" type="slidenum">
              <a:rPr lang="en-US" smtClean="0"/>
              <a:t>‹#›</a:t>
            </a:fld>
            <a:endParaRPr lang="en-US"/>
          </a:p>
        </p:txBody>
      </p:sp>
    </p:spTree>
    <p:extLst>
      <p:ext uri="{BB962C8B-B14F-4D97-AF65-F5344CB8AC3E}">
        <p14:creationId xmlns:p14="http://schemas.microsoft.com/office/powerpoint/2010/main" val="3527206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1A7876-9D42-443E-A75C-F51F042EE442}" type="datetimeFigureOut">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2F34DD-9FAA-448D-A34B-98F1879941DC}" type="slidenum">
              <a:rPr lang="en-US" smtClean="0"/>
              <a:t>‹#›</a:t>
            </a:fld>
            <a:endParaRPr lang="en-US"/>
          </a:p>
        </p:txBody>
      </p:sp>
    </p:spTree>
    <p:extLst>
      <p:ext uri="{BB962C8B-B14F-4D97-AF65-F5344CB8AC3E}">
        <p14:creationId xmlns:p14="http://schemas.microsoft.com/office/powerpoint/2010/main" val="12480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1A7876-9D42-443E-A75C-F51F042EE442}" type="datetimeFigureOut">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2F34DD-9FAA-448D-A34B-98F1879941DC}" type="slidenum">
              <a:rPr lang="en-US" smtClean="0"/>
              <a:t>‹#›</a:t>
            </a:fld>
            <a:endParaRPr lang="en-US"/>
          </a:p>
        </p:txBody>
      </p:sp>
    </p:spTree>
    <p:extLst>
      <p:ext uri="{BB962C8B-B14F-4D97-AF65-F5344CB8AC3E}">
        <p14:creationId xmlns:p14="http://schemas.microsoft.com/office/powerpoint/2010/main" val="930712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1A7876-9D42-443E-A75C-F51F042EE442}" type="datetimeFigureOut">
              <a:rPr lang="en-US" smtClean="0"/>
              <a:t>5/20/2024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2F34DD-9FAA-448D-A34B-98F1879941DC}" type="slidenum">
              <a:rPr lang="en-US" smtClean="0"/>
              <a:t>‹#›</a:t>
            </a:fld>
            <a:endParaRPr lang="en-US"/>
          </a:p>
        </p:txBody>
      </p:sp>
    </p:spTree>
    <p:extLst>
      <p:ext uri="{BB962C8B-B14F-4D97-AF65-F5344CB8AC3E}">
        <p14:creationId xmlns:p14="http://schemas.microsoft.com/office/powerpoint/2010/main" val="263844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2.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813578"/>
            <a:ext cx="9144000" cy="1439623"/>
          </a:xfrm>
        </p:spPr>
        <p:txBody>
          <a:bodyPr>
            <a:normAutofit fontScale="90000"/>
          </a:bodyPr>
          <a:lstStyle/>
          <a:p>
            <a:r>
              <a:rPr lang="en-US" dirty="0">
                <a:solidFill>
                  <a:schemeClr val="bg1"/>
                </a:solidFill>
              </a:rPr>
              <a:t>Next Generation Sequencing for Surveillance of Hepatitis C Virus.</a:t>
            </a:r>
          </a:p>
        </p:txBody>
      </p:sp>
      <p:sp>
        <p:nvSpPr>
          <p:cNvPr id="3" name="Subtitle 2"/>
          <p:cNvSpPr>
            <a:spLocks noGrp="1"/>
          </p:cNvSpPr>
          <p:nvPr>
            <p:ph type="subTitle" idx="1"/>
          </p:nvPr>
        </p:nvSpPr>
        <p:spPr>
          <a:xfrm>
            <a:off x="1524000" y="4915716"/>
            <a:ext cx="9144000" cy="1073482"/>
          </a:xfrm>
        </p:spPr>
        <p:txBody>
          <a:bodyPr>
            <a:normAutofit fontScale="85000" lnSpcReduction="20000"/>
          </a:bodyPr>
          <a:lstStyle/>
          <a:p>
            <a:r>
              <a:rPr lang="en-US" dirty="0">
                <a:solidFill>
                  <a:schemeClr val="bg1"/>
                </a:solidFill>
              </a:rPr>
              <a:t>5/21/2024</a:t>
            </a:r>
          </a:p>
          <a:p>
            <a:r>
              <a:rPr lang="en-US" dirty="0">
                <a:solidFill>
                  <a:schemeClr val="bg1"/>
                </a:solidFill>
              </a:rPr>
              <a:t>Wisconsin Virology Conference</a:t>
            </a:r>
          </a:p>
          <a:p>
            <a:r>
              <a:rPr lang="en-US" dirty="0">
                <a:solidFill>
                  <a:schemeClr val="bg1"/>
                </a:solidFill>
              </a:rPr>
              <a:t>Mitchell Ramuta, PhD</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9654" y="792429"/>
            <a:ext cx="4224721" cy="1410326"/>
          </a:xfrm>
          <a:prstGeom prst="rect">
            <a:avLst/>
          </a:prstGeom>
        </p:spPr>
      </p:pic>
    </p:spTree>
    <p:extLst>
      <p:ext uri="{BB962C8B-B14F-4D97-AF65-F5344CB8AC3E}">
        <p14:creationId xmlns:p14="http://schemas.microsoft.com/office/powerpoint/2010/main" val="3328819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Hepatitis C Trends in the USA</a:t>
            </a:r>
          </a:p>
        </p:txBody>
      </p:sp>
      <p:sp>
        <p:nvSpPr>
          <p:cNvPr id="7" name="Rectangle 6"/>
          <p:cNvSpPr/>
          <p:nvPr/>
        </p:nvSpPr>
        <p:spPr>
          <a:xfrm>
            <a:off x="3817620" y="2147888"/>
            <a:ext cx="1291590" cy="3132772"/>
          </a:xfrm>
          <a:prstGeom prst="rect">
            <a:avLst/>
          </a:prstGeom>
          <a:solidFill>
            <a:schemeClr val="bg2">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109210" y="2147888"/>
            <a:ext cx="1291590" cy="3132772"/>
          </a:xfrm>
          <a:prstGeom prst="rect">
            <a:avLst/>
          </a:prstGeom>
          <a:solidFill>
            <a:schemeClr val="bg2">
              <a:lumMod val="7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400800" y="2140268"/>
            <a:ext cx="2057400" cy="3132772"/>
          </a:xfrm>
          <a:prstGeom prst="rect">
            <a:avLst/>
          </a:prstGeom>
          <a:solidFill>
            <a:schemeClr val="bg2">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817620" y="1698308"/>
            <a:ext cx="1291590" cy="44958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Millennials</a:t>
            </a:r>
          </a:p>
          <a:p>
            <a:pPr algn="ctr"/>
            <a:r>
              <a:rPr lang="en-US" sz="1400" dirty="0">
                <a:solidFill>
                  <a:schemeClr val="tx1"/>
                </a:solidFill>
              </a:rPr>
              <a:t>1981-1996</a:t>
            </a:r>
          </a:p>
        </p:txBody>
      </p:sp>
      <p:sp>
        <p:nvSpPr>
          <p:cNvPr id="11" name="Rectangle 10"/>
          <p:cNvSpPr/>
          <p:nvPr/>
        </p:nvSpPr>
        <p:spPr>
          <a:xfrm>
            <a:off x="5109210" y="1698308"/>
            <a:ext cx="1291590" cy="44958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Gen X</a:t>
            </a:r>
          </a:p>
          <a:p>
            <a:pPr algn="ctr"/>
            <a:r>
              <a:rPr lang="en-US" sz="1400" dirty="0">
                <a:solidFill>
                  <a:schemeClr val="tx1"/>
                </a:solidFill>
              </a:rPr>
              <a:t>1966-1980</a:t>
            </a:r>
          </a:p>
        </p:txBody>
      </p:sp>
      <p:sp>
        <p:nvSpPr>
          <p:cNvPr id="12" name="Rectangle 11"/>
          <p:cNvSpPr/>
          <p:nvPr/>
        </p:nvSpPr>
        <p:spPr>
          <a:xfrm>
            <a:off x="6400800" y="1698308"/>
            <a:ext cx="2057400" cy="44958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Baby Boomers</a:t>
            </a:r>
          </a:p>
          <a:p>
            <a:pPr algn="ctr"/>
            <a:r>
              <a:rPr lang="en-US" sz="1400" dirty="0">
                <a:solidFill>
                  <a:schemeClr val="tx1"/>
                </a:solidFill>
              </a:rPr>
              <a:t>1945-1965</a:t>
            </a:r>
          </a:p>
        </p:txBody>
      </p:sp>
      <p:graphicFrame>
        <p:nvGraphicFramePr>
          <p:cNvPr id="6" name="Chart 5" descr="The number of newly reported chronic hepatitis C cases in the United States by sex and age during 2020. A higher number of reported cases of chronic hepatitis C virus infections were observed among males, compared with females. Both males and females demonstrate a bimodal pattern, with infections highest among those aged 20–39 years and a second peak at 55–70 years. ">
            <a:extLst>
              <a:ext uri="{FF2B5EF4-FFF2-40B4-BE49-F238E27FC236}">
                <a16:creationId xmlns:a16="http://schemas.microsoft.com/office/drawing/2014/main" id="{D1606A71-688D-FDA4-D5A6-1891CA91881A}"/>
              </a:ext>
            </a:extLst>
          </p:cNvPr>
          <p:cNvGraphicFramePr>
            <a:graphicFrameLocks/>
          </p:cNvGraphicFramePr>
          <p:nvPr>
            <p:extLst>
              <p:ext uri="{D42A27DB-BD31-4B8C-83A1-F6EECF244321}">
                <p14:modId xmlns:p14="http://schemas.microsoft.com/office/powerpoint/2010/main" val="3061413690"/>
              </p:ext>
            </p:extLst>
          </p:nvPr>
        </p:nvGraphicFramePr>
        <p:xfrm>
          <a:off x="954174" y="2147888"/>
          <a:ext cx="10215072" cy="3858965"/>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3328703" y="6457938"/>
            <a:ext cx="6070893" cy="276999"/>
          </a:xfrm>
          <a:prstGeom prst="rect">
            <a:avLst/>
          </a:prstGeom>
          <a:noFill/>
        </p:spPr>
        <p:txBody>
          <a:bodyPr wrap="none" rtlCol="0">
            <a:spAutoFit/>
          </a:bodyPr>
          <a:lstStyle/>
          <a:p>
            <a:r>
              <a:rPr lang="en-US" sz="1200" dirty="0"/>
              <a:t>These data were obtained from the CDC 2020 Viral Hepatitis Surveillance- United States Report</a:t>
            </a:r>
          </a:p>
        </p:txBody>
      </p:sp>
    </p:spTree>
    <p:extLst>
      <p:ext uri="{BB962C8B-B14F-4D97-AF65-F5344CB8AC3E}">
        <p14:creationId xmlns:p14="http://schemas.microsoft.com/office/powerpoint/2010/main" val="2340076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Hepatitis C Trends in the USA</a:t>
            </a:r>
          </a:p>
        </p:txBody>
      </p:sp>
      <p:graphicFrame>
        <p:nvGraphicFramePr>
          <p:cNvPr id="6" name="Chart 5"/>
          <p:cNvGraphicFramePr>
            <a:graphicFrameLocks/>
          </p:cNvGraphicFramePr>
          <p:nvPr>
            <p:extLst>
              <p:ext uri="{D42A27DB-BD31-4B8C-83A1-F6EECF244321}">
                <p14:modId xmlns:p14="http://schemas.microsoft.com/office/powerpoint/2010/main" val="2829525007"/>
              </p:ext>
            </p:extLst>
          </p:nvPr>
        </p:nvGraphicFramePr>
        <p:xfrm>
          <a:off x="1543051" y="1447800"/>
          <a:ext cx="8934450" cy="501013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9841230" y="2171700"/>
            <a:ext cx="845820" cy="3977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28703" y="6457938"/>
            <a:ext cx="5534592" cy="276999"/>
          </a:xfrm>
          <a:prstGeom prst="rect">
            <a:avLst/>
          </a:prstGeom>
          <a:noFill/>
        </p:spPr>
        <p:txBody>
          <a:bodyPr wrap="none" rtlCol="0">
            <a:spAutoFit/>
          </a:bodyPr>
          <a:lstStyle/>
          <a:p>
            <a:r>
              <a:rPr lang="en-US" sz="1200" dirty="0"/>
              <a:t>These data were obtained from the CDC 2024 National Viral Hepatitis Progress Report</a:t>
            </a:r>
          </a:p>
        </p:txBody>
      </p:sp>
    </p:spTree>
    <p:extLst>
      <p:ext uri="{BB962C8B-B14F-4D97-AF65-F5344CB8AC3E}">
        <p14:creationId xmlns:p14="http://schemas.microsoft.com/office/powerpoint/2010/main" val="16332643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HCV Elimination Efforts</a:t>
            </a:r>
          </a:p>
        </p:txBody>
      </p:sp>
      <p:sp>
        <p:nvSpPr>
          <p:cNvPr id="3" name="Content Placeholder 2"/>
          <p:cNvSpPr>
            <a:spLocks noGrp="1"/>
          </p:cNvSpPr>
          <p:nvPr>
            <p:ph idx="1"/>
          </p:nvPr>
        </p:nvSpPr>
        <p:spPr>
          <a:xfrm>
            <a:off x="838200" y="1825625"/>
            <a:ext cx="8808720" cy="4351338"/>
          </a:xfrm>
        </p:spPr>
        <p:txBody>
          <a:bodyPr>
            <a:normAutofit/>
          </a:bodyPr>
          <a:lstStyle/>
          <a:p>
            <a:pPr marL="0" indent="0">
              <a:buNone/>
            </a:pPr>
            <a:r>
              <a:rPr lang="en-US" u="sng" dirty="0"/>
              <a:t>Global Plans:</a:t>
            </a:r>
          </a:p>
          <a:p>
            <a:pPr>
              <a:buFontTx/>
              <a:buChar char="-"/>
            </a:pPr>
            <a:r>
              <a:rPr lang="en-US" dirty="0"/>
              <a:t>WHO Global Health Sector Strategy on Viral Hepatitis (2016-2030) </a:t>
            </a:r>
          </a:p>
          <a:p>
            <a:pPr lvl="1">
              <a:buFontTx/>
              <a:buChar char="-"/>
            </a:pPr>
            <a:r>
              <a:rPr lang="en-US" dirty="0"/>
              <a:t>90% reduction of HCV infections and 65% reduction of deaths by 2030.</a:t>
            </a:r>
          </a:p>
          <a:p>
            <a:pPr marL="0" indent="0">
              <a:buNone/>
            </a:pPr>
            <a:r>
              <a:rPr lang="en-US" u="sng" dirty="0"/>
              <a:t>National-level Plans:</a:t>
            </a:r>
          </a:p>
          <a:p>
            <a:pPr>
              <a:buFontTx/>
              <a:buChar char="-"/>
            </a:pPr>
            <a:r>
              <a:rPr lang="en-US" dirty="0"/>
              <a:t>CDC Division of Viral Hepatitis Strategic Plan (2020-2025)</a:t>
            </a:r>
          </a:p>
          <a:p>
            <a:pPr>
              <a:buFontTx/>
              <a:buChar char="-"/>
            </a:pPr>
            <a:r>
              <a:rPr lang="en-US" dirty="0"/>
              <a:t>US HHS Viral Hepatitis National Strategic Plan (2021-2025)</a:t>
            </a:r>
          </a:p>
          <a:p>
            <a:endParaRPr lang="en-US" dirty="0"/>
          </a:p>
          <a:p>
            <a:pPr marL="0" indent="0">
              <a:buNone/>
            </a:pPr>
            <a:endParaRPr lang="en-US" dirty="0"/>
          </a:p>
          <a:p>
            <a:endParaRPr lang="en-US" dirty="0"/>
          </a:p>
        </p:txBody>
      </p:sp>
      <p:pic>
        <p:nvPicPr>
          <p:cNvPr id="8196" name="Picture 4" descr="Centers for Disease Control and Prevention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6558" y="2995586"/>
            <a:ext cx="1853462" cy="132059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File:WHO logo.svg - Wikimedia Comm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66098" y="1005611"/>
            <a:ext cx="1594382" cy="1640028"/>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United States Department of Health and Human Services - Wikiped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35871" y="4666125"/>
            <a:ext cx="1654836" cy="1654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156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HCV Elimination Efforts</a:t>
            </a:r>
          </a:p>
        </p:txBody>
      </p:sp>
      <p:sp>
        <p:nvSpPr>
          <p:cNvPr id="3" name="Content Placeholder 2"/>
          <p:cNvSpPr>
            <a:spLocks noGrp="1"/>
          </p:cNvSpPr>
          <p:nvPr>
            <p:ph idx="1"/>
          </p:nvPr>
        </p:nvSpPr>
        <p:spPr>
          <a:xfrm>
            <a:off x="838200" y="1825625"/>
            <a:ext cx="10820400" cy="4351338"/>
          </a:xfrm>
        </p:spPr>
        <p:txBody>
          <a:bodyPr>
            <a:normAutofit/>
          </a:bodyPr>
          <a:lstStyle/>
          <a:p>
            <a:pPr marL="0" indent="0">
              <a:buNone/>
            </a:pPr>
            <a:r>
              <a:rPr lang="en-US" u="sng" dirty="0"/>
              <a:t>Common goals include:</a:t>
            </a:r>
          </a:p>
          <a:p>
            <a:pPr marL="514350" indent="-514350">
              <a:buFont typeface="+mj-lt"/>
              <a:buAutoNum type="arabicPeriod"/>
            </a:pPr>
            <a:r>
              <a:rPr lang="en-US" dirty="0"/>
              <a:t>Improving the accessibility to HCV testing.</a:t>
            </a:r>
          </a:p>
          <a:p>
            <a:pPr marL="514350" indent="-514350">
              <a:buFont typeface="+mj-lt"/>
              <a:buAutoNum type="arabicPeriod"/>
            </a:pPr>
            <a:r>
              <a:rPr lang="en-US" dirty="0"/>
              <a:t>Connecting high risk individuals with harm reduction services, such as syringe service programs.</a:t>
            </a:r>
          </a:p>
          <a:p>
            <a:pPr marL="514350" indent="-514350">
              <a:buFont typeface="+mj-lt"/>
              <a:buAutoNum type="arabicPeriod"/>
            </a:pPr>
            <a:r>
              <a:rPr lang="en-US" dirty="0"/>
              <a:t>Ensuring equitable treatment for people with HCV.</a:t>
            </a:r>
          </a:p>
          <a:p>
            <a:pPr>
              <a:buFontTx/>
              <a:buChar char="-"/>
            </a:pPr>
            <a:endParaRPr lang="en-US" dirty="0"/>
          </a:p>
          <a:p>
            <a:endParaRPr lang="en-US" dirty="0"/>
          </a:p>
          <a:p>
            <a:pPr marL="0" indent="0">
              <a:buNone/>
            </a:pPr>
            <a:endParaRPr lang="en-US" dirty="0"/>
          </a:p>
          <a:p>
            <a:endParaRPr lang="en-US" dirty="0"/>
          </a:p>
        </p:txBody>
      </p:sp>
      <p:pic>
        <p:nvPicPr>
          <p:cNvPr id="8194" name="Picture 2" descr="figure c"/>
          <p:cNvPicPr>
            <a:picLocks noChangeAspect="1" noChangeArrowheads="1"/>
          </p:cNvPicPr>
          <p:nvPr/>
        </p:nvPicPr>
        <p:blipFill rotWithShape="1">
          <a:blip r:embed="rId3">
            <a:extLst>
              <a:ext uri="{28A0092B-C50C-407E-A947-70E740481C1C}">
                <a14:useLocalDpi xmlns:a14="http://schemas.microsoft.com/office/drawing/2010/main" val="0"/>
              </a:ext>
            </a:extLst>
          </a:blip>
          <a:srcRect l="5138" t="44259" r="32123" b="25660"/>
          <a:stretch/>
        </p:blipFill>
        <p:spPr bwMode="auto">
          <a:xfrm>
            <a:off x="4274819" y="4471283"/>
            <a:ext cx="3360421" cy="2051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9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66219"/>
            <a:ext cx="10515600" cy="1325563"/>
          </a:xfrm>
        </p:spPr>
        <p:txBody>
          <a:bodyPr/>
          <a:lstStyle/>
          <a:p>
            <a:pPr algn="ctr"/>
            <a:r>
              <a:rPr lang="en-US" dirty="0">
                <a:solidFill>
                  <a:srgbClr val="C00000"/>
                </a:solidFill>
              </a:rPr>
              <a:t>United States HCV Elimination Progress</a:t>
            </a:r>
          </a:p>
        </p:txBody>
      </p:sp>
    </p:spTree>
    <p:extLst>
      <p:ext uri="{BB962C8B-B14F-4D97-AF65-F5344CB8AC3E}">
        <p14:creationId xmlns:p14="http://schemas.microsoft.com/office/powerpoint/2010/main" val="3619438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Progress Towards HCV Elimination </a:t>
            </a:r>
            <a:r>
              <a:rPr lang="en-US" dirty="0" smtClean="0">
                <a:solidFill>
                  <a:srgbClr val="C00000"/>
                </a:solidFill>
              </a:rPr>
              <a:t>in </a:t>
            </a:r>
            <a:r>
              <a:rPr lang="en-US" dirty="0">
                <a:solidFill>
                  <a:srgbClr val="C00000"/>
                </a:solidFill>
              </a:rPr>
              <a:t>the USA</a:t>
            </a:r>
          </a:p>
        </p:txBody>
      </p:sp>
      <p:graphicFrame>
        <p:nvGraphicFramePr>
          <p:cNvPr id="6" name="Chart 5"/>
          <p:cNvGraphicFramePr>
            <a:graphicFrameLocks/>
          </p:cNvGraphicFramePr>
          <p:nvPr>
            <p:extLst>
              <p:ext uri="{D42A27DB-BD31-4B8C-83A1-F6EECF244321}">
                <p14:modId xmlns:p14="http://schemas.microsoft.com/office/powerpoint/2010/main" val="1495529633"/>
              </p:ext>
            </p:extLst>
          </p:nvPr>
        </p:nvGraphicFramePr>
        <p:xfrm>
          <a:off x="1751817" y="1690688"/>
          <a:ext cx="8688367" cy="476725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328703" y="6457938"/>
            <a:ext cx="5534592" cy="276999"/>
          </a:xfrm>
          <a:prstGeom prst="rect">
            <a:avLst/>
          </a:prstGeom>
          <a:noFill/>
        </p:spPr>
        <p:txBody>
          <a:bodyPr wrap="none" rtlCol="0">
            <a:spAutoFit/>
          </a:bodyPr>
          <a:lstStyle/>
          <a:p>
            <a:r>
              <a:rPr lang="en-US" sz="1200" dirty="0"/>
              <a:t>These data were obtained from the CDC 2024 National Viral Hepatitis Progress Report</a:t>
            </a:r>
          </a:p>
        </p:txBody>
      </p:sp>
    </p:spTree>
    <p:extLst>
      <p:ext uri="{BB962C8B-B14F-4D97-AF65-F5344CB8AC3E}">
        <p14:creationId xmlns:p14="http://schemas.microsoft.com/office/powerpoint/2010/main" val="38294751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Progress Towards HCV Elimination </a:t>
            </a:r>
            <a:r>
              <a:rPr lang="en-US" dirty="0" smtClean="0">
                <a:solidFill>
                  <a:srgbClr val="C00000"/>
                </a:solidFill>
              </a:rPr>
              <a:t>in </a:t>
            </a:r>
            <a:r>
              <a:rPr lang="en-US" dirty="0">
                <a:solidFill>
                  <a:srgbClr val="C00000"/>
                </a:solidFill>
              </a:rPr>
              <a:t>the USA</a:t>
            </a:r>
          </a:p>
        </p:txBody>
      </p:sp>
      <p:graphicFrame>
        <p:nvGraphicFramePr>
          <p:cNvPr id="4" name="Chart 3"/>
          <p:cNvGraphicFramePr>
            <a:graphicFrameLocks/>
          </p:cNvGraphicFramePr>
          <p:nvPr>
            <p:extLst>
              <p:ext uri="{D42A27DB-BD31-4B8C-83A1-F6EECF244321}">
                <p14:modId xmlns:p14="http://schemas.microsoft.com/office/powerpoint/2010/main" val="4114101242"/>
              </p:ext>
            </p:extLst>
          </p:nvPr>
        </p:nvGraphicFramePr>
        <p:xfrm>
          <a:off x="1394459" y="1572036"/>
          <a:ext cx="9403080" cy="486916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753851" y="6273779"/>
            <a:ext cx="4684296" cy="261610"/>
          </a:xfrm>
          <a:prstGeom prst="rect">
            <a:avLst/>
          </a:prstGeom>
          <a:noFill/>
        </p:spPr>
        <p:txBody>
          <a:bodyPr wrap="none" rtlCol="0">
            <a:spAutoFit/>
          </a:bodyPr>
          <a:lstStyle/>
          <a:p>
            <a:r>
              <a:rPr lang="en-US" sz="1100" dirty="0"/>
              <a:t>* Rates are per 100,000 and age-adjusted to the 2000 US Standard Population.</a:t>
            </a:r>
          </a:p>
        </p:txBody>
      </p:sp>
      <p:sp>
        <p:nvSpPr>
          <p:cNvPr id="7" name="TextBox 6"/>
          <p:cNvSpPr txBox="1"/>
          <p:nvPr/>
        </p:nvSpPr>
        <p:spPr>
          <a:xfrm>
            <a:off x="3328703" y="6540896"/>
            <a:ext cx="5534592" cy="276999"/>
          </a:xfrm>
          <a:prstGeom prst="rect">
            <a:avLst/>
          </a:prstGeom>
          <a:noFill/>
        </p:spPr>
        <p:txBody>
          <a:bodyPr wrap="none" rtlCol="0">
            <a:spAutoFit/>
          </a:bodyPr>
          <a:lstStyle/>
          <a:p>
            <a:r>
              <a:rPr lang="en-US" sz="1200" dirty="0"/>
              <a:t>These data were obtained from the CDC 2024 National Viral Hepatitis Progress Report</a:t>
            </a:r>
          </a:p>
        </p:txBody>
      </p:sp>
    </p:spTree>
    <p:extLst>
      <p:ext uri="{BB962C8B-B14F-4D97-AF65-F5344CB8AC3E}">
        <p14:creationId xmlns:p14="http://schemas.microsoft.com/office/powerpoint/2010/main" val="3236393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HCV Trends in Wisconsin</a:t>
            </a:r>
          </a:p>
        </p:txBody>
      </p:sp>
      <p:graphicFrame>
        <p:nvGraphicFramePr>
          <p:cNvPr id="6" name="Chart 5">
            <a:extLst>
              <a:ext uri="{FF2B5EF4-FFF2-40B4-BE49-F238E27FC236}">
                <a16:creationId xmlns:a16="http://schemas.microsoft.com/office/drawing/2014/main" id="{02351529-9ED7-2749-A5FE-197EAF533C7B}"/>
              </a:ext>
            </a:extLst>
          </p:cNvPr>
          <p:cNvGraphicFramePr>
            <a:graphicFrameLocks/>
          </p:cNvGraphicFramePr>
          <p:nvPr>
            <p:extLst>
              <p:ext uri="{D42A27DB-BD31-4B8C-83A1-F6EECF244321}">
                <p14:modId xmlns:p14="http://schemas.microsoft.com/office/powerpoint/2010/main" val="4200948561"/>
              </p:ext>
            </p:extLst>
          </p:nvPr>
        </p:nvGraphicFramePr>
        <p:xfrm>
          <a:off x="1116330" y="1404760"/>
          <a:ext cx="9959340" cy="49584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77381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Controlling and Preventing HCV in Wisconsin</a:t>
            </a:r>
          </a:p>
        </p:txBody>
      </p:sp>
      <p:pic>
        <p:nvPicPr>
          <p:cNvPr id="6" name="Picture 5"/>
          <p:cNvPicPr>
            <a:picLocks noChangeAspect="1"/>
          </p:cNvPicPr>
          <p:nvPr/>
        </p:nvPicPr>
        <p:blipFill rotWithShape="1">
          <a:blip r:embed="rId3"/>
          <a:srcRect t="16328" r="50752" b="16775"/>
          <a:stretch/>
        </p:blipFill>
        <p:spPr>
          <a:xfrm>
            <a:off x="6096000" y="2288725"/>
            <a:ext cx="4124173" cy="4187217"/>
          </a:xfrm>
          <a:prstGeom prst="rect">
            <a:avLst/>
          </a:prstGeom>
        </p:spPr>
      </p:pic>
      <p:pic>
        <p:nvPicPr>
          <p:cNvPr id="7" name="Picture 6"/>
          <p:cNvPicPr>
            <a:picLocks noChangeAspect="1"/>
          </p:cNvPicPr>
          <p:nvPr/>
        </p:nvPicPr>
        <p:blipFill>
          <a:blip r:embed="rId4"/>
          <a:stretch>
            <a:fillRect/>
          </a:stretch>
        </p:blipFill>
        <p:spPr>
          <a:xfrm>
            <a:off x="909562" y="2159640"/>
            <a:ext cx="3970263" cy="4187217"/>
          </a:xfrm>
          <a:prstGeom prst="rect">
            <a:avLst/>
          </a:prstGeom>
        </p:spPr>
      </p:pic>
      <p:sp>
        <p:nvSpPr>
          <p:cNvPr id="4" name="TextBox 3">
            <a:extLst>
              <a:ext uri="{FF2B5EF4-FFF2-40B4-BE49-F238E27FC236}">
                <a16:creationId xmlns:a16="http://schemas.microsoft.com/office/drawing/2014/main" id="{33300994-1412-F844-8FBB-1431BF415836}"/>
              </a:ext>
            </a:extLst>
          </p:cNvPr>
          <p:cNvSpPr txBox="1"/>
          <p:nvPr/>
        </p:nvSpPr>
        <p:spPr>
          <a:xfrm>
            <a:off x="1165192" y="1701804"/>
            <a:ext cx="3173370" cy="369332"/>
          </a:xfrm>
          <a:prstGeom prst="rect">
            <a:avLst/>
          </a:prstGeom>
          <a:noFill/>
        </p:spPr>
        <p:txBody>
          <a:bodyPr wrap="square" rtlCol="0">
            <a:spAutoFit/>
          </a:bodyPr>
          <a:lstStyle/>
          <a:p>
            <a:r>
              <a:rPr lang="en-US" dirty="0"/>
              <a:t>Hepatitis C Treatment Providers</a:t>
            </a:r>
          </a:p>
        </p:txBody>
      </p:sp>
      <p:sp>
        <p:nvSpPr>
          <p:cNvPr id="8" name="TextBox 7">
            <a:extLst>
              <a:ext uri="{FF2B5EF4-FFF2-40B4-BE49-F238E27FC236}">
                <a16:creationId xmlns:a16="http://schemas.microsoft.com/office/drawing/2014/main" id="{07775A88-7325-8840-87DE-B49398CB4999}"/>
              </a:ext>
            </a:extLst>
          </p:cNvPr>
          <p:cNvSpPr txBox="1"/>
          <p:nvPr/>
        </p:nvSpPr>
        <p:spPr>
          <a:xfrm>
            <a:off x="6894949" y="1704544"/>
            <a:ext cx="3173370" cy="369332"/>
          </a:xfrm>
          <a:prstGeom prst="rect">
            <a:avLst/>
          </a:prstGeom>
          <a:noFill/>
        </p:spPr>
        <p:txBody>
          <a:bodyPr wrap="square" rtlCol="0">
            <a:spAutoFit/>
          </a:bodyPr>
          <a:lstStyle/>
          <a:p>
            <a:r>
              <a:rPr lang="en-US" dirty="0"/>
              <a:t>Syringe Service Programs</a:t>
            </a:r>
          </a:p>
        </p:txBody>
      </p:sp>
      <p:pic>
        <p:nvPicPr>
          <p:cNvPr id="9" name="Picture 8">
            <a:extLst>
              <a:ext uri="{FF2B5EF4-FFF2-40B4-BE49-F238E27FC236}">
                <a16:creationId xmlns:a16="http://schemas.microsoft.com/office/drawing/2014/main" id="{BF3F09FD-2DEE-7B46-95C4-5261119015FE}"/>
              </a:ext>
            </a:extLst>
          </p:cNvPr>
          <p:cNvPicPr>
            <a:picLocks noChangeAspect="1"/>
          </p:cNvPicPr>
          <p:nvPr/>
        </p:nvPicPr>
        <p:blipFill rotWithShape="1">
          <a:blip r:embed="rId3"/>
          <a:srcRect l="49764" t="62788" r="18347" b="16775"/>
          <a:stretch/>
        </p:blipFill>
        <p:spPr>
          <a:xfrm>
            <a:off x="4509315" y="4988841"/>
            <a:ext cx="2670418" cy="1279165"/>
          </a:xfrm>
          <a:prstGeom prst="rect">
            <a:avLst/>
          </a:prstGeom>
        </p:spPr>
      </p:pic>
      <p:pic>
        <p:nvPicPr>
          <p:cNvPr id="10" name="Picture 9">
            <a:extLst>
              <a:ext uri="{FF2B5EF4-FFF2-40B4-BE49-F238E27FC236}">
                <a16:creationId xmlns:a16="http://schemas.microsoft.com/office/drawing/2014/main" id="{9CE71925-020C-6B47-9CD7-1CEC62C15492}"/>
              </a:ext>
            </a:extLst>
          </p:cNvPr>
          <p:cNvPicPr>
            <a:picLocks noChangeAspect="1"/>
          </p:cNvPicPr>
          <p:nvPr/>
        </p:nvPicPr>
        <p:blipFill rotWithShape="1">
          <a:blip r:embed="rId3"/>
          <a:srcRect l="49764" t="54490" r="12342" b="35834"/>
          <a:stretch/>
        </p:blipFill>
        <p:spPr>
          <a:xfrm>
            <a:off x="8481634" y="2297192"/>
            <a:ext cx="2557267" cy="605607"/>
          </a:xfrm>
          <a:prstGeom prst="rect">
            <a:avLst/>
          </a:prstGeom>
        </p:spPr>
      </p:pic>
    </p:spTree>
    <p:extLst>
      <p:ext uri="{BB962C8B-B14F-4D97-AF65-F5344CB8AC3E}">
        <p14:creationId xmlns:p14="http://schemas.microsoft.com/office/powerpoint/2010/main" val="38377184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C00000"/>
                </a:solidFill>
              </a:rPr>
              <a:t>Estimating the Year Each State Will Achieve HCV Elimination Targets</a:t>
            </a:r>
          </a:p>
        </p:txBody>
      </p:sp>
      <p:pic>
        <p:nvPicPr>
          <p:cNvPr id="4" name="Picture 3">
            <a:extLst>
              <a:ext uri="{FF2B5EF4-FFF2-40B4-BE49-F238E27FC236}">
                <a16:creationId xmlns:a16="http://schemas.microsoft.com/office/drawing/2014/main" id="{15A8963C-E9C6-614C-B016-812D64333EDA}"/>
              </a:ext>
            </a:extLst>
          </p:cNvPr>
          <p:cNvPicPr>
            <a:picLocks noChangeAspect="1"/>
          </p:cNvPicPr>
          <p:nvPr/>
        </p:nvPicPr>
        <p:blipFill>
          <a:blip r:embed="rId3"/>
          <a:stretch>
            <a:fillRect/>
          </a:stretch>
        </p:blipFill>
        <p:spPr>
          <a:xfrm>
            <a:off x="1350300" y="1829058"/>
            <a:ext cx="8974800" cy="4515922"/>
          </a:xfrm>
          <a:prstGeom prst="rect">
            <a:avLst/>
          </a:prstGeom>
        </p:spPr>
      </p:pic>
      <p:sp>
        <p:nvSpPr>
          <p:cNvPr id="3" name="Content Placeholder 2"/>
          <p:cNvSpPr>
            <a:spLocks noGrp="1"/>
          </p:cNvSpPr>
          <p:nvPr>
            <p:ph idx="1"/>
          </p:nvPr>
        </p:nvSpPr>
        <p:spPr>
          <a:xfrm>
            <a:off x="3247034" y="6407151"/>
            <a:ext cx="6601816" cy="374650"/>
          </a:xfrm>
        </p:spPr>
        <p:txBody>
          <a:bodyPr>
            <a:normAutofit fontScale="92500" lnSpcReduction="10000"/>
          </a:bodyPr>
          <a:lstStyle/>
          <a:p>
            <a:pPr marL="0" indent="0">
              <a:buNone/>
            </a:pPr>
            <a:r>
              <a:rPr lang="en-US" sz="1200" dirty="0" err="1"/>
              <a:t>Sulkowski</a:t>
            </a:r>
            <a:r>
              <a:rPr lang="en-US" sz="1200" dirty="0"/>
              <a:t>, M., Cheng, WH., Marx, S. </a:t>
            </a:r>
            <a:r>
              <a:rPr lang="en-US" sz="1200" i="1" dirty="0"/>
              <a:t>et al.</a:t>
            </a:r>
            <a:r>
              <a:rPr lang="en-US" sz="1200" dirty="0"/>
              <a:t> Estimating the Year Each State in the United States Will Achieve the World Health Organization’s Elimination Targets for Hepatitis C. </a:t>
            </a:r>
          </a:p>
        </p:txBody>
      </p:sp>
    </p:spTree>
    <p:extLst>
      <p:ext uri="{BB962C8B-B14F-4D97-AF65-F5344CB8AC3E}">
        <p14:creationId xmlns:p14="http://schemas.microsoft.com/office/powerpoint/2010/main" val="4251797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Outline</a:t>
            </a:r>
          </a:p>
        </p:txBody>
      </p:sp>
      <p:sp>
        <p:nvSpPr>
          <p:cNvPr id="3" name="Content Placeholder 2"/>
          <p:cNvSpPr>
            <a:spLocks noGrp="1"/>
          </p:cNvSpPr>
          <p:nvPr>
            <p:ph idx="1"/>
          </p:nvPr>
        </p:nvSpPr>
        <p:spPr/>
        <p:txBody>
          <a:bodyPr/>
          <a:lstStyle/>
          <a:p>
            <a:r>
              <a:rPr lang="en-US" dirty="0"/>
              <a:t>Hepatitis C virus background</a:t>
            </a:r>
          </a:p>
          <a:p>
            <a:r>
              <a:rPr lang="en-US" dirty="0"/>
              <a:t>Center for Disease Control and Prevention HCV pilot grant</a:t>
            </a:r>
          </a:p>
          <a:p>
            <a:r>
              <a:rPr lang="en-US" dirty="0"/>
              <a:t>Building HCV next generation sequencing capacity at WSLH</a:t>
            </a:r>
          </a:p>
          <a:p>
            <a:r>
              <a:rPr lang="en-US" dirty="0"/>
              <a:t>Pilot grant progress</a:t>
            </a:r>
          </a:p>
          <a:p>
            <a:r>
              <a:rPr lang="en-US" dirty="0"/>
              <a:t>Future directions</a:t>
            </a:r>
          </a:p>
        </p:txBody>
      </p:sp>
    </p:spTree>
    <p:extLst>
      <p:ext uri="{BB962C8B-B14F-4D97-AF65-F5344CB8AC3E}">
        <p14:creationId xmlns:p14="http://schemas.microsoft.com/office/powerpoint/2010/main" val="13994834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66219"/>
            <a:ext cx="10515600" cy="1325563"/>
          </a:xfrm>
        </p:spPr>
        <p:txBody>
          <a:bodyPr/>
          <a:lstStyle/>
          <a:p>
            <a:pPr algn="ctr"/>
            <a:r>
              <a:rPr lang="en-US" dirty="0">
                <a:solidFill>
                  <a:srgbClr val="C00000"/>
                </a:solidFill>
              </a:rPr>
              <a:t>How can we achieve our goal of HCV elimination?</a:t>
            </a:r>
          </a:p>
        </p:txBody>
      </p:sp>
    </p:spTree>
    <p:extLst>
      <p:ext uri="{BB962C8B-B14F-4D97-AF65-F5344CB8AC3E}">
        <p14:creationId xmlns:p14="http://schemas.microsoft.com/office/powerpoint/2010/main" val="33200993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CDC HCV Elimination Plan Prioritizes:</a:t>
            </a:r>
          </a:p>
        </p:txBody>
      </p:sp>
      <p:sp>
        <p:nvSpPr>
          <p:cNvPr id="3" name="Content Placeholder 2"/>
          <p:cNvSpPr>
            <a:spLocks noGrp="1"/>
          </p:cNvSpPr>
          <p:nvPr>
            <p:ph idx="1"/>
          </p:nvPr>
        </p:nvSpPr>
        <p:spPr/>
        <p:txBody>
          <a:bodyPr/>
          <a:lstStyle/>
          <a:p>
            <a:pPr marL="514350" indent="-514350">
              <a:buFont typeface="+mj-lt"/>
              <a:buAutoNum type="arabicPeriod"/>
            </a:pPr>
            <a:r>
              <a:rPr lang="en-US" dirty="0"/>
              <a:t>Building capacity within jurisdictions to collect and use a core set of surveillance data to identify outbreaks, understand transmission networks, and prioritize prevention efforts.</a:t>
            </a:r>
          </a:p>
          <a:p>
            <a:pPr marL="514350" indent="-514350">
              <a:buFont typeface="+mj-lt"/>
              <a:buAutoNum type="arabicPeriod"/>
            </a:pPr>
            <a:r>
              <a:rPr lang="en-US" dirty="0"/>
              <a:t>Increasing proportion of funded jurisdictions that have analyzed and disseminated surveillance data for public health action to 90% by 2025</a:t>
            </a:r>
          </a:p>
          <a:p>
            <a:pPr marL="514350" indent="-514350">
              <a:buFont typeface="+mj-lt"/>
              <a:buAutoNum type="arabicPeriod"/>
            </a:pPr>
            <a:r>
              <a:rPr lang="en-US" dirty="0" smtClean="0"/>
              <a:t>Increasing </a:t>
            </a:r>
            <a:r>
              <a:rPr lang="en-US" dirty="0"/>
              <a:t>proportion of all viral hepatitis clusters/outbreaks that are reported to CDC within 30 days to 90% by 2022 </a:t>
            </a:r>
          </a:p>
          <a:p>
            <a:endParaRPr lang="en-US" dirty="0"/>
          </a:p>
        </p:txBody>
      </p:sp>
    </p:spTree>
    <p:extLst>
      <p:ext uri="{BB962C8B-B14F-4D97-AF65-F5344CB8AC3E}">
        <p14:creationId xmlns:p14="http://schemas.microsoft.com/office/powerpoint/2010/main" val="42177365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Outline</a:t>
            </a:r>
          </a:p>
        </p:txBody>
      </p:sp>
      <p:sp>
        <p:nvSpPr>
          <p:cNvPr id="3" name="Content Placeholder 2"/>
          <p:cNvSpPr>
            <a:spLocks noGrp="1"/>
          </p:cNvSpPr>
          <p:nvPr>
            <p:ph idx="1"/>
          </p:nvPr>
        </p:nvSpPr>
        <p:spPr/>
        <p:txBody>
          <a:bodyPr/>
          <a:lstStyle/>
          <a:p>
            <a:r>
              <a:rPr lang="en-US" dirty="0"/>
              <a:t>Hepatitis C virus background</a:t>
            </a:r>
          </a:p>
          <a:p>
            <a:r>
              <a:rPr lang="en-US" dirty="0"/>
              <a:t>Center for Disease Control and Prevention HCV pilot grant</a:t>
            </a:r>
          </a:p>
          <a:p>
            <a:r>
              <a:rPr lang="en-US" dirty="0"/>
              <a:t>Building HCV next generation sequencing capacity at WSLH</a:t>
            </a:r>
          </a:p>
          <a:p>
            <a:r>
              <a:rPr lang="en-US" dirty="0"/>
              <a:t>Pilot grant progress</a:t>
            </a:r>
          </a:p>
          <a:p>
            <a:r>
              <a:rPr lang="en-US" dirty="0"/>
              <a:t>Future directions</a:t>
            </a:r>
          </a:p>
        </p:txBody>
      </p:sp>
      <p:sp>
        <p:nvSpPr>
          <p:cNvPr id="4" name="Rectangle 3">
            <a:extLst>
              <a:ext uri="{FF2B5EF4-FFF2-40B4-BE49-F238E27FC236}">
                <a16:creationId xmlns:a16="http://schemas.microsoft.com/office/drawing/2014/main" id="{742B628F-0602-0647-A7D4-6811FD2A66B5}"/>
              </a:ext>
            </a:extLst>
          </p:cNvPr>
          <p:cNvSpPr/>
          <p:nvPr/>
        </p:nvSpPr>
        <p:spPr>
          <a:xfrm>
            <a:off x="756458" y="1698756"/>
            <a:ext cx="8895542" cy="654977"/>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9DA69DA-5B06-C143-A5E4-43903A7F8E68}"/>
              </a:ext>
            </a:extLst>
          </p:cNvPr>
          <p:cNvSpPr/>
          <p:nvPr/>
        </p:nvSpPr>
        <p:spPr>
          <a:xfrm>
            <a:off x="838199" y="2861733"/>
            <a:ext cx="9047171" cy="3442099"/>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77661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CDC HCV GHOST Pilot Grant</a:t>
            </a:r>
          </a:p>
        </p:txBody>
      </p:sp>
      <p:sp>
        <p:nvSpPr>
          <p:cNvPr id="4" name="Content Placeholder 3"/>
          <p:cNvSpPr>
            <a:spLocks noGrp="1"/>
          </p:cNvSpPr>
          <p:nvPr>
            <p:ph idx="1"/>
          </p:nvPr>
        </p:nvSpPr>
        <p:spPr>
          <a:xfrm>
            <a:off x="838200" y="1825625"/>
            <a:ext cx="10946130" cy="4351338"/>
          </a:xfrm>
        </p:spPr>
        <p:txBody>
          <a:bodyPr/>
          <a:lstStyle/>
          <a:p>
            <a:r>
              <a:rPr lang="en-US" dirty="0"/>
              <a:t>In 2023, the CDC DVH announced two pilot grants. </a:t>
            </a:r>
          </a:p>
          <a:p>
            <a:r>
              <a:rPr lang="en-US" dirty="0"/>
              <a:t>Focused on integrating genomic and epidemiologic surveillance for outbreak detection and response.</a:t>
            </a:r>
          </a:p>
          <a:p>
            <a:r>
              <a:rPr lang="en-US" dirty="0"/>
              <a:t>Genomic surveillance can help:</a:t>
            </a:r>
          </a:p>
          <a:p>
            <a:pPr lvl="1"/>
            <a:r>
              <a:rPr lang="en-US" dirty="0"/>
              <a:t>Track trends in HCV infections.</a:t>
            </a:r>
          </a:p>
          <a:p>
            <a:pPr lvl="1"/>
            <a:r>
              <a:rPr lang="en-US" dirty="0"/>
              <a:t>Identify HCV transmission clusters and outbreaks.</a:t>
            </a:r>
          </a:p>
          <a:p>
            <a:pPr lvl="1"/>
            <a:r>
              <a:rPr lang="en-US" dirty="0"/>
              <a:t>Make data-driven decisions </a:t>
            </a:r>
            <a:r>
              <a:rPr lang="en-US" dirty="0" smtClean="0"/>
              <a:t>for </a:t>
            </a:r>
            <a:r>
              <a:rPr lang="en-US" dirty="0"/>
              <a:t>recommendations and policies.</a:t>
            </a:r>
          </a:p>
          <a:p>
            <a:r>
              <a:rPr lang="en-US" dirty="0"/>
              <a:t>Wisconsin DHS and WSLH were awarded one of the grants in July 2023. </a:t>
            </a:r>
          </a:p>
        </p:txBody>
      </p:sp>
    </p:spTree>
    <p:extLst>
      <p:ext uri="{BB962C8B-B14F-4D97-AF65-F5344CB8AC3E}">
        <p14:creationId xmlns:p14="http://schemas.microsoft.com/office/powerpoint/2010/main" val="9394686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WSLH HCV GHOST Study Goals</a:t>
            </a:r>
          </a:p>
        </p:txBody>
      </p:sp>
      <p:sp>
        <p:nvSpPr>
          <p:cNvPr id="3" name="Content Placeholder 2"/>
          <p:cNvSpPr>
            <a:spLocks noGrp="1"/>
          </p:cNvSpPr>
          <p:nvPr>
            <p:ph idx="1"/>
          </p:nvPr>
        </p:nvSpPr>
        <p:spPr/>
        <p:txBody>
          <a:bodyPr>
            <a:normAutofit/>
          </a:bodyPr>
          <a:lstStyle/>
          <a:p>
            <a:pPr marL="514350" indent="-514350">
              <a:lnSpc>
                <a:spcPct val="100000"/>
              </a:lnSpc>
              <a:buFont typeface="+mj-lt"/>
              <a:buAutoNum type="arabicPeriod"/>
            </a:pPr>
            <a:r>
              <a:rPr lang="en-US" dirty="0"/>
              <a:t>To support outbreak investigations and monitor HCV variants circulating in our communities.</a:t>
            </a:r>
          </a:p>
          <a:p>
            <a:pPr marL="514350" indent="-514350">
              <a:lnSpc>
                <a:spcPct val="100000"/>
              </a:lnSpc>
              <a:buFont typeface="+mj-lt"/>
              <a:buAutoNum type="arabicPeriod"/>
            </a:pPr>
            <a:endParaRPr lang="en-US" dirty="0"/>
          </a:p>
          <a:p>
            <a:pPr marL="514350" indent="-514350">
              <a:lnSpc>
                <a:spcPct val="100000"/>
              </a:lnSpc>
              <a:buFont typeface="+mj-lt"/>
              <a:buAutoNum type="arabicPeriod"/>
            </a:pPr>
            <a:r>
              <a:rPr lang="en-US" dirty="0"/>
              <a:t>To build an HCV genomic data repository to improve future surveillance efforts.</a:t>
            </a:r>
          </a:p>
          <a:p>
            <a:pPr marL="514350" indent="-514350">
              <a:lnSpc>
                <a:spcPct val="100000"/>
              </a:lnSpc>
              <a:buFont typeface="+mj-lt"/>
              <a:buAutoNum type="arabicPeriod"/>
            </a:pPr>
            <a:endParaRPr lang="en-US" dirty="0"/>
          </a:p>
          <a:p>
            <a:pPr marL="514350" indent="-514350">
              <a:lnSpc>
                <a:spcPct val="100000"/>
              </a:lnSpc>
              <a:buFont typeface="+mj-lt"/>
              <a:buAutoNum type="arabicPeriod"/>
            </a:pPr>
            <a:r>
              <a:rPr lang="en-US" dirty="0"/>
              <a:t>To help inform longer term surveillance programs across the US.</a:t>
            </a:r>
          </a:p>
          <a:p>
            <a:endParaRPr lang="en-US" dirty="0"/>
          </a:p>
          <a:p>
            <a:endParaRPr lang="en-US" dirty="0"/>
          </a:p>
          <a:p>
            <a:endParaRPr lang="en-US" dirty="0"/>
          </a:p>
        </p:txBody>
      </p:sp>
    </p:spTree>
    <p:extLst>
      <p:ext uri="{BB962C8B-B14F-4D97-AF65-F5344CB8AC3E}">
        <p14:creationId xmlns:p14="http://schemas.microsoft.com/office/powerpoint/2010/main" val="34032076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Outline</a:t>
            </a:r>
          </a:p>
        </p:txBody>
      </p:sp>
      <p:sp>
        <p:nvSpPr>
          <p:cNvPr id="3" name="Content Placeholder 2"/>
          <p:cNvSpPr>
            <a:spLocks noGrp="1"/>
          </p:cNvSpPr>
          <p:nvPr>
            <p:ph idx="1"/>
          </p:nvPr>
        </p:nvSpPr>
        <p:spPr/>
        <p:txBody>
          <a:bodyPr/>
          <a:lstStyle/>
          <a:p>
            <a:r>
              <a:rPr lang="en-US" dirty="0"/>
              <a:t>Hepatitis C virus background</a:t>
            </a:r>
          </a:p>
          <a:p>
            <a:r>
              <a:rPr lang="en-US" dirty="0"/>
              <a:t>Center for Disease Control and Prevention HCV pilot grant</a:t>
            </a:r>
          </a:p>
          <a:p>
            <a:r>
              <a:rPr lang="en-US" dirty="0"/>
              <a:t>Building HCV next generation sequencing capacity at WSLH</a:t>
            </a:r>
          </a:p>
          <a:p>
            <a:r>
              <a:rPr lang="en-US" dirty="0"/>
              <a:t>Pilot grant progress</a:t>
            </a:r>
          </a:p>
          <a:p>
            <a:r>
              <a:rPr lang="en-US" dirty="0"/>
              <a:t>Future directions</a:t>
            </a:r>
          </a:p>
        </p:txBody>
      </p:sp>
      <p:sp>
        <p:nvSpPr>
          <p:cNvPr id="4" name="Rectangle 3">
            <a:extLst>
              <a:ext uri="{FF2B5EF4-FFF2-40B4-BE49-F238E27FC236}">
                <a16:creationId xmlns:a16="http://schemas.microsoft.com/office/drawing/2014/main" id="{742B628F-0602-0647-A7D4-6811FD2A66B5}"/>
              </a:ext>
            </a:extLst>
          </p:cNvPr>
          <p:cNvSpPr/>
          <p:nvPr/>
        </p:nvSpPr>
        <p:spPr>
          <a:xfrm>
            <a:off x="756458" y="1698756"/>
            <a:ext cx="8895542" cy="1044444"/>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9DA69DA-5B06-C143-A5E4-43903A7F8E68}"/>
              </a:ext>
            </a:extLst>
          </p:cNvPr>
          <p:cNvSpPr/>
          <p:nvPr/>
        </p:nvSpPr>
        <p:spPr>
          <a:xfrm>
            <a:off x="838199" y="3428999"/>
            <a:ext cx="9047171" cy="2874833"/>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89311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66219"/>
            <a:ext cx="10515600" cy="1325563"/>
          </a:xfrm>
        </p:spPr>
        <p:txBody>
          <a:bodyPr/>
          <a:lstStyle/>
          <a:p>
            <a:pPr algn="ctr"/>
            <a:r>
              <a:rPr lang="en-US" dirty="0">
                <a:solidFill>
                  <a:srgbClr val="C00000"/>
                </a:solidFill>
              </a:rPr>
              <a:t>Where were we going to get HCV specimens?</a:t>
            </a:r>
          </a:p>
        </p:txBody>
      </p:sp>
    </p:spTree>
    <p:extLst>
      <p:ext uri="{BB962C8B-B14F-4D97-AF65-F5344CB8AC3E}">
        <p14:creationId xmlns:p14="http://schemas.microsoft.com/office/powerpoint/2010/main" val="9046100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Sample Collection Plan</a:t>
            </a:r>
          </a:p>
        </p:txBody>
      </p:sp>
      <p:sp>
        <p:nvSpPr>
          <p:cNvPr id="3" name="Content Placeholder 2"/>
          <p:cNvSpPr>
            <a:spLocks noGrp="1"/>
          </p:cNvSpPr>
          <p:nvPr>
            <p:ph idx="1"/>
          </p:nvPr>
        </p:nvSpPr>
        <p:spPr>
          <a:xfrm>
            <a:off x="838199" y="1825625"/>
            <a:ext cx="7151477" cy="4351338"/>
          </a:xfrm>
        </p:spPr>
        <p:txBody>
          <a:bodyPr>
            <a:normAutofit/>
          </a:bodyPr>
          <a:lstStyle/>
          <a:p>
            <a:pPr marL="0" indent="0">
              <a:buNone/>
            </a:pPr>
            <a:r>
              <a:rPr lang="en-US" u="sng" dirty="0"/>
              <a:t>HCV specimens 2023-2024:</a:t>
            </a:r>
          </a:p>
          <a:p>
            <a:r>
              <a:rPr lang="en-US" dirty="0"/>
              <a:t>Wisconsin Clinical Laboratory Network (WCLN)</a:t>
            </a:r>
          </a:p>
          <a:p>
            <a:pPr lvl="1"/>
            <a:r>
              <a:rPr lang="en-US" dirty="0"/>
              <a:t>138 clinical laboratories</a:t>
            </a:r>
          </a:p>
          <a:p>
            <a:r>
              <a:rPr lang="en-US" dirty="0"/>
              <a:t>Requested all HCV(+) serum specimens tested between 2023-2024.</a:t>
            </a:r>
          </a:p>
          <a:p>
            <a:pPr marL="0" indent="0">
              <a:buNone/>
            </a:pPr>
            <a:r>
              <a:rPr lang="en-US" u="sng" dirty="0"/>
              <a:t>HCV specimen repository:</a:t>
            </a:r>
          </a:p>
          <a:p>
            <a:r>
              <a:rPr lang="en-US" dirty="0"/>
              <a:t>Saved all HCV(+) </a:t>
            </a:r>
            <a:r>
              <a:rPr lang="en-US" dirty="0" smtClean="0"/>
              <a:t>serum specimens </a:t>
            </a:r>
            <a:r>
              <a:rPr lang="en-US" dirty="0"/>
              <a:t>tested at the WSLH from 2019-2022.</a:t>
            </a:r>
          </a:p>
          <a:p>
            <a:pPr lvl="1"/>
            <a:endParaRPr lang="en-US" dirty="0"/>
          </a:p>
          <a:p>
            <a:endParaRPr lang="en-US" dirty="0"/>
          </a:p>
          <a:p>
            <a:endParaRPr lang="en-US" dirty="0"/>
          </a:p>
          <a:p>
            <a:endParaRPr lang="en-US" dirty="0"/>
          </a:p>
        </p:txBody>
      </p:sp>
      <p:pic>
        <p:nvPicPr>
          <p:cNvPr id="10242" name="Picture 2" descr="WCLN_logo_r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4477" y="1825625"/>
            <a:ext cx="350623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21340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66219"/>
            <a:ext cx="10515600" cy="1325563"/>
          </a:xfrm>
        </p:spPr>
        <p:txBody>
          <a:bodyPr/>
          <a:lstStyle/>
          <a:p>
            <a:pPr algn="ctr"/>
            <a:r>
              <a:rPr lang="en-US" dirty="0">
                <a:solidFill>
                  <a:srgbClr val="C00000"/>
                </a:solidFill>
              </a:rPr>
              <a:t>How were we going to sequence specimens?</a:t>
            </a:r>
          </a:p>
        </p:txBody>
      </p:sp>
    </p:spTree>
    <p:extLst>
      <p:ext uri="{BB962C8B-B14F-4D97-AF65-F5344CB8AC3E}">
        <p14:creationId xmlns:p14="http://schemas.microsoft.com/office/powerpoint/2010/main" val="33937512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HCV Sequencing</a:t>
            </a:r>
          </a:p>
        </p:txBody>
      </p:sp>
      <p:sp>
        <p:nvSpPr>
          <p:cNvPr id="3" name="Content Placeholder 2"/>
          <p:cNvSpPr>
            <a:spLocks noGrp="1"/>
          </p:cNvSpPr>
          <p:nvPr>
            <p:ph idx="1"/>
          </p:nvPr>
        </p:nvSpPr>
        <p:spPr>
          <a:xfrm>
            <a:off x="838200" y="1825625"/>
            <a:ext cx="5290290" cy="4351338"/>
          </a:xfrm>
        </p:spPr>
        <p:txBody>
          <a:bodyPr>
            <a:normAutofit/>
          </a:bodyPr>
          <a:lstStyle/>
          <a:p>
            <a:r>
              <a:rPr lang="en-US" dirty="0"/>
              <a:t>Amplicon-based NGS approach developed by the CDC DVH.</a:t>
            </a:r>
          </a:p>
          <a:p>
            <a:r>
              <a:rPr lang="en-US" dirty="0"/>
              <a:t>Target: E2 protein.</a:t>
            </a:r>
          </a:p>
          <a:p>
            <a:pPr lvl="1"/>
            <a:r>
              <a:rPr lang="en-US" dirty="0"/>
              <a:t>Hypervariable Region 1 (HVR1)</a:t>
            </a:r>
          </a:p>
          <a:p>
            <a:r>
              <a:rPr lang="en-US" dirty="0"/>
              <a:t>Illumina </a:t>
            </a:r>
            <a:r>
              <a:rPr lang="en-US" dirty="0" err="1"/>
              <a:t>MiSeq</a:t>
            </a:r>
            <a:endParaRPr lang="en-US" dirty="0"/>
          </a:p>
          <a:p>
            <a:r>
              <a:rPr lang="en-US" dirty="0"/>
              <a:t>8 genotypes and 93 subtypes.</a:t>
            </a:r>
          </a:p>
          <a:p>
            <a:r>
              <a:rPr lang="en-US" dirty="0"/>
              <a:t>Global Hepatitis Outbreak and Surveillance Technology (GHOST)</a:t>
            </a:r>
          </a:p>
          <a:p>
            <a:endParaRPr lang="en-US" dirty="0"/>
          </a:p>
        </p:txBody>
      </p:sp>
      <p:sp>
        <p:nvSpPr>
          <p:cNvPr id="43" name="AutoShape 2" descr="HCV genome and polyprotein. The HCV genome is composed of an open... |  Download Scientific Diagr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p:nvPr/>
        </p:nvGrpSpPr>
        <p:grpSpPr>
          <a:xfrm>
            <a:off x="6008916" y="2895337"/>
            <a:ext cx="6066314" cy="1557725"/>
            <a:chOff x="5925702" y="2504442"/>
            <a:chExt cx="6066314" cy="1557725"/>
          </a:xfrm>
        </p:grpSpPr>
        <p:sp>
          <p:nvSpPr>
            <p:cNvPr id="69" name="Rectangle 68"/>
            <p:cNvSpPr/>
            <p:nvPr/>
          </p:nvSpPr>
          <p:spPr>
            <a:xfrm>
              <a:off x="6695986" y="2775075"/>
              <a:ext cx="4520656" cy="732430"/>
            </a:xfrm>
            <a:custGeom>
              <a:avLst/>
              <a:gdLst>
                <a:gd name="connsiteX0" fmla="*/ 0 w 525234"/>
                <a:gd name="connsiteY0" fmla="*/ 0 h 723722"/>
                <a:gd name="connsiteX1" fmla="*/ 525234 w 525234"/>
                <a:gd name="connsiteY1" fmla="*/ 0 h 723722"/>
                <a:gd name="connsiteX2" fmla="*/ 525234 w 525234"/>
                <a:gd name="connsiteY2" fmla="*/ 723722 h 723722"/>
                <a:gd name="connsiteX3" fmla="*/ 0 w 525234"/>
                <a:gd name="connsiteY3" fmla="*/ 723722 h 723722"/>
                <a:gd name="connsiteX4" fmla="*/ 0 w 525234"/>
                <a:gd name="connsiteY4" fmla="*/ 0 h 723722"/>
                <a:gd name="connsiteX0" fmla="*/ 574766 w 1100000"/>
                <a:gd name="connsiteY0" fmla="*/ 0 h 732430"/>
                <a:gd name="connsiteX1" fmla="*/ 1100000 w 1100000"/>
                <a:gd name="connsiteY1" fmla="*/ 0 h 732430"/>
                <a:gd name="connsiteX2" fmla="*/ 1100000 w 1100000"/>
                <a:gd name="connsiteY2" fmla="*/ 723722 h 732430"/>
                <a:gd name="connsiteX3" fmla="*/ 0 w 1100000"/>
                <a:gd name="connsiteY3" fmla="*/ 732430 h 732430"/>
                <a:gd name="connsiteX4" fmla="*/ 574766 w 1100000"/>
                <a:gd name="connsiteY4" fmla="*/ 0 h 732430"/>
                <a:gd name="connsiteX0" fmla="*/ 574766 w 4531177"/>
                <a:gd name="connsiteY0" fmla="*/ 0 h 732430"/>
                <a:gd name="connsiteX1" fmla="*/ 1100000 w 4531177"/>
                <a:gd name="connsiteY1" fmla="*/ 0 h 732430"/>
                <a:gd name="connsiteX2" fmla="*/ 4531177 w 4531177"/>
                <a:gd name="connsiteY2" fmla="*/ 715013 h 732430"/>
                <a:gd name="connsiteX3" fmla="*/ 0 w 4531177"/>
                <a:gd name="connsiteY3" fmla="*/ 732430 h 732430"/>
                <a:gd name="connsiteX4" fmla="*/ 574766 w 4531177"/>
                <a:gd name="connsiteY4" fmla="*/ 0 h 732430"/>
                <a:gd name="connsiteX0" fmla="*/ 574766 w 4531177"/>
                <a:gd name="connsiteY0" fmla="*/ 0 h 732430"/>
                <a:gd name="connsiteX1" fmla="*/ 1100000 w 4531177"/>
                <a:gd name="connsiteY1" fmla="*/ 0 h 732430"/>
                <a:gd name="connsiteX2" fmla="*/ 4531177 w 4531177"/>
                <a:gd name="connsiteY2" fmla="*/ 715013 h 732430"/>
                <a:gd name="connsiteX3" fmla="*/ 3386099 w 4531177"/>
                <a:gd name="connsiteY3" fmla="*/ 464513 h 732430"/>
                <a:gd name="connsiteX4" fmla="*/ 0 w 4531177"/>
                <a:gd name="connsiteY4" fmla="*/ 732430 h 732430"/>
                <a:gd name="connsiteX5" fmla="*/ 574766 w 4531177"/>
                <a:gd name="connsiteY5" fmla="*/ 0 h 732430"/>
                <a:gd name="connsiteX0" fmla="*/ 574766 w 4531177"/>
                <a:gd name="connsiteY0" fmla="*/ 0 h 751896"/>
                <a:gd name="connsiteX1" fmla="*/ 1100000 w 4531177"/>
                <a:gd name="connsiteY1" fmla="*/ 0 h 751896"/>
                <a:gd name="connsiteX2" fmla="*/ 4531177 w 4531177"/>
                <a:gd name="connsiteY2" fmla="*/ 715013 h 751896"/>
                <a:gd name="connsiteX3" fmla="*/ 3995699 w 4531177"/>
                <a:gd name="connsiteY3" fmla="*/ 751896 h 751896"/>
                <a:gd name="connsiteX4" fmla="*/ 0 w 4531177"/>
                <a:gd name="connsiteY4" fmla="*/ 732430 h 751896"/>
                <a:gd name="connsiteX5" fmla="*/ 574766 w 4531177"/>
                <a:gd name="connsiteY5" fmla="*/ 0 h 751896"/>
                <a:gd name="connsiteX0" fmla="*/ 574766 w 3999954"/>
                <a:gd name="connsiteY0" fmla="*/ 0 h 751896"/>
                <a:gd name="connsiteX1" fmla="*/ 1100000 w 3999954"/>
                <a:gd name="connsiteY1" fmla="*/ 0 h 751896"/>
                <a:gd name="connsiteX2" fmla="*/ 3999954 w 3999954"/>
                <a:gd name="connsiteY2" fmla="*/ 392795 h 751896"/>
                <a:gd name="connsiteX3" fmla="*/ 3995699 w 3999954"/>
                <a:gd name="connsiteY3" fmla="*/ 751896 h 751896"/>
                <a:gd name="connsiteX4" fmla="*/ 0 w 3999954"/>
                <a:gd name="connsiteY4" fmla="*/ 732430 h 751896"/>
                <a:gd name="connsiteX5" fmla="*/ 574766 w 3999954"/>
                <a:gd name="connsiteY5" fmla="*/ 0 h 751896"/>
                <a:gd name="connsiteX0" fmla="*/ 574766 w 4509507"/>
                <a:gd name="connsiteY0" fmla="*/ 0 h 734479"/>
                <a:gd name="connsiteX1" fmla="*/ 1100000 w 4509507"/>
                <a:gd name="connsiteY1" fmla="*/ 0 h 734479"/>
                <a:gd name="connsiteX2" fmla="*/ 3999954 w 4509507"/>
                <a:gd name="connsiteY2" fmla="*/ 392795 h 734479"/>
                <a:gd name="connsiteX3" fmla="*/ 4509505 w 4509507"/>
                <a:gd name="connsiteY3" fmla="*/ 734479 h 734479"/>
                <a:gd name="connsiteX4" fmla="*/ 0 w 4509507"/>
                <a:gd name="connsiteY4" fmla="*/ 732430 h 734479"/>
                <a:gd name="connsiteX5" fmla="*/ 574766 w 4509507"/>
                <a:gd name="connsiteY5" fmla="*/ 0 h 734479"/>
                <a:gd name="connsiteX0" fmla="*/ 574766 w 4509688"/>
                <a:gd name="connsiteY0" fmla="*/ 0 h 734479"/>
                <a:gd name="connsiteX1" fmla="*/ 1100000 w 4509688"/>
                <a:gd name="connsiteY1" fmla="*/ 0 h 734479"/>
                <a:gd name="connsiteX2" fmla="*/ 4505051 w 4509688"/>
                <a:gd name="connsiteY2" fmla="*/ 497298 h 734479"/>
                <a:gd name="connsiteX3" fmla="*/ 4509505 w 4509688"/>
                <a:gd name="connsiteY3" fmla="*/ 734479 h 734479"/>
                <a:gd name="connsiteX4" fmla="*/ 0 w 4509688"/>
                <a:gd name="connsiteY4" fmla="*/ 732430 h 734479"/>
                <a:gd name="connsiteX5" fmla="*/ 574766 w 4509688"/>
                <a:gd name="connsiteY5" fmla="*/ 0 h 734479"/>
                <a:gd name="connsiteX0" fmla="*/ 574766 w 4509688"/>
                <a:gd name="connsiteY0" fmla="*/ 0 h 734479"/>
                <a:gd name="connsiteX1" fmla="*/ 1100000 w 4509688"/>
                <a:gd name="connsiteY1" fmla="*/ 0 h 734479"/>
                <a:gd name="connsiteX2" fmla="*/ 4505051 w 4509688"/>
                <a:gd name="connsiteY2" fmla="*/ 497298 h 734479"/>
                <a:gd name="connsiteX3" fmla="*/ 4509505 w 4509688"/>
                <a:gd name="connsiteY3" fmla="*/ 734479 h 734479"/>
                <a:gd name="connsiteX4" fmla="*/ 0 w 4509688"/>
                <a:gd name="connsiteY4" fmla="*/ 732430 h 734479"/>
                <a:gd name="connsiteX5" fmla="*/ 207470 w 4509688"/>
                <a:gd name="connsiteY5" fmla="*/ 455805 h 734479"/>
                <a:gd name="connsiteX6" fmla="*/ 574766 w 4509688"/>
                <a:gd name="connsiteY6" fmla="*/ 0 h 734479"/>
                <a:gd name="connsiteX0" fmla="*/ 574766 w 4509688"/>
                <a:gd name="connsiteY0" fmla="*/ 0 h 734479"/>
                <a:gd name="connsiteX1" fmla="*/ 1100000 w 4509688"/>
                <a:gd name="connsiteY1" fmla="*/ 0 h 734479"/>
                <a:gd name="connsiteX2" fmla="*/ 4505051 w 4509688"/>
                <a:gd name="connsiteY2" fmla="*/ 497298 h 734479"/>
                <a:gd name="connsiteX3" fmla="*/ 4509505 w 4509688"/>
                <a:gd name="connsiteY3" fmla="*/ 734479 h 734479"/>
                <a:gd name="connsiteX4" fmla="*/ 0 w 4509688"/>
                <a:gd name="connsiteY4" fmla="*/ 732430 h 734479"/>
                <a:gd name="connsiteX5" fmla="*/ 33299 w 4509688"/>
                <a:gd name="connsiteY5" fmla="*/ 473222 h 734479"/>
                <a:gd name="connsiteX6" fmla="*/ 574766 w 4509688"/>
                <a:gd name="connsiteY6" fmla="*/ 0 h 734479"/>
                <a:gd name="connsiteX0" fmla="*/ 585917 w 4520839"/>
                <a:gd name="connsiteY0" fmla="*/ 0 h 734479"/>
                <a:gd name="connsiteX1" fmla="*/ 1111151 w 4520839"/>
                <a:gd name="connsiteY1" fmla="*/ 0 h 734479"/>
                <a:gd name="connsiteX2" fmla="*/ 4516202 w 4520839"/>
                <a:gd name="connsiteY2" fmla="*/ 497298 h 734479"/>
                <a:gd name="connsiteX3" fmla="*/ 4520656 w 4520839"/>
                <a:gd name="connsiteY3" fmla="*/ 734479 h 734479"/>
                <a:gd name="connsiteX4" fmla="*/ 11151 w 4520839"/>
                <a:gd name="connsiteY4" fmla="*/ 732430 h 734479"/>
                <a:gd name="connsiteX5" fmla="*/ 0 w 4520839"/>
                <a:gd name="connsiteY5" fmla="*/ 562122 h 734479"/>
                <a:gd name="connsiteX6" fmla="*/ 585917 w 4520839"/>
                <a:gd name="connsiteY6" fmla="*/ 0 h 734479"/>
                <a:gd name="connsiteX0" fmla="*/ 585917 w 4520839"/>
                <a:gd name="connsiteY0" fmla="*/ 0 h 734479"/>
                <a:gd name="connsiteX1" fmla="*/ 1111151 w 4520839"/>
                <a:gd name="connsiteY1" fmla="*/ 0 h 734479"/>
                <a:gd name="connsiteX2" fmla="*/ 4516202 w 4520839"/>
                <a:gd name="connsiteY2" fmla="*/ 497298 h 734479"/>
                <a:gd name="connsiteX3" fmla="*/ 4520656 w 4520839"/>
                <a:gd name="connsiteY3" fmla="*/ 734479 h 734479"/>
                <a:gd name="connsiteX4" fmla="*/ 11151 w 4520839"/>
                <a:gd name="connsiteY4" fmla="*/ 732430 h 734479"/>
                <a:gd name="connsiteX5" fmla="*/ 0 w 4520839"/>
                <a:gd name="connsiteY5" fmla="*/ 638322 h 734479"/>
                <a:gd name="connsiteX6" fmla="*/ 585917 w 4520839"/>
                <a:gd name="connsiteY6" fmla="*/ 0 h 734479"/>
                <a:gd name="connsiteX0" fmla="*/ 585917 w 4520839"/>
                <a:gd name="connsiteY0" fmla="*/ 0 h 734479"/>
                <a:gd name="connsiteX1" fmla="*/ 1111151 w 4520839"/>
                <a:gd name="connsiteY1" fmla="*/ 0 h 734479"/>
                <a:gd name="connsiteX2" fmla="*/ 4516202 w 4520839"/>
                <a:gd name="connsiteY2" fmla="*/ 497298 h 734479"/>
                <a:gd name="connsiteX3" fmla="*/ 4520656 w 4520839"/>
                <a:gd name="connsiteY3" fmla="*/ 734479 h 734479"/>
                <a:gd name="connsiteX4" fmla="*/ 11151 w 4520839"/>
                <a:gd name="connsiteY4" fmla="*/ 732430 h 734479"/>
                <a:gd name="connsiteX5" fmla="*/ 0 w 4520839"/>
                <a:gd name="connsiteY5" fmla="*/ 574822 h 734479"/>
                <a:gd name="connsiteX6" fmla="*/ 585917 w 4520839"/>
                <a:gd name="connsiteY6" fmla="*/ 0 h 734479"/>
                <a:gd name="connsiteX0" fmla="*/ 585917 w 4520759"/>
                <a:gd name="connsiteY0" fmla="*/ 0 h 734479"/>
                <a:gd name="connsiteX1" fmla="*/ 1111151 w 4520759"/>
                <a:gd name="connsiteY1" fmla="*/ 0 h 734479"/>
                <a:gd name="connsiteX2" fmla="*/ 4509852 w 4520759"/>
                <a:gd name="connsiteY2" fmla="*/ 592548 h 734479"/>
                <a:gd name="connsiteX3" fmla="*/ 4520656 w 4520759"/>
                <a:gd name="connsiteY3" fmla="*/ 734479 h 734479"/>
                <a:gd name="connsiteX4" fmla="*/ 11151 w 4520759"/>
                <a:gd name="connsiteY4" fmla="*/ 732430 h 734479"/>
                <a:gd name="connsiteX5" fmla="*/ 0 w 4520759"/>
                <a:gd name="connsiteY5" fmla="*/ 574822 h 734479"/>
                <a:gd name="connsiteX6" fmla="*/ 585917 w 4520759"/>
                <a:gd name="connsiteY6" fmla="*/ 0 h 734479"/>
                <a:gd name="connsiteX0" fmla="*/ 585917 w 4522454"/>
                <a:gd name="connsiteY0" fmla="*/ 0 h 734479"/>
                <a:gd name="connsiteX1" fmla="*/ 1111151 w 4522454"/>
                <a:gd name="connsiteY1" fmla="*/ 0 h 734479"/>
                <a:gd name="connsiteX2" fmla="*/ 4509852 w 4522454"/>
                <a:gd name="connsiteY2" fmla="*/ 592548 h 734479"/>
                <a:gd name="connsiteX3" fmla="*/ 4520656 w 4522454"/>
                <a:gd name="connsiteY3" fmla="*/ 734479 h 734479"/>
                <a:gd name="connsiteX4" fmla="*/ 11151 w 4522454"/>
                <a:gd name="connsiteY4" fmla="*/ 732430 h 734479"/>
                <a:gd name="connsiteX5" fmla="*/ 0 w 4522454"/>
                <a:gd name="connsiteY5" fmla="*/ 574822 h 734479"/>
                <a:gd name="connsiteX6" fmla="*/ 585917 w 4522454"/>
                <a:gd name="connsiteY6" fmla="*/ 0 h 734479"/>
                <a:gd name="connsiteX0" fmla="*/ 585917 w 4854247"/>
                <a:gd name="connsiteY0" fmla="*/ 0 h 734479"/>
                <a:gd name="connsiteX1" fmla="*/ 1111151 w 4854247"/>
                <a:gd name="connsiteY1" fmla="*/ 0 h 734479"/>
                <a:gd name="connsiteX2" fmla="*/ 4509852 w 4854247"/>
                <a:gd name="connsiteY2" fmla="*/ 592548 h 734479"/>
                <a:gd name="connsiteX3" fmla="*/ 4518115 w 4854247"/>
                <a:gd name="connsiteY3" fmla="*/ 666625 h 734479"/>
                <a:gd name="connsiteX4" fmla="*/ 4520656 w 4854247"/>
                <a:gd name="connsiteY4" fmla="*/ 734479 h 734479"/>
                <a:gd name="connsiteX5" fmla="*/ 11151 w 4854247"/>
                <a:gd name="connsiteY5" fmla="*/ 732430 h 734479"/>
                <a:gd name="connsiteX6" fmla="*/ 0 w 4854247"/>
                <a:gd name="connsiteY6" fmla="*/ 574822 h 734479"/>
                <a:gd name="connsiteX7" fmla="*/ 585917 w 4854247"/>
                <a:gd name="connsiteY7" fmla="*/ 0 h 734479"/>
                <a:gd name="connsiteX0" fmla="*/ 585917 w 4854247"/>
                <a:gd name="connsiteY0" fmla="*/ 0 h 734479"/>
                <a:gd name="connsiteX1" fmla="*/ 1111151 w 4854247"/>
                <a:gd name="connsiteY1" fmla="*/ 0 h 734479"/>
                <a:gd name="connsiteX2" fmla="*/ 4509852 w 4854247"/>
                <a:gd name="connsiteY2" fmla="*/ 592548 h 734479"/>
                <a:gd name="connsiteX3" fmla="*/ 4518115 w 4854247"/>
                <a:gd name="connsiteY3" fmla="*/ 666625 h 734479"/>
                <a:gd name="connsiteX4" fmla="*/ 4520656 w 4854247"/>
                <a:gd name="connsiteY4" fmla="*/ 734479 h 734479"/>
                <a:gd name="connsiteX5" fmla="*/ 11151 w 4854247"/>
                <a:gd name="connsiteY5" fmla="*/ 732430 h 734479"/>
                <a:gd name="connsiteX6" fmla="*/ 0 w 4854247"/>
                <a:gd name="connsiteY6" fmla="*/ 574822 h 734479"/>
                <a:gd name="connsiteX7" fmla="*/ 585917 w 4854247"/>
                <a:gd name="connsiteY7" fmla="*/ 0 h 734479"/>
                <a:gd name="connsiteX0" fmla="*/ 585917 w 4854247"/>
                <a:gd name="connsiteY0" fmla="*/ 0 h 734479"/>
                <a:gd name="connsiteX1" fmla="*/ 1111151 w 4854247"/>
                <a:gd name="connsiteY1" fmla="*/ 0 h 734479"/>
                <a:gd name="connsiteX2" fmla="*/ 4509852 w 4854247"/>
                <a:gd name="connsiteY2" fmla="*/ 592548 h 734479"/>
                <a:gd name="connsiteX3" fmla="*/ 4518115 w 4854247"/>
                <a:gd name="connsiteY3" fmla="*/ 666625 h 734479"/>
                <a:gd name="connsiteX4" fmla="*/ 4520656 w 4854247"/>
                <a:gd name="connsiteY4" fmla="*/ 734479 h 734479"/>
                <a:gd name="connsiteX5" fmla="*/ 11151 w 4854247"/>
                <a:gd name="connsiteY5" fmla="*/ 732430 h 734479"/>
                <a:gd name="connsiteX6" fmla="*/ 0 w 4854247"/>
                <a:gd name="connsiteY6" fmla="*/ 574822 h 734479"/>
                <a:gd name="connsiteX7" fmla="*/ 585917 w 4854247"/>
                <a:gd name="connsiteY7" fmla="*/ 0 h 734479"/>
                <a:gd name="connsiteX0" fmla="*/ 585917 w 5012420"/>
                <a:gd name="connsiteY0" fmla="*/ 0 h 734479"/>
                <a:gd name="connsiteX1" fmla="*/ 1111151 w 5012420"/>
                <a:gd name="connsiteY1" fmla="*/ 0 h 734479"/>
                <a:gd name="connsiteX2" fmla="*/ 4509852 w 5012420"/>
                <a:gd name="connsiteY2" fmla="*/ 592548 h 734479"/>
                <a:gd name="connsiteX3" fmla="*/ 4520656 w 5012420"/>
                <a:gd name="connsiteY3" fmla="*/ 734479 h 734479"/>
                <a:gd name="connsiteX4" fmla="*/ 11151 w 5012420"/>
                <a:gd name="connsiteY4" fmla="*/ 732430 h 734479"/>
                <a:gd name="connsiteX5" fmla="*/ 0 w 5012420"/>
                <a:gd name="connsiteY5" fmla="*/ 574822 h 734479"/>
                <a:gd name="connsiteX6" fmla="*/ 585917 w 5012420"/>
                <a:gd name="connsiteY6" fmla="*/ 0 h 734479"/>
                <a:gd name="connsiteX0" fmla="*/ 585917 w 4520656"/>
                <a:gd name="connsiteY0" fmla="*/ 0 h 734479"/>
                <a:gd name="connsiteX1" fmla="*/ 1111151 w 4520656"/>
                <a:gd name="connsiteY1" fmla="*/ 0 h 734479"/>
                <a:gd name="connsiteX2" fmla="*/ 4520656 w 4520656"/>
                <a:gd name="connsiteY2" fmla="*/ 734479 h 734479"/>
                <a:gd name="connsiteX3" fmla="*/ 11151 w 4520656"/>
                <a:gd name="connsiteY3" fmla="*/ 732430 h 734479"/>
                <a:gd name="connsiteX4" fmla="*/ 0 w 4520656"/>
                <a:gd name="connsiteY4" fmla="*/ 574822 h 734479"/>
                <a:gd name="connsiteX5" fmla="*/ 585917 w 4520656"/>
                <a:gd name="connsiteY5" fmla="*/ 0 h 734479"/>
                <a:gd name="connsiteX0" fmla="*/ 585917 w 4520656"/>
                <a:gd name="connsiteY0" fmla="*/ 0 h 734479"/>
                <a:gd name="connsiteX1" fmla="*/ 1111151 w 4520656"/>
                <a:gd name="connsiteY1" fmla="*/ 0 h 734479"/>
                <a:gd name="connsiteX2" fmla="*/ 3940264 w 4520656"/>
                <a:gd name="connsiteY2" fmla="*/ 609475 h 734479"/>
                <a:gd name="connsiteX3" fmla="*/ 4520656 w 4520656"/>
                <a:gd name="connsiteY3" fmla="*/ 734479 h 734479"/>
                <a:gd name="connsiteX4" fmla="*/ 11151 w 4520656"/>
                <a:gd name="connsiteY4" fmla="*/ 732430 h 734479"/>
                <a:gd name="connsiteX5" fmla="*/ 0 w 4520656"/>
                <a:gd name="connsiteY5" fmla="*/ 574822 h 734479"/>
                <a:gd name="connsiteX6" fmla="*/ 585917 w 4520656"/>
                <a:gd name="connsiteY6" fmla="*/ 0 h 734479"/>
                <a:gd name="connsiteX0" fmla="*/ 585917 w 4520656"/>
                <a:gd name="connsiteY0" fmla="*/ 0 h 734479"/>
                <a:gd name="connsiteX1" fmla="*/ 1111151 w 4520656"/>
                <a:gd name="connsiteY1" fmla="*/ 0 h 734479"/>
                <a:gd name="connsiteX2" fmla="*/ 3940264 w 4520656"/>
                <a:gd name="connsiteY2" fmla="*/ 609475 h 734479"/>
                <a:gd name="connsiteX3" fmla="*/ 4520656 w 4520656"/>
                <a:gd name="connsiteY3" fmla="*/ 734479 h 734479"/>
                <a:gd name="connsiteX4" fmla="*/ 11151 w 4520656"/>
                <a:gd name="connsiteY4" fmla="*/ 732430 h 734479"/>
                <a:gd name="connsiteX5" fmla="*/ 0 w 4520656"/>
                <a:gd name="connsiteY5" fmla="*/ 574822 h 734479"/>
                <a:gd name="connsiteX6" fmla="*/ 585917 w 4520656"/>
                <a:gd name="connsiteY6" fmla="*/ 0 h 734479"/>
                <a:gd name="connsiteX0" fmla="*/ 585917 w 4520656"/>
                <a:gd name="connsiteY0" fmla="*/ 0 h 734479"/>
                <a:gd name="connsiteX1" fmla="*/ 1111151 w 4520656"/>
                <a:gd name="connsiteY1" fmla="*/ 0 h 734479"/>
                <a:gd name="connsiteX2" fmla="*/ 4511764 w 4520656"/>
                <a:gd name="connsiteY2" fmla="*/ 596775 h 734479"/>
                <a:gd name="connsiteX3" fmla="*/ 4520656 w 4520656"/>
                <a:gd name="connsiteY3" fmla="*/ 734479 h 734479"/>
                <a:gd name="connsiteX4" fmla="*/ 11151 w 4520656"/>
                <a:gd name="connsiteY4" fmla="*/ 732430 h 734479"/>
                <a:gd name="connsiteX5" fmla="*/ 0 w 4520656"/>
                <a:gd name="connsiteY5" fmla="*/ 574822 h 734479"/>
                <a:gd name="connsiteX6" fmla="*/ 585917 w 4520656"/>
                <a:gd name="connsiteY6" fmla="*/ 0 h 734479"/>
                <a:gd name="connsiteX0" fmla="*/ 592100 w 4526839"/>
                <a:gd name="connsiteY0" fmla="*/ 0 h 734479"/>
                <a:gd name="connsiteX1" fmla="*/ 1117334 w 4526839"/>
                <a:gd name="connsiteY1" fmla="*/ 0 h 734479"/>
                <a:gd name="connsiteX2" fmla="*/ 4517947 w 4526839"/>
                <a:gd name="connsiteY2" fmla="*/ 596775 h 734479"/>
                <a:gd name="connsiteX3" fmla="*/ 4526839 w 4526839"/>
                <a:gd name="connsiteY3" fmla="*/ 734479 h 734479"/>
                <a:gd name="connsiteX4" fmla="*/ 0 w 4526839"/>
                <a:gd name="connsiteY4" fmla="*/ 732430 h 734479"/>
                <a:gd name="connsiteX5" fmla="*/ 6183 w 4526839"/>
                <a:gd name="connsiteY5" fmla="*/ 574822 h 734479"/>
                <a:gd name="connsiteX6" fmla="*/ 592100 w 4526839"/>
                <a:gd name="connsiteY6" fmla="*/ 0 h 734479"/>
                <a:gd name="connsiteX0" fmla="*/ 585917 w 4520656"/>
                <a:gd name="connsiteY0" fmla="*/ 0 h 734479"/>
                <a:gd name="connsiteX1" fmla="*/ 1111151 w 4520656"/>
                <a:gd name="connsiteY1" fmla="*/ 0 h 734479"/>
                <a:gd name="connsiteX2" fmla="*/ 4511764 w 4520656"/>
                <a:gd name="connsiteY2" fmla="*/ 596775 h 734479"/>
                <a:gd name="connsiteX3" fmla="*/ 4520656 w 4520656"/>
                <a:gd name="connsiteY3" fmla="*/ 734479 h 734479"/>
                <a:gd name="connsiteX4" fmla="*/ 2484 w 4520656"/>
                <a:gd name="connsiteY4" fmla="*/ 732430 h 734479"/>
                <a:gd name="connsiteX5" fmla="*/ 0 w 4520656"/>
                <a:gd name="connsiteY5" fmla="*/ 574822 h 734479"/>
                <a:gd name="connsiteX6" fmla="*/ 585917 w 4520656"/>
                <a:gd name="connsiteY6" fmla="*/ 0 h 734479"/>
                <a:gd name="connsiteX0" fmla="*/ 585917 w 4529098"/>
                <a:gd name="connsiteY0" fmla="*/ 0 h 734479"/>
                <a:gd name="connsiteX1" fmla="*/ 1111151 w 4529098"/>
                <a:gd name="connsiteY1" fmla="*/ 0 h 734479"/>
                <a:gd name="connsiteX2" fmla="*/ 4529098 w 4529098"/>
                <a:gd name="connsiteY2" fmla="*/ 566440 h 734479"/>
                <a:gd name="connsiteX3" fmla="*/ 4520656 w 4529098"/>
                <a:gd name="connsiteY3" fmla="*/ 734479 h 734479"/>
                <a:gd name="connsiteX4" fmla="*/ 2484 w 4529098"/>
                <a:gd name="connsiteY4" fmla="*/ 732430 h 734479"/>
                <a:gd name="connsiteX5" fmla="*/ 0 w 4529098"/>
                <a:gd name="connsiteY5" fmla="*/ 574822 h 734479"/>
                <a:gd name="connsiteX6" fmla="*/ 585917 w 4529098"/>
                <a:gd name="connsiteY6" fmla="*/ 0 h 734479"/>
                <a:gd name="connsiteX0" fmla="*/ 585917 w 4520656"/>
                <a:gd name="connsiteY0" fmla="*/ 0 h 734479"/>
                <a:gd name="connsiteX1" fmla="*/ 1111151 w 4520656"/>
                <a:gd name="connsiteY1" fmla="*/ 0 h 734479"/>
                <a:gd name="connsiteX2" fmla="*/ 4520430 w 4520656"/>
                <a:gd name="connsiteY2" fmla="*/ 570774 h 734479"/>
                <a:gd name="connsiteX3" fmla="*/ 4520656 w 4520656"/>
                <a:gd name="connsiteY3" fmla="*/ 734479 h 734479"/>
                <a:gd name="connsiteX4" fmla="*/ 2484 w 4520656"/>
                <a:gd name="connsiteY4" fmla="*/ 732430 h 734479"/>
                <a:gd name="connsiteX5" fmla="*/ 0 w 4520656"/>
                <a:gd name="connsiteY5" fmla="*/ 574822 h 734479"/>
                <a:gd name="connsiteX6" fmla="*/ 585917 w 4520656"/>
                <a:gd name="connsiteY6" fmla="*/ 0 h 734479"/>
                <a:gd name="connsiteX0" fmla="*/ 585917 w 4520656"/>
                <a:gd name="connsiteY0" fmla="*/ 0 h 732430"/>
                <a:gd name="connsiteX1" fmla="*/ 1111151 w 4520656"/>
                <a:gd name="connsiteY1" fmla="*/ 0 h 732430"/>
                <a:gd name="connsiteX2" fmla="*/ 4520430 w 4520656"/>
                <a:gd name="connsiteY2" fmla="*/ 570774 h 732430"/>
                <a:gd name="connsiteX3" fmla="*/ 4520656 w 4520656"/>
                <a:gd name="connsiteY3" fmla="*/ 725812 h 732430"/>
                <a:gd name="connsiteX4" fmla="*/ 2484 w 4520656"/>
                <a:gd name="connsiteY4" fmla="*/ 732430 h 732430"/>
                <a:gd name="connsiteX5" fmla="*/ 0 w 4520656"/>
                <a:gd name="connsiteY5" fmla="*/ 574822 h 732430"/>
                <a:gd name="connsiteX6" fmla="*/ 585917 w 4520656"/>
                <a:gd name="connsiteY6" fmla="*/ 0 h 732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20656" h="732430">
                  <a:moveTo>
                    <a:pt x="585917" y="0"/>
                  </a:moveTo>
                  <a:lnTo>
                    <a:pt x="1111151" y="0"/>
                  </a:lnTo>
                  <a:lnTo>
                    <a:pt x="4520430" y="570774"/>
                  </a:lnTo>
                  <a:cubicBezTo>
                    <a:pt x="4520505" y="625342"/>
                    <a:pt x="4520581" y="671244"/>
                    <a:pt x="4520656" y="725812"/>
                  </a:cubicBezTo>
                  <a:lnTo>
                    <a:pt x="2484" y="732430"/>
                  </a:lnTo>
                  <a:lnTo>
                    <a:pt x="0" y="574822"/>
                  </a:lnTo>
                  <a:lnTo>
                    <a:pt x="585917" y="0"/>
                  </a:lnTo>
                  <a:close/>
                </a:path>
              </a:pathLst>
            </a:custGeom>
            <a:solidFill>
              <a:schemeClr val="tx2">
                <a:lumMod val="20000"/>
                <a:lumOff val="80000"/>
                <a:alpha val="32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6695986" y="3848748"/>
              <a:ext cx="2137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5925702" y="2504442"/>
              <a:ext cx="739185" cy="270634"/>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5’-UTR</a:t>
              </a:r>
            </a:p>
          </p:txBody>
        </p:sp>
        <p:sp>
          <p:nvSpPr>
            <p:cNvPr id="46" name="Rectangle 45"/>
            <p:cNvSpPr/>
            <p:nvPr/>
          </p:nvSpPr>
          <p:spPr>
            <a:xfrm>
              <a:off x="6664887" y="2504442"/>
              <a:ext cx="319818" cy="270634"/>
            </a:xfrm>
            <a:prstGeom prst="rect">
              <a:avLst/>
            </a:prstGeom>
            <a:solidFill>
              <a:schemeClr val="accent1">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974719" y="2504442"/>
              <a:ext cx="319818" cy="270634"/>
            </a:xfrm>
            <a:prstGeom prst="rect">
              <a:avLst/>
            </a:prstGeom>
            <a:solidFill>
              <a:schemeClr val="accent1">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7281901" y="2504442"/>
              <a:ext cx="525234" cy="270634"/>
            </a:xfrm>
            <a:prstGeom prst="rect">
              <a:avLst/>
            </a:prstGeom>
            <a:solidFill>
              <a:schemeClr val="accent1">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E2</a:t>
              </a:r>
            </a:p>
          </p:txBody>
        </p:sp>
        <p:sp>
          <p:nvSpPr>
            <p:cNvPr id="49" name="Rectangle 48"/>
            <p:cNvSpPr/>
            <p:nvPr/>
          </p:nvSpPr>
          <p:spPr>
            <a:xfrm>
              <a:off x="7982808" y="2504442"/>
              <a:ext cx="319818" cy="270634"/>
            </a:xfrm>
            <a:prstGeom prst="rect">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7799412" y="2504442"/>
              <a:ext cx="179133" cy="270634"/>
            </a:xfrm>
            <a:prstGeom prst="rect">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8299536" y="2504442"/>
              <a:ext cx="882008" cy="270634"/>
            </a:xfrm>
            <a:prstGeom prst="rect">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9178798" y="2504442"/>
              <a:ext cx="174687" cy="270634"/>
            </a:xfrm>
            <a:prstGeom prst="rect">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9353484" y="2504442"/>
              <a:ext cx="367118" cy="270634"/>
            </a:xfrm>
            <a:prstGeom prst="rect">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9722819" y="2504442"/>
              <a:ext cx="636360" cy="270634"/>
            </a:xfrm>
            <a:prstGeom prst="rect">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NS5A</a:t>
              </a:r>
            </a:p>
          </p:txBody>
        </p:sp>
        <p:sp>
          <p:nvSpPr>
            <p:cNvPr id="55" name="Rectangle 54"/>
            <p:cNvSpPr/>
            <p:nvPr/>
          </p:nvSpPr>
          <p:spPr>
            <a:xfrm>
              <a:off x="10359179" y="2504442"/>
              <a:ext cx="894617" cy="270634"/>
            </a:xfrm>
            <a:prstGeom prst="rect">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NS5B</a:t>
              </a:r>
            </a:p>
          </p:txBody>
        </p:sp>
        <p:sp>
          <p:nvSpPr>
            <p:cNvPr id="56" name="Rectangle 55"/>
            <p:cNvSpPr/>
            <p:nvPr/>
          </p:nvSpPr>
          <p:spPr>
            <a:xfrm>
              <a:off x="11252831" y="2504442"/>
              <a:ext cx="739185" cy="270634"/>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3’-UTR</a:t>
              </a:r>
            </a:p>
          </p:txBody>
        </p:sp>
        <p:sp>
          <p:nvSpPr>
            <p:cNvPr id="67" name="Rectangle 66"/>
            <p:cNvSpPr/>
            <p:nvPr/>
          </p:nvSpPr>
          <p:spPr>
            <a:xfrm>
              <a:off x="6695986" y="3507505"/>
              <a:ext cx="4524919" cy="254025"/>
            </a:xfrm>
            <a:prstGeom prst="rect">
              <a:avLst/>
            </a:prstGeom>
            <a:solidFill>
              <a:schemeClr val="accent1">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p:cNvSpPr txBox="1"/>
            <p:nvPr/>
          </p:nvSpPr>
          <p:spPr>
            <a:xfrm>
              <a:off x="7371200" y="3145048"/>
              <a:ext cx="2997937" cy="369332"/>
            </a:xfrm>
            <a:prstGeom prst="rect">
              <a:avLst/>
            </a:prstGeom>
            <a:noFill/>
          </p:spPr>
          <p:txBody>
            <a:bodyPr wrap="none" rtlCol="0">
              <a:spAutoFit/>
            </a:bodyPr>
            <a:lstStyle/>
            <a:p>
              <a:r>
                <a:rPr lang="en-US" dirty="0"/>
                <a:t>Envelope Glycoprotein 2 (E2)</a:t>
              </a:r>
            </a:p>
          </p:txBody>
        </p:sp>
        <p:sp>
          <p:nvSpPr>
            <p:cNvPr id="74" name="Rectangle 73"/>
            <p:cNvSpPr/>
            <p:nvPr/>
          </p:nvSpPr>
          <p:spPr>
            <a:xfrm>
              <a:off x="6700433" y="3510326"/>
              <a:ext cx="1077906" cy="254025"/>
            </a:xfrm>
            <a:prstGeom prst="rect">
              <a:avLst/>
            </a:prstGeom>
            <a:solidFill>
              <a:schemeClr val="accent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6909761" y="3453289"/>
              <a:ext cx="702436" cy="369332"/>
            </a:xfrm>
            <a:prstGeom prst="rect">
              <a:avLst/>
            </a:prstGeom>
            <a:noFill/>
          </p:spPr>
          <p:txBody>
            <a:bodyPr wrap="none" rtlCol="0">
              <a:spAutoFit/>
            </a:bodyPr>
            <a:lstStyle/>
            <a:p>
              <a:r>
                <a:rPr lang="en-US" dirty="0"/>
                <a:t>HVR1</a:t>
              </a:r>
            </a:p>
          </p:txBody>
        </p:sp>
        <p:cxnSp>
          <p:nvCxnSpPr>
            <p:cNvPr id="77" name="Straight Connector 76"/>
            <p:cNvCxnSpPr/>
            <p:nvPr/>
          </p:nvCxnSpPr>
          <p:spPr>
            <a:xfrm>
              <a:off x="7564564" y="3922770"/>
              <a:ext cx="2137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840582" y="3803678"/>
              <a:ext cx="61375" cy="374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574090" y="3927718"/>
              <a:ext cx="61375" cy="374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7744979" y="3785168"/>
              <a:ext cx="664156" cy="276999"/>
            </a:xfrm>
            <a:prstGeom prst="rect">
              <a:avLst/>
            </a:prstGeom>
            <a:noFill/>
          </p:spPr>
          <p:txBody>
            <a:bodyPr wrap="none" rtlCol="0">
              <a:spAutoFit/>
            </a:bodyPr>
            <a:lstStyle/>
            <a:p>
              <a:r>
                <a:rPr lang="en-US" sz="1200" dirty="0"/>
                <a:t>1619 </a:t>
              </a:r>
              <a:r>
                <a:rPr lang="en-US" sz="1200" dirty="0" err="1"/>
                <a:t>nt</a:t>
              </a:r>
              <a:endParaRPr lang="en-US" sz="1200" dirty="0"/>
            </a:p>
          </p:txBody>
        </p:sp>
        <p:sp>
          <p:nvSpPr>
            <p:cNvPr id="85" name="TextBox 84"/>
            <p:cNvSpPr txBox="1"/>
            <p:nvPr/>
          </p:nvSpPr>
          <p:spPr>
            <a:xfrm>
              <a:off x="6096000" y="3710248"/>
              <a:ext cx="664156" cy="276999"/>
            </a:xfrm>
            <a:prstGeom prst="rect">
              <a:avLst/>
            </a:prstGeom>
            <a:noFill/>
          </p:spPr>
          <p:txBody>
            <a:bodyPr wrap="none" rtlCol="0">
              <a:spAutoFit/>
            </a:bodyPr>
            <a:lstStyle/>
            <a:p>
              <a:r>
                <a:rPr lang="en-US" sz="1200" dirty="0"/>
                <a:t>1295 </a:t>
              </a:r>
              <a:r>
                <a:rPr lang="en-US" sz="1200" dirty="0" err="1"/>
                <a:t>nt</a:t>
              </a:r>
              <a:endParaRPr lang="en-US" sz="1200" dirty="0"/>
            </a:p>
          </p:txBody>
        </p:sp>
      </p:grpSp>
      <p:cxnSp>
        <p:nvCxnSpPr>
          <p:cNvPr id="88" name="Straight Connector 87"/>
          <p:cNvCxnSpPr/>
          <p:nvPr/>
        </p:nvCxnSpPr>
        <p:spPr>
          <a:xfrm>
            <a:off x="6790445" y="4579631"/>
            <a:ext cx="108235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790445" y="4706873"/>
            <a:ext cx="108235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6790445" y="4834115"/>
            <a:ext cx="108235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6790445" y="4961357"/>
            <a:ext cx="108235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790445" y="5088599"/>
            <a:ext cx="108235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6790445" y="5215841"/>
            <a:ext cx="108235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6790445" y="5343083"/>
            <a:ext cx="108235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6790445" y="5470325"/>
            <a:ext cx="108235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6790445" y="5724808"/>
            <a:ext cx="108235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6790445" y="5597567"/>
            <a:ext cx="108235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7540559" y="2478990"/>
            <a:ext cx="2587055" cy="369332"/>
          </a:xfrm>
          <a:prstGeom prst="rect">
            <a:avLst/>
          </a:prstGeom>
          <a:noFill/>
        </p:spPr>
        <p:txBody>
          <a:bodyPr wrap="none" rtlCol="0">
            <a:spAutoFit/>
          </a:bodyPr>
          <a:lstStyle/>
          <a:p>
            <a:r>
              <a:rPr lang="en-US" dirty="0"/>
              <a:t>Hepatitis C Virus Genome</a:t>
            </a:r>
          </a:p>
        </p:txBody>
      </p:sp>
      <p:sp>
        <p:nvSpPr>
          <p:cNvPr id="99" name="TextBox 98"/>
          <p:cNvSpPr txBox="1"/>
          <p:nvPr/>
        </p:nvSpPr>
        <p:spPr>
          <a:xfrm>
            <a:off x="7009526" y="5724808"/>
            <a:ext cx="615874" cy="276999"/>
          </a:xfrm>
          <a:prstGeom prst="rect">
            <a:avLst/>
          </a:prstGeom>
          <a:noFill/>
        </p:spPr>
        <p:txBody>
          <a:bodyPr wrap="none" rtlCol="0">
            <a:spAutoFit/>
          </a:bodyPr>
          <a:lstStyle/>
          <a:p>
            <a:r>
              <a:rPr lang="en-US" sz="1200" dirty="0"/>
              <a:t>325 </a:t>
            </a:r>
            <a:r>
              <a:rPr lang="en-US" sz="1200" dirty="0" err="1"/>
              <a:t>bp</a:t>
            </a:r>
            <a:endParaRPr lang="en-US" sz="1200" dirty="0"/>
          </a:p>
        </p:txBody>
      </p:sp>
      <p:pic>
        <p:nvPicPr>
          <p:cNvPr id="41" name="Picture 6" descr="Hepacivirus ~ ViralZone">
            <a:extLst>
              <a:ext uri="{FF2B5EF4-FFF2-40B4-BE49-F238E27FC236}">
                <a16:creationId xmlns:a16="http://schemas.microsoft.com/office/drawing/2014/main" id="{D936214D-1B70-E545-87D5-F9456DF370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547"/>
          <a:stretch/>
        </p:blipFill>
        <p:spPr bwMode="auto">
          <a:xfrm>
            <a:off x="7331621" y="933357"/>
            <a:ext cx="2969093" cy="1451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506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Outline</a:t>
            </a:r>
          </a:p>
        </p:txBody>
      </p:sp>
      <p:sp>
        <p:nvSpPr>
          <p:cNvPr id="3" name="Content Placeholder 2"/>
          <p:cNvSpPr>
            <a:spLocks noGrp="1"/>
          </p:cNvSpPr>
          <p:nvPr>
            <p:ph idx="1"/>
          </p:nvPr>
        </p:nvSpPr>
        <p:spPr/>
        <p:txBody>
          <a:bodyPr/>
          <a:lstStyle/>
          <a:p>
            <a:r>
              <a:rPr lang="en-US" dirty="0"/>
              <a:t>Hepatitis C virus background</a:t>
            </a:r>
          </a:p>
          <a:p>
            <a:r>
              <a:rPr lang="en-US" dirty="0"/>
              <a:t>Center for Disease Control and Prevention HCV pilot grant</a:t>
            </a:r>
          </a:p>
          <a:p>
            <a:r>
              <a:rPr lang="en-US" dirty="0"/>
              <a:t>Building HCV next generation sequencing capacity at WSLH</a:t>
            </a:r>
          </a:p>
          <a:p>
            <a:r>
              <a:rPr lang="en-US" dirty="0"/>
              <a:t>Pilot grant progress</a:t>
            </a:r>
          </a:p>
          <a:p>
            <a:r>
              <a:rPr lang="en-US" dirty="0"/>
              <a:t>Future directions</a:t>
            </a:r>
          </a:p>
        </p:txBody>
      </p:sp>
      <p:sp>
        <p:nvSpPr>
          <p:cNvPr id="4" name="Rectangle 3">
            <a:extLst>
              <a:ext uri="{FF2B5EF4-FFF2-40B4-BE49-F238E27FC236}">
                <a16:creationId xmlns:a16="http://schemas.microsoft.com/office/drawing/2014/main" id="{859EE216-91FF-6649-9100-BBCC021458ED}"/>
              </a:ext>
            </a:extLst>
          </p:cNvPr>
          <p:cNvSpPr/>
          <p:nvPr/>
        </p:nvSpPr>
        <p:spPr>
          <a:xfrm>
            <a:off x="838200" y="2269375"/>
            <a:ext cx="8991600" cy="2834470"/>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68939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HCV GHOST NGS Workflow</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8344" y="1690688"/>
            <a:ext cx="4735312" cy="4591008"/>
          </a:xfrm>
          <a:prstGeom prst="rect">
            <a:avLst/>
          </a:prstGeom>
        </p:spPr>
      </p:pic>
    </p:spTree>
    <p:extLst>
      <p:ext uri="{BB962C8B-B14F-4D97-AF65-F5344CB8AC3E}">
        <p14:creationId xmlns:p14="http://schemas.microsoft.com/office/powerpoint/2010/main" val="1024112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0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400" y="1672039"/>
            <a:ext cx="4617985" cy="4477256"/>
          </a:xfrm>
          <a:prstGeom prst="rect">
            <a:avLst/>
          </a:prstGeom>
        </p:spPr>
      </p:pic>
      <p:sp>
        <p:nvSpPr>
          <p:cNvPr id="27" name="5-Point Star 26"/>
          <p:cNvSpPr/>
          <p:nvPr/>
        </p:nvSpPr>
        <p:spPr>
          <a:xfrm>
            <a:off x="2034770" y="1701671"/>
            <a:ext cx="6089777" cy="4171198"/>
          </a:xfrm>
          <a:custGeom>
            <a:avLst/>
            <a:gdLst>
              <a:gd name="connsiteX0" fmla="*/ 2 w 1759096"/>
              <a:gd name="connsiteY0" fmla="*/ 671913 h 1759096"/>
              <a:gd name="connsiteX1" fmla="*/ 671919 w 1759096"/>
              <a:gd name="connsiteY1" fmla="*/ 671918 h 1759096"/>
              <a:gd name="connsiteX2" fmla="*/ 879548 w 1759096"/>
              <a:gd name="connsiteY2" fmla="*/ 0 h 1759096"/>
              <a:gd name="connsiteX3" fmla="*/ 1087177 w 1759096"/>
              <a:gd name="connsiteY3" fmla="*/ 671918 h 1759096"/>
              <a:gd name="connsiteX4" fmla="*/ 1759094 w 1759096"/>
              <a:gd name="connsiteY4" fmla="*/ 671913 h 1759096"/>
              <a:gd name="connsiteX5" fmla="*/ 1215499 w 1759096"/>
              <a:gd name="connsiteY5" fmla="*/ 1087177 h 1759096"/>
              <a:gd name="connsiteX6" fmla="*/ 1423137 w 1759096"/>
              <a:gd name="connsiteY6" fmla="*/ 1759092 h 1759096"/>
              <a:gd name="connsiteX7" fmla="*/ 879548 w 1759096"/>
              <a:gd name="connsiteY7" fmla="*/ 1343821 h 1759096"/>
              <a:gd name="connsiteX8" fmla="*/ 335959 w 1759096"/>
              <a:gd name="connsiteY8" fmla="*/ 1759092 h 1759096"/>
              <a:gd name="connsiteX9" fmla="*/ 543597 w 1759096"/>
              <a:gd name="connsiteY9" fmla="*/ 1087177 h 1759096"/>
              <a:gd name="connsiteX10" fmla="*/ 2 w 1759096"/>
              <a:gd name="connsiteY10" fmla="*/ 671913 h 1759096"/>
              <a:gd name="connsiteX0" fmla="*/ 226047 w 1985139"/>
              <a:gd name="connsiteY0" fmla="*/ 996109 h 2083288"/>
              <a:gd name="connsiteX1" fmla="*/ 897964 w 1985139"/>
              <a:gd name="connsiteY1" fmla="*/ 996114 h 2083288"/>
              <a:gd name="connsiteX2" fmla="*/ 0 w 1985139"/>
              <a:gd name="connsiteY2" fmla="*/ 0 h 2083288"/>
              <a:gd name="connsiteX3" fmla="*/ 1313222 w 1985139"/>
              <a:gd name="connsiteY3" fmla="*/ 996114 h 2083288"/>
              <a:gd name="connsiteX4" fmla="*/ 1985139 w 1985139"/>
              <a:gd name="connsiteY4" fmla="*/ 996109 h 2083288"/>
              <a:gd name="connsiteX5" fmla="*/ 1441544 w 1985139"/>
              <a:gd name="connsiteY5" fmla="*/ 1411373 h 2083288"/>
              <a:gd name="connsiteX6" fmla="*/ 1649182 w 1985139"/>
              <a:gd name="connsiteY6" fmla="*/ 2083288 h 2083288"/>
              <a:gd name="connsiteX7" fmla="*/ 1105593 w 1985139"/>
              <a:gd name="connsiteY7" fmla="*/ 1668017 h 2083288"/>
              <a:gd name="connsiteX8" fmla="*/ 562004 w 1985139"/>
              <a:gd name="connsiteY8" fmla="*/ 2083288 h 2083288"/>
              <a:gd name="connsiteX9" fmla="*/ 769642 w 1985139"/>
              <a:gd name="connsiteY9" fmla="*/ 1411373 h 2083288"/>
              <a:gd name="connsiteX10" fmla="*/ 226047 w 1985139"/>
              <a:gd name="connsiteY10" fmla="*/ 996109 h 2083288"/>
              <a:gd name="connsiteX0" fmla="*/ 226047 w 5078887"/>
              <a:gd name="connsiteY0" fmla="*/ 996109 h 2083288"/>
              <a:gd name="connsiteX1" fmla="*/ 897964 w 5078887"/>
              <a:gd name="connsiteY1" fmla="*/ 996114 h 2083288"/>
              <a:gd name="connsiteX2" fmla="*/ 0 w 5078887"/>
              <a:gd name="connsiteY2" fmla="*/ 0 h 2083288"/>
              <a:gd name="connsiteX3" fmla="*/ 5078887 w 5078887"/>
              <a:gd name="connsiteY3" fmla="*/ 339408 h 2083288"/>
              <a:gd name="connsiteX4" fmla="*/ 1985139 w 5078887"/>
              <a:gd name="connsiteY4" fmla="*/ 996109 h 2083288"/>
              <a:gd name="connsiteX5" fmla="*/ 1441544 w 5078887"/>
              <a:gd name="connsiteY5" fmla="*/ 1411373 h 2083288"/>
              <a:gd name="connsiteX6" fmla="*/ 1649182 w 5078887"/>
              <a:gd name="connsiteY6" fmla="*/ 2083288 h 2083288"/>
              <a:gd name="connsiteX7" fmla="*/ 1105593 w 5078887"/>
              <a:gd name="connsiteY7" fmla="*/ 1668017 h 2083288"/>
              <a:gd name="connsiteX8" fmla="*/ 562004 w 5078887"/>
              <a:gd name="connsiteY8" fmla="*/ 2083288 h 2083288"/>
              <a:gd name="connsiteX9" fmla="*/ 769642 w 5078887"/>
              <a:gd name="connsiteY9" fmla="*/ 1411373 h 2083288"/>
              <a:gd name="connsiteX10" fmla="*/ 226047 w 5078887"/>
              <a:gd name="connsiteY10" fmla="*/ 996109 h 2083288"/>
              <a:gd name="connsiteX0" fmla="*/ 226047 w 5078887"/>
              <a:gd name="connsiteY0" fmla="*/ 996109 h 2083288"/>
              <a:gd name="connsiteX1" fmla="*/ 897964 w 5078887"/>
              <a:gd name="connsiteY1" fmla="*/ 996114 h 2083288"/>
              <a:gd name="connsiteX2" fmla="*/ 0 w 5078887"/>
              <a:gd name="connsiteY2" fmla="*/ 0 h 2083288"/>
              <a:gd name="connsiteX3" fmla="*/ 5078887 w 5078887"/>
              <a:gd name="connsiteY3" fmla="*/ 339408 h 2083288"/>
              <a:gd name="connsiteX4" fmla="*/ 2350899 w 5078887"/>
              <a:gd name="connsiteY4" fmla="*/ 464095 h 2083288"/>
              <a:gd name="connsiteX5" fmla="*/ 1441544 w 5078887"/>
              <a:gd name="connsiteY5" fmla="*/ 1411373 h 2083288"/>
              <a:gd name="connsiteX6" fmla="*/ 1649182 w 5078887"/>
              <a:gd name="connsiteY6" fmla="*/ 2083288 h 2083288"/>
              <a:gd name="connsiteX7" fmla="*/ 1105593 w 5078887"/>
              <a:gd name="connsiteY7" fmla="*/ 1668017 h 2083288"/>
              <a:gd name="connsiteX8" fmla="*/ 562004 w 5078887"/>
              <a:gd name="connsiteY8" fmla="*/ 2083288 h 2083288"/>
              <a:gd name="connsiteX9" fmla="*/ 769642 w 5078887"/>
              <a:gd name="connsiteY9" fmla="*/ 1411373 h 2083288"/>
              <a:gd name="connsiteX10" fmla="*/ 226047 w 5078887"/>
              <a:gd name="connsiteY10" fmla="*/ 996109 h 2083288"/>
              <a:gd name="connsiteX0" fmla="*/ 226047 w 5078887"/>
              <a:gd name="connsiteY0" fmla="*/ 996109 h 2083288"/>
              <a:gd name="connsiteX1" fmla="*/ 897964 w 5078887"/>
              <a:gd name="connsiteY1" fmla="*/ 996114 h 2083288"/>
              <a:gd name="connsiteX2" fmla="*/ 0 w 5078887"/>
              <a:gd name="connsiteY2" fmla="*/ 0 h 2083288"/>
              <a:gd name="connsiteX3" fmla="*/ 5078887 w 5078887"/>
              <a:gd name="connsiteY3" fmla="*/ 339408 h 2083288"/>
              <a:gd name="connsiteX4" fmla="*/ 2251146 w 5078887"/>
              <a:gd name="connsiteY4" fmla="*/ 356029 h 2083288"/>
              <a:gd name="connsiteX5" fmla="*/ 1441544 w 5078887"/>
              <a:gd name="connsiteY5" fmla="*/ 1411373 h 2083288"/>
              <a:gd name="connsiteX6" fmla="*/ 1649182 w 5078887"/>
              <a:gd name="connsiteY6" fmla="*/ 2083288 h 2083288"/>
              <a:gd name="connsiteX7" fmla="*/ 1105593 w 5078887"/>
              <a:gd name="connsiteY7" fmla="*/ 1668017 h 2083288"/>
              <a:gd name="connsiteX8" fmla="*/ 562004 w 5078887"/>
              <a:gd name="connsiteY8" fmla="*/ 2083288 h 2083288"/>
              <a:gd name="connsiteX9" fmla="*/ 769642 w 5078887"/>
              <a:gd name="connsiteY9" fmla="*/ 1411373 h 2083288"/>
              <a:gd name="connsiteX10" fmla="*/ 226047 w 5078887"/>
              <a:gd name="connsiteY10" fmla="*/ 996109 h 2083288"/>
              <a:gd name="connsiteX0" fmla="*/ 226047 w 5078887"/>
              <a:gd name="connsiteY0" fmla="*/ 996109 h 2083288"/>
              <a:gd name="connsiteX1" fmla="*/ 897964 w 5078887"/>
              <a:gd name="connsiteY1" fmla="*/ 996114 h 2083288"/>
              <a:gd name="connsiteX2" fmla="*/ 0 w 5078887"/>
              <a:gd name="connsiteY2" fmla="*/ 0 h 2083288"/>
              <a:gd name="connsiteX3" fmla="*/ 5078887 w 5078887"/>
              <a:gd name="connsiteY3" fmla="*/ 339408 h 2083288"/>
              <a:gd name="connsiteX4" fmla="*/ 2292710 w 5078887"/>
              <a:gd name="connsiteY4" fmla="*/ 247964 h 2083288"/>
              <a:gd name="connsiteX5" fmla="*/ 1441544 w 5078887"/>
              <a:gd name="connsiteY5" fmla="*/ 1411373 h 2083288"/>
              <a:gd name="connsiteX6" fmla="*/ 1649182 w 5078887"/>
              <a:gd name="connsiteY6" fmla="*/ 2083288 h 2083288"/>
              <a:gd name="connsiteX7" fmla="*/ 1105593 w 5078887"/>
              <a:gd name="connsiteY7" fmla="*/ 1668017 h 2083288"/>
              <a:gd name="connsiteX8" fmla="*/ 562004 w 5078887"/>
              <a:gd name="connsiteY8" fmla="*/ 2083288 h 2083288"/>
              <a:gd name="connsiteX9" fmla="*/ 769642 w 5078887"/>
              <a:gd name="connsiteY9" fmla="*/ 1411373 h 2083288"/>
              <a:gd name="connsiteX10" fmla="*/ 226047 w 5078887"/>
              <a:gd name="connsiteY10" fmla="*/ 996109 h 2083288"/>
              <a:gd name="connsiteX0" fmla="*/ 226047 w 5078887"/>
              <a:gd name="connsiteY0" fmla="*/ 996109 h 2083288"/>
              <a:gd name="connsiteX1" fmla="*/ 897964 w 5078887"/>
              <a:gd name="connsiteY1" fmla="*/ 996114 h 2083288"/>
              <a:gd name="connsiteX2" fmla="*/ 0 w 5078887"/>
              <a:gd name="connsiteY2" fmla="*/ 0 h 2083288"/>
              <a:gd name="connsiteX3" fmla="*/ 5078887 w 5078887"/>
              <a:gd name="connsiteY3" fmla="*/ 339408 h 2083288"/>
              <a:gd name="connsiteX4" fmla="*/ 2267772 w 5078887"/>
              <a:gd name="connsiteY4" fmla="*/ 339404 h 2083288"/>
              <a:gd name="connsiteX5" fmla="*/ 1441544 w 5078887"/>
              <a:gd name="connsiteY5" fmla="*/ 1411373 h 2083288"/>
              <a:gd name="connsiteX6" fmla="*/ 1649182 w 5078887"/>
              <a:gd name="connsiteY6" fmla="*/ 2083288 h 2083288"/>
              <a:gd name="connsiteX7" fmla="*/ 1105593 w 5078887"/>
              <a:gd name="connsiteY7" fmla="*/ 1668017 h 2083288"/>
              <a:gd name="connsiteX8" fmla="*/ 562004 w 5078887"/>
              <a:gd name="connsiteY8" fmla="*/ 2083288 h 2083288"/>
              <a:gd name="connsiteX9" fmla="*/ 769642 w 5078887"/>
              <a:gd name="connsiteY9" fmla="*/ 1411373 h 2083288"/>
              <a:gd name="connsiteX10" fmla="*/ 226047 w 5078887"/>
              <a:gd name="connsiteY10" fmla="*/ 996109 h 2083288"/>
              <a:gd name="connsiteX0" fmla="*/ 226047 w 5078887"/>
              <a:gd name="connsiteY0" fmla="*/ 996109 h 4171198"/>
              <a:gd name="connsiteX1" fmla="*/ 897964 w 5078887"/>
              <a:gd name="connsiteY1" fmla="*/ 996114 h 4171198"/>
              <a:gd name="connsiteX2" fmla="*/ 0 w 5078887"/>
              <a:gd name="connsiteY2" fmla="*/ 0 h 4171198"/>
              <a:gd name="connsiteX3" fmla="*/ 5078887 w 5078887"/>
              <a:gd name="connsiteY3" fmla="*/ 339408 h 4171198"/>
              <a:gd name="connsiteX4" fmla="*/ 2267772 w 5078887"/>
              <a:gd name="connsiteY4" fmla="*/ 339404 h 4171198"/>
              <a:gd name="connsiteX5" fmla="*/ 2281129 w 5078887"/>
              <a:gd name="connsiteY5" fmla="*/ 4171198 h 4171198"/>
              <a:gd name="connsiteX6" fmla="*/ 1649182 w 5078887"/>
              <a:gd name="connsiteY6" fmla="*/ 2083288 h 4171198"/>
              <a:gd name="connsiteX7" fmla="*/ 1105593 w 5078887"/>
              <a:gd name="connsiteY7" fmla="*/ 1668017 h 4171198"/>
              <a:gd name="connsiteX8" fmla="*/ 562004 w 5078887"/>
              <a:gd name="connsiteY8" fmla="*/ 2083288 h 4171198"/>
              <a:gd name="connsiteX9" fmla="*/ 769642 w 5078887"/>
              <a:gd name="connsiteY9" fmla="*/ 1411373 h 4171198"/>
              <a:gd name="connsiteX10" fmla="*/ 226047 w 5078887"/>
              <a:gd name="connsiteY10" fmla="*/ 996109 h 4171198"/>
              <a:gd name="connsiteX0" fmla="*/ 1236937 w 6089777"/>
              <a:gd name="connsiteY0" fmla="*/ 996109 h 4171198"/>
              <a:gd name="connsiteX1" fmla="*/ 1908854 w 6089777"/>
              <a:gd name="connsiteY1" fmla="*/ 996114 h 4171198"/>
              <a:gd name="connsiteX2" fmla="*/ 1010890 w 6089777"/>
              <a:gd name="connsiteY2" fmla="*/ 0 h 4171198"/>
              <a:gd name="connsiteX3" fmla="*/ 6089777 w 6089777"/>
              <a:gd name="connsiteY3" fmla="*/ 339408 h 4171198"/>
              <a:gd name="connsiteX4" fmla="*/ 3278662 w 6089777"/>
              <a:gd name="connsiteY4" fmla="*/ 339404 h 4171198"/>
              <a:gd name="connsiteX5" fmla="*/ 3292019 w 6089777"/>
              <a:gd name="connsiteY5" fmla="*/ 4171198 h 4171198"/>
              <a:gd name="connsiteX6" fmla="*/ 0 w 6089777"/>
              <a:gd name="connsiteY6" fmla="*/ 1335142 h 4171198"/>
              <a:gd name="connsiteX7" fmla="*/ 2116483 w 6089777"/>
              <a:gd name="connsiteY7" fmla="*/ 1668017 h 4171198"/>
              <a:gd name="connsiteX8" fmla="*/ 1572894 w 6089777"/>
              <a:gd name="connsiteY8" fmla="*/ 2083288 h 4171198"/>
              <a:gd name="connsiteX9" fmla="*/ 1780532 w 6089777"/>
              <a:gd name="connsiteY9" fmla="*/ 1411373 h 4171198"/>
              <a:gd name="connsiteX10" fmla="*/ 1236937 w 6089777"/>
              <a:gd name="connsiteY10" fmla="*/ 996109 h 4171198"/>
              <a:gd name="connsiteX0" fmla="*/ 1236937 w 6089777"/>
              <a:gd name="connsiteY0" fmla="*/ 996109 h 4171198"/>
              <a:gd name="connsiteX1" fmla="*/ 1908854 w 6089777"/>
              <a:gd name="connsiteY1" fmla="*/ 996114 h 4171198"/>
              <a:gd name="connsiteX2" fmla="*/ 1010890 w 6089777"/>
              <a:gd name="connsiteY2" fmla="*/ 0 h 4171198"/>
              <a:gd name="connsiteX3" fmla="*/ 6089777 w 6089777"/>
              <a:gd name="connsiteY3" fmla="*/ 339408 h 4171198"/>
              <a:gd name="connsiteX4" fmla="*/ 3278662 w 6089777"/>
              <a:gd name="connsiteY4" fmla="*/ 339404 h 4171198"/>
              <a:gd name="connsiteX5" fmla="*/ 3292019 w 6089777"/>
              <a:gd name="connsiteY5" fmla="*/ 4171198 h 4171198"/>
              <a:gd name="connsiteX6" fmla="*/ 0 w 6089777"/>
              <a:gd name="connsiteY6" fmla="*/ 1335142 h 4171198"/>
              <a:gd name="connsiteX7" fmla="*/ 2116483 w 6089777"/>
              <a:gd name="connsiteY7" fmla="*/ 1668017 h 4171198"/>
              <a:gd name="connsiteX8" fmla="*/ 974378 w 6089777"/>
              <a:gd name="connsiteY8" fmla="*/ 1351768 h 4171198"/>
              <a:gd name="connsiteX9" fmla="*/ 1780532 w 6089777"/>
              <a:gd name="connsiteY9" fmla="*/ 1411373 h 4171198"/>
              <a:gd name="connsiteX10" fmla="*/ 1236937 w 6089777"/>
              <a:gd name="connsiteY10" fmla="*/ 996109 h 4171198"/>
              <a:gd name="connsiteX0" fmla="*/ 1236937 w 6089777"/>
              <a:gd name="connsiteY0" fmla="*/ 996109 h 4171198"/>
              <a:gd name="connsiteX1" fmla="*/ 1908854 w 6089777"/>
              <a:gd name="connsiteY1" fmla="*/ 996114 h 4171198"/>
              <a:gd name="connsiteX2" fmla="*/ 1010890 w 6089777"/>
              <a:gd name="connsiteY2" fmla="*/ 0 h 4171198"/>
              <a:gd name="connsiteX3" fmla="*/ 6089777 w 6089777"/>
              <a:gd name="connsiteY3" fmla="*/ 339408 h 4171198"/>
              <a:gd name="connsiteX4" fmla="*/ 3278662 w 6089777"/>
              <a:gd name="connsiteY4" fmla="*/ 339404 h 4171198"/>
              <a:gd name="connsiteX5" fmla="*/ 3292019 w 6089777"/>
              <a:gd name="connsiteY5" fmla="*/ 4171198 h 4171198"/>
              <a:gd name="connsiteX6" fmla="*/ 0 w 6089777"/>
              <a:gd name="connsiteY6" fmla="*/ 1335142 h 4171198"/>
              <a:gd name="connsiteX7" fmla="*/ 1202083 w 6089777"/>
              <a:gd name="connsiteY7" fmla="*/ 1601515 h 4171198"/>
              <a:gd name="connsiteX8" fmla="*/ 974378 w 6089777"/>
              <a:gd name="connsiteY8" fmla="*/ 1351768 h 4171198"/>
              <a:gd name="connsiteX9" fmla="*/ 1780532 w 6089777"/>
              <a:gd name="connsiteY9" fmla="*/ 1411373 h 4171198"/>
              <a:gd name="connsiteX10" fmla="*/ 1236937 w 6089777"/>
              <a:gd name="connsiteY10" fmla="*/ 996109 h 4171198"/>
              <a:gd name="connsiteX0" fmla="*/ 1236937 w 6089777"/>
              <a:gd name="connsiteY0" fmla="*/ 996109 h 4171198"/>
              <a:gd name="connsiteX1" fmla="*/ 1908854 w 6089777"/>
              <a:gd name="connsiteY1" fmla="*/ 996114 h 4171198"/>
              <a:gd name="connsiteX2" fmla="*/ 1010890 w 6089777"/>
              <a:gd name="connsiteY2" fmla="*/ 0 h 4171198"/>
              <a:gd name="connsiteX3" fmla="*/ 6089777 w 6089777"/>
              <a:gd name="connsiteY3" fmla="*/ 339408 h 4171198"/>
              <a:gd name="connsiteX4" fmla="*/ 3278662 w 6089777"/>
              <a:gd name="connsiteY4" fmla="*/ 339404 h 4171198"/>
              <a:gd name="connsiteX5" fmla="*/ 3292019 w 6089777"/>
              <a:gd name="connsiteY5" fmla="*/ 4171198 h 4171198"/>
              <a:gd name="connsiteX6" fmla="*/ 0 w 6089777"/>
              <a:gd name="connsiteY6" fmla="*/ 1335142 h 4171198"/>
              <a:gd name="connsiteX7" fmla="*/ 1202083 w 6089777"/>
              <a:gd name="connsiteY7" fmla="*/ 1601515 h 4171198"/>
              <a:gd name="connsiteX8" fmla="*/ 1298574 w 6089777"/>
              <a:gd name="connsiteY8" fmla="*/ 1376706 h 4171198"/>
              <a:gd name="connsiteX9" fmla="*/ 1780532 w 6089777"/>
              <a:gd name="connsiteY9" fmla="*/ 1411373 h 4171198"/>
              <a:gd name="connsiteX10" fmla="*/ 1236937 w 6089777"/>
              <a:gd name="connsiteY10" fmla="*/ 996109 h 4171198"/>
              <a:gd name="connsiteX0" fmla="*/ 1236937 w 6089777"/>
              <a:gd name="connsiteY0" fmla="*/ 996109 h 4171198"/>
              <a:gd name="connsiteX1" fmla="*/ 1908854 w 6089777"/>
              <a:gd name="connsiteY1" fmla="*/ 996114 h 4171198"/>
              <a:gd name="connsiteX2" fmla="*/ 1010890 w 6089777"/>
              <a:gd name="connsiteY2" fmla="*/ 0 h 4171198"/>
              <a:gd name="connsiteX3" fmla="*/ 6089777 w 6089777"/>
              <a:gd name="connsiteY3" fmla="*/ 339408 h 4171198"/>
              <a:gd name="connsiteX4" fmla="*/ 3278662 w 6089777"/>
              <a:gd name="connsiteY4" fmla="*/ 339404 h 4171198"/>
              <a:gd name="connsiteX5" fmla="*/ 3292019 w 6089777"/>
              <a:gd name="connsiteY5" fmla="*/ 4171198 h 4171198"/>
              <a:gd name="connsiteX6" fmla="*/ 0 w 6089777"/>
              <a:gd name="connsiteY6" fmla="*/ 1335142 h 4171198"/>
              <a:gd name="connsiteX7" fmla="*/ 1027516 w 6089777"/>
              <a:gd name="connsiteY7" fmla="*/ 1343821 h 4171198"/>
              <a:gd name="connsiteX8" fmla="*/ 1298574 w 6089777"/>
              <a:gd name="connsiteY8" fmla="*/ 1376706 h 4171198"/>
              <a:gd name="connsiteX9" fmla="*/ 1780532 w 6089777"/>
              <a:gd name="connsiteY9" fmla="*/ 1411373 h 4171198"/>
              <a:gd name="connsiteX10" fmla="*/ 1236937 w 6089777"/>
              <a:gd name="connsiteY10" fmla="*/ 996109 h 4171198"/>
              <a:gd name="connsiteX0" fmla="*/ 1236937 w 6089777"/>
              <a:gd name="connsiteY0" fmla="*/ 996109 h 4171198"/>
              <a:gd name="connsiteX1" fmla="*/ 1908854 w 6089777"/>
              <a:gd name="connsiteY1" fmla="*/ 996114 h 4171198"/>
              <a:gd name="connsiteX2" fmla="*/ 1010890 w 6089777"/>
              <a:gd name="connsiteY2" fmla="*/ 0 h 4171198"/>
              <a:gd name="connsiteX3" fmla="*/ 6089777 w 6089777"/>
              <a:gd name="connsiteY3" fmla="*/ 339408 h 4171198"/>
              <a:gd name="connsiteX4" fmla="*/ 3278662 w 6089777"/>
              <a:gd name="connsiteY4" fmla="*/ 339404 h 4171198"/>
              <a:gd name="connsiteX5" fmla="*/ 3292019 w 6089777"/>
              <a:gd name="connsiteY5" fmla="*/ 4171198 h 4171198"/>
              <a:gd name="connsiteX6" fmla="*/ 0 w 6089777"/>
              <a:gd name="connsiteY6" fmla="*/ 1335142 h 4171198"/>
              <a:gd name="connsiteX7" fmla="*/ 1027516 w 6089777"/>
              <a:gd name="connsiteY7" fmla="*/ 1343821 h 4171198"/>
              <a:gd name="connsiteX8" fmla="*/ 1298574 w 6089777"/>
              <a:gd name="connsiteY8" fmla="*/ 1376706 h 4171198"/>
              <a:gd name="connsiteX9" fmla="*/ 1236937 w 6089777"/>
              <a:gd name="connsiteY9" fmla="*/ 996109 h 4171198"/>
              <a:gd name="connsiteX0" fmla="*/ 1236937 w 6089777"/>
              <a:gd name="connsiteY0" fmla="*/ 996109 h 4171198"/>
              <a:gd name="connsiteX1" fmla="*/ 1908854 w 6089777"/>
              <a:gd name="connsiteY1" fmla="*/ 996114 h 4171198"/>
              <a:gd name="connsiteX2" fmla="*/ 1010890 w 6089777"/>
              <a:gd name="connsiteY2" fmla="*/ 0 h 4171198"/>
              <a:gd name="connsiteX3" fmla="*/ 6089777 w 6089777"/>
              <a:gd name="connsiteY3" fmla="*/ 339408 h 4171198"/>
              <a:gd name="connsiteX4" fmla="*/ 3278662 w 6089777"/>
              <a:gd name="connsiteY4" fmla="*/ 339404 h 4171198"/>
              <a:gd name="connsiteX5" fmla="*/ 3292019 w 6089777"/>
              <a:gd name="connsiteY5" fmla="*/ 4171198 h 4171198"/>
              <a:gd name="connsiteX6" fmla="*/ 0 w 6089777"/>
              <a:gd name="connsiteY6" fmla="*/ 1335142 h 4171198"/>
              <a:gd name="connsiteX7" fmla="*/ 1027516 w 6089777"/>
              <a:gd name="connsiteY7" fmla="*/ 1343821 h 4171198"/>
              <a:gd name="connsiteX8" fmla="*/ 1236937 w 6089777"/>
              <a:gd name="connsiteY8" fmla="*/ 996109 h 4171198"/>
              <a:gd name="connsiteX0" fmla="*/ 1236937 w 6089777"/>
              <a:gd name="connsiteY0" fmla="*/ 996109 h 4171198"/>
              <a:gd name="connsiteX1" fmla="*/ 1010890 w 6089777"/>
              <a:gd name="connsiteY1" fmla="*/ 0 h 4171198"/>
              <a:gd name="connsiteX2" fmla="*/ 6089777 w 6089777"/>
              <a:gd name="connsiteY2" fmla="*/ 339408 h 4171198"/>
              <a:gd name="connsiteX3" fmla="*/ 3278662 w 6089777"/>
              <a:gd name="connsiteY3" fmla="*/ 339404 h 4171198"/>
              <a:gd name="connsiteX4" fmla="*/ 3292019 w 6089777"/>
              <a:gd name="connsiteY4" fmla="*/ 4171198 h 4171198"/>
              <a:gd name="connsiteX5" fmla="*/ 0 w 6089777"/>
              <a:gd name="connsiteY5" fmla="*/ 1335142 h 4171198"/>
              <a:gd name="connsiteX6" fmla="*/ 1027516 w 6089777"/>
              <a:gd name="connsiteY6" fmla="*/ 1343821 h 4171198"/>
              <a:gd name="connsiteX7" fmla="*/ 1236937 w 6089777"/>
              <a:gd name="connsiteY7" fmla="*/ 996109 h 4171198"/>
              <a:gd name="connsiteX0" fmla="*/ 1027516 w 6089777"/>
              <a:gd name="connsiteY0" fmla="*/ 1343821 h 4171198"/>
              <a:gd name="connsiteX1" fmla="*/ 1010890 w 6089777"/>
              <a:gd name="connsiteY1" fmla="*/ 0 h 4171198"/>
              <a:gd name="connsiteX2" fmla="*/ 6089777 w 6089777"/>
              <a:gd name="connsiteY2" fmla="*/ 339408 h 4171198"/>
              <a:gd name="connsiteX3" fmla="*/ 3278662 w 6089777"/>
              <a:gd name="connsiteY3" fmla="*/ 339404 h 4171198"/>
              <a:gd name="connsiteX4" fmla="*/ 3292019 w 6089777"/>
              <a:gd name="connsiteY4" fmla="*/ 4171198 h 4171198"/>
              <a:gd name="connsiteX5" fmla="*/ 0 w 6089777"/>
              <a:gd name="connsiteY5" fmla="*/ 1335142 h 4171198"/>
              <a:gd name="connsiteX6" fmla="*/ 1027516 w 6089777"/>
              <a:gd name="connsiteY6" fmla="*/ 1343821 h 417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9777" h="4171198">
                <a:moveTo>
                  <a:pt x="1027516" y="1343821"/>
                </a:moveTo>
                <a:lnTo>
                  <a:pt x="1010890" y="0"/>
                </a:lnTo>
                <a:lnTo>
                  <a:pt x="6089777" y="339408"/>
                </a:lnTo>
                <a:lnTo>
                  <a:pt x="3278662" y="339404"/>
                </a:lnTo>
                <a:cubicBezTo>
                  <a:pt x="3283114" y="1616669"/>
                  <a:pt x="3287567" y="2893933"/>
                  <a:pt x="3292019" y="4171198"/>
                </a:cubicBezTo>
                <a:lnTo>
                  <a:pt x="0" y="1335142"/>
                </a:lnTo>
                <a:lnTo>
                  <a:pt x="1027516" y="1343821"/>
                </a:lnTo>
                <a:close/>
              </a:path>
            </a:pathLst>
          </a:custGeom>
          <a:gradFill flip="none" rotWithShape="1">
            <a:gsLst>
              <a:gs pos="0">
                <a:srgbClr val="C00000">
                  <a:tint val="66000"/>
                  <a:satMod val="160000"/>
                  <a:alpha val="82000"/>
                </a:srgbClr>
              </a:gs>
              <a:gs pos="50000">
                <a:srgbClr val="C00000">
                  <a:tint val="44500"/>
                  <a:satMod val="160000"/>
                  <a:alpha val="74000"/>
                </a:srgbClr>
              </a:gs>
              <a:gs pos="100000">
                <a:srgbClr val="C00000">
                  <a:tint val="23500"/>
                  <a:satMod val="160000"/>
                  <a:alpha val="54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rgbClr val="C00000"/>
                </a:solidFill>
              </a:rPr>
              <a:t>HCV Sample Collection and Extraction</a:t>
            </a:r>
          </a:p>
        </p:txBody>
      </p:sp>
      <p:sp>
        <p:nvSpPr>
          <p:cNvPr id="4" name="Rectangle 3"/>
          <p:cNvSpPr/>
          <p:nvPr/>
        </p:nvSpPr>
        <p:spPr>
          <a:xfrm>
            <a:off x="2030890" y="1690688"/>
            <a:ext cx="1011568" cy="135177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24239" y="2038551"/>
            <a:ext cx="2797296" cy="383504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3042458" y="1708107"/>
            <a:ext cx="5079077" cy="34786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030890" y="3042458"/>
            <a:ext cx="3293349" cy="283114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026" name="Picture 2" descr="MagNA Pure 24 Instrument, A fully-automated clinical nucleic acid  extraction system that brings you walkaway automation for up to 24 samples."/>
          <p:cNvPicPr>
            <a:picLocks noChangeAspect="1" noChangeArrowheads="1"/>
          </p:cNvPicPr>
          <p:nvPr/>
        </p:nvPicPr>
        <p:blipFill rotWithShape="1">
          <a:blip r:embed="rId4">
            <a:extLst>
              <a:ext uri="{28A0092B-C50C-407E-A947-70E740481C1C}">
                <a14:useLocalDpi xmlns:a14="http://schemas.microsoft.com/office/drawing/2010/main" val="0"/>
              </a:ext>
            </a:extLst>
          </a:blip>
          <a:srcRect l="15896" t="7438" r="13981" b="5082"/>
          <a:stretch/>
        </p:blipFill>
        <p:spPr bwMode="auto">
          <a:xfrm>
            <a:off x="8936182" y="2698668"/>
            <a:ext cx="2610197" cy="217259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026"/>
          <p:cNvPicPr>
            <a:picLocks noChangeAspect="1"/>
          </p:cNvPicPr>
          <p:nvPr/>
        </p:nvPicPr>
        <p:blipFill rotWithShape="1">
          <a:blip r:embed="rId5">
            <a:extLst>
              <a:ext uri="{28A0092B-C50C-407E-A947-70E740481C1C}">
                <a14:useLocalDpi xmlns:a14="http://schemas.microsoft.com/office/drawing/2010/main" val="0"/>
              </a:ext>
            </a:extLst>
          </a:blip>
          <a:srcRect r="76302" b="11492"/>
          <a:stretch/>
        </p:blipFill>
        <p:spPr>
          <a:xfrm>
            <a:off x="5328119" y="1864620"/>
            <a:ext cx="2742850" cy="3940743"/>
          </a:xfrm>
          <a:prstGeom prst="rect">
            <a:avLst/>
          </a:prstGeom>
        </p:spPr>
      </p:pic>
    </p:spTree>
    <p:extLst>
      <p:ext uri="{BB962C8B-B14F-4D97-AF65-F5344CB8AC3E}">
        <p14:creationId xmlns:p14="http://schemas.microsoft.com/office/powerpoint/2010/main" val="13361827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400" y="1672039"/>
            <a:ext cx="4617985" cy="4477256"/>
          </a:xfrm>
          <a:prstGeom prst="rect">
            <a:avLst/>
          </a:prstGeom>
        </p:spPr>
      </p:pic>
      <p:sp>
        <p:nvSpPr>
          <p:cNvPr id="15" name="5-Point Star 26"/>
          <p:cNvSpPr/>
          <p:nvPr/>
        </p:nvSpPr>
        <p:spPr>
          <a:xfrm>
            <a:off x="2044100" y="2041075"/>
            <a:ext cx="3282689" cy="3831794"/>
          </a:xfrm>
          <a:custGeom>
            <a:avLst/>
            <a:gdLst>
              <a:gd name="connsiteX0" fmla="*/ 2 w 1759096"/>
              <a:gd name="connsiteY0" fmla="*/ 671913 h 1759096"/>
              <a:gd name="connsiteX1" fmla="*/ 671919 w 1759096"/>
              <a:gd name="connsiteY1" fmla="*/ 671918 h 1759096"/>
              <a:gd name="connsiteX2" fmla="*/ 879548 w 1759096"/>
              <a:gd name="connsiteY2" fmla="*/ 0 h 1759096"/>
              <a:gd name="connsiteX3" fmla="*/ 1087177 w 1759096"/>
              <a:gd name="connsiteY3" fmla="*/ 671918 h 1759096"/>
              <a:gd name="connsiteX4" fmla="*/ 1759094 w 1759096"/>
              <a:gd name="connsiteY4" fmla="*/ 671913 h 1759096"/>
              <a:gd name="connsiteX5" fmla="*/ 1215499 w 1759096"/>
              <a:gd name="connsiteY5" fmla="*/ 1087177 h 1759096"/>
              <a:gd name="connsiteX6" fmla="*/ 1423137 w 1759096"/>
              <a:gd name="connsiteY6" fmla="*/ 1759092 h 1759096"/>
              <a:gd name="connsiteX7" fmla="*/ 879548 w 1759096"/>
              <a:gd name="connsiteY7" fmla="*/ 1343821 h 1759096"/>
              <a:gd name="connsiteX8" fmla="*/ 335959 w 1759096"/>
              <a:gd name="connsiteY8" fmla="*/ 1759092 h 1759096"/>
              <a:gd name="connsiteX9" fmla="*/ 543597 w 1759096"/>
              <a:gd name="connsiteY9" fmla="*/ 1087177 h 1759096"/>
              <a:gd name="connsiteX10" fmla="*/ 2 w 1759096"/>
              <a:gd name="connsiteY10" fmla="*/ 671913 h 1759096"/>
              <a:gd name="connsiteX0" fmla="*/ 226047 w 1985139"/>
              <a:gd name="connsiteY0" fmla="*/ 996109 h 2083288"/>
              <a:gd name="connsiteX1" fmla="*/ 897964 w 1985139"/>
              <a:gd name="connsiteY1" fmla="*/ 996114 h 2083288"/>
              <a:gd name="connsiteX2" fmla="*/ 0 w 1985139"/>
              <a:gd name="connsiteY2" fmla="*/ 0 h 2083288"/>
              <a:gd name="connsiteX3" fmla="*/ 1313222 w 1985139"/>
              <a:gd name="connsiteY3" fmla="*/ 996114 h 2083288"/>
              <a:gd name="connsiteX4" fmla="*/ 1985139 w 1985139"/>
              <a:gd name="connsiteY4" fmla="*/ 996109 h 2083288"/>
              <a:gd name="connsiteX5" fmla="*/ 1441544 w 1985139"/>
              <a:gd name="connsiteY5" fmla="*/ 1411373 h 2083288"/>
              <a:gd name="connsiteX6" fmla="*/ 1649182 w 1985139"/>
              <a:gd name="connsiteY6" fmla="*/ 2083288 h 2083288"/>
              <a:gd name="connsiteX7" fmla="*/ 1105593 w 1985139"/>
              <a:gd name="connsiteY7" fmla="*/ 1668017 h 2083288"/>
              <a:gd name="connsiteX8" fmla="*/ 562004 w 1985139"/>
              <a:gd name="connsiteY8" fmla="*/ 2083288 h 2083288"/>
              <a:gd name="connsiteX9" fmla="*/ 769642 w 1985139"/>
              <a:gd name="connsiteY9" fmla="*/ 1411373 h 2083288"/>
              <a:gd name="connsiteX10" fmla="*/ 226047 w 1985139"/>
              <a:gd name="connsiteY10" fmla="*/ 996109 h 2083288"/>
              <a:gd name="connsiteX0" fmla="*/ 226047 w 5078887"/>
              <a:gd name="connsiteY0" fmla="*/ 996109 h 2083288"/>
              <a:gd name="connsiteX1" fmla="*/ 897964 w 5078887"/>
              <a:gd name="connsiteY1" fmla="*/ 996114 h 2083288"/>
              <a:gd name="connsiteX2" fmla="*/ 0 w 5078887"/>
              <a:gd name="connsiteY2" fmla="*/ 0 h 2083288"/>
              <a:gd name="connsiteX3" fmla="*/ 5078887 w 5078887"/>
              <a:gd name="connsiteY3" fmla="*/ 339408 h 2083288"/>
              <a:gd name="connsiteX4" fmla="*/ 1985139 w 5078887"/>
              <a:gd name="connsiteY4" fmla="*/ 996109 h 2083288"/>
              <a:gd name="connsiteX5" fmla="*/ 1441544 w 5078887"/>
              <a:gd name="connsiteY5" fmla="*/ 1411373 h 2083288"/>
              <a:gd name="connsiteX6" fmla="*/ 1649182 w 5078887"/>
              <a:gd name="connsiteY6" fmla="*/ 2083288 h 2083288"/>
              <a:gd name="connsiteX7" fmla="*/ 1105593 w 5078887"/>
              <a:gd name="connsiteY7" fmla="*/ 1668017 h 2083288"/>
              <a:gd name="connsiteX8" fmla="*/ 562004 w 5078887"/>
              <a:gd name="connsiteY8" fmla="*/ 2083288 h 2083288"/>
              <a:gd name="connsiteX9" fmla="*/ 769642 w 5078887"/>
              <a:gd name="connsiteY9" fmla="*/ 1411373 h 2083288"/>
              <a:gd name="connsiteX10" fmla="*/ 226047 w 5078887"/>
              <a:gd name="connsiteY10" fmla="*/ 996109 h 2083288"/>
              <a:gd name="connsiteX0" fmla="*/ 226047 w 5078887"/>
              <a:gd name="connsiteY0" fmla="*/ 996109 h 2083288"/>
              <a:gd name="connsiteX1" fmla="*/ 897964 w 5078887"/>
              <a:gd name="connsiteY1" fmla="*/ 996114 h 2083288"/>
              <a:gd name="connsiteX2" fmla="*/ 0 w 5078887"/>
              <a:gd name="connsiteY2" fmla="*/ 0 h 2083288"/>
              <a:gd name="connsiteX3" fmla="*/ 5078887 w 5078887"/>
              <a:gd name="connsiteY3" fmla="*/ 339408 h 2083288"/>
              <a:gd name="connsiteX4" fmla="*/ 2350899 w 5078887"/>
              <a:gd name="connsiteY4" fmla="*/ 464095 h 2083288"/>
              <a:gd name="connsiteX5" fmla="*/ 1441544 w 5078887"/>
              <a:gd name="connsiteY5" fmla="*/ 1411373 h 2083288"/>
              <a:gd name="connsiteX6" fmla="*/ 1649182 w 5078887"/>
              <a:gd name="connsiteY6" fmla="*/ 2083288 h 2083288"/>
              <a:gd name="connsiteX7" fmla="*/ 1105593 w 5078887"/>
              <a:gd name="connsiteY7" fmla="*/ 1668017 h 2083288"/>
              <a:gd name="connsiteX8" fmla="*/ 562004 w 5078887"/>
              <a:gd name="connsiteY8" fmla="*/ 2083288 h 2083288"/>
              <a:gd name="connsiteX9" fmla="*/ 769642 w 5078887"/>
              <a:gd name="connsiteY9" fmla="*/ 1411373 h 2083288"/>
              <a:gd name="connsiteX10" fmla="*/ 226047 w 5078887"/>
              <a:gd name="connsiteY10" fmla="*/ 996109 h 2083288"/>
              <a:gd name="connsiteX0" fmla="*/ 226047 w 5078887"/>
              <a:gd name="connsiteY0" fmla="*/ 996109 h 2083288"/>
              <a:gd name="connsiteX1" fmla="*/ 897964 w 5078887"/>
              <a:gd name="connsiteY1" fmla="*/ 996114 h 2083288"/>
              <a:gd name="connsiteX2" fmla="*/ 0 w 5078887"/>
              <a:gd name="connsiteY2" fmla="*/ 0 h 2083288"/>
              <a:gd name="connsiteX3" fmla="*/ 5078887 w 5078887"/>
              <a:gd name="connsiteY3" fmla="*/ 339408 h 2083288"/>
              <a:gd name="connsiteX4" fmla="*/ 2251146 w 5078887"/>
              <a:gd name="connsiteY4" fmla="*/ 356029 h 2083288"/>
              <a:gd name="connsiteX5" fmla="*/ 1441544 w 5078887"/>
              <a:gd name="connsiteY5" fmla="*/ 1411373 h 2083288"/>
              <a:gd name="connsiteX6" fmla="*/ 1649182 w 5078887"/>
              <a:gd name="connsiteY6" fmla="*/ 2083288 h 2083288"/>
              <a:gd name="connsiteX7" fmla="*/ 1105593 w 5078887"/>
              <a:gd name="connsiteY7" fmla="*/ 1668017 h 2083288"/>
              <a:gd name="connsiteX8" fmla="*/ 562004 w 5078887"/>
              <a:gd name="connsiteY8" fmla="*/ 2083288 h 2083288"/>
              <a:gd name="connsiteX9" fmla="*/ 769642 w 5078887"/>
              <a:gd name="connsiteY9" fmla="*/ 1411373 h 2083288"/>
              <a:gd name="connsiteX10" fmla="*/ 226047 w 5078887"/>
              <a:gd name="connsiteY10" fmla="*/ 996109 h 2083288"/>
              <a:gd name="connsiteX0" fmla="*/ 226047 w 5078887"/>
              <a:gd name="connsiteY0" fmla="*/ 996109 h 2083288"/>
              <a:gd name="connsiteX1" fmla="*/ 897964 w 5078887"/>
              <a:gd name="connsiteY1" fmla="*/ 996114 h 2083288"/>
              <a:gd name="connsiteX2" fmla="*/ 0 w 5078887"/>
              <a:gd name="connsiteY2" fmla="*/ 0 h 2083288"/>
              <a:gd name="connsiteX3" fmla="*/ 5078887 w 5078887"/>
              <a:gd name="connsiteY3" fmla="*/ 339408 h 2083288"/>
              <a:gd name="connsiteX4" fmla="*/ 2292710 w 5078887"/>
              <a:gd name="connsiteY4" fmla="*/ 247964 h 2083288"/>
              <a:gd name="connsiteX5" fmla="*/ 1441544 w 5078887"/>
              <a:gd name="connsiteY5" fmla="*/ 1411373 h 2083288"/>
              <a:gd name="connsiteX6" fmla="*/ 1649182 w 5078887"/>
              <a:gd name="connsiteY6" fmla="*/ 2083288 h 2083288"/>
              <a:gd name="connsiteX7" fmla="*/ 1105593 w 5078887"/>
              <a:gd name="connsiteY7" fmla="*/ 1668017 h 2083288"/>
              <a:gd name="connsiteX8" fmla="*/ 562004 w 5078887"/>
              <a:gd name="connsiteY8" fmla="*/ 2083288 h 2083288"/>
              <a:gd name="connsiteX9" fmla="*/ 769642 w 5078887"/>
              <a:gd name="connsiteY9" fmla="*/ 1411373 h 2083288"/>
              <a:gd name="connsiteX10" fmla="*/ 226047 w 5078887"/>
              <a:gd name="connsiteY10" fmla="*/ 996109 h 2083288"/>
              <a:gd name="connsiteX0" fmla="*/ 226047 w 5078887"/>
              <a:gd name="connsiteY0" fmla="*/ 996109 h 2083288"/>
              <a:gd name="connsiteX1" fmla="*/ 897964 w 5078887"/>
              <a:gd name="connsiteY1" fmla="*/ 996114 h 2083288"/>
              <a:gd name="connsiteX2" fmla="*/ 0 w 5078887"/>
              <a:gd name="connsiteY2" fmla="*/ 0 h 2083288"/>
              <a:gd name="connsiteX3" fmla="*/ 5078887 w 5078887"/>
              <a:gd name="connsiteY3" fmla="*/ 339408 h 2083288"/>
              <a:gd name="connsiteX4" fmla="*/ 2267772 w 5078887"/>
              <a:gd name="connsiteY4" fmla="*/ 339404 h 2083288"/>
              <a:gd name="connsiteX5" fmla="*/ 1441544 w 5078887"/>
              <a:gd name="connsiteY5" fmla="*/ 1411373 h 2083288"/>
              <a:gd name="connsiteX6" fmla="*/ 1649182 w 5078887"/>
              <a:gd name="connsiteY6" fmla="*/ 2083288 h 2083288"/>
              <a:gd name="connsiteX7" fmla="*/ 1105593 w 5078887"/>
              <a:gd name="connsiteY7" fmla="*/ 1668017 h 2083288"/>
              <a:gd name="connsiteX8" fmla="*/ 562004 w 5078887"/>
              <a:gd name="connsiteY8" fmla="*/ 2083288 h 2083288"/>
              <a:gd name="connsiteX9" fmla="*/ 769642 w 5078887"/>
              <a:gd name="connsiteY9" fmla="*/ 1411373 h 2083288"/>
              <a:gd name="connsiteX10" fmla="*/ 226047 w 5078887"/>
              <a:gd name="connsiteY10" fmla="*/ 996109 h 2083288"/>
              <a:gd name="connsiteX0" fmla="*/ 226047 w 5078887"/>
              <a:gd name="connsiteY0" fmla="*/ 996109 h 4171198"/>
              <a:gd name="connsiteX1" fmla="*/ 897964 w 5078887"/>
              <a:gd name="connsiteY1" fmla="*/ 996114 h 4171198"/>
              <a:gd name="connsiteX2" fmla="*/ 0 w 5078887"/>
              <a:gd name="connsiteY2" fmla="*/ 0 h 4171198"/>
              <a:gd name="connsiteX3" fmla="*/ 5078887 w 5078887"/>
              <a:gd name="connsiteY3" fmla="*/ 339408 h 4171198"/>
              <a:gd name="connsiteX4" fmla="*/ 2267772 w 5078887"/>
              <a:gd name="connsiteY4" fmla="*/ 339404 h 4171198"/>
              <a:gd name="connsiteX5" fmla="*/ 2281129 w 5078887"/>
              <a:gd name="connsiteY5" fmla="*/ 4171198 h 4171198"/>
              <a:gd name="connsiteX6" fmla="*/ 1649182 w 5078887"/>
              <a:gd name="connsiteY6" fmla="*/ 2083288 h 4171198"/>
              <a:gd name="connsiteX7" fmla="*/ 1105593 w 5078887"/>
              <a:gd name="connsiteY7" fmla="*/ 1668017 h 4171198"/>
              <a:gd name="connsiteX8" fmla="*/ 562004 w 5078887"/>
              <a:gd name="connsiteY8" fmla="*/ 2083288 h 4171198"/>
              <a:gd name="connsiteX9" fmla="*/ 769642 w 5078887"/>
              <a:gd name="connsiteY9" fmla="*/ 1411373 h 4171198"/>
              <a:gd name="connsiteX10" fmla="*/ 226047 w 5078887"/>
              <a:gd name="connsiteY10" fmla="*/ 996109 h 4171198"/>
              <a:gd name="connsiteX0" fmla="*/ 1236937 w 6089777"/>
              <a:gd name="connsiteY0" fmla="*/ 996109 h 4171198"/>
              <a:gd name="connsiteX1" fmla="*/ 1908854 w 6089777"/>
              <a:gd name="connsiteY1" fmla="*/ 996114 h 4171198"/>
              <a:gd name="connsiteX2" fmla="*/ 1010890 w 6089777"/>
              <a:gd name="connsiteY2" fmla="*/ 0 h 4171198"/>
              <a:gd name="connsiteX3" fmla="*/ 6089777 w 6089777"/>
              <a:gd name="connsiteY3" fmla="*/ 339408 h 4171198"/>
              <a:gd name="connsiteX4" fmla="*/ 3278662 w 6089777"/>
              <a:gd name="connsiteY4" fmla="*/ 339404 h 4171198"/>
              <a:gd name="connsiteX5" fmla="*/ 3292019 w 6089777"/>
              <a:gd name="connsiteY5" fmla="*/ 4171198 h 4171198"/>
              <a:gd name="connsiteX6" fmla="*/ 0 w 6089777"/>
              <a:gd name="connsiteY6" fmla="*/ 1335142 h 4171198"/>
              <a:gd name="connsiteX7" fmla="*/ 2116483 w 6089777"/>
              <a:gd name="connsiteY7" fmla="*/ 1668017 h 4171198"/>
              <a:gd name="connsiteX8" fmla="*/ 1572894 w 6089777"/>
              <a:gd name="connsiteY8" fmla="*/ 2083288 h 4171198"/>
              <a:gd name="connsiteX9" fmla="*/ 1780532 w 6089777"/>
              <a:gd name="connsiteY9" fmla="*/ 1411373 h 4171198"/>
              <a:gd name="connsiteX10" fmla="*/ 1236937 w 6089777"/>
              <a:gd name="connsiteY10" fmla="*/ 996109 h 4171198"/>
              <a:gd name="connsiteX0" fmla="*/ 1236937 w 6089777"/>
              <a:gd name="connsiteY0" fmla="*/ 996109 h 4171198"/>
              <a:gd name="connsiteX1" fmla="*/ 1908854 w 6089777"/>
              <a:gd name="connsiteY1" fmla="*/ 996114 h 4171198"/>
              <a:gd name="connsiteX2" fmla="*/ 1010890 w 6089777"/>
              <a:gd name="connsiteY2" fmla="*/ 0 h 4171198"/>
              <a:gd name="connsiteX3" fmla="*/ 6089777 w 6089777"/>
              <a:gd name="connsiteY3" fmla="*/ 339408 h 4171198"/>
              <a:gd name="connsiteX4" fmla="*/ 3278662 w 6089777"/>
              <a:gd name="connsiteY4" fmla="*/ 339404 h 4171198"/>
              <a:gd name="connsiteX5" fmla="*/ 3292019 w 6089777"/>
              <a:gd name="connsiteY5" fmla="*/ 4171198 h 4171198"/>
              <a:gd name="connsiteX6" fmla="*/ 0 w 6089777"/>
              <a:gd name="connsiteY6" fmla="*/ 1335142 h 4171198"/>
              <a:gd name="connsiteX7" fmla="*/ 2116483 w 6089777"/>
              <a:gd name="connsiteY7" fmla="*/ 1668017 h 4171198"/>
              <a:gd name="connsiteX8" fmla="*/ 974378 w 6089777"/>
              <a:gd name="connsiteY8" fmla="*/ 1351768 h 4171198"/>
              <a:gd name="connsiteX9" fmla="*/ 1780532 w 6089777"/>
              <a:gd name="connsiteY9" fmla="*/ 1411373 h 4171198"/>
              <a:gd name="connsiteX10" fmla="*/ 1236937 w 6089777"/>
              <a:gd name="connsiteY10" fmla="*/ 996109 h 4171198"/>
              <a:gd name="connsiteX0" fmla="*/ 1236937 w 6089777"/>
              <a:gd name="connsiteY0" fmla="*/ 996109 h 4171198"/>
              <a:gd name="connsiteX1" fmla="*/ 1908854 w 6089777"/>
              <a:gd name="connsiteY1" fmla="*/ 996114 h 4171198"/>
              <a:gd name="connsiteX2" fmla="*/ 1010890 w 6089777"/>
              <a:gd name="connsiteY2" fmla="*/ 0 h 4171198"/>
              <a:gd name="connsiteX3" fmla="*/ 6089777 w 6089777"/>
              <a:gd name="connsiteY3" fmla="*/ 339408 h 4171198"/>
              <a:gd name="connsiteX4" fmla="*/ 3278662 w 6089777"/>
              <a:gd name="connsiteY4" fmla="*/ 339404 h 4171198"/>
              <a:gd name="connsiteX5" fmla="*/ 3292019 w 6089777"/>
              <a:gd name="connsiteY5" fmla="*/ 4171198 h 4171198"/>
              <a:gd name="connsiteX6" fmla="*/ 0 w 6089777"/>
              <a:gd name="connsiteY6" fmla="*/ 1335142 h 4171198"/>
              <a:gd name="connsiteX7" fmla="*/ 1202083 w 6089777"/>
              <a:gd name="connsiteY7" fmla="*/ 1601515 h 4171198"/>
              <a:gd name="connsiteX8" fmla="*/ 974378 w 6089777"/>
              <a:gd name="connsiteY8" fmla="*/ 1351768 h 4171198"/>
              <a:gd name="connsiteX9" fmla="*/ 1780532 w 6089777"/>
              <a:gd name="connsiteY9" fmla="*/ 1411373 h 4171198"/>
              <a:gd name="connsiteX10" fmla="*/ 1236937 w 6089777"/>
              <a:gd name="connsiteY10" fmla="*/ 996109 h 4171198"/>
              <a:gd name="connsiteX0" fmla="*/ 1236937 w 6089777"/>
              <a:gd name="connsiteY0" fmla="*/ 996109 h 4171198"/>
              <a:gd name="connsiteX1" fmla="*/ 1908854 w 6089777"/>
              <a:gd name="connsiteY1" fmla="*/ 996114 h 4171198"/>
              <a:gd name="connsiteX2" fmla="*/ 1010890 w 6089777"/>
              <a:gd name="connsiteY2" fmla="*/ 0 h 4171198"/>
              <a:gd name="connsiteX3" fmla="*/ 6089777 w 6089777"/>
              <a:gd name="connsiteY3" fmla="*/ 339408 h 4171198"/>
              <a:gd name="connsiteX4" fmla="*/ 3278662 w 6089777"/>
              <a:gd name="connsiteY4" fmla="*/ 339404 h 4171198"/>
              <a:gd name="connsiteX5" fmla="*/ 3292019 w 6089777"/>
              <a:gd name="connsiteY5" fmla="*/ 4171198 h 4171198"/>
              <a:gd name="connsiteX6" fmla="*/ 0 w 6089777"/>
              <a:gd name="connsiteY6" fmla="*/ 1335142 h 4171198"/>
              <a:gd name="connsiteX7" fmla="*/ 1202083 w 6089777"/>
              <a:gd name="connsiteY7" fmla="*/ 1601515 h 4171198"/>
              <a:gd name="connsiteX8" fmla="*/ 1298574 w 6089777"/>
              <a:gd name="connsiteY8" fmla="*/ 1376706 h 4171198"/>
              <a:gd name="connsiteX9" fmla="*/ 1780532 w 6089777"/>
              <a:gd name="connsiteY9" fmla="*/ 1411373 h 4171198"/>
              <a:gd name="connsiteX10" fmla="*/ 1236937 w 6089777"/>
              <a:gd name="connsiteY10" fmla="*/ 996109 h 4171198"/>
              <a:gd name="connsiteX0" fmla="*/ 1236937 w 6089777"/>
              <a:gd name="connsiteY0" fmla="*/ 996109 h 4171198"/>
              <a:gd name="connsiteX1" fmla="*/ 1908854 w 6089777"/>
              <a:gd name="connsiteY1" fmla="*/ 996114 h 4171198"/>
              <a:gd name="connsiteX2" fmla="*/ 1010890 w 6089777"/>
              <a:gd name="connsiteY2" fmla="*/ 0 h 4171198"/>
              <a:gd name="connsiteX3" fmla="*/ 6089777 w 6089777"/>
              <a:gd name="connsiteY3" fmla="*/ 339408 h 4171198"/>
              <a:gd name="connsiteX4" fmla="*/ 3278662 w 6089777"/>
              <a:gd name="connsiteY4" fmla="*/ 339404 h 4171198"/>
              <a:gd name="connsiteX5" fmla="*/ 3292019 w 6089777"/>
              <a:gd name="connsiteY5" fmla="*/ 4171198 h 4171198"/>
              <a:gd name="connsiteX6" fmla="*/ 0 w 6089777"/>
              <a:gd name="connsiteY6" fmla="*/ 1335142 h 4171198"/>
              <a:gd name="connsiteX7" fmla="*/ 1027516 w 6089777"/>
              <a:gd name="connsiteY7" fmla="*/ 1343821 h 4171198"/>
              <a:gd name="connsiteX8" fmla="*/ 1298574 w 6089777"/>
              <a:gd name="connsiteY8" fmla="*/ 1376706 h 4171198"/>
              <a:gd name="connsiteX9" fmla="*/ 1780532 w 6089777"/>
              <a:gd name="connsiteY9" fmla="*/ 1411373 h 4171198"/>
              <a:gd name="connsiteX10" fmla="*/ 1236937 w 6089777"/>
              <a:gd name="connsiteY10" fmla="*/ 996109 h 4171198"/>
              <a:gd name="connsiteX0" fmla="*/ 1236937 w 6089777"/>
              <a:gd name="connsiteY0" fmla="*/ 996109 h 4171198"/>
              <a:gd name="connsiteX1" fmla="*/ 1908854 w 6089777"/>
              <a:gd name="connsiteY1" fmla="*/ 996114 h 4171198"/>
              <a:gd name="connsiteX2" fmla="*/ 1010890 w 6089777"/>
              <a:gd name="connsiteY2" fmla="*/ 0 h 4171198"/>
              <a:gd name="connsiteX3" fmla="*/ 6089777 w 6089777"/>
              <a:gd name="connsiteY3" fmla="*/ 339408 h 4171198"/>
              <a:gd name="connsiteX4" fmla="*/ 3278662 w 6089777"/>
              <a:gd name="connsiteY4" fmla="*/ 339404 h 4171198"/>
              <a:gd name="connsiteX5" fmla="*/ 3292019 w 6089777"/>
              <a:gd name="connsiteY5" fmla="*/ 4171198 h 4171198"/>
              <a:gd name="connsiteX6" fmla="*/ 0 w 6089777"/>
              <a:gd name="connsiteY6" fmla="*/ 1335142 h 4171198"/>
              <a:gd name="connsiteX7" fmla="*/ 1027516 w 6089777"/>
              <a:gd name="connsiteY7" fmla="*/ 1343821 h 4171198"/>
              <a:gd name="connsiteX8" fmla="*/ 1298574 w 6089777"/>
              <a:gd name="connsiteY8" fmla="*/ 1376706 h 4171198"/>
              <a:gd name="connsiteX9" fmla="*/ 1236937 w 6089777"/>
              <a:gd name="connsiteY9" fmla="*/ 996109 h 4171198"/>
              <a:gd name="connsiteX0" fmla="*/ 1236937 w 6089777"/>
              <a:gd name="connsiteY0" fmla="*/ 996109 h 4171198"/>
              <a:gd name="connsiteX1" fmla="*/ 1908854 w 6089777"/>
              <a:gd name="connsiteY1" fmla="*/ 996114 h 4171198"/>
              <a:gd name="connsiteX2" fmla="*/ 1010890 w 6089777"/>
              <a:gd name="connsiteY2" fmla="*/ 0 h 4171198"/>
              <a:gd name="connsiteX3" fmla="*/ 6089777 w 6089777"/>
              <a:gd name="connsiteY3" fmla="*/ 339408 h 4171198"/>
              <a:gd name="connsiteX4" fmla="*/ 3278662 w 6089777"/>
              <a:gd name="connsiteY4" fmla="*/ 339404 h 4171198"/>
              <a:gd name="connsiteX5" fmla="*/ 3292019 w 6089777"/>
              <a:gd name="connsiteY5" fmla="*/ 4171198 h 4171198"/>
              <a:gd name="connsiteX6" fmla="*/ 0 w 6089777"/>
              <a:gd name="connsiteY6" fmla="*/ 1335142 h 4171198"/>
              <a:gd name="connsiteX7" fmla="*/ 1027516 w 6089777"/>
              <a:gd name="connsiteY7" fmla="*/ 1343821 h 4171198"/>
              <a:gd name="connsiteX8" fmla="*/ 1236937 w 6089777"/>
              <a:gd name="connsiteY8" fmla="*/ 996109 h 4171198"/>
              <a:gd name="connsiteX0" fmla="*/ 1236937 w 6089777"/>
              <a:gd name="connsiteY0" fmla="*/ 996109 h 4171198"/>
              <a:gd name="connsiteX1" fmla="*/ 1010890 w 6089777"/>
              <a:gd name="connsiteY1" fmla="*/ 0 h 4171198"/>
              <a:gd name="connsiteX2" fmla="*/ 6089777 w 6089777"/>
              <a:gd name="connsiteY2" fmla="*/ 339408 h 4171198"/>
              <a:gd name="connsiteX3" fmla="*/ 3278662 w 6089777"/>
              <a:gd name="connsiteY3" fmla="*/ 339404 h 4171198"/>
              <a:gd name="connsiteX4" fmla="*/ 3292019 w 6089777"/>
              <a:gd name="connsiteY4" fmla="*/ 4171198 h 4171198"/>
              <a:gd name="connsiteX5" fmla="*/ 0 w 6089777"/>
              <a:gd name="connsiteY5" fmla="*/ 1335142 h 4171198"/>
              <a:gd name="connsiteX6" fmla="*/ 1027516 w 6089777"/>
              <a:gd name="connsiteY6" fmla="*/ 1343821 h 4171198"/>
              <a:gd name="connsiteX7" fmla="*/ 1236937 w 6089777"/>
              <a:gd name="connsiteY7" fmla="*/ 996109 h 4171198"/>
              <a:gd name="connsiteX0" fmla="*/ 1027516 w 6089777"/>
              <a:gd name="connsiteY0" fmla="*/ 1343821 h 4171198"/>
              <a:gd name="connsiteX1" fmla="*/ 1010890 w 6089777"/>
              <a:gd name="connsiteY1" fmla="*/ 0 h 4171198"/>
              <a:gd name="connsiteX2" fmla="*/ 6089777 w 6089777"/>
              <a:gd name="connsiteY2" fmla="*/ 339408 h 4171198"/>
              <a:gd name="connsiteX3" fmla="*/ 3278662 w 6089777"/>
              <a:gd name="connsiteY3" fmla="*/ 339404 h 4171198"/>
              <a:gd name="connsiteX4" fmla="*/ 3292019 w 6089777"/>
              <a:gd name="connsiteY4" fmla="*/ 4171198 h 4171198"/>
              <a:gd name="connsiteX5" fmla="*/ 0 w 6089777"/>
              <a:gd name="connsiteY5" fmla="*/ 1335142 h 4171198"/>
              <a:gd name="connsiteX6" fmla="*/ 1027516 w 6089777"/>
              <a:gd name="connsiteY6" fmla="*/ 1343821 h 4171198"/>
              <a:gd name="connsiteX0" fmla="*/ 1018186 w 6080447"/>
              <a:gd name="connsiteY0" fmla="*/ 1343821 h 4171198"/>
              <a:gd name="connsiteX1" fmla="*/ 1001560 w 6080447"/>
              <a:gd name="connsiteY1" fmla="*/ 0 h 4171198"/>
              <a:gd name="connsiteX2" fmla="*/ 6080447 w 6080447"/>
              <a:gd name="connsiteY2" fmla="*/ 339408 h 4171198"/>
              <a:gd name="connsiteX3" fmla="*/ 3269332 w 6080447"/>
              <a:gd name="connsiteY3" fmla="*/ 339404 h 4171198"/>
              <a:gd name="connsiteX4" fmla="*/ 3282689 w 6080447"/>
              <a:gd name="connsiteY4" fmla="*/ 4171198 h 4171198"/>
              <a:gd name="connsiteX5" fmla="*/ 0 w 6080447"/>
              <a:gd name="connsiteY5" fmla="*/ 3173273 h 4171198"/>
              <a:gd name="connsiteX6" fmla="*/ 1018186 w 6080447"/>
              <a:gd name="connsiteY6" fmla="*/ 1343821 h 4171198"/>
              <a:gd name="connsiteX0" fmla="*/ 990195 w 6080447"/>
              <a:gd name="connsiteY0" fmla="*/ 3181952 h 4171198"/>
              <a:gd name="connsiteX1" fmla="*/ 1001560 w 6080447"/>
              <a:gd name="connsiteY1" fmla="*/ 0 h 4171198"/>
              <a:gd name="connsiteX2" fmla="*/ 6080447 w 6080447"/>
              <a:gd name="connsiteY2" fmla="*/ 339408 h 4171198"/>
              <a:gd name="connsiteX3" fmla="*/ 3269332 w 6080447"/>
              <a:gd name="connsiteY3" fmla="*/ 339404 h 4171198"/>
              <a:gd name="connsiteX4" fmla="*/ 3282689 w 6080447"/>
              <a:gd name="connsiteY4" fmla="*/ 4171198 h 4171198"/>
              <a:gd name="connsiteX5" fmla="*/ 0 w 6080447"/>
              <a:gd name="connsiteY5" fmla="*/ 3173273 h 4171198"/>
              <a:gd name="connsiteX6" fmla="*/ 990195 w 6080447"/>
              <a:gd name="connsiteY6" fmla="*/ 3181952 h 4171198"/>
              <a:gd name="connsiteX0" fmla="*/ 990195 w 6080447"/>
              <a:gd name="connsiteY0" fmla="*/ 2842548 h 3831794"/>
              <a:gd name="connsiteX1" fmla="*/ 1001560 w 6080447"/>
              <a:gd name="connsiteY1" fmla="*/ 1022865 h 3831794"/>
              <a:gd name="connsiteX2" fmla="*/ 6080447 w 6080447"/>
              <a:gd name="connsiteY2" fmla="*/ 4 h 3831794"/>
              <a:gd name="connsiteX3" fmla="*/ 3269332 w 6080447"/>
              <a:gd name="connsiteY3" fmla="*/ 0 h 3831794"/>
              <a:gd name="connsiteX4" fmla="*/ 3282689 w 6080447"/>
              <a:gd name="connsiteY4" fmla="*/ 3831794 h 3831794"/>
              <a:gd name="connsiteX5" fmla="*/ 0 w 6080447"/>
              <a:gd name="connsiteY5" fmla="*/ 2833869 h 3831794"/>
              <a:gd name="connsiteX6" fmla="*/ 990195 w 6080447"/>
              <a:gd name="connsiteY6" fmla="*/ 2842548 h 3831794"/>
              <a:gd name="connsiteX0" fmla="*/ 990195 w 3282689"/>
              <a:gd name="connsiteY0" fmla="*/ 2842548 h 3831794"/>
              <a:gd name="connsiteX1" fmla="*/ 1001560 w 3282689"/>
              <a:gd name="connsiteY1" fmla="*/ 1022865 h 3831794"/>
              <a:gd name="connsiteX2" fmla="*/ 24879 w 3282689"/>
              <a:gd name="connsiteY2" fmla="*/ 1007710 h 3831794"/>
              <a:gd name="connsiteX3" fmla="*/ 3269332 w 3282689"/>
              <a:gd name="connsiteY3" fmla="*/ 0 h 3831794"/>
              <a:gd name="connsiteX4" fmla="*/ 3282689 w 3282689"/>
              <a:gd name="connsiteY4" fmla="*/ 3831794 h 3831794"/>
              <a:gd name="connsiteX5" fmla="*/ 0 w 3282689"/>
              <a:gd name="connsiteY5" fmla="*/ 2833869 h 3831794"/>
              <a:gd name="connsiteX6" fmla="*/ 990195 w 3282689"/>
              <a:gd name="connsiteY6" fmla="*/ 2842548 h 383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2689" h="3831794">
                <a:moveTo>
                  <a:pt x="990195" y="2842548"/>
                </a:moveTo>
                <a:cubicBezTo>
                  <a:pt x="993983" y="1781897"/>
                  <a:pt x="997772" y="2083516"/>
                  <a:pt x="1001560" y="1022865"/>
                </a:cubicBezTo>
                <a:lnTo>
                  <a:pt x="24879" y="1007710"/>
                </a:lnTo>
                <a:lnTo>
                  <a:pt x="3269332" y="0"/>
                </a:lnTo>
                <a:cubicBezTo>
                  <a:pt x="3273784" y="1277265"/>
                  <a:pt x="3278237" y="2554529"/>
                  <a:pt x="3282689" y="3831794"/>
                </a:cubicBezTo>
                <a:lnTo>
                  <a:pt x="0" y="2833869"/>
                </a:lnTo>
                <a:lnTo>
                  <a:pt x="990195" y="2842548"/>
                </a:lnTo>
                <a:close/>
              </a:path>
            </a:pathLst>
          </a:custGeom>
          <a:gradFill flip="none" rotWithShape="1">
            <a:gsLst>
              <a:gs pos="0">
                <a:srgbClr val="C00000">
                  <a:tint val="66000"/>
                  <a:satMod val="160000"/>
                  <a:alpha val="82000"/>
                </a:srgbClr>
              </a:gs>
              <a:gs pos="50000">
                <a:srgbClr val="C00000">
                  <a:tint val="44500"/>
                  <a:satMod val="160000"/>
                  <a:alpha val="74000"/>
                </a:srgbClr>
              </a:gs>
              <a:gs pos="100000">
                <a:srgbClr val="C00000">
                  <a:tint val="23500"/>
                  <a:satMod val="160000"/>
                  <a:alpha val="54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rgbClr val="C00000"/>
                </a:solidFill>
              </a:rPr>
              <a:t>HCV HRV1 Amplification</a:t>
            </a:r>
          </a:p>
        </p:txBody>
      </p:sp>
      <p:sp>
        <p:nvSpPr>
          <p:cNvPr id="7" name="Rectangle 6"/>
          <p:cNvSpPr/>
          <p:nvPr/>
        </p:nvSpPr>
        <p:spPr>
          <a:xfrm>
            <a:off x="2030890" y="3057814"/>
            <a:ext cx="1011568" cy="181344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24239" y="2038551"/>
            <a:ext cx="2797296" cy="383504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2030890" y="2035051"/>
            <a:ext cx="3293349" cy="102276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030890" y="4871257"/>
            <a:ext cx="3293349" cy="100234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36802" r="39612"/>
          <a:stretch/>
        </p:blipFill>
        <p:spPr>
          <a:xfrm>
            <a:off x="5578923" y="2044751"/>
            <a:ext cx="2287928" cy="3731402"/>
          </a:xfrm>
          <a:prstGeom prst="rect">
            <a:avLst/>
          </a:prstGeom>
        </p:spPr>
      </p:pic>
      <p:sp>
        <p:nvSpPr>
          <p:cNvPr id="17" name="TextBox 16"/>
          <p:cNvSpPr txBox="1"/>
          <p:nvPr/>
        </p:nvSpPr>
        <p:spPr>
          <a:xfrm>
            <a:off x="9067400" y="1491327"/>
            <a:ext cx="2041906" cy="369332"/>
          </a:xfrm>
          <a:prstGeom prst="rect">
            <a:avLst/>
          </a:prstGeom>
          <a:noFill/>
        </p:spPr>
        <p:txBody>
          <a:bodyPr wrap="none" rtlCol="0">
            <a:spAutoFit/>
          </a:bodyPr>
          <a:lstStyle/>
          <a:p>
            <a:r>
              <a:rPr lang="en-US" u="sng" dirty="0"/>
              <a:t>RT-PCR: 320-325 </a:t>
            </a:r>
            <a:r>
              <a:rPr lang="en-US" u="sng" dirty="0" err="1"/>
              <a:t>bp</a:t>
            </a:r>
            <a:endParaRPr lang="en-US" u="sng" dirty="0"/>
          </a:p>
        </p:txBody>
      </p:sp>
      <p:sp>
        <p:nvSpPr>
          <p:cNvPr id="20" name="Rectangle 19"/>
          <p:cNvSpPr/>
          <p:nvPr/>
        </p:nvSpPr>
        <p:spPr>
          <a:xfrm>
            <a:off x="8260901" y="2054082"/>
            <a:ext cx="3710275"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flipV="1">
            <a:off x="9196664" y="2202219"/>
            <a:ext cx="597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flipV="1">
            <a:off x="9196664" y="2371558"/>
            <a:ext cx="597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flipV="1">
            <a:off x="9196664" y="2505049"/>
            <a:ext cx="597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flipV="1">
            <a:off x="9196664" y="2646966"/>
            <a:ext cx="597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flipV="1">
            <a:off x="9196664" y="2801491"/>
            <a:ext cx="597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17130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400" y="1672039"/>
            <a:ext cx="4617985" cy="4477256"/>
          </a:xfrm>
          <a:prstGeom prst="rect">
            <a:avLst/>
          </a:prstGeom>
        </p:spPr>
      </p:pic>
      <p:sp>
        <p:nvSpPr>
          <p:cNvPr id="15" name="5-Point Star 26"/>
          <p:cNvSpPr/>
          <p:nvPr/>
        </p:nvSpPr>
        <p:spPr>
          <a:xfrm>
            <a:off x="2044100" y="2041075"/>
            <a:ext cx="3282689" cy="3831794"/>
          </a:xfrm>
          <a:custGeom>
            <a:avLst/>
            <a:gdLst>
              <a:gd name="connsiteX0" fmla="*/ 2 w 1759096"/>
              <a:gd name="connsiteY0" fmla="*/ 671913 h 1759096"/>
              <a:gd name="connsiteX1" fmla="*/ 671919 w 1759096"/>
              <a:gd name="connsiteY1" fmla="*/ 671918 h 1759096"/>
              <a:gd name="connsiteX2" fmla="*/ 879548 w 1759096"/>
              <a:gd name="connsiteY2" fmla="*/ 0 h 1759096"/>
              <a:gd name="connsiteX3" fmla="*/ 1087177 w 1759096"/>
              <a:gd name="connsiteY3" fmla="*/ 671918 h 1759096"/>
              <a:gd name="connsiteX4" fmla="*/ 1759094 w 1759096"/>
              <a:gd name="connsiteY4" fmla="*/ 671913 h 1759096"/>
              <a:gd name="connsiteX5" fmla="*/ 1215499 w 1759096"/>
              <a:gd name="connsiteY5" fmla="*/ 1087177 h 1759096"/>
              <a:gd name="connsiteX6" fmla="*/ 1423137 w 1759096"/>
              <a:gd name="connsiteY6" fmla="*/ 1759092 h 1759096"/>
              <a:gd name="connsiteX7" fmla="*/ 879548 w 1759096"/>
              <a:gd name="connsiteY7" fmla="*/ 1343821 h 1759096"/>
              <a:gd name="connsiteX8" fmla="*/ 335959 w 1759096"/>
              <a:gd name="connsiteY8" fmla="*/ 1759092 h 1759096"/>
              <a:gd name="connsiteX9" fmla="*/ 543597 w 1759096"/>
              <a:gd name="connsiteY9" fmla="*/ 1087177 h 1759096"/>
              <a:gd name="connsiteX10" fmla="*/ 2 w 1759096"/>
              <a:gd name="connsiteY10" fmla="*/ 671913 h 1759096"/>
              <a:gd name="connsiteX0" fmla="*/ 226047 w 1985139"/>
              <a:gd name="connsiteY0" fmla="*/ 996109 h 2083288"/>
              <a:gd name="connsiteX1" fmla="*/ 897964 w 1985139"/>
              <a:gd name="connsiteY1" fmla="*/ 996114 h 2083288"/>
              <a:gd name="connsiteX2" fmla="*/ 0 w 1985139"/>
              <a:gd name="connsiteY2" fmla="*/ 0 h 2083288"/>
              <a:gd name="connsiteX3" fmla="*/ 1313222 w 1985139"/>
              <a:gd name="connsiteY3" fmla="*/ 996114 h 2083288"/>
              <a:gd name="connsiteX4" fmla="*/ 1985139 w 1985139"/>
              <a:gd name="connsiteY4" fmla="*/ 996109 h 2083288"/>
              <a:gd name="connsiteX5" fmla="*/ 1441544 w 1985139"/>
              <a:gd name="connsiteY5" fmla="*/ 1411373 h 2083288"/>
              <a:gd name="connsiteX6" fmla="*/ 1649182 w 1985139"/>
              <a:gd name="connsiteY6" fmla="*/ 2083288 h 2083288"/>
              <a:gd name="connsiteX7" fmla="*/ 1105593 w 1985139"/>
              <a:gd name="connsiteY7" fmla="*/ 1668017 h 2083288"/>
              <a:gd name="connsiteX8" fmla="*/ 562004 w 1985139"/>
              <a:gd name="connsiteY8" fmla="*/ 2083288 h 2083288"/>
              <a:gd name="connsiteX9" fmla="*/ 769642 w 1985139"/>
              <a:gd name="connsiteY9" fmla="*/ 1411373 h 2083288"/>
              <a:gd name="connsiteX10" fmla="*/ 226047 w 1985139"/>
              <a:gd name="connsiteY10" fmla="*/ 996109 h 2083288"/>
              <a:gd name="connsiteX0" fmla="*/ 226047 w 5078887"/>
              <a:gd name="connsiteY0" fmla="*/ 996109 h 2083288"/>
              <a:gd name="connsiteX1" fmla="*/ 897964 w 5078887"/>
              <a:gd name="connsiteY1" fmla="*/ 996114 h 2083288"/>
              <a:gd name="connsiteX2" fmla="*/ 0 w 5078887"/>
              <a:gd name="connsiteY2" fmla="*/ 0 h 2083288"/>
              <a:gd name="connsiteX3" fmla="*/ 5078887 w 5078887"/>
              <a:gd name="connsiteY3" fmla="*/ 339408 h 2083288"/>
              <a:gd name="connsiteX4" fmla="*/ 1985139 w 5078887"/>
              <a:gd name="connsiteY4" fmla="*/ 996109 h 2083288"/>
              <a:gd name="connsiteX5" fmla="*/ 1441544 w 5078887"/>
              <a:gd name="connsiteY5" fmla="*/ 1411373 h 2083288"/>
              <a:gd name="connsiteX6" fmla="*/ 1649182 w 5078887"/>
              <a:gd name="connsiteY6" fmla="*/ 2083288 h 2083288"/>
              <a:gd name="connsiteX7" fmla="*/ 1105593 w 5078887"/>
              <a:gd name="connsiteY7" fmla="*/ 1668017 h 2083288"/>
              <a:gd name="connsiteX8" fmla="*/ 562004 w 5078887"/>
              <a:gd name="connsiteY8" fmla="*/ 2083288 h 2083288"/>
              <a:gd name="connsiteX9" fmla="*/ 769642 w 5078887"/>
              <a:gd name="connsiteY9" fmla="*/ 1411373 h 2083288"/>
              <a:gd name="connsiteX10" fmla="*/ 226047 w 5078887"/>
              <a:gd name="connsiteY10" fmla="*/ 996109 h 2083288"/>
              <a:gd name="connsiteX0" fmla="*/ 226047 w 5078887"/>
              <a:gd name="connsiteY0" fmla="*/ 996109 h 2083288"/>
              <a:gd name="connsiteX1" fmla="*/ 897964 w 5078887"/>
              <a:gd name="connsiteY1" fmla="*/ 996114 h 2083288"/>
              <a:gd name="connsiteX2" fmla="*/ 0 w 5078887"/>
              <a:gd name="connsiteY2" fmla="*/ 0 h 2083288"/>
              <a:gd name="connsiteX3" fmla="*/ 5078887 w 5078887"/>
              <a:gd name="connsiteY3" fmla="*/ 339408 h 2083288"/>
              <a:gd name="connsiteX4" fmla="*/ 2350899 w 5078887"/>
              <a:gd name="connsiteY4" fmla="*/ 464095 h 2083288"/>
              <a:gd name="connsiteX5" fmla="*/ 1441544 w 5078887"/>
              <a:gd name="connsiteY5" fmla="*/ 1411373 h 2083288"/>
              <a:gd name="connsiteX6" fmla="*/ 1649182 w 5078887"/>
              <a:gd name="connsiteY6" fmla="*/ 2083288 h 2083288"/>
              <a:gd name="connsiteX7" fmla="*/ 1105593 w 5078887"/>
              <a:gd name="connsiteY7" fmla="*/ 1668017 h 2083288"/>
              <a:gd name="connsiteX8" fmla="*/ 562004 w 5078887"/>
              <a:gd name="connsiteY8" fmla="*/ 2083288 h 2083288"/>
              <a:gd name="connsiteX9" fmla="*/ 769642 w 5078887"/>
              <a:gd name="connsiteY9" fmla="*/ 1411373 h 2083288"/>
              <a:gd name="connsiteX10" fmla="*/ 226047 w 5078887"/>
              <a:gd name="connsiteY10" fmla="*/ 996109 h 2083288"/>
              <a:gd name="connsiteX0" fmla="*/ 226047 w 5078887"/>
              <a:gd name="connsiteY0" fmla="*/ 996109 h 2083288"/>
              <a:gd name="connsiteX1" fmla="*/ 897964 w 5078887"/>
              <a:gd name="connsiteY1" fmla="*/ 996114 h 2083288"/>
              <a:gd name="connsiteX2" fmla="*/ 0 w 5078887"/>
              <a:gd name="connsiteY2" fmla="*/ 0 h 2083288"/>
              <a:gd name="connsiteX3" fmla="*/ 5078887 w 5078887"/>
              <a:gd name="connsiteY3" fmla="*/ 339408 h 2083288"/>
              <a:gd name="connsiteX4" fmla="*/ 2251146 w 5078887"/>
              <a:gd name="connsiteY4" fmla="*/ 356029 h 2083288"/>
              <a:gd name="connsiteX5" fmla="*/ 1441544 w 5078887"/>
              <a:gd name="connsiteY5" fmla="*/ 1411373 h 2083288"/>
              <a:gd name="connsiteX6" fmla="*/ 1649182 w 5078887"/>
              <a:gd name="connsiteY6" fmla="*/ 2083288 h 2083288"/>
              <a:gd name="connsiteX7" fmla="*/ 1105593 w 5078887"/>
              <a:gd name="connsiteY7" fmla="*/ 1668017 h 2083288"/>
              <a:gd name="connsiteX8" fmla="*/ 562004 w 5078887"/>
              <a:gd name="connsiteY8" fmla="*/ 2083288 h 2083288"/>
              <a:gd name="connsiteX9" fmla="*/ 769642 w 5078887"/>
              <a:gd name="connsiteY9" fmla="*/ 1411373 h 2083288"/>
              <a:gd name="connsiteX10" fmla="*/ 226047 w 5078887"/>
              <a:gd name="connsiteY10" fmla="*/ 996109 h 2083288"/>
              <a:gd name="connsiteX0" fmla="*/ 226047 w 5078887"/>
              <a:gd name="connsiteY0" fmla="*/ 996109 h 2083288"/>
              <a:gd name="connsiteX1" fmla="*/ 897964 w 5078887"/>
              <a:gd name="connsiteY1" fmla="*/ 996114 h 2083288"/>
              <a:gd name="connsiteX2" fmla="*/ 0 w 5078887"/>
              <a:gd name="connsiteY2" fmla="*/ 0 h 2083288"/>
              <a:gd name="connsiteX3" fmla="*/ 5078887 w 5078887"/>
              <a:gd name="connsiteY3" fmla="*/ 339408 h 2083288"/>
              <a:gd name="connsiteX4" fmla="*/ 2292710 w 5078887"/>
              <a:gd name="connsiteY4" fmla="*/ 247964 h 2083288"/>
              <a:gd name="connsiteX5" fmla="*/ 1441544 w 5078887"/>
              <a:gd name="connsiteY5" fmla="*/ 1411373 h 2083288"/>
              <a:gd name="connsiteX6" fmla="*/ 1649182 w 5078887"/>
              <a:gd name="connsiteY6" fmla="*/ 2083288 h 2083288"/>
              <a:gd name="connsiteX7" fmla="*/ 1105593 w 5078887"/>
              <a:gd name="connsiteY7" fmla="*/ 1668017 h 2083288"/>
              <a:gd name="connsiteX8" fmla="*/ 562004 w 5078887"/>
              <a:gd name="connsiteY8" fmla="*/ 2083288 h 2083288"/>
              <a:gd name="connsiteX9" fmla="*/ 769642 w 5078887"/>
              <a:gd name="connsiteY9" fmla="*/ 1411373 h 2083288"/>
              <a:gd name="connsiteX10" fmla="*/ 226047 w 5078887"/>
              <a:gd name="connsiteY10" fmla="*/ 996109 h 2083288"/>
              <a:gd name="connsiteX0" fmla="*/ 226047 w 5078887"/>
              <a:gd name="connsiteY0" fmla="*/ 996109 h 2083288"/>
              <a:gd name="connsiteX1" fmla="*/ 897964 w 5078887"/>
              <a:gd name="connsiteY1" fmla="*/ 996114 h 2083288"/>
              <a:gd name="connsiteX2" fmla="*/ 0 w 5078887"/>
              <a:gd name="connsiteY2" fmla="*/ 0 h 2083288"/>
              <a:gd name="connsiteX3" fmla="*/ 5078887 w 5078887"/>
              <a:gd name="connsiteY3" fmla="*/ 339408 h 2083288"/>
              <a:gd name="connsiteX4" fmla="*/ 2267772 w 5078887"/>
              <a:gd name="connsiteY4" fmla="*/ 339404 h 2083288"/>
              <a:gd name="connsiteX5" fmla="*/ 1441544 w 5078887"/>
              <a:gd name="connsiteY5" fmla="*/ 1411373 h 2083288"/>
              <a:gd name="connsiteX6" fmla="*/ 1649182 w 5078887"/>
              <a:gd name="connsiteY6" fmla="*/ 2083288 h 2083288"/>
              <a:gd name="connsiteX7" fmla="*/ 1105593 w 5078887"/>
              <a:gd name="connsiteY7" fmla="*/ 1668017 h 2083288"/>
              <a:gd name="connsiteX8" fmla="*/ 562004 w 5078887"/>
              <a:gd name="connsiteY8" fmla="*/ 2083288 h 2083288"/>
              <a:gd name="connsiteX9" fmla="*/ 769642 w 5078887"/>
              <a:gd name="connsiteY9" fmla="*/ 1411373 h 2083288"/>
              <a:gd name="connsiteX10" fmla="*/ 226047 w 5078887"/>
              <a:gd name="connsiteY10" fmla="*/ 996109 h 2083288"/>
              <a:gd name="connsiteX0" fmla="*/ 226047 w 5078887"/>
              <a:gd name="connsiteY0" fmla="*/ 996109 h 4171198"/>
              <a:gd name="connsiteX1" fmla="*/ 897964 w 5078887"/>
              <a:gd name="connsiteY1" fmla="*/ 996114 h 4171198"/>
              <a:gd name="connsiteX2" fmla="*/ 0 w 5078887"/>
              <a:gd name="connsiteY2" fmla="*/ 0 h 4171198"/>
              <a:gd name="connsiteX3" fmla="*/ 5078887 w 5078887"/>
              <a:gd name="connsiteY3" fmla="*/ 339408 h 4171198"/>
              <a:gd name="connsiteX4" fmla="*/ 2267772 w 5078887"/>
              <a:gd name="connsiteY4" fmla="*/ 339404 h 4171198"/>
              <a:gd name="connsiteX5" fmla="*/ 2281129 w 5078887"/>
              <a:gd name="connsiteY5" fmla="*/ 4171198 h 4171198"/>
              <a:gd name="connsiteX6" fmla="*/ 1649182 w 5078887"/>
              <a:gd name="connsiteY6" fmla="*/ 2083288 h 4171198"/>
              <a:gd name="connsiteX7" fmla="*/ 1105593 w 5078887"/>
              <a:gd name="connsiteY7" fmla="*/ 1668017 h 4171198"/>
              <a:gd name="connsiteX8" fmla="*/ 562004 w 5078887"/>
              <a:gd name="connsiteY8" fmla="*/ 2083288 h 4171198"/>
              <a:gd name="connsiteX9" fmla="*/ 769642 w 5078887"/>
              <a:gd name="connsiteY9" fmla="*/ 1411373 h 4171198"/>
              <a:gd name="connsiteX10" fmla="*/ 226047 w 5078887"/>
              <a:gd name="connsiteY10" fmla="*/ 996109 h 4171198"/>
              <a:gd name="connsiteX0" fmla="*/ 1236937 w 6089777"/>
              <a:gd name="connsiteY0" fmla="*/ 996109 h 4171198"/>
              <a:gd name="connsiteX1" fmla="*/ 1908854 w 6089777"/>
              <a:gd name="connsiteY1" fmla="*/ 996114 h 4171198"/>
              <a:gd name="connsiteX2" fmla="*/ 1010890 w 6089777"/>
              <a:gd name="connsiteY2" fmla="*/ 0 h 4171198"/>
              <a:gd name="connsiteX3" fmla="*/ 6089777 w 6089777"/>
              <a:gd name="connsiteY3" fmla="*/ 339408 h 4171198"/>
              <a:gd name="connsiteX4" fmla="*/ 3278662 w 6089777"/>
              <a:gd name="connsiteY4" fmla="*/ 339404 h 4171198"/>
              <a:gd name="connsiteX5" fmla="*/ 3292019 w 6089777"/>
              <a:gd name="connsiteY5" fmla="*/ 4171198 h 4171198"/>
              <a:gd name="connsiteX6" fmla="*/ 0 w 6089777"/>
              <a:gd name="connsiteY6" fmla="*/ 1335142 h 4171198"/>
              <a:gd name="connsiteX7" fmla="*/ 2116483 w 6089777"/>
              <a:gd name="connsiteY7" fmla="*/ 1668017 h 4171198"/>
              <a:gd name="connsiteX8" fmla="*/ 1572894 w 6089777"/>
              <a:gd name="connsiteY8" fmla="*/ 2083288 h 4171198"/>
              <a:gd name="connsiteX9" fmla="*/ 1780532 w 6089777"/>
              <a:gd name="connsiteY9" fmla="*/ 1411373 h 4171198"/>
              <a:gd name="connsiteX10" fmla="*/ 1236937 w 6089777"/>
              <a:gd name="connsiteY10" fmla="*/ 996109 h 4171198"/>
              <a:gd name="connsiteX0" fmla="*/ 1236937 w 6089777"/>
              <a:gd name="connsiteY0" fmla="*/ 996109 h 4171198"/>
              <a:gd name="connsiteX1" fmla="*/ 1908854 w 6089777"/>
              <a:gd name="connsiteY1" fmla="*/ 996114 h 4171198"/>
              <a:gd name="connsiteX2" fmla="*/ 1010890 w 6089777"/>
              <a:gd name="connsiteY2" fmla="*/ 0 h 4171198"/>
              <a:gd name="connsiteX3" fmla="*/ 6089777 w 6089777"/>
              <a:gd name="connsiteY3" fmla="*/ 339408 h 4171198"/>
              <a:gd name="connsiteX4" fmla="*/ 3278662 w 6089777"/>
              <a:gd name="connsiteY4" fmla="*/ 339404 h 4171198"/>
              <a:gd name="connsiteX5" fmla="*/ 3292019 w 6089777"/>
              <a:gd name="connsiteY5" fmla="*/ 4171198 h 4171198"/>
              <a:gd name="connsiteX6" fmla="*/ 0 w 6089777"/>
              <a:gd name="connsiteY6" fmla="*/ 1335142 h 4171198"/>
              <a:gd name="connsiteX7" fmla="*/ 2116483 w 6089777"/>
              <a:gd name="connsiteY7" fmla="*/ 1668017 h 4171198"/>
              <a:gd name="connsiteX8" fmla="*/ 974378 w 6089777"/>
              <a:gd name="connsiteY8" fmla="*/ 1351768 h 4171198"/>
              <a:gd name="connsiteX9" fmla="*/ 1780532 w 6089777"/>
              <a:gd name="connsiteY9" fmla="*/ 1411373 h 4171198"/>
              <a:gd name="connsiteX10" fmla="*/ 1236937 w 6089777"/>
              <a:gd name="connsiteY10" fmla="*/ 996109 h 4171198"/>
              <a:gd name="connsiteX0" fmla="*/ 1236937 w 6089777"/>
              <a:gd name="connsiteY0" fmla="*/ 996109 h 4171198"/>
              <a:gd name="connsiteX1" fmla="*/ 1908854 w 6089777"/>
              <a:gd name="connsiteY1" fmla="*/ 996114 h 4171198"/>
              <a:gd name="connsiteX2" fmla="*/ 1010890 w 6089777"/>
              <a:gd name="connsiteY2" fmla="*/ 0 h 4171198"/>
              <a:gd name="connsiteX3" fmla="*/ 6089777 w 6089777"/>
              <a:gd name="connsiteY3" fmla="*/ 339408 h 4171198"/>
              <a:gd name="connsiteX4" fmla="*/ 3278662 w 6089777"/>
              <a:gd name="connsiteY4" fmla="*/ 339404 h 4171198"/>
              <a:gd name="connsiteX5" fmla="*/ 3292019 w 6089777"/>
              <a:gd name="connsiteY5" fmla="*/ 4171198 h 4171198"/>
              <a:gd name="connsiteX6" fmla="*/ 0 w 6089777"/>
              <a:gd name="connsiteY6" fmla="*/ 1335142 h 4171198"/>
              <a:gd name="connsiteX7" fmla="*/ 1202083 w 6089777"/>
              <a:gd name="connsiteY7" fmla="*/ 1601515 h 4171198"/>
              <a:gd name="connsiteX8" fmla="*/ 974378 w 6089777"/>
              <a:gd name="connsiteY8" fmla="*/ 1351768 h 4171198"/>
              <a:gd name="connsiteX9" fmla="*/ 1780532 w 6089777"/>
              <a:gd name="connsiteY9" fmla="*/ 1411373 h 4171198"/>
              <a:gd name="connsiteX10" fmla="*/ 1236937 w 6089777"/>
              <a:gd name="connsiteY10" fmla="*/ 996109 h 4171198"/>
              <a:gd name="connsiteX0" fmla="*/ 1236937 w 6089777"/>
              <a:gd name="connsiteY0" fmla="*/ 996109 h 4171198"/>
              <a:gd name="connsiteX1" fmla="*/ 1908854 w 6089777"/>
              <a:gd name="connsiteY1" fmla="*/ 996114 h 4171198"/>
              <a:gd name="connsiteX2" fmla="*/ 1010890 w 6089777"/>
              <a:gd name="connsiteY2" fmla="*/ 0 h 4171198"/>
              <a:gd name="connsiteX3" fmla="*/ 6089777 w 6089777"/>
              <a:gd name="connsiteY3" fmla="*/ 339408 h 4171198"/>
              <a:gd name="connsiteX4" fmla="*/ 3278662 w 6089777"/>
              <a:gd name="connsiteY4" fmla="*/ 339404 h 4171198"/>
              <a:gd name="connsiteX5" fmla="*/ 3292019 w 6089777"/>
              <a:gd name="connsiteY5" fmla="*/ 4171198 h 4171198"/>
              <a:gd name="connsiteX6" fmla="*/ 0 w 6089777"/>
              <a:gd name="connsiteY6" fmla="*/ 1335142 h 4171198"/>
              <a:gd name="connsiteX7" fmla="*/ 1202083 w 6089777"/>
              <a:gd name="connsiteY7" fmla="*/ 1601515 h 4171198"/>
              <a:gd name="connsiteX8" fmla="*/ 1298574 w 6089777"/>
              <a:gd name="connsiteY8" fmla="*/ 1376706 h 4171198"/>
              <a:gd name="connsiteX9" fmla="*/ 1780532 w 6089777"/>
              <a:gd name="connsiteY9" fmla="*/ 1411373 h 4171198"/>
              <a:gd name="connsiteX10" fmla="*/ 1236937 w 6089777"/>
              <a:gd name="connsiteY10" fmla="*/ 996109 h 4171198"/>
              <a:gd name="connsiteX0" fmla="*/ 1236937 w 6089777"/>
              <a:gd name="connsiteY0" fmla="*/ 996109 h 4171198"/>
              <a:gd name="connsiteX1" fmla="*/ 1908854 w 6089777"/>
              <a:gd name="connsiteY1" fmla="*/ 996114 h 4171198"/>
              <a:gd name="connsiteX2" fmla="*/ 1010890 w 6089777"/>
              <a:gd name="connsiteY2" fmla="*/ 0 h 4171198"/>
              <a:gd name="connsiteX3" fmla="*/ 6089777 w 6089777"/>
              <a:gd name="connsiteY3" fmla="*/ 339408 h 4171198"/>
              <a:gd name="connsiteX4" fmla="*/ 3278662 w 6089777"/>
              <a:gd name="connsiteY4" fmla="*/ 339404 h 4171198"/>
              <a:gd name="connsiteX5" fmla="*/ 3292019 w 6089777"/>
              <a:gd name="connsiteY5" fmla="*/ 4171198 h 4171198"/>
              <a:gd name="connsiteX6" fmla="*/ 0 w 6089777"/>
              <a:gd name="connsiteY6" fmla="*/ 1335142 h 4171198"/>
              <a:gd name="connsiteX7" fmla="*/ 1027516 w 6089777"/>
              <a:gd name="connsiteY7" fmla="*/ 1343821 h 4171198"/>
              <a:gd name="connsiteX8" fmla="*/ 1298574 w 6089777"/>
              <a:gd name="connsiteY8" fmla="*/ 1376706 h 4171198"/>
              <a:gd name="connsiteX9" fmla="*/ 1780532 w 6089777"/>
              <a:gd name="connsiteY9" fmla="*/ 1411373 h 4171198"/>
              <a:gd name="connsiteX10" fmla="*/ 1236937 w 6089777"/>
              <a:gd name="connsiteY10" fmla="*/ 996109 h 4171198"/>
              <a:gd name="connsiteX0" fmla="*/ 1236937 w 6089777"/>
              <a:gd name="connsiteY0" fmla="*/ 996109 h 4171198"/>
              <a:gd name="connsiteX1" fmla="*/ 1908854 w 6089777"/>
              <a:gd name="connsiteY1" fmla="*/ 996114 h 4171198"/>
              <a:gd name="connsiteX2" fmla="*/ 1010890 w 6089777"/>
              <a:gd name="connsiteY2" fmla="*/ 0 h 4171198"/>
              <a:gd name="connsiteX3" fmla="*/ 6089777 w 6089777"/>
              <a:gd name="connsiteY3" fmla="*/ 339408 h 4171198"/>
              <a:gd name="connsiteX4" fmla="*/ 3278662 w 6089777"/>
              <a:gd name="connsiteY4" fmla="*/ 339404 h 4171198"/>
              <a:gd name="connsiteX5" fmla="*/ 3292019 w 6089777"/>
              <a:gd name="connsiteY5" fmla="*/ 4171198 h 4171198"/>
              <a:gd name="connsiteX6" fmla="*/ 0 w 6089777"/>
              <a:gd name="connsiteY6" fmla="*/ 1335142 h 4171198"/>
              <a:gd name="connsiteX7" fmla="*/ 1027516 w 6089777"/>
              <a:gd name="connsiteY7" fmla="*/ 1343821 h 4171198"/>
              <a:gd name="connsiteX8" fmla="*/ 1298574 w 6089777"/>
              <a:gd name="connsiteY8" fmla="*/ 1376706 h 4171198"/>
              <a:gd name="connsiteX9" fmla="*/ 1236937 w 6089777"/>
              <a:gd name="connsiteY9" fmla="*/ 996109 h 4171198"/>
              <a:gd name="connsiteX0" fmla="*/ 1236937 w 6089777"/>
              <a:gd name="connsiteY0" fmla="*/ 996109 h 4171198"/>
              <a:gd name="connsiteX1" fmla="*/ 1908854 w 6089777"/>
              <a:gd name="connsiteY1" fmla="*/ 996114 h 4171198"/>
              <a:gd name="connsiteX2" fmla="*/ 1010890 w 6089777"/>
              <a:gd name="connsiteY2" fmla="*/ 0 h 4171198"/>
              <a:gd name="connsiteX3" fmla="*/ 6089777 w 6089777"/>
              <a:gd name="connsiteY3" fmla="*/ 339408 h 4171198"/>
              <a:gd name="connsiteX4" fmla="*/ 3278662 w 6089777"/>
              <a:gd name="connsiteY4" fmla="*/ 339404 h 4171198"/>
              <a:gd name="connsiteX5" fmla="*/ 3292019 w 6089777"/>
              <a:gd name="connsiteY5" fmla="*/ 4171198 h 4171198"/>
              <a:gd name="connsiteX6" fmla="*/ 0 w 6089777"/>
              <a:gd name="connsiteY6" fmla="*/ 1335142 h 4171198"/>
              <a:gd name="connsiteX7" fmla="*/ 1027516 w 6089777"/>
              <a:gd name="connsiteY7" fmla="*/ 1343821 h 4171198"/>
              <a:gd name="connsiteX8" fmla="*/ 1236937 w 6089777"/>
              <a:gd name="connsiteY8" fmla="*/ 996109 h 4171198"/>
              <a:gd name="connsiteX0" fmla="*/ 1236937 w 6089777"/>
              <a:gd name="connsiteY0" fmla="*/ 996109 h 4171198"/>
              <a:gd name="connsiteX1" fmla="*/ 1010890 w 6089777"/>
              <a:gd name="connsiteY1" fmla="*/ 0 h 4171198"/>
              <a:gd name="connsiteX2" fmla="*/ 6089777 w 6089777"/>
              <a:gd name="connsiteY2" fmla="*/ 339408 h 4171198"/>
              <a:gd name="connsiteX3" fmla="*/ 3278662 w 6089777"/>
              <a:gd name="connsiteY3" fmla="*/ 339404 h 4171198"/>
              <a:gd name="connsiteX4" fmla="*/ 3292019 w 6089777"/>
              <a:gd name="connsiteY4" fmla="*/ 4171198 h 4171198"/>
              <a:gd name="connsiteX5" fmla="*/ 0 w 6089777"/>
              <a:gd name="connsiteY5" fmla="*/ 1335142 h 4171198"/>
              <a:gd name="connsiteX6" fmla="*/ 1027516 w 6089777"/>
              <a:gd name="connsiteY6" fmla="*/ 1343821 h 4171198"/>
              <a:gd name="connsiteX7" fmla="*/ 1236937 w 6089777"/>
              <a:gd name="connsiteY7" fmla="*/ 996109 h 4171198"/>
              <a:gd name="connsiteX0" fmla="*/ 1027516 w 6089777"/>
              <a:gd name="connsiteY0" fmla="*/ 1343821 h 4171198"/>
              <a:gd name="connsiteX1" fmla="*/ 1010890 w 6089777"/>
              <a:gd name="connsiteY1" fmla="*/ 0 h 4171198"/>
              <a:gd name="connsiteX2" fmla="*/ 6089777 w 6089777"/>
              <a:gd name="connsiteY2" fmla="*/ 339408 h 4171198"/>
              <a:gd name="connsiteX3" fmla="*/ 3278662 w 6089777"/>
              <a:gd name="connsiteY3" fmla="*/ 339404 h 4171198"/>
              <a:gd name="connsiteX4" fmla="*/ 3292019 w 6089777"/>
              <a:gd name="connsiteY4" fmla="*/ 4171198 h 4171198"/>
              <a:gd name="connsiteX5" fmla="*/ 0 w 6089777"/>
              <a:gd name="connsiteY5" fmla="*/ 1335142 h 4171198"/>
              <a:gd name="connsiteX6" fmla="*/ 1027516 w 6089777"/>
              <a:gd name="connsiteY6" fmla="*/ 1343821 h 4171198"/>
              <a:gd name="connsiteX0" fmla="*/ 1018186 w 6080447"/>
              <a:gd name="connsiteY0" fmla="*/ 1343821 h 4171198"/>
              <a:gd name="connsiteX1" fmla="*/ 1001560 w 6080447"/>
              <a:gd name="connsiteY1" fmla="*/ 0 h 4171198"/>
              <a:gd name="connsiteX2" fmla="*/ 6080447 w 6080447"/>
              <a:gd name="connsiteY2" fmla="*/ 339408 h 4171198"/>
              <a:gd name="connsiteX3" fmla="*/ 3269332 w 6080447"/>
              <a:gd name="connsiteY3" fmla="*/ 339404 h 4171198"/>
              <a:gd name="connsiteX4" fmla="*/ 3282689 w 6080447"/>
              <a:gd name="connsiteY4" fmla="*/ 4171198 h 4171198"/>
              <a:gd name="connsiteX5" fmla="*/ 0 w 6080447"/>
              <a:gd name="connsiteY5" fmla="*/ 3173273 h 4171198"/>
              <a:gd name="connsiteX6" fmla="*/ 1018186 w 6080447"/>
              <a:gd name="connsiteY6" fmla="*/ 1343821 h 4171198"/>
              <a:gd name="connsiteX0" fmla="*/ 990195 w 6080447"/>
              <a:gd name="connsiteY0" fmla="*/ 3181952 h 4171198"/>
              <a:gd name="connsiteX1" fmla="*/ 1001560 w 6080447"/>
              <a:gd name="connsiteY1" fmla="*/ 0 h 4171198"/>
              <a:gd name="connsiteX2" fmla="*/ 6080447 w 6080447"/>
              <a:gd name="connsiteY2" fmla="*/ 339408 h 4171198"/>
              <a:gd name="connsiteX3" fmla="*/ 3269332 w 6080447"/>
              <a:gd name="connsiteY3" fmla="*/ 339404 h 4171198"/>
              <a:gd name="connsiteX4" fmla="*/ 3282689 w 6080447"/>
              <a:gd name="connsiteY4" fmla="*/ 4171198 h 4171198"/>
              <a:gd name="connsiteX5" fmla="*/ 0 w 6080447"/>
              <a:gd name="connsiteY5" fmla="*/ 3173273 h 4171198"/>
              <a:gd name="connsiteX6" fmla="*/ 990195 w 6080447"/>
              <a:gd name="connsiteY6" fmla="*/ 3181952 h 4171198"/>
              <a:gd name="connsiteX0" fmla="*/ 990195 w 6080447"/>
              <a:gd name="connsiteY0" fmla="*/ 2842548 h 3831794"/>
              <a:gd name="connsiteX1" fmla="*/ 1001560 w 6080447"/>
              <a:gd name="connsiteY1" fmla="*/ 1022865 h 3831794"/>
              <a:gd name="connsiteX2" fmla="*/ 6080447 w 6080447"/>
              <a:gd name="connsiteY2" fmla="*/ 4 h 3831794"/>
              <a:gd name="connsiteX3" fmla="*/ 3269332 w 6080447"/>
              <a:gd name="connsiteY3" fmla="*/ 0 h 3831794"/>
              <a:gd name="connsiteX4" fmla="*/ 3282689 w 6080447"/>
              <a:gd name="connsiteY4" fmla="*/ 3831794 h 3831794"/>
              <a:gd name="connsiteX5" fmla="*/ 0 w 6080447"/>
              <a:gd name="connsiteY5" fmla="*/ 2833869 h 3831794"/>
              <a:gd name="connsiteX6" fmla="*/ 990195 w 6080447"/>
              <a:gd name="connsiteY6" fmla="*/ 2842548 h 3831794"/>
              <a:gd name="connsiteX0" fmla="*/ 990195 w 3282689"/>
              <a:gd name="connsiteY0" fmla="*/ 2842548 h 3831794"/>
              <a:gd name="connsiteX1" fmla="*/ 1001560 w 3282689"/>
              <a:gd name="connsiteY1" fmla="*/ 1022865 h 3831794"/>
              <a:gd name="connsiteX2" fmla="*/ 24879 w 3282689"/>
              <a:gd name="connsiteY2" fmla="*/ 1007710 h 3831794"/>
              <a:gd name="connsiteX3" fmla="*/ 3269332 w 3282689"/>
              <a:gd name="connsiteY3" fmla="*/ 0 h 3831794"/>
              <a:gd name="connsiteX4" fmla="*/ 3282689 w 3282689"/>
              <a:gd name="connsiteY4" fmla="*/ 3831794 h 3831794"/>
              <a:gd name="connsiteX5" fmla="*/ 0 w 3282689"/>
              <a:gd name="connsiteY5" fmla="*/ 2833869 h 3831794"/>
              <a:gd name="connsiteX6" fmla="*/ 990195 w 3282689"/>
              <a:gd name="connsiteY6" fmla="*/ 2842548 h 383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2689" h="3831794">
                <a:moveTo>
                  <a:pt x="990195" y="2842548"/>
                </a:moveTo>
                <a:cubicBezTo>
                  <a:pt x="993983" y="1781897"/>
                  <a:pt x="997772" y="2083516"/>
                  <a:pt x="1001560" y="1022865"/>
                </a:cubicBezTo>
                <a:lnTo>
                  <a:pt x="24879" y="1007710"/>
                </a:lnTo>
                <a:lnTo>
                  <a:pt x="3269332" y="0"/>
                </a:lnTo>
                <a:cubicBezTo>
                  <a:pt x="3273784" y="1277265"/>
                  <a:pt x="3278237" y="2554529"/>
                  <a:pt x="3282689" y="3831794"/>
                </a:cubicBezTo>
                <a:lnTo>
                  <a:pt x="0" y="2833869"/>
                </a:lnTo>
                <a:lnTo>
                  <a:pt x="990195" y="2842548"/>
                </a:lnTo>
                <a:close/>
              </a:path>
            </a:pathLst>
          </a:custGeom>
          <a:gradFill flip="none" rotWithShape="1">
            <a:gsLst>
              <a:gs pos="0">
                <a:srgbClr val="C00000">
                  <a:tint val="66000"/>
                  <a:satMod val="160000"/>
                  <a:alpha val="82000"/>
                </a:srgbClr>
              </a:gs>
              <a:gs pos="50000">
                <a:srgbClr val="C00000">
                  <a:tint val="44500"/>
                  <a:satMod val="160000"/>
                  <a:alpha val="74000"/>
                </a:srgbClr>
              </a:gs>
              <a:gs pos="100000">
                <a:srgbClr val="C00000">
                  <a:tint val="23500"/>
                  <a:satMod val="160000"/>
                  <a:alpha val="54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rgbClr val="C00000"/>
                </a:solidFill>
              </a:rPr>
              <a:t>HCV HRV1 Amplification</a:t>
            </a:r>
          </a:p>
        </p:txBody>
      </p:sp>
      <p:sp>
        <p:nvSpPr>
          <p:cNvPr id="7" name="Rectangle 6"/>
          <p:cNvSpPr/>
          <p:nvPr/>
        </p:nvSpPr>
        <p:spPr>
          <a:xfrm>
            <a:off x="2030890" y="3057814"/>
            <a:ext cx="1011568" cy="181344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24239" y="2038551"/>
            <a:ext cx="2797296" cy="383504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2030890" y="2035051"/>
            <a:ext cx="3293349" cy="102276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030890" y="4871257"/>
            <a:ext cx="3293349" cy="100234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36802" r="39612"/>
          <a:stretch/>
        </p:blipFill>
        <p:spPr>
          <a:xfrm>
            <a:off x="5578923" y="2044751"/>
            <a:ext cx="2287928" cy="3731402"/>
          </a:xfrm>
          <a:prstGeom prst="rect">
            <a:avLst/>
          </a:prstGeom>
        </p:spPr>
      </p:pic>
      <p:sp>
        <p:nvSpPr>
          <p:cNvPr id="17" name="TextBox 16"/>
          <p:cNvSpPr txBox="1"/>
          <p:nvPr/>
        </p:nvSpPr>
        <p:spPr>
          <a:xfrm>
            <a:off x="9067400" y="1491327"/>
            <a:ext cx="2041906" cy="369332"/>
          </a:xfrm>
          <a:prstGeom prst="rect">
            <a:avLst/>
          </a:prstGeom>
          <a:noFill/>
        </p:spPr>
        <p:txBody>
          <a:bodyPr wrap="none" rtlCol="0">
            <a:spAutoFit/>
          </a:bodyPr>
          <a:lstStyle/>
          <a:p>
            <a:r>
              <a:rPr lang="en-US" u="sng" dirty="0"/>
              <a:t>RT-PCR: 320-325 </a:t>
            </a:r>
            <a:r>
              <a:rPr lang="en-US" u="sng" dirty="0" err="1"/>
              <a:t>bp</a:t>
            </a:r>
            <a:endParaRPr lang="en-US" u="sng" dirty="0"/>
          </a:p>
        </p:txBody>
      </p:sp>
      <p:sp>
        <p:nvSpPr>
          <p:cNvPr id="18" name="TextBox 17"/>
          <p:cNvSpPr txBox="1"/>
          <p:nvPr/>
        </p:nvSpPr>
        <p:spPr>
          <a:xfrm>
            <a:off x="8810055" y="3046429"/>
            <a:ext cx="2556597" cy="369332"/>
          </a:xfrm>
          <a:prstGeom prst="rect">
            <a:avLst/>
          </a:prstGeom>
          <a:noFill/>
        </p:spPr>
        <p:txBody>
          <a:bodyPr wrap="none" rtlCol="0">
            <a:spAutoFit/>
          </a:bodyPr>
          <a:lstStyle/>
          <a:p>
            <a:r>
              <a:rPr lang="en-US" u="sng" dirty="0"/>
              <a:t>Barcode PCR: 375-400 </a:t>
            </a:r>
            <a:r>
              <a:rPr lang="en-US" u="sng" dirty="0" err="1"/>
              <a:t>bp</a:t>
            </a:r>
            <a:endParaRPr lang="en-US" u="sng" dirty="0"/>
          </a:p>
        </p:txBody>
      </p:sp>
      <p:sp>
        <p:nvSpPr>
          <p:cNvPr id="20" name="Rectangle 19"/>
          <p:cNvSpPr/>
          <p:nvPr/>
        </p:nvSpPr>
        <p:spPr>
          <a:xfrm>
            <a:off x="8260901" y="2054082"/>
            <a:ext cx="3710275"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flipV="1">
            <a:off x="9196664" y="2202219"/>
            <a:ext cx="597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flipV="1">
            <a:off x="9196664" y="2371558"/>
            <a:ext cx="597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flipV="1">
            <a:off x="9196664" y="2505049"/>
            <a:ext cx="597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flipV="1">
            <a:off x="9196664" y="2646966"/>
            <a:ext cx="597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flipV="1">
            <a:off x="9196664" y="2801491"/>
            <a:ext cx="597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flipV="1">
            <a:off x="10260355" y="3562886"/>
            <a:ext cx="597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flipV="1">
            <a:off x="10857515" y="3562884"/>
            <a:ext cx="221139"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flipV="1">
            <a:off x="10039216" y="3562884"/>
            <a:ext cx="221139"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flipV="1">
            <a:off x="9410747" y="3766954"/>
            <a:ext cx="597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flipV="1">
            <a:off x="10007907" y="3766952"/>
            <a:ext cx="221139"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flipV="1">
            <a:off x="9189608" y="3766952"/>
            <a:ext cx="221139"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flipV="1">
            <a:off x="10608804" y="3864313"/>
            <a:ext cx="597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flipV="1">
            <a:off x="11205964" y="3864311"/>
            <a:ext cx="221139"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flipV="1">
            <a:off x="10387665" y="3864311"/>
            <a:ext cx="221139"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flipV="1">
            <a:off x="9790505" y="4068377"/>
            <a:ext cx="597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flipV="1">
            <a:off x="10387665" y="4068375"/>
            <a:ext cx="221139"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flipV="1">
            <a:off x="9569366" y="4068375"/>
            <a:ext cx="221139"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flipV="1">
            <a:off x="10561452" y="4312604"/>
            <a:ext cx="597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flipV="1">
            <a:off x="11158612" y="4312602"/>
            <a:ext cx="221139"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flipV="1">
            <a:off x="10340313" y="4312602"/>
            <a:ext cx="221139"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flipV="1">
            <a:off x="8880039" y="4327969"/>
            <a:ext cx="597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flipV="1">
            <a:off x="9477199" y="4327967"/>
            <a:ext cx="221139"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flipV="1">
            <a:off x="8658900" y="4327967"/>
            <a:ext cx="221139"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flipV="1">
            <a:off x="8623757" y="3561449"/>
            <a:ext cx="597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flipV="1">
            <a:off x="9220917" y="3561447"/>
            <a:ext cx="221139"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flipV="1">
            <a:off x="8402618" y="3561447"/>
            <a:ext cx="221139"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05089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400" y="1672039"/>
            <a:ext cx="4617985" cy="4477256"/>
          </a:xfrm>
          <a:prstGeom prst="rect">
            <a:avLst/>
          </a:prstGeom>
        </p:spPr>
      </p:pic>
      <p:sp>
        <p:nvSpPr>
          <p:cNvPr id="15" name="5-Point Star 26"/>
          <p:cNvSpPr/>
          <p:nvPr/>
        </p:nvSpPr>
        <p:spPr>
          <a:xfrm>
            <a:off x="2044100" y="2041075"/>
            <a:ext cx="3282689" cy="3831794"/>
          </a:xfrm>
          <a:custGeom>
            <a:avLst/>
            <a:gdLst>
              <a:gd name="connsiteX0" fmla="*/ 2 w 1759096"/>
              <a:gd name="connsiteY0" fmla="*/ 671913 h 1759096"/>
              <a:gd name="connsiteX1" fmla="*/ 671919 w 1759096"/>
              <a:gd name="connsiteY1" fmla="*/ 671918 h 1759096"/>
              <a:gd name="connsiteX2" fmla="*/ 879548 w 1759096"/>
              <a:gd name="connsiteY2" fmla="*/ 0 h 1759096"/>
              <a:gd name="connsiteX3" fmla="*/ 1087177 w 1759096"/>
              <a:gd name="connsiteY3" fmla="*/ 671918 h 1759096"/>
              <a:gd name="connsiteX4" fmla="*/ 1759094 w 1759096"/>
              <a:gd name="connsiteY4" fmla="*/ 671913 h 1759096"/>
              <a:gd name="connsiteX5" fmla="*/ 1215499 w 1759096"/>
              <a:gd name="connsiteY5" fmla="*/ 1087177 h 1759096"/>
              <a:gd name="connsiteX6" fmla="*/ 1423137 w 1759096"/>
              <a:gd name="connsiteY6" fmla="*/ 1759092 h 1759096"/>
              <a:gd name="connsiteX7" fmla="*/ 879548 w 1759096"/>
              <a:gd name="connsiteY7" fmla="*/ 1343821 h 1759096"/>
              <a:gd name="connsiteX8" fmla="*/ 335959 w 1759096"/>
              <a:gd name="connsiteY8" fmla="*/ 1759092 h 1759096"/>
              <a:gd name="connsiteX9" fmla="*/ 543597 w 1759096"/>
              <a:gd name="connsiteY9" fmla="*/ 1087177 h 1759096"/>
              <a:gd name="connsiteX10" fmla="*/ 2 w 1759096"/>
              <a:gd name="connsiteY10" fmla="*/ 671913 h 1759096"/>
              <a:gd name="connsiteX0" fmla="*/ 226047 w 1985139"/>
              <a:gd name="connsiteY0" fmla="*/ 996109 h 2083288"/>
              <a:gd name="connsiteX1" fmla="*/ 897964 w 1985139"/>
              <a:gd name="connsiteY1" fmla="*/ 996114 h 2083288"/>
              <a:gd name="connsiteX2" fmla="*/ 0 w 1985139"/>
              <a:gd name="connsiteY2" fmla="*/ 0 h 2083288"/>
              <a:gd name="connsiteX3" fmla="*/ 1313222 w 1985139"/>
              <a:gd name="connsiteY3" fmla="*/ 996114 h 2083288"/>
              <a:gd name="connsiteX4" fmla="*/ 1985139 w 1985139"/>
              <a:gd name="connsiteY4" fmla="*/ 996109 h 2083288"/>
              <a:gd name="connsiteX5" fmla="*/ 1441544 w 1985139"/>
              <a:gd name="connsiteY5" fmla="*/ 1411373 h 2083288"/>
              <a:gd name="connsiteX6" fmla="*/ 1649182 w 1985139"/>
              <a:gd name="connsiteY6" fmla="*/ 2083288 h 2083288"/>
              <a:gd name="connsiteX7" fmla="*/ 1105593 w 1985139"/>
              <a:gd name="connsiteY7" fmla="*/ 1668017 h 2083288"/>
              <a:gd name="connsiteX8" fmla="*/ 562004 w 1985139"/>
              <a:gd name="connsiteY8" fmla="*/ 2083288 h 2083288"/>
              <a:gd name="connsiteX9" fmla="*/ 769642 w 1985139"/>
              <a:gd name="connsiteY9" fmla="*/ 1411373 h 2083288"/>
              <a:gd name="connsiteX10" fmla="*/ 226047 w 1985139"/>
              <a:gd name="connsiteY10" fmla="*/ 996109 h 2083288"/>
              <a:gd name="connsiteX0" fmla="*/ 226047 w 5078887"/>
              <a:gd name="connsiteY0" fmla="*/ 996109 h 2083288"/>
              <a:gd name="connsiteX1" fmla="*/ 897964 w 5078887"/>
              <a:gd name="connsiteY1" fmla="*/ 996114 h 2083288"/>
              <a:gd name="connsiteX2" fmla="*/ 0 w 5078887"/>
              <a:gd name="connsiteY2" fmla="*/ 0 h 2083288"/>
              <a:gd name="connsiteX3" fmla="*/ 5078887 w 5078887"/>
              <a:gd name="connsiteY3" fmla="*/ 339408 h 2083288"/>
              <a:gd name="connsiteX4" fmla="*/ 1985139 w 5078887"/>
              <a:gd name="connsiteY4" fmla="*/ 996109 h 2083288"/>
              <a:gd name="connsiteX5" fmla="*/ 1441544 w 5078887"/>
              <a:gd name="connsiteY5" fmla="*/ 1411373 h 2083288"/>
              <a:gd name="connsiteX6" fmla="*/ 1649182 w 5078887"/>
              <a:gd name="connsiteY6" fmla="*/ 2083288 h 2083288"/>
              <a:gd name="connsiteX7" fmla="*/ 1105593 w 5078887"/>
              <a:gd name="connsiteY7" fmla="*/ 1668017 h 2083288"/>
              <a:gd name="connsiteX8" fmla="*/ 562004 w 5078887"/>
              <a:gd name="connsiteY8" fmla="*/ 2083288 h 2083288"/>
              <a:gd name="connsiteX9" fmla="*/ 769642 w 5078887"/>
              <a:gd name="connsiteY9" fmla="*/ 1411373 h 2083288"/>
              <a:gd name="connsiteX10" fmla="*/ 226047 w 5078887"/>
              <a:gd name="connsiteY10" fmla="*/ 996109 h 2083288"/>
              <a:gd name="connsiteX0" fmla="*/ 226047 w 5078887"/>
              <a:gd name="connsiteY0" fmla="*/ 996109 h 2083288"/>
              <a:gd name="connsiteX1" fmla="*/ 897964 w 5078887"/>
              <a:gd name="connsiteY1" fmla="*/ 996114 h 2083288"/>
              <a:gd name="connsiteX2" fmla="*/ 0 w 5078887"/>
              <a:gd name="connsiteY2" fmla="*/ 0 h 2083288"/>
              <a:gd name="connsiteX3" fmla="*/ 5078887 w 5078887"/>
              <a:gd name="connsiteY3" fmla="*/ 339408 h 2083288"/>
              <a:gd name="connsiteX4" fmla="*/ 2350899 w 5078887"/>
              <a:gd name="connsiteY4" fmla="*/ 464095 h 2083288"/>
              <a:gd name="connsiteX5" fmla="*/ 1441544 w 5078887"/>
              <a:gd name="connsiteY5" fmla="*/ 1411373 h 2083288"/>
              <a:gd name="connsiteX6" fmla="*/ 1649182 w 5078887"/>
              <a:gd name="connsiteY6" fmla="*/ 2083288 h 2083288"/>
              <a:gd name="connsiteX7" fmla="*/ 1105593 w 5078887"/>
              <a:gd name="connsiteY7" fmla="*/ 1668017 h 2083288"/>
              <a:gd name="connsiteX8" fmla="*/ 562004 w 5078887"/>
              <a:gd name="connsiteY8" fmla="*/ 2083288 h 2083288"/>
              <a:gd name="connsiteX9" fmla="*/ 769642 w 5078887"/>
              <a:gd name="connsiteY9" fmla="*/ 1411373 h 2083288"/>
              <a:gd name="connsiteX10" fmla="*/ 226047 w 5078887"/>
              <a:gd name="connsiteY10" fmla="*/ 996109 h 2083288"/>
              <a:gd name="connsiteX0" fmla="*/ 226047 w 5078887"/>
              <a:gd name="connsiteY0" fmla="*/ 996109 h 2083288"/>
              <a:gd name="connsiteX1" fmla="*/ 897964 w 5078887"/>
              <a:gd name="connsiteY1" fmla="*/ 996114 h 2083288"/>
              <a:gd name="connsiteX2" fmla="*/ 0 w 5078887"/>
              <a:gd name="connsiteY2" fmla="*/ 0 h 2083288"/>
              <a:gd name="connsiteX3" fmla="*/ 5078887 w 5078887"/>
              <a:gd name="connsiteY3" fmla="*/ 339408 h 2083288"/>
              <a:gd name="connsiteX4" fmla="*/ 2251146 w 5078887"/>
              <a:gd name="connsiteY4" fmla="*/ 356029 h 2083288"/>
              <a:gd name="connsiteX5" fmla="*/ 1441544 w 5078887"/>
              <a:gd name="connsiteY5" fmla="*/ 1411373 h 2083288"/>
              <a:gd name="connsiteX6" fmla="*/ 1649182 w 5078887"/>
              <a:gd name="connsiteY6" fmla="*/ 2083288 h 2083288"/>
              <a:gd name="connsiteX7" fmla="*/ 1105593 w 5078887"/>
              <a:gd name="connsiteY7" fmla="*/ 1668017 h 2083288"/>
              <a:gd name="connsiteX8" fmla="*/ 562004 w 5078887"/>
              <a:gd name="connsiteY8" fmla="*/ 2083288 h 2083288"/>
              <a:gd name="connsiteX9" fmla="*/ 769642 w 5078887"/>
              <a:gd name="connsiteY9" fmla="*/ 1411373 h 2083288"/>
              <a:gd name="connsiteX10" fmla="*/ 226047 w 5078887"/>
              <a:gd name="connsiteY10" fmla="*/ 996109 h 2083288"/>
              <a:gd name="connsiteX0" fmla="*/ 226047 w 5078887"/>
              <a:gd name="connsiteY0" fmla="*/ 996109 h 2083288"/>
              <a:gd name="connsiteX1" fmla="*/ 897964 w 5078887"/>
              <a:gd name="connsiteY1" fmla="*/ 996114 h 2083288"/>
              <a:gd name="connsiteX2" fmla="*/ 0 w 5078887"/>
              <a:gd name="connsiteY2" fmla="*/ 0 h 2083288"/>
              <a:gd name="connsiteX3" fmla="*/ 5078887 w 5078887"/>
              <a:gd name="connsiteY3" fmla="*/ 339408 h 2083288"/>
              <a:gd name="connsiteX4" fmla="*/ 2292710 w 5078887"/>
              <a:gd name="connsiteY4" fmla="*/ 247964 h 2083288"/>
              <a:gd name="connsiteX5" fmla="*/ 1441544 w 5078887"/>
              <a:gd name="connsiteY5" fmla="*/ 1411373 h 2083288"/>
              <a:gd name="connsiteX6" fmla="*/ 1649182 w 5078887"/>
              <a:gd name="connsiteY6" fmla="*/ 2083288 h 2083288"/>
              <a:gd name="connsiteX7" fmla="*/ 1105593 w 5078887"/>
              <a:gd name="connsiteY7" fmla="*/ 1668017 h 2083288"/>
              <a:gd name="connsiteX8" fmla="*/ 562004 w 5078887"/>
              <a:gd name="connsiteY8" fmla="*/ 2083288 h 2083288"/>
              <a:gd name="connsiteX9" fmla="*/ 769642 w 5078887"/>
              <a:gd name="connsiteY9" fmla="*/ 1411373 h 2083288"/>
              <a:gd name="connsiteX10" fmla="*/ 226047 w 5078887"/>
              <a:gd name="connsiteY10" fmla="*/ 996109 h 2083288"/>
              <a:gd name="connsiteX0" fmla="*/ 226047 w 5078887"/>
              <a:gd name="connsiteY0" fmla="*/ 996109 h 2083288"/>
              <a:gd name="connsiteX1" fmla="*/ 897964 w 5078887"/>
              <a:gd name="connsiteY1" fmla="*/ 996114 h 2083288"/>
              <a:gd name="connsiteX2" fmla="*/ 0 w 5078887"/>
              <a:gd name="connsiteY2" fmla="*/ 0 h 2083288"/>
              <a:gd name="connsiteX3" fmla="*/ 5078887 w 5078887"/>
              <a:gd name="connsiteY3" fmla="*/ 339408 h 2083288"/>
              <a:gd name="connsiteX4" fmla="*/ 2267772 w 5078887"/>
              <a:gd name="connsiteY4" fmla="*/ 339404 h 2083288"/>
              <a:gd name="connsiteX5" fmla="*/ 1441544 w 5078887"/>
              <a:gd name="connsiteY5" fmla="*/ 1411373 h 2083288"/>
              <a:gd name="connsiteX6" fmla="*/ 1649182 w 5078887"/>
              <a:gd name="connsiteY6" fmla="*/ 2083288 h 2083288"/>
              <a:gd name="connsiteX7" fmla="*/ 1105593 w 5078887"/>
              <a:gd name="connsiteY7" fmla="*/ 1668017 h 2083288"/>
              <a:gd name="connsiteX8" fmla="*/ 562004 w 5078887"/>
              <a:gd name="connsiteY8" fmla="*/ 2083288 h 2083288"/>
              <a:gd name="connsiteX9" fmla="*/ 769642 w 5078887"/>
              <a:gd name="connsiteY9" fmla="*/ 1411373 h 2083288"/>
              <a:gd name="connsiteX10" fmla="*/ 226047 w 5078887"/>
              <a:gd name="connsiteY10" fmla="*/ 996109 h 2083288"/>
              <a:gd name="connsiteX0" fmla="*/ 226047 w 5078887"/>
              <a:gd name="connsiteY0" fmla="*/ 996109 h 4171198"/>
              <a:gd name="connsiteX1" fmla="*/ 897964 w 5078887"/>
              <a:gd name="connsiteY1" fmla="*/ 996114 h 4171198"/>
              <a:gd name="connsiteX2" fmla="*/ 0 w 5078887"/>
              <a:gd name="connsiteY2" fmla="*/ 0 h 4171198"/>
              <a:gd name="connsiteX3" fmla="*/ 5078887 w 5078887"/>
              <a:gd name="connsiteY3" fmla="*/ 339408 h 4171198"/>
              <a:gd name="connsiteX4" fmla="*/ 2267772 w 5078887"/>
              <a:gd name="connsiteY4" fmla="*/ 339404 h 4171198"/>
              <a:gd name="connsiteX5" fmla="*/ 2281129 w 5078887"/>
              <a:gd name="connsiteY5" fmla="*/ 4171198 h 4171198"/>
              <a:gd name="connsiteX6" fmla="*/ 1649182 w 5078887"/>
              <a:gd name="connsiteY6" fmla="*/ 2083288 h 4171198"/>
              <a:gd name="connsiteX7" fmla="*/ 1105593 w 5078887"/>
              <a:gd name="connsiteY7" fmla="*/ 1668017 h 4171198"/>
              <a:gd name="connsiteX8" fmla="*/ 562004 w 5078887"/>
              <a:gd name="connsiteY8" fmla="*/ 2083288 h 4171198"/>
              <a:gd name="connsiteX9" fmla="*/ 769642 w 5078887"/>
              <a:gd name="connsiteY9" fmla="*/ 1411373 h 4171198"/>
              <a:gd name="connsiteX10" fmla="*/ 226047 w 5078887"/>
              <a:gd name="connsiteY10" fmla="*/ 996109 h 4171198"/>
              <a:gd name="connsiteX0" fmla="*/ 1236937 w 6089777"/>
              <a:gd name="connsiteY0" fmla="*/ 996109 h 4171198"/>
              <a:gd name="connsiteX1" fmla="*/ 1908854 w 6089777"/>
              <a:gd name="connsiteY1" fmla="*/ 996114 h 4171198"/>
              <a:gd name="connsiteX2" fmla="*/ 1010890 w 6089777"/>
              <a:gd name="connsiteY2" fmla="*/ 0 h 4171198"/>
              <a:gd name="connsiteX3" fmla="*/ 6089777 w 6089777"/>
              <a:gd name="connsiteY3" fmla="*/ 339408 h 4171198"/>
              <a:gd name="connsiteX4" fmla="*/ 3278662 w 6089777"/>
              <a:gd name="connsiteY4" fmla="*/ 339404 h 4171198"/>
              <a:gd name="connsiteX5" fmla="*/ 3292019 w 6089777"/>
              <a:gd name="connsiteY5" fmla="*/ 4171198 h 4171198"/>
              <a:gd name="connsiteX6" fmla="*/ 0 w 6089777"/>
              <a:gd name="connsiteY6" fmla="*/ 1335142 h 4171198"/>
              <a:gd name="connsiteX7" fmla="*/ 2116483 w 6089777"/>
              <a:gd name="connsiteY7" fmla="*/ 1668017 h 4171198"/>
              <a:gd name="connsiteX8" fmla="*/ 1572894 w 6089777"/>
              <a:gd name="connsiteY8" fmla="*/ 2083288 h 4171198"/>
              <a:gd name="connsiteX9" fmla="*/ 1780532 w 6089777"/>
              <a:gd name="connsiteY9" fmla="*/ 1411373 h 4171198"/>
              <a:gd name="connsiteX10" fmla="*/ 1236937 w 6089777"/>
              <a:gd name="connsiteY10" fmla="*/ 996109 h 4171198"/>
              <a:gd name="connsiteX0" fmla="*/ 1236937 w 6089777"/>
              <a:gd name="connsiteY0" fmla="*/ 996109 h 4171198"/>
              <a:gd name="connsiteX1" fmla="*/ 1908854 w 6089777"/>
              <a:gd name="connsiteY1" fmla="*/ 996114 h 4171198"/>
              <a:gd name="connsiteX2" fmla="*/ 1010890 w 6089777"/>
              <a:gd name="connsiteY2" fmla="*/ 0 h 4171198"/>
              <a:gd name="connsiteX3" fmla="*/ 6089777 w 6089777"/>
              <a:gd name="connsiteY3" fmla="*/ 339408 h 4171198"/>
              <a:gd name="connsiteX4" fmla="*/ 3278662 w 6089777"/>
              <a:gd name="connsiteY4" fmla="*/ 339404 h 4171198"/>
              <a:gd name="connsiteX5" fmla="*/ 3292019 w 6089777"/>
              <a:gd name="connsiteY5" fmla="*/ 4171198 h 4171198"/>
              <a:gd name="connsiteX6" fmla="*/ 0 w 6089777"/>
              <a:gd name="connsiteY6" fmla="*/ 1335142 h 4171198"/>
              <a:gd name="connsiteX7" fmla="*/ 2116483 w 6089777"/>
              <a:gd name="connsiteY7" fmla="*/ 1668017 h 4171198"/>
              <a:gd name="connsiteX8" fmla="*/ 974378 w 6089777"/>
              <a:gd name="connsiteY8" fmla="*/ 1351768 h 4171198"/>
              <a:gd name="connsiteX9" fmla="*/ 1780532 w 6089777"/>
              <a:gd name="connsiteY9" fmla="*/ 1411373 h 4171198"/>
              <a:gd name="connsiteX10" fmla="*/ 1236937 w 6089777"/>
              <a:gd name="connsiteY10" fmla="*/ 996109 h 4171198"/>
              <a:gd name="connsiteX0" fmla="*/ 1236937 w 6089777"/>
              <a:gd name="connsiteY0" fmla="*/ 996109 h 4171198"/>
              <a:gd name="connsiteX1" fmla="*/ 1908854 w 6089777"/>
              <a:gd name="connsiteY1" fmla="*/ 996114 h 4171198"/>
              <a:gd name="connsiteX2" fmla="*/ 1010890 w 6089777"/>
              <a:gd name="connsiteY2" fmla="*/ 0 h 4171198"/>
              <a:gd name="connsiteX3" fmla="*/ 6089777 w 6089777"/>
              <a:gd name="connsiteY3" fmla="*/ 339408 h 4171198"/>
              <a:gd name="connsiteX4" fmla="*/ 3278662 w 6089777"/>
              <a:gd name="connsiteY4" fmla="*/ 339404 h 4171198"/>
              <a:gd name="connsiteX5" fmla="*/ 3292019 w 6089777"/>
              <a:gd name="connsiteY5" fmla="*/ 4171198 h 4171198"/>
              <a:gd name="connsiteX6" fmla="*/ 0 w 6089777"/>
              <a:gd name="connsiteY6" fmla="*/ 1335142 h 4171198"/>
              <a:gd name="connsiteX7" fmla="*/ 1202083 w 6089777"/>
              <a:gd name="connsiteY7" fmla="*/ 1601515 h 4171198"/>
              <a:gd name="connsiteX8" fmla="*/ 974378 w 6089777"/>
              <a:gd name="connsiteY8" fmla="*/ 1351768 h 4171198"/>
              <a:gd name="connsiteX9" fmla="*/ 1780532 w 6089777"/>
              <a:gd name="connsiteY9" fmla="*/ 1411373 h 4171198"/>
              <a:gd name="connsiteX10" fmla="*/ 1236937 w 6089777"/>
              <a:gd name="connsiteY10" fmla="*/ 996109 h 4171198"/>
              <a:gd name="connsiteX0" fmla="*/ 1236937 w 6089777"/>
              <a:gd name="connsiteY0" fmla="*/ 996109 h 4171198"/>
              <a:gd name="connsiteX1" fmla="*/ 1908854 w 6089777"/>
              <a:gd name="connsiteY1" fmla="*/ 996114 h 4171198"/>
              <a:gd name="connsiteX2" fmla="*/ 1010890 w 6089777"/>
              <a:gd name="connsiteY2" fmla="*/ 0 h 4171198"/>
              <a:gd name="connsiteX3" fmla="*/ 6089777 w 6089777"/>
              <a:gd name="connsiteY3" fmla="*/ 339408 h 4171198"/>
              <a:gd name="connsiteX4" fmla="*/ 3278662 w 6089777"/>
              <a:gd name="connsiteY4" fmla="*/ 339404 h 4171198"/>
              <a:gd name="connsiteX5" fmla="*/ 3292019 w 6089777"/>
              <a:gd name="connsiteY5" fmla="*/ 4171198 h 4171198"/>
              <a:gd name="connsiteX6" fmla="*/ 0 w 6089777"/>
              <a:gd name="connsiteY6" fmla="*/ 1335142 h 4171198"/>
              <a:gd name="connsiteX7" fmla="*/ 1202083 w 6089777"/>
              <a:gd name="connsiteY7" fmla="*/ 1601515 h 4171198"/>
              <a:gd name="connsiteX8" fmla="*/ 1298574 w 6089777"/>
              <a:gd name="connsiteY8" fmla="*/ 1376706 h 4171198"/>
              <a:gd name="connsiteX9" fmla="*/ 1780532 w 6089777"/>
              <a:gd name="connsiteY9" fmla="*/ 1411373 h 4171198"/>
              <a:gd name="connsiteX10" fmla="*/ 1236937 w 6089777"/>
              <a:gd name="connsiteY10" fmla="*/ 996109 h 4171198"/>
              <a:gd name="connsiteX0" fmla="*/ 1236937 w 6089777"/>
              <a:gd name="connsiteY0" fmla="*/ 996109 h 4171198"/>
              <a:gd name="connsiteX1" fmla="*/ 1908854 w 6089777"/>
              <a:gd name="connsiteY1" fmla="*/ 996114 h 4171198"/>
              <a:gd name="connsiteX2" fmla="*/ 1010890 w 6089777"/>
              <a:gd name="connsiteY2" fmla="*/ 0 h 4171198"/>
              <a:gd name="connsiteX3" fmla="*/ 6089777 w 6089777"/>
              <a:gd name="connsiteY3" fmla="*/ 339408 h 4171198"/>
              <a:gd name="connsiteX4" fmla="*/ 3278662 w 6089777"/>
              <a:gd name="connsiteY4" fmla="*/ 339404 h 4171198"/>
              <a:gd name="connsiteX5" fmla="*/ 3292019 w 6089777"/>
              <a:gd name="connsiteY5" fmla="*/ 4171198 h 4171198"/>
              <a:gd name="connsiteX6" fmla="*/ 0 w 6089777"/>
              <a:gd name="connsiteY6" fmla="*/ 1335142 h 4171198"/>
              <a:gd name="connsiteX7" fmla="*/ 1027516 w 6089777"/>
              <a:gd name="connsiteY7" fmla="*/ 1343821 h 4171198"/>
              <a:gd name="connsiteX8" fmla="*/ 1298574 w 6089777"/>
              <a:gd name="connsiteY8" fmla="*/ 1376706 h 4171198"/>
              <a:gd name="connsiteX9" fmla="*/ 1780532 w 6089777"/>
              <a:gd name="connsiteY9" fmla="*/ 1411373 h 4171198"/>
              <a:gd name="connsiteX10" fmla="*/ 1236937 w 6089777"/>
              <a:gd name="connsiteY10" fmla="*/ 996109 h 4171198"/>
              <a:gd name="connsiteX0" fmla="*/ 1236937 w 6089777"/>
              <a:gd name="connsiteY0" fmla="*/ 996109 h 4171198"/>
              <a:gd name="connsiteX1" fmla="*/ 1908854 w 6089777"/>
              <a:gd name="connsiteY1" fmla="*/ 996114 h 4171198"/>
              <a:gd name="connsiteX2" fmla="*/ 1010890 w 6089777"/>
              <a:gd name="connsiteY2" fmla="*/ 0 h 4171198"/>
              <a:gd name="connsiteX3" fmla="*/ 6089777 w 6089777"/>
              <a:gd name="connsiteY3" fmla="*/ 339408 h 4171198"/>
              <a:gd name="connsiteX4" fmla="*/ 3278662 w 6089777"/>
              <a:gd name="connsiteY4" fmla="*/ 339404 h 4171198"/>
              <a:gd name="connsiteX5" fmla="*/ 3292019 w 6089777"/>
              <a:gd name="connsiteY5" fmla="*/ 4171198 h 4171198"/>
              <a:gd name="connsiteX6" fmla="*/ 0 w 6089777"/>
              <a:gd name="connsiteY6" fmla="*/ 1335142 h 4171198"/>
              <a:gd name="connsiteX7" fmla="*/ 1027516 w 6089777"/>
              <a:gd name="connsiteY7" fmla="*/ 1343821 h 4171198"/>
              <a:gd name="connsiteX8" fmla="*/ 1298574 w 6089777"/>
              <a:gd name="connsiteY8" fmla="*/ 1376706 h 4171198"/>
              <a:gd name="connsiteX9" fmla="*/ 1236937 w 6089777"/>
              <a:gd name="connsiteY9" fmla="*/ 996109 h 4171198"/>
              <a:gd name="connsiteX0" fmla="*/ 1236937 w 6089777"/>
              <a:gd name="connsiteY0" fmla="*/ 996109 h 4171198"/>
              <a:gd name="connsiteX1" fmla="*/ 1908854 w 6089777"/>
              <a:gd name="connsiteY1" fmla="*/ 996114 h 4171198"/>
              <a:gd name="connsiteX2" fmla="*/ 1010890 w 6089777"/>
              <a:gd name="connsiteY2" fmla="*/ 0 h 4171198"/>
              <a:gd name="connsiteX3" fmla="*/ 6089777 w 6089777"/>
              <a:gd name="connsiteY3" fmla="*/ 339408 h 4171198"/>
              <a:gd name="connsiteX4" fmla="*/ 3278662 w 6089777"/>
              <a:gd name="connsiteY4" fmla="*/ 339404 h 4171198"/>
              <a:gd name="connsiteX5" fmla="*/ 3292019 w 6089777"/>
              <a:gd name="connsiteY5" fmla="*/ 4171198 h 4171198"/>
              <a:gd name="connsiteX6" fmla="*/ 0 w 6089777"/>
              <a:gd name="connsiteY6" fmla="*/ 1335142 h 4171198"/>
              <a:gd name="connsiteX7" fmla="*/ 1027516 w 6089777"/>
              <a:gd name="connsiteY7" fmla="*/ 1343821 h 4171198"/>
              <a:gd name="connsiteX8" fmla="*/ 1236937 w 6089777"/>
              <a:gd name="connsiteY8" fmla="*/ 996109 h 4171198"/>
              <a:gd name="connsiteX0" fmla="*/ 1236937 w 6089777"/>
              <a:gd name="connsiteY0" fmla="*/ 996109 h 4171198"/>
              <a:gd name="connsiteX1" fmla="*/ 1010890 w 6089777"/>
              <a:gd name="connsiteY1" fmla="*/ 0 h 4171198"/>
              <a:gd name="connsiteX2" fmla="*/ 6089777 w 6089777"/>
              <a:gd name="connsiteY2" fmla="*/ 339408 h 4171198"/>
              <a:gd name="connsiteX3" fmla="*/ 3278662 w 6089777"/>
              <a:gd name="connsiteY3" fmla="*/ 339404 h 4171198"/>
              <a:gd name="connsiteX4" fmla="*/ 3292019 w 6089777"/>
              <a:gd name="connsiteY4" fmla="*/ 4171198 h 4171198"/>
              <a:gd name="connsiteX5" fmla="*/ 0 w 6089777"/>
              <a:gd name="connsiteY5" fmla="*/ 1335142 h 4171198"/>
              <a:gd name="connsiteX6" fmla="*/ 1027516 w 6089777"/>
              <a:gd name="connsiteY6" fmla="*/ 1343821 h 4171198"/>
              <a:gd name="connsiteX7" fmla="*/ 1236937 w 6089777"/>
              <a:gd name="connsiteY7" fmla="*/ 996109 h 4171198"/>
              <a:gd name="connsiteX0" fmla="*/ 1027516 w 6089777"/>
              <a:gd name="connsiteY0" fmla="*/ 1343821 h 4171198"/>
              <a:gd name="connsiteX1" fmla="*/ 1010890 w 6089777"/>
              <a:gd name="connsiteY1" fmla="*/ 0 h 4171198"/>
              <a:gd name="connsiteX2" fmla="*/ 6089777 w 6089777"/>
              <a:gd name="connsiteY2" fmla="*/ 339408 h 4171198"/>
              <a:gd name="connsiteX3" fmla="*/ 3278662 w 6089777"/>
              <a:gd name="connsiteY3" fmla="*/ 339404 h 4171198"/>
              <a:gd name="connsiteX4" fmla="*/ 3292019 w 6089777"/>
              <a:gd name="connsiteY4" fmla="*/ 4171198 h 4171198"/>
              <a:gd name="connsiteX5" fmla="*/ 0 w 6089777"/>
              <a:gd name="connsiteY5" fmla="*/ 1335142 h 4171198"/>
              <a:gd name="connsiteX6" fmla="*/ 1027516 w 6089777"/>
              <a:gd name="connsiteY6" fmla="*/ 1343821 h 4171198"/>
              <a:gd name="connsiteX0" fmla="*/ 1018186 w 6080447"/>
              <a:gd name="connsiteY0" fmla="*/ 1343821 h 4171198"/>
              <a:gd name="connsiteX1" fmla="*/ 1001560 w 6080447"/>
              <a:gd name="connsiteY1" fmla="*/ 0 h 4171198"/>
              <a:gd name="connsiteX2" fmla="*/ 6080447 w 6080447"/>
              <a:gd name="connsiteY2" fmla="*/ 339408 h 4171198"/>
              <a:gd name="connsiteX3" fmla="*/ 3269332 w 6080447"/>
              <a:gd name="connsiteY3" fmla="*/ 339404 h 4171198"/>
              <a:gd name="connsiteX4" fmla="*/ 3282689 w 6080447"/>
              <a:gd name="connsiteY4" fmla="*/ 4171198 h 4171198"/>
              <a:gd name="connsiteX5" fmla="*/ 0 w 6080447"/>
              <a:gd name="connsiteY5" fmla="*/ 3173273 h 4171198"/>
              <a:gd name="connsiteX6" fmla="*/ 1018186 w 6080447"/>
              <a:gd name="connsiteY6" fmla="*/ 1343821 h 4171198"/>
              <a:gd name="connsiteX0" fmla="*/ 990195 w 6080447"/>
              <a:gd name="connsiteY0" fmla="*/ 3181952 h 4171198"/>
              <a:gd name="connsiteX1" fmla="*/ 1001560 w 6080447"/>
              <a:gd name="connsiteY1" fmla="*/ 0 h 4171198"/>
              <a:gd name="connsiteX2" fmla="*/ 6080447 w 6080447"/>
              <a:gd name="connsiteY2" fmla="*/ 339408 h 4171198"/>
              <a:gd name="connsiteX3" fmla="*/ 3269332 w 6080447"/>
              <a:gd name="connsiteY3" fmla="*/ 339404 h 4171198"/>
              <a:gd name="connsiteX4" fmla="*/ 3282689 w 6080447"/>
              <a:gd name="connsiteY4" fmla="*/ 4171198 h 4171198"/>
              <a:gd name="connsiteX5" fmla="*/ 0 w 6080447"/>
              <a:gd name="connsiteY5" fmla="*/ 3173273 h 4171198"/>
              <a:gd name="connsiteX6" fmla="*/ 990195 w 6080447"/>
              <a:gd name="connsiteY6" fmla="*/ 3181952 h 4171198"/>
              <a:gd name="connsiteX0" fmla="*/ 990195 w 6080447"/>
              <a:gd name="connsiteY0" fmla="*/ 2842548 h 3831794"/>
              <a:gd name="connsiteX1" fmla="*/ 1001560 w 6080447"/>
              <a:gd name="connsiteY1" fmla="*/ 1022865 h 3831794"/>
              <a:gd name="connsiteX2" fmla="*/ 6080447 w 6080447"/>
              <a:gd name="connsiteY2" fmla="*/ 4 h 3831794"/>
              <a:gd name="connsiteX3" fmla="*/ 3269332 w 6080447"/>
              <a:gd name="connsiteY3" fmla="*/ 0 h 3831794"/>
              <a:gd name="connsiteX4" fmla="*/ 3282689 w 6080447"/>
              <a:gd name="connsiteY4" fmla="*/ 3831794 h 3831794"/>
              <a:gd name="connsiteX5" fmla="*/ 0 w 6080447"/>
              <a:gd name="connsiteY5" fmla="*/ 2833869 h 3831794"/>
              <a:gd name="connsiteX6" fmla="*/ 990195 w 6080447"/>
              <a:gd name="connsiteY6" fmla="*/ 2842548 h 3831794"/>
              <a:gd name="connsiteX0" fmla="*/ 990195 w 3282689"/>
              <a:gd name="connsiteY0" fmla="*/ 2842548 h 3831794"/>
              <a:gd name="connsiteX1" fmla="*/ 1001560 w 3282689"/>
              <a:gd name="connsiteY1" fmla="*/ 1022865 h 3831794"/>
              <a:gd name="connsiteX2" fmla="*/ 24879 w 3282689"/>
              <a:gd name="connsiteY2" fmla="*/ 1007710 h 3831794"/>
              <a:gd name="connsiteX3" fmla="*/ 3269332 w 3282689"/>
              <a:gd name="connsiteY3" fmla="*/ 0 h 3831794"/>
              <a:gd name="connsiteX4" fmla="*/ 3282689 w 3282689"/>
              <a:gd name="connsiteY4" fmla="*/ 3831794 h 3831794"/>
              <a:gd name="connsiteX5" fmla="*/ 0 w 3282689"/>
              <a:gd name="connsiteY5" fmla="*/ 2833869 h 3831794"/>
              <a:gd name="connsiteX6" fmla="*/ 990195 w 3282689"/>
              <a:gd name="connsiteY6" fmla="*/ 2842548 h 383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2689" h="3831794">
                <a:moveTo>
                  <a:pt x="990195" y="2842548"/>
                </a:moveTo>
                <a:cubicBezTo>
                  <a:pt x="993983" y="1781897"/>
                  <a:pt x="997772" y="2083516"/>
                  <a:pt x="1001560" y="1022865"/>
                </a:cubicBezTo>
                <a:lnTo>
                  <a:pt x="24879" y="1007710"/>
                </a:lnTo>
                <a:lnTo>
                  <a:pt x="3269332" y="0"/>
                </a:lnTo>
                <a:cubicBezTo>
                  <a:pt x="3273784" y="1277265"/>
                  <a:pt x="3278237" y="2554529"/>
                  <a:pt x="3282689" y="3831794"/>
                </a:cubicBezTo>
                <a:lnTo>
                  <a:pt x="0" y="2833869"/>
                </a:lnTo>
                <a:lnTo>
                  <a:pt x="990195" y="2842548"/>
                </a:lnTo>
                <a:close/>
              </a:path>
            </a:pathLst>
          </a:custGeom>
          <a:gradFill flip="none" rotWithShape="1">
            <a:gsLst>
              <a:gs pos="0">
                <a:srgbClr val="C00000">
                  <a:tint val="66000"/>
                  <a:satMod val="160000"/>
                  <a:alpha val="82000"/>
                </a:srgbClr>
              </a:gs>
              <a:gs pos="50000">
                <a:srgbClr val="C00000">
                  <a:tint val="44500"/>
                  <a:satMod val="160000"/>
                  <a:alpha val="74000"/>
                </a:srgbClr>
              </a:gs>
              <a:gs pos="100000">
                <a:srgbClr val="C00000">
                  <a:tint val="23500"/>
                  <a:satMod val="160000"/>
                  <a:alpha val="54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rgbClr val="C00000"/>
                </a:solidFill>
              </a:rPr>
              <a:t>HCV HRV1 Amplification</a:t>
            </a:r>
          </a:p>
        </p:txBody>
      </p:sp>
      <p:sp>
        <p:nvSpPr>
          <p:cNvPr id="7" name="Rectangle 6"/>
          <p:cNvSpPr/>
          <p:nvPr/>
        </p:nvSpPr>
        <p:spPr>
          <a:xfrm>
            <a:off x="2030890" y="3057814"/>
            <a:ext cx="1011568" cy="181344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24239" y="2038551"/>
            <a:ext cx="2797296" cy="383504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2030890" y="2035051"/>
            <a:ext cx="3293349" cy="102276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030890" y="4871257"/>
            <a:ext cx="3293349" cy="100234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36802" r="39612"/>
          <a:stretch/>
        </p:blipFill>
        <p:spPr>
          <a:xfrm>
            <a:off x="5578923" y="2044751"/>
            <a:ext cx="2287928" cy="3731402"/>
          </a:xfrm>
          <a:prstGeom prst="rect">
            <a:avLst/>
          </a:prstGeom>
        </p:spPr>
      </p:pic>
      <p:sp>
        <p:nvSpPr>
          <p:cNvPr id="17" name="TextBox 16"/>
          <p:cNvSpPr txBox="1"/>
          <p:nvPr/>
        </p:nvSpPr>
        <p:spPr>
          <a:xfrm>
            <a:off x="9067400" y="1491327"/>
            <a:ext cx="2041906" cy="369332"/>
          </a:xfrm>
          <a:prstGeom prst="rect">
            <a:avLst/>
          </a:prstGeom>
          <a:noFill/>
        </p:spPr>
        <p:txBody>
          <a:bodyPr wrap="none" rtlCol="0">
            <a:spAutoFit/>
          </a:bodyPr>
          <a:lstStyle/>
          <a:p>
            <a:r>
              <a:rPr lang="en-US" u="sng" dirty="0"/>
              <a:t>RT-PCR: 320-325 </a:t>
            </a:r>
            <a:r>
              <a:rPr lang="en-US" u="sng" dirty="0" err="1"/>
              <a:t>bp</a:t>
            </a:r>
            <a:endParaRPr lang="en-US" u="sng" dirty="0"/>
          </a:p>
        </p:txBody>
      </p:sp>
      <p:sp>
        <p:nvSpPr>
          <p:cNvPr id="18" name="TextBox 17"/>
          <p:cNvSpPr txBox="1"/>
          <p:nvPr/>
        </p:nvSpPr>
        <p:spPr>
          <a:xfrm>
            <a:off x="8810055" y="3046429"/>
            <a:ext cx="2556597" cy="369332"/>
          </a:xfrm>
          <a:prstGeom prst="rect">
            <a:avLst/>
          </a:prstGeom>
          <a:noFill/>
        </p:spPr>
        <p:txBody>
          <a:bodyPr wrap="none" rtlCol="0">
            <a:spAutoFit/>
          </a:bodyPr>
          <a:lstStyle/>
          <a:p>
            <a:r>
              <a:rPr lang="en-US" u="sng" dirty="0"/>
              <a:t>Barcode PCR: 375-400 </a:t>
            </a:r>
            <a:r>
              <a:rPr lang="en-US" u="sng" dirty="0" err="1"/>
              <a:t>bp</a:t>
            </a:r>
            <a:endParaRPr lang="en-US" u="sng" dirty="0"/>
          </a:p>
        </p:txBody>
      </p:sp>
      <p:sp>
        <p:nvSpPr>
          <p:cNvPr id="19" name="TextBox 18"/>
          <p:cNvSpPr txBox="1"/>
          <p:nvPr/>
        </p:nvSpPr>
        <p:spPr>
          <a:xfrm>
            <a:off x="8937365" y="4601531"/>
            <a:ext cx="2301977" cy="369332"/>
          </a:xfrm>
          <a:prstGeom prst="rect">
            <a:avLst/>
          </a:prstGeom>
          <a:noFill/>
        </p:spPr>
        <p:txBody>
          <a:bodyPr wrap="none" rtlCol="0">
            <a:spAutoFit/>
          </a:bodyPr>
          <a:lstStyle/>
          <a:p>
            <a:r>
              <a:rPr lang="en-US" u="sng" dirty="0"/>
              <a:t>Index PCR: 460-490 </a:t>
            </a:r>
            <a:r>
              <a:rPr lang="en-US" u="sng" dirty="0" err="1"/>
              <a:t>bp</a:t>
            </a:r>
            <a:endParaRPr lang="en-US" u="sng" dirty="0"/>
          </a:p>
        </p:txBody>
      </p:sp>
      <p:sp>
        <p:nvSpPr>
          <p:cNvPr id="20" name="Rectangle 19"/>
          <p:cNvSpPr/>
          <p:nvPr/>
        </p:nvSpPr>
        <p:spPr>
          <a:xfrm>
            <a:off x="8260901" y="2054082"/>
            <a:ext cx="3710275"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flipV="1">
            <a:off x="9196664" y="2202219"/>
            <a:ext cx="597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flipV="1">
            <a:off x="9196664" y="2371558"/>
            <a:ext cx="597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flipV="1">
            <a:off x="9196664" y="2505049"/>
            <a:ext cx="597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flipV="1">
            <a:off x="9196664" y="2646966"/>
            <a:ext cx="597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flipV="1">
            <a:off x="9196664" y="2801491"/>
            <a:ext cx="597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flipV="1">
            <a:off x="10260355" y="3562886"/>
            <a:ext cx="597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flipV="1">
            <a:off x="10857515" y="3562884"/>
            <a:ext cx="221139"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flipV="1">
            <a:off x="10039216" y="3562884"/>
            <a:ext cx="221139"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flipV="1">
            <a:off x="9410747" y="3766954"/>
            <a:ext cx="597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flipV="1">
            <a:off x="10007907" y="3766952"/>
            <a:ext cx="221139"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flipV="1">
            <a:off x="9189608" y="3766952"/>
            <a:ext cx="221139"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flipV="1">
            <a:off x="10608804" y="3864313"/>
            <a:ext cx="597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flipV="1">
            <a:off x="11205964" y="3864311"/>
            <a:ext cx="221139"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flipV="1">
            <a:off x="10387665" y="3864311"/>
            <a:ext cx="221139"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flipV="1">
            <a:off x="9790505" y="4068377"/>
            <a:ext cx="597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flipV="1">
            <a:off x="10387665" y="4068375"/>
            <a:ext cx="221139"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flipV="1">
            <a:off x="9569366" y="4068375"/>
            <a:ext cx="221139"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flipV="1">
            <a:off x="10561452" y="4312604"/>
            <a:ext cx="597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flipV="1">
            <a:off x="11158612" y="4312602"/>
            <a:ext cx="221139"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flipV="1">
            <a:off x="10340313" y="4312602"/>
            <a:ext cx="221139"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flipV="1">
            <a:off x="9101178" y="5170407"/>
            <a:ext cx="597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flipV="1">
            <a:off x="9698338" y="5170405"/>
            <a:ext cx="221139"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flipV="1">
            <a:off x="8880039" y="5170405"/>
            <a:ext cx="221139"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flipV="1">
            <a:off x="9919476" y="5170401"/>
            <a:ext cx="619139" cy="4572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flipV="1">
            <a:off x="8260901" y="5170401"/>
            <a:ext cx="619139" cy="4572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flipV="1">
            <a:off x="10299235" y="5457475"/>
            <a:ext cx="597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flipV="1">
            <a:off x="10896395" y="5457473"/>
            <a:ext cx="221139"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flipV="1">
            <a:off x="10078096" y="5457473"/>
            <a:ext cx="221139"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flipV="1">
            <a:off x="11117533" y="5457469"/>
            <a:ext cx="619139" cy="4572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flipV="1">
            <a:off x="9458958" y="5457469"/>
            <a:ext cx="619139" cy="4572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flipV="1">
            <a:off x="9212445" y="5704796"/>
            <a:ext cx="597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flipV="1">
            <a:off x="9809605" y="5704794"/>
            <a:ext cx="221139"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flipV="1">
            <a:off x="8991306" y="5704794"/>
            <a:ext cx="221139"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flipV="1">
            <a:off x="10030743" y="5704790"/>
            <a:ext cx="619139" cy="4572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flipV="1">
            <a:off x="8372168" y="5704790"/>
            <a:ext cx="619139" cy="4572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flipV="1">
            <a:off x="10225932" y="6089086"/>
            <a:ext cx="597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flipV="1">
            <a:off x="10823092" y="6089084"/>
            <a:ext cx="221139"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flipV="1">
            <a:off x="10004793" y="6089084"/>
            <a:ext cx="221139"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flipV="1">
            <a:off x="11044230" y="6089080"/>
            <a:ext cx="619139" cy="4572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flipV="1">
            <a:off x="9385655" y="6089080"/>
            <a:ext cx="619139" cy="4572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flipV="1">
            <a:off x="8880039" y="4327969"/>
            <a:ext cx="597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flipV="1">
            <a:off x="9477199" y="4327967"/>
            <a:ext cx="221139"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flipV="1">
            <a:off x="8658900" y="4327967"/>
            <a:ext cx="221139"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flipV="1">
            <a:off x="8623757" y="3561449"/>
            <a:ext cx="597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flipV="1">
            <a:off x="9220917" y="3561447"/>
            <a:ext cx="221139"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flipV="1">
            <a:off x="8402618" y="3561447"/>
            <a:ext cx="221139"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56995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400" y="1672039"/>
            <a:ext cx="4617985" cy="4477256"/>
          </a:xfrm>
          <a:prstGeom prst="rect">
            <a:avLst/>
          </a:prstGeom>
        </p:spPr>
      </p:pic>
      <p:sp>
        <p:nvSpPr>
          <p:cNvPr id="16" name="5-Point Star 26"/>
          <p:cNvSpPr/>
          <p:nvPr/>
        </p:nvSpPr>
        <p:spPr>
          <a:xfrm>
            <a:off x="2019292" y="2050410"/>
            <a:ext cx="6088019" cy="4186803"/>
          </a:xfrm>
          <a:custGeom>
            <a:avLst/>
            <a:gdLst>
              <a:gd name="connsiteX0" fmla="*/ 2 w 1759096"/>
              <a:gd name="connsiteY0" fmla="*/ 671913 h 1759096"/>
              <a:gd name="connsiteX1" fmla="*/ 671919 w 1759096"/>
              <a:gd name="connsiteY1" fmla="*/ 671918 h 1759096"/>
              <a:gd name="connsiteX2" fmla="*/ 879548 w 1759096"/>
              <a:gd name="connsiteY2" fmla="*/ 0 h 1759096"/>
              <a:gd name="connsiteX3" fmla="*/ 1087177 w 1759096"/>
              <a:gd name="connsiteY3" fmla="*/ 671918 h 1759096"/>
              <a:gd name="connsiteX4" fmla="*/ 1759094 w 1759096"/>
              <a:gd name="connsiteY4" fmla="*/ 671913 h 1759096"/>
              <a:gd name="connsiteX5" fmla="*/ 1215499 w 1759096"/>
              <a:gd name="connsiteY5" fmla="*/ 1087177 h 1759096"/>
              <a:gd name="connsiteX6" fmla="*/ 1423137 w 1759096"/>
              <a:gd name="connsiteY6" fmla="*/ 1759092 h 1759096"/>
              <a:gd name="connsiteX7" fmla="*/ 879548 w 1759096"/>
              <a:gd name="connsiteY7" fmla="*/ 1343821 h 1759096"/>
              <a:gd name="connsiteX8" fmla="*/ 335959 w 1759096"/>
              <a:gd name="connsiteY8" fmla="*/ 1759092 h 1759096"/>
              <a:gd name="connsiteX9" fmla="*/ 543597 w 1759096"/>
              <a:gd name="connsiteY9" fmla="*/ 1087177 h 1759096"/>
              <a:gd name="connsiteX10" fmla="*/ 2 w 1759096"/>
              <a:gd name="connsiteY10" fmla="*/ 671913 h 1759096"/>
              <a:gd name="connsiteX0" fmla="*/ 226047 w 1985139"/>
              <a:gd name="connsiteY0" fmla="*/ 996109 h 2083288"/>
              <a:gd name="connsiteX1" fmla="*/ 897964 w 1985139"/>
              <a:gd name="connsiteY1" fmla="*/ 996114 h 2083288"/>
              <a:gd name="connsiteX2" fmla="*/ 0 w 1985139"/>
              <a:gd name="connsiteY2" fmla="*/ 0 h 2083288"/>
              <a:gd name="connsiteX3" fmla="*/ 1313222 w 1985139"/>
              <a:gd name="connsiteY3" fmla="*/ 996114 h 2083288"/>
              <a:gd name="connsiteX4" fmla="*/ 1985139 w 1985139"/>
              <a:gd name="connsiteY4" fmla="*/ 996109 h 2083288"/>
              <a:gd name="connsiteX5" fmla="*/ 1441544 w 1985139"/>
              <a:gd name="connsiteY5" fmla="*/ 1411373 h 2083288"/>
              <a:gd name="connsiteX6" fmla="*/ 1649182 w 1985139"/>
              <a:gd name="connsiteY6" fmla="*/ 2083288 h 2083288"/>
              <a:gd name="connsiteX7" fmla="*/ 1105593 w 1985139"/>
              <a:gd name="connsiteY7" fmla="*/ 1668017 h 2083288"/>
              <a:gd name="connsiteX8" fmla="*/ 562004 w 1985139"/>
              <a:gd name="connsiteY8" fmla="*/ 2083288 h 2083288"/>
              <a:gd name="connsiteX9" fmla="*/ 769642 w 1985139"/>
              <a:gd name="connsiteY9" fmla="*/ 1411373 h 2083288"/>
              <a:gd name="connsiteX10" fmla="*/ 226047 w 1985139"/>
              <a:gd name="connsiteY10" fmla="*/ 996109 h 2083288"/>
              <a:gd name="connsiteX0" fmla="*/ 226047 w 5078887"/>
              <a:gd name="connsiteY0" fmla="*/ 996109 h 2083288"/>
              <a:gd name="connsiteX1" fmla="*/ 897964 w 5078887"/>
              <a:gd name="connsiteY1" fmla="*/ 996114 h 2083288"/>
              <a:gd name="connsiteX2" fmla="*/ 0 w 5078887"/>
              <a:gd name="connsiteY2" fmla="*/ 0 h 2083288"/>
              <a:gd name="connsiteX3" fmla="*/ 5078887 w 5078887"/>
              <a:gd name="connsiteY3" fmla="*/ 339408 h 2083288"/>
              <a:gd name="connsiteX4" fmla="*/ 1985139 w 5078887"/>
              <a:gd name="connsiteY4" fmla="*/ 996109 h 2083288"/>
              <a:gd name="connsiteX5" fmla="*/ 1441544 w 5078887"/>
              <a:gd name="connsiteY5" fmla="*/ 1411373 h 2083288"/>
              <a:gd name="connsiteX6" fmla="*/ 1649182 w 5078887"/>
              <a:gd name="connsiteY6" fmla="*/ 2083288 h 2083288"/>
              <a:gd name="connsiteX7" fmla="*/ 1105593 w 5078887"/>
              <a:gd name="connsiteY7" fmla="*/ 1668017 h 2083288"/>
              <a:gd name="connsiteX8" fmla="*/ 562004 w 5078887"/>
              <a:gd name="connsiteY8" fmla="*/ 2083288 h 2083288"/>
              <a:gd name="connsiteX9" fmla="*/ 769642 w 5078887"/>
              <a:gd name="connsiteY9" fmla="*/ 1411373 h 2083288"/>
              <a:gd name="connsiteX10" fmla="*/ 226047 w 5078887"/>
              <a:gd name="connsiteY10" fmla="*/ 996109 h 2083288"/>
              <a:gd name="connsiteX0" fmla="*/ 226047 w 5078887"/>
              <a:gd name="connsiteY0" fmla="*/ 996109 h 2083288"/>
              <a:gd name="connsiteX1" fmla="*/ 897964 w 5078887"/>
              <a:gd name="connsiteY1" fmla="*/ 996114 h 2083288"/>
              <a:gd name="connsiteX2" fmla="*/ 0 w 5078887"/>
              <a:gd name="connsiteY2" fmla="*/ 0 h 2083288"/>
              <a:gd name="connsiteX3" fmla="*/ 5078887 w 5078887"/>
              <a:gd name="connsiteY3" fmla="*/ 339408 h 2083288"/>
              <a:gd name="connsiteX4" fmla="*/ 2350899 w 5078887"/>
              <a:gd name="connsiteY4" fmla="*/ 464095 h 2083288"/>
              <a:gd name="connsiteX5" fmla="*/ 1441544 w 5078887"/>
              <a:gd name="connsiteY5" fmla="*/ 1411373 h 2083288"/>
              <a:gd name="connsiteX6" fmla="*/ 1649182 w 5078887"/>
              <a:gd name="connsiteY6" fmla="*/ 2083288 h 2083288"/>
              <a:gd name="connsiteX7" fmla="*/ 1105593 w 5078887"/>
              <a:gd name="connsiteY7" fmla="*/ 1668017 h 2083288"/>
              <a:gd name="connsiteX8" fmla="*/ 562004 w 5078887"/>
              <a:gd name="connsiteY8" fmla="*/ 2083288 h 2083288"/>
              <a:gd name="connsiteX9" fmla="*/ 769642 w 5078887"/>
              <a:gd name="connsiteY9" fmla="*/ 1411373 h 2083288"/>
              <a:gd name="connsiteX10" fmla="*/ 226047 w 5078887"/>
              <a:gd name="connsiteY10" fmla="*/ 996109 h 2083288"/>
              <a:gd name="connsiteX0" fmla="*/ 226047 w 5078887"/>
              <a:gd name="connsiteY0" fmla="*/ 996109 h 2083288"/>
              <a:gd name="connsiteX1" fmla="*/ 897964 w 5078887"/>
              <a:gd name="connsiteY1" fmla="*/ 996114 h 2083288"/>
              <a:gd name="connsiteX2" fmla="*/ 0 w 5078887"/>
              <a:gd name="connsiteY2" fmla="*/ 0 h 2083288"/>
              <a:gd name="connsiteX3" fmla="*/ 5078887 w 5078887"/>
              <a:gd name="connsiteY3" fmla="*/ 339408 h 2083288"/>
              <a:gd name="connsiteX4" fmla="*/ 2251146 w 5078887"/>
              <a:gd name="connsiteY4" fmla="*/ 356029 h 2083288"/>
              <a:gd name="connsiteX5" fmla="*/ 1441544 w 5078887"/>
              <a:gd name="connsiteY5" fmla="*/ 1411373 h 2083288"/>
              <a:gd name="connsiteX6" fmla="*/ 1649182 w 5078887"/>
              <a:gd name="connsiteY6" fmla="*/ 2083288 h 2083288"/>
              <a:gd name="connsiteX7" fmla="*/ 1105593 w 5078887"/>
              <a:gd name="connsiteY7" fmla="*/ 1668017 h 2083288"/>
              <a:gd name="connsiteX8" fmla="*/ 562004 w 5078887"/>
              <a:gd name="connsiteY8" fmla="*/ 2083288 h 2083288"/>
              <a:gd name="connsiteX9" fmla="*/ 769642 w 5078887"/>
              <a:gd name="connsiteY9" fmla="*/ 1411373 h 2083288"/>
              <a:gd name="connsiteX10" fmla="*/ 226047 w 5078887"/>
              <a:gd name="connsiteY10" fmla="*/ 996109 h 2083288"/>
              <a:gd name="connsiteX0" fmla="*/ 226047 w 5078887"/>
              <a:gd name="connsiteY0" fmla="*/ 996109 h 2083288"/>
              <a:gd name="connsiteX1" fmla="*/ 897964 w 5078887"/>
              <a:gd name="connsiteY1" fmla="*/ 996114 h 2083288"/>
              <a:gd name="connsiteX2" fmla="*/ 0 w 5078887"/>
              <a:gd name="connsiteY2" fmla="*/ 0 h 2083288"/>
              <a:gd name="connsiteX3" fmla="*/ 5078887 w 5078887"/>
              <a:gd name="connsiteY3" fmla="*/ 339408 h 2083288"/>
              <a:gd name="connsiteX4" fmla="*/ 2292710 w 5078887"/>
              <a:gd name="connsiteY4" fmla="*/ 247964 h 2083288"/>
              <a:gd name="connsiteX5" fmla="*/ 1441544 w 5078887"/>
              <a:gd name="connsiteY5" fmla="*/ 1411373 h 2083288"/>
              <a:gd name="connsiteX6" fmla="*/ 1649182 w 5078887"/>
              <a:gd name="connsiteY6" fmla="*/ 2083288 h 2083288"/>
              <a:gd name="connsiteX7" fmla="*/ 1105593 w 5078887"/>
              <a:gd name="connsiteY7" fmla="*/ 1668017 h 2083288"/>
              <a:gd name="connsiteX8" fmla="*/ 562004 w 5078887"/>
              <a:gd name="connsiteY8" fmla="*/ 2083288 h 2083288"/>
              <a:gd name="connsiteX9" fmla="*/ 769642 w 5078887"/>
              <a:gd name="connsiteY9" fmla="*/ 1411373 h 2083288"/>
              <a:gd name="connsiteX10" fmla="*/ 226047 w 5078887"/>
              <a:gd name="connsiteY10" fmla="*/ 996109 h 2083288"/>
              <a:gd name="connsiteX0" fmla="*/ 226047 w 5078887"/>
              <a:gd name="connsiteY0" fmla="*/ 996109 h 2083288"/>
              <a:gd name="connsiteX1" fmla="*/ 897964 w 5078887"/>
              <a:gd name="connsiteY1" fmla="*/ 996114 h 2083288"/>
              <a:gd name="connsiteX2" fmla="*/ 0 w 5078887"/>
              <a:gd name="connsiteY2" fmla="*/ 0 h 2083288"/>
              <a:gd name="connsiteX3" fmla="*/ 5078887 w 5078887"/>
              <a:gd name="connsiteY3" fmla="*/ 339408 h 2083288"/>
              <a:gd name="connsiteX4" fmla="*/ 2267772 w 5078887"/>
              <a:gd name="connsiteY4" fmla="*/ 339404 h 2083288"/>
              <a:gd name="connsiteX5" fmla="*/ 1441544 w 5078887"/>
              <a:gd name="connsiteY5" fmla="*/ 1411373 h 2083288"/>
              <a:gd name="connsiteX6" fmla="*/ 1649182 w 5078887"/>
              <a:gd name="connsiteY6" fmla="*/ 2083288 h 2083288"/>
              <a:gd name="connsiteX7" fmla="*/ 1105593 w 5078887"/>
              <a:gd name="connsiteY7" fmla="*/ 1668017 h 2083288"/>
              <a:gd name="connsiteX8" fmla="*/ 562004 w 5078887"/>
              <a:gd name="connsiteY8" fmla="*/ 2083288 h 2083288"/>
              <a:gd name="connsiteX9" fmla="*/ 769642 w 5078887"/>
              <a:gd name="connsiteY9" fmla="*/ 1411373 h 2083288"/>
              <a:gd name="connsiteX10" fmla="*/ 226047 w 5078887"/>
              <a:gd name="connsiteY10" fmla="*/ 996109 h 2083288"/>
              <a:gd name="connsiteX0" fmla="*/ 226047 w 5078887"/>
              <a:gd name="connsiteY0" fmla="*/ 996109 h 4171198"/>
              <a:gd name="connsiteX1" fmla="*/ 897964 w 5078887"/>
              <a:gd name="connsiteY1" fmla="*/ 996114 h 4171198"/>
              <a:gd name="connsiteX2" fmla="*/ 0 w 5078887"/>
              <a:gd name="connsiteY2" fmla="*/ 0 h 4171198"/>
              <a:gd name="connsiteX3" fmla="*/ 5078887 w 5078887"/>
              <a:gd name="connsiteY3" fmla="*/ 339408 h 4171198"/>
              <a:gd name="connsiteX4" fmla="*/ 2267772 w 5078887"/>
              <a:gd name="connsiteY4" fmla="*/ 339404 h 4171198"/>
              <a:gd name="connsiteX5" fmla="*/ 2281129 w 5078887"/>
              <a:gd name="connsiteY5" fmla="*/ 4171198 h 4171198"/>
              <a:gd name="connsiteX6" fmla="*/ 1649182 w 5078887"/>
              <a:gd name="connsiteY6" fmla="*/ 2083288 h 4171198"/>
              <a:gd name="connsiteX7" fmla="*/ 1105593 w 5078887"/>
              <a:gd name="connsiteY7" fmla="*/ 1668017 h 4171198"/>
              <a:gd name="connsiteX8" fmla="*/ 562004 w 5078887"/>
              <a:gd name="connsiteY8" fmla="*/ 2083288 h 4171198"/>
              <a:gd name="connsiteX9" fmla="*/ 769642 w 5078887"/>
              <a:gd name="connsiteY9" fmla="*/ 1411373 h 4171198"/>
              <a:gd name="connsiteX10" fmla="*/ 226047 w 5078887"/>
              <a:gd name="connsiteY10" fmla="*/ 996109 h 4171198"/>
              <a:gd name="connsiteX0" fmla="*/ 1236937 w 6089777"/>
              <a:gd name="connsiteY0" fmla="*/ 996109 h 4171198"/>
              <a:gd name="connsiteX1" fmla="*/ 1908854 w 6089777"/>
              <a:gd name="connsiteY1" fmla="*/ 996114 h 4171198"/>
              <a:gd name="connsiteX2" fmla="*/ 1010890 w 6089777"/>
              <a:gd name="connsiteY2" fmla="*/ 0 h 4171198"/>
              <a:gd name="connsiteX3" fmla="*/ 6089777 w 6089777"/>
              <a:gd name="connsiteY3" fmla="*/ 339408 h 4171198"/>
              <a:gd name="connsiteX4" fmla="*/ 3278662 w 6089777"/>
              <a:gd name="connsiteY4" fmla="*/ 339404 h 4171198"/>
              <a:gd name="connsiteX5" fmla="*/ 3292019 w 6089777"/>
              <a:gd name="connsiteY5" fmla="*/ 4171198 h 4171198"/>
              <a:gd name="connsiteX6" fmla="*/ 0 w 6089777"/>
              <a:gd name="connsiteY6" fmla="*/ 1335142 h 4171198"/>
              <a:gd name="connsiteX7" fmla="*/ 2116483 w 6089777"/>
              <a:gd name="connsiteY7" fmla="*/ 1668017 h 4171198"/>
              <a:gd name="connsiteX8" fmla="*/ 1572894 w 6089777"/>
              <a:gd name="connsiteY8" fmla="*/ 2083288 h 4171198"/>
              <a:gd name="connsiteX9" fmla="*/ 1780532 w 6089777"/>
              <a:gd name="connsiteY9" fmla="*/ 1411373 h 4171198"/>
              <a:gd name="connsiteX10" fmla="*/ 1236937 w 6089777"/>
              <a:gd name="connsiteY10" fmla="*/ 996109 h 4171198"/>
              <a:gd name="connsiteX0" fmla="*/ 1236937 w 6089777"/>
              <a:gd name="connsiteY0" fmla="*/ 996109 h 4171198"/>
              <a:gd name="connsiteX1" fmla="*/ 1908854 w 6089777"/>
              <a:gd name="connsiteY1" fmla="*/ 996114 h 4171198"/>
              <a:gd name="connsiteX2" fmla="*/ 1010890 w 6089777"/>
              <a:gd name="connsiteY2" fmla="*/ 0 h 4171198"/>
              <a:gd name="connsiteX3" fmla="*/ 6089777 w 6089777"/>
              <a:gd name="connsiteY3" fmla="*/ 339408 h 4171198"/>
              <a:gd name="connsiteX4" fmla="*/ 3278662 w 6089777"/>
              <a:gd name="connsiteY4" fmla="*/ 339404 h 4171198"/>
              <a:gd name="connsiteX5" fmla="*/ 3292019 w 6089777"/>
              <a:gd name="connsiteY5" fmla="*/ 4171198 h 4171198"/>
              <a:gd name="connsiteX6" fmla="*/ 0 w 6089777"/>
              <a:gd name="connsiteY6" fmla="*/ 1335142 h 4171198"/>
              <a:gd name="connsiteX7" fmla="*/ 2116483 w 6089777"/>
              <a:gd name="connsiteY7" fmla="*/ 1668017 h 4171198"/>
              <a:gd name="connsiteX8" fmla="*/ 974378 w 6089777"/>
              <a:gd name="connsiteY8" fmla="*/ 1351768 h 4171198"/>
              <a:gd name="connsiteX9" fmla="*/ 1780532 w 6089777"/>
              <a:gd name="connsiteY9" fmla="*/ 1411373 h 4171198"/>
              <a:gd name="connsiteX10" fmla="*/ 1236937 w 6089777"/>
              <a:gd name="connsiteY10" fmla="*/ 996109 h 4171198"/>
              <a:gd name="connsiteX0" fmla="*/ 1236937 w 6089777"/>
              <a:gd name="connsiteY0" fmla="*/ 996109 h 4171198"/>
              <a:gd name="connsiteX1" fmla="*/ 1908854 w 6089777"/>
              <a:gd name="connsiteY1" fmla="*/ 996114 h 4171198"/>
              <a:gd name="connsiteX2" fmla="*/ 1010890 w 6089777"/>
              <a:gd name="connsiteY2" fmla="*/ 0 h 4171198"/>
              <a:gd name="connsiteX3" fmla="*/ 6089777 w 6089777"/>
              <a:gd name="connsiteY3" fmla="*/ 339408 h 4171198"/>
              <a:gd name="connsiteX4" fmla="*/ 3278662 w 6089777"/>
              <a:gd name="connsiteY4" fmla="*/ 339404 h 4171198"/>
              <a:gd name="connsiteX5" fmla="*/ 3292019 w 6089777"/>
              <a:gd name="connsiteY5" fmla="*/ 4171198 h 4171198"/>
              <a:gd name="connsiteX6" fmla="*/ 0 w 6089777"/>
              <a:gd name="connsiteY6" fmla="*/ 1335142 h 4171198"/>
              <a:gd name="connsiteX7" fmla="*/ 1202083 w 6089777"/>
              <a:gd name="connsiteY7" fmla="*/ 1601515 h 4171198"/>
              <a:gd name="connsiteX8" fmla="*/ 974378 w 6089777"/>
              <a:gd name="connsiteY8" fmla="*/ 1351768 h 4171198"/>
              <a:gd name="connsiteX9" fmla="*/ 1780532 w 6089777"/>
              <a:gd name="connsiteY9" fmla="*/ 1411373 h 4171198"/>
              <a:gd name="connsiteX10" fmla="*/ 1236937 w 6089777"/>
              <a:gd name="connsiteY10" fmla="*/ 996109 h 4171198"/>
              <a:gd name="connsiteX0" fmla="*/ 1236937 w 6089777"/>
              <a:gd name="connsiteY0" fmla="*/ 996109 h 4171198"/>
              <a:gd name="connsiteX1" fmla="*/ 1908854 w 6089777"/>
              <a:gd name="connsiteY1" fmla="*/ 996114 h 4171198"/>
              <a:gd name="connsiteX2" fmla="*/ 1010890 w 6089777"/>
              <a:gd name="connsiteY2" fmla="*/ 0 h 4171198"/>
              <a:gd name="connsiteX3" fmla="*/ 6089777 w 6089777"/>
              <a:gd name="connsiteY3" fmla="*/ 339408 h 4171198"/>
              <a:gd name="connsiteX4" fmla="*/ 3278662 w 6089777"/>
              <a:gd name="connsiteY4" fmla="*/ 339404 h 4171198"/>
              <a:gd name="connsiteX5" fmla="*/ 3292019 w 6089777"/>
              <a:gd name="connsiteY5" fmla="*/ 4171198 h 4171198"/>
              <a:gd name="connsiteX6" fmla="*/ 0 w 6089777"/>
              <a:gd name="connsiteY6" fmla="*/ 1335142 h 4171198"/>
              <a:gd name="connsiteX7" fmla="*/ 1202083 w 6089777"/>
              <a:gd name="connsiteY7" fmla="*/ 1601515 h 4171198"/>
              <a:gd name="connsiteX8" fmla="*/ 1298574 w 6089777"/>
              <a:gd name="connsiteY8" fmla="*/ 1376706 h 4171198"/>
              <a:gd name="connsiteX9" fmla="*/ 1780532 w 6089777"/>
              <a:gd name="connsiteY9" fmla="*/ 1411373 h 4171198"/>
              <a:gd name="connsiteX10" fmla="*/ 1236937 w 6089777"/>
              <a:gd name="connsiteY10" fmla="*/ 996109 h 4171198"/>
              <a:gd name="connsiteX0" fmla="*/ 1236937 w 6089777"/>
              <a:gd name="connsiteY0" fmla="*/ 996109 h 4171198"/>
              <a:gd name="connsiteX1" fmla="*/ 1908854 w 6089777"/>
              <a:gd name="connsiteY1" fmla="*/ 996114 h 4171198"/>
              <a:gd name="connsiteX2" fmla="*/ 1010890 w 6089777"/>
              <a:gd name="connsiteY2" fmla="*/ 0 h 4171198"/>
              <a:gd name="connsiteX3" fmla="*/ 6089777 w 6089777"/>
              <a:gd name="connsiteY3" fmla="*/ 339408 h 4171198"/>
              <a:gd name="connsiteX4" fmla="*/ 3278662 w 6089777"/>
              <a:gd name="connsiteY4" fmla="*/ 339404 h 4171198"/>
              <a:gd name="connsiteX5" fmla="*/ 3292019 w 6089777"/>
              <a:gd name="connsiteY5" fmla="*/ 4171198 h 4171198"/>
              <a:gd name="connsiteX6" fmla="*/ 0 w 6089777"/>
              <a:gd name="connsiteY6" fmla="*/ 1335142 h 4171198"/>
              <a:gd name="connsiteX7" fmla="*/ 1027516 w 6089777"/>
              <a:gd name="connsiteY7" fmla="*/ 1343821 h 4171198"/>
              <a:gd name="connsiteX8" fmla="*/ 1298574 w 6089777"/>
              <a:gd name="connsiteY8" fmla="*/ 1376706 h 4171198"/>
              <a:gd name="connsiteX9" fmla="*/ 1780532 w 6089777"/>
              <a:gd name="connsiteY9" fmla="*/ 1411373 h 4171198"/>
              <a:gd name="connsiteX10" fmla="*/ 1236937 w 6089777"/>
              <a:gd name="connsiteY10" fmla="*/ 996109 h 4171198"/>
              <a:gd name="connsiteX0" fmla="*/ 1236937 w 6089777"/>
              <a:gd name="connsiteY0" fmla="*/ 996109 h 4171198"/>
              <a:gd name="connsiteX1" fmla="*/ 1908854 w 6089777"/>
              <a:gd name="connsiteY1" fmla="*/ 996114 h 4171198"/>
              <a:gd name="connsiteX2" fmla="*/ 1010890 w 6089777"/>
              <a:gd name="connsiteY2" fmla="*/ 0 h 4171198"/>
              <a:gd name="connsiteX3" fmla="*/ 6089777 w 6089777"/>
              <a:gd name="connsiteY3" fmla="*/ 339408 h 4171198"/>
              <a:gd name="connsiteX4" fmla="*/ 3278662 w 6089777"/>
              <a:gd name="connsiteY4" fmla="*/ 339404 h 4171198"/>
              <a:gd name="connsiteX5" fmla="*/ 3292019 w 6089777"/>
              <a:gd name="connsiteY5" fmla="*/ 4171198 h 4171198"/>
              <a:gd name="connsiteX6" fmla="*/ 0 w 6089777"/>
              <a:gd name="connsiteY6" fmla="*/ 1335142 h 4171198"/>
              <a:gd name="connsiteX7" fmla="*/ 1027516 w 6089777"/>
              <a:gd name="connsiteY7" fmla="*/ 1343821 h 4171198"/>
              <a:gd name="connsiteX8" fmla="*/ 1298574 w 6089777"/>
              <a:gd name="connsiteY8" fmla="*/ 1376706 h 4171198"/>
              <a:gd name="connsiteX9" fmla="*/ 1236937 w 6089777"/>
              <a:gd name="connsiteY9" fmla="*/ 996109 h 4171198"/>
              <a:gd name="connsiteX0" fmla="*/ 1236937 w 6089777"/>
              <a:gd name="connsiteY0" fmla="*/ 996109 h 4171198"/>
              <a:gd name="connsiteX1" fmla="*/ 1908854 w 6089777"/>
              <a:gd name="connsiteY1" fmla="*/ 996114 h 4171198"/>
              <a:gd name="connsiteX2" fmla="*/ 1010890 w 6089777"/>
              <a:gd name="connsiteY2" fmla="*/ 0 h 4171198"/>
              <a:gd name="connsiteX3" fmla="*/ 6089777 w 6089777"/>
              <a:gd name="connsiteY3" fmla="*/ 339408 h 4171198"/>
              <a:gd name="connsiteX4" fmla="*/ 3278662 w 6089777"/>
              <a:gd name="connsiteY4" fmla="*/ 339404 h 4171198"/>
              <a:gd name="connsiteX5" fmla="*/ 3292019 w 6089777"/>
              <a:gd name="connsiteY5" fmla="*/ 4171198 h 4171198"/>
              <a:gd name="connsiteX6" fmla="*/ 0 w 6089777"/>
              <a:gd name="connsiteY6" fmla="*/ 1335142 h 4171198"/>
              <a:gd name="connsiteX7" fmla="*/ 1027516 w 6089777"/>
              <a:gd name="connsiteY7" fmla="*/ 1343821 h 4171198"/>
              <a:gd name="connsiteX8" fmla="*/ 1236937 w 6089777"/>
              <a:gd name="connsiteY8" fmla="*/ 996109 h 4171198"/>
              <a:gd name="connsiteX0" fmla="*/ 1236937 w 6089777"/>
              <a:gd name="connsiteY0" fmla="*/ 996109 h 4171198"/>
              <a:gd name="connsiteX1" fmla="*/ 1010890 w 6089777"/>
              <a:gd name="connsiteY1" fmla="*/ 0 h 4171198"/>
              <a:gd name="connsiteX2" fmla="*/ 6089777 w 6089777"/>
              <a:gd name="connsiteY2" fmla="*/ 339408 h 4171198"/>
              <a:gd name="connsiteX3" fmla="*/ 3278662 w 6089777"/>
              <a:gd name="connsiteY3" fmla="*/ 339404 h 4171198"/>
              <a:gd name="connsiteX4" fmla="*/ 3292019 w 6089777"/>
              <a:gd name="connsiteY4" fmla="*/ 4171198 h 4171198"/>
              <a:gd name="connsiteX5" fmla="*/ 0 w 6089777"/>
              <a:gd name="connsiteY5" fmla="*/ 1335142 h 4171198"/>
              <a:gd name="connsiteX6" fmla="*/ 1027516 w 6089777"/>
              <a:gd name="connsiteY6" fmla="*/ 1343821 h 4171198"/>
              <a:gd name="connsiteX7" fmla="*/ 1236937 w 6089777"/>
              <a:gd name="connsiteY7" fmla="*/ 996109 h 4171198"/>
              <a:gd name="connsiteX0" fmla="*/ 1027516 w 6089777"/>
              <a:gd name="connsiteY0" fmla="*/ 1343821 h 4171198"/>
              <a:gd name="connsiteX1" fmla="*/ 1010890 w 6089777"/>
              <a:gd name="connsiteY1" fmla="*/ 0 h 4171198"/>
              <a:gd name="connsiteX2" fmla="*/ 6089777 w 6089777"/>
              <a:gd name="connsiteY2" fmla="*/ 339408 h 4171198"/>
              <a:gd name="connsiteX3" fmla="*/ 3278662 w 6089777"/>
              <a:gd name="connsiteY3" fmla="*/ 339404 h 4171198"/>
              <a:gd name="connsiteX4" fmla="*/ 3292019 w 6089777"/>
              <a:gd name="connsiteY4" fmla="*/ 4171198 h 4171198"/>
              <a:gd name="connsiteX5" fmla="*/ 0 w 6089777"/>
              <a:gd name="connsiteY5" fmla="*/ 1335142 h 4171198"/>
              <a:gd name="connsiteX6" fmla="*/ 1027516 w 6089777"/>
              <a:gd name="connsiteY6" fmla="*/ 1343821 h 4171198"/>
              <a:gd name="connsiteX0" fmla="*/ 16626 w 5078887"/>
              <a:gd name="connsiteY0" fmla="*/ 1343821 h 4535542"/>
              <a:gd name="connsiteX1" fmla="*/ 0 w 5078887"/>
              <a:gd name="connsiteY1" fmla="*/ 0 h 4535542"/>
              <a:gd name="connsiteX2" fmla="*/ 5078887 w 5078887"/>
              <a:gd name="connsiteY2" fmla="*/ 339408 h 4535542"/>
              <a:gd name="connsiteX3" fmla="*/ 2267772 w 5078887"/>
              <a:gd name="connsiteY3" fmla="*/ 339404 h 4535542"/>
              <a:gd name="connsiteX4" fmla="*/ 2281129 w 5078887"/>
              <a:gd name="connsiteY4" fmla="*/ 4171198 h 4535542"/>
              <a:gd name="connsiteX5" fmla="*/ 6147 w 5078887"/>
              <a:gd name="connsiteY5" fmla="*/ 4535542 h 4535542"/>
              <a:gd name="connsiteX6" fmla="*/ 16626 w 5078887"/>
              <a:gd name="connsiteY6" fmla="*/ 1343821 h 4535542"/>
              <a:gd name="connsiteX0" fmla="*/ 16626 w 5078887"/>
              <a:gd name="connsiteY0" fmla="*/ 1343821 h 4535542"/>
              <a:gd name="connsiteX1" fmla="*/ 0 w 5078887"/>
              <a:gd name="connsiteY1" fmla="*/ 0 h 4535542"/>
              <a:gd name="connsiteX2" fmla="*/ 5078887 w 5078887"/>
              <a:gd name="connsiteY2" fmla="*/ 339408 h 4535542"/>
              <a:gd name="connsiteX3" fmla="*/ 2267772 w 5078887"/>
              <a:gd name="connsiteY3" fmla="*/ 339404 h 4535542"/>
              <a:gd name="connsiteX4" fmla="*/ 2281129 w 5078887"/>
              <a:gd name="connsiteY4" fmla="*/ 4171198 h 4535542"/>
              <a:gd name="connsiteX5" fmla="*/ 6147 w 5078887"/>
              <a:gd name="connsiteY5" fmla="*/ 4535542 h 4535542"/>
              <a:gd name="connsiteX6" fmla="*/ 16626 w 5078887"/>
              <a:gd name="connsiteY6" fmla="*/ 1343821 h 4535542"/>
              <a:gd name="connsiteX0" fmla="*/ 16626 w 5078887"/>
              <a:gd name="connsiteY0" fmla="*/ 3135299 h 4535542"/>
              <a:gd name="connsiteX1" fmla="*/ 0 w 5078887"/>
              <a:gd name="connsiteY1" fmla="*/ 0 h 4535542"/>
              <a:gd name="connsiteX2" fmla="*/ 5078887 w 5078887"/>
              <a:gd name="connsiteY2" fmla="*/ 339408 h 4535542"/>
              <a:gd name="connsiteX3" fmla="*/ 2267772 w 5078887"/>
              <a:gd name="connsiteY3" fmla="*/ 339404 h 4535542"/>
              <a:gd name="connsiteX4" fmla="*/ 2281129 w 5078887"/>
              <a:gd name="connsiteY4" fmla="*/ 4171198 h 4535542"/>
              <a:gd name="connsiteX5" fmla="*/ 6147 w 5078887"/>
              <a:gd name="connsiteY5" fmla="*/ 4535542 h 4535542"/>
              <a:gd name="connsiteX6" fmla="*/ 16626 w 5078887"/>
              <a:gd name="connsiteY6" fmla="*/ 3135299 h 4535542"/>
              <a:gd name="connsiteX0" fmla="*/ 1042994 w 6105255"/>
              <a:gd name="connsiteY0" fmla="*/ 2795895 h 4196138"/>
              <a:gd name="connsiteX1" fmla="*/ 0 w 6105255"/>
              <a:gd name="connsiteY1" fmla="*/ 2786352 h 4196138"/>
              <a:gd name="connsiteX2" fmla="*/ 6105255 w 6105255"/>
              <a:gd name="connsiteY2" fmla="*/ 4 h 4196138"/>
              <a:gd name="connsiteX3" fmla="*/ 3294140 w 6105255"/>
              <a:gd name="connsiteY3" fmla="*/ 0 h 4196138"/>
              <a:gd name="connsiteX4" fmla="*/ 3307497 w 6105255"/>
              <a:gd name="connsiteY4" fmla="*/ 3831794 h 4196138"/>
              <a:gd name="connsiteX5" fmla="*/ 1032515 w 6105255"/>
              <a:gd name="connsiteY5" fmla="*/ 4196138 h 4196138"/>
              <a:gd name="connsiteX6" fmla="*/ 1042994 w 6105255"/>
              <a:gd name="connsiteY6" fmla="*/ 2795895 h 4196138"/>
              <a:gd name="connsiteX0" fmla="*/ 1042994 w 6105255"/>
              <a:gd name="connsiteY0" fmla="*/ 2795891 h 4196134"/>
              <a:gd name="connsiteX1" fmla="*/ 0 w 6105255"/>
              <a:gd name="connsiteY1" fmla="*/ 2786348 h 4196134"/>
              <a:gd name="connsiteX2" fmla="*/ 6105255 w 6105255"/>
              <a:gd name="connsiteY2" fmla="*/ 0 h 4196134"/>
              <a:gd name="connsiteX3" fmla="*/ 3312801 w 6105255"/>
              <a:gd name="connsiteY3" fmla="*/ 1539547 h 4196134"/>
              <a:gd name="connsiteX4" fmla="*/ 3307497 w 6105255"/>
              <a:gd name="connsiteY4" fmla="*/ 3831790 h 4196134"/>
              <a:gd name="connsiteX5" fmla="*/ 1032515 w 6105255"/>
              <a:gd name="connsiteY5" fmla="*/ 4196134 h 4196134"/>
              <a:gd name="connsiteX6" fmla="*/ 1042994 w 6105255"/>
              <a:gd name="connsiteY6" fmla="*/ 2795891 h 4196134"/>
              <a:gd name="connsiteX0" fmla="*/ 1042994 w 3313676"/>
              <a:gd name="connsiteY0" fmla="*/ 2786560 h 4186803"/>
              <a:gd name="connsiteX1" fmla="*/ 0 w 3313676"/>
              <a:gd name="connsiteY1" fmla="*/ 2777017 h 4186803"/>
              <a:gd name="connsiteX2" fmla="*/ 3306072 w 3313676"/>
              <a:gd name="connsiteY2" fmla="*/ 0 h 4186803"/>
              <a:gd name="connsiteX3" fmla="*/ 3312801 w 3313676"/>
              <a:gd name="connsiteY3" fmla="*/ 1530216 h 4186803"/>
              <a:gd name="connsiteX4" fmla="*/ 3307497 w 3313676"/>
              <a:gd name="connsiteY4" fmla="*/ 3822459 h 4186803"/>
              <a:gd name="connsiteX5" fmla="*/ 1032515 w 3313676"/>
              <a:gd name="connsiteY5" fmla="*/ 4186803 h 4186803"/>
              <a:gd name="connsiteX6" fmla="*/ 1042994 w 3313676"/>
              <a:gd name="connsiteY6" fmla="*/ 2786560 h 4186803"/>
              <a:gd name="connsiteX0" fmla="*/ 1042994 w 3313676"/>
              <a:gd name="connsiteY0" fmla="*/ 2786560 h 4186803"/>
              <a:gd name="connsiteX1" fmla="*/ 0 w 3313676"/>
              <a:gd name="connsiteY1" fmla="*/ 2777017 h 4186803"/>
              <a:gd name="connsiteX2" fmla="*/ 3306072 w 3313676"/>
              <a:gd name="connsiteY2" fmla="*/ 0 h 4186803"/>
              <a:gd name="connsiteX3" fmla="*/ 3312801 w 3313676"/>
              <a:gd name="connsiteY3" fmla="*/ 1530216 h 4186803"/>
              <a:gd name="connsiteX4" fmla="*/ 3307497 w 3313676"/>
              <a:gd name="connsiteY4" fmla="*/ 4027733 h 4186803"/>
              <a:gd name="connsiteX5" fmla="*/ 1032515 w 3313676"/>
              <a:gd name="connsiteY5" fmla="*/ 4186803 h 4186803"/>
              <a:gd name="connsiteX6" fmla="*/ 1042994 w 3313676"/>
              <a:gd name="connsiteY6" fmla="*/ 2786560 h 4186803"/>
              <a:gd name="connsiteX0" fmla="*/ 1042994 w 3313676"/>
              <a:gd name="connsiteY0" fmla="*/ 2786560 h 4219190"/>
              <a:gd name="connsiteX1" fmla="*/ 0 w 3313676"/>
              <a:gd name="connsiteY1" fmla="*/ 2777017 h 4219190"/>
              <a:gd name="connsiteX2" fmla="*/ 3306072 w 3313676"/>
              <a:gd name="connsiteY2" fmla="*/ 0 h 4219190"/>
              <a:gd name="connsiteX3" fmla="*/ 3312801 w 3313676"/>
              <a:gd name="connsiteY3" fmla="*/ 3825547 h 4219190"/>
              <a:gd name="connsiteX4" fmla="*/ 3307497 w 3313676"/>
              <a:gd name="connsiteY4" fmla="*/ 4027733 h 4219190"/>
              <a:gd name="connsiteX5" fmla="*/ 1032515 w 3313676"/>
              <a:gd name="connsiteY5" fmla="*/ 4186803 h 4219190"/>
              <a:gd name="connsiteX6" fmla="*/ 1042994 w 3313676"/>
              <a:gd name="connsiteY6" fmla="*/ 2786560 h 4219190"/>
              <a:gd name="connsiteX0" fmla="*/ 1042994 w 6088019"/>
              <a:gd name="connsiteY0" fmla="*/ 2786560 h 4193906"/>
              <a:gd name="connsiteX1" fmla="*/ 0 w 6088019"/>
              <a:gd name="connsiteY1" fmla="*/ 2777017 h 4193906"/>
              <a:gd name="connsiteX2" fmla="*/ 3306072 w 6088019"/>
              <a:gd name="connsiteY2" fmla="*/ 0 h 4193906"/>
              <a:gd name="connsiteX3" fmla="*/ 3312801 w 6088019"/>
              <a:gd name="connsiteY3" fmla="*/ 3825547 h 4193906"/>
              <a:gd name="connsiteX4" fmla="*/ 6088019 w 6088019"/>
              <a:gd name="connsiteY4" fmla="*/ 3822459 h 4193906"/>
              <a:gd name="connsiteX5" fmla="*/ 1032515 w 6088019"/>
              <a:gd name="connsiteY5" fmla="*/ 4186803 h 4193906"/>
              <a:gd name="connsiteX6" fmla="*/ 1042994 w 6088019"/>
              <a:gd name="connsiteY6" fmla="*/ 2786560 h 4193906"/>
              <a:gd name="connsiteX0" fmla="*/ 1042994 w 6088019"/>
              <a:gd name="connsiteY0" fmla="*/ 2786560 h 4186803"/>
              <a:gd name="connsiteX1" fmla="*/ 0 w 6088019"/>
              <a:gd name="connsiteY1" fmla="*/ 2777017 h 4186803"/>
              <a:gd name="connsiteX2" fmla="*/ 3306072 w 6088019"/>
              <a:gd name="connsiteY2" fmla="*/ 0 h 4186803"/>
              <a:gd name="connsiteX3" fmla="*/ 6088019 w 6088019"/>
              <a:gd name="connsiteY3" fmla="*/ 3822459 h 4186803"/>
              <a:gd name="connsiteX4" fmla="*/ 1032515 w 6088019"/>
              <a:gd name="connsiteY4" fmla="*/ 4186803 h 4186803"/>
              <a:gd name="connsiteX5" fmla="*/ 1042994 w 6088019"/>
              <a:gd name="connsiteY5" fmla="*/ 2786560 h 4186803"/>
              <a:gd name="connsiteX0" fmla="*/ 1042994 w 6088019"/>
              <a:gd name="connsiteY0" fmla="*/ 2786560 h 4186803"/>
              <a:gd name="connsiteX1" fmla="*/ 0 w 6088019"/>
              <a:gd name="connsiteY1" fmla="*/ 2777017 h 4186803"/>
              <a:gd name="connsiteX2" fmla="*/ 3306072 w 6088019"/>
              <a:gd name="connsiteY2" fmla="*/ 0 h 4186803"/>
              <a:gd name="connsiteX3" fmla="*/ 4549459 w 6088019"/>
              <a:gd name="connsiteY3" fmla="*/ 1719157 h 4186803"/>
              <a:gd name="connsiteX4" fmla="*/ 6088019 w 6088019"/>
              <a:gd name="connsiteY4" fmla="*/ 3822459 h 4186803"/>
              <a:gd name="connsiteX5" fmla="*/ 1032515 w 6088019"/>
              <a:gd name="connsiteY5" fmla="*/ 4186803 h 4186803"/>
              <a:gd name="connsiteX6" fmla="*/ 1042994 w 6088019"/>
              <a:gd name="connsiteY6" fmla="*/ 2786560 h 4186803"/>
              <a:gd name="connsiteX0" fmla="*/ 1042994 w 6088019"/>
              <a:gd name="connsiteY0" fmla="*/ 2786560 h 4186803"/>
              <a:gd name="connsiteX1" fmla="*/ 0 w 6088019"/>
              <a:gd name="connsiteY1" fmla="*/ 2777017 h 4186803"/>
              <a:gd name="connsiteX2" fmla="*/ 3306072 w 6088019"/>
              <a:gd name="connsiteY2" fmla="*/ 0 h 4186803"/>
              <a:gd name="connsiteX3" fmla="*/ 3327148 w 6088019"/>
              <a:gd name="connsiteY3" fmla="*/ 3827876 h 4186803"/>
              <a:gd name="connsiteX4" fmla="*/ 6088019 w 6088019"/>
              <a:gd name="connsiteY4" fmla="*/ 3822459 h 4186803"/>
              <a:gd name="connsiteX5" fmla="*/ 1032515 w 6088019"/>
              <a:gd name="connsiteY5" fmla="*/ 4186803 h 4186803"/>
              <a:gd name="connsiteX6" fmla="*/ 1042994 w 6088019"/>
              <a:gd name="connsiteY6" fmla="*/ 2786560 h 418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8019" h="4186803">
                <a:moveTo>
                  <a:pt x="1042994" y="2786560"/>
                </a:moveTo>
                <a:lnTo>
                  <a:pt x="0" y="2777017"/>
                </a:lnTo>
                <a:lnTo>
                  <a:pt x="3306072" y="0"/>
                </a:lnTo>
                <a:lnTo>
                  <a:pt x="3327148" y="3827876"/>
                </a:lnTo>
                <a:lnTo>
                  <a:pt x="6088019" y="3822459"/>
                </a:lnTo>
                <a:lnTo>
                  <a:pt x="1032515" y="4186803"/>
                </a:lnTo>
                <a:lnTo>
                  <a:pt x="1042994" y="2786560"/>
                </a:lnTo>
                <a:close/>
              </a:path>
            </a:pathLst>
          </a:custGeom>
          <a:gradFill flip="none" rotWithShape="1">
            <a:gsLst>
              <a:gs pos="0">
                <a:srgbClr val="C00000">
                  <a:tint val="66000"/>
                  <a:satMod val="160000"/>
                  <a:alpha val="82000"/>
                </a:srgbClr>
              </a:gs>
              <a:gs pos="50000">
                <a:srgbClr val="C00000">
                  <a:tint val="44500"/>
                  <a:satMod val="160000"/>
                  <a:alpha val="74000"/>
                </a:srgbClr>
              </a:gs>
              <a:gs pos="100000">
                <a:srgbClr val="C00000">
                  <a:tint val="23500"/>
                  <a:satMod val="160000"/>
                  <a:alpha val="54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solidFill>
                  <a:srgbClr val="C00000"/>
                </a:solidFill>
              </a:rPr>
              <a:t>HCV Sequencing</a:t>
            </a:r>
          </a:p>
        </p:txBody>
      </p:sp>
      <p:sp>
        <p:nvSpPr>
          <p:cNvPr id="8" name="Rectangle 7"/>
          <p:cNvSpPr/>
          <p:nvPr/>
        </p:nvSpPr>
        <p:spPr>
          <a:xfrm>
            <a:off x="2030890" y="4829695"/>
            <a:ext cx="1011568" cy="141316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324239" y="2038551"/>
            <a:ext cx="2797296" cy="383504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2030890" y="2035051"/>
            <a:ext cx="3293349" cy="279464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042458" y="5873598"/>
            <a:ext cx="5079077" cy="36926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rotWithShape="1">
          <a:blip r:embed="rId4">
            <a:extLst>
              <a:ext uri="{28A0092B-C50C-407E-A947-70E740481C1C}">
                <a14:useLocalDpi xmlns:a14="http://schemas.microsoft.com/office/drawing/2010/main" val="0"/>
              </a:ext>
            </a:extLst>
          </a:blip>
          <a:srcRect l="76012" t="2521" b="17052"/>
          <a:stretch/>
        </p:blipFill>
        <p:spPr>
          <a:xfrm>
            <a:off x="5254381" y="2072323"/>
            <a:ext cx="2922789" cy="3769567"/>
          </a:xfrm>
          <a:prstGeom prst="rect">
            <a:avLst/>
          </a:prstGeom>
        </p:spPr>
      </p:pic>
      <p:pic>
        <p:nvPicPr>
          <p:cNvPr id="2050" name="Picture 2" descr="MiSeq System | Focused power for targeted gene and small genome sequenc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7028" y="2295330"/>
            <a:ext cx="3638537" cy="2728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6875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376768" y="1410789"/>
            <a:ext cx="3297136" cy="4815840"/>
          </a:xfrm>
          <a:prstGeom prst="roundRect">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4412042" y="1410789"/>
            <a:ext cx="3297136" cy="4815840"/>
          </a:xfrm>
          <a:prstGeom prst="roundRect">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8447315" y="1410789"/>
            <a:ext cx="3297136" cy="4815840"/>
          </a:xfrm>
          <a:prstGeom prst="roundRect">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rgbClr val="C00000"/>
                </a:solidFill>
              </a:rPr>
              <a:t>HCV GHOST Analysis</a:t>
            </a:r>
          </a:p>
        </p:txBody>
      </p:sp>
      <p:sp>
        <p:nvSpPr>
          <p:cNvPr id="4" name="Content Placeholder 3"/>
          <p:cNvSpPr>
            <a:spLocks noGrp="1"/>
          </p:cNvSpPr>
          <p:nvPr>
            <p:ph idx="1"/>
          </p:nvPr>
        </p:nvSpPr>
        <p:spPr>
          <a:xfrm>
            <a:off x="4580710" y="4389119"/>
            <a:ext cx="2969622" cy="1711903"/>
          </a:xfrm>
        </p:spPr>
        <p:txBody>
          <a:bodyPr>
            <a:normAutofit fontScale="55000" lnSpcReduction="20000"/>
          </a:bodyPr>
          <a:lstStyle/>
          <a:p>
            <a:r>
              <a:rPr lang="en-US" dirty="0"/>
              <a:t>Filter out reads with &gt;3 N’s</a:t>
            </a:r>
          </a:p>
          <a:p>
            <a:r>
              <a:rPr lang="en-US" dirty="0"/>
              <a:t>Filter out read pairs &lt;185bp</a:t>
            </a:r>
          </a:p>
          <a:p>
            <a:r>
              <a:rPr lang="en-US" dirty="0"/>
              <a:t>Filter out reads &lt;Q30</a:t>
            </a:r>
          </a:p>
          <a:p>
            <a:r>
              <a:rPr lang="en-US" dirty="0"/>
              <a:t>Fail samples with barcodes &gt;25% </a:t>
            </a:r>
          </a:p>
          <a:p>
            <a:r>
              <a:rPr lang="en-US" dirty="0"/>
              <a:t>Down sample to 20,000 reads</a:t>
            </a:r>
          </a:p>
          <a:p>
            <a:pPr marL="0" indent="0">
              <a:buNone/>
            </a:pPr>
            <a:endParaRPr lang="en-US" dirty="0"/>
          </a:p>
        </p:txBody>
      </p:sp>
      <p:pic>
        <p:nvPicPr>
          <p:cNvPr id="5" name="Picture 2" descr="MiSeq System | Focused power for targeted gene and small genome sequenc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8980" y="2179554"/>
            <a:ext cx="1792709" cy="134453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An external file that holds a picture, illustration, etc.&#10;Object name is 12864_2017_4268_Fig1_HTML.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9442"/>
          <a:stretch/>
        </p:blipFill>
        <p:spPr bwMode="auto">
          <a:xfrm>
            <a:off x="5215358" y="2179554"/>
            <a:ext cx="1628557" cy="182174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a:off x="3673904" y="3818709"/>
            <a:ext cx="738138"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01991" y="1565789"/>
            <a:ext cx="2317237" cy="369332"/>
          </a:xfrm>
          <a:prstGeom prst="rect">
            <a:avLst/>
          </a:prstGeom>
          <a:noFill/>
        </p:spPr>
        <p:txBody>
          <a:bodyPr wrap="none" rtlCol="0">
            <a:spAutoFit/>
          </a:bodyPr>
          <a:lstStyle/>
          <a:p>
            <a:r>
              <a:rPr lang="en-US" dirty="0"/>
              <a:t>GHOST Quality Control</a:t>
            </a:r>
          </a:p>
        </p:txBody>
      </p:sp>
      <p:sp>
        <p:nvSpPr>
          <p:cNvPr id="14" name="TextBox 13"/>
          <p:cNvSpPr txBox="1"/>
          <p:nvPr/>
        </p:nvSpPr>
        <p:spPr>
          <a:xfrm>
            <a:off x="858253" y="1565789"/>
            <a:ext cx="2334165" cy="369332"/>
          </a:xfrm>
          <a:prstGeom prst="rect">
            <a:avLst/>
          </a:prstGeom>
          <a:noFill/>
        </p:spPr>
        <p:txBody>
          <a:bodyPr wrap="none" rtlCol="0">
            <a:spAutoFit/>
          </a:bodyPr>
          <a:lstStyle/>
          <a:p>
            <a:r>
              <a:rPr lang="en-US" dirty="0"/>
              <a:t>WSLH Data Generation</a:t>
            </a:r>
          </a:p>
        </p:txBody>
      </p:sp>
      <p:sp>
        <p:nvSpPr>
          <p:cNvPr id="15" name="TextBox 14"/>
          <p:cNvSpPr txBox="1"/>
          <p:nvPr/>
        </p:nvSpPr>
        <p:spPr>
          <a:xfrm>
            <a:off x="9295340" y="1565789"/>
            <a:ext cx="1649298" cy="369332"/>
          </a:xfrm>
          <a:prstGeom prst="rect">
            <a:avLst/>
          </a:prstGeom>
          <a:noFill/>
        </p:spPr>
        <p:txBody>
          <a:bodyPr wrap="none" rtlCol="0">
            <a:spAutoFit/>
          </a:bodyPr>
          <a:lstStyle/>
          <a:p>
            <a:r>
              <a:rPr lang="en-US" dirty="0"/>
              <a:t>GHOST Analysis</a:t>
            </a:r>
          </a:p>
        </p:txBody>
      </p:sp>
      <p:sp>
        <p:nvSpPr>
          <p:cNvPr id="16" name="Content Placeholder 3"/>
          <p:cNvSpPr txBox="1">
            <a:spLocks/>
          </p:cNvSpPr>
          <p:nvPr/>
        </p:nvSpPr>
        <p:spPr>
          <a:xfrm>
            <a:off x="8571752" y="4389119"/>
            <a:ext cx="3089025" cy="17119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dirty="0"/>
              <a:t>Calls HCV genotype</a:t>
            </a:r>
          </a:p>
          <a:p>
            <a:r>
              <a:rPr lang="en-US" sz="1500" dirty="0"/>
              <a:t>Identifies number of haplotypes</a:t>
            </a:r>
          </a:p>
          <a:p>
            <a:r>
              <a:rPr lang="en-US" sz="1500" dirty="0"/>
              <a:t>Creates epidemiology report with transmission clusters</a:t>
            </a:r>
          </a:p>
          <a:p>
            <a:r>
              <a:rPr lang="en-US" sz="1500" dirty="0"/>
              <a:t>Creates K-step networks to visualize intra-host diversity</a:t>
            </a:r>
          </a:p>
          <a:p>
            <a:pPr marL="0" indent="0">
              <a:buFont typeface="Arial" panose="020B0604020202020204" pitchFamily="34" charset="0"/>
              <a:buNone/>
            </a:pPr>
            <a:endParaRPr lang="en-US" dirty="0"/>
          </a:p>
        </p:txBody>
      </p:sp>
      <p:cxnSp>
        <p:nvCxnSpPr>
          <p:cNvPr id="21" name="Straight Arrow Connector 20"/>
          <p:cNvCxnSpPr/>
          <p:nvPr/>
        </p:nvCxnSpPr>
        <p:spPr>
          <a:xfrm>
            <a:off x="7709178" y="3818709"/>
            <a:ext cx="738138"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2" name="Content Placeholder 3"/>
          <p:cNvSpPr txBox="1">
            <a:spLocks/>
          </p:cNvSpPr>
          <p:nvPr/>
        </p:nvSpPr>
        <p:spPr>
          <a:xfrm>
            <a:off x="540523" y="4389119"/>
            <a:ext cx="2969622" cy="17119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dirty="0" err="1"/>
              <a:t>MiSeq</a:t>
            </a:r>
            <a:r>
              <a:rPr lang="en-US" sz="1500" dirty="0"/>
              <a:t> paired end reads</a:t>
            </a:r>
          </a:p>
          <a:p>
            <a:r>
              <a:rPr lang="en-US" sz="1500" dirty="0"/>
              <a:t>Sequencing run QC in </a:t>
            </a:r>
            <a:r>
              <a:rPr lang="en-US" sz="1500" dirty="0" err="1"/>
              <a:t>Basespace</a:t>
            </a:r>
            <a:endParaRPr lang="en-US" sz="1500" dirty="0"/>
          </a:p>
          <a:p>
            <a:r>
              <a:rPr lang="en-US" sz="1500" dirty="0" err="1"/>
              <a:t>Demultiplex</a:t>
            </a:r>
            <a:r>
              <a:rPr lang="en-US" sz="1500" dirty="0"/>
              <a:t> and generate  </a:t>
            </a:r>
            <a:r>
              <a:rPr lang="en-US" sz="1500" dirty="0" err="1"/>
              <a:t>Fastq</a:t>
            </a:r>
            <a:r>
              <a:rPr lang="en-US" sz="1500" dirty="0"/>
              <a:t> files</a:t>
            </a:r>
          </a:p>
          <a:p>
            <a:r>
              <a:rPr lang="en-US" sz="1500" dirty="0"/>
              <a:t>Upload raw fastq.gz files to GHOST</a:t>
            </a:r>
          </a:p>
          <a:p>
            <a:pPr marL="0" indent="0">
              <a:buFont typeface="Arial" panose="020B0604020202020204" pitchFamily="34" charset="0"/>
              <a:buNone/>
            </a:pPr>
            <a:endParaRPr lang="en-US" sz="1500" dirty="0"/>
          </a:p>
        </p:txBody>
      </p:sp>
      <p:pic>
        <p:nvPicPr>
          <p:cNvPr id="20" name="Picture 19"/>
          <p:cNvPicPr>
            <a:picLocks noChangeAspect="1"/>
          </p:cNvPicPr>
          <p:nvPr/>
        </p:nvPicPr>
        <p:blipFill>
          <a:blip r:embed="rId5"/>
          <a:stretch>
            <a:fillRect/>
          </a:stretch>
        </p:blipFill>
        <p:spPr>
          <a:xfrm>
            <a:off x="8869529" y="2040664"/>
            <a:ext cx="2452709" cy="2099519"/>
          </a:xfrm>
          <a:prstGeom prst="rect">
            <a:avLst/>
          </a:prstGeom>
        </p:spPr>
      </p:pic>
    </p:spTree>
    <p:extLst>
      <p:ext uri="{BB962C8B-B14F-4D97-AF65-F5344CB8AC3E}">
        <p14:creationId xmlns:p14="http://schemas.microsoft.com/office/powerpoint/2010/main" val="24647137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Outline</a:t>
            </a:r>
          </a:p>
        </p:txBody>
      </p:sp>
      <p:sp>
        <p:nvSpPr>
          <p:cNvPr id="3" name="Content Placeholder 2"/>
          <p:cNvSpPr>
            <a:spLocks noGrp="1"/>
          </p:cNvSpPr>
          <p:nvPr>
            <p:ph idx="1"/>
          </p:nvPr>
        </p:nvSpPr>
        <p:spPr/>
        <p:txBody>
          <a:bodyPr/>
          <a:lstStyle/>
          <a:p>
            <a:r>
              <a:rPr lang="en-US" dirty="0"/>
              <a:t>Hepatitis C virus background</a:t>
            </a:r>
          </a:p>
          <a:p>
            <a:r>
              <a:rPr lang="en-US" dirty="0"/>
              <a:t>Center for Disease Control and Prevention HCV pilot grant</a:t>
            </a:r>
          </a:p>
          <a:p>
            <a:r>
              <a:rPr lang="en-US" dirty="0"/>
              <a:t>Building HCV next generation sequencing capacity at WSLH</a:t>
            </a:r>
          </a:p>
          <a:p>
            <a:r>
              <a:rPr lang="en-US" dirty="0"/>
              <a:t>Pilot grant progress</a:t>
            </a:r>
          </a:p>
          <a:p>
            <a:r>
              <a:rPr lang="en-US" dirty="0"/>
              <a:t>Future directions</a:t>
            </a:r>
          </a:p>
        </p:txBody>
      </p:sp>
      <p:sp>
        <p:nvSpPr>
          <p:cNvPr id="4" name="Rectangle 3">
            <a:extLst>
              <a:ext uri="{FF2B5EF4-FFF2-40B4-BE49-F238E27FC236}">
                <a16:creationId xmlns:a16="http://schemas.microsoft.com/office/drawing/2014/main" id="{742B628F-0602-0647-A7D4-6811FD2A66B5}"/>
              </a:ext>
            </a:extLst>
          </p:cNvPr>
          <p:cNvSpPr/>
          <p:nvPr/>
        </p:nvSpPr>
        <p:spPr>
          <a:xfrm>
            <a:off x="756458" y="1698756"/>
            <a:ext cx="8895542" cy="1730244"/>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9DA69DA-5B06-C143-A5E4-43903A7F8E68}"/>
              </a:ext>
            </a:extLst>
          </p:cNvPr>
          <p:cNvSpPr/>
          <p:nvPr/>
        </p:nvSpPr>
        <p:spPr>
          <a:xfrm>
            <a:off x="838199" y="3911600"/>
            <a:ext cx="9047171" cy="2392232"/>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20255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HCV Specimens Sequenced from 2019-2024</a:t>
            </a:r>
          </a:p>
        </p:txBody>
      </p:sp>
      <p:graphicFrame>
        <p:nvGraphicFramePr>
          <p:cNvPr id="5" name="Chart 4"/>
          <p:cNvGraphicFramePr>
            <a:graphicFrameLocks/>
          </p:cNvGraphicFramePr>
          <p:nvPr>
            <p:extLst>
              <p:ext uri="{D42A27DB-BD31-4B8C-83A1-F6EECF244321}">
                <p14:modId xmlns:p14="http://schemas.microsoft.com/office/powerpoint/2010/main" val="1861571556"/>
              </p:ext>
            </p:extLst>
          </p:nvPr>
        </p:nvGraphicFramePr>
        <p:xfrm>
          <a:off x="7212330" y="1690688"/>
          <a:ext cx="5125036" cy="4652962"/>
        </p:xfrm>
        <a:graphic>
          <a:graphicData uri="http://schemas.openxmlformats.org/drawingml/2006/chart">
            <c:chart xmlns:c="http://schemas.openxmlformats.org/drawingml/2006/chart" xmlns:r="http://schemas.openxmlformats.org/officeDocument/2006/relationships" r:id="rId3"/>
          </a:graphicData>
        </a:graphic>
      </p:graphicFrame>
      <p:sp>
        <p:nvSpPr>
          <p:cNvPr id="9" name="Content Placeholder 2">
            <a:extLst>
              <a:ext uri="{FF2B5EF4-FFF2-40B4-BE49-F238E27FC236}">
                <a16:creationId xmlns:a16="http://schemas.microsoft.com/office/drawing/2014/main" id="{73DF0B86-6E12-5E4C-B715-120E1269A2C8}"/>
              </a:ext>
            </a:extLst>
          </p:cNvPr>
          <p:cNvSpPr>
            <a:spLocks noGrp="1"/>
          </p:cNvSpPr>
          <p:nvPr>
            <p:ph sz="half" idx="1"/>
          </p:nvPr>
        </p:nvSpPr>
        <p:spPr>
          <a:xfrm>
            <a:off x="838200" y="1825625"/>
            <a:ext cx="6888480" cy="4351338"/>
          </a:xfrm>
        </p:spPr>
        <p:txBody>
          <a:bodyPr>
            <a:normAutofit/>
          </a:bodyPr>
          <a:lstStyle/>
          <a:p>
            <a:r>
              <a:rPr lang="en-US" dirty="0"/>
              <a:t>Successfully sequenced 571 HCV </a:t>
            </a:r>
            <a:r>
              <a:rPr lang="en-US" dirty="0" smtClean="0"/>
              <a:t>specimens.</a:t>
            </a:r>
            <a:endParaRPr lang="en-US" dirty="0"/>
          </a:p>
          <a:p>
            <a:r>
              <a:rPr lang="en-US" dirty="0"/>
              <a:t>Distribution of samples from 2019-2024:</a:t>
            </a:r>
          </a:p>
          <a:p>
            <a:pPr lvl="1"/>
            <a:r>
              <a:rPr lang="en-US" dirty="0"/>
              <a:t>2019: 136</a:t>
            </a:r>
          </a:p>
          <a:p>
            <a:pPr lvl="1"/>
            <a:r>
              <a:rPr lang="en-US" dirty="0"/>
              <a:t>2020: 6</a:t>
            </a:r>
          </a:p>
          <a:p>
            <a:pPr lvl="1"/>
            <a:r>
              <a:rPr lang="en-US" dirty="0"/>
              <a:t>2021: 50</a:t>
            </a:r>
          </a:p>
          <a:p>
            <a:pPr lvl="1"/>
            <a:r>
              <a:rPr lang="en-US" dirty="0"/>
              <a:t>2022: 50</a:t>
            </a:r>
          </a:p>
          <a:p>
            <a:pPr lvl="1"/>
            <a:r>
              <a:rPr lang="en-US" dirty="0"/>
              <a:t>2023: 213</a:t>
            </a:r>
          </a:p>
          <a:p>
            <a:pPr lvl="1"/>
            <a:r>
              <a:rPr lang="en-US" dirty="0"/>
              <a:t>2024: 116</a:t>
            </a:r>
          </a:p>
          <a:p>
            <a:pPr lvl="1"/>
            <a:endParaRPr lang="en-US" dirty="0"/>
          </a:p>
        </p:txBody>
      </p:sp>
    </p:spTree>
    <p:extLst>
      <p:ext uri="{BB962C8B-B14F-4D97-AF65-F5344CB8AC3E}">
        <p14:creationId xmlns:p14="http://schemas.microsoft.com/office/powerpoint/2010/main" val="26693692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Wisconsin HCV Genotypes</a:t>
            </a:r>
          </a:p>
        </p:txBody>
      </p:sp>
      <p:sp>
        <p:nvSpPr>
          <p:cNvPr id="3" name="Content Placeholder 2"/>
          <p:cNvSpPr>
            <a:spLocks noGrp="1"/>
          </p:cNvSpPr>
          <p:nvPr>
            <p:ph sz="half" idx="1"/>
          </p:nvPr>
        </p:nvSpPr>
        <p:spPr>
          <a:xfrm>
            <a:off x="838200" y="1825625"/>
            <a:ext cx="5749212" cy="4351338"/>
          </a:xfrm>
        </p:spPr>
        <p:txBody>
          <a:bodyPr>
            <a:normAutofit fontScale="92500" lnSpcReduction="10000"/>
          </a:bodyPr>
          <a:lstStyle/>
          <a:p>
            <a:r>
              <a:rPr lang="en-US" dirty="0"/>
              <a:t>Observed 13 different HCV subtypes.</a:t>
            </a:r>
          </a:p>
          <a:p>
            <a:r>
              <a:rPr lang="en-US" dirty="0"/>
              <a:t>Top 4 HCV genotypes (2019-2024):</a:t>
            </a:r>
          </a:p>
          <a:p>
            <a:pPr lvl="1"/>
            <a:r>
              <a:rPr lang="en-US" dirty="0"/>
              <a:t>1a: 62%</a:t>
            </a:r>
          </a:p>
          <a:p>
            <a:pPr lvl="1"/>
            <a:r>
              <a:rPr lang="en-US" dirty="0"/>
              <a:t>3a: 23%</a:t>
            </a:r>
          </a:p>
          <a:p>
            <a:pPr lvl="1"/>
            <a:r>
              <a:rPr lang="en-US" dirty="0"/>
              <a:t>2b: 6%</a:t>
            </a:r>
          </a:p>
          <a:p>
            <a:pPr lvl="1"/>
            <a:r>
              <a:rPr lang="en-US" dirty="0"/>
              <a:t>1b: 6%</a:t>
            </a:r>
          </a:p>
          <a:p>
            <a:r>
              <a:rPr lang="en-US" dirty="0"/>
              <a:t>Top 4 HCV genotypes in previous HCV NGS study in Wisconsin (2016-2017):</a:t>
            </a:r>
          </a:p>
          <a:p>
            <a:pPr lvl="1"/>
            <a:r>
              <a:rPr lang="en-US" dirty="0"/>
              <a:t>1a: 67%</a:t>
            </a:r>
          </a:p>
          <a:p>
            <a:pPr lvl="1"/>
            <a:r>
              <a:rPr lang="en-US" dirty="0"/>
              <a:t>3a: 23%</a:t>
            </a:r>
          </a:p>
          <a:p>
            <a:pPr lvl="1"/>
            <a:r>
              <a:rPr lang="en-US" dirty="0"/>
              <a:t>2b: 6%</a:t>
            </a:r>
          </a:p>
          <a:p>
            <a:pPr lvl="1"/>
            <a:r>
              <a:rPr lang="en-US" dirty="0"/>
              <a:t>1b: 2%</a:t>
            </a:r>
          </a:p>
        </p:txBody>
      </p:sp>
      <p:graphicFrame>
        <p:nvGraphicFramePr>
          <p:cNvPr id="5" name="Chart 4"/>
          <p:cNvGraphicFramePr>
            <a:graphicFrameLocks/>
          </p:cNvGraphicFramePr>
          <p:nvPr>
            <p:extLst>
              <p:ext uri="{D42A27DB-BD31-4B8C-83A1-F6EECF244321}">
                <p14:modId xmlns:p14="http://schemas.microsoft.com/office/powerpoint/2010/main" val="1403519449"/>
              </p:ext>
            </p:extLst>
          </p:nvPr>
        </p:nvGraphicFramePr>
        <p:xfrm>
          <a:off x="2456688" y="3898392"/>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1083296875"/>
              </p:ext>
            </p:extLst>
          </p:nvPr>
        </p:nvGraphicFramePr>
        <p:xfrm>
          <a:off x="6575376" y="1261554"/>
          <a:ext cx="5388024" cy="53800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86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Hepatitis C Virus Impact</a:t>
            </a:r>
          </a:p>
        </p:txBody>
      </p:sp>
      <p:sp>
        <p:nvSpPr>
          <p:cNvPr id="3" name="Content Placeholder 2"/>
          <p:cNvSpPr>
            <a:spLocks noGrp="1"/>
          </p:cNvSpPr>
          <p:nvPr>
            <p:ph idx="1"/>
          </p:nvPr>
        </p:nvSpPr>
        <p:spPr>
          <a:xfrm>
            <a:off x="838200" y="1825625"/>
            <a:ext cx="5734050" cy="4351338"/>
          </a:xfrm>
        </p:spPr>
        <p:txBody>
          <a:bodyPr>
            <a:normAutofit fontScale="92500" lnSpcReduction="10000"/>
          </a:bodyPr>
          <a:lstStyle/>
          <a:p>
            <a:r>
              <a:rPr lang="en-US" dirty="0"/>
              <a:t>Leading cause of liver disease worldwide.</a:t>
            </a:r>
          </a:p>
          <a:p>
            <a:r>
              <a:rPr lang="en-US" dirty="0"/>
              <a:t>71 million people worldwide are living with HCV. </a:t>
            </a:r>
          </a:p>
          <a:p>
            <a:r>
              <a:rPr lang="en-US" dirty="0"/>
              <a:t>HCV is the most common blood borne infection in the United States.</a:t>
            </a:r>
          </a:p>
          <a:p>
            <a:r>
              <a:rPr lang="en-US" dirty="0"/>
              <a:t>Most common reason for liver transplantation in the United States.</a:t>
            </a:r>
          </a:p>
          <a:p>
            <a:r>
              <a:rPr lang="en-US" dirty="0"/>
              <a:t>Unlike other hepatitis viruses, there is no vaccine available to prevent HCV infection.</a:t>
            </a:r>
          </a:p>
          <a:p>
            <a:endParaRPr lang="en-US" dirty="0"/>
          </a:p>
        </p:txBody>
      </p:sp>
      <p:sp>
        <p:nvSpPr>
          <p:cNvPr id="4" name="TextBox 3"/>
          <p:cNvSpPr txBox="1"/>
          <p:nvPr/>
        </p:nvSpPr>
        <p:spPr>
          <a:xfrm>
            <a:off x="7235190" y="1823997"/>
            <a:ext cx="3508076" cy="369332"/>
          </a:xfrm>
          <a:prstGeom prst="rect">
            <a:avLst/>
          </a:prstGeom>
          <a:noFill/>
        </p:spPr>
        <p:txBody>
          <a:bodyPr wrap="none" rtlCol="0">
            <a:spAutoFit/>
          </a:bodyPr>
          <a:lstStyle/>
          <a:p>
            <a:r>
              <a:rPr lang="en-US" dirty="0"/>
              <a:t>Worldwide Prevalence of HCV 2020</a:t>
            </a:r>
          </a:p>
        </p:txBody>
      </p:sp>
      <p:sp>
        <p:nvSpPr>
          <p:cNvPr id="5" name="Rectangle 4"/>
          <p:cNvSpPr/>
          <p:nvPr/>
        </p:nvSpPr>
        <p:spPr>
          <a:xfrm>
            <a:off x="8564562" y="5368773"/>
            <a:ext cx="365760" cy="114300"/>
          </a:xfrm>
          <a:prstGeom prst="rect">
            <a:avLst/>
          </a:prstGeom>
          <a:solidFill>
            <a:srgbClr val="745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564562" y="5586009"/>
            <a:ext cx="365760" cy="114300"/>
          </a:xfrm>
          <a:prstGeom prst="rect">
            <a:avLst/>
          </a:prstGeom>
          <a:solidFill>
            <a:srgbClr val="988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564562" y="5803245"/>
            <a:ext cx="365760" cy="114300"/>
          </a:xfrm>
          <a:prstGeom prst="rect">
            <a:avLst/>
          </a:prstGeom>
          <a:solidFill>
            <a:srgbClr val="C1A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4562" y="6020481"/>
            <a:ext cx="365760" cy="114300"/>
          </a:xfrm>
          <a:prstGeom prst="rect">
            <a:avLst/>
          </a:prstGeom>
          <a:solidFill>
            <a:srgbClr val="D7C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564562" y="6237716"/>
            <a:ext cx="365760" cy="114300"/>
          </a:xfrm>
          <a:prstGeom prst="rect">
            <a:avLst/>
          </a:prstGeom>
          <a:solidFill>
            <a:srgbClr val="F3E8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930319" y="5287424"/>
            <a:ext cx="908570" cy="276999"/>
          </a:xfrm>
          <a:prstGeom prst="rect">
            <a:avLst/>
          </a:prstGeom>
          <a:noFill/>
        </p:spPr>
        <p:txBody>
          <a:bodyPr wrap="square" rtlCol="0">
            <a:spAutoFit/>
          </a:bodyPr>
          <a:lstStyle/>
          <a:p>
            <a:r>
              <a:rPr lang="en-US" sz="1200" dirty="0"/>
              <a:t>High &gt;5%</a:t>
            </a:r>
          </a:p>
        </p:txBody>
      </p:sp>
      <p:sp>
        <p:nvSpPr>
          <p:cNvPr id="14" name="TextBox 13"/>
          <p:cNvSpPr txBox="1"/>
          <p:nvPr/>
        </p:nvSpPr>
        <p:spPr>
          <a:xfrm>
            <a:off x="8930319" y="5504660"/>
            <a:ext cx="1549735" cy="276999"/>
          </a:xfrm>
          <a:prstGeom prst="rect">
            <a:avLst/>
          </a:prstGeom>
          <a:noFill/>
        </p:spPr>
        <p:txBody>
          <a:bodyPr wrap="square" rtlCol="0">
            <a:spAutoFit/>
          </a:bodyPr>
          <a:lstStyle/>
          <a:p>
            <a:r>
              <a:rPr lang="en-US" sz="1200" dirty="0"/>
              <a:t>High Moderate 2-5%</a:t>
            </a:r>
          </a:p>
        </p:txBody>
      </p:sp>
      <p:sp>
        <p:nvSpPr>
          <p:cNvPr id="15" name="TextBox 14"/>
          <p:cNvSpPr txBox="1"/>
          <p:nvPr/>
        </p:nvSpPr>
        <p:spPr>
          <a:xfrm>
            <a:off x="8930319" y="5721896"/>
            <a:ext cx="1549735" cy="276999"/>
          </a:xfrm>
          <a:prstGeom prst="rect">
            <a:avLst/>
          </a:prstGeom>
          <a:noFill/>
        </p:spPr>
        <p:txBody>
          <a:bodyPr wrap="square" rtlCol="0">
            <a:spAutoFit/>
          </a:bodyPr>
          <a:lstStyle/>
          <a:p>
            <a:r>
              <a:rPr lang="en-US" sz="1200" dirty="0"/>
              <a:t>Low Moderate 1.5-2%</a:t>
            </a:r>
          </a:p>
        </p:txBody>
      </p:sp>
      <p:sp>
        <p:nvSpPr>
          <p:cNvPr id="16" name="TextBox 15"/>
          <p:cNvSpPr txBox="1"/>
          <p:nvPr/>
        </p:nvSpPr>
        <p:spPr>
          <a:xfrm>
            <a:off x="8930319" y="5939132"/>
            <a:ext cx="1549735" cy="276999"/>
          </a:xfrm>
          <a:prstGeom prst="rect">
            <a:avLst/>
          </a:prstGeom>
          <a:noFill/>
        </p:spPr>
        <p:txBody>
          <a:bodyPr wrap="square" rtlCol="0">
            <a:spAutoFit/>
          </a:bodyPr>
          <a:lstStyle/>
          <a:p>
            <a:r>
              <a:rPr lang="en-US" sz="1200" dirty="0"/>
              <a:t>Low 1-1.5%</a:t>
            </a:r>
          </a:p>
        </p:txBody>
      </p:sp>
      <p:sp>
        <p:nvSpPr>
          <p:cNvPr id="17" name="TextBox 16"/>
          <p:cNvSpPr txBox="1"/>
          <p:nvPr/>
        </p:nvSpPr>
        <p:spPr>
          <a:xfrm>
            <a:off x="8930319" y="6156367"/>
            <a:ext cx="1549735" cy="276999"/>
          </a:xfrm>
          <a:prstGeom prst="rect">
            <a:avLst/>
          </a:prstGeom>
          <a:noFill/>
        </p:spPr>
        <p:txBody>
          <a:bodyPr wrap="square" rtlCol="0">
            <a:spAutoFit/>
          </a:bodyPr>
          <a:lstStyle/>
          <a:p>
            <a:r>
              <a:rPr lang="en-US" sz="1200" dirty="0"/>
              <a:t>Very Low &lt;1%</a:t>
            </a:r>
          </a:p>
        </p:txBody>
      </p:sp>
      <p:grpSp>
        <p:nvGrpSpPr>
          <p:cNvPr id="8" name="Group 7"/>
          <p:cNvGrpSpPr/>
          <p:nvPr/>
        </p:nvGrpSpPr>
        <p:grpSpPr>
          <a:xfrm>
            <a:off x="6904989" y="2331152"/>
            <a:ext cx="4856481" cy="2818449"/>
            <a:chOff x="6904989" y="2331152"/>
            <a:chExt cx="4856481" cy="2818449"/>
          </a:xfrm>
        </p:grpSpPr>
        <p:pic>
          <p:nvPicPr>
            <p:cNvPr id="5126" name="Picture 6" descr="Globe map, showing Hepatitis C prevalence with five levels"/>
            <p:cNvPicPr>
              <a:picLocks noChangeAspect="1" noChangeArrowheads="1"/>
            </p:cNvPicPr>
            <p:nvPr/>
          </p:nvPicPr>
          <p:blipFill rotWithShape="1">
            <a:blip r:embed="rId3">
              <a:extLst>
                <a:ext uri="{28A0092B-C50C-407E-A947-70E740481C1C}">
                  <a14:useLocalDpi xmlns:a14="http://schemas.microsoft.com/office/drawing/2010/main" val="0"/>
                </a:ext>
              </a:extLst>
            </a:blip>
            <a:srcRect r="13214"/>
            <a:stretch/>
          </p:blipFill>
          <p:spPr bwMode="auto">
            <a:xfrm>
              <a:off x="6904989" y="2331152"/>
              <a:ext cx="4616451" cy="281844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1258550" y="4434840"/>
              <a:ext cx="502920" cy="714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1129962" y="4514588"/>
              <a:ext cx="502920" cy="635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841404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Transmission </a:t>
            </a:r>
            <a:r>
              <a:rPr lang="en-US" dirty="0" smtClean="0">
                <a:solidFill>
                  <a:srgbClr val="C00000"/>
                </a:solidFill>
              </a:rPr>
              <a:t>Clusters</a:t>
            </a:r>
            <a:endParaRPr lang="en-US" dirty="0">
              <a:solidFill>
                <a:srgbClr val="C00000"/>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5743" t="15362" r="22931" b="14587"/>
          <a:stretch/>
        </p:blipFill>
        <p:spPr>
          <a:xfrm>
            <a:off x="6444049" y="1352893"/>
            <a:ext cx="5409282" cy="5168022"/>
          </a:xfrm>
          <a:prstGeom prst="rect">
            <a:avLst/>
          </a:prstGeom>
        </p:spPr>
      </p:pic>
      <p:sp>
        <p:nvSpPr>
          <p:cNvPr id="6" name="Content Placeholder 2">
            <a:extLst>
              <a:ext uri="{FF2B5EF4-FFF2-40B4-BE49-F238E27FC236}">
                <a16:creationId xmlns:a16="http://schemas.microsoft.com/office/drawing/2014/main" id="{73DF0B86-6E12-5E4C-B715-120E1269A2C8}"/>
              </a:ext>
            </a:extLst>
          </p:cNvPr>
          <p:cNvSpPr>
            <a:spLocks noGrp="1"/>
          </p:cNvSpPr>
          <p:nvPr>
            <p:ph sz="half" idx="1"/>
          </p:nvPr>
        </p:nvSpPr>
        <p:spPr>
          <a:xfrm>
            <a:off x="838200" y="1825625"/>
            <a:ext cx="5182772" cy="4351338"/>
          </a:xfrm>
        </p:spPr>
        <p:txBody>
          <a:bodyPr>
            <a:normAutofit/>
          </a:bodyPr>
          <a:lstStyle/>
          <a:p>
            <a:r>
              <a:rPr lang="en-US" dirty="0" smtClean="0"/>
              <a:t>GHOST identified 46 clusters.</a:t>
            </a:r>
          </a:p>
          <a:p>
            <a:r>
              <a:rPr lang="en-US" dirty="0" smtClean="0"/>
              <a:t>Comprised of 102 people.</a:t>
            </a:r>
          </a:p>
          <a:p>
            <a:r>
              <a:rPr lang="en-US" dirty="0" smtClean="0"/>
              <a:t>Cluster size ranged from 2-4 persons.</a:t>
            </a:r>
          </a:p>
          <a:p>
            <a:r>
              <a:rPr lang="en-US" dirty="0" smtClean="0"/>
              <a:t>Dyads made up 80% of the transmission clusters.</a:t>
            </a:r>
            <a:endParaRPr lang="en-US" dirty="0"/>
          </a:p>
          <a:p>
            <a:pPr lvl="1"/>
            <a:endParaRPr lang="en-US" dirty="0"/>
          </a:p>
        </p:txBody>
      </p:sp>
    </p:spTree>
    <p:extLst>
      <p:ext uri="{BB962C8B-B14F-4D97-AF65-F5344CB8AC3E}">
        <p14:creationId xmlns:p14="http://schemas.microsoft.com/office/powerpoint/2010/main" val="1743966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Outline</a:t>
            </a:r>
          </a:p>
        </p:txBody>
      </p:sp>
      <p:sp>
        <p:nvSpPr>
          <p:cNvPr id="3" name="Content Placeholder 2"/>
          <p:cNvSpPr>
            <a:spLocks noGrp="1"/>
          </p:cNvSpPr>
          <p:nvPr>
            <p:ph idx="1"/>
          </p:nvPr>
        </p:nvSpPr>
        <p:spPr/>
        <p:txBody>
          <a:bodyPr/>
          <a:lstStyle/>
          <a:p>
            <a:r>
              <a:rPr lang="en-US" dirty="0"/>
              <a:t>Hepatitis C virus background</a:t>
            </a:r>
          </a:p>
          <a:p>
            <a:r>
              <a:rPr lang="en-US" dirty="0"/>
              <a:t>Center for Disease Control and Prevention HCV pilot grant</a:t>
            </a:r>
          </a:p>
          <a:p>
            <a:r>
              <a:rPr lang="en-US" dirty="0"/>
              <a:t>Building HCV next generation sequencing capacity at WSLH</a:t>
            </a:r>
          </a:p>
          <a:p>
            <a:r>
              <a:rPr lang="en-US" dirty="0"/>
              <a:t>Pilot grant progress</a:t>
            </a:r>
          </a:p>
          <a:p>
            <a:r>
              <a:rPr lang="en-US" dirty="0"/>
              <a:t>Future directions</a:t>
            </a:r>
          </a:p>
        </p:txBody>
      </p:sp>
      <p:sp>
        <p:nvSpPr>
          <p:cNvPr id="4" name="Rectangle 3">
            <a:extLst>
              <a:ext uri="{FF2B5EF4-FFF2-40B4-BE49-F238E27FC236}">
                <a16:creationId xmlns:a16="http://schemas.microsoft.com/office/drawing/2014/main" id="{742B628F-0602-0647-A7D4-6811FD2A66B5}"/>
              </a:ext>
            </a:extLst>
          </p:cNvPr>
          <p:cNvSpPr/>
          <p:nvPr/>
        </p:nvSpPr>
        <p:spPr>
          <a:xfrm>
            <a:off x="756458" y="1698756"/>
            <a:ext cx="8895542" cy="2162044"/>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20382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Integrating Genomic and Epidemiologic Data</a:t>
            </a:r>
          </a:p>
        </p:txBody>
      </p:sp>
      <p:sp>
        <p:nvSpPr>
          <p:cNvPr id="3" name="Content Placeholder 2"/>
          <p:cNvSpPr>
            <a:spLocks noGrp="1"/>
          </p:cNvSpPr>
          <p:nvPr>
            <p:ph sz="half" idx="1"/>
          </p:nvPr>
        </p:nvSpPr>
        <p:spPr>
          <a:xfrm>
            <a:off x="838199" y="1825625"/>
            <a:ext cx="6555955" cy="4351338"/>
          </a:xfrm>
        </p:spPr>
        <p:txBody>
          <a:bodyPr>
            <a:normAutofit fontScale="92500" lnSpcReduction="10000"/>
          </a:bodyPr>
          <a:lstStyle/>
          <a:p>
            <a:r>
              <a:rPr lang="en-US" dirty="0" smtClean="0"/>
              <a:t>Developing </a:t>
            </a:r>
            <a:r>
              <a:rPr lang="en-US" dirty="0"/>
              <a:t>a system for integrating genomic and epidemiologic </a:t>
            </a:r>
            <a:r>
              <a:rPr lang="en-US" dirty="0" smtClean="0"/>
              <a:t>surveillance data.</a:t>
            </a:r>
            <a:endParaRPr lang="en-US" dirty="0" smtClean="0"/>
          </a:p>
          <a:p>
            <a:r>
              <a:rPr lang="en-US" dirty="0" smtClean="0"/>
              <a:t>All </a:t>
            </a:r>
            <a:r>
              <a:rPr lang="en-US" dirty="0"/>
              <a:t>HCV-positive tests are reported to the Wisconsin Electronic Disease Surveillance System (WEDSS</a:t>
            </a:r>
            <a:r>
              <a:rPr lang="en-US" dirty="0" smtClean="0"/>
              <a:t>).</a:t>
            </a:r>
          </a:p>
          <a:p>
            <a:r>
              <a:rPr lang="en-US" dirty="0" smtClean="0"/>
              <a:t>L</a:t>
            </a:r>
            <a:r>
              <a:rPr lang="en-US" dirty="0" smtClean="0"/>
              <a:t>inking </a:t>
            </a:r>
            <a:r>
              <a:rPr lang="en-US" dirty="0"/>
              <a:t>sequencing results to other public health data </a:t>
            </a:r>
            <a:r>
              <a:rPr lang="en-US" dirty="0" smtClean="0"/>
              <a:t>is essential </a:t>
            </a:r>
            <a:r>
              <a:rPr lang="en-US" dirty="0"/>
              <a:t>for investigating disease outbreaks.</a:t>
            </a:r>
          </a:p>
          <a:p>
            <a:r>
              <a:rPr lang="en-US" dirty="0"/>
              <a:t>Network-based investigations could help make more data-driven decisions for public health </a:t>
            </a:r>
            <a:r>
              <a:rPr lang="en-US" dirty="0" smtClean="0"/>
              <a:t>action.</a:t>
            </a:r>
            <a:endParaRPr lang="en-US" dirty="0"/>
          </a:p>
        </p:txBody>
      </p:sp>
      <p:sp>
        <p:nvSpPr>
          <p:cNvPr id="4" name="Rectangle 3"/>
          <p:cNvSpPr/>
          <p:nvPr/>
        </p:nvSpPr>
        <p:spPr>
          <a:xfrm>
            <a:off x="7678756" y="1773715"/>
            <a:ext cx="1200839" cy="159744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831156" y="1926115"/>
            <a:ext cx="1200839" cy="159744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983556" y="2078515"/>
            <a:ext cx="1200839" cy="159744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HCV GHOST Report</a:t>
            </a:r>
            <a:endParaRPr lang="en-US" dirty="0">
              <a:solidFill>
                <a:schemeClr val="tx1"/>
              </a:solidFill>
            </a:endParaRPr>
          </a:p>
        </p:txBody>
      </p:sp>
      <p:sp>
        <p:nvSpPr>
          <p:cNvPr id="7" name="Rectangle 6"/>
          <p:cNvSpPr/>
          <p:nvPr/>
        </p:nvSpPr>
        <p:spPr>
          <a:xfrm>
            <a:off x="9933541" y="1773715"/>
            <a:ext cx="1200839" cy="159744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085941" y="1926115"/>
            <a:ext cx="1200839" cy="159744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238341" y="2078515"/>
            <a:ext cx="1200839" cy="159744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WEDSS Data</a:t>
            </a:r>
            <a:endParaRPr lang="en-US" dirty="0">
              <a:solidFill>
                <a:schemeClr val="tx1"/>
              </a:solidFill>
            </a:endParaRPr>
          </a:p>
        </p:txBody>
      </p:sp>
      <p:sp>
        <p:nvSpPr>
          <p:cNvPr id="10" name="Rectangle 9"/>
          <p:cNvSpPr/>
          <p:nvPr/>
        </p:nvSpPr>
        <p:spPr>
          <a:xfrm>
            <a:off x="9031995" y="4862511"/>
            <a:ext cx="1329369" cy="159744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Wisconsin HCV Surveillance Report</a:t>
            </a:r>
            <a:endParaRPr lang="en-US" dirty="0">
              <a:solidFill>
                <a:schemeClr val="tx1"/>
              </a:solidFill>
            </a:endParaRPr>
          </a:p>
        </p:txBody>
      </p:sp>
      <p:sp>
        <p:nvSpPr>
          <p:cNvPr id="11" name="Arc 10"/>
          <p:cNvSpPr/>
          <p:nvPr/>
        </p:nvSpPr>
        <p:spPr>
          <a:xfrm>
            <a:off x="8583975" y="3675961"/>
            <a:ext cx="1112704" cy="1512984"/>
          </a:xfrm>
          <a:prstGeom prst="arc">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p:cNvSpPr/>
          <p:nvPr/>
        </p:nvSpPr>
        <p:spPr>
          <a:xfrm flipH="1">
            <a:off x="9685661" y="3675961"/>
            <a:ext cx="1112704" cy="1512984"/>
          </a:xfrm>
          <a:prstGeom prst="arc">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Straight Arrow Connector 13"/>
          <p:cNvCxnSpPr/>
          <p:nvPr/>
        </p:nvCxnSpPr>
        <p:spPr>
          <a:xfrm>
            <a:off x="9691069" y="4426843"/>
            <a:ext cx="0" cy="35833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71575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Long-Term HCV Surveillance Funding</a:t>
            </a:r>
          </a:p>
        </p:txBody>
      </p:sp>
      <p:sp>
        <p:nvSpPr>
          <p:cNvPr id="3" name="Content Placeholder 2"/>
          <p:cNvSpPr>
            <a:spLocks noGrp="1"/>
          </p:cNvSpPr>
          <p:nvPr>
            <p:ph sz="half" idx="1"/>
          </p:nvPr>
        </p:nvSpPr>
        <p:spPr>
          <a:xfrm>
            <a:off x="838200" y="1825625"/>
            <a:ext cx="10515600" cy="4351338"/>
          </a:xfrm>
        </p:spPr>
        <p:txBody>
          <a:bodyPr/>
          <a:lstStyle/>
          <a:p>
            <a:pPr marL="0" indent="0">
              <a:buNone/>
            </a:pPr>
            <a:r>
              <a:rPr lang="en-US" u="sng" dirty="0" smtClean="0"/>
              <a:t>Future g</a:t>
            </a:r>
            <a:r>
              <a:rPr lang="en-US" u="sng" dirty="0" smtClean="0"/>
              <a:t>oals for HCV surveillance include:</a:t>
            </a:r>
            <a:endParaRPr lang="en-US" u="sng" dirty="0"/>
          </a:p>
          <a:p>
            <a:r>
              <a:rPr lang="en-US" dirty="0"/>
              <a:t>P</a:t>
            </a:r>
            <a:r>
              <a:rPr lang="en-US" dirty="0" smtClean="0"/>
              <a:t>roviding epidemiologists </a:t>
            </a:r>
            <a:r>
              <a:rPr lang="en-US" dirty="0"/>
              <a:t>with close to real-time data.</a:t>
            </a:r>
          </a:p>
          <a:p>
            <a:r>
              <a:rPr lang="en-US" dirty="0" smtClean="0"/>
              <a:t>H</a:t>
            </a:r>
            <a:r>
              <a:rPr lang="en-US" dirty="0" smtClean="0"/>
              <a:t>elping the </a:t>
            </a:r>
            <a:r>
              <a:rPr lang="en-US" dirty="0"/>
              <a:t>CDC </a:t>
            </a:r>
            <a:r>
              <a:rPr lang="en-US" dirty="0" smtClean="0"/>
              <a:t>with rolling out a </a:t>
            </a:r>
            <a:r>
              <a:rPr lang="en-US" dirty="0"/>
              <a:t>new GHOST user interface.</a:t>
            </a:r>
          </a:p>
          <a:p>
            <a:r>
              <a:rPr lang="en-US" dirty="0" smtClean="0"/>
              <a:t>S</a:t>
            </a:r>
            <a:r>
              <a:rPr lang="en-US" dirty="0" smtClean="0"/>
              <a:t>haring our experience </a:t>
            </a:r>
            <a:r>
              <a:rPr lang="en-US" dirty="0" smtClean="0"/>
              <a:t>with HCV genomic surveillance in Wisconsin to </a:t>
            </a:r>
            <a:r>
              <a:rPr lang="en-US" dirty="0" smtClean="0"/>
              <a:t>help </a:t>
            </a:r>
            <a:r>
              <a:rPr lang="en-US" dirty="0"/>
              <a:t>roll out surveillance to other states.</a:t>
            </a:r>
          </a:p>
          <a:p>
            <a:r>
              <a:rPr lang="en-US" dirty="0" smtClean="0"/>
              <a:t>Continuing to build </a:t>
            </a:r>
            <a:r>
              <a:rPr lang="en-US" dirty="0"/>
              <a:t>our HCV genomic data repository.</a:t>
            </a:r>
          </a:p>
        </p:txBody>
      </p:sp>
    </p:spTree>
    <p:extLst>
      <p:ext uri="{BB962C8B-B14F-4D97-AF65-F5344CB8AC3E}">
        <p14:creationId xmlns:p14="http://schemas.microsoft.com/office/powerpoint/2010/main" val="32426560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9399-B7B6-0F44-A61C-CEAEAB1113F8}"/>
              </a:ext>
            </a:extLst>
          </p:cNvPr>
          <p:cNvSpPr>
            <a:spLocks noGrp="1"/>
          </p:cNvSpPr>
          <p:nvPr>
            <p:ph type="title"/>
          </p:nvPr>
        </p:nvSpPr>
        <p:spPr/>
        <p:txBody>
          <a:bodyPr/>
          <a:lstStyle/>
          <a:p>
            <a:r>
              <a:rPr lang="en-US" dirty="0">
                <a:solidFill>
                  <a:srgbClr val="C00000"/>
                </a:solidFill>
              </a:rPr>
              <a:t>Thank </a:t>
            </a:r>
            <a:r>
              <a:rPr lang="en-US" dirty="0" smtClean="0">
                <a:solidFill>
                  <a:srgbClr val="C00000"/>
                </a:solidFill>
              </a:rPr>
              <a:t>you!</a:t>
            </a:r>
            <a:endParaRPr lang="en-US" dirty="0">
              <a:solidFill>
                <a:srgbClr val="C00000"/>
              </a:solidFill>
            </a:endParaRPr>
          </a:p>
        </p:txBody>
      </p:sp>
      <p:sp>
        <p:nvSpPr>
          <p:cNvPr id="3" name="Content Placeholder 2">
            <a:extLst>
              <a:ext uri="{FF2B5EF4-FFF2-40B4-BE49-F238E27FC236}">
                <a16:creationId xmlns:a16="http://schemas.microsoft.com/office/drawing/2014/main" id="{B69E0A96-7AFE-5749-983B-E7B7ADA3F0CC}"/>
              </a:ext>
            </a:extLst>
          </p:cNvPr>
          <p:cNvSpPr>
            <a:spLocks noGrp="1"/>
          </p:cNvSpPr>
          <p:nvPr>
            <p:ph idx="1"/>
          </p:nvPr>
        </p:nvSpPr>
        <p:spPr/>
        <p:txBody>
          <a:bodyPr>
            <a:normAutofit fontScale="92500" lnSpcReduction="10000"/>
          </a:bodyPr>
          <a:lstStyle/>
          <a:p>
            <a:pPr marL="0" indent="0">
              <a:buNone/>
            </a:pPr>
            <a:r>
              <a:rPr lang="en-US" u="sng" dirty="0">
                <a:solidFill>
                  <a:srgbClr val="C00000"/>
                </a:solidFill>
              </a:rPr>
              <a:t>Wisconsin State Laboratory of </a:t>
            </a:r>
            <a:r>
              <a:rPr lang="en-US" u="sng" dirty="0" smtClean="0">
                <a:solidFill>
                  <a:srgbClr val="C00000"/>
                </a:solidFill>
              </a:rPr>
              <a:t>Hygiene</a:t>
            </a:r>
          </a:p>
          <a:p>
            <a:pPr marL="0" indent="0">
              <a:buNone/>
            </a:pPr>
            <a:r>
              <a:rPr lang="en-US" dirty="0" smtClean="0"/>
              <a:t>Alana Sterkel, Allen Bateman, Alicia Mooney, Hannah Gander, </a:t>
            </a:r>
            <a:r>
              <a:rPr lang="en-US" dirty="0"/>
              <a:t>Ava Gehrke, </a:t>
            </a:r>
            <a:r>
              <a:rPr lang="en-US" dirty="0" smtClean="0"/>
              <a:t>Claire LaFleur, Steven Konwal, Anna Bradley, and Joshua Kropp</a:t>
            </a:r>
            <a:endParaRPr lang="en-US" dirty="0"/>
          </a:p>
          <a:p>
            <a:pPr marL="0" indent="0">
              <a:buNone/>
            </a:pPr>
            <a:endParaRPr lang="en-US" sz="1500" dirty="0"/>
          </a:p>
          <a:p>
            <a:pPr marL="0" indent="0">
              <a:buNone/>
            </a:pPr>
            <a:r>
              <a:rPr lang="en-US" u="sng" dirty="0">
                <a:solidFill>
                  <a:srgbClr val="C00000"/>
                </a:solidFill>
              </a:rPr>
              <a:t>Wisconsin </a:t>
            </a:r>
            <a:r>
              <a:rPr lang="en-US" u="sng" dirty="0" smtClean="0">
                <a:solidFill>
                  <a:srgbClr val="C00000"/>
                </a:solidFill>
              </a:rPr>
              <a:t>Department of Health Services</a:t>
            </a:r>
            <a:endParaRPr lang="en-US" u="sng" dirty="0">
              <a:solidFill>
                <a:srgbClr val="C00000"/>
              </a:solidFill>
            </a:endParaRPr>
          </a:p>
          <a:p>
            <a:pPr marL="0" indent="0">
              <a:buNone/>
            </a:pPr>
            <a:r>
              <a:rPr lang="en-US" dirty="0" smtClean="0"/>
              <a:t>Ryan </a:t>
            </a:r>
            <a:r>
              <a:rPr lang="en-US" dirty="0" err="1" smtClean="0"/>
              <a:t>Westergaard</a:t>
            </a:r>
            <a:r>
              <a:rPr lang="en-US" dirty="0" smtClean="0"/>
              <a:t>, Caroline Mohr, </a:t>
            </a:r>
            <a:r>
              <a:rPr lang="en-US" dirty="0" err="1" smtClean="0"/>
              <a:t>Kailynn</a:t>
            </a:r>
            <a:r>
              <a:rPr lang="en-US" dirty="0" smtClean="0"/>
              <a:t> Mitchell, Jie </a:t>
            </a:r>
            <a:r>
              <a:rPr lang="en-US" dirty="0" err="1" smtClean="0"/>
              <a:t>Hie</a:t>
            </a:r>
            <a:r>
              <a:rPr lang="en-US" dirty="0" smtClean="0"/>
              <a:t>, Kelsa Lowe, and DHS Hepatitis C staff</a:t>
            </a:r>
            <a:endParaRPr lang="en-US" dirty="0"/>
          </a:p>
          <a:p>
            <a:pPr marL="0" indent="0">
              <a:buNone/>
            </a:pPr>
            <a:endParaRPr lang="en-US" sz="1400" dirty="0" smtClean="0"/>
          </a:p>
          <a:p>
            <a:pPr marL="0" indent="0">
              <a:buNone/>
            </a:pPr>
            <a:r>
              <a:rPr lang="en-US" u="sng" dirty="0" smtClean="0">
                <a:solidFill>
                  <a:srgbClr val="C00000"/>
                </a:solidFill>
              </a:rPr>
              <a:t>CDC Division of Viral Hepatitis</a:t>
            </a:r>
          </a:p>
          <a:p>
            <a:pPr marL="0" indent="0">
              <a:buNone/>
            </a:pPr>
            <a:r>
              <a:rPr lang="en-US" dirty="0" smtClean="0"/>
              <a:t> </a:t>
            </a:r>
            <a:endParaRPr lang="en-US" dirty="0"/>
          </a:p>
          <a:p>
            <a:pPr marL="0" indent="0">
              <a:buNone/>
            </a:pPr>
            <a:r>
              <a:rPr lang="en-US" u="sng" dirty="0">
                <a:solidFill>
                  <a:srgbClr val="C00000"/>
                </a:solidFill>
              </a:rPr>
              <a:t>WCLN Partners</a:t>
            </a:r>
          </a:p>
          <a:p>
            <a:pPr marL="0" indent="0">
              <a:buNone/>
            </a:pPr>
            <a:endParaRPr lang="en-US" dirty="0"/>
          </a:p>
        </p:txBody>
      </p:sp>
    </p:spTree>
    <p:extLst>
      <p:ext uri="{BB962C8B-B14F-4D97-AF65-F5344CB8AC3E}">
        <p14:creationId xmlns:p14="http://schemas.microsoft.com/office/powerpoint/2010/main" val="37744976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75731"/>
            <a:ext cx="10515600" cy="1325563"/>
          </a:xfrm>
        </p:spPr>
        <p:txBody>
          <a:bodyPr/>
          <a:lstStyle/>
          <a:p>
            <a:pPr algn="ctr"/>
            <a:r>
              <a:rPr lang="en-US" dirty="0">
                <a:solidFill>
                  <a:srgbClr val="C00000"/>
                </a:solidFill>
              </a:rPr>
              <a:t>Questions?</a:t>
            </a:r>
          </a:p>
        </p:txBody>
      </p:sp>
    </p:spTree>
    <p:extLst>
      <p:ext uri="{BB962C8B-B14F-4D97-AF65-F5344CB8AC3E}">
        <p14:creationId xmlns:p14="http://schemas.microsoft.com/office/powerpoint/2010/main" val="25584303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Hepatitis C Virus</a:t>
            </a:r>
          </a:p>
        </p:txBody>
      </p:sp>
      <p:sp>
        <p:nvSpPr>
          <p:cNvPr id="3" name="Content Placeholder 2"/>
          <p:cNvSpPr>
            <a:spLocks noGrp="1"/>
          </p:cNvSpPr>
          <p:nvPr>
            <p:ph idx="1"/>
          </p:nvPr>
        </p:nvSpPr>
        <p:spPr>
          <a:xfrm>
            <a:off x="838200" y="1825625"/>
            <a:ext cx="4800600" cy="4351338"/>
          </a:xfrm>
        </p:spPr>
        <p:txBody>
          <a:bodyPr/>
          <a:lstStyle/>
          <a:p>
            <a:r>
              <a:rPr lang="en-US" dirty="0" err="1"/>
              <a:t>Flaviviridae</a:t>
            </a:r>
            <a:r>
              <a:rPr lang="en-US" dirty="0"/>
              <a:t> family</a:t>
            </a:r>
          </a:p>
          <a:p>
            <a:r>
              <a:rPr lang="en-US" dirty="0"/>
              <a:t>Enveloped, (+)</a:t>
            </a:r>
            <a:r>
              <a:rPr lang="en-US" dirty="0" err="1"/>
              <a:t>ssRNA</a:t>
            </a:r>
            <a:endParaRPr lang="en-US" dirty="0"/>
          </a:p>
          <a:p>
            <a:r>
              <a:rPr lang="en-US" dirty="0"/>
              <a:t>~9.6kb genome</a:t>
            </a:r>
          </a:p>
          <a:p>
            <a:pPr lvl="1"/>
            <a:r>
              <a:rPr lang="en-US" dirty="0"/>
              <a:t>7 non-structural proteins</a:t>
            </a:r>
          </a:p>
          <a:p>
            <a:pPr lvl="1"/>
            <a:r>
              <a:rPr lang="en-US" dirty="0"/>
              <a:t>3 structural proteins</a:t>
            </a:r>
          </a:p>
          <a:p>
            <a:pPr lvl="2"/>
            <a:r>
              <a:rPr lang="en-US" dirty="0"/>
              <a:t>Capsid protein</a:t>
            </a:r>
          </a:p>
          <a:p>
            <a:pPr lvl="2"/>
            <a:r>
              <a:rPr lang="en-US" dirty="0"/>
              <a:t>Envelope protein E1</a:t>
            </a:r>
          </a:p>
          <a:p>
            <a:pPr lvl="2"/>
            <a:r>
              <a:rPr lang="en-US" b="1" dirty="0"/>
              <a:t>Envelope protein E2</a:t>
            </a:r>
            <a:endParaRPr lang="en-US" dirty="0"/>
          </a:p>
          <a:p>
            <a:r>
              <a:rPr lang="en-US" dirty="0"/>
              <a:t>8 genotypes and 93 subtypes.</a:t>
            </a:r>
          </a:p>
          <a:p>
            <a:endParaRPr lang="en-US" dirty="0"/>
          </a:p>
          <a:p>
            <a:endParaRPr lang="en-US" dirty="0"/>
          </a:p>
          <a:p>
            <a:endParaRPr lang="en-US" dirty="0"/>
          </a:p>
        </p:txBody>
      </p:sp>
      <p:pic>
        <p:nvPicPr>
          <p:cNvPr id="4102" name="Picture 6" descr="Hepacivirus ~ ViralZ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9355" y="793265"/>
            <a:ext cx="5276850" cy="301942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Structure of the HCV genome and translation. The HCV genome comprises a...  | Download Scientific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0280" y="3372952"/>
            <a:ext cx="5715000" cy="3038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3358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Hepatitis C Virus Genotyping</a:t>
            </a:r>
          </a:p>
        </p:txBody>
      </p:sp>
      <p:sp>
        <p:nvSpPr>
          <p:cNvPr id="3" name="Content Placeholder 2"/>
          <p:cNvSpPr>
            <a:spLocks noGrp="1"/>
          </p:cNvSpPr>
          <p:nvPr>
            <p:ph idx="1"/>
          </p:nvPr>
        </p:nvSpPr>
        <p:spPr>
          <a:xfrm>
            <a:off x="838201" y="1825625"/>
            <a:ext cx="6019800" cy="4351338"/>
          </a:xfrm>
        </p:spPr>
        <p:txBody>
          <a:bodyPr>
            <a:normAutofit/>
          </a:bodyPr>
          <a:lstStyle/>
          <a:p>
            <a:r>
              <a:rPr lang="en-US" dirty="0"/>
              <a:t>8 genotypes and 93 subtypes.</a:t>
            </a:r>
          </a:p>
          <a:p>
            <a:r>
              <a:rPr lang="en-US" dirty="0"/>
              <a:t>HCV genotypes differ in geographical distribution.</a:t>
            </a:r>
          </a:p>
          <a:p>
            <a:r>
              <a:rPr lang="en-US" dirty="0"/>
              <a:t>75% of Americans with HCV have genotype 1 </a:t>
            </a:r>
          </a:p>
          <a:p>
            <a:r>
              <a:rPr lang="en-US" dirty="0"/>
              <a:t>Limited HCV genomic surveillance capacity in the US.</a:t>
            </a:r>
          </a:p>
          <a:p>
            <a:endParaRPr lang="en-US" dirty="0"/>
          </a:p>
          <a:p>
            <a:endParaRPr lang="en-US" dirty="0"/>
          </a:p>
        </p:txBody>
      </p:sp>
      <p:sp>
        <p:nvSpPr>
          <p:cNvPr id="4" name="Rectangle 3"/>
          <p:cNvSpPr/>
          <p:nvPr/>
        </p:nvSpPr>
        <p:spPr>
          <a:xfrm>
            <a:off x="8368295" y="3929810"/>
            <a:ext cx="2303836" cy="215444"/>
          </a:xfrm>
          <a:prstGeom prst="rect">
            <a:avLst/>
          </a:prstGeom>
        </p:spPr>
        <p:txBody>
          <a:bodyPr wrap="none">
            <a:spAutoFit/>
          </a:bodyPr>
          <a:lstStyle/>
          <a:p>
            <a:r>
              <a:rPr lang="en-US" sz="800" dirty="0">
                <a:solidFill>
                  <a:schemeClr val="bg1">
                    <a:lumMod val="75000"/>
                  </a:schemeClr>
                </a:solidFill>
              </a:rPr>
              <a:t>https://ictv.global/sg_wiki/flaviviridae/hepacivirus</a:t>
            </a:r>
          </a:p>
        </p:txBody>
      </p:sp>
      <p:pic>
        <p:nvPicPr>
          <p:cNvPr id="12290" name="Picture 2" descr="Hepatitis C virus subtype phylogen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4227" y="401363"/>
            <a:ext cx="3031973" cy="34922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6858001" y="4181492"/>
            <a:ext cx="4985902" cy="2348849"/>
          </a:xfrm>
          <a:prstGeom prst="rect">
            <a:avLst/>
          </a:prstGeom>
        </p:spPr>
      </p:pic>
    </p:spTree>
    <p:extLst>
      <p:ext uri="{BB962C8B-B14F-4D97-AF65-F5344CB8AC3E}">
        <p14:creationId xmlns:p14="http://schemas.microsoft.com/office/powerpoint/2010/main" val="23669380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Hepatitis C Virus Infection</a:t>
            </a:r>
          </a:p>
        </p:txBody>
      </p:sp>
      <p:sp>
        <p:nvSpPr>
          <p:cNvPr id="6" name="Rectangle 5"/>
          <p:cNvSpPr/>
          <p:nvPr/>
        </p:nvSpPr>
        <p:spPr>
          <a:xfrm>
            <a:off x="838200" y="1825625"/>
            <a:ext cx="4488180" cy="43513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38200" y="1825625"/>
            <a:ext cx="4488180" cy="59753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Acute Hepatitis C</a:t>
            </a:r>
          </a:p>
        </p:txBody>
      </p:sp>
      <p:sp>
        <p:nvSpPr>
          <p:cNvPr id="9" name="Rectangle 8"/>
          <p:cNvSpPr/>
          <p:nvPr/>
        </p:nvSpPr>
        <p:spPr>
          <a:xfrm>
            <a:off x="6865620" y="1825625"/>
            <a:ext cx="4488180" cy="43513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65620" y="1825625"/>
            <a:ext cx="4488180" cy="59753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Chronic Hepatitis C</a:t>
            </a:r>
          </a:p>
        </p:txBody>
      </p:sp>
      <p:sp>
        <p:nvSpPr>
          <p:cNvPr id="4" name="Content Placeholder 3"/>
          <p:cNvSpPr>
            <a:spLocks noGrp="1"/>
          </p:cNvSpPr>
          <p:nvPr>
            <p:ph idx="1"/>
          </p:nvPr>
        </p:nvSpPr>
        <p:spPr>
          <a:xfrm>
            <a:off x="838200" y="2468879"/>
            <a:ext cx="4488180" cy="3753803"/>
          </a:xfrm>
        </p:spPr>
        <p:txBody>
          <a:bodyPr>
            <a:normAutofit fontScale="85000" lnSpcReduction="10000"/>
          </a:bodyPr>
          <a:lstStyle/>
          <a:p>
            <a:r>
              <a:rPr lang="en-US" dirty="0">
                <a:solidFill>
                  <a:schemeClr val="bg1"/>
                </a:solidFill>
              </a:rPr>
              <a:t>Incubation period of 4-20 weeks.</a:t>
            </a:r>
          </a:p>
          <a:p>
            <a:r>
              <a:rPr lang="en-US" dirty="0">
                <a:solidFill>
                  <a:schemeClr val="bg1"/>
                </a:solidFill>
              </a:rPr>
              <a:t>Most people are asymptomatic or experience mild illness.</a:t>
            </a:r>
          </a:p>
          <a:p>
            <a:r>
              <a:rPr lang="en-US" dirty="0">
                <a:solidFill>
                  <a:schemeClr val="bg1"/>
                </a:solidFill>
              </a:rPr>
              <a:t>Symptoms include:</a:t>
            </a:r>
          </a:p>
          <a:p>
            <a:pPr lvl="1"/>
            <a:r>
              <a:rPr lang="en-US" dirty="0">
                <a:solidFill>
                  <a:schemeClr val="bg1"/>
                </a:solidFill>
              </a:rPr>
              <a:t>Abdominal pain</a:t>
            </a:r>
          </a:p>
          <a:p>
            <a:pPr lvl="1"/>
            <a:r>
              <a:rPr lang="en-US" dirty="0">
                <a:solidFill>
                  <a:schemeClr val="bg1"/>
                </a:solidFill>
              </a:rPr>
              <a:t>Nausea</a:t>
            </a:r>
          </a:p>
          <a:p>
            <a:pPr lvl="1"/>
            <a:r>
              <a:rPr lang="en-US" dirty="0">
                <a:solidFill>
                  <a:schemeClr val="bg1"/>
                </a:solidFill>
              </a:rPr>
              <a:t>Fatigue</a:t>
            </a:r>
          </a:p>
          <a:p>
            <a:pPr lvl="1"/>
            <a:r>
              <a:rPr lang="en-US" dirty="0">
                <a:solidFill>
                  <a:schemeClr val="bg1"/>
                </a:solidFill>
              </a:rPr>
              <a:t>Jaundice</a:t>
            </a:r>
          </a:p>
          <a:p>
            <a:pPr lvl="1"/>
            <a:r>
              <a:rPr lang="en-US" dirty="0">
                <a:solidFill>
                  <a:schemeClr val="bg1"/>
                </a:solidFill>
              </a:rPr>
              <a:t>Dark urine</a:t>
            </a:r>
          </a:p>
          <a:p>
            <a:r>
              <a:rPr lang="en-US" dirty="0">
                <a:solidFill>
                  <a:schemeClr val="bg1"/>
                </a:solidFill>
              </a:rPr>
              <a:t>Spontaneous clearance.</a:t>
            </a:r>
          </a:p>
        </p:txBody>
      </p:sp>
      <p:sp>
        <p:nvSpPr>
          <p:cNvPr id="11" name="Content Placeholder 3"/>
          <p:cNvSpPr txBox="1">
            <a:spLocks/>
          </p:cNvSpPr>
          <p:nvPr/>
        </p:nvSpPr>
        <p:spPr>
          <a:xfrm>
            <a:off x="6865620" y="2468878"/>
            <a:ext cx="4488180" cy="375380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Over half of infections progress to chronic HCV if untreated.</a:t>
            </a:r>
          </a:p>
          <a:p>
            <a:r>
              <a:rPr lang="en-US" dirty="0">
                <a:solidFill>
                  <a:schemeClr val="bg1"/>
                </a:solidFill>
              </a:rPr>
              <a:t>~40% people chronically infected with HCV are unaware of their infection.</a:t>
            </a:r>
          </a:p>
          <a:p>
            <a:r>
              <a:rPr lang="en-US" dirty="0">
                <a:solidFill>
                  <a:schemeClr val="bg1"/>
                </a:solidFill>
              </a:rPr>
              <a:t>Complications include:</a:t>
            </a:r>
          </a:p>
          <a:p>
            <a:pPr lvl="1"/>
            <a:r>
              <a:rPr lang="en-US" dirty="0">
                <a:solidFill>
                  <a:schemeClr val="bg1"/>
                </a:solidFill>
              </a:rPr>
              <a:t>Chronic fatigue</a:t>
            </a:r>
          </a:p>
          <a:p>
            <a:pPr lvl="1"/>
            <a:r>
              <a:rPr lang="en-US" dirty="0">
                <a:solidFill>
                  <a:schemeClr val="bg1"/>
                </a:solidFill>
              </a:rPr>
              <a:t>Liver damage and failure</a:t>
            </a:r>
          </a:p>
          <a:p>
            <a:pPr lvl="1"/>
            <a:r>
              <a:rPr lang="en-US" dirty="0">
                <a:solidFill>
                  <a:schemeClr val="bg1"/>
                </a:solidFill>
              </a:rPr>
              <a:t>Cirrhosis</a:t>
            </a:r>
          </a:p>
          <a:p>
            <a:pPr lvl="1"/>
            <a:r>
              <a:rPr lang="en-US" dirty="0">
                <a:solidFill>
                  <a:schemeClr val="bg1"/>
                </a:solidFill>
              </a:rPr>
              <a:t>Cancer</a:t>
            </a:r>
          </a:p>
          <a:p>
            <a:pPr lvl="1"/>
            <a:r>
              <a:rPr lang="en-US" dirty="0">
                <a:solidFill>
                  <a:schemeClr val="bg1"/>
                </a:solidFill>
              </a:rPr>
              <a:t>Sometimes death</a:t>
            </a:r>
          </a:p>
          <a:p>
            <a:endParaRPr lang="en-US" dirty="0">
              <a:solidFill>
                <a:schemeClr val="bg1"/>
              </a:solidFill>
            </a:endParaRPr>
          </a:p>
        </p:txBody>
      </p:sp>
    </p:spTree>
    <p:extLst>
      <p:ext uri="{BB962C8B-B14F-4D97-AF65-F5344CB8AC3E}">
        <p14:creationId xmlns:p14="http://schemas.microsoft.com/office/powerpoint/2010/main" val="2312567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Hepatitis C Virus Infection</a:t>
            </a:r>
          </a:p>
        </p:txBody>
      </p:sp>
      <p:sp>
        <p:nvSpPr>
          <p:cNvPr id="6" name="Rectangle 5"/>
          <p:cNvSpPr/>
          <p:nvPr/>
        </p:nvSpPr>
        <p:spPr>
          <a:xfrm>
            <a:off x="838200" y="1825625"/>
            <a:ext cx="4488180" cy="43513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38200" y="1825625"/>
            <a:ext cx="4488180" cy="59753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Acute Hepatitis C</a:t>
            </a:r>
          </a:p>
        </p:txBody>
      </p:sp>
      <p:pic>
        <p:nvPicPr>
          <p:cNvPr id="2056" name="Picture 8" descr="Hepatitis C Symptoms and Complication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231" b="3792"/>
          <a:stretch/>
        </p:blipFill>
        <p:spPr bwMode="auto">
          <a:xfrm>
            <a:off x="7094855" y="1820025"/>
            <a:ext cx="3580373" cy="440265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838200" y="1825625"/>
            <a:ext cx="4488180" cy="59753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Acute Hepatitis C</a:t>
            </a:r>
          </a:p>
        </p:txBody>
      </p:sp>
      <p:sp>
        <p:nvSpPr>
          <p:cNvPr id="16" name="Content Placeholder 3"/>
          <p:cNvSpPr>
            <a:spLocks noGrp="1"/>
          </p:cNvSpPr>
          <p:nvPr>
            <p:ph idx="1"/>
          </p:nvPr>
        </p:nvSpPr>
        <p:spPr>
          <a:xfrm>
            <a:off x="838200" y="2468879"/>
            <a:ext cx="4488180" cy="3753803"/>
          </a:xfrm>
        </p:spPr>
        <p:txBody>
          <a:bodyPr>
            <a:normAutofit fontScale="85000" lnSpcReduction="10000"/>
          </a:bodyPr>
          <a:lstStyle/>
          <a:p>
            <a:r>
              <a:rPr lang="en-US" dirty="0">
                <a:solidFill>
                  <a:schemeClr val="bg1"/>
                </a:solidFill>
              </a:rPr>
              <a:t>Incubation period of 4-20 weeks.</a:t>
            </a:r>
          </a:p>
          <a:p>
            <a:r>
              <a:rPr lang="en-US" dirty="0">
                <a:solidFill>
                  <a:schemeClr val="bg1"/>
                </a:solidFill>
              </a:rPr>
              <a:t>Most people are asymptomatic or experience mild illness.</a:t>
            </a:r>
          </a:p>
          <a:p>
            <a:r>
              <a:rPr lang="en-US" dirty="0">
                <a:solidFill>
                  <a:schemeClr val="bg1"/>
                </a:solidFill>
              </a:rPr>
              <a:t>Symptoms include:</a:t>
            </a:r>
          </a:p>
          <a:p>
            <a:pPr lvl="1"/>
            <a:r>
              <a:rPr lang="en-US" dirty="0">
                <a:solidFill>
                  <a:schemeClr val="bg1"/>
                </a:solidFill>
              </a:rPr>
              <a:t>Abdominal pain</a:t>
            </a:r>
          </a:p>
          <a:p>
            <a:pPr lvl="1"/>
            <a:r>
              <a:rPr lang="en-US" dirty="0">
                <a:solidFill>
                  <a:schemeClr val="bg1"/>
                </a:solidFill>
              </a:rPr>
              <a:t>Nausea</a:t>
            </a:r>
          </a:p>
          <a:p>
            <a:pPr lvl="1"/>
            <a:r>
              <a:rPr lang="en-US" dirty="0">
                <a:solidFill>
                  <a:schemeClr val="bg1"/>
                </a:solidFill>
              </a:rPr>
              <a:t>Fatigue</a:t>
            </a:r>
          </a:p>
          <a:p>
            <a:pPr lvl="1"/>
            <a:r>
              <a:rPr lang="en-US" dirty="0">
                <a:solidFill>
                  <a:schemeClr val="bg1"/>
                </a:solidFill>
              </a:rPr>
              <a:t>Jaundice</a:t>
            </a:r>
          </a:p>
          <a:p>
            <a:pPr lvl="1"/>
            <a:r>
              <a:rPr lang="en-US" dirty="0">
                <a:solidFill>
                  <a:schemeClr val="bg1"/>
                </a:solidFill>
              </a:rPr>
              <a:t>Dark urine</a:t>
            </a:r>
          </a:p>
          <a:p>
            <a:r>
              <a:rPr lang="en-US" dirty="0">
                <a:solidFill>
                  <a:schemeClr val="bg1"/>
                </a:solidFill>
              </a:rPr>
              <a:t>Spontaneous clearance.</a:t>
            </a:r>
          </a:p>
        </p:txBody>
      </p:sp>
    </p:spTree>
    <p:extLst>
      <p:ext uri="{BB962C8B-B14F-4D97-AF65-F5344CB8AC3E}">
        <p14:creationId xmlns:p14="http://schemas.microsoft.com/office/powerpoint/2010/main" val="17800991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Hepatitis C Virus Infection</a:t>
            </a:r>
          </a:p>
        </p:txBody>
      </p:sp>
      <p:sp>
        <p:nvSpPr>
          <p:cNvPr id="9" name="Rectangle 8"/>
          <p:cNvSpPr/>
          <p:nvPr/>
        </p:nvSpPr>
        <p:spPr>
          <a:xfrm>
            <a:off x="6865620" y="1825625"/>
            <a:ext cx="4488180" cy="43513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65620" y="1825625"/>
            <a:ext cx="4488180" cy="59753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Chronic Hepatitis C</a:t>
            </a:r>
          </a:p>
        </p:txBody>
      </p:sp>
      <p:sp>
        <p:nvSpPr>
          <p:cNvPr id="13" name="Rectangle 12"/>
          <p:cNvSpPr/>
          <p:nvPr/>
        </p:nvSpPr>
        <p:spPr>
          <a:xfrm>
            <a:off x="6865620" y="1825625"/>
            <a:ext cx="4488180" cy="59753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Chronic Hepatitis C</a:t>
            </a:r>
          </a:p>
        </p:txBody>
      </p:sp>
      <p:sp>
        <p:nvSpPr>
          <p:cNvPr id="14" name="Content Placeholder 3"/>
          <p:cNvSpPr txBox="1">
            <a:spLocks/>
          </p:cNvSpPr>
          <p:nvPr/>
        </p:nvSpPr>
        <p:spPr>
          <a:xfrm>
            <a:off x="6865620" y="2468878"/>
            <a:ext cx="4488180" cy="37538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bg1"/>
                </a:solidFill>
              </a:rPr>
              <a:t>75-85% of infections progress to chronic HCV if untreated.</a:t>
            </a:r>
          </a:p>
          <a:p>
            <a:r>
              <a:rPr lang="en-US" sz="2400" dirty="0">
                <a:solidFill>
                  <a:schemeClr val="bg1"/>
                </a:solidFill>
              </a:rPr>
              <a:t>~40% people chronically infected with HCV are unaware of their infection.</a:t>
            </a:r>
          </a:p>
          <a:p>
            <a:r>
              <a:rPr lang="en-US" sz="2400" dirty="0">
                <a:solidFill>
                  <a:schemeClr val="bg1"/>
                </a:solidFill>
              </a:rPr>
              <a:t>Complications include:</a:t>
            </a:r>
          </a:p>
          <a:p>
            <a:pPr lvl="1"/>
            <a:r>
              <a:rPr lang="en-US" sz="2000" dirty="0">
                <a:solidFill>
                  <a:schemeClr val="bg1"/>
                </a:solidFill>
              </a:rPr>
              <a:t>Chronic fatigue</a:t>
            </a:r>
          </a:p>
          <a:p>
            <a:pPr lvl="1"/>
            <a:r>
              <a:rPr lang="en-US" sz="2000" dirty="0">
                <a:solidFill>
                  <a:schemeClr val="bg1"/>
                </a:solidFill>
              </a:rPr>
              <a:t>Liver damage and failure</a:t>
            </a:r>
          </a:p>
          <a:p>
            <a:pPr lvl="1"/>
            <a:r>
              <a:rPr lang="en-US" sz="2000" dirty="0">
                <a:solidFill>
                  <a:schemeClr val="bg1"/>
                </a:solidFill>
              </a:rPr>
              <a:t>Cirrhosis</a:t>
            </a:r>
          </a:p>
          <a:p>
            <a:pPr lvl="1"/>
            <a:r>
              <a:rPr lang="en-US" sz="2000" dirty="0">
                <a:solidFill>
                  <a:schemeClr val="bg1"/>
                </a:solidFill>
              </a:rPr>
              <a:t>Cancer</a:t>
            </a:r>
          </a:p>
          <a:p>
            <a:pPr lvl="1"/>
            <a:r>
              <a:rPr lang="en-US" sz="2000" dirty="0">
                <a:solidFill>
                  <a:schemeClr val="bg1"/>
                </a:solidFill>
              </a:rPr>
              <a:t>Sometimes death</a:t>
            </a:r>
          </a:p>
          <a:p>
            <a:endParaRPr lang="en-US" sz="2400" dirty="0">
              <a:solidFill>
                <a:schemeClr val="bg1"/>
              </a:solidFill>
            </a:endParaRPr>
          </a:p>
        </p:txBody>
      </p:sp>
      <p:pic>
        <p:nvPicPr>
          <p:cNvPr id="6148" name="Picture 4" descr="https://ars.els-cdn.com/content/image/1-s2.0-S0092867416311357-gr1_lrg.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70" t="1567" r="2413" b="52161"/>
          <a:stretch/>
        </p:blipFill>
        <p:spPr bwMode="auto">
          <a:xfrm>
            <a:off x="320635" y="2598418"/>
            <a:ext cx="6020789" cy="2805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524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Hepatitis C Prevention and Treatment</a:t>
            </a:r>
          </a:p>
        </p:txBody>
      </p:sp>
      <p:sp>
        <p:nvSpPr>
          <p:cNvPr id="3" name="Content Placeholder 2"/>
          <p:cNvSpPr>
            <a:spLocks noGrp="1"/>
          </p:cNvSpPr>
          <p:nvPr>
            <p:ph idx="1"/>
          </p:nvPr>
        </p:nvSpPr>
        <p:spPr>
          <a:xfrm>
            <a:off x="838200" y="1825625"/>
            <a:ext cx="5448894" cy="4351338"/>
          </a:xfrm>
        </p:spPr>
        <p:txBody>
          <a:bodyPr>
            <a:normAutofit/>
          </a:bodyPr>
          <a:lstStyle/>
          <a:p>
            <a:pPr marL="0" indent="0">
              <a:buNone/>
            </a:pPr>
            <a:r>
              <a:rPr lang="en-US" b="1" u="sng" dirty="0"/>
              <a:t>Prevention</a:t>
            </a:r>
            <a:r>
              <a:rPr lang="en-US" u="sng" dirty="0"/>
              <a:t>:</a:t>
            </a:r>
          </a:p>
          <a:p>
            <a:pPr>
              <a:buFontTx/>
              <a:buChar char="-"/>
            </a:pPr>
            <a:r>
              <a:rPr lang="en-US" dirty="0"/>
              <a:t>No vaccine available for HCV.</a:t>
            </a:r>
          </a:p>
          <a:p>
            <a:pPr>
              <a:buFontTx/>
              <a:buChar char="-"/>
            </a:pPr>
            <a:r>
              <a:rPr lang="en-US" dirty="0"/>
              <a:t>Education, screening, and syringe service </a:t>
            </a:r>
            <a:r>
              <a:rPr lang="en-US" dirty="0" smtClean="0"/>
              <a:t>programs.</a:t>
            </a:r>
            <a:endParaRPr lang="en-US" dirty="0"/>
          </a:p>
          <a:p>
            <a:pPr marL="0" indent="0">
              <a:buNone/>
            </a:pPr>
            <a:r>
              <a:rPr lang="en-US" b="1" u="sng" dirty="0"/>
              <a:t>Treatment</a:t>
            </a:r>
            <a:r>
              <a:rPr lang="en-US" u="sng" dirty="0"/>
              <a:t>:</a:t>
            </a:r>
          </a:p>
          <a:p>
            <a:r>
              <a:rPr lang="en-US" dirty="0"/>
              <a:t>Several direct-acting antiviral (DAA) treatments are available.</a:t>
            </a:r>
          </a:p>
          <a:p>
            <a:r>
              <a:rPr lang="en-US" dirty="0"/>
              <a:t>Cure 95% of people who take them in 8-12 weeks.</a:t>
            </a:r>
          </a:p>
        </p:txBody>
      </p:sp>
      <p:pic>
        <p:nvPicPr>
          <p:cNvPr id="4" name="Picture 2" descr="Figure 1"/>
          <p:cNvPicPr>
            <a:picLocks noChangeAspect="1" noChangeArrowheads="1"/>
          </p:cNvPicPr>
          <p:nvPr/>
        </p:nvPicPr>
        <p:blipFill rotWithShape="1">
          <a:blip r:embed="rId3">
            <a:extLst>
              <a:ext uri="{28A0092B-C50C-407E-A947-70E740481C1C}">
                <a14:useLocalDpi xmlns:a14="http://schemas.microsoft.com/office/drawing/2010/main" val="0"/>
              </a:ext>
            </a:extLst>
          </a:blip>
          <a:srcRect l="2531" t="53243" r="2845" b="4128"/>
          <a:stretch/>
        </p:blipFill>
        <p:spPr bwMode="auto">
          <a:xfrm>
            <a:off x="6287094" y="2686844"/>
            <a:ext cx="5588675" cy="24231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641080" y="4057650"/>
            <a:ext cx="697230" cy="10523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601200" y="4057650"/>
            <a:ext cx="594360" cy="10523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195560" y="4057650"/>
            <a:ext cx="594360" cy="6629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7626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Hepatitis C Virus Transmission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0486" y="1298704"/>
            <a:ext cx="7631027" cy="5341719"/>
          </a:xfrm>
          <a:prstGeom prst="rect">
            <a:avLst/>
          </a:prstGeom>
        </p:spPr>
      </p:pic>
    </p:spTree>
    <p:extLst>
      <p:ext uri="{BB962C8B-B14F-4D97-AF65-F5344CB8AC3E}">
        <p14:creationId xmlns:p14="http://schemas.microsoft.com/office/powerpoint/2010/main" val="37209761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28264</TotalTime>
  <Words>4491</Words>
  <Application>Microsoft Office PowerPoint</Application>
  <PresentationFormat>Widescreen</PresentationFormat>
  <Paragraphs>523</Paragraphs>
  <Slides>47</Slides>
  <Notes>44</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Calibri Light</vt:lpstr>
      <vt:lpstr>Office Theme</vt:lpstr>
      <vt:lpstr>Next Generation Sequencing for Surveillance of Hepatitis C Virus.</vt:lpstr>
      <vt:lpstr>Outline</vt:lpstr>
      <vt:lpstr>Outline</vt:lpstr>
      <vt:lpstr>Hepatitis C Virus Impact</vt:lpstr>
      <vt:lpstr>Hepatitis C Virus Infection</vt:lpstr>
      <vt:lpstr>Hepatitis C Virus Infection</vt:lpstr>
      <vt:lpstr>Hepatitis C Virus Infection</vt:lpstr>
      <vt:lpstr>Hepatitis C Prevention and Treatment</vt:lpstr>
      <vt:lpstr>Hepatitis C Virus Transmission</vt:lpstr>
      <vt:lpstr>Hepatitis C Trends in the USA</vt:lpstr>
      <vt:lpstr>Hepatitis C Trends in the USA</vt:lpstr>
      <vt:lpstr>HCV Elimination Efforts</vt:lpstr>
      <vt:lpstr>HCV Elimination Efforts</vt:lpstr>
      <vt:lpstr>United States HCV Elimination Progress</vt:lpstr>
      <vt:lpstr>Progress Towards HCV Elimination in the USA</vt:lpstr>
      <vt:lpstr>Progress Towards HCV Elimination in the USA</vt:lpstr>
      <vt:lpstr>HCV Trends in Wisconsin</vt:lpstr>
      <vt:lpstr>Controlling and Preventing HCV in Wisconsin</vt:lpstr>
      <vt:lpstr>Estimating the Year Each State Will Achieve HCV Elimination Targets</vt:lpstr>
      <vt:lpstr>How can we achieve our goal of HCV elimination?</vt:lpstr>
      <vt:lpstr>CDC HCV Elimination Plan Prioritizes:</vt:lpstr>
      <vt:lpstr>Outline</vt:lpstr>
      <vt:lpstr>CDC HCV GHOST Pilot Grant</vt:lpstr>
      <vt:lpstr>WSLH HCV GHOST Study Goals</vt:lpstr>
      <vt:lpstr>Outline</vt:lpstr>
      <vt:lpstr>Where were we going to get HCV specimens?</vt:lpstr>
      <vt:lpstr>Sample Collection Plan</vt:lpstr>
      <vt:lpstr>How were we going to sequence specimens?</vt:lpstr>
      <vt:lpstr>HCV Sequencing</vt:lpstr>
      <vt:lpstr>HCV GHOST NGS Workflow</vt:lpstr>
      <vt:lpstr>HCV Sample Collection and Extraction</vt:lpstr>
      <vt:lpstr>HCV HRV1 Amplification</vt:lpstr>
      <vt:lpstr>HCV HRV1 Amplification</vt:lpstr>
      <vt:lpstr>HCV HRV1 Amplification</vt:lpstr>
      <vt:lpstr>HCV Sequencing</vt:lpstr>
      <vt:lpstr>HCV GHOST Analysis</vt:lpstr>
      <vt:lpstr>Outline</vt:lpstr>
      <vt:lpstr>HCV Specimens Sequenced from 2019-2024</vt:lpstr>
      <vt:lpstr>Wisconsin HCV Genotypes</vt:lpstr>
      <vt:lpstr>Transmission Clusters</vt:lpstr>
      <vt:lpstr>Outline</vt:lpstr>
      <vt:lpstr>Integrating Genomic and Epidemiologic Data</vt:lpstr>
      <vt:lpstr>Long-Term HCV Surveillance Funding</vt:lpstr>
      <vt:lpstr>Thank you!</vt:lpstr>
      <vt:lpstr>Questions?</vt:lpstr>
      <vt:lpstr>Hepatitis C Virus</vt:lpstr>
      <vt:lpstr>Hepatitis C Virus Genotyping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HCV GHOST Sequencing</dc:title>
  <dc:creator>Ramuta, Mitchell</dc:creator>
  <cp:lastModifiedBy>Ramuta, Mitchell</cp:lastModifiedBy>
  <cp:revision>283</cp:revision>
  <dcterms:created xsi:type="dcterms:W3CDTF">2024-01-18T19:14:35Z</dcterms:created>
  <dcterms:modified xsi:type="dcterms:W3CDTF">2024-05-20T21:09:55Z</dcterms:modified>
</cp:coreProperties>
</file>