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5"/>
  </p:notesMasterIdLst>
  <p:sldIdLst>
    <p:sldId id="256" r:id="rId2"/>
    <p:sldId id="264" r:id="rId3"/>
    <p:sldId id="284" r:id="rId4"/>
    <p:sldId id="262" r:id="rId5"/>
    <p:sldId id="260" r:id="rId6"/>
    <p:sldId id="258" r:id="rId7"/>
    <p:sldId id="265" r:id="rId8"/>
    <p:sldId id="266" r:id="rId9"/>
    <p:sldId id="267" r:id="rId10"/>
    <p:sldId id="268" r:id="rId11"/>
    <p:sldId id="269" r:id="rId12"/>
    <p:sldId id="270" r:id="rId13"/>
    <p:sldId id="272" r:id="rId14"/>
    <p:sldId id="271" r:id="rId15"/>
    <p:sldId id="273" r:id="rId16"/>
    <p:sldId id="274" r:id="rId17"/>
    <p:sldId id="281" r:id="rId18"/>
    <p:sldId id="285" r:id="rId19"/>
    <p:sldId id="282" r:id="rId20"/>
    <p:sldId id="287" r:id="rId21"/>
    <p:sldId id="286" r:id="rId22"/>
    <p:sldId id="283" r:id="rId23"/>
    <p:sldId id="2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nther, Kyley" initials="GK" lastIdx="0" clrIdx="0">
    <p:extLst>
      <p:ext uri="{19B8F6BF-5375-455C-9EA6-DF929625EA0E}">
        <p15:presenceInfo xmlns:p15="http://schemas.microsoft.com/office/powerpoint/2012/main" userId="Guenther, Ky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4"/>
  </p:normalViewPr>
  <p:slideViewPr>
    <p:cSldViewPr snapToGrid="0" snapToObjects="1">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AFC3D-FC16-448C-9FE0-B22954E7B026}"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884EA-0C79-4A27-ADAD-80D376300C10}" type="slidenum">
              <a:rPr lang="en-US" smtClean="0"/>
              <a:t>‹#›</a:t>
            </a:fld>
            <a:endParaRPr lang="en-US"/>
          </a:p>
        </p:txBody>
      </p:sp>
    </p:spTree>
    <p:extLst>
      <p:ext uri="{BB962C8B-B14F-4D97-AF65-F5344CB8AC3E}">
        <p14:creationId xmlns:p14="http://schemas.microsoft.com/office/powerpoint/2010/main" val="13022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34728" y="2283618"/>
            <a:ext cx="8200724" cy="2290763"/>
          </a:xfrm>
        </p:spPr>
        <p:txBody>
          <a:bodyPr anchor="t"/>
          <a:lstStyle>
            <a:lvl1pPr algn="l">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4728" y="4747444"/>
            <a:ext cx="820072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28949" y="735904"/>
            <a:ext cx="4117856" cy="1374651"/>
          </a:xfrm>
          <a:prstGeom prst="rect">
            <a:avLst/>
          </a:prstGeom>
        </p:spPr>
      </p:pic>
    </p:spTree>
    <p:extLst>
      <p:ext uri="{BB962C8B-B14F-4D97-AF65-F5344CB8AC3E}">
        <p14:creationId xmlns:p14="http://schemas.microsoft.com/office/powerpoint/2010/main" val="17590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72"/>
            <a:ext cx="10515600" cy="64093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30597"/>
            <a:ext cx="10515600" cy="5048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Wisconsin State Laboratory of Hygiene</a:t>
            </a:r>
          </a:p>
        </p:txBody>
      </p:sp>
      <p:sp>
        <p:nvSpPr>
          <p:cNvPr id="6" name="Slide Number Placeholder 5"/>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3771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0"/>
            <a:ext cx="12192000" cy="6858000"/>
          </a:xfrm>
          <a:prstGeom prst="rect">
            <a:avLst/>
          </a:prstGeom>
        </p:spPr>
      </p:pic>
      <p:sp>
        <p:nvSpPr>
          <p:cNvPr id="2" name="Title 1"/>
          <p:cNvSpPr>
            <a:spLocks noGrp="1"/>
          </p:cNvSpPr>
          <p:nvPr>
            <p:ph type="title" hasCustomPrompt="1"/>
          </p:nvPr>
        </p:nvSpPr>
        <p:spPr>
          <a:xfrm>
            <a:off x="831850" y="1871481"/>
            <a:ext cx="10515600" cy="2852737"/>
          </a:xfrm>
        </p:spPr>
        <p:txBody>
          <a:bodyPr anchor="ctr">
            <a:normAutofit/>
          </a:bodyPr>
          <a:lstStyle>
            <a:lvl1pPr>
              <a:defRPr sz="4800">
                <a:solidFill>
                  <a:schemeClr val="bg1"/>
                </a:solidFill>
              </a:defRPr>
            </a:lvl1pPr>
          </a:lstStyle>
          <a:p>
            <a:r>
              <a:rPr lang="en-US" dirty="0"/>
              <a:t>Click to edit Master subtitle style</a:t>
            </a:r>
          </a:p>
        </p:txBody>
      </p:sp>
      <p:sp>
        <p:nvSpPr>
          <p:cNvPr id="3" name="Text Placeholder 2"/>
          <p:cNvSpPr>
            <a:spLocks noGrp="1"/>
          </p:cNvSpPr>
          <p:nvPr>
            <p:ph type="body" idx="1"/>
          </p:nvPr>
        </p:nvSpPr>
        <p:spPr>
          <a:xfrm>
            <a:off x="831850" y="4695339"/>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33047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99"/>
            <a:ext cx="10515600" cy="68366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30596"/>
            <a:ext cx="5181600" cy="5023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a:t>Wisconsin State Laboratory of Hygiene</a:t>
            </a:r>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73650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14216"/>
            <a:ext cx="10515600" cy="640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16841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093720"/>
            <a:ext cx="5157787"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6841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093720"/>
            <a:ext cx="5183188" cy="409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Wisconsin State Laboratory of Hygiene</a:t>
            </a:r>
            <a:endParaRPr lang="en-US" dirty="0"/>
          </a:p>
        </p:txBody>
      </p:sp>
      <p:sp>
        <p:nvSpPr>
          <p:cNvPr id="9" name="Slide Number Placeholder 8"/>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33467"/>
            <a:ext cx="10515600" cy="6152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Wisconsin State Laboratory of Hygiene</a:t>
            </a:r>
            <a:endParaRPr lang="en-US" dirty="0"/>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Wisconsin State Laboratory of Hygiene</a:t>
            </a:r>
            <a:endParaRPr lang="en-US" dirty="0"/>
          </a:p>
        </p:txBody>
      </p:sp>
      <p:sp>
        <p:nvSpPr>
          <p:cNvPr id="4" name="Slide Number Placeholder 3"/>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pen">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Wisconsin State Laboratory of Hygiene</a:t>
            </a:r>
            <a:endParaRPr lang="en-US" dirty="0"/>
          </a:p>
        </p:txBody>
      </p:sp>
      <p:sp>
        <p:nvSpPr>
          <p:cNvPr id="7" name="Slide Number Placeholder 6"/>
          <p:cNvSpPr>
            <a:spLocks noGrp="1"/>
          </p:cNvSpPr>
          <p:nvPr>
            <p:ph type="sldNum" sz="quarter" idx="12"/>
          </p:nvPr>
        </p:nvSpPr>
        <p:spPr/>
        <p:txBody>
          <a:bodyPr/>
          <a:lstStyle/>
          <a:p>
            <a:fld id="{9D5DE6D7-F04D-7741-82FC-941AB368F7CA}" type="slidenum">
              <a:rPr lang="en-US" smtClean="0"/>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Wisconsin State Laboratory of Hygiene</a:t>
            </a:r>
          </a:p>
        </p:txBody>
      </p:sp>
      <p:sp>
        <p:nvSpPr>
          <p:cNvPr id="5" name="Slide Number Placeholder 4"/>
          <p:cNvSpPr>
            <a:spLocks noGrp="1"/>
          </p:cNvSpPr>
          <p:nvPr>
            <p:ph type="sldNum" sz="quarter" idx="12"/>
          </p:nvPr>
        </p:nvSpPr>
        <p:spPr/>
        <p:txBody>
          <a:bodyPr/>
          <a:lstStyle/>
          <a:p>
            <a:fld id="{9D5DE6D7-F04D-7741-82FC-941AB368F7CA}" type="slidenum">
              <a:rPr lang="en-US" smtClean="0"/>
              <a:t>‹#›</a:t>
            </a:fld>
            <a:endParaRPr lang="en-US"/>
          </a:p>
        </p:txBody>
      </p:sp>
      <p:sp>
        <p:nvSpPr>
          <p:cNvPr id="6" name="Rectangle 5">
            <a:extLst>
              <a:ext uri="{FF2B5EF4-FFF2-40B4-BE49-F238E27FC236}">
                <a16:creationId xmlns:a16="http://schemas.microsoft.com/office/drawing/2014/main" id="{89F16AF7-FA30-40F5-8881-23EDE9BD9D67}"/>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4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282011"/>
            <a:ext cx="10515600" cy="66657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30594"/>
            <a:ext cx="10515600" cy="49292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Wisconsin State Laboratory of Hygiene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DE6D7-F04D-7741-82FC-941AB368F7CA}"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60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38/s41598-021-82479-8" TargetMode="External"/><Relationship Id="rId2" Type="http://schemas.openxmlformats.org/officeDocument/2006/relationships/hyperlink" Target="https://doi.org/10.1371/journal.pntd.0000530"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www.who.int/news-room/fact-sheets/detail/rab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Rabies Diagnostics, Past, Present and Future</a:t>
            </a:r>
          </a:p>
        </p:txBody>
      </p:sp>
      <p:sp>
        <p:nvSpPr>
          <p:cNvPr id="3" name="Subtitle 2"/>
          <p:cNvSpPr>
            <a:spLocks noGrp="1"/>
          </p:cNvSpPr>
          <p:nvPr>
            <p:ph type="subTitle" idx="1"/>
          </p:nvPr>
        </p:nvSpPr>
        <p:spPr>
          <a:xfrm>
            <a:off x="792917" y="5245330"/>
            <a:ext cx="4685170" cy="1404852"/>
          </a:xfrm>
        </p:spPr>
        <p:txBody>
          <a:bodyPr>
            <a:normAutofit fontScale="92500" lnSpcReduction="10000"/>
          </a:bodyPr>
          <a:lstStyle/>
          <a:p>
            <a:r>
              <a:rPr lang="en-US" dirty="0"/>
              <a:t>Rich Griesser</a:t>
            </a:r>
          </a:p>
          <a:p>
            <a:r>
              <a:rPr lang="en-US" dirty="0"/>
              <a:t>Wisconsin State Laboratory of Hygiene- Communicable Disease Division</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Lateral Flow Assay</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10</a:t>
            </a:fld>
            <a:endParaRPr lang="en-US"/>
          </a:p>
        </p:txBody>
      </p:sp>
      <p:sp>
        <p:nvSpPr>
          <p:cNvPr id="8" name="TextBox 7"/>
          <p:cNvSpPr txBox="1"/>
          <p:nvPr/>
        </p:nvSpPr>
        <p:spPr>
          <a:xfrm>
            <a:off x="651955" y="959650"/>
            <a:ext cx="6969967"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Lateral Flow Assays(LFA)</a:t>
            </a:r>
          </a:p>
          <a:p>
            <a:pPr marL="742950" lvl="1" indent="-285750">
              <a:buFont typeface="Arial" panose="020B0604020202020204" pitchFamily="34" charset="0"/>
              <a:buChar char="•"/>
            </a:pPr>
            <a:r>
              <a:rPr lang="en-US" sz="2400" dirty="0"/>
              <a:t>POC test, no need for central lab</a:t>
            </a:r>
          </a:p>
          <a:p>
            <a:pPr marL="742950" lvl="1" indent="-285750">
              <a:buFont typeface="Arial" panose="020B0604020202020204" pitchFamily="34" charset="0"/>
              <a:buChar char="•"/>
            </a:pPr>
            <a:r>
              <a:rPr lang="en-US" sz="2400" dirty="0"/>
              <a:t>Help with underreporting/surveillance</a:t>
            </a:r>
          </a:p>
          <a:p>
            <a:pPr marL="742950" lvl="1" indent="-285750">
              <a:buFont typeface="Arial" panose="020B0604020202020204" pitchFamily="34" charset="0"/>
              <a:buChar char="•"/>
            </a:pPr>
            <a:r>
              <a:rPr lang="en-US" sz="2400" dirty="0"/>
              <a:t>Low Cost</a:t>
            </a:r>
          </a:p>
          <a:p>
            <a:pPr marL="742950" lvl="1" indent="-285750">
              <a:buFont typeface="Arial" panose="020B0604020202020204" pitchFamily="34" charset="0"/>
              <a:buChar char="•"/>
            </a:pPr>
            <a:r>
              <a:rPr lang="en-US" sz="2400" dirty="0"/>
              <a:t>Widely available</a:t>
            </a:r>
          </a:p>
          <a:p>
            <a:pPr marL="742950" lvl="1" indent="-285750">
              <a:buFont typeface="Arial" panose="020B0604020202020204" pitchFamily="34" charset="0"/>
              <a:buChar char="•"/>
            </a:pPr>
            <a:r>
              <a:rPr lang="en-US" sz="2400" dirty="0"/>
              <a:t>No technical expertise needed to run test</a:t>
            </a:r>
          </a:p>
          <a:p>
            <a:pPr marL="742950" lvl="1" indent="-285750">
              <a:buFont typeface="Arial" panose="020B0604020202020204" pitchFamily="34" charset="0"/>
              <a:buChar char="•"/>
            </a:pPr>
            <a:r>
              <a:rPr lang="en-US" sz="2400" dirty="0"/>
              <a:t>Can accept multiple specimen types (Brain/Saliva)</a:t>
            </a:r>
          </a:p>
          <a:p>
            <a:pPr marL="742950" lvl="1" indent="-285750">
              <a:buFont typeface="Arial" panose="020B0604020202020204" pitchFamily="34" charset="0"/>
              <a:buChar char="•"/>
            </a:pPr>
            <a:r>
              <a:rPr lang="en-US" sz="2400" dirty="0"/>
              <a:t>Limitations</a:t>
            </a:r>
          </a:p>
          <a:p>
            <a:pPr marL="1200150" lvl="2" indent="-285750">
              <a:buFont typeface="Arial" panose="020B0604020202020204" pitchFamily="34" charset="0"/>
              <a:buChar char="•"/>
            </a:pPr>
            <a:r>
              <a:rPr lang="en-US" sz="2400" dirty="0"/>
              <a:t>Many manufacturers</a:t>
            </a:r>
          </a:p>
          <a:p>
            <a:pPr marL="1200150" lvl="2" indent="-285750">
              <a:buFont typeface="Arial" panose="020B0604020202020204" pitchFamily="34" charset="0"/>
              <a:buChar char="•"/>
            </a:pPr>
            <a:r>
              <a:rPr lang="en-US" sz="2400" dirty="0"/>
              <a:t>Variable specificity/sensitivity</a:t>
            </a:r>
          </a:p>
          <a:p>
            <a:pPr marL="1657350" lvl="3" indent="-285750">
              <a:buFont typeface="Arial" panose="020B0604020202020204" pitchFamily="34" charset="0"/>
              <a:buChar char="•"/>
            </a:pPr>
            <a:r>
              <a:rPr lang="en-US" sz="2400" dirty="0"/>
              <a:t>The “good” ones may be okay for surveillance, the “bad” ones are really bad</a:t>
            </a:r>
          </a:p>
        </p:txBody>
      </p:sp>
      <p:pic>
        <p:nvPicPr>
          <p:cNvPr id="10" name="Content Placeholder 9"/>
          <p:cNvPicPr>
            <a:picLocks noGrp="1" noChangeAspect="1"/>
          </p:cNvPicPr>
          <p:nvPr>
            <p:ph idx="1"/>
          </p:nvPr>
        </p:nvPicPr>
        <p:blipFill>
          <a:blip r:embed="rId2"/>
          <a:stretch>
            <a:fillRect/>
          </a:stretch>
        </p:blipFill>
        <p:spPr>
          <a:xfrm>
            <a:off x="7688424" y="957308"/>
            <a:ext cx="4390765" cy="2195382"/>
          </a:xfrm>
          <a:prstGeom prst="rect">
            <a:avLst/>
          </a:prstGeom>
        </p:spPr>
      </p:pic>
      <p:pic>
        <p:nvPicPr>
          <p:cNvPr id="12" name="Picture 11"/>
          <p:cNvPicPr>
            <a:picLocks noChangeAspect="1"/>
          </p:cNvPicPr>
          <p:nvPr/>
        </p:nvPicPr>
        <p:blipFill>
          <a:blip r:embed="rId3"/>
          <a:stretch>
            <a:fillRect/>
          </a:stretch>
        </p:blipFill>
        <p:spPr>
          <a:xfrm>
            <a:off x="7987925" y="3531770"/>
            <a:ext cx="3707674" cy="2692724"/>
          </a:xfrm>
          <a:prstGeom prst="rect">
            <a:avLst/>
          </a:prstGeom>
        </p:spPr>
      </p:pic>
    </p:spTree>
    <p:extLst>
      <p:ext uri="{BB962C8B-B14F-4D97-AF65-F5344CB8AC3E}">
        <p14:creationId xmlns:p14="http://schemas.microsoft.com/office/powerpoint/2010/main" val="57608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Variants</a:t>
            </a:r>
          </a:p>
        </p:txBody>
      </p:sp>
      <p:pic>
        <p:nvPicPr>
          <p:cNvPr id="7" name="Content Placeholder 6"/>
          <p:cNvPicPr>
            <a:picLocks noGrp="1" noChangeAspect="1"/>
          </p:cNvPicPr>
          <p:nvPr>
            <p:ph idx="1"/>
          </p:nvPr>
        </p:nvPicPr>
        <p:blipFill>
          <a:blip r:embed="rId2"/>
          <a:stretch>
            <a:fillRect/>
          </a:stretch>
        </p:blipFill>
        <p:spPr>
          <a:xfrm>
            <a:off x="6287565" y="1763486"/>
            <a:ext cx="5815043" cy="3966158"/>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11</a:t>
            </a:fld>
            <a:endParaRPr lang="en-US"/>
          </a:p>
        </p:txBody>
      </p:sp>
      <p:sp>
        <p:nvSpPr>
          <p:cNvPr id="8" name="TextBox 7"/>
          <p:cNvSpPr txBox="1"/>
          <p:nvPr/>
        </p:nvSpPr>
        <p:spPr>
          <a:xfrm>
            <a:off x="653142" y="996831"/>
            <a:ext cx="5710335" cy="5632311"/>
          </a:xfrm>
          <a:prstGeom prst="rect">
            <a:avLst/>
          </a:prstGeom>
          <a:noFill/>
        </p:spPr>
        <p:txBody>
          <a:bodyPr wrap="square" rtlCol="0">
            <a:spAutoFit/>
          </a:bodyPr>
          <a:lstStyle/>
          <a:p>
            <a:r>
              <a:rPr lang="en-US" sz="2400" dirty="0"/>
              <a:t>In Terrestrial animals:</a:t>
            </a:r>
          </a:p>
          <a:p>
            <a:pPr marL="285750" indent="-285750">
              <a:buFont typeface="Arial" panose="020B0604020202020204" pitchFamily="34" charset="0"/>
              <a:buChar char="•"/>
            </a:pPr>
            <a:r>
              <a:rPr lang="en-US" sz="2000" dirty="0"/>
              <a:t>Unique Variant primarily transmitted among members of a single reservoir species in a defined geographic region</a:t>
            </a:r>
          </a:p>
          <a:p>
            <a:pPr marL="742950" lvl="1" indent="-285750">
              <a:buFont typeface="Arial" panose="020B0604020202020204" pitchFamily="34" charset="0"/>
              <a:buChar char="•"/>
            </a:pPr>
            <a:r>
              <a:rPr lang="en-US" dirty="0"/>
              <a:t>Raccoons- eastern US</a:t>
            </a:r>
          </a:p>
          <a:p>
            <a:pPr marL="742950" lvl="1" indent="-285750">
              <a:buFont typeface="Arial" panose="020B0604020202020204" pitchFamily="34" charset="0"/>
              <a:buChar char="•"/>
            </a:pPr>
            <a:r>
              <a:rPr lang="en-US" dirty="0"/>
              <a:t>NCS- Montana, Dakotas, Minnesota, Wisconsin</a:t>
            </a:r>
          </a:p>
          <a:p>
            <a:pPr marL="742950" lvl="1" indent="-285750">
              <a:buFont typeface="Arial" panose="020B0604020202020204" pitchFamily="34" charset="0"/>
              <a:buChar char="•"/>
            </a:pPr>
            <a:r>
              <a:rPr lang="en-US" dirty="0"/>
              <a:t>SCS- Texas, Oklahoma, Kansas, Nebraska, Missouri, Louisiana</a:t>
            </a:r>
          </a:p>
          <a:p>
            <a:pPr marL="742950" lvl="1" indent="-285750">
              <a:buFont typeface="Arial" panose="020B0604020202020204" pitchFamily="34" charset="0"/>
              <a:buChar char="•"/>
            </a:pPr>
            <a:r>
              <a:rPr lang="en-US" dirty="0"/>
              <a:t>Gray Fox x2 (unique variants)-Arizona, Texas</a:t>
            </a:r>
          </a:p>
          <a:p>
            <a:pPr marL="285750" indent="-285750">
              <a:buFont typeface="Arial" panose="020B0604020202020204" pitchFamily="34" charset="0"/>
              <a:buChar char="•"/>
            </a:pPr>
            <a:r>
              <a:rPr lang="en-US" sz="2000" dirty="0"/>
              <a:t>Sustained transmission of virus variants outside reservoir species rare(cross species transmission)</a:t>
            </a:r>
          </a:p>
          <a:p>
            <a:pPr marL="742950" lvl="1" indent="-285750">
              <a:buFont typeface="Arial" panose="020B0604020202020204" pitchFamily="34" charset="0"/>
              <a:buChar char="•"/>
            </a:pPr>
            <a:r>
              <a:rPr lang="en-US" dirty="0"/>
              <a:t>Each CST event poses risk for viral adaptation resulting in sustained propagation in non-reservoir species</a:t>
            </a:r>
          </a:p>
          <a:p>
            <a:pPr marL="742950" lvl="1" indent="-285750">
              <a:buFont typeface="Arial" panose="020B0604020202020204" pitchFamily="34" charset="0"/>
              <a:buChar char="•"/>
            </a:pPr>
            <a:r>
              <a:rPr lang="en-US" dirty="0"/>
              <a:t>Could result in host-shift jeopardizing rabies management efforts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0676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616930" y="1543288"/>
            <a:ext cx="5494714" cy="2890697"/>
          </a:xfrm>
          <a:prstGeom prst="rect">
            <a:avLst/>
          </a:prstGeom>
        </p:spPr>
      </p:pic>
      <p:sp>
        <p:nvSpPr>
          <p:cNvPr id="2" name="Title 1"/>
          <p:cNvSpPr>
            <a:spLocks noGrp="1"/>
          </p:cNvSpPr>
          <p:nvPr>
            <p:ph type="title"/>
          </p:nvPr>
        </p:nvSpPr>
        <p:spPr/>
        <p:txBody>
          <a:bodyPr>
            <a:normAutofit fontScale="90000"/>
          </a:bodyPr>
          <a:lstStyle/>
          <a:p>
            <a:r>
              <a:rPr lang="en-US" dirty="0"/>
              <a:t>Rabies Diagnostics, Antigenic typing</a:t>
            </a:r>
          </a:p>
        </p:txBody>
      </p:sp>
      <p:sp>
        <p:nvSpPr>
          <p:cNvPr id="3" name="Content Placeholder 2"/>
          <p:cNvSpPr>
            <a:spLocks noGrp="1"/>
          </p:cNvSpPr>
          <p:nvPr>
            <p:ph idx="1"/>
          </p:nvPr>
        </p:nvSpPr>
        <p:spPr>
          <a:xfrm>
            <a:off x="629856" y="1132370"/>
            <a:ext cx="6118185" cy="5048918"/>
          </a:xfrm>
        </p:spPr>
        <p:txBody>
          <a:bodyPr>
            <a:normAutofit fontScale="92500" lnSpcReduction="20000"/>
          </a:bodyPr>
          <a:lstStyle/>
          <a:p>
            <a:r>
              <a:rPr lang="en-US" dirty="0"/>
              <a:t>Panel of MABs that target viral N protein</a:t>
            </a:r>
          </a:p>
          <a:p>
            <a:pPr lvl="1"/>
            <a:r>
              <a:rPr lang="en-US" dirty="0"/>
              <a:t>Produced in high concentrations</a:t>
            </a:r>
          </a:p>
          <a:p>
            <a:pPr lvl="1"/>
            <a:r>
              <a:rPr lang="en-US" dirty="0"/>
              <a:t>Highly conserved</a:t>
            </a:r>
          </a:p>
          <a:p>
            <a:r>
              <a:rPr lang="en-US" dirty="0"/>
              <a:t>Used to recognize different Rabies  antigenic variants</a:t>
            </a:r>
          </a:p>
          <a:p>
            <a:r>
              <a:rPr lang="en-US" dirty="0"/>
              <a:t>Assess epidemiological situation</a:t>
            </a:r>
          </a:p>
          <a:p>
            <a:pPr lvl="1"/>
            <a:r>
              <a:rPr lang="en-US" dirty="0"/>
              <a:t>Recognize source of outbreaks</a:t>
            </a:r>
          </a:p>
          <a:p>
            <a:pPr lvl="1"/>
            <a:r>
              <a:rPr lang="en-US" dirty="0"/>
              <a:t>Identify wildlife reservoirs</a:t>
            </a:r>
          </a:p>
          <a:p>
            <a:r>
              <a:rPr lang="en-US" dirty="0"/>
              <a:t>Epi data allows for more efficient use of public health resources</a:t>
            </a:r>
          </a:p>
          <a:p>
            <a:r>
              <a:rPr lang="en-US" dirty="0"/>
              <a:t>Limitations:</a:t>
            </a:r>
          </a:p>
          <a:p>
            <a:pPr lvl="1"/>
            <a:r>
              <a:rPr lang="en-US" dirty="0"/>
              <a:t>Decreased resolution in insectivorous bats</a:t>
            </a:r>
          </a:p>
          <a:p>
            <a:pPr lvl="1"/>
            <a:r>
              <a:rPr lang="en-US" dirty="0"/>
              <a:t>Species identification is crucial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12</a:t>
            </a:fld>
            <a:endParaRPr lang="en-US"/>
          </a:p>
        </p:txBody>
      </p:sp>
    </p:spTree>
    <p:extLst>
      <p:ext uri="{BB962C8B-B14F-4D97-AF65-F5344CB8AC3E}">
        <p14:creationId xmlns:p14="http://schemas.microsoft.com/office/powerpoint/2010/main" val="290497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Molecular Typing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13</a:t>
            </a:fld>
            <a:endParaRPr lang="en-US"/>
          </a:p>
        </p:txBody>
      </p:sp>
      <p:pic>
        <p:nvPicPr>
          <p:cNvPr id="13" name="Picture 2" descr="Two major groups of rabies virus display distinct evolutionary trend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335" y="1134512"/>
            <a:ext cx="6353818" cy="47950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mina Announces New Sequencing System, Partnership with Roche and Software Suite to ...">
            <a:extLst>
              <a:ext uri="{FF2B5EF4-FFF2-40B4-BE49-F238E27FC236}">
                <a16:creationId xmlns:a16="http://schemas.microsoft.com/office/drawing/2014/main" id="{D23B733D-4320-C0E8-07B1-E1245D559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32019"/>
            <a:ext cx="3563930" cy="2488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211477" y="1113046"/>
            <a:ext cx="1883846" cy="2102349"/>
          </a:xfrm>
          <a:prstGeom prst="rect">
            <a:avLst/>
          </a:prstGeom>
        </p:spPr>
      </p:pic>
      <p:pic>
        <p:nvPicPr>
          <p:cNvPr id="7" name="Picture 6"/>
          <p:cNvPicPr>
            <a:picLocks noChangeAspect="1"/>
          </p:cNvPicPr>
          <p:nvPr/>
        </p:nvPicPr>
        <p:blipFill>
          <a:blip r:embed="rId5"/>
          <a:stretch>
            <a:fillRect/>
          </a:stretch>
        </p:blipFill>
        <p:spPr>
          <a:xfrm>
            <a:off x="6794362" y="4251621"/>
            <a:ext cx="2385522" cy="1677906"/>
          </a:xfrm>
          <a:prstGeom prst="rect">
            <a:avLst/>
          </a:prstGeom>
        </p:spPr>
      </p:pic>
      <p:pic>
        <p:nvPicPr>
          <p:cNvPr id="8" name="Picture 7"/>
          <p:cNvPicPr>
            <a:picLocks noChangeAspect="1"/>
          </p:cNvPicPr>
          <p:nvPr/>
        </p:nvPicPr>
        <p:blipFill>
          <a:blip r:embed="rId6"/>
          <a:stretch>
            <a:fillRect/>
          </a:stretch>
        </p:blipFill>
        <p:spPr>
          <a:xfrm>
            <a:off x="9476425" y="1094075"/>
            <a:ext cx="2506678" cy="1908960"/>
          </a:xfrm>
          <a:prstGeom prst="rect">
            <a:avLst/>
          </a:prstGeom>
        </p:spPr>
      </p:pic>
    </p:spTree>
    <p:extLst>
      <p:ext uri="{BB962C8B-B14F-4D97-AF65-F5344CB8AC3E}">
        <p14:creationId xmlns:p14="http://schemas.microsoft.com/office/powerpoint/2010/main" val="3868264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Molecular Typing</a:t>
            </a:r>
          </a:p>
        </p:txBody>
      </p:sp>
      <p:sp>
        <p:nvSpPr>
          <p:cNvPr id="3" name="Content Placeholder 2"/>
          <p:cNvSpPr>
            <a:spLocks noGrp="1"/>
          </p:cNvSpPr>
          <p:nvPr>
            <p:ph idx="1"/>
          </p:nvPr>
        </p:nvSpPr>
        <p:spPr>
          <a:xfrm>
            <a:off x="425825" y="1132370"/>
            <a:ext cx="5161384" cy="5048918"/>
          </a:xfrm>
        </p:spPr>
        <p:txBody>
          <a:bodyPr/>
          <a:lstStyle/>
          <a:p>
            <a:pPr marL="285750" indent="-285750"/>
            <a:r>
              <a:rPr lang="en-US" dirty="0"/>
              <a:t>WSLH Approach:</a:t>
            </a:r>
          </a:p>
          <a:p>
            <a:pPr marL="742950" lvl="1" indent="-285750"/>
            <a:r>
              <a:rPr lang="en-US" dirty="0"/>
              <a:t>RT-PCR amplification of nucleoprotein and glycoprotein</a:t>
            </a:r>
          </a:p>
          <a:p>
            <a:pPr marL="1200150" lvl="2" indent="-285750"/>
            <a:r>
              <a:rPr lang="en-US" dirty="0" smtClean="0"/>
              <a:t>Current tiled WGS approaches are variant specific</a:t>
            </a:r>
          </a:p>
          <a:p>
            <a:pPr marL="1200150" lvl="2" indent="-285750"/>
            <a:r>
              <a:rPr lang="en-US" dirty="0" smtClean="0"/>
              <a:t>Simple 2-amplicon approach broadly amplifies all know lyssaviruses</a:t>
            </a:r>
          </a:p>
          <a:p>
            <a:pPr marL="1200150" lvl="2" indent="-285750"/>
            <a:r>
              <a:rPr lang="en-US" dirty="0" smtClean="0"/>
              <a:t>N &amp; G are traditional targets, more historical data</a:t>
            </a:r>
          </a:p>
          <a:p>
            <a:pPr marL="742950" lvl="1" indent="-285750"/>
            <a:r>
              <a:rPr lang="en-US" dirty="0" err="1" smtClean="0"/>
              <a:t>llumina</a:t>
            </a:r>
            <a:r>
              <a:rPr lang="en-US" dirty="0" smtClean="0"/>
              <a:t> </a:t>
            </a:r>
            <a:r>
              <a:rPr lang="en-US" dirty="0"/>
              <a:t>DNA Prep library prep</a:t>
            </a:r>
          </a:p>
          <a:p>
            <a:pPr marL="742950" lvl="1" indent="-285750"/>
            <a:r>
              <a:rPr lang="en-US" dirty="0"/>
              <a:t>NGS on </a:t>
            </a:r>
            <a:r>
              <a:rPr lang="en-US" dirty="0" err="1"/>
              <a:t>Nextseq</a:t>
            </a:r>
            <a:r>
              <a:rPr lang="en-US" dirty="0"/>
              <a:t> 2000</a:t>
            </a:r>
          </a:p>
          <a:p>
            <a:pPr marL="742950" lvl="1" indent="-285750"/>
            <a:r>
              <a:rPr lang="en-US" dirty="0"/>
              <a:t>Align reads to reference for assembly</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14</a:t>
            </a:fld>
            <a:endParaRPr lang="en-US"/>
          </a:p>
        </p:txBody>
      </p:sp>
      <p:pic>
        <p:nvPicPr>
          <p:cNvPr id="7" name="Content Placeholder 4"/>
          <p:cNvPicPr>
            <a:picLocks noChangeAspect="1"/>
          </p:cNvPicPr>
          <p:nvPr/>
        </p:nvPicPr>
        <p:blipFill>
          <a:blip r:embed="rId2"/>
          <a:stretch>
            <a:fillRect/>
          </a:stretch>
        </p:blipFill>
        <p:spPr>
          <a:xfrm>
            <a:off x="5700259" y="4856539"/>
            <a:ext cx="6491741" cy="1427736"/>
          </a:xfrm>
          <a:prstGeom prst="rect">
            <a:avLst/>
          </a:prstGeom>
        </p:spPr>
      </p:pic>
      <p:pic>
        <p:nvPicPr>
          <p:cNvPr id="8" name="Picture 7"/>
          <p:cNvPicPr>
            <a:picLocks noChangeAspect="1"/>
          </p:cNvPicPr>
          <p:nvPr/>
        </p:nvPicPr>
        <p:blipFill>
          <a:blip r:embed="rId3"/>
          <a:stretch>
            <a:fillRect/>
          </a:stretch>
        </p:blipFill>
        <p:spPr>
          <a:xfrm>
            <a:off x="7119257" y="946303"/>
            <a:ext cx="4372598" cy="3398646"/>
          </a:xfrm>
          <a:prstGeom prst="rect">
            <a:avLst/>
          </a:prstGeom>
        </p:spPr>
      </p:pic>
      <p:cxnSp>
        <p:nvCxnSpPr>
          <p:cNvPr id="14" name="Straight Arrow Connector 13"/>
          <p:cNvCxnSpPr/>
          <p:nvPr/>
        </p:nvCxnSpPr>
        <p:spPr>
          <a:xfrm>
            <a:off x="7762221" y="4303902"/>
            <a:ext cx="134870" cy="1431880"/>
          </a:xfrm>
          <a:prstGeom prst="straightConnector1">
            <a:avLst/>
          </a:prstGeom>
          <a:ln w="793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19950" y="4333943"/>
            <a:ext cx="1204705" cy="1401839"/>
          </a:xfrm>
          <a:prstGeom prst="straightConnector1">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621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Molecular Typing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15</a:t>
            </a:fld>
            <a:endParaRPr lang="en-US"/>
          </a:p>
        </p:txBody>
      </p:sp>
      <p:pic>
        <p:nvPicPr>
          <p:cNvPr id="7" name="Content Placeholder 4"/>
          <p:cNvPicPr>
            <a:picLocks noGrp="1" noChangeAspect="1"/>
          </p:cNvPicPr>
          <p:nvPr>
            <p:ph idx="1"/>
          </p:nvPr>
        </p:nvPicPr>
        <p:blipFill>
          <a:blip r:embed="rId2"/>
          <a:stretch>
            <a:fillRect/>
          </a:stretch>
        </p:blipFill>
        <p:spPr>
          <a:xfrm>
            <a:off x="1296435" y="957308"/>
            <a:ext cx="9806993" cy="5030969"/>
          </a:xfrm>
          <a:prstGeom prst="rect">
            <a:avLst/>
          </a:prstGeom>
        </p:spPr>
      </p:pic>
    </p:spTree>
    <p:extLst>
      <p:ext uri="{BB962C8B-B14F-4D97-AF65-F5344CB8AC3E}">
        <p14:creationId xmlns:p14="http://schemas.microsoft.com/office/powerpoint/2010/main" val="3718687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Molecular Typing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16</a:t>
            </a:fld>
            <a:endParaRPr lang="en-US"/>
          </a:p>
        </p:txBody>
      </p:sp>
      <p:pic>
        <p:nvPicPr>
          <p:cNvPr id="9" name="Content Placeholder 4"/>
          <p:cNvPicPr>
            <a:picLocks noChangeAspect="1"/>
          </p:cNvPicPr>
          <p:nvPr/>
        </p:nvPicPr>
        <p:blipFill>
          <a:blip r:embed="rId2"/>
          <a:stretch>
            <a:fillRect/>
          </a:stretch>
        </p:blipFill>
        <p:spPr>
          <a:xfrm>
            <a:off x="6844693" y="1091276"/>
            <a:ext cx="5347307" cy="5131105"/>
          </a:xfrm>
          <a:prstGeom prst="rect">
            <a:avLst/>
          </a:prstGeom>
        </p:spPr>
      </p:pic>
      <p:pic>
        <p:nvPicPr>
          <p:cNvPr id="8" name="Content Placeholder 7"/>
          <p:cNvPicPr>
            <a:picLocks noGrp="1" noChangeAspect="1"/>
          </p:cNvPicPr>
          <p:nvPr>
            <p:ph idx="1"/>
          </p:nvPr>
        </p:nvPicPr>
        <p:blipFill>
          <a:blip r:embed="rId3"/>
          <a:stretch>
            <a:fillRect/>
          </a:stretch>
        </p:blipFill>
        <p:spPr>
          <a:xfrm>
            <a:off x="892754" y="3348543"/>
            <a:ext cx="6291692" cy="3007806"/>
          </a:xfrm>
          <a:prstGeom prst="rect">
            <a:avLst/>
          </a:prstGeom>
        </p:spPr>
      </p:pic>
      <p:sp>
        <p:nvSpPr>
          <p:cNvPr id="10" name="TextBox 9"/>
          <p:cNvSpPr txBox="1"/>
          <p:nvPr/>
        </p:nvSpPr>
        <p:spPr>
          <a:xfrm>
            <a:off x="709127" y="1691260"/>
            <a:ext cx="5906277" cy="923330"/>
          </a:xfrm>
          <a:prstGeom prst="rect">
            <a:avLst/>
          </a:prstGeom>
          <a:noFill/>
        </p:spPr>
        <p:txBody>
          <a:bodyPr wrap="square" rtlCol="0">
            <a:spAutoFit/>
          </a:bodyPr>
          <a:lstStyle/>
          <a:p>
            <a:r>
              <a:rPr lang="en-US" dirty="0"/>
              <a:t>RABV-GLUE Analysis:	</a:t>
            </a:r>
          </a:p>
          <a:p>
            <a:pPr marL="285750" indent="-285750">
              <a:buFont typeface="Arial" panose="020B0604020202020204" pitchFamily="34" charset="0"/>
              <a:buChar char="•"/>
            </a:pPr>
            <a:r>
              <a:rPr lang="en-US" dirty="0"/>
              <a:t>Nucleotide/Amino Acid Comparison to reference</a:t>
            </a:r>
          </a:p>
          <a:p>
            <a:pPr marL="285750" indent="-285750">
              <a:buFont typeface="Arial" panose="020B0604020202020204" pitchFamily="34" charset="0"/>
              <a:buChar char="•"/>
            </a:pPr>
            <a:r>
              <a:rPr lang="en-US" dirty="0"/>
              <a:t>Phylogenetic Tree with references</a:t>
            </a:r>
          </a:p>
        </p:txBody>
      </p:sp>
    </p:spTree>
    <p:extLst>
      <p:ext uri="{BB962C8B-B14F-4D97-AF65-F5344CB8AC3E}">
        <p14:creationId xmlns:p14="http://schemas.microsoft.com/office/powerpoint/2010/main" val="188252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4557" y="594127"/>
            <a:ext cx="6828086" cy="5322194"/>
          </a:xfrm>
          <a:prstGeom prst="rect">
            <a:avLst/>
          </a:prstGeom>
        </p:spPr>
      </p:pic>
      <p:sp>
        <p:nvSpPr>
          <p:cNvPr id="2" name="Title 1"/>
          <p:cNvSpPr>
            <a:spLocks noGrp="1"/>
          </p:cNvSpPr>
          <p:nvPr>
            <p:ph type="title"/>
          </p:nvPr>
        </p:nvSpPr>
        <p:spPr/>
        <p:txBody>
          <a:bodyPr>
            <a:normAutofit fontScale="90000"/>
          </a:bodyPr>
          <a:lstStyle/>
          <a:p>
            <a:r>
              <a:rPr lang="en-US" dirty="0"/>
              <a:t>Rabies Diagnostics, Molecular Typing</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17</a:t>
            </a:fld>
            <a:endParaRPr lang="en-US"/>
          </a:p>
        </p:txBody>
      </p:sp>
      <p:sp>
        <p:nvSpPr>
          <p:cNvPr id="3" name="Rectangle 2"/>
          <p:cNvSpPr/>
          <p:nvPr/>
        </p:nvSpPr>
        <p:spPr>
          <a:xfrm>
            <a:off x="2039349" y="3412672"/>
            <a:ext cx="1073021" cy="2379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a:extLst>
              <a:ext uri="{FF2B5EF4-FFF2-40B4-BE49-F238E27FC236}">
                <a16:creationId xmlns:a16="http://schemas.microsoft.com/office/drawing/2014/main" id="{6B407DE2-4130-40E4-46EC-3289182A4CB0}"/>
              </a:ext>
            </a:extLst>
          </p:cNvPr>
          <p:cNvPicPr>
            <a:picLocks noChangeAspect="1"/>
          </p:cNvPicPr>
          <p:nvPr/>
        </p:nvPicPr>
        <p:blipFill>
          <a:blip r:embed="rId3"/>
          <a:stretch>
            <a:fillRect/>
          </a:stretch>
        </p:blipFill>
        <p:spPr>
          <a:xfrm>
            <a:off x="7261853" y="1397337"/>
            <a:ext cx="4876783" cy="4094582"/>
          </a:xfrm>
          <a:prstGeom prst="rect">
            <a:avLst/>
          </a:prstGeom>
        </p:spPr>
      </p:pic>
    </p:spTree>
    <p:extLst>
      <p:ext uri="{BB962C8B-B14F-4D97-AF65-F5344CB8AC3E}">
        <p14:creationId xmlns:p14="http://schemas.microsoft.com/office/powerpoint/2010/main" val="116411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Serology</a:t>
            </a:r>
          </a:p>
        </p:txBody>
      </p:sp>
      <p:sp>
        <p:nvSpPr>
          <p:cNvPr id="3" name="Content Placeholder 2"/>
          <p:cNvSpPr>
            <a:spLocks noGrp="1"/>
          </p:cNvSpPr>
          <p:nvPr>
            <p:ph idx="1"/>
          </p:nvPr>
        </p:nvSpPr>
        <p:spPr>
          <a:xfrm>
            <a:off x="455813" y="1140996"/>
            <a:ext cx="6005372" cy="4968859"/>
          </a:xfrm>
        </p:spPr>
        <p:txBody>
          <a:bodyPr>
            <a:normAutofit lnSpcReduction="10000"/>
          </a:bodyPr>
          <a:lstStyle/>
          <a:p>
            <a:r>
              <a:rPr lang="en-US" sz="2400" dirty="0"/>
              <a:t>Not indicated for general U.S. population but Prep &amp; serology is valuable for certain situations</a:t>
            </a:r>
          </a:p>
          <a:p>
            <a:r>
              <a:rPr lang="en-US" sz="2400" dirty="0"/>
              <a:t>Antigen function assays for detecting NA</a:t>
            </a:r>
          </a:p>
          <a:p>
            <a:pPr lvl="1"/>
            <a:r>
              <a:rPr lang="en-US" sz="1800" dirty="0"/>
              <a:t>Rapid Fluorescent Focus Inhibition Test &amp; Fluorescent Antibody Virus Neutralization Test</a:t>
            </a:r>
          </a:p>
          <a:p>
            <a:pPr lvl="2"/>
            <a:r>
              <a:rPr lang="en-US" sz="1600" dirty="0"/>
              <a:t>NOT used to diagnose current infection</a:t>
            </a:r>
          </a:p>
          <a:p>
            <a:pPr lvl="2"/>
            <a:r>
              <a:rPr lang="en-US" sz="1600" dirty="0"/>
              <a:t>Gold-standard  measure of NA per ACIP/WHO</a:t>
            </a:r>
          </a:p>
          <a:p>
            <a:pPr lvl="2"/>
            <a:r>
              <a:rPr lang="en-US" sz="1600" dirty="0"/>
              <a:t>Confirm adequate immune response to vaccination</a:t>
            </a:r>
          </a:p>
          <a:p>
            <a:pPr lvl="2"/>
            <a:r>
              <a:rPr lang="en-US" sz="1600" dirty="0"/>
              <a:t>Pet travel</a:t>
            </a:r>
          </a:p>
          <a:p>
            <a:r>
              <a:rPr lang="en-US" sz="2400" dirty="0"/>
              <a:t>Antigen Binding tests for detecting IgG/IgM </a:t>
            </a:r>
          </a:p>
          <a:p>
            <a:pPr lvl="1"/>
            <a:r>
              <a:rPr lang="en-US" sz="1600" dirty="0"/>
              <a:t>Indirect Immunofluorescence Assay and ELISA</a:t>
            </a:r>
          </a:p>
          <a:p>
            <a:pPr lvl="2"/>
            <a:r>
              <a:rPr lang="en-US" sz="1600" dirty="0"/>
              <a:t>Not a measure of functional NA</a:t>
            </a:r>
          </a:p>
          <a:p>
            <a:pPr lvl="2"/>
            <a:r>
              <a:rPr lang="en-US" sz="1600" dirty="0"/>
              <a:t>Results in hours instead of days</a:t>
            </a:r>
          </a:p>
          <a:p>
            <a:pPr lvl="2"/>
            <a:r>
              <a:rPr lang="en-US" sz="1600" dirty="0"/>
              <a:t>Some commercial ELISA kits are available</a:t>
            </a:r>
          </a:p>
          <a:p>
            <a:pPr lvl="2"/>
            <a:r>
              <a:rPr lang="en-US" sz="1600" dirty="0"/>
              <a:t>Large-scale screenings in populations</a:t>
            </a:r>
          </a:p>
          <a:p>
            <a:pPr lvl="1"/>
            <a:endParaRPr lang="en-US" sz="1600"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18</a:t>
            </a:fld>
            <a:endParaRPr lang="en-US"/>
          </a:p>
        </p:txBody>
      </p:sp>
      <p:pic>
        <p:nvPicPr>
          <p:cNvPr id="7" name="Picture 6"/>
          <p:cNvPicPr>
            <a:picLocks noChangeAspect="1"/>
          </p:cNvPicPr>
          <p:nvPr/>
        </p:nvPicPr>
        <p:blipFill>
          <a:blip r:embed="rId2"/>
          <a:stretch>
            <a:fillRect/>
          </a:stretch>
        </p:blipFill>
        <p:spPr>
          <a:xfrm>
            <a:off x="8808670" y="4014063"/>
            <a:ext cx="3219899" cy="2095792"/>
          </a:xfrm>
          <a:prstGeom prst="rect">
            <a:avLst/>
          </a:prstGeom>
        </p:spPr>
      </p:pic>
      <p:pic>
        <p:nvPicPr>
          <p:cNvPr id="8" name="Picture 7"/>
          <p:cNvPicPr>
            <a:picLocks noChangeAspect="1"/>
          </p:cNvPicPr>
          <p:nvPr/>
        </p:nvPicPr>
        <p:blipFill>
          <a:blip r:embed="rId3"/>
          <a:stretch>
            <a:fillRect/>
          </a:stretch>
        </p:blipFill>
        <p:spPr>
          <a:xfrm>
            <a:off x="8227355" y="433790"/>
            <a:ext cx="3509690" cy="3519833"/>
          </a:xfrm>
          <a:prstGeom prst="rect">
            <a:avLst/>
          </a:prstGeom>
        </p:spPr>
      </p:pic>
      <p:sp>
        <p:nvSpPr>
          <p:cNvPr id="9" name="TextBox 8"/>
          <p:cNvSpPr txBox="1"/>
          <p:nvPr/>
        </p:nvSpPr>
        <p:spPr>
          <a:xfrm>
            <a:off x="9062310" y="36306"/>
            <a:ext cx="2126673" cy="369332"/>
          </a:xfrm>
          <a:prstGeom prst="rect">
            <a:avLst/>
          </a:prstGeom>
          <a:noFill/>
        </p:spPr>
        <p:txBody>
          <a:bodyPr wrap="square" rtlCol="0">
            <a:spAutoFit/>
          </a:bodyPr>
          <a:lstStyle/>
          <a:p>
            <a:r>
              <a:rPr lang="en-US" dirty="0"/>
              <a:t>ACIP Risk Groups</a:t>
            </a:r>
          </a:p>
        </p:txBody>
      </p:sp>
      <p:pic>
        <p:nvPicPr>
          <p:cNvPr id="10" name="Picture 9"/>
          <p:cNvPicPr>
            <a:picLocks noChangeAspect="1"/>
          </p:cNvPicPr>
          <p:nvPr/>
        </p:nvPicPr>
        <p:blipFill>
          <a:blip r:embed="rId4"/>
          <a:stretch>
            <a:fillRect/>
          </a:stretch>
        </p:blipFill>
        <p:spPr>
          <a:xfrm>
            <a:off x="6595009" y="3275289"/>
            <a:ext cx="2015591" cy="2568672"/>
          </a:xfrm>
          <a:prstGeom prst="rect">
            <a:avLst/>
          </a:prstGeom>
        </p:spPr>
      </p:pic>
    </p:spTree>
    <p:extLst>
      <p:ext uri="{BB962C8B-B14F-4D97-AF65-F5344CB8AC3E}">
        <p14:creationId xmlns:p14="http://schemas.microsoft.com/office/powerpoint/2010/main" val="295400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Future Advances</a:t>
            </a:r>
          </a:p>
        </p:txBody>
      </p:sp>
      <p:sp>
        <p:nvSpPr>
          <p:cNvPr id="3" name="Content Placeholder 2"/>
          <p:cNvSpPr>
            <a:spLocks noGrp="1"/>
          </p:cNvSpPr>
          <p:nvPr>
            <p:ph idx="1"/>
          </p:nvPr>
        </p:nvSpPr>
        <p:spPr>
          <a:xfrm>
            <a:off x="838200" y="1230597"/>
            <a:ext cx="4523509" cy="5048918"/>
          </a:xfrm>
        </p:spPr>
        <p:txBody>
          <a:bodyPr>
            <a:normAutofit fontScale="25000" lnSpcReduction="20000"/>
          </a:bodyPr>
          <a:lstStyle/>
          <a:p>
            <a:r>
              <a:rPr lang="en-US" sz="7200" dirty="0"/>
              <a:t>Develop a national standard protocol mirroring DFA</a:t>
            </a:r>
          </a:p>
          <a:p>
            <a:r>
              <a:rPr lang="en-US" sz="7200" dirty="0"/>
              <a:t>Simplify molecular diagnostic methods for use in both developing &amp; developed countries</a:t>
            </a:r>
          </a:p>
          <a:p>
            <a:r>
              <a:rPr lang="en-US" sz="7200" dirty="0"/>
              <a:t>Portable, POC molecular diagnostic testing methods under development</a:t>
            </a:r>
          </a:p>
          <a:p>
            <a:r>
              <a:rPr lang="en-US" sz="7200" dirty="0"/>
              <a:t>Lyophilized reagents to overcome cold-chain requirements</a:t>
            </a:r>
          </a:p>
          <a:p>
            <a:r>
              <a:rPr lang="en-US" sz="7200" dirty="0"/>
              <a:t>Sensitive &amp; specific alterative isothermal molecular methods</a:t>
            </a:r>
          </a:p>
          <a:p>
            <a:pPr lvl="1"/>
            <a:r>
              <a:rPr lang="en-US" sz="6400" dirty="0"/>
              <a:t>loop mediated isothermal amplification(LAMP) </a:t>
            </a:r>
          </a:p>
          <a:p>
            <a:pPr lvl="1"/>
            <a:r>
              <a:rPr lang="en-US" sz="6400" dirty="0"/>
              <a:t>Recombinase polymerase amplification (RPA)</a:t>
            </a:r>
          </a:p>
          <a:p>
            <a:r>
              <a:rPr lang="en-US" sz="7200" dirty="0"/>
              <a:t>Pilot of a battery operated, chip-based real-time PCR platform in India demonstrated 92.3% specificity &amp; 100% sensitivity to DFA</a:t>
            </a:r>
          </a:p>
          <a:p>
            <a:pPr lvl="1"/>
            <a:r>
              <a:rPr lang="en-US" sz="6400" dirty="0"/>
              <a:t>Potential for decentralizing laboratory services by eliminating need for sample transport</a:t>
            </a:r>
          </a:p>
          <a:p>
            <a:pPr marL="1371600" lvl="3" indent="0">
              <a:buNone/>
            </a:pPr>
            <a:endParaRPr lang="en-US" sz="7200" dirty="0"/>
          </a:p>
          <a:p>
            <a:pPr lvl="1"/>
            <a:endParaRPr lang="en-US" sz="7200" dirty="0"/>
          </a:p>
          <a:p>
            <a:pPr marL="914400" lvl="2" indent="0">
              <a:buNone/>
            </a:pP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19</a:t>
            </a:fld>
            <a:endParaRPr lang="en-US"/>
          </a:p>
        </p:txBody>
      </p:sp>
      <p:pic>
        <p:nvPicPr>
          <p:cNvPr id="7" name="Picture 6"/>
          <p:cNvPicPr>
            <a:picLocks noChangeAspect="1"/>
          </p:cNvPicPr>
          <p:nvPr/>
        </p:nvPicPr>
        <p:blipFill>
          <a:blip r:embed="rId2"/>
          <a:stretch>
            <a:fillRect/>
          </a:stretch>
        </p:blipFill>
        <p:spPr>
          <a:xfrm>
            <a:off x="7241020" y="3640975"/>
            <a:ext cx="2914397" cy="2220306"/>
          </a:xfrm>
          <a:prstGeom prst="rect">
            <a:avLst/>
          </a:prstGeom>
        </p:spPr>
      </p:pic>
      <p:pic>
        <p:nvPicPr>
          <p:cNvPr id="8" name="Picture 7"/>
          <p:cNvPicPr>
            <a:picLocks noChangeAspect="1"/>
          </p:cNvPicPr>
          <p:nvPr/>
        </p:nvPicPr>
        <p:blipFill>
          <a:blip r:embed="rId3"/>
          <a:stretch>
            <a:fillRect/>
          </a:stretch>
        </p:blipFill>
        <p:spPr>
          <a:xfrm>
            <a:off x="6021454" y="1178834"/>
            <a:ext cx="4837784" cy="2088067"/>
          </a:xfrm>
          <a:prstGeom prst="rect">
            <a:avLst/>
          </a:prstGeom>
        </p:spPr>
      </p:pic>
    </p:spTree>
    <p:extLst>
      <p:ext uri="{BB962C8B-B14F-4D97-AF65-F5344CB8AC3E}">
        <p14:creationId xmlns:p14="http://schemas.microsoft.com/office/powerpoint/2010/main" val="117742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Historical Perspective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2</a:t>
            </a:fld>
            <a:endParaRPr lang="en-US"/>
          </a:p>
        </p:txBody>
      </p:sp>
      <p:pic>
        <p:nvPicPr>
          <p:cNvPr id="7" name="Picture 2" descr="Fig. 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2027" y="1537854"/>
            <a:ext cx="5323973" cy="44443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8849" y="1827104"/>
            <a:ext cx="2621902" cy="737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91697" y="1046176"/>
            <a:ext cx="1442259" cy="523220"/>
          </a:xfrm>
          <a:prstGeom prst="rect">
            <a:avLst/>
          </a:prstGeom>
          <a:noFill/>
        </p:spPr>
        <p:txBody>
          <a:bodyPr wrap="square" rtlCol="0">
            <a:spAutoFit/>
          </a:bodyPr>
          <a:lstStyle/>
          <a:p>
            <a:r>
              <a:rPr lang="en-US" sz="2800" dirty="0"/>
              <a:t>Outline</a:t>
            </a:r>
          </a:p>
        </p:txBody>
      </p:sp>
      <p:sp>
        <p:nvSpPr>
          <p:cNvPr id="9" name="TextBox 8"/>
          <p:cNvSpPr txBox="1"/>
          <p:nvPr/>
        </p:nvSpPr>
        <p:spPr>
          <a:xfrm>
            <a:off x="6591993" y="1607928"/>
            <a:ext cx="5220392"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t>Historical, pre-1900 </a:t>
            </a:r>
            <a:r>
              <a:rPr lang="en-US" sz="2400" dirty="0" smtClean="0"/>
              <a:t>identification</a:t>
            </a:r>
            <a:endParaRPr lang="en-US" sz="2400" dirty="0"/>
          </a:p>
          <a:p>
            <a:pPr marL="285750" indent="-285750">
              <a:buFont typeface="Arial" panose="020B0604020202020204" pitchFamily="34" charset="0"/>
              <a:buChar char="•"/>
            </a:pPr>
            <a:r>
              <a:rPr lang="en-US" sz="2400" dirty="0"/>
              <a:t>Virus isolation, in-vitro &amp; in-vivo</a:t>
            </a:r>
          </a:p>
          <a:p>
            <a:pPr marL="285750" indent="-285750">
              <a:buFont typeface="Arial" panose="020B0604020202020204" pitchFamily="34" charset="0"/>
              <a:buChar char="•"/>
            </a:pPr>
            <a:r>
              <a:rPr lang="en-US" sz="2400" dirty="0"/>
              <a:t>Histopathology</a:t>
            </a:r>
          </a:p>
          <a:p>
            <a:pPr marL="285750" indent="-285750">
              <a:buFont typeface="Arial" panose="020B0604020202020204" pitchFamily="34" charset="0"/>
              <a:buChar char="•"/>
            </a:pPr>
            <a:r>
              <a:rPr lang="en-US" sz="2400" dirty="0"/>
              <a:t>Antigen detection</a:t>
            </a:r>
          </a:p>
          <a:p>
            <a:pPr marL="285750" indent="-285750">
              <a:buFont typeface="Arial" panose="020B0604020202020204" pitchFamily="34" charset="0"/>
              <a:buChar char="•"/>
            </a:pPr>
            <a:r>
              <a:rPr lang="en-US" sz="2400" dirty="0"/>
              <a:t>Molecular Methods </a:t>
            </a:r>
          </a:p>
          <a:p>
            <a:pPr marL="285750" indent="-285750">
              <a:buFont typeface="Arial" panose="020B0604020202020204" pitchFamily="34" charset="0"/>
              <a:buChar char="•"/>
            </a:pPr>
            <a:r>
              <a:rPr lang="en-US" sz="2400" dirty="0"/>
              <a:t>Lateral flow for surveillance</a:t>
            </a:r>
          </a:p>
          <a:p>
            <a:pPr marL="285750" indent="-285750">
              <a:buFont typeface="Arial" panose="020B0604020202020204" pitchFamily="34" charset="0"/>
              <a:buChar char="•"/>
            </a:pPr>
            <a:r>
              <a:rPr lang="en-US" sz="2400" dirty="0"/>
              <a:t>Antigenic &amp; Genetic typing</a:t>
            </a:r>
          </a:p>
          <a:p>
            <a:pPr marL="285750" indent="-285750">
              <a:buFont typeface="Arial" panose="020B0604020202020204" pitchFamily="34" charset="0"/>
              <a:buChar char="•"/>
            </a:pPr>
            <a:r>
              <a:rPr lang="en-US" sz="2400" dirty="0"/>
              <a:t>Serology</a:t>
            </a:r>
          </a:p>
          <a:p>
            <a:pPr marL="285750" indent="-285750">
              <a:buFont typeface="Arial" panose="020B0604020202020204" pitchFamily="34" charset="0"/>
              <a:buChar char="•"/>
            </a:pPr>
            <a:r>
              <a:rPr lang="en-US" sz="2400" dirty="0"/>
              <a:t>Future Advances in Rabies diagnostics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49792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Future Advances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20</a:t>
            </a:fld>
            <a:endParaRPr lang="en-US" dirty="0"/>
          </a:p>
        </p:txBody>
      </p:sp>
      <p:sp>
        <p:nvSpPr>
          <p:cNvPr id="8" name="Content Placeholder 7"/>
          <p:cNvSpPr>
            <a:spLocks noGrp="1"/>
          </p:cNvSpPr>
          <p:nvPr>
            <p:ph idx="1"/>
          </p:nvPr>
        </p:nvSpPr>
        <p:spPr>
          <a:xfrm>
            <a:off x="846826" y="1239223"/>
            <a:ext cx="5961611" cy="5048918"/>
          </a:xfrm>
        </p:spPr>
        <p:txBody>
          <a:bodyPr>
            <a:normAutofit/>
          </a:bodyPr>
          <a:lstStyle/>
          <a:p>
            <a:r>
              <a:rPr lang="en-US" sz="2400" dirty="0"/>
              <a:t>Develop novel tests for ante-mortem and detection of disease prior to clinical signs</a:t>
            </a:r>
          </a:p>
          <a:p>
            <a:pPr lvl="1"/>
            <a:r>
              <a:rPr lang="en-US" sz="1800" dirty="0"/>
              <a:t>Exome miRNA as biomarkers for infection</a:t>
            </a:r>
          </a:p>
          <a:p>
            <a:pPr lvl="2"/>
            <a:r>
              <a:rPr lang="en-US" sz="1600" dirty="0"/>
              <a:t>Found in blood, urine, saliva, CSF</a:t>
            </a:r>
          </a:p>
          <a:p>
            <a:pPr lvl="2"/>
            <a:r>
              <a:rPr lang="en-US" sz="1600" dirty="0"/>
              <a:t>Study: </a:t>
            </a:r>
            <a:r>
              <a:rPr lang="en-US" sz="1600" dirty="0" err="1"/>
              <a:t>exosomal</a:t>
            </a:r>
            <a:r>
              <a:rPr lang="en-US" sz="1600" dirty="0"/>
              <a:t> miRNAs predicted lyssavirus infection in in-vitro (neural progenitor cells) with &gt;99% accuracy</a:t>
            </a:r>
          </a:p>
          <a:p>
            <a:pPr lvl="2"/>
            <a:r>
              <a:rPr lang="en-US" sz="1600" dirty="0"/>
              <a:t>Further work is still needed to ensure these miRNAs are detectable </a:t>
            </a:r>
            <a:r>
              <a:rPr lang="en-US" sz="1600" i="1" dirty="0"/>
              <a:t>in vivo</a:t>
            </a:r>
            <a:r>
              <a:rPr lang="en-US" sz="1600" dirty="0"/>
              <a:t> at clinically relevant time points</a:t>
            </a:r>
          </a:p>
          <a:p>
            <a:pPr lvl="1"/>
            <a:r>
              <a:rPr lang="en-US" sz="2000" dirty="0"/>
              <a:t>RPA-CRISPR</a:t>
            </a:r>
          </a:p>
          <a:p>
            <a:pPr lvl="2"/>
            <a:r>
              <a:rPr lang="en-US" sz="1600" dirty="0"/>
              <a:t>Promising early detection assay in CSF</a:t>
            </a:r>
          </a:p>
          <a:p>
            <a:pPr lvl="2"/>
            <a:r>
              <a:rPr lang="en-US" sz="1600" dirty="0"/>
              <a:t>As early as 3 days post-infection in rat model</a:t>
            </a:r>
          </a:p>
          <a:p>
            <a:pPr lvl="2"/>
            <a:r>
              <a:rPr lang="en-US" sz="1600" dirty="0"/>
              <a:t>Detect 1 genomic copy in 1ul liquid</a:t>
            </a:r>
          </a:p>
        </p:txBody>
      </p:sp>
      <p:pic>
        <p:nvPicPr>
          <p:cNvPr id="3" name="Picture 2"/>
          <p:cNvPicPr>
            <a:picLocks noChangeAspect="1"/>
          </p:cNvPicPr>
          <p:nvPr/>
        </p:nvPicPr>
        <p:blipFill>
          <a:blip r:embed="rId2"/>
          <a:stretch>
            <a:fillRect/>
          </a:stretch>
        </p:blipFill>
        <p:spPr>
          <a:xfrm>
            <a:off x="7054570" y="2047211"/>
            <a:ext cx="4859608" cy="807093"/>
          </a:xfrm>
          <a:prstGeom prst="rect">
            <a:avLst/>
          </a:prstGeom>
        </p:spPr>
      </p:pic>
      <p:pic>
        <p:nvPicPr>
          <p:cNvPr id="9" name="Picture 8">
            <a:extLst>
              <a:ext uri="{FF2B5EF4-FFF2-40B4-BE49-F238E27FC236}">
                <a16:creationId xmlns:a16="http://schemas.microsoft.com/office/drawing/2014/main" id="{012368B5-8C06-14D6-4998-A5ACB47CA849}"/>
              </a:ext>
            </a:extLst>
          </p:cNvPr>
          <p:cNvPicPr>
            <a:picLocks noChangeAspect="1"/>
          </p:cNvPicPr>
          <p:nvPr/>
        </p:nvPicPr>
        <p:blipFill>
          <a:blip r:embed="rId3"/>
          <a:stretch>
            <a:fillRect/>
          </a:stretch>
        </p:blipFill>
        <p:spPr>
          <a:xfrm>
            <a:off x="7054570" y="3624183"/>
            <a:ext cx="5137431" cy="1476107"/>
          </a:xfrm>
          <a:prstGeom prst="rect">
            <a:avLst/>
          </a:prstGeom>
        </p:spPr>
      </p:pic>
    </p:spTree>
    <p:extLst>
      <p:ext uri="{BB962C8B-B14F-4D97-AF65-F5344CB8AC3E}">
        <p14:creationId xmlns:p14="http://schemas.microsoft.com/office/powerpoint/2010/main" val="422123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Future Advances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21</a:t>
            </a:fld>
            <a:endParaRPr lang="en-US" dirty="0"/>
          </a:p>
        </p:txBody>
      </p:sp>
      <p:sp>
        <p:nvSpPr>
          <p:cNvPr id="8" name="Content Placeholder 7"/>
          <p:cNvSpPr>
            <a:spLocks noGrp="1"/>
          </p:cNvSpPr>
          <p:nvPr>
            <p:ph idx="1"/>
          </p:nvPr>
        </p:nvSpPr>
        <p:spPr>
          <a:xfrm>
            <a:off x="838200" y="1230597"/>
            <a:ext cx="5961611" cy="5048918"/>
          </a:xfrm>
        </p:spPr>
        <p:txBody>
          <a:bodyPr>
            <a:normAutofit lnSpcReduction="10000"/>
          </a:bodyPr>
          <a:lstStyle/>
          <a:p>
            <a:r>
              <a:rPr lang="en-US" sz="2600" dirty="0"/>
              <a:t>Expand Advanced molecular techniques for labs with capacity &amp; expertise</a:t>
            </a:r>
          </a:p>
          <a:p>
            <a:pPr lvl="1"/>
            <a:r>
              <a:rPr lang="en-US" sz="1900" dirty="0"/>
              <a:t>WGS </a:t>
            </a:r>
            <a:r>
              <a:rPr lang="en-US" sz="1900" dirty="0" smtClean="0"/>
              <a:t>generates detailed </a:t>
            </a:r>
            <a:r>
              <a:rPr lang="en-US" sz="1900" dirty="0"/>
              <a:t>phylogenies that </a:t>
            </a:r>
            <a:r>
              <a:rPr lang="en-US" sz="1900" dirty="0" smtClean="0"/>
              <a:t>help </a:t>
            </a:r>
            <a:r>
              <a:rPr lang="en-US" sz="1900" dirty="0"/>
              <a:t>define viral transmission in reservoir species</a:t>
            </a:r>
          </a:p>
          <a:p>
            <a:pPr lvl="1"/>
            <a:r>
              <a:rPr lang="en-US" sz="1900" dirty="0"/>
              <a:t>Develop sequencing protocols for use in the field/developing countries </a:t>
            </a:r>
          </a:p>
          <a:p>
            <a:pPr lvl="2"/>
            <a:r>
              <a:rPr lang="en-US" sz="1800" dirty="0"/>
              <a:t>ONT Minion</a:t>
            </a:r>
          </a:p>
          <a:p>
            <a:pPr lvl="1"/>
            <a:r>
              <a:rPr lang="en-US" sz="1900" dirty="0"/>
              <a:t>Development of </a:t>
            </a:r>
            <a:r>
              <a:rPr lang="en-US" sz="1900" dirty="0" smtClean="0"/>
              <a:t>chemistries &amp; techniques that amplify </a:t>
            </a:r>
            <a:r>
              <a:rPr lang="en-US" sz="1900" dirty="0"/>
              <a:t>whole-genomes of all samples (fresh/fixed)</a:t>
            </a:r>
          </a:p>
          <a:p>
            <a:pPr lvl="2"/>
            <a:r>
              <a:rPr lang="en-US" sz="1800" dirty="0" err="1" smtClean="0"/>
              <a:t>llumina</a:t>
            </a:r>
            <a:r>
              <a:rPr lang="en-US" sz="1800" dirty="0" smtClean="0"/>
              <a:t> </a:t>
            </a:r>
            <a:r>
              <a:rPr lang="en-US" sz="1800" dirty="0" err="1" smtClean="0"/>
              <a:t>Ampliseq</a:t>
            </a:r>
            <a:endParaRPr lang="en-US" sz="1800" dirty="0" smtClean="0"/>
          </a:p>
          <a:p>
            <a:pPr lvl="2"/>
            <a:r>
              <a:rPr lang="en-US" sz="1800" dirty="0" smtClean="0"/>
              <a:t>RNA from lateral flow devices</a:t>
            </a:r>
            <a:endParaRPr lang="en-US" sz="1800" dirty="0"/>
          </a:p>
          <a:p>
            <a:pPr lvl="1"/>
            <a:r>
              <a:rPr lang="en-US" sz="1900" dirty="0"/>
              <a:t>Building of national, US-centric RABV database in CDC AMD portal </a:t>
            </a:r>
          </a:p>
          <a:p>
            <a:pPr lvl="2"/>
            <a:r>
              <a:rPr lang="en-US" sz="1800" dirty="0"/>
              <a:t>Help with US genomic surveillance and monitoring performance of NAAT for </a:t>
            </a:r>
            <a:r>
              <a:rPr lang="en-US" sz="1800" dirty="0" err="1"/>
              <a:t>Dx</a:t>
            </a:r>
            <a:endParaRPr lang="en-US" sz="1800" dirty="0"/>
          </a:p>
          <a:p>
            <a:endParaRPr lang="en-US" sz="1800" dirty="0"/>
          </a:p>
        </p:txBody>
      </p:sp>
      <p:pic>
        <p:nvPicPr>
          <p:cNvPr id="9" name="Picture 8"/>
          <p:cNvPicPr>
            <a:picLocks noChangeAspect="1"/>
          </p:cNvPicPr>
          <p:nvPr/>
        </p:nvPicPr>
        <p:blipFill>
          <a:blip r:embed="rId2"/>
          <a:stretch>
            <a:fillRect/>
          </a:stretch>
        </p:blipFill>
        <p:spPr>
          <a:xfrm>
            <a:off x="7115746" y="3541221"/>
            <a:ext cx="4663628" cy="909027"/>
          </a:xfrm>
          <a:prstGeom prst="rect">
            <a:avLst/>
          </a:prstGeom>
        </p:spPr>
      </p:pic>
      <p:pic>
        <p:nvPicPr>
          <p:cNvPr id="10" name="Picture 9"/>
          <p:cNvPicPr>
            <a:picLocks noChangeAspect="1"/>
          </p:cNvPicPr>
          <p:nvPr/>
        </p:nvPicPr>
        <p:blipFill>
          <a:blip r:embed="rId3"/>
          <a:stretch>
            <a:fillRect/>
          </a:stretch>
        </p:blipFill>
        <p:spPr>
          <a:xfrm>
            <a:off x="6799811" y="1094767"/>
            <a:ext cx="2448197" cy="1839386"/>
          </a:xfrm>
          <a:prstGeom prst="rect">
            <a:avLst/>
          </a:prstGeom>
        </p:spPr>
      </p:pic>
      <p:pic>
        <p:nvPicPr>
          <p:cNvPr id="3" name="Picture 2"/>
          <p:cNvPicPr>
            <a:picLocks noChangeAspect="1"/>
          </p:cNvPicPr>
          <p:nvPr/>
        </p:nvPicPr>
        <p:blipFill>
          <a:blip r:embed="rId4"/>
          <a:stretch>
            <a:fillRect/>
          </a:stretch>
        </p:blipFill>
        <p:spPr>
          <a:xfrm>
            <a:off x="9447560" y="1042109"/>
            <a:ext cx="2344137" cy="2338736"/>
          </a:xfrm>
          <a:prstGeom prst="rect">
            <a:avLst/>
          </a:prstGeom>
        </p:spPr>
      </p:pic>
      <p:pic>
        <p:nvPicPr>
          <p:cNvPr id="7" name="Picture 6"/>
          <p:cNvPicPr>
            <a:picLocks noChangeAspect="1"/>
          </p:cNvPicPr>
          <p:nvPr/>
        </p:nvPicPr>
        <p:blipFill>
          <a:blip r:embed="rId5"/>
          <a:stretch>
            <a:fillRect/>
          </a:stretch>
        </p:blipFill>
        <p:spPr>
          <a:xfrm>
            <a:off x="7089422" y="4874378"/>
            <a:ext cx="4735303" cy="1287375"/>
          </a:xfrm>
          <a:prstGeom prst="rect">
            <a:avLst/>
          </a:prstGeom>
        </p:spPr>
      </p:pic>
    </p:spTree>
    <p:extLst>
      <p:ext uri="{BB962C8B-B14F-4D97-AF65-F5344CB8AC3E}">
        <p14:creationId xmlns:p14="http://schemas.microsoft.com/office/powerpoint/2010/main" val="35093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A5FE-6902-B188-84E5-B9F61A3DD061}"/>
              </a:ext>
            </a:extLst>
          </p:cNvPr>
          <p:cNvSpPr>
            <a:spLocks noGrp="1"/>
          </p:cNvSpPr>
          <p:nvPr>
            <p:ph type="title"/>
          </p:nvPr>
        </p:nvSpPr>
        <p:spPr/>
        <p:txBody>
          <a:bodyPr>
            <a:normAutofit fontScale="90000"/>
          </a:bodyPr>
          <a:lstStyle/>
          <a:p>
            <a:r>
              <a:rPr lang="en-US" dirty="0"/>
              <a:t>Rabies Diagnostics, Main takeaways</a:t>
            </a:r>
          </a:p>
        </p:txBody>
      </p:sp>
      <p:sp>
        <p:nvSpPr>
          <p:cNvPr id="3" name="Content Placeholder 2">
            <a:extLst>
              <a:ext uri="{FF2B5EF4-FFF2-40B4-BE49-F238E27FC236}">
                <a16:creationId xmlns:a16="http://schemas.microsoft.com/office/drawing/2014/main" id="{7666B11F-39E6-61F9-4F35-68EE6AEF90D6}"/>
              </a:ext>
            </a:extLst>
          </p:cNvPr>
          <p:cNvSpPr>
            <a:spLocks noGrp="1"/>
          </p:cNvSpPr>
          <p:nvPr>
            <p:ph idx="1"/>
          </p:nvPr>
        </p:nvSpPr>
        <p:spPr/>
        <p:txBody>
          <a:bodyPr>
            <a:normAutofit lnSpcReduction="10000"/>
          </a:bodyPr>
          <a:lstStyle/>
          <a:p>
            <a:r>
              <a:rPr lang="en-US" dirty="0"/>
              <a:t>Rabies is an ancient disease.  Diagnosis has advanced from crude, unscientific methods to highly sensitive and specific assays</a:t>
            </a:r>
          </a:p>
          <a:p>
            <a:r>
              <a:rPr lang="en-US" dirty="0"/>
              <a:t>Advancing diagnostic technologies allowed for production of early vaccines, for timely treatment of animal bite victims, to help investigators understand viral transmission patterns in wildlife and to aid public health investigations by identifying sources of outbreaks</a:t>
            </a:r>
          </a:p>
          <a:p>
            <a:r>
              <a:rPr lang="en-US" dirty="0"/>
              <a:t>The future of rabies diagnostics promises to expand highly sensitive and specific diagnostics to developing countries, offer early disease diagnosis using less invasive and ante-mortem testing, aid global rabies surveillance &amp; control efforts and support promising experimental therapies</a:t>
            </a:r>
          </a:p>
          <a:p>
            <a:endParaRPr lang="en-US" dirty="0"/>
          </a:p>
        </p:txBody>
      </p:sp>
      <p:sp>
        <p:nvSpPr>
          <p:cNvPr id="4" name="Date Placeholder 3">
            <a:extLst>
              <a:ext uri="{FF2B5EF4-FFF2-40B4-BE49-F238E27FC236}">
                <a16:creationId xmlns:a16="http://schemas.microsoft.com/office/drawing/2014/main" id="{7C42A617-3ED1-5866-9E25-D0A76EA703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E550634-5186-83D8-0E1E-EA75D73AE7CD}"/>
              </a:ext>
            </a:extLst>
          </p:cNvPr>
          <p:cNvSpPr>
            <a:spLocks noGrp="1"/>
          </p:cNvSpPr>
          <p:nvPr>
            <p:ph type="ftr" sz="quarter" idx="11"/>
          </p:nvPr>
        </p:nvSpPr>
        <p:spPr/>
        <p:txBody>
          <a:bodyPr/>
          <a:lstStyle/>
          <a:p>
            <a:r>
              <a:rPr lang="en-US"/>
              <a:t>Wisconsin State Laboratory of Hygiene</a:t>
            </a:r>
            <a:endParaRPr lang="en-US" dirty="0"/>
          </a:p>
        </p:txBody>
      </p:sp>
      <p:sp>
        <p:nvSpPr>
          <p:cNvPr id="6" name="Slide Number Placeholder 5">
            <a:extLst>
              <a:ext uri="{FF2B5EF4-FFF2-40B4-BE49-F238E27FC236}">
                <a16:creationId xmlns:a16="http://schemas.microsoft.com/office/drawing/2014/main" id="{72086FFD-8D81-0E39-ED2D-83ADEF3314F8}"/>
              </a:ext>
            </a:extLst>
          </p:cNvPr>
          <p:cNvSpPr>
            <a:spLocks noGrp="1"/>
          </p:cNvSpPr>
          <p:nvPr>
            <p:ph type="sldNum" sz="quarter" idx="12"/>
          </p:nvPr>
        </p:nvSpPr>
        <p:spPr/>
        <p:txBody>
          <a:bodyPr/>
          <a:lstStyle/>
          <a:p>
            <a:fld id="{9D5DE6D7-F04D-7741-82FC-941AB368F7CA}" type="slidenum">
              <a:rPr lang="en-US" smtClean="0"/>
              <a:t>22</a:t>
            </a:fld>
            <a:endParaRPr lang="en-US"/>
          </a:p>
        </p:txBody>
      </p:sp>
    </p:spTree>
    <p:extLst>
      <p:ext uri="{BB962C8B-B14F-4D97-AF65-F5344CB8AC3E}">
        <p14:creationId xmlns:p14="http://schemas.microsoft.com/office/powerpoint/2010/main" val="3071573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a:t>
            </a:r>
          </a:p>
        </p:txBody>
      </p:sp>
      <p:sp>
        <p:nvSpPr>
          <p:cNvPr id="3" name="Content Placeholder 2"/>
          <p:cNvSpPr>
            <a:spLocks noGrp="1"/>
          </p:cNvSpPr>
          <p:nvPr>
            <p:ph idx="1"/>
          </p:nvPr>
        </p:nvSpPr>
        <p:spPr>
          <a:xfrm>
            <a:off x="838200" y="1331089"/>
            <a:ext cx="8490995" cy="4948426"/>
          </a:xfrm>
        </p:spPr>
        <p:txBody>
          <a:bodyPr>
            <a:normAutofit lnSpcReduction="10000"/>
          </a:bodyPr>
          <a:lstStyle/>
          <a:p>
            <a:r>
              <a:rPr lang="en-US" sz="1600" dirty="0"/>
              <a:t>https://www.cdc.gov/rabies/about/index.html</a:t>
            </a:r>
          </a:p>
          <a:p>
            <a:r>
              <a:rPr lang="en-US" sz="1600" dirty="0"/>
              <a:t>Emerging Technologies for the Detection of Rabies Virus: Challenges and Hopes in the 21st Century </a:t>
            </a:r>
            <a:r>
              <a:rPr lang="en-US" sz="1600" dirty="0" err="1"/>
              <a:t>Fooks</a:t>
            </a:r>
            <a:r>
              <a:rPr lang="en-US" sz="1600" dirty="0"/>
              <a:t> AR, Johnson N, </a:t>
            </a:r>
            <a:r>
              <a:rPr lang="en-US" sz="1600" dirty="0" err="1"/>
              <a:t>Freuling</a:t>
            </a:r>
            <a:r>
              <a:rPr lang="en-US" sz="1600" dirty="0"/>
              <a:t> CM, </a:t>
            </a:r>
            <a:r>
              <a:rPr lang="en-US" sz="1600" dirty="0" err="1"/>
              <a:t>Wakeley</a:t>
            </a:r>
            <a:r>
              <a:rPr lang="en-US" sz="1600" dirty="0"/>
              <a:t> PR, </a:t>
            </a:r>
            <a:r>
              <a:rPr lang="en-US" sz="1600" dirty="0" err="1"/>
              <a:t>Banyard</a:t>
            </a:r>
            <a:r>
              <a:rPr lang="en-US" sz="1600" dirty="0"/>
              <a:t> AC, et al. (2009) Emerging Technologies for the Detection of Rabies Virus: Challenges and Hopes in the 21st Century. PLOS Neglected Tropical Diseases 3(9): e530. </a:t>
            </a:r>
            <a:r>
              <a:rPr lang="en-US" sz="1600" dirty="0">
                <a:hlinkClick r:id="rId2"/>
              </a:rPr>
              <a:t>https://doi.org/10.1371/journal.pntd.0000530</a:t>
            </a:r>
            <a:endParaRPr lang="en-US" sz="1600" dirty="0"/>
          </a:p>
          <a:p>
            <a:r>
              <a:rPr lang="en-US" sz="1600" dirty="0"/>
              <a:t>Faye, M., </a:t>
            </a:r>
            <a:r>
              <a:rPr lang="en-US" sz="1600" dirty="0" err="1"/>
              <a:t>Abd</a:t>
            </a:r>
            <a:r>
              <a:rPr lang="en-US" sz="1600" dirty="0"/>
              <a:t> El </a:t>
            </a:r>
            <a:r>
              <a:rPr lang="en-US" sz="1600" dirty="0" err="1"/>
              <a:t>Wahed</a:t>
            </a:r>
            <a:r>
              <a:rPr lang="en-US" sz="1600" dirty="0"/>
              <a:t>, A., Faye, O. </a:t>
            </a:r>
            <a:r>
              <a:rPr lang="en-US" sz="1600" i="1" dirty="0"/>
              <a:t>et al.</a:t>
            </a:r>
            <a:r>
              <a:rPr lang="en-US" sz="1600" dirty="0"/>
              <a:t> A recombinase polymerase amplification assay for rapid detection of rabies virus. </a:t>
            </a:r>
            <a:r>
              <a:rPr lang="en-US" sz="1600" i="1" dirty="0" err="1"/>
              <a:t>Sci</a:t>
            </a:r>
            <a:r>
              <a:rPr lang="en-US" sz="1600" i="1" dirty="0"/>
              <a:t> Rep</a:t>
            </a:r>
            <a:r>
              <a:rPr lang="en-US" sz="1600" dirty="0"/>
              <a:t> 11, 3131 (2021). </a:t>
            </a:r>
            <a:r>
              <a:rPr lang="en-US" sz="1600" dirty="0">
                <a:hlinkClick r:id="rId3"/>
              </a:rPr>
              <a:t>https://doi.org/10.1038/s41598-021-82479-8</a:t>
            </a:r>
            <a:endParaRPr lang="en-US" sz="1600" dirty="0"/>
          </a:p>
          <a:p>
            <a:r>
              <a:rPr lang="en-US" sz="1600" dirty="0" err="1"/>
              <a:t>Ashwini</a:t>
            </a:r>
            <a:r>
              <a:rPr lang="en-US" sz="1600" dirty="0"/>
              <a:t> MA, </a:t>
            </a:r>
            <a:r>
              <a:rPr lang="en-US" sz="1600" dirty="0" err="1"/>
              <a:t>Pattanaik</a:t>
            </a:r>
            <a:r>
              <a:rPr lang="en-US" sz="1600" dirty="0"/>
              <a:t> A, Mani RS. Recent updates on laboratory diagnosis of rabies. Indian J Med Res. 2024 Jan 1;159(1):48-61. </a:t>
            </a:r>
            <a:r>
              <a:rPr lang="en-US" sz="1600" dirty="0" err="1"/>
              <a:t>doi</a:t>
            </a:r>
            <a:r>
              <a:rPr lang="en-US" sz="1600" dirty="0"/>
              <a:t>: 10.4103/ijmr.ijmr_131_23. </a:t>
            </a:r>
            <a:r>
              <a:rPr lang="en-US" sz="1600" dirty="0" err="1"/>
              <a:t>Epub</a:t>
            </a:r>
            <a:r>
              <a:rPr lang="en-US" sz="1600" dirty="0"/>
              <a:t> 2024 Mar 4. PMID: 38376376; PMCID: PMC10954107.</a:t>
            </a:r>
          </a:p>
          <a:p>
            <a:r>
              <a:rPr lang="en-US" sz="1800" dirty="0"/>
              <a:t>History of Rabies in the Americas: From the Pre-Columbian to the Present, Volume I 2023 ISBN : 978-3-031-25051-4</a:t>
            </a:r>
          </a:p>
          <a:p>
            <a:r>
              <a:rPr lang="en-US" sz="1600" dirty="0"/>
              <a:t>Laboratory techniques in rabies Volume 2 Fifth edition. Volume 2 4 February 2019 Handbook </a:t>
            </a:r>
            <a:r>
              <a:rPr lang="de-DE" sz="1600" cap="all" dirty="0"/>
              <a:t>ISBN: </a:t>
            </a:r>
            <a:r>
              <a:rPr lang="de-DE" sz="1600" dirty="0"/>
              <a:t>978 92 4 151530 6</a:t>
            </a:r>
          </a:p>
          <a:p>
            <a:r>
              <a:rPr lang="en-US" sz="1600" dirty="0">
                <a:hlinkClick r:id="rId4"/>
              </a:rPr>
              <a:t>https://</a:t>
            </a:r>
            <a:r>
              <a:rPr lang="en-US" sz="1600" dirty="0" smtClean="0">
                <a:hlinkClick r:id="rId4"/>
              </a:rPr>
              <a:t>www.who.int/news-room/fact-sheets/detail/rabies</a:t>
            </a:r>
            <a:endParaRPr lang="en-US" sz="1600" dirty="0" smtClean="0"/>
          </a:p>
          <a:p>
            <a:r>
              <a:rPr lang="en-US" sz="1600" dirty="0" err="1"/>
              <a:t>Lembo</a:t>
            </a:r>
            <a:r>
              <a:rPr lang="en-US" sz="1600" dirty="0"/>
              <a:t>, </a:t>
            </a:r>
            <a:r>
              <a:rPr lang="en-US" sz="1600" dirty="0" err="1"/>
              <a:t>Tiziana</a:t>
            </a:r>
            <a:r>
              <a:rPr lang="en-US" sz="1600" dirty="0"/>
              <a:t> et al. (2006). Evaluation of a Direct, Rapid </a:t>
            </a:r>
            <a:r>
              <a:rPr lang="en-US" sz="1600" dirty="0" err="1"/>
              <a:t>Immunohistochemical</a:t>
            </a:r>
            <a:r>
              <a:rPr lang="en-US" sz="1600" dirty="0"/>
              <a:t> Test for Rabies Diagnosis. 12(2). </a:t>
            </a:r>
            <a:endParaRPr lang="en-US" sz="1600" dirty="0"/>
          </a:p>
          <a:p>
            <a:endParaRPr lang="en-US" sz="1600" dirty="0"/>
          </a:p>
          <a:p>
            <a:endParaRPr lang="en-US" sz="1600"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23</a:t>
            </a:fld>
            <a:endParaRPr lang="en-US"/>
          </a:p>
        </p:txBody>
      </p:sp>
      <p:pic>
        <p:nvPicPr>
          <p:cNvPr id="1026" name="Picture 2" descr="0839f02c-31f4-45bb-a533-9fd3d2f50bf5@sl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4378" y="2013995"/>
            <a:ext cx="2559277" cy="417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52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the early days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3</a:t>
            </a:fld>
            <a:endParaRPr lang="en-US"/>
          </a:p>
        </p:txBody>
      </p:sp>
      <p:sp>
        <p:nvSpPr>
          <p:cNvPr id="17" name="Rectangle 16"/>
          <p:cNvSpPr/>
          <p:nvPr/>
        </p:nvSpPr>
        <p:spPr>
          <a:xfrm>
            <a:off x="418336" y="1683505"/>
            <a:ext cx="2274073" cy="683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8335" y="598870"/>
            <a:ext cx="6813988" cy="609397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400" dirty="0"/>
              <a:t>Mosaic </a:t>
            </a:r>
            <a:r>
              <a:rPr lang="en-US" sz="2400" dirty="0" err="1"/>
              <a:t>Esmuna</a:t>
            </a:r>
            <a:r>
              <a:rPr lang="en-US" sz="2400" dirty="0"/>
              <a:t> Code of Babylon in 2300 B.C.</a:t>
            </a:r>
          </a:p>
          <a:p>
            <a:pPr marL="742950" lvl="1" indent="-285750">
              <a:buFont typeface="Arial" panose="020B0604020202020204" pitchFamily="34" charset="0"/>
              <a:buChar char="•"/>
            </a:pPr>
            <a:r>
              <a:rPr lang="en-US" dirty="0"/>
              <a:t>Babylonians had to pay a fine if their dog transmitted rabies to another person</a:t>
            </a:r>
          </a:p>
          <a:p>
            <a:pPr marL="742950" lvl="1" indent="-285750">
              <a:buFont typeface="Arial" panose="020B0604020202020204" pitchFamily="34" charset="0"/>
              <a:buChar char="•"/>
            </a:pPr>
            <a:r>
              <a:rPr lang="en-US" dirty="0"/>
              <a:t>First century A.D. Roman scholar </a:t>
            </a:r>
            <a:r>
              <a:rPr lang="en-US" dirty="0" err="1"/>
              <a:t>Celsus</a:t>
            </a:r>
            <a:r>
              <a:rPr lang="en-US" dirty="0"/>
              <a:t> correctly suggested rabies was transmitted saliva of the biting animal</a:t>
            </a:r>
          </a:p>
          <a:p>
            <a:pPr marL="742950" lvl="1" indent="-285750">
              <a:buFont typeface="Arial" panose="020B0604020202020204" pitchFamily="34" charset="0"/>
              <a:buChar char="•"/>
            </a:pPr>
            <a:r>
              <a:rPr lang="en-US" dirty="0"/>
              <a:t>Utilized clinical signs in animals to “diagnose” </a:t>
            </a:r>
          </a:p>
          <a:p>
            <a:pPr marL="285750" indent="-285750">
              <a:buFont typeface="Arial" panose="020B0604020202020204" pitchFamily="34" charset="0"/>
              <a:buChar char="•"/>
            </a:pPr>
            <a:r>
              <a:rPr lang="en-US" sz="2400" dirty="0"/>
              <a:t>Animal inoculation (1804-1970s)</a:t>
            </a:r>
          </a:p>
          <a:p>
            <a:pPr marL="742950" lvl="1" indent="-285750">
              <a:buFont typeface="Arial" panose="020B0604020202020204" pitchFamily="34" charset="0"/>
              <a:buChar char="•"/>
            </a:pPr>
            <a:r>
              <a:rPr lang="en-US" dirty="0"/>
              <a:t>Intracerebral Inoculation of dogs/rabbits with saliva from diseased animals </a:t>
            </a:r>
          </a:p>
          <a:p>
            <a:pPr marL="742950" lvl="1" indent="-285750">
              <a:buFont typeface="Arial" panose="020B0604020202020204" pitchFamily="34" charset="0"/>
              <a:buChar char="•"/>
            </a:pPr>
            <a:r>
              <a:rPr lang="en-US" dirty="0"/>
              <a:t>Pasteur: serial inoculation of rabbits </a:t>
            </a:r>
          </a:p>
          <a:p>
            <a:pPr marL="1200150" lvl="2" indent="-285750">
              <a:buFont typeface="Arial" panose="020B0604020202020204" pitchFamily="34" charset="0"/>
              <a:buChar char="•"/>
            </a:pPr>
            <a:r>
              <a:rPr lang="en-US" dirty="0"/>
              <a:t>First vaccines in 1885</a:t>
            </a:r>
          </a:p>
          <a:p>
            <a:pPr marL="742950" lvl="1" indent="-285750">
              <a:buFont typeface="Arial" panose="020B0604020202020204" pitchFamily="34" charset="0"/>
              <a:buChar char="•"/>
            </a:pPr>
            <a:r>
              <a:rPr lang="en-US" dirty="0"/>
              <a:t>Mouse inoculation Test(MIT)</a:t>
            </a:r>
          </a:p>
          <a:p>
            <a:pPr marL="1200150" lvl="2" indent="-285750">
              <a:buFont typeface="Arial" panose="020B0604020202020204" pitchFamily="34" charset="0"/>
              <a:buChar char="•"/>
            </a:pPr>
            <a:r>
              <a:rPr lang="en-US" dirty="0"/>
              <a:t>Webster &amp; Dawson: increased sensitivity using Swiss mice </a:t>
            </a:r>
          </a:p>
          <a:p>
            <a:pPr marL="1200150" lvl="2" indent="-285750">
              <a:buFont typeface="Arial" panose="020B0604020202020204" pitchFamily="34" charset="0"/>
              <a:buChar char="•"/>
            </a:pPr>
            <a:r>
              <a:rPr lang="en-US" dirty="0" err="1"/>
              <a:t>Dx</a:t>
            </a:r>
            <a:r>
              <a:rPr lang="en-US" dirty="0"/>
              <a:t> in 7-15 days</a:t>
            </a:r>
          </a:p>
          <a:p>
            <a:pPr marL="1200150" lvl="2" indent="-285750">
              <a:buFont typeface="Arial" panose="020B0604020202020204" pitchFamily="34" charset="0"/>
              <a:buChar char="•"/>
            </a:pPr>
            <a:r>
              <a:rPr lang="en-US" dirty="0"/>
              <a:t>Standard for routine diagnosis &amp; still utilized as confirmatory test</a:t>
            </a:r>
          </a:p>
          <a:p>
            <a:pPr lvl="1"/>
            <a:endParaRPr lang="en-US" dirty="0"/>
          </a:p>
          <a:p>
            <a:pPr marL="742950" lvl="1" indent="-285750">
              <a:buFont typeface="Arial" panose="020B0604020202020204" pitchFamily="34" charset="0"/>
              <a:buChar char="•"/>
            </a:pPr>
            <a:endParaRPr lang="en-US" dirty="0"/>
          </a:p>
        </p:txBody>
      </p:sp>
      <p:pic>
        <p:nvPicPr>
          <p:cNvPr id="13" name="Picture 12"/>
          <p:cNvPicPr>
            <a:picLocks noChangeAspect="1"/>
          </p:cNvPicPr>
          <p:nvPr/>
        </p:nvPicPr>
        <p:blipFill>
          <a:blip r:embed="rId2"/>
          <a:stretch>
            <a:fillRect/>
          </a:stretch>
        </p:blipFill>
        <p:spPr>
          <a:xfrm>
            <a:off x="7317616" y="914923"/>
            <a:ext cx="4289664" cy="2728669"/>
          </a:xfrm>
          <a:prstGeom prst="rect">
            <a:avLst/>
          </a:prstGeom>
        </p:spPr>
      </p:pic>
      <p:pic>
        <p:nvPicPr>
          <p:cNvPr id="18" name="Picture 17"/>
          <p:cNvPicPr>
            <a:picLocks noChangeAspect="1"/>
          </p:cNvPicPr>
          <p:nvPr/>
        </p:nvPicPr>
        <p:blipFill>
          <a:blip r:embed="rId3"/>
          <a:stretch>
            <a:fillRect/>
          </a:stretch>
        </p:blipFill>
        <p:spPr>
          <a:xfrm>
            <a:off x="7610874" y="3732653"/>
            <a:ext cx="1586164" cy="2590735"/>
          </a:xfrm>
          <a:prstGeom prst="rect">
            <a:avLst/>
          </a:prstGeom>
        </p:spPr>
      </p:pic>
      <p:pic>
        <p:nvPicPr>
          <p:cNvPr id="19" name="Picture 18"/>
          <p:cNvPicPr>
            <a:picLocks noChangeAspect="1"/>
          </p:cNvPicPr>
          <p:nvPr/>
        </p:nvPicPr>
        <p:blipFill>
          <a:blip r:embed="rId4"/>
          <a:stretch>
            <a:fillRect/>
          </a:stretch>
        </p:blipFill>
        <p:spPr>
          <a:xfrm>
            <a:off x="9462448" y="3643592"/>
            <a:ext cx="2059539" cy="2742776"/>
          </a:xfrm>
          <a:prstGeom prst="rect">
            <a:avLst/>
          </a:prstGeom>
        </p:spPr>
      </p:pic>
    </p:spTree>
    <p:extLst>
      <p:ext uri="{BB962C8B-B14F-4D97-AF65-F5344CB8AC3E}">
        <p14:creationId xmlns:p14="http://schemas.microsoft.com/office/powerpoint/2010/main" val="95840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4</a:t>
            </a:fld>
            <a:endParaRPr lang="en-US"/>
          </a:p>
        </p:txBody>
      </p:sp>
      <p:sp>
        <p:nvSpPr>
          <p:cNvPr id="17" name="Rectangle 16"/>
          <p:cNvSpPr/>
          <p:nvPr/>
        </p:nvSpPr>
        <p:spPr>
          <a:xfrm>
            <a:off x="492981" y="1423283"/>
            <a:ext cx="2274073" cy="683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647" y="928612"/>
            <a:ext cx="5414838" cy="6432530"/>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Histopathology</a:t>
            </a:r>
          </a:p>
          <a:p>
            <a:pPr marL="1200150" lvl="2" indent="-285750">
              <a:buFont typeface="Arial" panose="020B0604020202020204" pitchFamily="34" charset="0"/>
              <a:buChar char="•"/>
            </a:pPr>
            <a:r>
              <a:rPr lang="en-US" sz="1600" dirty="0"/>
              <a:t>Improved microscope technology </a:t>
            </a:r>
          </a:p>
          <a:p>
            <a:pPr marL="1200150" lvl="2" indent="-285750">
              <a:buFont typeface="Arial" panose="020B0604020202020204" pitchFamily="34" charset="0"/>
              <a:buChar char="•"/>
            </a:pPr>
            <a:r>
              <a:rPr lang="en-US" sz="1600" dirty="0"/>
              <a:t>1903: </a:t>
            </a:r>
            <a:r>
              <a:rPr lang="en-US" sz="1600" dirty="0" err="1"/>
              <a:t>Aldechai</a:t>
            </a:r>
            <a:r>
              <a:rPr lang="en-US" sz="1600" dirty="0"/>
              <a:t> </a:t>
            </a:r>
            <a:r>
              <a:rPr lang="en-US" sz="1600" dirty="0" err="1"/>
              <a:t>Negri</a:t>
            </a:r>
            <a:r>
              <a:rPr lang="en-US" sz="1600" dirty="0"/>
              <a:t> describes inclusions in hippocampus of rabid animals</a:t>
            </a:r>
          </a:p>
          <a:p>
            <a:pPr marL="1657350" lvl="3" indent="-285750">
              <a:buFont typeface="Arial" panose="020B0604020202020204" pitchFamily="34" charset="0"/>
              <a:buChar char="•"/>
            </a:pPr>
            <a:r>
              <a:rPr lang="en-US" sz="1600" dirty="0"/>
              <a:t>Intracytoplasmic inclusion bodies</a:t>
            </a:r>
          </a:p>
          <a:p>
            <a:pPr marL="1657350" lvl="3" indent="-285750">
              <a:buFont typeface="Arial" panose="020B0604020202020204" pitchFamily="34" charset="0"/>
              <a:buChar char="•"/>
            </a:pPr>
            <a:r>
              <a:rPr lang="en-US" sz="1600" dirty="0"/>
              <a:t>Various stains allowed for differentiation from other intracellular inclusions</a:t>
            </a:r>
          </a:p>
          <a:p>
            <a:pPr marL="1657350" lvl="3" indent="-285750">
              <a:buFont typeface="Arial" panose="020B0604020202020204" pitchFamily="34" charset="0"/>
              <a:buChar char="•"/>
            </a:pPr>
            <a:r>
              <a:rPr lang="en-US" sz="1600" dirty="0"/>
              <a:t>Detectable in 30-50% of cases</a:t>
            </a:r>
          </a:p>
          <a:p>
            <a:pPr marL="1657350" lvl="3" indent="-285750">
              <a:buFont typeface="Arial" panose="020B0604020202020204" pitchFamily="34" charset="0"/>
              <a:buChar char="•"/>
            </a:pPr>
            <a:r>
              <a:rPr lang="en-US" sz="1600" dirty="0"/>
              <a:t>Diagnostic method of choice for over 20 years</a:t>
            </a:r>
          </a:p>
          <a:p>
            <a:pPr marL="1200150" lvl="2" indent="-285750">
              <a:buFont typeface="Arial" panose="020B0604020202020204" pitchFamily="34" charset="0"/>
              <a:buChar char="•"/>
            </a:pPr>
            <a:r>
              <a:rPr lang="en-US" sz="1600" dirty="0"/>
              <a:t>Sellers(1927)</a:t>
            </a:r>
          </a:p>
          <a:p>
            <a:pPr marL="1657350" lvl="3" indent="-285750">
              <a:buFont typeface="Arial" panose="020B0604020202020204" pitchFamily="34" charset="0"/>
              <a:buChar char="•"/>
            </a:pPr>
            <a:r>
              <a:rPr lang="en-US" sz="1600" dirty="0"/>
              <a:t>Simplified technique enabling staining of fresh brain with Seller’s stain</a:t>
            </a:r>
          </a:p>
          <a:p>
            <a:pPr marL="1657350" lvl="3" indent="-285750">
              <a:buFont typeface="Arial" panose="020B0604020202020204" pitchFamily="34" charset="0"/>
              <a:buChar char="•"/>
            </a:pPr>
            <a:r>
              <a:rPr lang="en-US" sz="1600" dirty="0"/>
              <a:t>Testing performed in minutes</a:t>
            </a:r>
          </a:p>
          <a:p>
            <a:pPr marL="1657350" lvl="3" indent="-285750">
              <a:buFont typeface="Arial" panose="020B0604020202020204" pitchFamily="34" charset="0"/>
              <a:buChar char="•"/>
            </a:pPr>
            <a:r>
              <a:rPr lang="en-US" sz="1600" dirty="0"/>
              <a:t>50-80% sensitivity/specificity</a:t>
            </a:r>
          </a:p>
          <a:p>
            <a:pPr marL="1657350" lvl="3" indent="-285750">
              <a:buFont typeface="Arial" panose="020B0604020202020204" pitchFamily="34" charset="0"/>
              <a:buChar char="•"/>
            </a:pPr>
            <a:r>
              <a:rPr lang="en-US" sz="1600" dirty="0"/>
              <a:t>Confirmed with MIT</a:t>
            </a:r>
          </a:p>
          <a:p>
            <a:pPr marL="1657350" lvl="3" indent="-285750">
              <a:buFont typeface="Arial" panose="020B0604020202020204" pitchFamily="34" charset="0"/>
              <a:buChar char="•"/>
            </a:pPr>
            <a:r>
              <a:rPr lang="en-US" sz="1600" dirty="0"/>
              <a:t>Gold-standard test until DFA</a:t>
            </a:r>
          </a:p>
          <a:p>
            <a:pPr marL="1200150" lvl="2" indent="-285750">
              <a:buFont typeface="Arial" panose="020B0604020202020204" pitchFamily="34" charset="0"/>
              <a:buChar char="•"/>
            </a:pPr>
            <a:r>
              <a:rPr lang="en-US" sz="1600" dirty="0"/>
              <a:t>Electron Microscopy</a:t>
            </a:r>
          </a:p>
          <a:p>
            <a:pPr marL="1657350" lvl="3" indent="-285750">
              <a:buFont typeface="Arial" panose="020B0604020202020204" pitchFamily="34" charset="0"/>
              <a:buChar char="•"/>
            </a:pPr>
            <a:r>
              <a:rPr lang="en-US" sz="1600" dirty="0" smtClean="0"/>
              <a:t>Confirmed </a:t>
            </a:r>
            <a:r>
              <a:rPr lang="en-US" sz="1600" dirty="0"/>
              <a:t>viral nature of </a:t>
            </a:r>
            <a:r>
              <a:rPr lang="en-US" sz="1600" dirty="0" err="1"/>
              <a:t>negri</a:t>
            </a:r>
            <a:r>
              <a:rPr lang="en-US" sz="1600" dirty="0"/>
              <a:t> </a:t>
            </a:r>
            <a:r>
              <a:rPr lang="en-US" sz="1600" dirty="0" smtClean="0"/>
              <a:t>bodies</a:t>
            </a:r>
          </a:p>
          <a:p>
            <a:pPr marL="1657350" lvl="3" indent="-285750">
              <a:buFont typeface="Arial" panose="020B0604020202020204" pitchFamily="34" charset="0"/>
              <a:buChar char="•"/>
            </a:pPr>
            <a:r>
              <a:rPr lang="en-US" sz="1600" dirty="0"/>
              <a:t>Impractical &amp; costly</a:t>
            </a:r>
          </a:p>
          <a:p>
            <a:pPr lvl="3"/>
            <a:endParaRPr lang="en-US" sz="1600" dirty="0"/>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lvl="1"/>
            <a:endParaRPr lang="en-US" dirty="0"/>
          </a:p>
          <a:p>
            <a:pPr marL="742950" lvl="1" indent="-285750">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9067944" y="2799914"/>
            <a:ext cx="2400872" cy="3594032"/>
          </a:xfrm>
          <a:prstGeom prst="rect">
            <a:avLst/>
          </a:prstGeom>
        </p:spPr>
      </p:pic>
      <p:pic>
        <p:nvPicPr>
          <p:cNvPr id="8" name="Picture 7"/>
          <p:cNvPicPr>
            <a:picLocks noChangeAspect="1"/>
          </p:cNvPicPr>
          <p:nvPr/>
        </p:nvPicPr>
        <p:blipFill>
          <a:blip r:embed="rId3"/>
          <a:stretch>
            <a:fillRect/>
          </a:stretch>
        </p:blipFill>
        <p:spPr>
          <a:xfrm>
            <a:off x="5938757" y="284079"/>
            <a:ext cx="5760262" cy="2442969"/>
          </a:xfrm>
          <a:prstGeom prst="rect">
            <a:avLst/>
          </a:prstGeom>
        </p:spPr>
      </p:pic>
      <p:pic>
        <p:nvPicPr>
          <p:cNvPr id="9" name="Picture 8"/>
          <p:cNvPicPr>
            <a:picLocks noChangeAspect="1"/>
          </p:cNvPicPr>
          <p:nvPr/>
        </p:nvPicPr>
        <p:blipFill>
          <a:blip r:embed="rId4"/>
          <a:stretch>
            <a:fillRect/>
          </a:stretch>
        </p:blipFill>
        <p:spPr>
          <a:xfrm>
            <a:off x="6050443" y="2799913"/>
            <a:ext cx="2768445" cy="3218318"/>
          </a:xfrm>
          <a:prstGeom prst="rect">
            <a:avLst/>
          </a:prstGeom>
        </p:spPr>
      </p:pic>
    </p:spTree>
    <p:extLst>
      <p:ext uri="{BB962C8B-B14F-4D97-AF65-F5344CB8AC3E}">
        <p14:creationId xmlns:p14="http://schemas.microsoft.com/office/powerpoint/2010/main" val="2471285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5</a:t>
            </a:fld>
            <a:endParaRPr lang="en-US"/>
          </a:p>
        </p:txBody>
      </p:sp>
      <p:sp>
        <p:nvSpPr>
          <p:cNvPr id="17" name="Rectangle 16"/>
          <p:cNvSpPr/>
          <p:nvPr/>
        </p:nvSpPr>
        <p:spPr>
          <a:xfrm>
            <a:off x="492981" y="1423283"/>
            <a:ext cx="2274073" cy="683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0579" y="957308"/>
            <a:ext cx="5414838" cy="6186309"/>
          </a:xfrm>
          <a:prstGeom prst="rect">
            <a:avLst/>
          </a:prstGeom>
          <a:noFill/>
        </p:spPr>
        <p:txBody>
          <a:bodyPr wrap="square" rtlCol="0">
            <a:spAutoFit/>
          </a:bodyPr>
          <a:lstStyle/>
          <a:p>
            <a:pPr marL="285750" indent="-285750">
              <a:buFont typeface="Arial" panose="020B0604020202020204" pitchFamily="34" charset="0"/>
              <a:buChar char="•"/>
            </a:pPr>
            <a:r>
              <a:rPr lang="en-US" sz="2400" dirty="0"/>
              <a:t>Virus isolation, In-Vitro (1913-1990s)</a:t>
            </a:r>
          </a:p>
          <a:p>
            <a:pPr marL="742950" lvl="1" indent="-285750">
              <a:buFont typeface="Arial" panose="020B0604020202020204" pitchFamily="34" charset="0"/>
              <a:buChar char="•"/>
            </a:pPr>
            <a:r>
              <a:rPr lang="en-US" sz="2400" dirty="0"/>
              <a:t>Vaccine production, research and diagnosis</a:t>
            </a:r>
          </a:p>
          <a:p>
            <a:pPr marL="742950" lvl="1" indent="-285750">
              <a:buFont typeface="Arial" panose="020B0604020202020204" pitchFamily="34" charset="0"/>
              <a:buChar char="•"/>
            </a:pPr>
            <a:r>
              <a:rPr lang="en-US" sz="2400" dirty="0"/>
              <a:t>Rabies Tissue Culture infection Test (RTCIT)</a:t>
            </a:r>
          </a:p>
          <a:p>
            <a:pPr marL="1200150" lvl="2" indent="-285750">
              <a:buFont typeface="Arial" panose="020B0604020202020204" pitchFamily="34" charset="0"/>
              <a:buChar char="•"/>
            </a:pPr>
            <a:r>
              <a:rPr lang="en-US" dirty="0"/>
              <a:t>First use for isolation of virus from suspect brain material in 1970s</a:t>
            </a:r>
          </a:p>
          <a:p>
            <a:pPr marL="1200150" lvl="2" indent="-285750">
              <a:buFont typeface="Arial" panose="020B0604020202020204" pitchFamily="34" charset="0"/>
              <a:buChar char="•"/>
            </a:pPr>
            <a:r>
              <a:rPr lang="en-US" dirty="0"/>
              <a:t>Brain tissue/CSF/Saliva inoculated into MNA, BHK-21, others</a:t>
            </a:r>
          </a:p>
          <a:p>
            <a:pPr marL="1200150" lvl="2" indent="-285750">
              <a:buFont typeface="Arial" panose="020B0604020202020204" pitchFamily="34" charset="0"/>
              <a:buChar char="•"/>
            </a:pPr>
            <a:r>
              <a:rPr lang="en-US" dirty="0"/>
              <a:t>Equal or better sensitivity to MIT</a:t>
            </a:r>
          </a:p>
          <a:p>
            <a:pPr marL="1200150" lvl="2" indent="-285750">
              <a:buFont typeface="Arial" panose="020B0604020202020204" pitchFamily="34" charset="0"/>
              <a:buChar char="•"/>
            </a:pPr>
            <a:r>
              <a:rPr lang="en-US" dirty="0"/>
              <a:t>Still used by some as confirmatory test</a:t>
            </a:r>
          </a:p>
          <a:p>
            <a:pPr marL="1200150" lvl="2" indent="-285750">
              <a:buFont typeface="Arial" panose="020B0604020202020204" pitchFamily="34" charset="0"/>
              <a:buChar char="•"/>
            </a:pPr>
            <a:r>
              <a:rPr lang="en-US" dirty="0"/>
              <a:t>WHO: MIT should be replaced with cell culture for capable labs</a:t>
            </a:r>
          </a:p>
          <a:p>
            <a:pPr marL="742950" lvl="1" indent="-285750">
              <a:buFont typeface="Arial" panose="020B0604020202020204" pitchFamily="34" charset="0"/>
              <a:buChar char="•"/>
            </a:pPr>
            <a:r>
              <a:rPr lang="en-US" sz="2400" dirty="0"/>
              <a:t>Limitations:</a:t>
            </a:r>
          </a:p>
          <a:p>
            <a:pPr marL="1200150" lvl="2" indent="-285750">
              <a:buFont typeface="Arial" panose="020B0604020202020204" pitchFamily="34" charset="0"/>
              <a:buChar char="•"/>
            </a:pPr>
            <a:r>
              <a:rPr lang="en-US" dirty="0"/>
              <a:t>Slow turn-around</a:t>
            </a:r>
          </a:p>
          <a:p>
            <a:pPr marL="1200150" lvl="2" indent="-285750">
              <a:buFont typeface="Arial" panose="020B0604020202020204" pitchFamily="34" charset="0"/>
              <a:buChar char="•"/>
            </a:pPr>
            <a:r>
              <a:rPr lang="en-US" dirty="0"/>
              <a:t>Lower sensitivity</a:t>
            </a:r>
          </a:p>
          <a:p>
            <a:pPr marL="1200150" lvl="2" indent="-285750">
              <a:buFont typeface="Arial" panose="020B0604020202020204" pitchFamily="34" charset="0"/>
              <a:buChar char="•"/>
            </a:pPr>
            <a:r>
              <a:rPr lang="en-US" dirty="0"/>
              <a:t>Requires technical expertise</a:t>
            </a:r>
          </a:p>
          <a:p>
            <a:pPr marL="285750"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p:txBody>
      </p:sp>
      <p:pic>
        <p:nvPicPr>
          <p:cNvPr id="6146" name="Picture 2" descr="In vitro virus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728497"/>
            <a:ext cx="3676262" cy="2757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6452617" y="3897819"/>
            <a:ext cx="5401429" cy="2133898"/>
          </a:xfrm>
          <a:prstGeom prst="rect">
            <a:avLst/>
          </a:prstGeom>
        </p:spPr>
      </p:pic>
    </p:spTree>
    <p:extLst>
      <p:ext uri="{BB962C8B-B14F-4D97-AF65-F5344CB8AC3E}">
        <p14:creationId xmlns:p14="http://schemas.microsoft.com/office/powerpoint/2010/main" val="28071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Antigen Detection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6</a:t>
            </a:fld>
            <a:endParaRPr lang="en-US" dirty="0"/>
          </a:p>
        </p:txBody>
      </p:sp>
      <p:sp>
        <p:nvSpPr>
          <p:cNvPr id="12" name="TextBox 11"/>
          <p:cNvSpPr txBox="1"/>
          <p:nvPr/>
        </p:nvSpPr>
        <p:spPr>
          <a:xfrm>
            <a:off x="6952861" y="1519477"/>
            <a:ext cx="5074298" cy="3262432"/>
          </a:xfrm>
          <a:prstGeom prst="rect">
            <a:avLst/>
          </a:prstGeom>
          <a:noFill/>
        </p:spPr>
        <p:txBody>
          <a:bodyPr wrap="square" rtlCol="0">
            <a:spAutoFit/>
          </a:bodyPr>
          <a:lstStyle/>
          <a:p>
            <a:pPr marL="285750" indent="-285750">
              <a:buFont typeface="Arial" panose="020B0604020202020204" pitchFamily="34" charset="0"/>
              <a:buChar char="•"/>
            </a:pPr>
            <a:r>
              <a:rPr lang="en-US" sz="2400" dirty="0"/>
              <a:t>Antigen Detection (1958-current)</a:t>
            </a:r>
          </a:p>
          <a:p>
            <a:pPr marL="742950" lvl="1" indent="-285750">
              <a:buFont typeface="Arial" panose="020B0604020202020204" pitchFamily="34" charset="0"/>
              <a:buChar char="•"/>
            </a:pPr>
            <a:r>
              <a:rPr lang="en-US" dirty="0"/>
              <a:t>DFA</a:t>
            </a:r>
          </a:p>
          <a:p>
            <a:pPr marL="1200150" lvl="2" indent="-285750">
              <a:buFont typeface="Arial" panose="020B0604020202020204" pitchFamily="34" charset="0"/>
              <a:buChar char="•"/>
            </a:pPr>
            <a:r>
              <a:rPr lang="en-US" dirty="0"/>
              <a:t>Rabies virus anti-</a:t>
            </a:r>
            <a:r>
              <a:rPr lang="en-US" dirty="0" err="1"/>
              <a:t>nucleocapsid</a:t>
            </a:r>
            <a:r>
              <a:rPr lang="en-US" dirty="0"/>
              <a:t> IgG-FITC</a:t>
            </a:r>
          </a:p>
          <a:p>
            <a:pPr marL="1200150" lvl="2" indent="-285750">
              <a:buFont typeface="Arial" panose="020B0604020202020204" pitchFamily="34" charset="0"/>
              <a:buChar char="•"/>
            </a:pPr>
            <a:r>
              <a:rPr lang="en-US" dirty="0"/>
              <a:t>Global Gold-standard</a:t>
            </a:r>
          </a:p>
          <a:p>
            <a:pPr marL="1200150" lvl="2" indent="-285750">
              <a:buFont typeface="Arial" panose="020B0604020202020204" pitchFamily="34" charset="0"/>
              <a:buChar char="•"/>
            </a:pPr>
            <a:r>
              <a:rPr lang="en-US" dirty="0"/>
              <a:t>US National Standard Protocol 2003</a:t>
            </a:r>
          </a:p>
          <a:p>
            <a:pPr marL="1200150" lvl="2" indent="-285750">
              <a:buFont typeface="Arial" panose="020B0604020202020204" pitchFamily="34" charset="0"/>
              <a:buChar char="•"/>
            </a:pPr>
            <a:r>
              <a:rPr lang="en-US" dirty="0"/>
              <a:t>Superior Sensitivity</a:t>
            </a:r>
          </a:p>
          <a:p>
            <a:pPr marL="1200150" lvl="2" indent="-285750">
              <a:buFont typeface="Arial" panose="020B0604020202020204" pitchFamily="34" charset="0"/>
              <a:buChar char="•"/>
            </a:pPr>
            <a:endParaRPr lang="en-US" sz="1400" dirty="0"/>
          </a:p>
          <a:p>
            <a:pPr marL="1200150" lvl="2" indent="-285750">
              <a:buFont typeface="Arial" panose="020B0604020202020204" pitchFamily="34" charset="0"/>
              <a:buChar char="•"/>
            </a:pPr>
            <a:endParaRPr lang="en-US" sz="1400" dirty="0"/>
          </a:p>
          <a:p>
            <a:pPr lvl="2"/>
            <a:endParaRPr lang="en-US" sz="1400" dirty="0"/>
          </a:p>
          <a:p>
            <a:pPr lvl="1"/>
            <a:endParaRPr lang="en-US" dirty="0"/>
          </a:p>
          <a:p>
            <a:pPr marL="742950" lvl="1" indent="-285750">
              <a:buFont typeface="Arial" panose="020B0604020202020204" pitchFamily="34" charset="0"/>
              <a:buChar char="•"/>
            </a:pPr>
            <a:endParaRPr lang="en-US" sz="1400" dirty="0"/>
          </a:p>
        </p:txBody>
      </p:sp>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00" y="1010885"/>
            <a:ext cx="4100991" cy="508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a:blip r:embed="rId3"/>
          <a:stretch>
            <a:fillRect/>
          </a:stretch>
        </p:blipFill>
        <p:spPr>
          <a:xfrm>
            <a:off x="4649858" y="3905539"/>
            <a:ext cx="2193570" cy="2206945"/>
          </a:xfrm>
          <a:prstGeom prst="rect">
            <a:avLst/>
          </a:prstGeom>
        </p:spPr>
      </p:pic>
      <p:pic>
        <p:nvPicPr>
          <p:cNvPr id="20" name="Picture 19"/>
          <p:cNvPicPr>
            <a:picLocks noChangeAspect="1"/>
          </p:cNvPicPr>
          <p:nvPr/>
        </p:nvPicPr>
        <p:blipFill>
          <a:blip r:embed="rId4"/>
          <a:stretch>
            <a:fillRect/>
          </a:stretch>
        </p:blipFill>
        <p:spPr>
          <a:xfrm>
            <a:off x="4649857" y="1468538"/>
            <a:ext cx="2193571" cy="2167380"/>
          </a:xfrm>
          <a:prstGeom prst="rect">
            <a:avLst/>
          </a:prstGeom>
        </p:spPr>
      </p:pic>
      <p:sp>
        <p:nvSpPr>
          <p:cNvPr id="21" name="TextBox 20"/>
          <p:cNvSpPr txBox="1"/>
          <p:nvPr/>
        </p:nvSpPr>
        <p:spPr>
          <a:xfrm>
            <a:off x="7119257" y="2565918"/>
            <a:ext cx="4907902" cy="646331"/>
          </a:xfrm>
          <a:prstGeom prst="rect">
            <a:avLst/>
          </a:prstGeom>
          <a:noFill/>
        </p:spPr>
        <p:txBody>
          <a:bodyPr wrap="square" rtlCol="0">
            <a:spAutoFit/>
          </a:bodyPr>
          <a:lstStyle/>
          <a:p>
            <a:endParaRPr lang="en-US" dirty="0"/>
          </a:p>
          <a:p>
            <a:pPr marL="742950" lvl="1" indent="-285750">
              <a:buFont typeface="Arial" panose="020B0604020202020204" pitchFamily="34" charset="0"/>
              <a:buChar char="•"/>
            </a:pPr>
            <a:endParaRPr lang="en-US" dirty="0"/>
          </a:p>
        </p:txBody>
      </p:sp>
      <p:sp>
        <p:nvSpPr>
          <p:cNvPr id="22" name="TextBox 21"/>
          <p:cNvSpPr txBox="1"/>
          <p:nvPr/>
        </p:nvSpPr>
        <p:spPr>
          <a:xfrm>
            <a:off x="7422502" y="3635918"/>
            <a:ext cx="430141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Limitations</a:t>
            </a:r>
          </a:p>
          <a:p>
            <a:pPr marL="742950" lvl="1" indent="-285750">
              <a:buFont typeface="Arial" panose="020B0604020202020204" pitchFamily="34" charset="0"/>
              <a:buChar char="•"/>
            </a:pPr>
            <a:r>
              <a:rPr lang="en-US" dirty="0"/>
              <a:t>Must euthanize animal</a:t>
            </a:r>
          </a:p>
          <a:p>
            <a:pPr marL="742950" lvl="1" indent="-285750">
              <a:buFont typeface="Arial" panose="020B0604020202020204" pitchFamily="34" charset="0"/>
              <a:buChar char="•"/>
            </a:pPr>
            <a:r>
              <a:rPr lang="en-US" dirty="0"/>
              <a:t>Requires fresh brain tissue</a:t>
            </a:r>
          </a:p>
          <a:p>
            <a:pPr marL="742950" lvl="1" indent="-285750">
              <a:buFont typeface="Arial" panose="020B0604020202020204" pitchFamily="34" charset="0"/>
              <a:buChar char="•"/>
            </a:pPr>
            <a:r>
              <a:rPr lang="en-US" dirty="0"/>
              <a:t>Costly/limited availability of reagents</a:t>
            </a:r>
          </a:p>
          <a:p>
            <a:pPr marL="742950" lvl="1" indent="-285750">
              <a:buFont typeface="Arial" panose="020B0604020202020204" pitchFamily="34" charset="0"/>
              <a:buChar char="•"/>
            </a:pPr>
            <a:r>
              <a:rPr lang="en-US" dirty="0"/>
              <a:t>Maintenance of cold-chain</a:t>
            </a:r>
          </a:p>
          <a:p>
            <a:pPr marL="742950" lvl="1" indent="-285750">
              <a:buFont typeface="Arial" panose="020B0604020202020204" pitchFamily="34" charset="0"/>
              <a:buChar char="•"/>
            </a:pPr>
            <a:r>
              <a:rPr lang="en-US" dirty="0"/>
              <a:t>Expensive specialty equipment</a:t>
            </a:r>
          </a:p>
          <a:p>
            <a:pPr marL="742950" lvl="1" indent="-285750">
              <a:buFont typeface="Arial" panose="020B0604020202020204" pitchFamily="34" charset="0"/>
              <a:buChar char="•"/>
            </a:pPr>
            <a:r>
              <a:rPr lang="en-US" dirty="0"/>
              <a:t>Low sensitivity on ante-mortem specimens(nuchal biopsy/corneal impressions)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68413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Rabies Diagnostics, Antigen Detection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a:t>Wisconsin State Laboratory of Hygiene</a:t>
            </a:r>
          </a:p>
        </p:txBody>
      </p:sp>
      <p:sp>
        <p:nvSpPr>
          <p:cNvPr id="6" name="Slide Number Placeholder 5"/>
          <p:cNvSpPr>
            <a:spLocks noGrp="1"/>
          </p:cNvSpPr>
          <p:nvPr>
            <p:ph type="sldNum" sz="quarter" idx="12"/>
          </p:nvPr>
        </p:nvSpPr>
        <p:spPr/>
        <p:txBody>
          <a:bodyPr/>
          <a:lstStyle/>
          <a:p>
            <a:fld id="{9D5DE6D7-F04D-7741-82FC-941AB368F7CA}" type="slidenum">
              <a:rPr lang="en-US" smtClean="0"/>
              <a:t>7</a:t>
            </a:fld>
            <a:endParaRPr lang="en-US" dirty="0"/>
          </a:p>
        </p:txBody>
      </p:sp>
      <p:sp>
        <p:nvSpPr>
          <p:cNvPr id="12" name="TextBox 11"/>
          <p:cNvSpPr txBox="1"/>
          <p:nvPr/>
        </p:nvSpPr>
        <p:spPr>
          <a:xfrm>
            <a:off x="6952861" y="1348739"/>
            <a:ext cx="5074298" cy="3539430"/>
          </a:xfrm>
          <a:prstGeom prst="rect">
            <a:avLst/>
          </a:prstGeom>
          <a:noFill/>
        </p:spPr>
        <p:txBody>
          <a:bodyPr wrap="square" rtlCol="0">
            <a:spAutoFit/>
          </a:bodyPr>
          <a:lstStyle/>
          <a:p>
            <a:pPr marL="285750" indent="-285750">
              <a:buFont typeface="Arial" panose="020B0604020202020204" pitchFamily="34" charset="0"/>
              <a:buChar char="•"/>
            </a:pPr>
            <a:r>
              <a:rPr lang="en-US" sz="2400" dirty="0"/>
              <a:t>Antigen Detection</a:t>
            </a:r>
          </a:p>
          <a:p>
            <a:pPr marL="742950" lvl="1" indent="-285750">
              <a:buFont typeface="Arial" panose="020B0604020202020204" pitchFamily="34" charset="0"/>
              <a:buChar char="•"/>
            </a:pPr>
            <a:r>
              <a:rPr lang="en-US" dirty="0"/>
              <a:t>Direct Rapid Immunohistochemistry Test</a:t>
            </a:r>
          </a:p>
          <a:p>
            <a:pPr marL="1200150" lvl="2" indent="-285750">
              <a:buFont typeface="Arial" panose="020B0604020202020204" pitchFamily="34" charset="0"/>
              <a:buChar char="•"/>
            </a:pPr>
            <a:r>
              <a:rPr lang="en-US" sz="1600" dirty="0"/>
              <a:t>Modification of existing </a:t>
            </a:r>
            <a:r>
              <a:rPr lang="en-US" sz="1600" dirty="0" err="1"/>
              <a:t>immunoperoxidase</a:t>
            </a:r>
            <a:r>
              <a:rPr lang="en-US" sz="1600" dirty="0"/>
              <a:t> technique</a:t>
            </a:r>
          </a:p>
          <a:p>
            <a:pPr marL="1200150" lvl="2" indent="-285750">
              <a:buFont typeface="Arial" panose="020B0604020202020204" pitchFamily="34" charset="0"/>
              <a:buChar char="•"/>
            </a:pPr>
            <a:r>
              <a:rPr lang="en-US" sz="1600" dirty="0"/>
              <a:t>Rabies virus biotinylated primary antibodies &amp; streptavidin peroxidase enzyme</a:t>
            </a:r>
          </a:p>
          <a:p>
            <a:pPr marL="1200150" lvl="2" indent="-285750">
              <a:buFont typeface="Arial" panose="020B0604020202020204" pitchFamily="34" charset="0"/>
              <a:buChar char="•"/>
            </a:pPr>
            <a:r>
              <a:rPr lang="en-US" sz="1600" dirty="0"/>
              <a:t>Enables use of basic light microscope and appropriate for field use</a:t>
            </a:r>
          </a:p>
          <a:p>
            <a:pPr marL="1200150" lvl="2" indent="-285750">
              <a:buFont typeface="Arial" panose="020B0604020202020204" pitchFamily="34" charset="0"/>
              <a:buChar char="•"/>
            </a:pPr>
            <a:r>
              <a:rPr lang="en-US" sz="1600" dirty="0" err="1"/>
              <a:t>Dx</a:t>
            </a:r>
            <a:r>
              <a:rPr lang="en-US" sz="1600" dirty="0"/>
              <a:t> in &lt;1 hour</a:t>
            </a:r>
          </a:p>
          <a:p>
            <a:pPr lvl="2"/>
            <a:endParaRPr lang="en-US" dirty="0"/>
          </a:p>
          <a:p>
            <a:pPr lvl="1"/>
            <a:endParaRPr lang="en-US" dirty="0"/>
          </a:p>
          <a:p>
            <a:pPr marL="742950" lvl="1" indent="-285750">
              <a:buFont typeface="Arial" panose="020B0604020202020204" pitchFamily="34" charset="0"/>
              <a:buChar char="•"/>
            </a:pPr>
            <a:endParaRPr lang="en-US" dirty="0"/>
          </a:p>
        </p:txBody>
      </p:sp>
      <p:sp>
        <p:nvSpPr>
          <p:cNvPr id="22" name="TextBox 21"/>
          <p:cNvSpPr txBox="1"/>
          <p:nvPr/>
        </p:nvSpPr>
        <p:spPr>
          <a:xfrm>
            <a:off x="7449489" y="4130120"/>
            <a:ext cx="4301412" cy="2431435"/>
          </a:xfrm>
          <a:prstGeom prst="rect">
            <a:avLst/>
          </a:prstGeom>
          <a:noFill/>
        </p:spPr>
        <p:txBody>
          <a:bodyPr wrap="square" rtlCol="0">
            <a:spAutoFit/>
          </a:bodyPr>
          <a:lstStyle/>
          <a:p>
            <a:pPr marL="285750" indent="-285750">
              <a:buFont typeface="Arial" panose="020B0604020202020204" pitchFamily="34" charset="0"/>
              <a:buChar char="•"/>
            </a:pPr>
            <a:r>
              <a:rPr lang="en-US" dirty="0"/>
              <a:t>Limitations</a:t>
            </a:r>
          </a:p>
          <a:p>
            <a:pPr marL="742950" lvl="1" indent="-285750">
              <a:buFont typeface="Arial" panose="020B0604020202020204" pitchFamily="34" charset="0"/>
              <a:buChar char="•"/>
            </a:pPr>
            <a:r>
              <a:rPr lang="en-US" sz="1600" dirty="0"/>
              <a:t>Must euthanize animal</a:t>
            </a:r>
          </a:p>
          <a:p>
            <a:pPr marL="742950" lvl="1" indent="-285750">
              <a:buFont typeface="Arial" panose="020B0604020202020204" pitchFamily="34" charset="0"/>
              <a:buChar char="•"/>
            </a:pPr>
            <a:r>
              <a:rPr lang="en-US" sz="1600" dirty="0"/>
              <a:t>Decreased sensitivity</a:t>
            </a:r>
          </a:p>
          <a:p>
            <a:pPr marL="742950" lvl="1" indent="-285750">
              <a:buFont typeface="Arial" panose="020B0604020202020204" pitchFamily="34" charset="0"/>
              <a:buChar char="•"/>
            </a:pPr>
            <a:r>
              <a:rPr lang="en-US" sz="1600" dirty="0"/>
              <a:t>Kit not commercially available</a:t>
            </a:r>
          </a:p>
          <a:p>
            <a:pPr marL="742950" lvl="1" indent="-285750">
              <a:buFont typeface="Arial" panose="020B0604020202020204" pitchFamily="34" charset="0"/>
              <a:buChar char="•"/>
            </a:pPr>
            <a:r>
              <a:rPr lang="en-US" sz="1600" dirty="0"/>
              <a:t>Not used for primary diagnosis in cases of public health concern</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8" name="Picture 7"/>
          <p:cNvPicPr>
            <a:picLocks noChangeAspect="1"/>
          </p:cNvPicPr>
          <p:nvPr/>
        </p:nvPicPr>
        <p:blipFill>
          <a:blip r:embed="rId2"/>
          <a:stretch>
            <a:fillRect/>
          </a:stretch>
        </p:blipFill>
        <p:spPr>
          <a:xfrm>
            <a:off x="885324" y="1653840"/>
            <a:ext cx="3198692" cy="3889319"/>
          </a:xfrm>
          <a:prstGeom prst="rect">
            <a:avLst/>
          </a:prstGeom>
        </p:spPr>
      </p:pic>
      <p:pic>
        <p:nvPicPr>
          <p:cNvPr id="9" name="Picture 8"/>
          <p:cNvPicPr>
            <a:picLocks noChangeAspect="1"/>
          </p:cNvPicPr>
          <p:nvPr/>
        </p:nvPicPr>
        <p:blipFill>
          <a:blip r:embed="rId3"/>
          <a:stretch>
            <a:fillRect/>
          </a:stretch>
        </p:blipFill>
        <p:spPr>
          <a:xfrm rot="5400000">
            <a:off x="4703307" y="3499380"/>
            <a:ext cx="2009117" cy="2489989"/>
          </a:xfrm>
          <a:prstGeom prst="rect">
            <a:avLst/>
          </a:prstGeom>
        </p:spPr>
      </p:pic>
      <p:pic>
        <p:nvPicPr>
          <p:cNvPr id="10" name="Picture 9"/>
          <p:cNvPicPr>
            <a:picLocks noChangeAspect="1"/>
          </p:cNvPicPr>
          <p:nvPr/>
        </p:nvPicPr>
        <p:blipFill>
          <a:blip r:embed="rId4"/>
          <a:stretch>
            <a:fillRect/>
          </a:stretch>
        </p:blipFill>
        <p:spPr>
          <a:xfrm rot="5400000">
            <a:off x="4681822" y="1086348"/>
            <a:ext cx="2040933" cy="2501144"/>
          </a:xfrm>
          <a:prstGeom prst="rect">
            <a:avLst/>
          </a:prstGeom>
        </p:spPr>
      </p:pic>
      <p:sp>
        <p:nvSpPr>
          <p:cNvPr id="11" name="TextBox 10"/>
          <p:cNvSpPr txBox="1"/>
          <p:nvPr/>
        </p:nvSpPr>
        <p:spPr>
          <a:xfrm>
            <a:off x="4595149" y="3287497"/>
            <a:ext cx="2662178" cy="369332"/>
          </a:xfrm>
          <a:prstGeom prst="rect">
            <a:avLst/>
          </a:prstGeom>
          <a:noFill/>
        </p:spPr>
        <p:txBody>
          <a:bodyPr wrap="square" rtlCol="0">
            <a:spAutoFit/>
          </a:bodyPr>
          <a:lstStyle/>
          <a:p>
            <a:r>
              <a:rPr lang="en-US" dirty="0"/>
              <a:t>Negative DRIT test</a:t>
            </a:r>
          </a:p>
        </p:txBody>
      </p:sp>
      <p:sp>
        <p:nvSpPr>
          <p:cNvPr id="13" name="TextBox 12"/>
          <p:cNvSpPr txBox="1"/>
          <p:nvPr/>
        </p:nvSpPr>
        <p:spPr>
          <a:xfrm>
            <a:off x="4684223" y="5748543"/>
            <a:ext cx="2268638" cy="369332"/>
          </a:xfrm>
          <a:prstGeom prst="rect">
            <a:avLst/>
          </a:prstGeom>
          <a:noFill/>
        </p:spPr>
        <p:txBody>
          <a:bodyPr wrap="square" rtlCol="0">
            <a:spAutoFit/>
          </a:bodyPr>
          <a:lstStyle/>
          <a:p>
            <a:r>
              <a:rPr lang="en-US" dirty="0"/>
              <a:t>Positive DRIT test</a:t>
            </a:r>
          </a:p>
        </p:txBody>
      </p:sp>
    </p:spTree>
    <p:extLst>
      <p:ext uri="{BB962C8B-B14F-4D97-AF65-F5344CB8AC3E}">
        <p14:creationId xmlns:p14="http://schemas.microsoft.com/office/powerpoint/2010/main" val="416487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72"/>
            <a:ext cx="10685106" cy="640936"/>
          </a:xfrm>
        </p:spPr>
        <p:txBody>
          <a:bodyPr>
            <a:normAutofit fontScale="90000"/>
          </a:bodyPr>
          <a:lstStyle/>
          <a:p>
            <a:r>
              <a:rPr lang="en-US" dirty="0"/>
              <a:t>Rabies Diagnostics, Molecular Methods for </a:t>
            </a:r>
            <a:r>
              <a:rPr lang="en-US" dirty="0" err="1"/>
              <a:t>Dx</a:t>
            </a:r>
            <a:endParaRPr lang="en-US" dirty="0"/>
          </a:p>
        </p:txBody>
      </p:sp>
      <p:sp>
        <p:nvSpPr>
          <p:cNvPr id="3" name="Content Placeholder 2"/>
          <p:cNvSpPr>
            <a:spLocks noGrp="1"/>
          </p:cNvSpPr>
          <p:nvPr>
            <p:ph idx="1"/>
          </p:nvPr>
        </p:nvSpPr>
        <p:spPr>
          <a:xfrm>
            <a:off x="838200" y="1292137"/>
            <a:ext cx="10515600" cy="5048918"/>
          </a:xfrm>
        </p:spPr>
        <p:txBody>
          <a:bodyPr>
            <a:normAutofit fontScale="92500" lnSpcReduction="10000"/>
          </a:bodyPr>
          <a:lstStyle/>
          <a:p>
            <a:r>
              <a:rPr lang="en-US" dirty="0"/>
              <a:t>Conventional RT-PCR: N/G gene</a:t>
            </a:r>
          </a:p>
          <a:p>
            <a:pPr lvl="1"/>
            <a:r>
              <a:rPr lang="en-US" sz="2200" dirty="0"/>
              <a:t>Time consuming</a:t>
            </a:r>
          </a:p>
          <a:p>
            <a:pPr lvl="1"/>
            <a:r>
              <a:rPr lang="en-US" sz="2200" dirty="0"/>
              <a:t>Lower sensitivity/Poor Precision</a:t>
            </a:r>
          </a:p>
          <a:p>
            <a:pPr lvl="1"/>
            <a:r>
              <a:rPr lang="en-US" sz="2200" dirty="0"/>
              <a:t>Result based on size discrimination</a:t>
            </a:r>
          </a:p>
          <a:p>
            <a:pPr lvl="1"/>
            <a:r>
              <a:rPr lang="en-US" sz="2200" dirty="0"/>
              <a:t>Requires sequencing confirmation</a:t>
            </a:r>
          </a:p>
          <a:p>
            <a:r>
              <a:rPr lang="en-US" dirty="0"/>
              <a:t>Hemi-nested PCR</a:t>
            </a:r>
          </a:p>
          <a:p>
            <a:pPr lvl="1"/>
            <a:r>
              <a:rPr lang="en-US" sz="2200" dirty="0"/>
              <a:t>High Sensitivity</a:t>
            </a:r>
          </a:p>
          <a:p>
            <a:pPr lvl="1"/>
            <a:r>
              <a:rPr lang="en-US" sz="2200" dirty="0"/>
              <a:t>Requires sequencing confirmation</a:t>
            </a:r>
          </a:p>
          <a:p>
            <a:pPr lvl="1"/>
            <a:r>
              <a:rPr lang="en-US" sz="2200" dirty="0"/>
              <a:t>High contamination risk</a:t>
            </a:r>
          </a:p>
          <a:p>
            <a:pPr lvl="2"/>
            <a:r>
              <a:rPr lang="en-US" sz="2200" dirty="0"/>
              <a:t>False Positives?</a:t>
            </a:r>
          </a:p>
          <a:p>
            <a:r>
              <a:rPr lang="en-US" dirty="0"/>
              <a:t>SYBR Green real-time RT-PCR</a:t>
            </a:r>
          </a:p>
          <a:p>
            <a:pPr lvl="1"/>
            <a:r>
              <a:rPr lang="en-US" sz="2200" dirty="0"/>
              <a:t>High sensitivity</a:t>
            </a:r>
          </a:p>
          <a:p>
            <a:pPr lvl="1"/>
            <a:r>
              <a:rPr lang="en-US" sz="2200" dirty="0"/>
              <a:t>Dye binds any dsDNA</a:t>
            </a:r>
          </a:p>
          <a:p>
            <a:pPr lvl="2"/>
            <a:r>
              <a:rPr lang="en-US" sz="2200" dirty="0"/>
              <a:t>Prone to non-specific amplification/False positives</a:t>
            </a:r>
          </a:p>
          <a:p>
            <a:pPr lvl="2"/>
            <a:r>
              <a:rPr lang="en-US" sz="2200" dirty="0"/>
              <a:t>Requires sequencing confirmation</a:t>
            </a:r>
          </a:p>
          <a:p>
            <a:pPr lvl="2"/>
            <a:endParaRPr lang="en-US" sz="2200" dirty="0"/>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8</a:t>
            </a:fld>
            <a:endParaRPr lang="en-US"/>
          </a:p>
        </p:txBody>
      </p:sp>
      <p:pic>
        <p:nvPicPr>
          <p:cNvPr id="8" name="Picture 7"/>
          <p:cNvPicPr>
            <a:picLocks noChangeAspect="1"/>
          </p:cNvPicPr>
          <p:nvPr/>
        </p:nvPicPr>
        <p:blipFill>
          <a:blip r:embed="rId2"/>
          <a:stretch>
            <a:fillRect/>
          </a:stretch>
        </p:blipFill>
        <p:spPr>
          <a:xfrm>
            <a:off x="5918418" y="1846270"/>
            <a:ext cx="2992871" cy="3001622"/>
          </a:xfrm>
          <a:prstGeom prst="rect">
            <a:avLst/>
          </a:prstGeom>
        </p:spPr>
      </p:pic>
      <p:pic>
        <p:nvPicPr>
          <p:cNvPr id="9" name="Picture 8">
            <a:extLst>
              <a:ext uri="{FF2B5EF4-FFF2-40B4-BE49-F238E27FC236}">
                <a16:creationId xmlns:a16="http://schemas.microsoft.com/office/drawing/2014/main" id="{5A497984-2837-194C-2D17-32ECD8D42120}"/>
              </a:ext>
            </a:extLst>
          </p:cNvPr>
          <p:cNvPicPr>
            <a:picLocks noChangeAspect="1"/>
          </p:cNvPicPr>
          <p:nvPr/>
        </p:nvPicPr>
        <p:blipFill>
          <a:blip r:embed="rId3"/>
          <a:stretch>
            <a:fillRect/>
          </a:stretch>
        </p:blipFill>
        <p:spPr>
          <a:xfrm>
            <a:off x="8911289" y="1319616"/>
            <a:ext cx="3110075" cy="5036734"/>
          </a:xfrm>
          <a:prstGeom prst="rect">
            <a:avLst/>
          </a:prstGeom>
        </p:spPr>
      </p:pic>
    </p:spTree>
    <p:extLst>
      <p:ext uri="{BB962C8B-B14F-4D97-AF65-F5344CB8AC3E}">
        <p14:creationId xmlns:p14="http://schemas.microsoft.com/office/powerpoint/2010/main" val="255793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6372"/>
            <a:ext cx="10685106" cy="640936"/>
          </a:xfrm>
        </p:spPr>
        <p:txBody>
          <a:bodyPr>
            <a:normAutofit fontScale="90000"/>
          </a:bodyPr>
          <a:lstStyle/>
          <a:p>
            <a:r>
              <a:rPr lang="en-US" dirty="0"/>
              <a:t>Rabies Diagnostics, Molecular Methods for </a:t>
            </a:r>
            <a:r>
              <a:rPr lang="en-US" dirty="0" err="1"/>
              <a:t>Dx</a:t>
            </a:r>
            <a:endParaRPr lang="en-US" dirty="0"/>
          </a:p>
        </p:txBody>
      </p:sp>
      <p:sp>
        <p:nvSpPr>
          <p:cNvPr id="3" name="Content Placeholder 2"/>
          <p:cNvSpPr>
            <a:spLocks noGrp="1"/>
          </p:cNvSpPr>
          <p:nvPr>
            <p:ph idx="1"/>
          </p:nvPr>
        </p:nvSpPr>
        <p:spPr>
          <a:xfrm>
            <a:off x="711459" y="1132370"/>
            <a:ext cx="5739882" cy="5048918"/>
          </a:xfrm>
        </p:spPr>
        <p:txBody>
          <a:bodyPr>
            <a:normAutofit fontScale="92500" lnSpcReduction="10000"/>
          </a:bodyPr>
          <a:lstStyle/>
          <a:p>
            <a:r>
              <a:rPr lang="en-US" dirty="0"/>
              <a:t>LN34 </a:t>
            </a:r>
            <a:r>
              <a:rPr lang="en-US" dirty="0" err="1"/>
              <a:t>Taqman</a:t>
            </a:r>
            <a:r>
              <a:rPr lang="en-US" dirty="0"/>
              <a:t> real-time RT-PCR</a:t>
            </a:r>
          </a:p>
          <a:p>
            <a:pPr lvl="1"/>
            <a:r>
              <a:rPr lang="en-US" dirty="0"/>
              <a:t>One-step reaction</a:t>
            </a:r>
          </a:p>
          <a:p>
            <a:pPr lvl="1"/>
            <a:r>
              <a:rPr lang="en-US" dirty="0"/>
              <a:t>High sensitivity</a:t>
            </a:r>
          </a:p>
          <a:p>
            <a:pPr lvl="2"/>
            <a:r>
              <a:rPr lang="en-US" dirty="0"/>
              <a:t>Equal/better than hemi-nested RT-PCR</a:t>
            </a:r>
          </a:p>
          <a:p>
            <a:pPr lvl="2"/>
            <a:r>
              <a:rPr lang="en-US" dirty="0"/>
              <a:t>99.90% Sensitive/99.68% specific compared to DFA</a:t>
            </a:r>
          </a:p>
          <a:p>
            <a:pPr lvl="1"/>
            <a:r>
              <a:rPr lang="en-US" dirty="0"/>
              <a:t>Detects viral RNA in fresh, frozen, deteriorated and formalin fixed brain tissue</a:t>
            </a:r>
          </a:p>
          <a:p>
            <a:pPr lvl="1"/>
            <a:r>
              <a:rPr lang="en-US" dirty="0"/>
              <a:t>Can detect viral RNA in ante-mortem specimens</a:t>
            </a:r>
          </a:p>
          <a:p>
            <a:pPr lvl="2"/>
            <a:r>
              <a:rPr lang="en-US" dirty="0"/>
              <a:t>Serial saliva collections &amp; nuchal skin biopsy</a:t>
            </a:r>
          </a:p>
          <a:p>
            <a:pPr lvl="2"/>
            <a:r>
              <a:rPr lang="en-US" dirty="0"/>
              <a:t>Lower sensitivity in CSF, urine and Hair follicles</a:t>
            </a:r>
          </a:p>
          <a:p>
            <a:pPr lvl="1"/>
            <a:r>
              <a:rPr lang="en-US" dirty="0"/>
              <a:t>Limitations: does not distinguish between lyssaviruses</a:t>
            </a:r>
          </a:p>
          <a:p>
            <a:pPr lvl="1"/>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Wisconsin State Laboratory of Hygiene</a:t>
            </a:r>
            <a:endParaRPr lang="en-US" dirty="0"/>
          </a:p>
        </p:txBody>
      </p:sp>
      <p:sp>
        <p:nvSpPr>
          <p:cNvPr id="6" name="Slide Number Placeholder 5"/>
          <p:cNvSpPr>
            <a:spLocks noGrp="1"/>
          </p:cNvSpPr>
          <p:nvPr>
            <p:ph type="sldNum" sz="quarter" idx="12"/>
          </p:nvPr>
        </p:nvSpPr>
        <p:spPr/>
        <p:txBody>
          <a:bodyPr/>
          <a:lstStyle/>
          <a:p>
            <a:fld id="{9D5DE6D7-F04D-7741-82FC-941AB368F7CA}" type="slidenum">
              <a:rPr lang="en-US" smtClean="0"/>
              <a:t>9</a:t>
            </a:fld>
            <a:endParaRPr lang="en-US"/>
          </a:p>
        </p:txBody>
      </p:sp>
      <p:pic>
        <p:nvPicPr>
          <p:cNvPr id="7" name="Picture 6"/>
          <p:cNvPicPr>
            <a:picLocks noChangeAspect="1"/>
          </p:cNvPicPr>
          <p:nvPr/>
        </p:nvPicPr>
        <p:blipFill>
          <a:blip r:embed="rId2"/>
          <a:stretch>
            <a:fillRect/>
          </a:stretch>
        </p:blipFill>
        <p:spPr>
          <a:xfrm>
            <a:off x="7082671" y="982825"/>
            <a:ext cx="4158496" cy="2446175"/>
          </a:xfrm>
          <a:prstGeom prst="rect">
            <a:avLst/>
          </a:prstGeom>
        </p:spPr>
      </p:pic>
      <p:pic>
        <p:nvPicPr>
          <p:cNvPr id="9" name="Picture 8"/>
          <p:cNvPicPr>
            <a:picLocks noChangeAspect="1"/>
          </p:cNvPicPr>
          <p:nvPr/>
        </p:nvPicPr>
        <p:blipFill>
          <a:blip r:embed="rId3"/>
          <a:stretch>
            <a:fillRect/>
          </a:stretch>
        </p:blipFill>
        <p:spPr>
          <a:xfrm>
            <a:off x="6295398" y="3403482"/>
            <a:ext cx="5577099" cy="2497209"/>
          </a:xfrm>
          <a:prstGeom prst="rect">
            <a:avLst/>
          </a:prstGeom>
        </p:spPr>
      </p:pic>
    </p:spTree>
    <p:extLst>
      <p:ext uri="{BB962C8B-B14F-4D97-AF65-F5344CB8AC3E}">
        <p14:creationId xmlns:p14="http://schemas.microsoft.com/office/powerpoint/2010/main" val="3240466809"/>
      </p:ext>
    </p:extLst>
  </p:cSld>
  <p:clrMapOvr>
    <a:masterClrMapping/>
  </p:clrMapOvr>
</p:sld>
</file>

<file path=ppt/theme/theme1.xml><?xml version="1.0" encoding="utf-8"?>
<a:theme xmlns:a="http://schemas.openxmlformats.org/drawingml/2006/main" name="Widescreen_Red">
  <a:themeElements>
    <a:clrScheme name="UWBrand">
      <a:dk1>
        <a:sysClr val="windowText" lastClr="000000"/>
      </a:dk1>
      <a:lt1>
        <a:srgbClr val="FFFFFF"/>
      </a:lt1>
      <a:dk2>
        <a:srgbClr val="FFFFFF"/>
      </a:dk2>
      <a:lt2>
        <a:srgbClr val="FFFFFF"/>
      </a:lt2>
      <a:accent1>
        <a:srgbClr val="C5050C"/>
      </a:accent1>
      <a:accent2>
        <a:srgbClr val="FF8000"/>
      </a:accent2>
      <a:accent3>
        <a:srgbClr val="FFBF00"/>
      </a:accent3>
      <a:accent4>
        <a:srgbClr val="97B85F"/>
      </a:accent4>
      <a:accent5>
        <a:srgbClr val="6B9999"/>
      </a:accent5>
      <a:accent6>
        <a:srgbClr val="386666"/>
      </a:accent6>
      <a:hlink>
        <a:srgbClr val="0479A8"/>
      </a:hlink>
      <a:folHlink>
        <a:srgbClr val="0479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LH_UW_Red_widescreen PPT template.pptx" id="{AB790C33-6561-4F89-8256-7C41C08EF1EB}" vid="{50348EE3-91F0-4E0D-B9AF-CE76D92A3A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WSLH_UW_Red_widescreen PPT template</Template>
  <TotalTime>10511</TotalTime>
  <Words>1686</Words>
  <Application>Microsoft Office PowerPoint</Application>
  <PresentationFormat>Widescreen</PresentationFormat>
  <Paragraphs>282</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Widescreen_Red</vt:lpstr>
      <vt:lpstr>Rabies Diagnostics, Past, Present and Future</vt:lpstr>
      <vt:lpstr>Rabies Diagnostics, Historical Perspective</vt:lpstr>
      <vt:lpstr>Rabies Diagnostics, the early days</vt:lpstr>
      <vt:lpstr>Rabies Diagnostics</vt:lpstr>
      <vt:lpstr>Rabies Diagnostics</vt:lpstr>
      <vt:lpstr>Rabies Diagnostics, Antigen Detection</vt:lpstr>
      <vt:lpstr>Rabies Diagnostics, Antigen Detection</vt:lpstr>
      <vt:lpstr>Rabies Diagnostics, Molecular Methods for Dx</vt:lpstr>
      <vt:lpstr>Rabies Diagnostics, Molecular Methods for Dx</vt:lpstr>
      <vt:lpstr>Rabies Diagnostics, Lateral Flow Assay</vt:lpstr>
      <vt:lpstr>Rabies Diagnostics, Variants</vt:lpstr>
      <vt:lpstr>Rabies Diagnostics, Antigenic typing</vt:lpstr>
      <vt:lpstr>Rabies Diagnostics, Molecular Typing</vt:lpstr>
      <vt:lpstr>Rabies Diagnostics, Molecular Typing</vt:lpstr>
      <vt:lpstr>Rabies Diagnostics, Molecular Typing</vt:lpstr>
      <vt:lpstr>Rabies Diagnostics, Molecular Typing</vt:lpstr>
      <vt:lpstr>Rabies Diagnostics, Molecular Typing</vt:lpstr>
      <vt:lpstr>Rabies Diagnostics, Serology</vt:lpstr>
      <vt:lpstr>Rabies Diagnostics, Future Advances</vt:lpstr>
      <vt:lpstr>Rabies Diagnostics, Future Advances</vt:lpstr>
      <vt:lpstr>Rabies Diagnostics, Future Advances</vt:lpstr>
      <vt:lpstr>Rabies Diagnostics, Main takeaways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Guenther, Kyley</dc:creator>
  <cp:lastModifiedBy> </cp:lastModifiedBy>
  <cp:revision>238</cp:revision>
  <dcterms:created xsi:type="dcterms:W3CDTF">2024-04-22T13:36:08Z</dcterms:created>
  <dcterms:modified xsi:type="dcterms:W3CDTF">2024-05-20T17:02:22Z</dcterms:modified>
</cp:coreProperties>
</file>