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1" r:id="rId1"/>
  </p:sldMasterIdLst>
  <p:notesMasterIdLst>
    <p:notesMasterId r:id="rId32"/>
  </p:notesMasterIdLst>
  <p:sldIdLst>
    <p:sldId id="256" r:id="rId2"/>
    <p:sldId id="257" r:id="rId3"/>
    <p:sldId id="278" r:id="rId4"/>
    <p:sldId id="279" r:id="rId5"/>
    <p:sldId id="262" r:id="rId6"/>
    <p:sldId id="260" r:id="rId7"/>
    <p:sldId id="275" r:id="rId8"/>
    <p:sldId id="264" r:id="rId9"/>
    <p:sldId id="281" r:id="rId10"/>
    <p:sldId id="265" r:id="rId11"/>
    <p:sldId id="258" r:id="rId12"/>
    <p:sldId id="276" r:id="rId13"/>
    <p:sldId id="259" r:id="rId14"/>
    <p:sldId id="286" r:id="rId15"/>
    <p:sldId id="283" r:id="rId16"/>
    <p:sldId id="266" r:id="rId17"/>
    <p:sldId id="280" r:id="rId18"/>
    <p:sldId id="273" r:id="rId19"/>
    <p:sldId id="272" r:id="rId20"/>
    <p:sldId id="274" r:id="rId21"/>
    <p:sldId id="287" r:id="rId22"/>
    <p:sldId id="284" r:id="rId23"/>
    <p:sldId id="267" r:id="rId24"/>
    <p:sldId id="270" r:id="rId25"/>
    <p:sldId id="269" r:id="rId26"/>
    <p:sldId id="277" r:id="rId27"/>
    <p:sldId id="282" r:id="rId28"/>
    <p:sldId id="285" r:id="rId29"/>
    <p:sldId id="288" r:id="rId30"/>
    <p:sldId id="27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DC7F4A-AF3B-44F4-927C-521C5F7364A6}" v="556" dt="2026-06-11T16:27:33.3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09" autoAdjust="0"/>
  </p:normalViewPr>
  <p:slideViewPr>
    <p:cSldViewPr snapToGrid="0" snapToObjects="1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Jurkowski" userId="aZ9j81v5ebKYKbcOtoEDLkKTM86bof3UFpOjw9zdjd8=" providerId="None" clId="Web-{89DC7F4A-AF3B-44F4-927C-521C5F7364A6}"/>
    <pc:docChg chg="addSld modSld">
      <pc:chgData name="Ann Jurkowski" userId="aZ9j81v5ebKYKbcOtoEDLkKTM86bof3UFpOjw9zdjd8=" providerId="None" clId="Web-{89DC7F4A-AF3B-44F4-927C-521C5F7364A6}" dt="2026-06-11T16:27:33.306" v="539" actId="20577"/>
      <pc:docMkLst>
        <pc:docMk/>
      </pc:docMkLst>
      <pc:sldChg chg="modSp">
        <pc:chgData name="Ann Jurkowski" userId="aZ9j81v5ebKYKbcOtoEDLkKTM86bof3UFpOjw9zdjd8=" providerId="None" clId="Web-{89DC7F4A-AF3B-44F4-927C-521C5F7364A6}" dt="2026-06-11T16:27:33.306" v="539" actId="20577"/>
        <pc:sldMkLst>
          <pc:docMk/>
          <pc:sldMk cId="2843374403" sldId="285"/>
        </pc:sldMkLst>
        <pc:spChg chg="mod">
          <ac:chgData name="Ann Jurkowski" userId="aZ9j81v5ebKYKbcOtoEDLkKTM86bof3UFpOjw9zdjd8=" providerId="None" clId="Web-{89DC7F4A-AF3B-44F4-927C-521C5F7364A6}" dt="2026-06-11T16:27:33.306" v="539" actId="20577"/>
          <ac:spMkLst>
            <pc:docMk/>
            <pc:sldMk cId="2843374403" sldId="285"/>
            <ac:spMk id="2" creationId="{CD1125B4-E257-B2A7-F4CE-28CA2B00C8CF}"/>
          </ac:spMkLst>
        </pc:spChg>
        <pc:spChg chg="mod">
          <ac:chgData name="Ann Jurkowski" userId="aZ9j81v5ebKYKbcOtoEDLkKTM86bof3UFpOjw9zdjd8=" providerId="None" clId="Web-{89DC7F4A-AF3B-44F4-927C-521C5F7364A6}" dt="2026-06-11T16:21:03.840" v="444" actId="20577"/>
          <ac:spMkLst>
            <pc:docMk/>
            <pc:sldMk cId="2843374403" sldId="285"/>
            <ac:spMk id="7" creationId="{2D2EFFB0-29D4-B0B2-089F-9DE0FFEF8C36}"/>
          </ac:spMkLst>
        </pc:spChg>
      </pc:sldChg>
      <pc:sldChg chg="addSp delSp modSp new mod modClrScheme chgLayout">
        <pc:chgData name="Ann Jurkowski" userId="aZ9j81v5ebKYKbcOtoEDLkKTM86bof3UFpOjw9zdjd8=" providerId="None" clId="Web-{89DC7F4A-AF3B-44F4-927C-521C5F7364A6}" dt="2026-06-11T16:08:47.603" v="167" actId="20577"/>
        <pc:sldMkLst>
          <pc:docMk/>
          <pc:sldMk cId="2435600862" sldId="286"/>
        </pc:sldMkLst>
        <pc:spChg chg="mod ord">
          <ac:chgData name="Ann Jurkowski" userId="aZ9j81v5ebKYKbcOtoEDLkKTM86bof3UFpOjw9zdjd8=" providerId="None" clId="Web-{89DC7F4A-AF3B-44F4-927C-521C5F7364A6}" dt="2026-06-11T16:08:47.603" v="167" actId="20577"/>
          <ac:spMkLst>
            <pc:docMk/>
            <pc:sldMk cId="2435600862" sldId="286"/>
            <ac:spMk id="2" creationId="{A7FE3D20-73AD-107F-70C5-A559FF16637A}"/>
          </ac:spMkLst>
        </pc:spChg>
        <pc:spChg chg="mod ord">
          <ac:chgData name="Ann Jurkowski" userId="aZ9j81v5ebKYKbcOtoEDLkKTM86bof3UFpOjw9zdjd8=" providerId="None" clId="Web-{89DC7F4A-AF3B-44F4-927C-521C5F7364A6}" dt="2026-06-11T15:54:37.594" v="118"/>
          <ac:spMkLst>
            <pc:docMk/>
            <pc:sldMk cId="2435600862" sldId="286"/>
            <ac:spMk id="3" creationId="{87A6739E-B925-D503-23B1-41D5EAD1F577}"/>
          </ac:spMkLst>
        </pc:spChg>
        <pc:spChg chg="mod ord">
          <ac:chgData name="Ann Jurkowski" userId="aZ9j81v5ebKYKbcOtoEDLkKTM86bof3UFpOjw9zdjd8=" providerId="None" clId="Web-{89DC7F4A-AF3B-44F4-927C-521C5F7364A6}" dt="2026-06-11T15:54:37.594" v="118"/>
          <ac:spMkLst>
            <pc:docMk/>
            <pc:sldMk cId="2435600862" sldId="286"/>
            <ac:spMk id="4" creationId="{B5027EB2-37D9-3859-F961-D2A4074D2F1C}"/>
          </ac:spMkLst>
        </pc:spChg>
        <pc:spChg chg="mod ord">
          <ac:chgData name="Ann Jurkowski" userId="aZ9j81v5ebKYKbcOtoEDLkKTM86bof3UFpOjw9zdjd8=" providerId="None" clId="Web-{89DC7F4A-AF3B-44F4-927C-521C5F7364A6}" dt="2026-06-11T15:54:37.594" v="118"/>
          <ac:spMkLst>
            <pc:docMk/>
            <pc:sldMk cId="2435600862" sldId="286"/>
            <ac:spMk id="5" creationId="{614C072C-5B98-F497-87D0-56CDB0AECB1A}"/>
          </ac:spMkLst>
        </pc:spChg>
        <pc:spChg chg="mod ord">
          <ac:chgData name="Ann Jurkowski" userId="aZ9j81v5ebKYKbcOtoEDLkKTM86bof3UFpOjw9zdjd8=" providerId="None" clId="Web-{89DC7F4A-AF3B-44F4-927C-521C5F7364A6}" dt="2026-06-11T15:54:37.594" v="118"/>
          <ac:spMkLst>
            <pc:docMk/>
            <pc:sldMk cId="2435600862" sldId="286"/>
            <ac:spMk id="6" creationId="{6AA29206-4308-D461-68FA-DC256F933819}"/>
          </ac:spMkLst>
        </pc:spChg>
        <pc:spChg chg="add del mod ord">
          <ac:chgData name="Ann Jurkowski" userId="aZ9j81v5ebKYKbcOtoEDLkKTM86bof3UFpOjw9zdjd8=" providerId="None" clId="Web-{89DC7F4A-AF3B-44F4-927C-521C5F7364A6}" dt="2026-06-11T16:02:43.034" v="119"/>
          <ac:spMkLst>
            <pc:docMk/>
            <pc:sldMk cId="2435600862" sldId="286"/>
            <ac:spMk id="7" creationId="{CB56DDCA-2556-B220-C9F5-94B3061B412A}"/>
          </ac:spMkLst>
        </pc:spChg>
        <pc:spChg chg="add mod">
          <ac:chgData name="Ann Jurkowski" userId="aZ9j81v5ebKYKbcOtoEDLkKTM86bof3UFpOjw9zdjd8=" providerId="None" clId="Web-{89DC7F4A-AF3B-44F4-927C-521C5F7364A6}" dt="2026-06-11T16:05:40.735" v="148" actId="20577"/>
          <ac:spMkLst>
            <pc:docMk/>
            <pc:sldMk cId="2435600862" sldId="286"/>
            <ac:spMk id="9" creationId="{368726C5-005C-AF1B-199F-C11527102BDF}"/>
          </ac:spMkLst>
        </pc:spChg>
        <pc:picChg chg="add mod ord">
          <ac:chgData name="Ann Jurkowski" userId="aZ9j81v5ebKYKbcOtoEDLkKTM86bof3UFpOjw9zdjd8=" providerId="None" clId="Web-{89DC7F4A-AF3B-44F4-927C-521C5F7364A6}" dt="2026-06-11T16:03:00.300" v="122" actId="1076"/>
          <ac:picMkLst>
            <pc:docMk/>
            <pc:sldMk cId="2435600862" sldId="286"/>
            <ac:picMk id="8" creationId="{F7F1709D-83BA-2E3A-57BC-CCA618E7C52E}"/>
          </ac:picMkLst>
        </pc:picChg>
      </pc:sldChg>
      <pc:sldChg chg="modSp new">
        <pc:chgData name="Ann Jurkowski" userId="aZ9j81v5ebKYKbcOtoEDLkKTM86bof3UFpOjw9zdjd8=" providerId="None" clId="Web-{89DC7F4A-AF3B-44F4-927C-521C5F7364A6}" dt="2026-06-11T16:17:18.709" v="402" actId="20577"/>
        <pc:sldMkLst>
          <pc:docMk/>
          <pc:sldMk cId="2222912699" sldId="287"/>
        </pc:sldMkLst>
        <pc:spChg chg="mod">
          <ac:chgData name="Ann Jurkowski" userId="aZ9j81v5ebKYKbcOtoEDLkKTM86bof3UFpOjw9zdjd8=" providerId="None" clId="Web-{89DC7F4A-AF3B-44F4-927C-521C5F7364A6}" dt="2026-06-11T16:17:18.709" v="402" actId="20577"/>
          <ac:spMkLst>
            <pc:docMk/>
            <pc:sldMk cId="2222912699" sldId="287"/>
            <ac:spMk id="2" creationId="{F0BC8FF3-7324-4C88-0CDF-006EC84A8584}"/>
          </ac:spMkLst>
        </pc:spChg>
        <pc:spChg chg="mod">
          <ac:chgData name="Ann Jurkowski" userId="aZ9j81v5ebKYKbcOtoEDLkKTM86bof3UFpOjw9zdjd8=" providerId="None" clId="Web-{89DC7F4A-AF3B-44F4-927C-521C5F7364A6}" dt="2026-06-11T16:06:44.931" v="153" actId="20577"/>
          <ac:spMkLst>
            <pc:docMk/>
            <pc:sldMk cId="2222912699" sldId="287"/>
            <ac:spMk id="3" creationId="{53E731A3-C696-4D5E-05EB-74DDB1D4FE5D}"/>
          </ac:spMkLst>
        </pc:spChg>
      </pc:sldChg>
      <pc:sldChg chg="modSp new">
        <pc:chgData name="Ann Jurkowski" userId="aZ9j81v5ebKYKbcOtoEDLkKTM86bof3UFpOjw9zdjd8=" providerId="None" clId="Web-{89DC7F4A-AF3B-44F4-927C-521C5F7364A6}" dt="2026-06-11T16:20:42.511" v="441" actId="20577"/>
        <pc:sldMkLst>
          <pc:docMk/>
          <pc:sldMk cId="3257334746" sldId="288"/>
        </pc:sldMkLst>
        <pc:spChg chg="mod">
          <ac:chgData name="Ann Jurkowski" userId="aZ9j81v5ebKYKbcOtoEDLkKTM86bof3UFpOjw9zdjd8=" providerId="None" clId="Web-{89DC7F4A-AF3B-44F4-927C-521C5F7364A6}" dt="2026-06-11T16:18:32.695" v="407" actId="20577"/>
          <ac:spMkLst>
            <pc:docMk/>
            <pc:sldMk cId="3257334746" sldId="288"/>
            <ac:spMk id="2" creationId="{8E330FC1-1152-4429-AE95-655DCC3F48EF}"/>
          </ac:spMkLst>
        </pc:spChg>
        <pc:spChg chg="mod">
          <ac:chgData name="Ann Jurkowski" userId="aZ9j81v5ebKYKbcOtoEDLkKTM86bof3UFpOjw9zdjd8=" providerId="None" clId="Web-{89DC7F4A-AF3B-44F4-927C-521C5F7364A6}" dt="2026-06-11T16:20:03.900" v="431" actId="20577"/>
          <ac:spMkLst>
            <pc:docMk/>
            <pc:sldMk cId="3257334746" sldId="288"/>
            <ac:spMk id="3" creationId="{D06A5C84-2D33-6F57-79C9-5C27AAFD4189}"/>
          </ac:spMkLst>
        </pc:spChg>
        <pc:spChg chg="mod">
          <ac:chgData name="Ann Jurkowski" userId="aZ9j81v5ebKYKbcOtoEDLkKTM86bof3UFpOjw9zdjd8=" providerId="None" clId="Web-{89DC7F4A-AF3B-44F4-927C-521C5F7364A6}" dt="2026-06-11T16:20:42.511" v="441" actId="20577"/>
          <ac:spMkLst>
            <pc:docMk/>
            <pc:sldMk cId="3257334746" sldId="288"/>
            <ac:spMk id="4" creationId="{1C269BF3-C2F6-1D19-89DE-862D098DCD9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4" Type="http://schemas.openxmlformats.org/officeDocument/2006/relationships/image" Target="../media/image2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AAA352-B654-468C-9D88-3050A044EBD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FFE0B0-EC2C-48E2-B359-3B43A8039F82}">
      <dgm:prSet/>
      <dgm:spPr>
        <a:noFill/>
      </dgm:spPr>
      <dgm:t>
        <a:bodyPr/>
        <a:lstStyle/>
        <a:p>
          <a:pPr>
            <a:lnSpc>
              <a:spcPct val="100000"/>
            </a:lnSpc>
          </a:pPr>
          <a:r>
            <a:rPr lang="en-US" dirty="0"/>
            <a:t>Changing clothes before going home and leaving soiled clothing at work for laundering</a:t>
          </a:r>
        </a:p>
      </dgm:t>
    </dgm:pt>
    <dgm:pt modelId="{BF6EEC94-80B7-4E59-8574-803ED0FC5140}" type="parTrans" cxnId="{032F8E8E-0F00-47FF-912E-98A534997196}">
      <dgm:prSet/>
      <dgm:spPr/>
      <dgm:t>
        <a:bodyPr/>
        <a:lstStyle/>
        <a:p>
          <a:endParaRPr lang="en-US"/>
        </a:p>
      </dgm:t>
    </dgm:pt>
    <dgm:pt modelId="{767E2F6C-F3F1-449E-A874-0C4520420A38}" type="sibTrans" cxnId="{032F8E8E-0F00-47FF-912E-98A534997196}">
      <dgm:prSet/>
      <dgm:spPr/>
      <dgm:t>
        <a:bodyPr/>
        <a:lstStyle/>
        <a:p>
          <a:endParaRPr lang="en-US"/>
        </a:p>
      </dgm:t>
    </dgm:pt>
    <dgm:pt modelId="{2044F929-8EB6-48CB-A56B-085B786C812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Storing street clothes separate from work clothes</a:t>
          </a:r>
        </a:p>
      </dgm:t>
    </dgm:pt>
    <dgm:pt modelId="{B68EE03A-7358-40C5-80C2-00D301FC0E9B}" type="parTrans" cxnId="{60D9BBEB-FFEC-44D5-9DD1-2E87E84B8AFF}">
      <dgm:prSet/>
      <dgm:spPr/>
      <dgm:t>
        <a:bodyPr/>
        <a:lstStyle/>
        <a:p>
          <a:endParaRPr lang="en-US"/>
        </a:p>
      </dgm:t>
    </dgm:pt>
    <dgm:pt modelId="{C08117DE-30CC-49AA-A846-42EB84104AE5}" type="sibTrans" cxnId="{60D9BBEB-FFEC-44D5-9DD1-2E87E84B8AFF}">
      <dgm:prSet/>
      <dgm:spPr/>
      <dgm:t>
        <a:bodyPr/>
        <a:lstStyle/>
        <a:p>
          <a:endParaRPr lang="en-US"/>
        </a:p>
      </dgm:t>
    </dgm:pt>
    <dgm:pt modelId="{932995D7-F2E4-4EDB-B821-FCB7689E13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Showering before leaving work</a:t>
          </a:r>
        </a:p>
      </dgm:t>
    </dgm:pt>
    <dgm:pt modelId="{B92C1B35-54BB-40F5-AB5E-3889601531F3}" type="parTrans" cxnId="{340E0674-FD63-4E59-895B-D402E3F6F105}">
      <dgm:prSet/>
      <dgm:spPr/>
      <dgm:t>
        <a:bodyPr/>
        <a:lstStyle/>
        <a:p>
          <a:endParaRPr lang="en-US"/>
        </a:p>
      </dgm:t>
    </dgm:pt>
    <dgm:pt modelId="{7CF29DD8-E34C-47F5-B991-7BE383181089}" type="sibTrans" cxnId="{340E0674-FD63-4E59-895B-D402E3F6F105}">
      <dgm:prSet/>
      <dgm:spPr/>
      <dgm:t>
        <a:bodyPr/>
        <a:lstStyle/>
        <a:p>
          <a:endParaRPr lang="en-US"/>
        </a:p>
      </dgm:t>
    </dgm:pt>
    <dgm:pt modelId="{7E6BB4F0-F9ED-4747-86CD-082EF63693A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Leaving contaminated items such as tool boxes or work shoes/boots in the workplace or storing them in a heavy plastic bag, away from children</a:t>
          </a:r>
        </a:p>
      </dgm:t>
    </dgm:pt>
    <dgm:pt modelId="{F8BFEC31-4973-4BC3-BE1C-72E5DA2AF2CF}" type="parTrans" cxnId="{B5B95EB7-3373-4721-A5FB-103171201E30}">
      <dgm:prSet/>
      <dgm:spPr/>
      <dgm:t>
        <a:bodyPr/>
        <a:lstStyle/>
        <a:p>
          <a:endParaRPr lang="en-US"/>
        </a:p>
      </dgm:t>
    </dgm:pt>
    <dgm:pt modelId="{9CEDCFC2-BF8C-480B-9000-453A53633B2E}" type="sibTrans" cxnId="{B5B95EB7-3373-4721-A5FB-103171201E30}">
      <dgm:prSet/>
      <dgm:spPr/>
      <dgm:t>
        <a:bodyPr/>
        <a:lstStyle/>
        <a:p>
          <a:endParaRPr lang="en-US"/>
        </a:p>
      </dgm:t>
    </dgm:pt>
    <dgm:pt modelId="{36622AD2-6E30-4883-A6A1-956566D445A0}" type="pres">
      <dgm:prSet presAssocID="{C9AAA352-B654-468C-9D88-3050A044EBD2}" presName="root" presStyleCnt="0">
        <dgm:presLayoutVars>
          <dgm:dir/>
          <dgm:resizeHandles val="exact"/>
        </dgm:presLayoutVars>
      </dgm:prSet>
      <dgm:spPr/>
    </dgm:pt>
    <dgm:pt modelId="{4FF178F7-83DC-4B24-8669-237C9CE8078E}" type="pres">
      <dgm:prSet presAssocID="{0EFFE0B0-EC2C-48E2-B359-3B43A8039F82}" presName="compNode" presStyleCnt="0"/>
      <dgm:spPr/>
    </dgm:pt>
    <dgm:pt modelId="{871D65BC-5138-48D8-BAF4-9CF13AF01F51}" type="pres">
      <dgm:prSet presAssocID="{0EFFE0B0-EC2C-48E2-B359-3B43A8039F82}" presName="bgRect" presStyleLbl="bgShp" presStyleIdx="0" presStyleCnt="4"/>
      <dgm:spPr/>
    </dgm:pt>
    <dgm:pt modelId="{F59560C9-D6E0-4738-8255-423ECFB3BF7D}" type="pres">
      <dgm:prSet presAssocID="{0EFFE0B0-EC2C-48E2-B359-3B43A8039F8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ger"/>
        </a:ext>
      </dgm:extLst>
    </dgm:pt>
    <dgm:pt modelId="{082F7942-C32D-45F2-8B9F-1C876E45DD62}" type="pres">
      <dgm:prSet presAssocID="{0EFFE0B0-EC2C-48E2-B359-3B43A8039F82}" presName="spaceRect" presStyleCnt="0"/>
      <dgm:spPr/>
    </dgm:pt>
    <dgm:pt modelId="{5C08F7CF-606B-487F-B6B2-AF4FAF4683DB}" type="pres">
      <dgm:prSet presAssocID="{0EFFE0B0-EC2C-48E2-B359-3B43A8039F82}" presName="parTx" presStyleLbl="revTx" presStyleIdx="0" presStyleCnt="4">
        <dgm:presLayoutVars>
          <dgm:chMax val="0"/>
          <dgm:chPref val="0"/>
        </dgm:presLayoutVars>
      </dgm:prSet>
      <dgm:spPr/>
    </dgm:pt>
    <dgm:pt modelId="{021CF74C-B55A-488E-8840-96FD256472EA}" type="pres">
      <dgm:prSet presAssocID="{767E2F6C-F3F1-449E-A874-0C4520420A38}" presName="sibTrans" presStyleCnt="0"/>
      <dgm:spPr/>
    </dgm:pt>
    <dgm:pt modelId="{57410DD8-8ADF-43CD-B2C2-263CA49EC4AD}" type="pres">
      <dgm:prSet presAssocID="{2044F929-8EB6-48CB-A56B-085B786C8129}" presName="compNode" presStyleCnt="0"/>
      <dgm:spPr/>
    </dgm:pt>
    <dgm:pt modelId="{5859AB80-F457-429D-B499-E642DAFA47A3}" type="pres">
      <dgm:prSet presAssocID="{2044F929-8EB6-48CB-A56B-085B786C8129}" presName="bgRect" presStyleLbl="bgShp" presStyleIdx="1" presStyleCnt="4"/>
      <dgm:spPr/>
    </dgm:pt>
    <dgm:pt modelId="{F50E0DF6-C9D6-44F4-BCD0-52337B168DF6}" type="pres">
      <dgm:prSet presAssocID="{2044F929-8EB6-48CB-A56B-085B786C8129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ress"/>
        </a:ext>
      </dgm:extLst>
    </dgm:pt>
    <dgm:pt modelId="{2674FF3C-E62F-4878-9C2F-722129781645}" type="pres">
      <dgm:prSet presAssocID="{2044F929-8EB6-48CB-A56B-085B786C8129}" presName="spaceRect" presStyleCnt="0"/>
      <dgm:spPr/>
    </dgm:pt>
    <dgm:pt modelId="{10449D84-D77D-4233-9088-7AAD344CF3F9}" type="pres">
      <dgm:prSet presAssocID="{2044F929-8EB6-48CB-A56B-085B786C8129}" presName="parTx" presStyleLbl="revTx" presStyleIdx="1" presStyleCnt="4">
        <dgm:presLayoutVars>
          <dgm:chMax val="0"/>
          <dgm:chPref val="0"/>
        </dgm:presLayoutVars>
      </dgm:prSet>
      <dgm:spPr/>
    </dgm:pt>
    <dgm:pt modelId="{06EF69F3-C5E9-4989-BF9F-229D58F97D16}" type="pres">
      <dgm:prSet presAssocID="{C08117DE-30CC-49AA-A846-42EB84104AE5}" presName="sibTrans" presStyleCnt="0"/>
      <dgm:spPr/>
    </dgm:pt>
    <dgm:pt modelId="{28A35F55-59AF-4F42-862B-91C4B6F38198}" type="pres">
      <dgm:prSet presAssocID="{932995D7-F2E4-4EDB-B821-FCB7689E139E}" presName="compNode" presStyleCnt="0"/>
      <dgm:spPr/>
    </dgm:pt>
    <dgm:pt modelId="{5DB88A61-2C97-49E5-8172-A43C118BDF9F}" type="pres">
      <dgm:prSet presAssocID="{932995D7-F2E4-4EDB-B821-FCB7689E139E}" presName="bgRect" presStyleLbl="bgShp" presStyleIdx="2" presStyleCnt="4"/>
      <dgm:spPr/>
    </dgm:pt>
    <dgm:pt modelId="{87C99D5C-0799-44A4-827A-F22255F6C9DD}" type="pres">
      <dgm:prSet presAssocID="{932995D7-F2E4-4EDB-B821-FCB7689E139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ower"/>
        </a:ext>
      </dgm:extLst>
    </dgm:pt>
    <dgm:pt modelId="{67273D6A-F886-4DFE-9B01-79DFA123CE40}" type="pres">
      <dgm:prSet presAssocID="{932995D7-F2E4-4EDB-B821-FCB7689E139E}" presName="spaceRect" presStyleCnt="0"/>
      <dgm:spPr/>
    </dgm:pt>
    <dgm:pt modelId="{DEBD5199-4682-4B21-AEB3-490F9FF98384}" type="pres">
      <dgm:prSet presAssocID="{932995D7-F2E4-4EDB-B821-FCB7689E139E}" presName="parTx" presStyleLbl="revTx" presStyleIdx="2" presStyleCnt="4">
        <dgm:presLayoutVars>
          <dgm:chMax val="0"/>
          <dgm:chPref val="0"/>
        </dgm:presLayoutVars>
      </dgm:prSet>
      <dgm:spPr/>
    </dgm:pt>
    <dgm:pt modelId="{2CA28A31-E4CA-4ADF-8651-1038DC708B1C}" type="pres">
      <dgm:prSet presAssocID="{7CF29DD8-E34C-47F5-B991-7BE383181089}" presName="sibTrans" presStyleCnt="0"/>
      <dgm:spPr/>
    </dgm:pt>
    <dgm:pt modelId="{85823A31-2D0B-43DC-B5ED-00CBB060FD87}" type="pres">
      <dgm:prSet presAssocID="{7E6BB4F0-F9ED-4747-86CD-082EF63693AE}" presName="compNode" presStyleCnt="0"/>
      <dgm:spPr/>
    </dgm:pt>
    <dgm:pt modelId="{581B832A-A910-4CF8-A217-2ACD75A5E7D0}" type="pres">
      <dgm:prSet presAssocID="{7E6BB4F0-F9ED-4747-86CD-082EF63693AE}" presName="bgRect" presStyleLbl="bgShp" presStyleIdx="3" presStyleCnt="4"/>
      <dgm:spPr/>
    </dgm:pt>
    <dgm:pt modelId="{6BE30F8B-AE88-4301-A3AC-B6D8975CDCE9}" type="pres">
      <dgm:prSet presAssocID="{7E6BB4F0-F9ED-4747-86CD-082EF63693AE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5335FEFA-9096-4567-84CB-FC0DF7CEE4E1}" type="pres">
      <dgm:prSet presAssocID="{7E6BB4F0-F9ED-4747-86CD-082EF63693AE}" presName="spaceRect" presStyleCnt="0"/>
      <dgm:spPr/>
    </dgm:pt>
    <dgm:pt modelId="{56289CE4-C58D-4531-AA6B-7CBEAD868BDB}" type="pres">
      <dgm:prSet presAssocID="{7E6BB4F0-F9ED-4747-86CD-082EF63693AE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2492A1B-379B-4E8E-B81B-BED6CC1F8310}" type="presOf" srcId="{932995D7-F2E4-4EDB-B821-FCB7689E139E}" destId="{DEBD5199-4682-4B21-AEB3-490F9FF98384}" srcOrd="0" destOrd="0" presId="urn:microsoft.com/office/officeart/2018/2/layout/IconVerticalSolidList"/>
    <dgm:cxn modelId="{A5E9E538-AB3F-4D51-8CAF-70E1647E551C}" type="presOf" srcId="{C9AAA352-B654-468C-9D88-3050A044EBD2}" destId="{36622AD2-6E30-4883-A6A1-956566D445A0}" srcOrd="0" destOrd="0" presId="urn:microsoft.com/office/officeart/2018/2/layout/IconVerticalSolidList"/>
    <dgm:cxn modelId="{340E0674-FD63-4E59-895B-D402E3F6F105}" srcId="{C9AAA352-B654-468C-9D88-3050A044EBD2}" destId="{932995D7-F2E4-4EDB-B821-FCB7689E139E}" srcOrd="2" destOrd="0" parTransId="{B92C1B35-54BB-40F5-AB5E-3889601531F3}" sibTransId="{7CF29DD8-E34C-47F5-B991-7BE383181089}"/>
    <dgm:cxn modelId="{032F8E8E-0F00-47FF-912E-98A534997196}" srcId="{C9AAA352-B654-468C-9D88-3050A044EBD2}" destId="{0EFFE0B0-EC2C-48E2-B359-3B43A8039F82}" srcOrd="0" destOrd="0" parTransId="{BF6EEC94-80B7-4E59-8574-803ED0FC5140}" sibTransId="{767E2F6C-F3F1-449E-A874-0C4520420A38}"/>
    <dgm:cxn modelId="{B28B9391-75F7-4F71-A9F3-DE25144AD290}" type="presOf" srcId="{7E6BB4F0-F9ED-4747-86CD-082EF63693AE}" destId="{56289CE4-C58D-4531-AA6B-7CBEAD868BDB}" srcOrd="0" destOrd="0" presId="urn:microsoft.com/office/officeart/2018/2/layout/IconVerticalSolidList"/>
    <dgm:cxn modelId="{7F22DCA8-E6CE-4FE7-9881-DBB3B991893B}" type="presOf" srcId="{2044F929-8EB6-48CB-A56B-085B786C8129}" destId="{10449D84-D77D-4233-9088-7AAD344CF3F9}" srcOrd="0" destOrd="0" presId="urn:microsoft.com/office/officeart/2018/2/layout/IconVerticalSolidList"/>
    <dgm:cxn modelId="{B5B95EB7-3373-4721-A5FB-103171201E30}" srcId="{C9AAA352-B654-468C-9D88-3050A044EBD2}" destId="{7E6BB4F0-F9ED-4747-86CD-082EF63693AE}" srcOrd="3" destOrd="0" parTransId="{F8BFEC31-4973-4BC3-BE1C-72E5DA2AF2CF}" sibTransId="{9CEDCFC2-BF8C-480B-9000-453A53633B2E}"/>
    <dgm:cxn modelId="{27785ADF-6D0A-4A3E-A341-31938ECF5CB6}" type="presOf" srcId="{0EFFE0B0-EC2C-48E2-B359-3B43A8039F82}" destId="{5C08F7CF-606B-487F-B6B2-AF4FAF4683DB}" srcOrd="0" destOrd="0" presId="urn:microsoft.com/office/officeart/2018/2/layout/IconVerticalSolidList"/>
    <dgm:cxn modelId="{60D9BBEB-FFEC-44D5-9DD1-2E87E84B8AFF}" srcId="{C9AAA352-B654-468C-9D88-3050A044EBD2}" destId="{2044F929-8EB6-48CB-A56B-085B786C8129}" srcOrd="1" destOrd="0" parTransId="{B68EE03A-7358-40C5-80C2-00D301FC0E9B}" sibTransId="{C08117DE-30CC-49AA-A846-42EB84104AE5}"/>
    <dgm:cxn modelId="{CF3CF27E-0522-442B-8C68-1BB0E81D507B}" type="presParOf" srcId="{36622AD2-6E30-4883-A6A1-956566D445A0}" destId="{4FF178F7-83DC-4B24-8669-237C9CE8078E}" srcOrd="0" destOrd="0" presId="urn:microsoft.com/office/officeart/2018/2/layout/IconVerticalSolidList"/>
    <dgm:cxn modelId="{56109361-DFAC-4A0B-82D1-291167632663}" type="presParOf" srcId="{4FF178F7-83DC-4B24-8669-237C9CE8078E}" destId="{871D65BC-5138-48D8-BAF4-9CF13AF01F51}" srcOrd="0" destOrd="0" presId="urn:microsoft.com/office/officeart/2018/2/layout/IconVerticalSolidList"/>
    <dgm:cxn modelId="{14781121-2B28-44FF-B2CA-16F4E3AC0828}" type="presParOf" srcId="{4FF178F7-83DC-4B24-8669-237C9CE8078E}" destId="{F59560C9-D6E0-4738-8255-423ECFB3BF7D}" srcOrd="1" destOrd="0" presId="urn:microsoft.com/office/officeart/2018/2/layout/IconVerticalSolidList"/>
    <dgm:cxn modelId="{55A1D104-C44B-41D4-A14E-CE4D0578D447}" type="presParOf" srcId="{4FF178F7-83DC-4B24-8669-237C9CE8078E}" destId="{082F7942-C32D-45F2-8B9F-1C876E45DD62}" srcOrd="2" destOrd="0" presId="urn:microsoft.com/office/officeart/2018/2/layout/IconVerticalSolidList"/>
    <dgm:cxn modelId="{4834C998-518F-47A3-844D-40114E0B71C9}" type="presParOf" srcId="{4FF178F7-83DC-4B24-8669-237C9CE8078E}" destId="{5C08F7CF-606B-487F-B6B2-AF4FAF4683DB}" srcOrd="3" destOrd="0" presId="urn:microsoft.com/office/officeart/2018/2/layout/IconVerticalSolidList"/>
    <dgm:cxn modelId="{17E5DEAB-01F4-4B3F-80EF-4EA066D9C759}" type="presParOf" srcId="{36622AD2-6E30-4883-A6A1-956566D445A0}" destId="{021CF74C-B55A-488E-8840-96FD256472EA}" srcOrd="1" destOrd="0" presId="urn:microsoft.com/office/officeart/2018/2/layout/IconVerticalSolidList"/>
    <dgm:cxn modelId="{3CCF597A-3581-4409-8B9C-2702B1E1F085}" type="presParOf" srcId="{36622AD2-6E30-4883-A6A1-956566D445A0}" destId="{57410DD8-8ADF-43CD-B2C2-263CA49EC4AD}" srcOrd="2" destOrd="0" presId="urn:microsoft.com/office/officeart/2018/2/layout/IconVerticalSolidList"/>
    <dgm:cxn modelId="{54F081A7-CD6F-477E-9AC3-9EA2A2B38D95}" type="presParOf" srcId="{57410DD8-8ADF-43CD-B2C2-263CA49EC4AD}" destId="{5859AB80-F457-429D-B499-E642DAFA47A3}" srcOrd="0" destOrd="0" presId="urn:microsoft.com/office/officeart/2018/2/layout/IconVerticalSolidList"/>
    <dgm:cxn modelId="{716467F3-2236-4583-8DE3-36407855B98C}" type="presParOf" srcId="{57410DD8-8ADF-43CD-B2C2-263CA49EC4AD}" destId="{F50E0DF6-C9D6-44F4-BCD0-52337B168DF6}" srcOrd="1" destOrd="0" presId="urn:microsoft.com/office/officeart/2018/2/layout/IconVerticalSolidList"/>
    <dgm:cxn modelId="{162909E6-A817-44BD-B6D1-BA5C223C2086}" type="presParOf" srcId="{57410DD8-8ADF-43CD-B2C2-263CA49EC4AD}" destId="{2674FF3C-E62F-4878-9C2F-722129781645}" srcOrd="2" destOrd="0" presId="urn:microsoft.com/office/officeart/2018/2/layout/IconVerticalSolidList"/>
    <dgm:cxn modelId="{DB524E7A-2BED-4166-BF33-89F3F9D6AFC8}" type="presParOf" srcId="{57410DD8-8ADF-43CD-B2C2-263CA49EC4AD}" destId="{10449D84-D77D-4233-9088-7AAD344CF3F9}" srcOrd="3" destOrd="0" presId="urn:microsoft.com/office/officeart/2018/2/layout/IconVerticalSolidList"/>
    <dgm:cxn modelId="{6CA76DC1-9506-49E6-9403-F7D46C3E80F1}" type="presParOf" srcId="{36622AD2-6E30-4883-A6A1-956566D445A0}" destId="{06EF69F3-C5E9-4989-BF9F-229D58F97D16}" srcOrd="3" destOrd="0" presId="urn:microsoft.com/office/officeart/2018/2/layout/IconVerticalSolidList"/>
    <dgm:cxn modelId="{30EDA59F-0A2F-4989-8AE7-CAAB91CF704E}" type="presParOf" srcId="{36622AD2-6E30-4883-A6A1-956566D445A0}" destId="{28A35F55-59AF-4F42-862B-91C4B6F38198}" srcOrd="4" destOrd="0" presId="urn:microsoft.com/office/officeart/2018/2/layout/IconVerticalSolidList"/>
    <dgm:cxn modelId="{5108878D-68BA-49D5-A07A-C4FC2BADFF15}" type="presParOf" srcId="{28A35F55-59AF-4F42-862B-91C4B6F38198}" destId="{5DB88A61-2C97-49E5-8172-A43C118BDF9F}" srcOrd="0" destOrd="0" presId="urn:microsoft.com/office/officeart/2018/2/layout/IconVerticalSolidList"/>
    <dgm:cxn modelId="{04AF9946-E272-4226-9B58-947F3869860E}" type="presParOf" srcId="{28A35F55-59AF-4F42-862B-91C4B6F38198}" destId="{87C99D5C-0799-44A4-827A-F22255F6C9DD}" srcOrd="1" destOrd="0" presId="urn:microsoft.com/office/officeart/2018/2/layout/IconVerticalSolidList"/>
    <dgm:cxn modelId="{68705F71-D077-446A-BD9B-CD53E48AAA72}" type="presParOf" srcId="{28A35F55-59AF-4F42-862B-91C4B6F38198}" destId="{67273D6A-F886-4DFE-9B01-79DFA123CE40}" srcOrd="2" destOrd="0" presId="urn:microsoft.com/office/officeart/2018/2/layout/IconVerticalSolidList"/>
    <dgm:cxn modelId="{04CE0D3F-A3AA-43A0-AEAF-459CCD74BC7C}" type="presParOf" srcId="{28A35F55-59AF-4F42-862B-91C4B6F38198}" destId="{DEBD5199-4682-4B21-AEB3-490F9FF98384}" srcOrd="3" destOrd="0" presId="urn:microsoft.com/office/officeart/2018/2/layout/IconVerticalSolidList"/>
    <dgm:cxn modelId="{18A61003-58E0-4082-9DB8-5FF4D977B8C6}" type="presParOf" srcId="{36622AD2-6E30-4883-A6A1-956566D445A0}" destId="{2CA28A31-E4CA-4ADF-8651-1038DC708B1C}" srcOrd="5" destOrd="0" presId="urn:microsoft.com/office/officeart/2018/2/layout/IconVerticalSolidList"/>
    <dgm:cxn modelId="{06F997B5-A045-44E4-B75F-F96174C21341}" type="presParOf" srcId="{36622AD2-6E30-4883-A6A1-956566D445A0}" destId="{85823A31-2D0B-43DC-B5ED-00CBB060FD87}" srcOrd="6" destOrd="0" presId="urn:microsoft.com/office/officeart/2018/2/layout/IconVerticalSolidList"/>
    <dgm:cxn modelId="{936CFA3F-5D70-47D4-BDCF-68304DF4C8FC}" type="presParOf" srcId="{85823A31-2D0B-43DC-B5ED-00CBB060FD87}" destId="{581B832A-A910-4CF8-A217-2ACD75A5E7D0}" srcOrd="0" destOrd="0" presId="urn:microsoft.com/office/officeart/2018/2/layout/IconVerticalSolidList"/>
    <dgm:cxn modelId="{9708EB8B-CC64-4DFD-AAC4-F03251DE25AF}" type="presParOf" srcId="{85823A31-2D0B-43DC-B5ED-00CBB060FD87}" destId="{6BE30F8B-AE88-4301-A3AC-B6D8975CDCE9}" srcOrd="1" destOrd="0" presId="urn:microsoft.com/office/officeart/2018/2/layout/IconVerticalSolidList"/>
    <dgm:cxn modelId="{91F49EDE-48D5-4E12-B63B-0E684DD80DB6}" type="presParOf" srcId="{85823A31-2D0B-43DC-B5ED-00CBB060FD87}" destId="{5335FEFA-9096-4567-84CB-FC0DF7CEE4E1}" srcOrd="2" destOrd="0" presId="urn:microsoft.com/office/officeart/2018/2/layout/IconVerticalSolidList"/>
    <dgm:cxn modelId="{D73F677C-7141-412D-B159-90E206BD57D2}" type="presParOf" srcId="{85823A31-2D0B-43DC-B5ED-00CBB060FD87}" destId="{56289CE4-C58D-4531-AA6B-7CBEAD868BD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D65BC-5138-48D8-BAF4-9CF13AF01F51}">
      <dsp:nvSpPr>
        <dsp:cNvPr id="0" name=""/>
        <dsp:cNvSpPr/>
      </dsp:nvSpPr>
      <dsp:spPr>
        <a:xfrm>
          <a:off x="0" y="2095"/>
          <a:ext cx="10515600" cy="10619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9560C9-D6E0-4738-8255-423ECFB3BF7D}">
      <dsp:nvSpPr>
        <dsp:cNvPr id="0" name=""/>
        <dsp:cNvSpPr/>
      </dsp:nvSpPr>
      <dsp:spPr>
        <a:xfrm>
          <a:off x="321226" y="241024"/>
          <a:ext cx="584049" cy="5840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8F7CF-606B-487F-B6B2-AF4FAF4683DB}">
      <dsp:nvSpPr>
        <dsp:cNvPr id="0" name=""/>
        <dsp:cNvSpPr/>
      </dsp:nvSpPr>
      <dsp:spPr>
        <a:xfrm>
          <a:off x="1226502" y="2095"/>
          <a:ext cx="9289097" cy="1061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5" tIns="112385" rIns="112385" bIns="11238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Changing clothes before going home and leaving soiled clothing at work for laundering</a:t>
          </a:r>
        </a:p>
      </dsp:txBody>
      <dsp:txXfrm>
        <a:off x="1226502" y="2095"/>
        <a:ext cx="9289097" cy="1061907"/>
      </dsp:txXfrm>
    </dsp:sp>
    <dsp:sp modelId="{5859AB80-F457-429D-B499-E642DAFA47A3}">
      <dsp:nvSpPr>
        <dsp:cNvPr id="0" name=""/>
        <dsp:cNvSpPr/>
      </dsp:nvSpPr>
      <dsp:spPr>
        <a:xfrm>
          <a:off x="0" y="1329479"/>
          <a:ext cx="10515600" cy="10619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E0DF6-C9D6-44F4-BCD0-52337B168DF6}">
      <dsp:nvSpPr>
        <dsp:cNvPr id="0" name=""/>
        <dsp:cNvSpPr/>
      </dsp:nvSpPr>
      <dsp:spPr>
        <a:xfrm>
          <a:off x="321226" y="1568408"/>
          <a:ext cx="584049" cy="5840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49D84-D77D-4233-9088-7AAD344CF3F9}">
      <dsp:nvSpPr>
        <dsp:cNvPr id="0" name=""/>
        <dsp:cNvSpPr/>
      </dsp:nvSpPr>
      <dsp:spPr>
        <a:xfrm>
          <a:off x="1226502" y="1329479"/>
          <a:ext cx="9289097" cy="1061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5" tIns="112385" rIns="112385" bIns="11238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Storing street clothes separate from work clothes</a:t>
          </a:r>
        </a:p>
      </dsp:txBody>
      <dsp:txXfrm>
        <a:off x="1226502" y="1329479"/>
        <a:ext cx="9289097" cy="1061907"/>
      </dsp:txXfrm>
    </dsp:sp>
    <dsp:sp modelId="{5DB88A61-2C97-49E5-8172-A43C118BDF9F}">
      <dsp:nvSpPr>
        <dsp:cNvPr id="0" name=""/>
        <dsp:cNvSpPr/>
      </dsp:nvSpPr>
      <dsp:spPr>
        <a:xfrm>
          <a:off x="0" y="2656863"/>
          <a:ext cx="10515600" cy="10619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C99D5C-0799-44A4-827A-F22255F6C9DD}">
      <dsp:nvSpPr>
        <dsp:cNvPr id="0" name=""/>
        <dsp:cNvSpPr/>
      </dsp:nvSpPr>
      <dsp:spPr>
        <a:xfrm>
          <a:off x="321226" y="2895792"/>
          <a:ext cx="584049" cy="5840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D5199-4682-4B21-AEB3-490F9FF98384}">
      <dsp:nvSpPr>
        <dsp:cNvPr id="0" name=""/>
        <dsp:cNvSpPr/>
      </dsp:nvSpPr>
      <dsp:spPr>
        <a:xfrm>
          <a:off x="1226502" y="2656863"/>
          <a:ext cx="9289097" cy="1061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5" tIns="112385" rIns="112385" bIns="11238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Showering before leaving work</a:t>
          </a:r>
        </a:p>
      </dsp:txBody>
      <dsp:txXfrm>
        <a:off x="1226502" y="2656863"/>
        <a:ext cx="9289097" cy="1061907"/>
      </dsp:txXfrm>
    </dsp:sp>
    <dsp:sp modelId="{581B832A-A910-4CF8-A217-2ACD75A5E7D0}">
      <dsp:nvSpPr>
        <dsp:cNvPr id="0" name=""/>
        <dsp:cNvSpPr/>
      </dsp:nvSpPr>
      <dsp:spPr>
        <a:xfrm>
          <a:off x="0" y="3984247"/>
          <a:ext cx="10515600" cy="106190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30F8B-AE88-4301-A3AC-B6D8975CDCE9}">
      <dsp:nvSpPr>
        <dsp:cNvPr id="0" name=""/>
        <dsp:cNvSpPr/>
      </dsp:nvSpPr>
      <dsp:spPr>
        <a:xfrm>
          <a:off x="321226" y="4223176"/>
          <a:ext cx="584049" cy="58404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289CE4-C58D-4531-AA6B-7CBEAD868BDB}">
      <dsp:nvSpPr>
        <dsp:cNvPr id="0" name=""/>
        <dsp:cNvSpPr/>
      </dsp:nvSpPr>
      <dsp:spPr>
        <a:xfrm>
          <a:off x="1226502" y="3984247"/>
          <a:ext cx="9289097" cy="1061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385" tIns="112385" rIns="112385" bIns="112385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Leaving contaminated items such as tool boxes or work shoes/boots in the workplace or storing them in a heavy plastic bag, away from children</a:t>
          </a:r>
        </a:p>
      </dsp:txBody>
      <dsp:txXfrm>
        <a:off x="1226502" y="3984247"/>
        <a:ext cx="9289097" cy="10619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6B727-C8D1-41C0-97AB-74AA0C23D15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23A48-71D2-4520-906B-4793AA4165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187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ke and shoreline at sunset of UW-Madison campu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" y="0"/>
            <a:ext cx="1218714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2587270"/>
            <a:ext cx="8446935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5202660"/>
            <a:ext cx="8446936" cy="14873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292" y="5255045"/>
            <a:ext cx="2221064" cy="138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92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4867"/>
            <a:ext cx="10515600" cy="50489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http://www.slh.wisc.edu/wp-content/uploads/2013/09/WisCon_logo-300x176.png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" y="162370"/>
            <a:ext cx="679270" cy="39303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576E6AF3-B492-BEF3-D92B-03EE532B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8DCE618-B9A2-0672-2907-F1F9B532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June 2026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8D97CA6-6C6C-EF8A-4578-2EF4D6943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D06E074-3140-3510-F04B-161727BFB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911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1096"/>
            <a:ext cx="10515600" cy="6836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30596"/>
            <a:ext cx="5181600" cy="50232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30596"/>
            <a:ext cx="5181600" cy="50232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47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9463"/>
            <a:ext cx="10515600" cy="6409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168414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093720"/>
            <a:ext cx="5157787" cy="40959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68414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93720"/>
            <a:ext cx="5183188" cy="40959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7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9462"/>
            <a:ext cx="10515600" cy="61529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8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860E828-357A-4681-B537-9EAD3F1F1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33"/>
            <a:ext cx="10515600" cy="66657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027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8F5D0A-0799-4289-AEC8-6510A98307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4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8" name="Picture 7" descr="http://www.slh.wisc.edu/wp-content/uploads/2013/09/WisCon_logo-300x176.png"/>
          <p:cNvPicPr/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" y="162370"/>
            <a:ext cx="679270" cy="3930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E4C3E1B2-2A67-35A0-76B8-7B1C86FDE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3498"/>
            <a:ext cx="10515600" cy="7791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80A4DB2-8171-7A59-534D-88D21466D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BD8704AB-097F-7322-68D0-87D3A723D3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/>
              <a:t>June 2026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D26111F2-DB9F-757B-0ECA-D0643FFD0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436DF74-941A-965D-DC77-CF755DC48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7FF2BF-B981-4D0A-80AB-30137F9E0E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597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2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68">
          <p15:clr>
            <a:srgbClr val="F26B43"/>
          </p15:clr>
        </p15:guide>
        <p15:guide id="3" orient="horz" pos="60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chem.ncbi.nlm.nih.gov/element/Lead" TargetMode="External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hyperlink" Target="https://www.wisconsinhistory.org/record/image/W017YKN/lead-mining-centers-1820-1860#detailsArea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lead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osha.gov/laws-regs/regulations/standardnumber/1910/1910.102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sv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iosh/docs/2024-101/pdfs/2024-101revised102023.pdf?id=10.26616/NIOSHPUB2024101" TargetMode="External"/><Relationship Id="rId2" Type="http://schemas.openxmlformats.org/officeDocument/2006/relationships/hyperlink" Target="https://www.dhs.wisconsin.gov/adult-lead/workers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i101.wisc.edu/object-history-galena/" TargetMode="External"/><Relationship Id="rId4" Type="http://schemas.openxmlformats.org/officeDocument/2006/relationships/hyperlink" Target="https://www.dhs.wisconsin.gov/lead/families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ha.gov/laws-regs/regulations/standardnumber/1910/1910.1025AppA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hyperlink" Target="https://www.osha.gov/laws-regs/regulations/standardnumber/1910/1910.1025AppB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Lead Hazard Awareness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WisCon Public Sector Consulting</a:t>
            </a:r>
          </a:p>
          <a:p>
            <a:r>
              <a:rPr lang="en-US" dirty="0"/>
              <a:t>June 2026</a:t>
            </a:r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BF9D485-4E31-9878-7113-0A621D33F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A88CF69-1FF1-780B-C80B-FF4724FF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5025D1-3DA3-8E2B-6D49-88FADF074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0367C-0A90-82EA-8169-567A8A430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4B138A5-2A60-DBEB-21F2-778128A34B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" t="21064" r="32194"/>
          <a:stretch/>
        </p:blipFill>
        <p:spPr>
          <a:xfrm>
            <a:off x="1296955" y="1099073"/>
            <a:ext cx="8612156" cy="53034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6CDEBF-A7D7-3DA5-F085-9E6BB927353A}"/>
              </a:ext>
            </a:extLst>
          </p:cNvPr>
          <p:cNvSpPr txBox="1"/>
          <p:nvPr/>
        </p:nvSpPr>
        <p:spPr>
          <a:xfrm>
            <a:off x="9982200" y="5758926"/>
            <a:ext cx="21771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Image: </a:t>
            </a:r>
            <a:r>
              <a:rPr lang="en-US" sz="1100" dirty="0">
                <a:hlinkClick r:id="rId3"/>
              </a:rPr>
              <a:t>Lead | Pb (Element) - PubChem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2873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5830-DC88-1C49-CB14-7564A1B66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70"/>
            <a:ext cx="10515600" cy="640936"/>
          </a:xfrm>
        </p:spPr>
        <p:txBody>
          <a:bodyPr>
            <a:normAutofit fontScale="90000"/>
          </a:bodyPr>
          <a:lstStyle/>
          <a:p>
            <a:r>
              <a:rPr lang="en-US" dirty="0"/>
              <a:t>Characteristics,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0988C-2780-10D8-183D-D7B7D856B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soft, malleable and corrosion resistant material</a:t>
            </a:r>
          </a:p>
          <a:p>
            <a:endParaRPr lang="en-US" dirty="0"/>
          </a:p>
          <a:p>
            <a:r>
              <a:rPr lang="en-US" dirty="0"/>
              <a:t>Lead is a toxic metal that can cause damage to the brain, nervous system, kidneys, reproductive system (both male and female) and cause other health problems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Can enter the body by inhalation or ingestion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Been used throughout time and considered valuable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E9845-5D1F-1DE3-31E5-48B89A2CC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4E89C-23BD-BACC-E581-5F403C602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BC98C-BD95-CB54-8D1A-554F40A9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2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AA7210-6733-54A9-9CB7-7175E470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E9825-CA7F-A812-5F9C-E4CF8025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68F4B4-C6CF-6577-6FDB-7338E81E7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1617B2B-9638-83DB-A8B0-B8C37D025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Wisconsin Lead Mining Centers, 1820-1860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41C6AB-25E1-8FB6-E5F2-931E27D88DB1}"/>
              </a:ext>
            </a:extLst>
          </p:cNvPr>
          <p:cNvSpPr txBox="1"/>
          <p:nvPr/>
        </p:nvSpPr>
        <p:spPr>
          <a:xfrm>
            <a:off x="8077200" y="5321029"/>
            <a:ext cx="4114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Wisconsin Historical Society, Unique ID W017YKN,</a:t>
            </a:r>
            <a:r>
              <a:rPr lang="en-US" sz="1200" dirty="0">
                <a:hlinkClick r:id="rId2"/>
              </a:rPr>
              <a:t> Lead Mining Centers, 1820-1860 - </a:t>
            </a:r>
            <a:r>
              <a:rPr lang="en-US" sz="1200" dirty="0" err="1">
                <a:hlinkClick r:id="rId2"/>
              </a:rPr>
              <a:t>WisHistory</a:t>
            </a:r>
            <a:endParaRPr lang="en-US" sz="1200" dirty="0"/>
          </a:p>
          <a:p>
            <a:endParaRPr lang="en-US" dirty="0"/>
          </a:p>
        </p:txBody>
      </p:sp>
      <p:pic>
        <p:nvPicPr>
          <p:cNvPr id="10" name="Picture 9" descr="A screenshot of a map&#10;&#10;AI-generated content may be incorrect.">
            <a:extLst>
              <a:ext uri="{FF2B5EF4-FFF2-40B4-BE49-F238E27FC236}">
                <a16:creationId xmlns:a16="http://schemas.microsoft.com/office/drawing/2014/main" id="{2C2A678C-BFCB-47D3-CE34-4311E41133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389" t="12477" r="31389" b="4266"/>
          <a:stretch/>
        </p:blipFill>
        <p:spPr>
          <a:xfrm>
            <a:off x="3341511" y="915297"/>
            <a:ext cx="4538134" cy="532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25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5830-DC88-1C49-CB14-7564A1B66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70"/>
            <a:ext cx="10515600" cy="640936"/>
          </a:xfrm>
        </p:spPr>
        <p:txBody>
          <a:bodyPr>
            <a:normAutofit fontScale="90000"/>
          </a:bodyPr>
          <a:lstStyle/>
          <a:p>
            <a:r>
              <a:rPr lang="en-US" dirty="0"/>
              <a:t>Materials That May Contain Lead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0988C-2780-10D8-183D-D7B7D856B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May be present in a wide range of materials such as:</a:t>
            </a:r>
          </a:p>
          <a:p>
            <a:pPr lvl="1"/>
            <a:r>
              <a:rPr lang="en-US" dirty="0"/>
              <a:t>Scrap metal</a:t>
            </a:r>
          </a:p>
          <a:p>
            <a:pPr lvl="1"/>
            <a:r>
              <a:rPr lang="en-US" dirty="0"/>
              <a:t>Solder</a:t>
            </a:r>
          </a:p>
          <a:p>
            <a:pPr lvl="1"/>
            <a:r>
              <a:rPr lang="en-US" dirty="0"/>
              <a:t>Bullet fragments and dust – lead free bullets may still have lead in the primer </a:t>
            </a:r>
          </a:p>
          <a:p>
            <a:pPr lvl="1"/>
            <a:r>
              <a:rPr lang="en-US" dirty="0"/>
              <a:t>Sheeting cable housing (old telecommunication lines)</a:t>
            </a:r>
          </a:p>
          <a:p>
            <a:pPr lvl="1"/>
            <a:r>
              <a:rPr lang="en-US" dirty="0"/>
              <a:t>Fishing lures, weights, ingots</a:t>
            </a:r>
          </a:p>
          <a:p>
            <a:pPr lvl="1"/>
            <a:r>
              <a:rPr lang="en-US" dirty="0"/>
              <a:t>Exterior paint or paint manufactured outside the U.S. (banned 1978), varnishes</a:t>
            </a:r>
          </a:p>
          <a:p>
            <a:pPr lvl="1"/>
            <a:r>
              <a:rPr lang="en-US" dirty="0"/>
              <a:t>Food</a:t>
            </a:r>
          </a:p>
          <a:p>
            <a:pPr lvl="1"/>
            <a:r>
              <a:rPr lang="en-US" dirty="0"/>
              <a:t>Cosmetics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E9845-5D1F-1DE3-31E5-48B89A2CC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4E89C-23BD-BACC-E581-5F403C602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BC98C-BD95-CB54-8D1A-554F40A95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847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6739E-B925-D503-23B1-41D5EAD1F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Lead Containing Materials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FE3D20-73AD-107F-70C5-A559FF1663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Since lead is a soft metal, lead containing materials can release lead fumes/dust when the material is:</a:t>
            </a:r>
          </a:p>
          <a:p>
            <a:pPr lvl="1"/>
            <a:r>
              <a:rPr lang="en-US" dirty="0">
                <a:cs typeface="Arial"/>
              </a:rPr>
              <a:t>Heated</a:t>
            </a:r>
          </a:p>
          <a:p>
            <a:pPr lvl="1"/>
            <a:r>
              <a:rPr lang="en-US" dirty="0">
                <a:cs typeface="Arial"/>
              </a:rPr>
              <a:t>Cut</a:t>
            </a:r>
          </a:p>
          <a:p>
            <a:pPr lvl="1"/>
            <a:r>
              <a:rPr lang="en-US" dirty="0">
                <a:cs typeface="Arial"/>
              </a:rPr>
              <a:t>Ground on</a:t>
            </a:r>
          </a:p>
          <a:p>
            <a:pPr lvl="1"/>
            <a:r>
              <a:rPr lang="en-US" dirty="0">
                <a:cs typeface="Arial"/>
              </a:rPr>
              <a:t>Welded</a:t>
            </a:r>
          </a:p>
          <a:p>
            <a:pPr lvl="1"/>
            <a:endParaRPr lang="en-US" dirty="0">
              <a:cs typeface="Arial"/>
            </a:endParaRPr>
          </a:p>
        </p:txBody>
      </p:sp>
      <p:pic>
        <p:nvPicPr>
          <p:cNvPr id="8" name="Content Placeholder 7" descr="A person wearing a mask&#10;&#10;AI-generated content may be incorrect.">
            <a:extLst>
              <a:ext uri="{FF2B5EF4-FFF2-40B4-BE49-F238E27FC236}">
                <a16:creationId xmlns:a16="http://schemas.microsoft.com/office/drawing/2014/main" id="{F7F1709D-83BA-2E3A-57BC-CCA618E7C5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45773" y="868646"/>
            <a:ext cx="3501254" cy="538523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27EB2-37D9-3859-F961-D2A4074D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C072C-5B98-F497-87D0-56CDB0AEC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29206-4308-D461-68FA-DC256F93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8726C5-005C-AF1B-199F-C11527102BDF}"/>
              </a:ext>
            </a:extLst>
          </p:cNvPr>
          <p:cNvSpPr txBox="1"/>
          <p:nvPr/>
        </p:nvSpPr>
        <p:spPr>
          <a:xfrm>
            <a:off x="4248150" y="5981700"/>
            <a:ext cx="30480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aseline="0" dirty="0">
                <a:latin typeface="Arial"/>
              </a:rPr>
              <a:t>Image:</a:t>
            </a:r>
            <a:r>
              <a:rPr lang="en-US" sz="1200" dirty="0">
                <a:latin typeface="Arial"/>
              </a:rPr>
              <a:t> Jonathan Cooper Pexels33894221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00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76EC8A-813B-122A-E84F-0895D5EDA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[Employer to list locations/products that contain lead]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3C5DC-A8E2-9EC6-4F0D-9C1CD48C7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It Is Present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F3BA8A-E636-3926-B6AE-80AC9404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4C502-30CB-7B87-6FFE-F1A90FEA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1964A-627C-6581-7957-8961268E4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53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DB16C2-76F3-16CD-9D61-BB12EEF42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Lead can enter the bloodstream by breathing or ingesting lead particles.</a:t>
            </a:r>
          </a:p>
          <a:p>
            <a:pPr lvl="1"/>
            <a:r>
              <a:rPr lang="en-US" dirty="0"/>
              <a:t>When lead is present in the air in the form of dust or vapor, it can be absorbed by your lungs and upper respiratory tract</a:t>
            </a:r>
          </a:p>
          <a:p>
            <a:pPr lvl="1"/>
            <a:r>
              <a:rPr lang="en-US" dirty="0"/>
              <a:t>If your hands have lead on them and you handle food, smoke, vape or apply cosmetics or these products are present in a place where there is airborne lead, you could ingest lead particles, which are then absorbed through your digestive system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146311-5386-0CC0-716B-1C976B66D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490" y="0"/>
            <a:ext cx="10515600" cy="953570"/>
          </a:xfrm>
        </p:spPr>
        <p:txBody>
          <a:bodyPr/>
          <a:lstStyle/>
          <a:p>
            <a:r>
              <a:rPr lang="en-US" dirty="0"/>
              <a:t>Lead Exposure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DC615-5B65-AB9F-7FAF-C694F93B3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28D7F-84AC-1D34-07E0-3B1095C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1D66A-B74C-6DB9-7408-FE838EB45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4AF791-F5AD-FC60-5B9A-A615356EFB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87" t="5371"/>
          <a:stretch/>
        </p:blipFill>
        <p:spPr>
          <a:xfrm>
            <a:off x="205272" y="3937518"/>
            <a:ext cx="11851433" cy="14243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3A656C-0B71-E8AB-F17B-1BD8E55B164F}"/>
              </a:ext>
            </a:extLst>
          </p:cNvPr>
          <p:cNvSpPr txBox="1"/>
          <p:nvPr/>
        </p:nvSpPr>
        <p:spPr>
          <a:xfrm>
            <a:off x="2844282" y="5633133"/>
            <a:ext cx="50587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</a:t>
            </a:r>
            <a:r>
              <a:rPr lang="en-US" sz="1200" dirty="0">
                <a:hlinkClick r:id="rId3"/>
              </a:rPr>
              <a:t>Lead - Overview | Occupational Safety and Health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026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146311-5386-0CC0-716B-1C976B66D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Lead Exposure, cont.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DB16C2-76F3-16CD-9D61-BB12EEF422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/>
              <a:t>Once lead is taken into your body, it is then transferred into your bloodstream and subsequently soft tissues and bone. 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Certain events can cause the lead to leach from your bones and re-enter your body, e.g., menopause</a:t>
            </a:r>
          </a:p>
          <a:p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3FA2C7F-27CA-F105-AFCD-0EA98C29D9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9482" y="1372996"/>
            <a:ext cx="4772608" cy="4405117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5DC615-5B65-AB9F-7FAF-C694F93B3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28D7F-84AC-1D34-07E0-3B1095C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11D66A-B74C-6DB9-7408-FE838EB45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17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8DF19B-BC32-8957-BB05-5D14B08A5002}"/>
              </a:ext>
            </a:extLst>
          </p:cNvPr>
          <p:cNvSpPr txBox="1"/>
          <p:nvPr/>
        </p:nvSpPr>
        <p:spPr>
          <a:xfrm rot="10800000" flipV="1">
            <a:off x="7908240" y="5835298"/>
            <a:ext cx="2635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AdobeStock_700 66369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16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E3BACA-CF17-548D-04BE-3080A6360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Exposure periods as short as days or as long as several years can result in absorption that causes health impairment and disease</a:t>
            </a:r>
          </a:p>
          <a:p>
            <a:endParaRPr lang="en-US" dirty="0"/>
          </a:p>
          <a:p>
            <a:r>
              <a:rPr lang="en-US" dirty="0"/>
              <a:t>As exposure continues the amount stored in your body increases if you are absorbing more than you’re excreting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DAB926-17B4-0DE5-5701-58636BC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Initial and Continuous Lead Exposure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A40DC-D64F-5003-2651-28C5E397F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98E4F-06D3-43CC-2331-82DF40149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A71FF-FEDB-11E2-69D0-E005A015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18</a:t>
            </a:fld>
            <a:endParaRPr lang="en-US"/>
          </a:p>
        </p:txBody>
      </p:sp>
      <p:pic>
        <p:nvPicPr>
          <p:cNvPr id="10" name="Graphic 9" descr="Bar graph with upward trend with solid fill">
            <a:extLst>
              <a:ext uri="{FF2B5EF4-FFF2-40B4-BE49-F238E27FC236}">
                <a16:creationId xmlns:a16="http://schemas.microsoft.com/office/drawing/2014/main" id="{01B05948-F395-4230-AD59-19AA630DE8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29403" y="3614403"/>
            <a:ext cx="2967136" cy="29671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4399A16-648C-0DC3-7653-7AB279494781}"/>
              </a:ext>
            </a:extLst>
          </p:cNvPr>
          <p:cNvSpPr txBox="1"/>
          <p:nvPr/>
        </p:nvSpPr>
        <p:spPr>
          <a:xfrm rot="10800000" flipV="1">
            <a:off x="9440655" y="5899569"/>
            <a:ext cx="2046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PowerPoint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689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B321F7C-5E7C-34EB-4C28-2082A749E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Health Effects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C797A19-FDB5-A755-D91B-C4FB2DD86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29794"/>
            <a:ext cx="5157787" cy="823912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/>
              <a:t>Acute Overexposure –Short Term</a:t>
            </a:r>
            <a:r>
              <a:rPr lang="en-US" dirty="0"/>
              <a:t>	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9361614-1F91-2C67-E284-28CD9DF7A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701" y="1832263"/>
            <a:ext cx="5157787" cy="4095943"/>
          </a:xfrm>
        </p:spPr>
        <p:txBody>
          <a:bodyPr>
            <a:normAutofit/>
          </a:bodyPr>
          <a:lstStyle/>
          <a:p>
            <a:r>
              <a:rPr lang="en-US" dirty="0"/>
              <a:t>Fatal in large doses, acute encephalopathy – affects the brain</a:t>
            </a:r>
          </a:p>
          <a:p>
            <a:pPr lvl="1"/>
            <a:r>
              <a:rPr lang="en-US" dirty="0"/>
              <a:t>Not common, but possible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55D1E33-A5D9-6424-3078-ADE1B2B8A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918376"/>
            <a:ext cx="5183188" cy="1376506"/>
          </a:xfrm>
        </p:spPr>
        <p:txBody>
          <a:bodyPr>
            <a:noAutofit/>
          </a:bodyPr>
          <a:lstStyle/>
          <a:p>
            <a:r>
              <a:rPr lang="en-US" sz="3200" dirty="0"/>
              <a:t>Chronic Overexposure – Severe Damage to the Following Body Systems: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18C8788-E2A2-2045-5CE3-F234801BE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43758"/>
            <a:ext cx="5183188" cy="3595866"/>
          </a:xfrm>
        </p:spPr>
        <p:txBody>
          <a:bodyPr>
            <a:normAutofit/>
          </a:bodyPr>
          <a:lstStyle/>
          <a:p>
            <a:r>
              <a:rPr lang="en-US" dirty="0"/>
              <a:t>Blood-forming</a:t>
            </a:r>
          </a:p>
          <a:p>
            <a:r>
              <a:rPr lang="en-US" dirty="0"/>
              <a:t>Nervous</a:t>
            </a:r>
          </a:p>
          <a:p>
            <a:r>
              <a:rPr lang="en-US" dirty="0"/>
              <a:t>Urinary</a:t>
            </a:r>
          </a:p>
          <a:p>
            <a:r>
              <a:rPr lang="en-US" dirty="0"/>
              <a:t>Reproductive</a:t>
            </a:r>
          </a:p>
          <a:p>
            <a:r>
              <a:rPr lang="en-US" dirty="0"/>
              <a:t>Cardiovascular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4D221C-E6DB-ED94-634D-77EF4784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1825BD-7948-7BDF-3960-110C8298D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A5919-BEA1-B568-B3EF-291443E91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19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9B39E6-D57C-130B-2AA1-D028A60253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203"/>
          <a:stretch/>
        </p:blipFill>
        <p:spPr>
          <a:xfrm>
            <a:off x="2065288" y="3512735"/>
            <a:ext cx="2154362" cy="27051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D1CA2D-E117-3C8F-C02D-34719DF48540}"/>
              </a:ext>
            </a:extLst>
          </p:cNvPr>
          <p:cNvSpPr txBox="1"/>
          <p:nvPr/>
        </p:nvSpPr>
        <p:spPr>
          <a:xfrm rot="10800000" flipV="1">
            <a:off x="4343707" y="6079351"/>
            <a:ext cx="2931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Pavel </a:t>
            </a:r>
            <a:r>
              <a:rPr lang="en-US" sz="1200" dirty="0" err="1"/>
              <a:t>Danilyuk</a:t>
            </a:r>
            <a:r>
              <a:rPr lang="en-US" sz="1200" dirty="0"/>
              <a:t>, </a:t>
            </a:r>
            <a:r>
              <a:rPr lang="en-US" sz="1200" dirty="0" err="1"/>
              <a:t>Pexels</a:t>
            </a:r>
            <a:r>
              <a:rPr lang="en-US" sz="1200" dirty="0"/>
              <a:t> 8442616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55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39A29-D2E3-5A9A-1CCF-F3CBC1928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Occupational Safety and Health Administration’s (OSHA’s) Lead Standard for General Industry, 29 CFR § 1910.1025, can be found online at: </a:t>
            </a:r>
            <a:r>
              <a:rPr lang="en-US" dirty="0">
                <a:hlinkClick r:id="rId2"/>
              </a:rPr>
              <a:t>29 CFR 1910.1025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53DF7-606E-2C18-37AD-332C2770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33"/>
            <a:ext cx="10515600" cy="666573"/>
          </a:xfrm>
        </p:spPr>
        <p:txBody>
          <a:bodyPr>
            <a:normAutofit fontScale="90000"/>
          </a:bodyPr>
          <a:lstStyle/>
          <a:p>
            <a:r>
              <a:rPr lang="en-US" dirty="0"/>
              <a:t>OSHA’s General Industry Lead Standard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591E1D-DCAE-3425-E167-02920B4ADA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758" r="9897" b="11045"/>
          <a:stretch/>
        </p:blipFill>
        <p:spPr>
          <a:xfrm>
            <a:off x="3079102" y="2701661"/>
            <a:ext cx="5430416" cy="2476830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3AEC1A4-539F-C94D-216F-79641CF6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72D2355-67C8-CA7E-A162-11604456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WisCon Occupational Health Laboratory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D0C9BD9-1480-5E3A-E628-AFBD678F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114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B10B4C-F5A2-A13C-4D3C-3CD686CE4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Someone with chronic lead poisoning may not have symptoms, or their symptoms may not be recognized as being associated with lead exposure such as: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dirty="0"/>
              <a:t>Headache</a:t>
            </a:r>
          </a:p>
          <a:p>
            <a:pPr lvl="1"/>
            <a:r>
              <a:rPr lang="en-US" dirty="0"/>
              <a:t>Joint and muscle pain</a:t>
            </a:r>
          </a:p>
          <a:p>
            <a:pPr lvl="1"/>
            <a:r>
              <a:rPr lang="en-US" dirty="0"/>
              <a:t>Weakness</a:t>
            </a:r>
          </a:p>
          <a:p>
            <a:pPr lvl="1"/>
            <a:r>
              <a:rPr lang="en-US" dirty="0"/>
              <a:t>Fatigue</a:t>
            </a:r>
          </a:p>
          <a:p>
            <a:pPr lvl="1"/>
            <a:r>
              <a:rPr lang="en-US" dirty="0"/>
              <a:t>Irritability</a:t>
            </a:r>
          </a:p>
          <a:p>
            <a:pPr lvl="1"/>
            <a:r>
              <a:rPr lang="en-US" dirty="0"/>
              <a:t>Depression</a:t>
            </a:r>
          </a:p>
          <a:p>
            <a:pPr lvl="1"/>
            <a:r>
              <a:rPr lang="en-US" dirty="0"/>
              <a:t>Constipation</a:t>
            </a:r>
          </a:p>
          <a:p>
            <a:pPr lvl="1"/>
            <a:r>
              <a:rPr lang="en-US" dirty="0"/>
              <a:t>Loss of appetite</a:t>
            </a:r>
          </a:p>
          <a:p>
            <a:pPr lvl="1"/>
            <a:r>
              <a:rPr lang="en-US" dirty="0"/>
              <a:t>Abdominal discomfort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C18DA3-8255-4A4E-037A-193D45655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A799B-8215-C066-F109-5B70EC8E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B1D1C-4DC7-1C69-2B35-73DBEA3AF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B0558-B1DF-4150-D3EA-890B4759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1063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BC8FF3-7324-4C88-0CDF-006EC84A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cs typeface="Arial"/>
              </a:rPr>
              <a:t>If you work with lead and experience any of these symptoms, discuss this with your supervisor </a:t>
            </a:r>
          </a:p>
          <a:p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Assess your workplace exposure and the control measures in place to reduce your exposure</a:t>
            </a:r>
          </a:p>
          <a:p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A medical determine of the cause of your symptoms may include taking a blood sample to determine your blood lead levels</a:t>
            </a:r>
          </a:p>
          <a:p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Non-occupational exposures should also be addressed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E731A3-C696-4D5E-05EB-74DDB1D4F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rial"/>
              </a:rPr>
              <a:t>Reporting Symptoms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C4CC-FA9C-DDC9-60BB-ACAC628A7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2A93D-65DE-388B-E6F9-0C56C5C23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0978E-A2FF-CE09-C7A7-D4F08FD0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126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73B17-FA57-27CB-B7B5-F4FD73ADF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543" y="2752531"/>
            <a:ext cx="10515600" cy="1184793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Easily Travels Home With You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C1074C-5086-06DA-A860-B057189F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4B6C3-05B8-72AC-3836-E26F85026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819EF-DF92-92F2-0429-148FF3ECD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009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E5AB-9A4C-450F-BB8A-C6D12B2F7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808"/>
            <a:ext cx="10515600" cy="580327"/>
          </a:xfrm>
        </p:spPr>
        <p:txBody>
          <a:bodyPr>
            <a:normAutofit fontScale="90000"/>
          </a:bodyPr>
          <a:lstStyle/>
          <a:p>
            <a:r>
              <a:rPr lang="en-US" dirty="0"/>
              <a:t>Take-home Contamination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7544-CE5E-4EF6-8D7F-4CC1D32FB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Occupational lead exposures can result in exposures to household members such as children and spouses</a:t>
            </a:r>
          </a:p>
          <a:p>
            <a:r>
              <a:rPr lang="en-US" sz="2800" dirty="0"/>
              <a:t>Lead dust can be transferred from employees’ skin, hair, clothing, shoes and other personal items to vehicles and homes</a:t>
            </a:r>
          </a:p>
          <a:p>
            <a:r>
              <a:rPr lang="en-US" sz="2800" dirty="0"/>
              <a:t>Children and pregnant women are at a higher risk to the health hazards of lead</a:t>
            </a:r>
          </a:p>
          <a:p>
            <a:endParaRPr lang="en-US" dirty="0"/>
          </a:p>
        </p:txBody>
      </p:sp>
      <p:pic>
        <p:nvPicPr>
          <p:cNvPr id="5" name="Graphic 4" descr="Footprints">
            <a:extLst>
              <a:ext uri="{FF2B5EF4-FFF2-40B4-BE49-F238E27FC236}">
                <a16:creationId xmlns:a16="http://schemas.microsoft.com/office/drawing/2014/main" id="{D12738F2-F34C-4116-B9DB-EB042FF2EA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456284">
            <a:off x="961372" y="5522539"/>
            <a:ext cx="705644" cy="705644"/>
          </a:xfrm>
          <a:prstGeom prst="rect">
            <a:avLst/>
          </a:prstGeom>
        </p:spPr>
      </p:pic>
      <p:pic>
        <p:nvPicPr>
          <p:cNvPr id="6" name="Graphic 5" descr="Footprints">
            <a:extLst>
              <a:ext uri="{FF2B5EF4-FFF2-40B4-BE49-F238E27FC236}">
                <a16:creationId xmlns:a16="http://schemas.microsoft.com/office/drawing/2014/main" id="{AA3B85F6-CDA3-40F6-9B74-B2FECBDED5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642308">
            <a:off x="7210233" y="114076"/>
            <a:ext cx="688791" cy="688791"/>
          </a:xfrm>
          <a:prstGeom prst="rect">
            <a:avLst/>
          </a:prstGeom>
        </p:spPr>
      </p:pic>
      <p:pic>
        <p:nvPicPr>
          <p:cNvPr id="7" name="Graphic 6" descr="Footprints">
            <a:extLst>
              <a:ext uri="{FF2B5EF4-FFF2-40B4-BE49-F238E27FC236}">
                <a16:creationId xmlns:a16="http://schemas.microsoft.com/office/drawing/2014/main" id="{E19F22C2-0699-434D-91A1-89048323FC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313123">
            <a:off x="2726958" y="4659081"/>
            <a:ext cx="565886" cy="565886"/>
          </a:xfrm>
          <a:prstGeom prst="rect">
            <a:avLst/>
          </a:prstGeom>
        </p:spPr>
      </p:pic>
      <p:pic>
        <p:nvPicPr>
          <p:cNvPr id="8" name="Graphic 7" descr="Footprints">
            <a:extLst>
              <a:ext uri="{FF2B5EF4-FFF2-40B4-BE49-F238E27FC236}">
                <a16:creationId xmlns:a16="http://schemas.microsoft.com/office/drawing/2014/main" id="{CB2CFE44-6ECD-43FF-9559-546F3C20A5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226879">
            <a:off x="4572754" y="3568944"/>
            <a:ext cx="698244" cy="698244"/>
          </a:xfrm>
          <a:prstGeom prst="rect">
            <a:avLst/>
          </a:prstGeom>
        </p:spPr>
      </p:pic>
      <p:pic>
        <p:nvPicPr>
          <p:cNvPr id="10" name="Graphic 9" descr="Car">
            <a:extLst>
              <a:ext uri="{FF2B5EF4-FFF2-40B4-BE49-F238E27FC236}">
                <a16:creationId xmlns:a16="http://schemas.microsoft.com/office/drawing/2014/main" id="{298093DC-AF5E-4D0E-A83A-853BC5AF92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1118" y="4272219"/>
            <a:ext cx="2280981" cy="228098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BF534-EFF9-C3B6-AD7D-65F968F5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6D49AE6-60A1-6036-5536-B397B469D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B78B85B-3846-B4D6-1051-50B03C574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65F649-6AAE-0BC4-99B3-459BCC32AA64}"/>
              </a:ext>
            </a:extLst>
          </p:cNvPr>
          <p:cNvSpPr txBox="1"/>
          <p:nvPr/>
        </p:nvSpPr>
        <p:spPr>
          <a:xfrm rot="10800000" flipV="1">
            <a:off x="8486623" y="6000784"/>
            <a:ext cx="20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Images: PowerPoint Icons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86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45C5164-40F8-4B39-AED4-3140C965B4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569976"/>
              </p:ext>
            </p:extLst>
          </p:nvPr>
        </p:nvGraphicFramePr>
        <p:xfrm>
          <a:off x="838200" y="1225550"/>
          <a:ext cx="10515600" cy="504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0">
            <a:extLst>
              <a:ext uri="{FF2B5EF4-FFF2-40B4-BE49-F238E27FC236}">
                <a16:creationId xmlns:a16="http://schemas.microsoft.com/office/drawing/2014/main" id="{B45DE0A4-ECEC-D8AA-E420-881DA760C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Exposures Can Be Reduced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760783-FB0A-9918-6ED6-6ADCC5C10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3F81DC-2441-7EC7-4ED7-7C8EF0301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7586A1-BF08-39F3-DF47-71779DD2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EA7960-017F-77AD-9D45-DD3B8AE18F5E}"/>
              </a:ext>
            </a:extLst>
          </p:cNvPr>
          <p:cNvSpPr txBox="1"/>
          <p:nvPr/>
        </p:nvSpPr>
        <p:spPr>
          <a:xfrm rot="10800000" flipV="1">
            <a:off x="8421309" y="6277784"/>
            <a:ext cx="20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Images: PowerPoint Icons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480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675CB6-CB16-2566-7CAA-279B281FD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Normal cleaning and laundry methods may not be adequate in removing lead</a:t>
            </a:r>
          </a:p>
          <a:p>
            <a:pPr lvl="1"/>
            <a:r>
              <a:rPr lang="en-US" dirty="0"/>
              <a:t>Use cleaning agents formulated to remove lead and other heavy metals</a:t>
            </a:r>
          </a:p>
          <a:p>
            <a:endParaRPr lang="en-US" sz="2800" dirty="0"/>
          </a:p>
          <a:p>
            <a:r>
              <a:rPr lang="en-US" sz="2800" dirty="0"/>
              <a:t>Performing these tasks can exposure the person performing them to lead</a:t>
            </a:r>
            <a:endParaRPr lang="en-US" dirty="0"/>
          </a:p>
          <a:p>
            <a:pPr lvl="1"/>
            <a:r>
              <a:rPr lang="en-US" dirty="0"/>
              <a:t>Shaking out clothing</a:t>
            </a:r>
          </a:p>
          <a:p>
            <a:pPr lvl="1"/>
            <a:r>
              <a:rPr lang="en-US" dirty="0"/>
              <a:t>Cleaning up residual contamination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CEB75B-091B-3CE7-45D2-559F0175A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62"/>
            <a:ext cx="10515600" cy="934908"/>
          </a:xfrm>
        </p:spPr>
        <p:txBody>
          <a:bodyPr/>
          <a:lstStyle/>
          <a:p>
            <a:r>
              <a:rPr lang="en-US" dirty="0"/>
              <a:t>Lead Contaminated Clothing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7C479-B9C8-EF9E-3A37-CE96D2A5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7ABA2-0DAE-5895-5559-EAB44C5B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C2FEA-0E9D-988E-A8B1-99AA7FB1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068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BCEB75B-091B-3CE7-45D2-559F0175A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Lead Contaminated Clothing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B675CB6-CB16-2566-7CAA-279B281FD27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have to bring your work clothing home, consider using dissolvable plastic bags for transport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Wash work clothing separate from other household items and clean/ wipe down wash tub and dryer after use</a:t>
            </a:r>
          </a:p>
          <a:p>
            <a:endParaRPr lang="en-US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76162818-53FD-0161-08E3-EFFDCAB16D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185338"/>
            <a:ext cx="6059322" cy="4042703"/>
          </a:xfr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7C479-B9C8-EF9E-3A37-CE96D2A5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A7ABA2-0DAE-5895-5559-EAB44C5B7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C2FEA-0E9D-988E-A8B1-99AA7FB1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26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53B063-2B07-0481-4F5B-36698F6586ED}"/>
              </a:ext>
            </a:extLst>
          </p:cNvPr>
          <p:cNvSpPr txBox="1"/>
          <p:nvPr/>
        </p:nvSpPr>
        <p:spPr>
          <a:xfrm rot="10800000" flipV="1">
            <a:off x="7768166" y="5480119"/>
            <a:ext cx="2616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Image: Judy Horn, </a:t>
            </a:r>
            <a:r>
              <a:rPr lang="en-US" sz="1200" dirty="0" err="1"/>
              <a:t>Pexels</a:t>
            </a:r>
            <a:r>
              <a:rPr lang="en-US" sz="1200" dirty="0"/>
              <a:t> 5365777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95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920DDF-74E7-DFAB-0D0E-6E348D94B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Non-Occupational Exposures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458B29-5E06-8607-7983-3BDE958BC6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Home renovation</a:t>
            </a:r>
          </a:p>
          <a:p>
            <a:r>
              <a:rPr lang="en-US" dirty="0"/>
              <a:t>Yards, or playgrounds –historic use of leaded paint, leaded gasoline or industrial emissions</a:t>
            </a:r>
          </a:p>
          <a:p>
            <a:r>
              <a:rPr lang="en-US" dirty="0"/>
              <a:t>Drinking water in homes build before 1986</a:t>
            </a:r>
          </a:p>
          <a:p>
            <a:pPr lvl="1"/>
            <a:r>
              <a:rPr lang="en-US" dirty="0"/>
              <a:t>Pipes</a:t>
            </a:r>
          </a:p>
          <a:p>
            <a:pPr lvl="1"/>
            <a:r>
              <a:rPr lang="en-US" dirty="0"/>
              <a:t>Plumbing</a:t>
            </a:r>
          </a:p>
          <a:p>
            <a:pPr lvl="1"/>
            <a:r>
              <a:rPr lang="en-US" dirty="0"/>
              <a:t>Fixtures</a:t>
            </a:r>
          </a:p>
          <a:p>
            <a:pPr lvl="1"/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408FD99-1697-671F-58A7-2A0ABF16BA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Hobbies</a:t>
            </a:r>
          </a:p>
          <a:p>
            <a:pPr lvl="1"/>
            <a:r>
              <a:rPr lang="en-US" dirty="0"/>
              <a:t>Stained glass</a:t>
            </a:r>
          </a:p>
          <a:p>
            <a:pPr lvl="1"/>
            <a:r>
              <a:rPr lang="en-US" dirty="0"/>
              <a:t>Pottery</a:t>
            </a:r>
          </a:p>
          <a:p>
            <a:pPr lvl="1"/>
            <a:r>
              <a:rPr lang="en-US" dirty="0"/>
              <a:t>Lead fishing sinkers</a:t>
            </a:r>
          </a:p>
          <a:p>
            <a:pPr lvl="1"/>
            <a:endParaRPr lang="en-US" dirty="0"/>
          </a:p>
          <a:p>
            <a:r>
              <a:rPr lang="en-US" dirty="0"/>
              <a:t>Firearms</a:t>
            </a:r>
          </a:p>
          <a:p>
            <a:pPr lvl="1"/>
            <a:r>
              <a:rPr lang="en-US" dirty="0"/>
              <a:t>Reloading shot</a:t>
            </a:r>
          </a:p>
          <a:p>
            <a:pPr lvl="1"/>
            <a:r>
              <a:rPr lang="en-US" dirty="0"/>
              <a:t>Lead free bullets may still have lead in the primer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BE72F-2BDB-1E35-13BF-961166D7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AE5C4-37F2-51F1-8529-18E32989F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B28BB-2551-3DB1-54EF-FA98AFD8C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947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E9DCBEA-25B9-2EBA-581E-635EB7E84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125B4-E257-B2A7-F4CE-28CA2B00C8C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Lead exposure can occur from both occupational and non-occupational exposures</a:t>
            </a:r>
          </a:p>
          <a:p>
            <a:r>
              <a:rPr lang="en-US" dirty="0"/>
              <a:t>Lead dust can easily be brought home from the workplace</a:t>
            </a:r>
          </a:p>
          <a:p>
            <a:r>
              <a:rPr lang="en-US" dirty="0">
                <a:cs typeface="Arial" panose="020B0604020202020204"/>
              </a:rPr>
              <a:t>Workplace exposures mainly </a:t>
            </a:r>
            <a:r>
              <a:rPr lang="en-US">
                <a:cs typeface="Arial" panose="020B0604020202020204"/>
              </a:rPr>
              <a:t>occur through the inhalation of </a:t>
            </a:r>
            <a:r>
              <a:rPr lang="en-US" dirty="0">
                <a:cs typeface="Arial" panose="020B0604020202020204"/>
              </a:rPr>
              <a:t>fumes/dust, but can occur from ingestion via contaminated hands</a:t>
            </a:r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D2EFFB0-29D4-B0B2-089F-9DE0FFEF8C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As exposure continues the amount stored in your body increases if you are absorbing more than you’re excreting</a:t>
            </a:r>
          </a:p>
          <a:p>
            <a:endParaRPr lang="en-US" dirty="0"/>
          </a:p>
          <a:p>
            <a:r>
              <a:rPr lang="en-US" dirty="0">
                <a:cs typeface="Arial"/>
              </a:rPr>
              <a:t>[</a:t>
            </a:r>
            <a:r>
              <a:rPr lang="en-US" dirty="0">
                <a:highlight>
                  <a:srgbClr val="FFFF00"/>
                </a:highlight>
                <a:cs typeface="Arial"/>
              </a:rPr>
              <a:t>Employer to list locations/products that contain lead]</a:t>
            </a: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329DB-F18D-1724-1CEA-6256B5D11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June 2026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80061-2EF4-DED2-EDA7-B679C4F4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1EDEB-C0D6-81A2-6F35-85357E06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744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30FC1-1152-4429-AE95-655DCC3F4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Arial"/>
              </a:rPr>
              <a:t>Summary, cont.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A5C84-2D33-6F57-79C9-5C27AAFD41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Lead is a systemic poison, it damages multiple organ systems</a:t>
            </a:r>
          </a:p>
          <a:p>
            <a:endParaRPr lang="en-US" dirty="0">
              <a:cs typeface="Arial"/>
            </a:endParaRPr>
          </a:p>
          <a:p>
            <a:r>
              <a:rPr lang="en-US" sz="2600" dirty="0">
                <a:cs typeface="Arial"/>
              </a:rPr>
              <a:t>You may experience no symptoms or symptoms that are similar to non-lead poisoning illnesses</a:t>
            </a:r>
            <a:endParaRPr lang="en-US" dirty="0">
              <a:cs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269BF3-C2F6-1D19-89DE-862D098DCD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 Lead poisoning symptoms include:</a:t>
            </a:r>
          </a:p>
          <a:p>
            <a:pPr lvl="1"/>
            <a:r>
              <a:rPr lang="en-US" dirty="0">
                <a:cs typeface="Arial"/>
              </a:rPr>
              <a:t>Headache</a:t>
            </a:r>
          </a:p>
          <a:p>
            <a:pPr lvl="1"/>
            <a:r>
              <a:rPr lang="en-US" dirty="0">
                <a:cs typeface="Arial"/>
              </a:rPr>
              <a:t>Joint and muscle pain</a:t>
            </a:r>
          </a:p>
          <a:p>
            <a:pPr lvl="1"/>
            <a:r>
              <a:rPr lang="en-US" dirty="0">
                <a:cs typeface="Arial"/>
              </a:rPr>
              <a:t>Weakness</a:t>
            </a:r>
          </a:p>
          <a:p>
            <a:pPr lvl="1"/>
            <a:r>
              <a:rPr lang="en-US" dirty="0">
                <a:cs typeface="Arial"/>
              </a:rPr>
              <a:t>Fatigue</a:t>
            </a:r>
          </a:p>
          <a:p>
            <a:pPr lvl="1"/>
            <a:r>
              <a:rPr lang="en-US" dirty="0">
                <a:cs typeface="Arial"/>
              </a:rPr>
              <a:t>Irritability</a:t>
            </a:r>
          </a:p>
          <a:p>
            <a:pPr lvl="1"/>
            <a:r>
              <a:rPr lang="en-US" dirty="0">
                <a:cs typeface="Arial"/>
              </a:rPr>
              <a:t>Depression</a:t>
            </a:r>
          </a:p>
          <a:p>
            <a:pPr lvl="1"/>
            <a:r>
              <a:rPr lang="en-US" dirty="0">
                <a:cs typeface="Arial"/>
              </a:rPr>
              <a:t>Constipation</a:t>
            </a:r>
          </a:p>
          <a:p>
            <a:pPr lvl="1"/>
            <a:r>
              <a:rPr lang="en-US" dirty="0">
                <a:cs typeface="Arial"/>
              </a:rPr>
              <a:t>Loss of appetite</a:t>
            </a:r>
          </a:p>
          <a:p>
            <a:pPr lvl="1"/>
            <a:r>
              <a:rPr lang="en-US" dirty="0">
                <a:cs typeface="Arial"/>
              </a:rPr>
              <a:t>Abdominal discomfort</a:t>
            </a:r>
          </a:p>
          <a:p>
            <a:pPr lvl="1"/>
            <a:endParaRPr lang="en-US" dirty="0">
              <a:cs typeface="Arial"/>
            </a:endParaRPr>
          </a:p>
          <a:p>
            <a:pPr lvl="1"/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89C73-0D7A-0D6F-13FC-51210E371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A0702-72F2-2858-E6A5-2FFD9447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83B23E-328F-4405-BDE0-A312AFB2A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334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2DEB2F-0CD7-842B-9C3D-54E61E58B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Has the goal of preventing adverse health effects for </a:t>
            </a:r>
            <a:r>
              <a:rPr lang="en-US" u="sng" dirty="0"/>
              <a:t>most </a:t>
            </a:r>
            <a:r>
              <a:rPr lang="en-US" dirty="0"/>
              <a:t>workers</a:t>
            </a:r>
          </a:p>
          <a:p>
            <a:pPr lvl="1"/>
            <a:r>
              <a:rPr lang="en-US" dirty="0"/>
              <a:t>Lower blood lead levels recommended for workers planning on having children</a:t>
            </a:r>
          </a:p>
          <a:p>
            <a:pPr lvl="1"/>
            <a:endParaRPr lang="en-US" dirty="0"/>
          </a:p>
          <a:p>
            <a:r>
              <a:rPr lang="en-US" dirty="0"/>
              <a:t>General Industry Lead Standard promulgated in 1978, challenged by both industry and labor</a:t>
            </a:r>
          </a:p>
          <a:p>
            <a:pPr lvl="1"/>
            <a:r>
              <a:rPr lang="en-US" dirty="0"/>
              <a:t>1979 Court of Appeals stayed several provisions</a:t>
            </a:r>
          </a:p>
          <a:p>
            <a:pPr lvl="1"/>
            <a:r>
              <a:rPr lang="en-US" dirty="0"/>
              <a:t>Additional legal actions occurred until the stay was lifted in 1997</a:t>
            </a:r>
          </a:p>
          <a:p>
            <a:pPr lvl="1"/>
            <a:r>
              <a:rPr lang="en-US" dirty="0"/>
              <a:t>In May of 2003, all employers had to comply with the standard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34B466-E9F0-89E1-5AFC-58A24AB0E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819" y="133498"/>
            <a:ext cx="10515600" cy="779166"/>
          </a:xfrm>
        </p:spPr>
        <p:txBody>
          <a:bodyPr>
            <a:normAutofit/>
          </a:bodyPr>
          <a:lstStyle/>
          <a:p>
            <a:r>
              <a:rPr lang="en-US" sz="3600" dirty="0"/>
              <a:t>OSHA’s General Industry Lead Standard. Cont.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BBED9-778E-83AA-E336-A2B196EE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8FE4D-2395-2A4C-B73D-A7676BA99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99EA-FF5D-2AA8-F16D-3181538A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07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95BE94A-7DE3-C6CA-53EA-E57FCE5C1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Lead-Safe Wisconsin: Protecting Adults from Lead Exposure | Wisconsin Department of Health Services</a:t>
            </a:r>
            <a:endParaRPr lang="en-US" dirty="0"/>
          </a:p>
          <a:p>
            <a:r>
              <a:rPr lang="en-US" dirty="0">
                <a:hlinkClick r:id="rId3"/>
              </a:rPr>
              <a:t>Leave Lead At Work</a:t>
            </a:r>
            <a:endParaRPr lang="en-US" dirty="0"/>
          </a:p>
          <a:p>
            <a:r>
              <a:rPr lang="en-US" dirty="0">
                <a:hlinkClick r:id="rId4"/>
              </a:rPr>
              <a:t>Lead-Safe Wisconsin: For Families and Caregivers | Wisconsin Department of Health Services</a:t>
            </a:r>
            <a:endParaRPr lang="en-US" dirty="0"/>
          </a:p>
          <a:p>
            <a:endParaRPr lang="en-US" dirty="0"/>
          </a:p>
          <a:p>
            <a:r>
              <a:rPr lang="en-US" dirty="0">
                <a:hlinkClick r:id="rId5"/>
              </a:rPr>
              <a:t>Wisconsin 101</a:t>
            </a:r>
            <a:r>
              <a:rPr lang="en-US" dirty="0"/>
              <a:t>, “Object History, Galena”, the official state mineral of Wisconsin, it is the raw material used to produce lead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89C884-720B-33AF-DDA2-B23D138F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B3E8C-95AB-B916-7506-7B2811B0B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7127B-6826-C1F2-0ABA-36AA1D4E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AD89E-F752-10E6-2066-7B30A2381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0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34B466-E9F0-89E1-5AFC-58A24AB0E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OSHA’s General Industry Lead Standard. Cont.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2DEB2F-0CD7-842B-9C3D-54E61E58B4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 October 2022, OSHA issued an Advance Notice of Proposed Rule Making seeking public comment on the triggers for medical removal protection and medical surveillance provisions</a:t>
            </a:r>
          </a:p>
          <a:p>
            <a:pPr lvl="1"/>
            <a:r>
              <a:rPr lang="en-US" dirty="0"/>
              <a:t>Other aspects of the standard could also be addressed</a:t>
            </a:r>
          </a:p>
          <a:p>
            <a:pPr lvl="1"/>
            <a:r>
              <a:rPr lang="en-US" dirty="0"/>
              <a:t>No activity since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r>
              <a:rPr lang="en-US" sz="1300" dirty="0"/>
              <a:t>1. American Public Health Association, October 27, 2022, Re: Advance Notice of Proposed Rulemaking on blood lead level for medical removal Docket No. OSHA-2018-0004 (87 </a:t>
            </a:r>
            <a:r>
              <a:rPr lang="en-US" sz="1300" i="1" dirty="0"/>
              <a:t>Federal Register </a:t>
            </a:r>
            <a:r>
              <a:rPr lang="en-US" sz="1300" dirty="0"/>
              <a:t>38343, June 28, 2022)</a:t>
            </a:r>
          </a:p>
          <a:p>
            <a:pPr marL="0" indent="0">
              <a:buNone/>
            </a:pPr>
            <a:endParaRPr lang="en-US" baseline="30000" dirty="0"/>
          </a:p>
          <a:p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5DDAD2-655B-4563-BB0C-C7F71C287F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American Public Health Association submitted a paper to OSHA outlining the reasons why they felt the Standard was not “. . .sufficiently protective of workers’ health. . . “</a:t>
            </a:r>
            <a:r>
              <a:rPr lang="en-US" baseline="30000" dirty="0"/>
              <a:t>1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BBED9-778E-83AA-E336-A2B196EE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8FE4D-2395-2A4C-B73D-A7676BA99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99EA-FF5D-2AA8-F16D-3181538A6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C5B873-A357-EEC9-4E74-DD7B63885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39" t="8309" r="19900"/>
          <a:stretch/>
        </p:blipFill>
        <p:spPr>
          <a:xfrm>
            <a:off x="6465015" y="2920483"/>
            <a:ext cx="4595970" cy="292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0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39A29-D2E3-5A9A-1CCF-F3CBC1928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 the minimum, the Lead Standard requires employers to:</a:t>
            </a:r>
          </a:p>
          <a:p>
            <a:pPr lvl="1"/>
            <a:r>
              <a:rPr lang="en-US" dirty="0"/>
              <a:t>Determine exposures to lead, typically by conducting air sampling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Provide:</a:t>
            </a:r>
          </a:p>
          <a:p>
            <a:pPr lvl="2"/>
            <a:r>
              <a:rPr lang="en-US" dirty="0"/>
              <a:t>Basic lead training to employees</a:t>
            </a:r>
          </a:p>
          <a:p>
            <a:pPr lvl="2"/>
            <a:r>
              <a:rPr lang="en-US" dirty="0"/>
              <a:t>Implement housekeeping practices that reduce lead exposure</a:t>
            </a:r>
          </a:p>
          <a:p>
            <a:pPr lvl="2"/>
            <a:r>
              <a:rPr lang="en-US" dirty="0"/>
              <a:t>Provide washing facilities</a:t>
            </a:r>
          </a:p>
          <a:p>
            <a:pPr lvl="2"/>
            <a:r>
              <a:rPr lang="en-US" dirty="0"/>
              <a:t>Prohibit eating, drinking, smoking, vaping and other hand to face activities in work areas that have lead</a:t>
            </a:r>
          </a:p>
          <a:p>
            <a:pPr lvl="2"/>
            <a:r>
              <a:rPr lang="en-US" dirty="0"/>
              <a:t>Provide personal protective equipment</a:t>
            </a:r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53DF7-606E-2C18-37AD-332C2770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33"/>
            <a:ext cx="10515600" cy="666573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OSHA’s General Industry Lead Standard, cont</a:t>
            </a:r>
            <a:r>
              <a:rPr lang="en-US" dirty="0"/>
              <a:t>.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3AEC1A4-539F-C94D-216F-79641CF6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72D2355-67C8-CA7E-A162-11604456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WisCon Occupational Health Laboratory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D0C9BD9-1480-5E3A-E628-AFBD678F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5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6481714-BE47-D340-174F-A04FB66825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92947" y="4193978"/>
            <a:ext cx="2178505" cy="21785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8582EE-083B-85A7-AF02-513578B6295D}"/>
              </a:ext>
            </a:extLst>
          </p:cNvPr>
          <p:cNvSpPr txBox="1"/>
          <p:nvPr/>
        </p:nvSpPr>
        <p:spPr>
          <a:xfrm>
            <a:off x="8677470" y="6273785"/>
            <a:ext cx="23043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Image: AdobeStock_414 683802</a:t>
            </a:r>
          </a:p>
        </p:txBody>
      </p:sp>
    </p:spTree>
    <p:extLst>
      <p:ext uri="{BB962C8B-B14F-4D97-AF65-F5344CB8AC3E}">
        <p14:creationId xmlns:p14="http://schemas.microsoft.com/office/powerpoint/2010/main" val="3091926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0AF4-4383-55ED-F907-B4B46D319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Workplace Exposure Limits, 8-hour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2742E-F9DF-C38C-358D-245230A06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320" y="1031601"/>
            <a:ext cx="5157787" cy="1171929"/>
          </a:xfrm>
        </p:spPr>
        <p:txBody>
          <a:bodyPr>
            <a:no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Action Level (AL) of 30 µg/m</a:t>
            </a:r>
            <a:r>
              <a:rPr lang="en-US" sz="2800" baseline="30000" dirty="0"/>
              <a:t>3</a:t>
            </a:r>
            <a:r>
              <a:rPr lang="en-US" sz="2800" dirty="0"/>
              <a:t> - if exceeded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9384BE-5C6C-1E13-A476-A7CAF80CF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320" y="2565854"/>
            <a:ext cx="5157787" cy="2498592"/>
          </a:xfrm>
        </p:spPr>
        <p:txBody>
          <a:bodyPr/>
          <a:lstStyle/>
          <a:p>
            <a:r>
              <a:rPr lang="en-US" sz="2400" dirty="0"/>
              <a:t>Routine exposure monitoring</a:t>
            </a:r>
          </a:p>
          <a:p>
            <a:r>
              <a:rPr lang="en-US" sz="2400" dirty="0"/>
              <a:t>Medical surveillance</a:t>
            </a:r>
          </a:p>
          <a:p>
            <a:r>
              <a:rPr lang="en-US" sz="2400" dirty="0"/>
              <a:t>Training and education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09C4D6-0861-C0BD-B33F-8E6F6A10EE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57460"/>
            <a:ext cx="5183188" cy="1343545"/>
          </a:xfrm>
        </p:spPr>
        <p:txBody>
          <a:bodyPr>
            <a:noAutofit/>
          </a:bodyPr>
          <a:lstStyle/>
          <a:p>
            <a:r>
              <a:rPr lang="en-US" sz="2800" dirty="0"/>
              <a:t>Permissible Exposure Limit (PEL) of 50 µg/m</a:t>
            </a:r>
            <a:r>
              <a:rPr lang="en-US" sz="2800" baseline="30000" dirty="0"/>
              <a:t>3 -</a:t>
            </a:r>
            <a:r>
              <a:rPr lang="en-US" sz="2800" dirty="0"/>
              <a:t> if exceeded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FE2DEC-5727-8841-15D6-CC1D2CDF3D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65854"/>
            <a:ext cx="5183188" cy="3579292"/>
          </a:xfrm>
        </p:spPr>
        <p:txBody>
          <a:bodyPr/>
          <a:lstStyle/>
          <a:p>
            <a:r>
              <a:rPr lang="en-US" sz="2400" dirty="0"/>
              <a:t>Action level items plus</a:t>
            </a:r>
          </a:p>
          <a:p>
            <a:r>
              <a:rPr lang="en-US" sz="2400" dirty="0"/>
              <a:t>Respiratory protection and other personal protective equipment</a:t>
            </a:r>
          </a:p>
          <a:p>
            <a:r>
              <a:rPr lang="en-US" sz="2400" dirty="0"/>
              <a:t>Engineering and work practice controls</a:t>
            </a:r>
          </a:p>
          <a:p>
            <a:r>
              <a:rPr lang="en-US" sz="2400" dirty="0"/>
              <a:t>Hygiene facilities and practices</a:t>
            </a:r>
          </a:p>
          <a:p>
            <a:r>
              <a:rPr lang="en-US" sz="2400" dirty="0"/>
              <a:t>Housekeeping practices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36EFF5-8F1F-ECD8-B3C1-A24C94249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E078B5-A5DB-9E11-2ACD-5EA67163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2D3A69-8746-BE17-A91F-F46E100F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DBD701-DF16-52C5-E6CC-D3492E30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78" t="11963" r="16348" b="18336"/>
          <a:stretch/>
        </p:blipFill>
        <p:spPr>
          <a:xfrm>
            <a:off x="1259552" y="3919219"/>
            <a:ext cx="2779048" cy="230329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B4071E-BF34-7FC9-4759-B83FD20FFDAB}"/>
              </a:ext>
            </a:extLst>
          </p:cNvPr>
          <p:cNvSpPr txBox="1"/>
          <p:nvPr/>
        </p:nvSpPr>
        <p:spPr>
          <a:xfrm>
            <a:off x="4195633" y="6007069"/>
            <a:ext cx="7996368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Image: WisCon Equipment Photo – Mention/display of any company name in our presentation does not constitute an endorsement 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3862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39A29-D2E3-5A9A-1CCF-F3CBC1928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Additional actions that are required if exposures are above the Action Level or Permissible Exposure Limit include</a:t>
            </a:r>
          </a:p>
          <a:p>
            <a:pPr lvl="1"/>
            <a:r>
              <a:rPr lang="en-US" dirty="0"/>
              <a:t>Medical surveillance and/or medical removal</a:t>
            </a:r>
          </a:p>
          <a:p>
            <a:pPr lvl="1"/>
            <a:r>
              <a:rPr lang="en-US" dirty="0"/>
              <a:t>Engineering controls</a:t>
            </a:r>
          </a:p>
          <a:p>
            <a:pPr lvl="1"/>
            <a:r>
              <a:rPr lang="en-US" dirty="0"/>
              <a:t>Hygiene facilities</a:t>
            </a:r>
          </a:p>
          <a:p>
            <a:pPr lvl="1"/>
            <a:r>
              <a:rPr lang="en-US" dirty="0"/>
              <a:t>Laundry services</a:t>
            </a:r>
          </a:p>
          <a:p>
            <a:pPr lvl="1"/>
            <a:r>
              <a:rPr lang="en-US" dirty="0"/>
              <a:t>Respiratory protection</a:t>
            </a:r>
          </a:p>
          <a:p>
            <a:pPr lvl="1"/>
            <a:r>
              <a:rPr lang="en-US" dirty="0"/>
              <a:t>Signage</a:t>
            </a:r>
          </a:p>
          <a:p>
            <a:pPr lvl="1"/>
            <a:r>
              <a:rPr lang="en-US" dirty="0"/>
              <a:t>Restricted work areas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53DF7-606E-2C18-37AD-332C2770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733"/>
            <a:ext cx="10515600" cy="666573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OSHA’s General Industry Lead Standard, cont</a:t>
            </a:r>
            <a:r>
              <a:rPr lang="en-US" dirty="0"/>
              <a:t>.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3AEC1A4-539F-C94D-216F-79641CF6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72D2355-67C8-CA7E-A162-116044561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WisCon Occupational Health Laboratory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6D0C9BD9-1480-5E3A-E628-AFBD678F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FF2BF-B981-4D0A-80AB-30137F9E0E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24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FACB99-27E2-3753-C295-900894C2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there is potential exposure to airborne lead at any level, employers must inform employees of the content of Appendices A and B of the Lead Standard</a:t>
            </a:r>
          </a:p>
          <a:p>
            <a:pPr lvl="1"/>
            <a:r>
              <a:rPr lang="en-US" sz="2400" u="sng" dirty="0">
                <a:hlinkClick r:id="rId3"/>
              </a:rPr>
              <a:t>Appendix A</a:t>
            </a:r>
            <a:r>
              <a:rPr lang="en-US" sz="2400" u="sng" dirty="0"/>
              <a:t> Substance Data Sheet for Occupational Exposure to Lead</a:t>
            </a:r>
          </a:p>
          <a:p>
            <a:pPr lvl="1"/>
            <a:r>
              <a:rPr lang="en-US" sz="2400" u="sng" dirty="0">
                <a:hlinkClick r:id="rId4"/>
              </a:rPr>
              <a:t>Appendix B</a:t>
            </a:r>
            <a:r>
              <a:rPr lang="en-US" sz="2400" u="sng" dirty="0"/>
              <a:t> Employee Standard Summary</a:t>
            </a:r>
          </a:p>
          <a:p>
            <a:pPr lvl="1"/>
            <a:endParaRPr lang="en-US" sz="2400" u="sng" dirty="0"/>
          </a:p>
          <a:p>
            <a:r>
              <a:rPr lang="en-US" dirty="0"/>
              <a:t>Additional training requirements are in place for employees who are exposure above the Action Level or for whom the possibility of skin or eye irritation exists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66C7A-F7B3-AA8D-D59F-9757C94D7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609925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Required Employee Information and Training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CB9636-D416-1445-1A22-B5D329714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8E011-D310-4427-2ECF-663A5AE6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DF7FA2-3A30-8B32-E121-5E4EB514A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160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EA0A-AAE5-427B-F640-732DF4D04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Lead Exposure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0049F-ABEB-8780-8527-29A8BF94AA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Acute and chronic health effects</a:t>
            </a:r>
          </a:p>
          <a:p>
            <a:r>
              <a:rPr lang="en-US" dirty="0"/>
              <a:t>A systemic poison</a:t>
            </a:r>
          </a:p>
          <a:p>
            <a:r>
              <a:rPr lang="en-US" dirty="0"/>
              <a:t>More dangerous to children and pregnant women</a:t>
            </a:r>
          </a:p>
          <a:p>
            <a:r>
              <a:rPr lang="en-US" dirty="0"/>
              <a:t>Causes reproductive harm in both men and women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F3BC8-0251-F442-38B4-80ABD876C4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Standard is based on 1978 data</a:t>
            </a:r>
          </a:p>
          <a:p>
            <a:r>
              <a:rPr lang="en-US" dirty="0"/>
              <a:t>Current knowledge has resulted in an effort to lower both occupational and non- occupational health limits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57AF13-3254-2DA1-C33E-0417BDAFB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June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6E5B0-A030-7CDA-63DC-B4FBA2F2E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WisCon Occupational Health Laboratory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70D4FA-C585-505B-817E-430BF352F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899899"/>
      </p:ext>
    </p:extLst>
  </p:cSld>
  <p:clrMapOvr>
    <a:masterClrMapping/>
  </p:clrMapOvr>
</p:sld>
</file>

<file path=ppt/theme/theme1.xml><?xml version="1.0" encoding="utf-8"?>
<a:theme xmlns:a="http://schemas.openxmlformats.org/drawingml/2006/main" name="Widescreen_Lake">
  <a:themeElements>
    <a:clrScheme name="UWBrand">
      <a:dk1>
        <a:sysClr val="windowText" lastClr="000000"/>
      </a:dk1>
      <a:lt1>
        <a:srgbClr val="FFFFFF"/>
      </a:lt1>
      <a:dk2>
        <a:srgbClr val="FFFFFF"/>
      </a:dk2>
      <a:lt2>
        <a:srgbClr val="FFFFFF"/>
      </a:lt2>
      <a:accent1>
        <a:srgbClr val="C5050C"/>
      </a:accent1>
      <a:accent2>
        <a:srgbClr val="FF8000"/>
      </a:accent2>
      <a:accent3>
        <a:srgbClr val="FFBF00"/>
      </a:accent3>
      <a:accent4>
        <a:srgbClr val="97B85F"/>
      </a:accent4>
      <a:accent5>
        <a:srgbClr val="6B9999"/>
      </a:accent5>
      <a:accent6>
        <a:srgbClr val="386666"/>
      </a:accent6>
      <a:hlink>
        <a:srgbClr val="0479A8"/>
      </a:hlink>
      <a:folHlink>
        <a:srgbClr val="0479A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E38EBCC-DA65-4513-AB47-A983BC614A15}" vid="{DF74FC8D-3EB6-42B8-A467-CA4D5B6BAB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WBrand">
    <a:dk1>
      <a:sysClr val="windowText" lastClr="000000"/>
    </a:dk1>
    <a:lt1>
      <a:srgbClr val="FFFFFF"/>
    </a:lt1>
    <a:dk2>
      <a:srgbClr val="FFFFFF"/>
    </a:dk2>
    <a:lt2>
      <a:srgbClr val="FFFFFF"/>
    </a:lt2>
    <a:accent1>
      <a:srgbClr val="C5050C"/>
    </a:accent1>
    <a:accent2>
      <a:srgbClr val="FF8000"/>
    </a:accent2>
    <a:accent3>
      <a:srgbClr val="FFBF00"/>
    </a:accent3>
    <a:accent4>
      <a:srgbClr val="97B85F"/>
    </a:accent4>
    <a:accent5>
      <a:srgbClr val="6B9999"/>
    </a:accent5>
    <a:accent6>
      <a:srgbClr val="386666"/>
    </a:accent6>
    <a:hlink>
      <a:srgbClr val="0479A8"/>
    </a:hlink>
    <a:folHlink>
      <a:srgbClr val="0479A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1614</Words>
  <Application>Microsoft Office PowerPoint</Application>
  <PresentationFormat>Widescreen</PresentationFormat>
  <Paragraphs>283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Widescreen_Lake</vt:lpstr>
      <vt:lpstr>Lead Hazard Awareness</vt:lpstr>
      <vt:lpstr>OSHA’s General Industry Lead Standard</vt:lpstr>
      <vt:lpstr>OSHA’s General Industry Lead Standard. Cont.</vt:lpstr>
      <vt:lpstr>OSHA’s General Industry Lead Standard. Cont.</vt:lpstr>
      <vt:lpstr>OSHA’s General Industry Lead Standard, cont.</vt:lpstr>
      <vt:lpstr>Workplace Exposure Limits, 8-hour day</vt:lpstr>
      <vt:lpstr>OSHA’s General Industry Lead Standard, cont.</vt:lpstr>
      <vt:lpstr>Required Employee Information and Training</vt:lpstr>
      <vt:lpstr>Overview of Lead Exposure</vt:lpstr>
      <vt:lpstr>Characteristics</vt:lpstr>
      <vt:lpstr>Characteristics, continued</vt:lpstr>
      <vt:lpstr>Wisconsin Lead Mining Centers, 1820-1860</vt:lpstr>
      <vt:lpstr>Materials That May Contain Lead</vt:lpstr>
      <vt:lpstr>Lead Containing Materials</vt:lpstr>
      <vt:lpstr>Where It Is Present</vt:lpstr>
      <vt:lpstr>Lead Exposure</vt:lpstr>
      <vt:lpstr>Lead Exposure, cont.</vt:lpstr>
      <vt:lpstr>Initial and Continuous Lead Exposure</vt:lpstr>
      <vt:lpstr>Health Effects</vt:lpstr>
      <vt:lpstr>Symptoms</vt:lpstr>
      <vt:lpstr>Reporting Symptoms</vt:lpstr>
      <vt:lpstr>Easily Travels Home With You</vt:lpstr>
      <vt:lpstr>Take-home Contamination</vt:lpstr>
      <vt:lpstr>Take Home Exposures Can Be Reduced</vt:lpstr>
      <vt:lpstr>Lead Contaminated Clothing</vt:lpstr>
      <vt:lpstr>Lead Contaminated Clothing</vt:lpstr>
      <vt:lpstr>Non-Occupational Exposures</vt:lpstr>
      <vt:lpstr>Summary</vt:lpstr>
      <vt:lpstr>Summary, cont.</vt:lpstr>
      <vt:lpstr>Additional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 MARIE JURKOWSKI</dc:creator>
  <cp:lastModifiedBy>Ann Jurkowski</cp:lastModifiedBy>
  <cp:revision>182</cp:revision>
  <dcterms:created xsi:type="dcterms:W3CDTF">2024-10-14T16:33:45Z</dcterms:created>
  <dcterms:modified xsi:type="dcterms:W3CDTF">2026-06-11T16:27:35Z</dcterms:modified>
</cp:coreProperties>
</file>