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1" r:id="rId1"/>
  </p:sldMasterIdLst>
  <p:notesMasterIdLst>
    <p:notesMasterId r:id="rId56"/>
  </p:notesMasterIdLst>
  <p:sldIdLst>
    <p:sldId id="256" r:id="rId2"/>
    <p:sldId id="257" r:id="rId3"/>
    <p:sldId id="258" r:id="rId4"/>
    <p:sldId id="259" r:id="rId5"/>
    <p:sldId id="261" r:id="rId6"/>
    <p:sldId id="915" r:id="rId7"/>
    <p:sldId id="917" r:id="rId8"/>
    <p:sldId id="918" r:id="rId9"/>
    <p:sldId id="919" r:id="rId10"/>
    <p:sldId id="920" r:id="rId11"/>
    <p:sldId id="943" r:id="rId12"/>
    <p:sldId id="866" r:id="rId13"/>
    <p:sldId id="906" r:id="rId14"/>
    <p:sldId id="903" r:id="rId15"/>
    <p:sldId id="923" r:id="rId16"/>
    <p:sldId id="904" r:id="rId17"/>
    <p:sldId id="1022" r:id="rId18"/>
    <p:sldId id="924" r:id="rId19"/>
    <p:sldId id="925" r:id="rId20"/>
    <p:sldId id="1023" r:id="rId21"/>
    <p:sldId id="927" r:id="rId22"/>
    <p:sldId id="951" r:id="rId23"/>
    <p:sldId id="952" r:id="rId24"/>
    <p:sldId id="953" r:id="rId25"/>
    <p:sldId id="908" r:id="rId26"/>
    <p:sldId id="883" r:id="rId27"/>
    <p:sldId id="884" r:id="rId28"/>
    <p:sldId id="1015" r:id="rId29"/>
    <p:sldId id="886" r:id="rId30"/>
    <p:sldId id="1021" r:id="rId31"/>
    <p:sldId id="887" r:id="rId32"/>
    <p:sldId id="888" r:id="rId33"/>
    <p:sldId id="889" r:id="rId34"/>
    <p:sldId id="890" r:id="rId35"/>
    <p:sldId id="891" r:id="rId36"/>
    <p:sldId id="892" r:id="rId37"/>
    <p:sldId id="893" r:id="rId38"/>
    <p:sldId id="894" r:id="rId39"/>
    <p:sldId id="895" r:id="rId40"/>
    <p:sldId id="896" r:id="rId41"/>
    <p:sldId id="910" r:id="rId42"/>
    <p:sldId id="897" r:id="rId43"/>
    <p:sldId id="898" r:id="rId44"/>
    <p:sldId id="899" r:id="rId45"/>
    <p:sldId id="901" r:id="rId46"/>
    <p:sldId id="905" r:id="rId47"/>
    <p:sldId id="945" r:id="rId48"/>
    <p:sldId id="954" r:id="rId49"/>
    <p:sldId id="1011" r:id="rId50"/>
    <p:sldId id="1012" r:id="rId51"/>
    <p:sldId id="1025" r:id="rId52"/>
    <p:sldId id="1013" r:id="rId53"/>
    <p:sldId id="928" r:id="rId54"/>
    <p:sldId id="1024"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09" autoAdjust="0"/>
  </p:normalViewPr>
  <p:slideViewPr>
    <p:cSldViewPr snapToGrid="0" snapToObjects="1">
      <p:cViewPr varScale="1">
        <p:scale>
          <a:sx n="78" d="100"/>
          <a:sy n="78" d="100"/>
        </p:scale>
        <p:origin x="878" y="62"/>
      </p:cViewPr>
      <p:guideLst/>
    </p:cSldViewPr>
  </p:slideViewPr>
  <p:notesTextViewPr>
    <p:cViewPr>
      <p:scale>
        <a:sx n="1" d="1"/>
        <a:sy n="1" d="1"/>
      </p:scale>
      <p:origin x="0" y="0"/>
    </p:cViewPr>
  </p:notesTextViewPr>
  <p:sorterViewPr>
    <p:cViewPr>
      <p:scale>
        <a:sx n="100" d="100"/>
        <a:sy n="100" d="100"/>
      </p:scale>
      <p:origin x="0" y="-6956"/>
    </p:cViewPr>
  </p:sorterViewPr>
  <p:notesViewPr>
    <p:cSldViewPr snapToGrid="0" snapToObjects="1">
      <p:cViewPr>
        <p:scale>
          <a:sx n="80" d="100"/>
          <a:sy n="80" d="100"/>
        </p:scale>
        <p:origin x="2064" y="-3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36B727-C8D1-41C0-97AB-74AA0C23D155}"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23A48-71D2-4520-906B-4793AA416551}" type="slidenum">
              <a:rPr lang="en-US" smtClean="0"/>
              <a:t>‹#›</a:t>
            </a:fld>
            <a:endParaRPr lang="en-US"/>
          </a:p>
        </p:txBody>
      </p:sp>
    </p:spTree>
    <p:extLst>
      <p:ext uri="{BB962C8B-B14F-4D97-AF65-F5344CB8AC3E}">
        <p14:creationId xmlns:p14="http://schemas.microsoft.com/office/powerpoint/2010/main" val="2408187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Today, We are going to be going over the procedures to perform a Qualitative Fit Test using the either the </a:t>
            </a:r>
            <a:r>
              <a:rPr lang="en-US" baseline="0" dirty="0" err="1"/>
              <a:t>Bitrex</a:t>
            </a:r>
            <a:r>
              <a:rPr lang="en-US" baseline="0" dirty="0"/>
              <a:t> or saccharin protocol for a filtering facepiece respirator, such as a N95 or other particulate respirators.</a:t>
            </a:r>
            <a:endParaRPr lang="en-US" dirty="0"/>
          </a:p>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1</a:t>
            </a:fld>
            <a:endParaRPr lang="en-US"/>
          </a:p>
        </p:txBody>
      </p:sp>
    </p:spTree>
    <p:extLst>
      <p:ext uri="{BB962C8B-B14F-4D97-AF65-F5344CB8AC3E}">
        <p14:creationId xmlns:p14="http://schemas.microsoft.com/office/powerpoint/2010/main" val="1029661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ltLang="en-US"/>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10</a:t>
            </a:fld>
            <a:endParaRPr lang="en-US" altLang="en-US"/>
          </a:p>
        </p:txBody>
      </p:sp>
    </p:spTree>
    <p:extLst>
      <p:ext uri="{BB962C8B-B14F-4D97-AF65-F5344CB8AC3E}">
        <p14:creationId xmlns:p14="http://schemas.microsoft.com/office/powerpoint/2010/main" val="2260517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11</a:t>
            </a:fld>
            <a:endParaRPr lang="en-US" altLang="en-US" dirty="0"/>
          </a:p>
        </p:txBody>
      </p:sp>
    </p:spTree>
    <p:extLst>
      <p:ext uri="{BB962C8B-B14F-4D97-AF65-F5344CB8AC3E}">
        <p14:creationId xmlns:p14="http://schemas.microsoft.com/office/powerpoint/2010/main" val="424826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OSHA's Respiratory Protection Standard requires that employers who use respirators in the workplace have a written respiratory protection program. As part of that written program, the employer must ensure that</a:t>
            </a:r>
            <a:r>
              <a:rPr lang="en-US" baseline="0" dirty="0"/>
              <a:t> employees who are required to wear a tight fitting respirator have been medically cleared prior to wearing a respirator. Fit testing can not be conducted before medical clearance is obtained. Additionally the proper fit of a respirator must be confirmed before an employee wears the respirator in a contaminated atmosphere. Air takes the path of least resistance, so if the respirator is not properly “sealed” to the user’s face, air will leak into the respirator via the </a:t>
            </a:r>
            <a:r>
              <a:rPr lang="en-US" baseline="0" dirty="0" err="1"/>
              <a:t>facepiece</a:t>
            </a:r>
            <a:r>
              <a:rPr lang="en-US" baseline="0" dirty="0"/>
              <a:t>, without going through the filters first.</a:t>
            </a:r>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12</a:t>
            </a:fld>
            <a:endParaRPr lang="en-US" altLang="en-US" dirty="0"/>
          </a:p>
        </p:txBody>
      </p:sp>
    </p:spTree>
    <p:extLst>
      <p:ext uri="{BB962C8B-B14F-4D97-AF65-F5344CB8AC3E}">
        <p14:creationId xmlns:p14="http://schemas.microsoft.com/office/powerpoint/2010/main" val="2610997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The purpose of this</a:t>
            </a:r>
            <a:r>
              <a:rPr lang="en-US" baseline="0" dirty="0"/>
              <a:t> presentation is to train the respirator program administrator or fit test administrator on the proper procedures to perform a qualitative fit test using either </a:t>
            </a:r>
            <a:r>
              <a:rPr lang="en-US" baseline="0" dirty="0" err="1"/>
              <a:t>Bitrex</a:t>
            </a:r>
            <a:r>
              <a:rPr lang="en-US" baseline="0" dirty="0"/>
              <a:t> – a bitter tasting test agent or </a:t>
            </a:r>
            <a:r>
              <a:rPr lang="en-US" baseline="0" dirty="0" err="1"/>
              <a:t>sacchrain</a:t>
            </a:r>
            <a:r>
              <a:rPr lang="en-US" baseline="0" dirty="0"/>
              <a:t> – a sweet tasting test agent. The procedures are the same for both test agents. This test is valid for any particulate filtering respirator including filtering </a:t>
            </a:r>
            <a:r>
              <a:rPr lang="en-US" baseline="0" dirty="0" err="1"/>
              <a:t>facepiece</a:t>
            </a:r>
            <a:r>
              <a:rPr lang="en-US" baseline="0" dirty="0"/>
              <a:t> respirators such as N95s.</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13</a:t>
            </a:fld>
            <a:endParaRPr lang="en-US" altLang="en-US" dirty="0"/>
          </a:p>
        </p:txBody>
      </p:sp>
    </p:spTree>
    <p:extLst>
      <p:ext uri="{BB962C8B-B14F-4D97-AF65-F5344CB8AC3E}">
        <p14:creationId xmlns:p14="http://schemas.microsoft.com/office/powerpoint/2010/main" val="4288693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Planning for a fit test should begin</a:t>
            </a:r>
            <a:r>
              <a:rPr lang="en-US" baseline="0" dirty="0"/>
              <a:t> before the participant arrives for their test. Participants should be given advanced notice that they must refrain from eating, drinking, smoking, vaping or chewing gum 15 minutes prior to the fit test. Additionally instruct anyone with facial hair that they must be clean shaven for the fit test. This would also be a good time to verify with the participant that they have been medically cleared to wear a respirator prior to arriving for their fit test.</a:t>
            </a:r>
          </a:p>
          <a:p>
            <a:endParaRPr lang="en-US" baseline="0" dirty="0"/>
          </a:p>
          <a:p>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14</a:t>
            </a:fld>
            <a:endParaRPr lang="en-US" altLang="en-US" dirty="0"/>
          </a:p>
        </p:txBody>
      </p:sp>
    </p:spTree>
    <p:extLst>
      <p:ext uri="{BB962C8B-B14F-4D97-AF65-F5344CB8AC3E}">
        <p14:creationId xmlns:p14="http://schemas.microsoft.com/office/powerpoint/2010/main" val="670628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Tight-fitting respirators rely on a good facepiece</a:t>
            </a:r>
            <a:r>
              <a:rPr lang="en-US" baseline="0" dirty="0"/>
              <a:t> seal to</a:t>
            </a:r>
            <a:r>
              <a:rPr lang="en-US" dirty="0"/>
              <a:t> be able to provide protection</a:t>
            </a:r>
            <a:r>
              <a:rPr lang="en-US" baseline="0" dirty="0"/>
              <a:t> to the user. </a:t>
            </a:r>
            <a:r>
              <a:rPr lang="en-US" dirty="0"/>
              <a:t>If there is a leak in the seal of a tight-fitting respirator then the respirator cannot effectively reduce the wearer’s exposures to respiratory hazards. Before fitting a respirator, the program administrator or fit</a:t>
            </a:r>
            <a:r>
              <a:rPr lang="en-US" baseline="0" dirty="0"/>
              <a:t> test administrator</a:t>
            </a:r>
            <a:r>
              <a:rPr lang="en-US" dirty="0"/>
              <a:t> must be sure that nothing interferes with the seal of the respirator to the employee’s face. When</a:t>
            </a:r>
            <a:r>
              <a:rPr lang="en-US" baseline="0" dirty="0"/>
              <a:t> assessing an employee for a respirator fit, c</a:t>
            </a:r>
            <a:r>
              <a:rPr lang="en-US" dirty="0"/>
              <a:t>onditions that can interfere with the respirator’s seal can include:</a:t>
            </a:r>
            <a:r>
              <a:rPr lang="en-US" baseline="0" dirty="0"/>
              <a:t> </a:t>
            </a:r>
            <a:r>
              <a:rPr lang="en-US" dirty="0"/>
              <a:t>Facial hair; Facial scars;</a:t>
            </a:r>
            <a:r>
              <a:rPr lang="en-US" baseline="0" dirty="0"/>
              <a:t> </a:t>
            </a:r>
            <a:r>
              <a:rPr lang="en-US" dirty="0"/>
              <a:t>Jewelry,</a:t>
            </a:r>
            <a:r>
              <a:rPr lang="en-US" baseline="0" dirty="0"/>
              <a:t> </a:t>
            </a:r>
            <a:r>
              <a:rPr lang="en-US" dirty="0"/>
              <a:t>glasses or goggles,</a:t>
            </a:r>
            <a:r>
              <a:rPr lang="en-US" baseline="0" dirty="0"/>
              <a:t> or</a:t>
            </a:r>
            <a:r>
              <a:rPr lang="en-US" dirty="0"/>
              <a:t> other personal protective equipment such as</a:t>
            </a:r>
            <a:r>
              <a:rPr lang="en-US" baseline="0" dirty="0"/>
              <a:t> </a:t>
            </a:r>
            <a:r>
              <a:rPr lang="en-US" dirty="0"/>
              <a:t>Face shields.</a:t>
            </a:r>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15</a:t>
            </a:fld>
            <a:endParaRPr lang="en-US" altLang="en-US" dirty="0"/>
          </a:p>
        </p:txBody>
      </p:sp>
    </p:spTree>
    <p:extLst>
      <p:ext uri="{BB962C8B-B14F-4D97-AF65-F5344CB8AC3E}">
        <p14:creationId xmlns:p14="http://schemas.microsoft.com/office/powerpoint/2010/main" val="1174352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I</a:t>
            </a:r>
            <a:r>
              <a:rPr lang="en-US" sz="1200" b="0" i="0" kern="1200" baseline="0" dirty="0">
                <a:solidFill>
                  <a:schemeClr val="tx1"/>
                </a:solidFill>
                <a:effectLst/>
                <a:latin typeface="+mn-lt"/>
                <a:ea typeface="MS PGothic" pitchFamily="34" charset="-128"/>
                <a:cs typeface="+mn-cs"/>
              </a:rPr>
              <a:t> would like to stress the importance of a clean shaven face for respirator wearers. Not just on the day of the fit test, but each time the respirator is worn.  As previously mentioned, the </a:t>
            </a:r>
            <a:r>
              <a:rPr lang="en-US" sz="1200" b="0" i="0" kern="1200" dirty="0">
                <a:solidFill>
                  <a:schemeClr val="tx1"/>
                </a:solidFill>
                <a:effectLst/>
                <a:latin typeface="+mn-lt"/>
                <a:ea typeface="MS PGothic" pitchFamily="34" charset="-128"/>
                <a:cs typeface="+mn-cs"/>
              </a:rPr>
              <a:t>particles in the air will take the path of least resistance and bypass the part of the respirator that captures or filters out the hazards </a:t>
            </a:r>
            <a:r>
              <a:rPr lang="en-US" sz="1200" b="0" i="0" kern="1200" baseline="0" dirty="0">
                <a:solidFill>
                  <a:schemeClr val="tx1"/>
                </a:solidFill>
                <a:effectLst/>
                <a:latin typeface="+mn-lt"/>
                <a:ea typeface="MS PGothic" pitchFamily="34" charset="-128"/>
                <a:cs typeface="+mn-cs"/>
              </a:rPr>
              <a:t>if facial hair disrupts the seal. S</a:t>
            </a:r>
            <a:r>
              <a:rPr lang="en-US" sz="1200" b="0" i="0" kern="1200" dirty="0">
                <a:solidFill>
                  <a:schemeClr val="tx1"/>
                </a:solidFill>
                <a:effectLst/>
                <a:latin typeface="+mn-lt"/>
                <a:ea typeface="MS PGothic" pitchFamily="34" charset="-128"/>
                <a:cs typeface="+mn-cs"/>
              </a:rPr>
              <a:t>tudies have shown that even a day or two of stubble can begin to reduce a respirator’s protection.  Research tells us that the presence of facial hair under the sealing surface causes 20 to 1000 times more leakage compared to clean-shaven individuals.</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a:t>
            </a:r>
            <a:r>
              <a:rPr lang="en-US" sz="1200" b="0" i="0" kern="1200" baseline="0" dirty="0">
                <a:solidFill>
                  <a:schemeClr val="tx1"/>
                </a:solidFill>
                <a:effectLst/>
                <a:latin typeface="+mn-lt"/>
                <a:ea typeface="MS PGothic" pitchFamily="34" charset="-128"/>
                <a:cs typeface="+mn-cs"/>
              </a:rPr>
              <a:t> following info graphic can help a fit test administrator determine if someone's facial hair is acceptable for use with a tight fitting respirator.</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16</a:t>
            </a:fld>
            <a:endParaRPr lang="en-US" altLang="en-US" dirty="0"/>
          </a:p>
        </p:txBody>
      </p:sp>
    </p:spTree>
    <p:extLst>
      <p:ext uri="{BB962C8B-B14F-4D97-AF65-F5344CB8AC3E}">
        <p14:creationId xmlns:p14="http://schemas.microsoft.com/office/powerpoint/2010/main" val="837921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17</a:t>
            </a:fld>
            <a:endParaRPr lang="en-US" altLang="en-US" dirty="0"/>
          </a:p>
        </p:txBody>
      </p:sp>
    </p:spTree>
    <p:extLst>
      <p:ext uri="{BB962C8B-B14F-4D97-AF65-F5344CB8AC3E}">
        <p14:creationId xmlns:p14="http://schemas.microsoft.com/office/powerpoint/2010/main" val="2568195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assessing</a:t>
            </a:r>
            <a:r>
              <a:rPr lang="en-US" baseline="0" dirty="0"/>
              <a:t> the sealing surface for the user, it is time to select a size/model of respirator for the user and assess for comfort and fit. Facilities should provide multiple models and sizes to account for differences in the respirator users facial features. Ensuring that you have at least two sizes available, such as small and regular will cover most respirator users. The fit test administrator should help the user choose a respirator that will best fit the user and their facial features. This process can be more of an art then science, but will become easier as the administrator becomes familiar with the respirators available at their facility.</a:t>
            </a:r>
          </a:p>
          <a:p>
            <a:endParaRPr lang="en-US" baseline="0" dirty="0"/>
          </a:p>
          <a:p>
            <a:r>
              <a:rPr lang="en-US" baseline="0" dirty="0"/>
              <a:t>After the initial respirator determination has been made, have the user don the most comfortable respirator, and wear the respirator for several minutes. </a:t>
            </a:r>
          </a:p>
          <a:p>
            <a:endParaRPr lang="en-US" baseline="0" dirty="0"/>
          </a:p>
          <a:p>
            <a:r>
              <a:rPr lang="en-US" baseline="0" dirty="0"/>
              <a:t>The next steps will be to asses the respirator for comfort and fit, which we will go into detail in the following slides.</a:t>
            </a:r>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18</a:t>
            </a:fld>
            <a:endParaRPr lang="en-US" altLang="en-US" dirty="0"/>
          </a:p>
        </p:txBody>
      </p:sp>
    </p:spTree>
    <p:extLst>
      <p:ext uri="{BB962C8B-B14F-4D97-AF65-F5344CB8AC3E}">
        <p14:creationId xmlns:p14="http://schemas.microsoft.com/office/powerpoint/2010/main" val="3843514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having</a:t>
            </a:r>
            <a:r>
              <a:rPr lang="en-US" baseline="0" dirty="0"/>
              <a:t> the respirator user don (put on) a respirator that seems suitable for their facial features, the first step is to assess for comfort. As a side note, we assess comfort first because if a user is not comfortable in their PPE, they are less likely to wear the PPPE, or use it as intended or fitted. The first place to start is how the respirator feels on the bridge of their nose. Some respirators can place a large amount of pressure on the nose. If the respirator is comfortable, have the user try on their eye protection if required to use it. Ensure that they can comfortably wear their eye protection along with the respirator. Next ask the user if they have room to talk comfortably and how the respirator feels on their face and cheeks. If the user indicates that the respirator is comfortable, move on to assessing for adequate fit. </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19</a:t>
            </a:fld>
            <a:endParaRPr lang="en-US" altLang="en-US" dirty="0"/>
          </a:p>
        </p:txBody>
      </p:sp>
    </p:spTree>
    <p:extLst>
      <p:ext uri="{BB962C8B-B14F-4D97-AF65-F5344CB8AC3E}">
        <p14:creationId xmlns:p14="http://schemas.microsoft.com/office/powerpoint/2010/main" val="3934185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2</a:t>
            </a:fld>
            <a:endParaRPr lang="en-US"/>
          </a:p>
        </p:txBody>
      </p:sp>
    </p:spTree>
    <p:extLst>
      <p:ext uri="{BB962C8B-B14F-4D97-AF65-F5344CB8AC3E}">
        <p14:creationId xmlns:p14="http://schemas.microsoft.com/office/powerpoint/2010/main" val="2789261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20</a:t>
            </a:fld>
            <a:endParaRPr lang="en-US" altLang="en-US" dirty="0"/>
          </a:p>
        </p:txBody>
      </p:sp>
    </p:spTree>
    <p:extLst>
      <p:ext uri="{BB962C8B-B14F-4D97-AF65-F5344CB8AC3E}">
        <p14:creationId xmlns:p14="http://schemas.microsoft.com/office/powerpoint/2010/main" val="672607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21</a:t>
            </a:fld>
            <a:endParaRPr lang="en-US" altLang="en-US" dirty="0"/>
          </a:p>
        </p:txBody>
      </p:sp>
    </p:spTree>
    <p:extLst>
      <p:ext uri="{BB962C8B-B14F-4D97-AF65-F5344CB8AC3E}">
        <p14:creationId xmlns:p14="http://schemas.microsoft.com/office/powerpoint/2010/main" val="3141519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first example we will</a:t>
            </a:r>
            <a:r>
              <a:rPr lang="en-US" baseline="0" dirty="0"/>
              <a:t> look at a respirator that is too small for the user. The first step is to determine if the chin is properly placed. If we look at the picture on the right, we can see that the respirator does not appear to be covering the entire chin. Additionally, the user indicated that they do not feel that their chin is sitting snugly in the mask, both indications that it may be too small. The next step is to look at the fit across the bridge of the nose. The user indicated that there was a lot of discomfort from the nose piece and if we look at the picture on the right, we can see that it is sitting fairly low on the user’s nose which is an additional indication that the respirator is too small. Finally, assess the strap tension. The user indicated that the respirator felt tight and uncomfortable. If we look at the picture on the left we can see that both the user’s face and the respirator are slightly deformed, indicating the strap tension is too high.</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22</a:t>
            </a:fld>
            <a:endParaRPr lang="en-US" altLang="en-US" dirty="0"/>
          </a:p>
        </p:txBody>
      </p:sp>
    </p:spTree>
    <p:extLst>
      <p:ext uri="{BB962C8B-B14F-4D97-AF65-F5344CB8AC3E}">
        <p14:creationId xmlns:p14="http://schemas.microsoft.com/office/powerpoint/2010/main" val="3487111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a:t>
            </a:r>
            <a:r>
              <a:rPr lang="en-US" baseline="0" dirty="0"/>
              <a:t>example we are going to cover is a respirator that is too large. The first step is to determine if the chin is properly placed. If we look at the picture on the right, we can see that the respirator extends well past the chin, potentially leaving gaps in the seal and indicating that the respirator is too big. The next step is to look at the fit across the nose bridge.  Even with the nose clip adjusted the respirator appears to be spanning too far across the orbital cavity potentially leaving gaps in the respirator around the eyes or nose, as seen in the picture on the left. This indicates that the respirator is too big. Finally, assess the strap tension. The user indicated the respirator felt loose and that the straps were not snug.</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23</a:t>
            </a:fld>
            <a:endParaRPr lang="en-US" altLang="en-US" dirty="0"/>
          </a:p>
        </p:txBody>
      </p:sp>
    </p:spTree>
    <p:extLst>
      <p:ext uri="{BB962C8B-B14F-4D97-AF65-F5344CB8AC3E}">
        <p14:creationId xmlns:p14="http://schemas.microsoft.com/office/powerpoint/2010/main" val="2192121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example we are going to cover is a respirator that is</a:t>
            </a:r>
            <a:r>
              <a:rPr lang="en-US" baseline="0" dirty="0"/>
              <a:t> fits adequately</a:t>
            </a:r>
            <a:r>
              <a:rPr lang="en-US" dirty="0"/>
              <a:t>. </a:t>
            </a:r>
            <a:r>
              <a:rPr lang="en-US" baseline="0" dirty="0"/>
              <a:t>To start out with, we can see in the photo on the right that that the chin appears to be seated well in the respirator without extending past the user’s chin. </a:t>
            </a:r>
            <a:r>
              <a:rPr lang="en-US" dirty="0"/>
              <a:t>The next step is to look at the fit across the nose bridge.  The photos</a:t>
            </a:r>
            <a:r>
              <a:rPr lang="en-US" baseline="0" dirty="0"/>
              <a:t> show that the respirator is sitting well across the bridge but not spanning across the orbital cavity indicating good fit. </a:t>
            </a:r>
            <a:r>
              <a:rPr lang="en-US" dirty="0"/>
              <a:t>Finally, we’ll assess the strap tension. The user indicated that the respirator</a:t>
            </a:r>
            <a:r>
              <a:rPr lang="en-US" baseline="0" dirty="0"/>
              <a:t> felt snug, and the straps do not appear to be deforming the users face indicating adequate strap tension and overall good fitting respirator.</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24</a:t>
            </a:fld>
            <a:endParaRPr lang="en-US" altLang="en-US" dirty="0"/>
          </a:p>
        </p:txBody>
      </p:sp>
    </p:spTree>
    <p:extLst>
      <p:ext uri="{BB962C8B-B14F-4D97-AF65-F5344CB8AC3E}">
        <p14:creationId xmlns:p14="http://schemas.microsoft.com/office/powerpoint/2010/main" val="3843465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We will begin with the components of an example fit test kit. Your kit may be different, but should come with similar materials and instructions.</a:t>
            </a:r>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25</a:t>
            </a:fld>
            <a:endParaRPr lang="en-US" altLang="en-US" dirty="0"/>
          </a:p>
        </p:txBody>
      </p:sp>
    </p:spTree>
    <p:extLst>
      <p:ext uri="{BB962C8B-B14F-4D97-AF65-F5344CB8AC3E}">
        <p14:creationId xmlns:p14="http://schemas.microsoft.com/office/powerpoint/2010/main" val="4192024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After you unpack your kit, as pictured, you should have a  fit test hood(s), 2 nebulizers and both sensitivity and test solutions.  </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26</a:t>
            </a:fld>
            <a:endParaRPr lang="en-US" altLang="en-US" dirty="0"/>
          </a:p>
        </p:txBody>
      </p:sp>
    </p:spTree>
    <p:extLst>
      <p:ext uri="{BB962C8B-B14F-4D97-AF65-F5344CB8AC3E}">
        <p14:creationId xmlns:p14="http://schemas.microsoft.com/office/powerpoint/2010/main" val="3018580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You will need two nebulizers. The first step to prepare the nebulizers is to ensure that the nebulizer insert is present and the orifice is clear. Once this is confirmed, fill 1 nebulizer with 1 milliliter of the </a:t>
            </a:r>
            <a:r>
              <a:rPr lang="en-US" u="sng" baseline="0" dirty="0"/>
              <a:t>Sensitivity</a:t>
            </a:r>
            <a:r>
              <a:rPr lang="en-US" baseline="0" dirty="0"/>
              <a:t> solution and the 2</a:t>
            </a:r>
            <a:r>
              <a:rPr lang="en-US" baseline="30000" dirty="0"/>
              <a:t>nd</a:t>
            </a:r>
            <a:r>
              <a:rPr lang="en-US" baseline="0" dirty="0"/>
              <a:t> nebulizer with 1 milliliter of the </a:t>
            </a:r>
            <a:r>
              <a:rPr lang="en-US" u="sng" baseline="0" dirty="0"/>
              <a:t>Test</a:t>
            </a:r>
            <a:r>
              <a:rPr lang="en-US" baseline="0" dirty="0"/>
              <a:t> solution. After filling the nebulizers and threading the tops back on, remove both of the plugs on each nebulizer and test each nebulizer, they should generate a visible aerosol cloud. Be sure that you have a accountability mechanism in place to keep the two nebulizers separate. Many kits will provide a color coded label for the nebulizers. </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27</a:t>
            </a:fld>
            <a:endParaRPr lang="en-US" altLang="en-US" dirty="0"/>
          </a:p>
        </p:txBody>
      </p:sp>
    </p:spTree>
    <p:extLst>
      <p:ext uri="{BB962C8B-B14F-4D97-AF65-F5344CB8AC3E}">
        <p14:creationId xmlns:p14="http://schemas.microsoft.com/office/powerpoint/2010/main" val="4269672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If</a:t>
            </a:r>
            <a:r>
              <a:rPr lang="en-US" baseline="0" dirty="0"/>
              <a:t> you notice that your nebulizer is not producing a good aerosol cloud go through the following steps. The first is to check if one of the plugs is still in, if so, remove the plug(s) and try again. If you are still having poor aerosol generation check to see if the nebulizer insert is present, if it not, place the spare insert into the nebulizer</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28</a:t>
            </a:fld>
            <a:endParaRPr lang="en-US" altLang="en-US" dirty="0"/>
          </a:p>
        </p:txBody>
      </p:sp>
    </p:spTree>
    <p:extLst>
      <p:ext uri="{BB962C8B-B14F-4D97-AF65-F5344CB8AC3E}">
        <p14:creationId xmlns:p14="http://schemas.microsoft.com/office/powerpoint/2010/main" val="26490823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Before you</a:t>
            </a:r>
            <a:r>
              <a:rPr lang="en-US" baseline="0" dirty="0"/>
              <a:t> begin, the fit test procedure must be explained to the participant and confirm that  medical clearance to wear that specific respirator has been granted.</a:t>
            </a:r>
          </a:p>
          <a:p>
            <a:r>
              <a:rPr lang="en-US" baseline="0" dirty="0"/>
              <a:t>During this time ask the participant if they have any medical conditions that would interfere with the test process such as unable to taste sweet or bitter flavors.</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29</a:t>
            </a:fld>
            <a:endParaRPr lang="en-US" altLang="en-US" dirty="0"/>
          </a:p>
        </p:txBody>
      </p:sp>
    </p:spTree>
    <p:extLst>
      <p:ext uri="{BB962C8B-B14F-4D97-AF65-F5344CB8AC3E}">
        <p14:creationId xmlns:p14="http://schemas.microsoft.com/office/powerpoint/2010/main" val="4142659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eight Elements to a respiratory protection program, they include</a:t>
            </a:r>
          </a:p>
          <a:p>
            <a:pPr marL="228600" indent="-228600">
              <a:buFont typeface="+mj-lt"/>
              <a:buAutoNum type="arabicPeriod"/>
            </a:pPr>
            <a:r>
              <a:rPr lang="en-US" dirty="0"/>
              <a:t>   A  written program</a:t>
            </a:r>
          </a:p>
          <a:p>
            <a:pPr marL="342900" indent="-342900">
              <a:lnSpc>
                <a:spcPct val="90000"/>
              </a:lnSpc>
              <a:buFont typeface="+mj-lt"/>
              <a:buAutoNum type="arabicPeriod"/>
            </a:pPr>
            <a:r>
              <a:rPr lang="en-US" altLang="en-US" dirty="0"/>
              <a:t>The proper selection of appropriate respirators, including the specific types (makes and models) appropriate for that job or task and exposure(s)</a:t>
            </a:r>
          </a:p>
          <a:p>
            <a:pPr marL="342900" indent="-342900">
              <a:lnSpc>
                <a:spcPct val="90000"/>
              </a:lnSpc>
              <a:buFont typeface="+mj-lt"/>
              <a:buAutoNum type="arabicPeriod"/>
            </a:pPr>
            <a:r>
              <a:rPr lang="en-US" altLang="en-US" sz="1200" dirty="0"/>
              <a:t>Assessing any medical limitations people have when wearing those respirators in those working conditions</a:t>
            </a:r>
          </a:p>
          <a:p>
            <a:pPr marL="342900" indent="-342900">
              <a:lnSpc>
                <a:spcPct val="90000"/>
              </a:lnSpc>
              <a:buFont typeface="+mj-lt"/>
              <a:buAutoNum type="arabicPeriod"/>
            </a:pPr>
            <a:r>
              <a:rPr lang="en-US" altLang="en-US" sz="1200" dirty="0"/>
              <a:t>Testing to determine which respirator makes and models properly fit the specific worker</a:t>
            </a:r>
          </a:p>
          <a:p>
            <a:pPr marL="342900" indent="-342900">
              <a:lnSpc>
                <a:spcPct val="90000"/>
              </a:lnSpc>
              <a:buFont typeface="+mj-lt"/>
              <a:buAutoNum type="arabicPeriod"/>
            </a:pPr>
            <a:r>
              <a:rPr lang="en-US" altLang="en-US" sz="1200" dirty="0"/>
              <a:t>Written procedures on how to properly use the respirator</a:t>
            </a:r>
          </a:p>
          <a:p>
            <a:pPr marL="342900" indent="-342900">
              <a:lnSpc>
                <a:spcPct val="90000"/>
              </a:lnSpc>
              <a:buFont typeface="+mj-lt"/>
              <a:buAutoNum type="arabicPeriod"/>
            </a:pPr>
            <a:r>
              <a:rPr lang="en-US" altLang="en-US" sz="1200" dirty="0"/>
              <a:t>Maintaining the respirator so that it’s clean and working as expected</a:t>
            </a:r>
          </a:p>
          <a:p>
            <a:pPr marL="342900" indent="-342900">
              <a:lnSpc>
                <a:spcPct val="90000"/>
              </a:lnSpc>
              <a:buFont typeface="+mj-lt"/>
              <a:buAutoNum type="arabicPeriod"/>
            </a:pPr>
            <a:r>
              <a:rPr lang="en-US" altLang="en-US" sz="1200" dirty="0"/>
              <a:t>Training Employees </a:t>
            </a:r>
          </a:p>
          <a:p>
            <a:pPr marL="342900" indent="-342900">
              <a:lnSpc>
                <a:spcPct val="90000"/>
              </a:lnSpc>
              <a:buFont typeface="+mj-lt"/>
              <a:buAutoNum type="arabicPeriod"/>
            </a:pPr>
            <a:r>
              <a:rPr lang="en-US" altLang="en-US" sz="1200" dirty="0"/>
              <a:t>And finally how the respirator program is routinely evaluated to determine it’s effectiveness, and to make changes for continuous improvement.</a:t>
            </a:r>
          </a:p>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3</a:t>
            </a:fld>
            <a:endParaRPr lang="en-US"/>
          </a:p>
        </p:txBody>
      </p:sp>
    </p:spTree>
    <p:extLst>
      <p:ext uri="{BB962C8B-B14F-4D97-AF65-F5344CB8AC3E}">
        <p14:creationId xmlns:p14="http://schemas.microsoft.com/office/powerpoint/2010/main" val="33650805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they are aerosolized, the fit test solutions may cling to your clothes,</a:t>
            </a:r>
            <a:r>
              <a:rPr lang="en-US" baseline="0" dirty="0"/>
              <a:t> skin and hair. The solutions are made from food grade materials, but they are bitter or sweet depending on the solution you are using.</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30</a:t>
            </a:fld>
            <a:endParaRPr lang="en-US" altLang="en-US" dirty="0"/>
          </a:p>
        </p:txBody>
      </p:sp>
    </p:spTree>
    <p:extLst>
      <p:ext uri="{BB962C8B-B14F-4D97-AF65-F5344CB8AC3E}">
        <p14:creationId xmlns:p14="http://schemas.microsoft.com/office/powerpoint/2010/main" val="490801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The first step is sensitivity screening, this establishes the participant’s</a:t>
            </a:r>
            <a:r>
              <a:rPr lang="en-US" baseline="0" dirty="0"/>
              <a:t> </a:t>
            </a:r>
            <a:r>
              <a:rPr lang="en-US" dirty="0"/>
              <a:t>ability to taste the test agent. </a:t>
            </a:r>
            <a:r>
              <a:rPr lang="en-US" baseline="0" dirty="0"/>
              <a:t>Sensitivity testing is performed with the test hood over the participants head and </a:t>
            </a:r>
            <a:r>
              <a:rPr lang="en-US" u="sng" baseline="0" dirty="0"/>
              <a:t>without</a:t>
            </a:r>
            <a:r>
              <a:rPr lang="en-US" baseline="0" dirty="0"/>
              <a:t> a respirator. Have the participant put the hood over their head. Position the hood so that there is approximately 6 inches between the hood window and their face. Instruct the participant to open their mouth and slightly extend their tongue and breathe through their mouth during the sensitivity test. </a:t>
            </a:r>
            <a:endParaRPr lang="en-US" dirty="0"/>
          </a:p>
          <a:p>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31</a:t>
            </a:fld>
            <a:endParaRPr lang="en-US" altLang="en-US" dirty="0"/>
          </a:p>
        </p:txBody>
      </p:sp>
    </p:spTree>
    <p:extLst>
      <p:ext uri="{BB962C8B-B14F-4D97-AF65-F5344CB8AC3E}">
        <p14:creationId xmlns:p14="http://schemas.microsoft.com/office/powerpoint/2010/main" val="3733949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Sensitivity screening: start by</a:t>
            </a:r>
            <a:r>
              <a:rPr lang="en-US" baseline="0" dirty="0"/>
              <a:t> inserting the nozzle of the nebulizer with the </a:t>
            </a:r>
            <a:r>
              <a:rPr lang="en-US" u="sng" baseline="0" dirty="0"/>
              <a:t>sensitivity</a:t>
            </a:r>
            <a:r>
              <a:rPr lang="en-US" baseline="0" dirty="0"/>
              <a:t> solution into the hood. Be careful not to directly point the nozzle toward the participant’s face. Try slightly turning the nozzle to the left or right after inserting it into the hood. </a:t>
            </a:r>
          </a:p>
          <a:p>
            <a:endParaRPr lang="en-US" baseline="0" dirty="0"/>
          </a:p>
          <a:p>
            <a:r>
              <a:rPr lang="en-US" baseline="0" dirty="0"/>
              <a:t>Start with an initial set of 10 squeezes. Instruct the participant to tell you if they taste the test agent at any time during the 10 squeezes. If they taste the test agent at or before 10 squeezes, you can stop the test and assign a sensitivity level of 10 regardless of whether they tasted it before or at the 10</a:t>
            </a:r>
            <a:r>
              <a:rPr lang="en-US" baseline="30000" dirty="0"/>
              <a:t>th</a:t>
            </a:r>
            <a:r>
              <a:rPr lang="en-US" baseline="0" dirty="0"/>
              <a:t> squeeze. If the participant does not taste the test agent after 10 squeezes. Begin to put an additional 10 squeezes into the hood. If they now taste the test agent </a:t>
            </a:r>
            <a:r>
              <a:rPr lang="en-US" u="sng" baseline="0" dirty="0"/>
              <a:t>before</a:t>
            </a:r>
            <a:r>
              <a:rPr lang="en-US" baseline="0" dirty="0"/>
              <a:t> the 21</a:t>
            </a:r>
            <a:r>
              <a:rPr lang="en-US" baseline="30000" dirty="0"/>
              <a:t>st</a:t>
            </a:r>
            <a:r>
              <a:rPr lang="en-US" baseline="0" dirty="0"/>
              <a:t> squeeze, assign a sensitivity level of 20. If the participant still can’t taste the test agent, begin to put a final set of 10 squeezes into the hood. If they can taste the test agent before the 31</a:t>
            </a:r>
            <a:r>
              <a:rPr lang="en-US" baseline="30000" dirty="0"/>
              <a:t>st</a:t>
            </a:r>
            <a:r>
              <a:rPr lang="en-US" baseline="0" dirty="0"/>
              <a:t> squeeze, assign a sensitivity level of 30. If they can still not taste the test agent after 30 squeezes, the test is over and the participant can</a:t>
            </a:r>
            <a:r>
              <a:rPr lang="en-US" u="sng" baseline="0" dirty="0"/>
              <a:t>not</a:t>
            </a:r>
            <a:r>
              <a:rPr lang="en-US" baseline="0" dirty="0"/>
              <a:t> be tested with this method. Another fit testing method will need to be tried. Other fit testing methods include sweet solution if bitter was previously used, or visa versa and quantitative fit testing with a machine.</a:t>
            </a:r>
          </a:p>
          <a:p>
            <a:endParaRPr lang="en-US" baseline="0" dirty="0"/>
          </a:p>
          <a:p>
            <a:r>
              <a:rPr lang="en-US" dirty="0"/>
              <a:t>https://ccsearch-dev.creativecommons.org/photos/251b42af-3ba9-4cdb-93e0-8243fe19eae4</a:t>
            </a:r>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32</a:t>
            </a:fld>
            <a:endParaRPr lang="en-US" altLang="en-US" dirty="0"/>
          </a:p>
        </p:txBody>
      </p:sp>
    </p:spTree>
    <p:extLst>
      <p:ext uri="{BB962C8B-B14F-4D97-AF65-F5344CB8AC3E}">
        <p14:creationId xmlns:p14="http://schemas.microsoft.com/office/powerpoint/2010/main" val="2515186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dirty="0"/>
              <a:t>After</a:t>
            </a:r>
            <a:r>
              <a:rPr lang="en-US" baseline="0" dirty="0"/>
              <a:t> completing the sensitivity test, have the participant wait few minutes to clear the test agent flavor from their mouth. Rinsing with water may help with clearing the flavor.</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33</a:t>
            </a:fld>
            <a:endParaRPr lang="en-US" altLang="en-US" dirty="0"/>
          </a:p>
        </p:txBody>
      </p:sp>
    </p:spTree>
    <p:extLst>
      <p:ext uri="{BB962C8B-B14F-4D97-AF65-F5344CB8AC3E}">
        <p14:creationId xmlns:p14="http://schemas.microsoft.com/office/powerpoint/2010/main" val="14027158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With the sensitivity test successfully completed, instruct the participant to don their respirator. Have them perform a user seal check to ensure that the respirator is fitted correctly.  After the participant is comfortable, have them put the test hood over their head again, this time with their respirator on. Position the hood so that there is approximately 6 inches between the hood window and their face.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34</a:t>
            </a:fld>
            <a:endParaRPr lang="en-US" altLang="en-US" dirty="0"/>
          </a:p>
        </p:txBody>
      </p:sp>
    </p:spTree>
    <p:extLst>
      <p:ext uri="{BB962C8B-B14F-4D97-AF65-F5344CB8AC3E}">
        <p14:creationId xmlns:p14="http://schemas.microsoft.com/office/powerpoint/2010/main" val="3994954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With fit test solution, pump the full number of squeezes determined during the sensitivity test, 10, 20, or 30 of the test solution into the test hood.</a:t>
            </a:r>
          </a:p>
          <a:p>
            <a:endParaRPr lang="en-US" baseline="0" dirty="0"/>
          </a:p>
          <a:p>
            <a:r>
              <a:rPr lang="en-US" baseline="0" dirty="0"/>
              <a:t>After the initial set of squeezes into the hood with the test solution, the participant can start the exercises. </a:t>
            </a:r>
          </a:p>
          <a:p>
            <a:endParaRPr lang="en-US" baseline="0" dirty="0"/>
          </a:p>
          <a:p>
            <a:r>
              <a:rPr lang="en-US" baseline="0" dirty="0"/>
              <a:t>To maintain the concentration of solution in the hood during the test, renew the test solution every 30 seconds by putting in one-half the number of squeezes determined in the sensitivity test. For example, if the participant’s sensitivity level was 10, then you would pump in an additional 5 squeezes every 30 seconds during the test. I would recommend that you have a stop watch to keep track. Remember not to aim the nozzle directly at the participant’s face.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35</a:t>
            </a:fld>
            <a:endParaRPr lang="en-US" altLang="en-US" dirty="0"/>
          </a:p>
        </p:txBody>
      </p:sp>
    </p:spTree>
    <p:extLst>
      <p:ext uri="{BB962C8B-B14F-4D97-AF65-F5344CB8AC3E}">
        <p14:creationId xmlns:p14="http://schemas.microsoft.com/office/powerpoint/2010/main" val="2943915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We will now</a:t>
            </a:r>
            <a:r>
              <a:rPr lang="en-US" baseline="0" dirty="0"/>
              <a:t> move into the test exercises. Perform all of the following exercises for 1 minute. To start the test we will put the full number of squeezes into the hood, either 10, 20, or 30. After 30 seconds, half the number of squeezes will be used.</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US" baseline="0" dirty="0"/>
              <a:t>The first exercise is normal breathing.</a:t>
            </a:r>
          </a:p>
          <a:p>
            <a:r>
              <a:rPr lang="en-US" baseline="0" dirty="0"/>
              <a:t>Remember to renew the test solution in the hood every 30 seconds with ½ the number to squeezes (either 5, 10, or 15 ) as determined during the sensitivity test.</a:t>
            </a:r>
          </a:p>
          <a:p>
            <a:endParaRPr lang="en-US" baseline="0"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36</a:t>
            </a:fld>
            <a:endParaRPr lang="en-US" altLang="en-US" dirty="0"/>
          </a:p>
        </p:txBody>
      </p:sp>
    </p:spTree>
    <p:extLst>
      <p:ext uri="{BB962C8B-B14F-4D97-AF65-F5344CB8AC3E}">
        <p14:creationId xmlns:p14="http://schemas.microsoft.com/office/powerpoint/2010/main" val="3778852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baseline="0" dirty="0">
                <a:solidFill>
                  <a:schemeClr val="tx1"/>
                </a:solidFill>
                <a:effectLst/>
                <a:latin typeface="+mn-lt"/>
                <a:ea typeface="MS PGothic" pitchFamily="34" charset="-128"/>
                <a:cs typeface="+mn-cs"/>
              </a:rPr>
              <a:t>Breathe deeply and regularly. Take </a:t>
            </a:r>
            <a:r>
              <a:rPr lang="en-US" sz="1200" b="0" i="0" kern="1200" dirty="0">
                <a:solidFill>
                  <a:schemeClr val="tx1"/>
                </a:solidFill>
                <a:effectLst/>
                <a:latin typeface="+mn-lt"/>
                <a:ea typeface="MS PGothic" pitchFamily="34" charset="-128"/>
                <a:cs typeface="+mn-cs"/>
              </a:rPr>
              <a:t>caution so as not to hyperventilate.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37</a:t>
            </a:fld>
            <a:endParaRPr lang="en-US" altLang="en-US" dirty="0"/>
          </a:p>
        </p:txBody>
      </p:sp>
    </p:spTree>
    <p:extLst>
      <p:ext uri="{BB962C8B-B14F-4D97-AF65-F5344CB8AC3E}">
        <p14:creationId xmlns:p14="http://schemas.microsoft.com/office/powerpoint/2010/main" val="19539358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Turning </a:t>
            </a:r>
            <a:r>
              <a:rPr lang="en-US" baseline="0" dirty="0"/>
              <a:t>the head side to side. Instruct the participant to turn their head side to side stopping to take a breath at each shoulder.</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38</a:t>
            </a:fld>
            <a:endParaRPr lang="en-US" altLang="en-US" dirty="0"/>
          </a:p>
        </p:txBody>
      </p:sp>
    </p:spTree>
    <p:extLst>
      <p:ext uri="{BB962C8B-B14F-4D97-AF65-F5344CB8AC3E}">
        <p14:creationId xmlns:p14="http://schemas.microsoft.com/office/powerpoint/2010/main" val="2131318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Nodding your head up and down. Instruct the participant to slowly nod their head up and down taking a breath in the up and down position</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39</a:t>
            </a:fld>
            <a:endParaRPr lang="en-US" altLang="en-US" dirty="0"/>
          </a:p>
        </p:txBody>
      </p:sp>
    </p:spTree>
    <p:extLst>
      <p:ext uri="{BB962C8B-B14F-4D97-AF65-F5344CB8AC3E}">
        <p14:creationId xmlns:p14="http://schemas.microsoft.com/office/powerpoint/2010/main" val="264245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S PGothic" pitchFamily="34" charset="-128"/>
                <a:cs typeface="+mn-cs"/>
              </a:rPr>
              <a:t>OSHA standard 29 CFR 1910.134(c), which requires the employer to develop and implement a written respiratory protection program with required worksite-specific procedures and elements for required respirator use. </a:t>
            </a:r>
          </a:p>
          <a:p>
            <a:endParaRPr lang="en-US" sz="1200" kern="1200" dirty="0">
              <a:solidFill>
                <a:schemeClr val="tx1"/>
              </a:solidFill>
              <a:effectLst/>
              <a:latin typeface="+mn-lt"/>
              <a:ea typeface="MS PGothic" pitchFamily="34" charset="-128"/>
              <a:cs typeface="+mn-cs"/>
            </a:endParaRPr>
          </a:p>
          <a:p>
            <a:r>
              <a:rPr lang="en-US" sz="1200" kern="1200" dirty="0">
                <a:solidFill>
                  <a:schemeClr val="tx1"/>
                </a:solidFill>
                <a:effectLst/>
                <a:latin typeface="+mn-lt"/>
                <a:ea typeface="MS PGothic" pitchFamily="34" charset="-128"/>
                <a:cs typeface="+mn-cs"/>
              </a:rPr>
              <a:t>This program must be administered by a suitably trained program administrator.</a:t>
            </a:r>
          </a:p>
          <a:p>
            <a:endParaRPr lang="en-US" sz="1200" kern="1200" dirty="0">
              <a:solidFill>
                <a:schemeClr val="tx1"/>
              </a:solidFill>
              <a:effectLst/>
              <a:latin typeface="+mn-lt"/>
              <a:ea typeface="MS PGothic" pitchFamily="34" charset="-128"/>
              <a:cs typeface="+mn-cs"/>
            </a:endParaRPr>
          </a:p>
          <a:p>
            <a:r>
              <a:rPr lang="en-US" sz="1200" kern="1200" dirty="0">
                <a:solidFill>
                  <a:schemeClr val="tx1"/>
                </a:solidFill>
                <a:effectLst/>
                <a:latin typeface="+mn-lt"/>
                <a:ea typeface="MS PGothic" pitchFamily="34" charset="-128"/>
                <a:cs typeface="+mn-cs"/>
              </a:rPr>
              <a:t>The employer must provide </a:t>
            </a:r>
            <a:r>
              <a:rPr lang="en-US" sz="1200" dirty="0"/>
              <a:t>respirators, training, and medical evaluations at no cost to the employee.</a:t>
            </a:r>
          </a:p>
          <a:p>
            <a:endParaRPr lang="en-US" sz="1200" dirty="0"/>
          </a:p>
          <a:p>
            <a:r>
              <a:rPr lang="en-US" sz="1200" kern="1200" dirty="0">
                <a:solidFill>
                  <a:schemeClr val="tx1"/>
                </a:solidFill>
                <a:effectLst/>
                <a:latin typeface="+mn-lt"/>
                <a:ea typeface="MS PGothic" pitchFamily="34" charset="-128"/>
                <a:cs typeface="+mn-cs"/>
              </a:rPr>
              <a:t>A written copy of the current respiratory protection program must be retained by the employer and made available upon request to affected employees and OSHA. Furthermore,</a:t>
            </a:r>
            <a:r>
              <a:rPr lang="en-US" sz="1200" kern="1200" baseline="0" dirty="0">
                <a:solidFill>
                  <a:schemeClr val="tx1"/>
                </a:solidFill>
                <a:effectLst/>
                <a:latin typeface="+mn-lt"/>
                <a:ea typeface="MS PGothic" pitchFamily="34" charset="-128"/>
                <a:cs typeface="+mn-cs"/>
              </a:rPr>
              <a:t> </a:t>
            </a:r>
            <a:r>
              <a:rPr lang="en-US" sz="1200" kern="1200" dirty="0">
                <a:solidFill>
                  <a:schemeClr val="tx1"/>
                </a:solidFill>
                <a:effectLst/>
                <a:latin typeface="+mn-lt"/>
                <a:ea typeface="MS PGothic" pitchFamily="34" charset="-128"/>
                <a:cs typeface="+mn-cs"/>
              </a:rPr>
              <a:t>several other types of records are required to be maintained by the employer.  </a:t>
            </a:r>
          </a:p>
          <a:p>
            <a:endParaRPr lang="en-US" sz="1200" kern="1200" dirty="0">
              <a:solidFill>
                <a:schemeClr val="tx1"/>
              </a:solidFill>
              <a:effectLst/>
              <a:latin typeface="+mn-lt"/>
              <a:ea typeface="MS PGothic" pitchFamily="34" charset="-128"/>
              <a:cs typeface="+mn-cs"/>
            </a:endParaRPr>
          </a:p>
          <a:p>
            <a:r>
              <a:rPr lang="en-US" sz="1200" kern="1200" dirty="0">
                <a:solidFill>
                  <a:schemeClr val="tx1"/>
                </a:solidFill>
                <a:effectLst/>
                <a:latin typeface="+mn-lt"/>
                <a:ea typeface="MS PGothic" pitchFamily="34" charset="-128"/>
                <a:cs typeface="+mn-cs"/>
              </a:rPr>
              <a:t>Examples include:</a:t>
            </a:r>
          </a:p>
          <a:p>
            <a:pPr lvl="0" fontAlgn="base"/>
            <a:r>
              <a:rPr lang="en-US" sz="1200" kern="1200" dirty="0">
                <a:solidFill>
                  <a:schemeClr val="tx1"/>
                </a:solidFill>
                <a:effectLst/>
                <a:latin typeface="+mn-lt"/>
                <a:ea typeface="MS PGothic" pitchFamily="34" charset="-128"/>
                <a:cs typeface="+mn-cs"/>
              </a:rPr>
              <a:t>Medical evaluation</a:t>
            </a:r>
          </a:p>
          <a:p>
            <a:pPr lvl="0" fontAlgn="base"/>
            <a:r>
              <a:rPr lang="en-US" sz="1200" kern="1200" dirty="0">
                <a:solidFill>
                  <a:schemeClr val="tx1"/>
                </a:solidFill>
                <a:effectLst/>
                <a:latin typeface="+mn-lt"/>
                <a:ea typeface="MS PGothic" pitchFamily="34" charset="-128"/>
                <a:cs typeface="+mn-cs"/>
              </a:rPr>
              <a:t>Fit test records</a:t>
            </a:r>
          </a:p>
          <a:p>
            <a:r>
              <a:rPr lang="en-US" sz="1200" kern="1200" dirty="0">
                <a:solidFill>
                  <a:schemeClr val="tx1"/>
                </a:solidFill>
                <a:effectLst/>
                <a:latin typeface="+mn-lt"/>
                <a:ea typeface="MS PGothic" pitchFamily="34" charset="-128"/>
                <a:cs typeface="+mn-cs"/>
              </a:rPr>
              <a:t>Certifications</a:t>
            </a:r>
          </a:p>
          <a:p>
            <a:endParaRPr lang="en-US" sz="1200" kern="1200" dirty="0">
              <a:solidFill>
                <a:schemeClr val="tx1"/>
              </a:solidFill>
              <a:effectLst/>
              <a:latin typeface="+mn-lt"/>
              <a:ea typeface="MS PGothic" pitchFamily="34" charset="-128"/>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S PGothic" pitchFamily="34" charset="-128"/>
                <a:cs typeface="+mn-cs"/>
              </a:rPr>
              <a:t>In addition, the respiratory protection program shall be updated as necessary to reflect changes in workplace conditions that affect respirator use.</a:t>
            </a:r>
          </a:p>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4</a:t>
            </a:fld>
            <a:endParaRPr lang="en-US"/>
          </a:p>
        </p:txBody>
      </p:sp>
    </p:spTree>
    <p:extLst>
      <p:ext uri="{BB962C8B-B14F-4D97-AF65-F5344CB8AC3E}">
        <p14:creationId xmlns:p14="http://schemas.microsoft.com/office/powerpoint/2010/main" val="16545694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Talking out loud. Instruction</a:t>
            </a:r>
            <a:r>
              <a:rPr lang="en-US" sz="1200" b="0" i="0" kern="1200" baseline="0" dirty="0">
                <a:solidFill>
                  <a:schemeClr val="tx1"/>
                </a:solidFill>
                <a:effectLst/>
                <a:latin typeface="+mn-lt"/>
                <a:ea typeface="MS PGothic" pitchFamily="34" charset="-128"/>
                <a:cs typeface="+mn-cs"/>
              </a:rPr>
              <a:t> the participant read the rainbow passage slowly out loud. Alternatively, they can </a:t>
            </a:r>
            <a:r>
              <a:rPr lang="en-US" sz="1200" b="0" i="0" kern="1200" dirty="0">
                <a:solidFill>
                  <a:schemeClr val="tx1"/>
                </a:solidFill>
                <a:effectLst/>
                <a:latin typeface="+mn-lt"/>
                <a:ea typeface="MS PGothic" pitchFamily="34" charset="-128"/>
                <a:cs typeface="+mn-cs"/>
              </a:rPr>
              <a:t>count backwards from 100, or recite a memorized poem or song.</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40</a:t>
            </a:fld>
            <a:endParaRPr lang="en-US" altLang="en-US" dirty="0"/>
          </a:p>
        </p:txBody>
      </p:sp>
    </p:spTree>
    <p:extLst>
      <p:ext uri="{BB962C8B-B14F-4D97-AF65-F5344CB8AC3E}">
        <p14:creationId xmlns:p14="http://schemas.microsoft.com/office/powerpoint/2010/main" val="19694582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41</a:t>
            </a:fld>
            <a:endParaRPr lang="en-US" altLang="en-US" dirty="0"/>
          </a:p>
        </p:txBody>
      </p:sp>
    </p:spTree>
    <p:extLst>
      <p:ext uri="{BB962C8B-B14F-4D97-AF65-F5344CB8AC3E}">
        <p14:creationId xmlns:p14="http://schemas.microsoft.com/office/powerpoint/2010/main" val="29128545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Bending </a:t>
            </a:r>
            <a:r>
              <a:rPr lang="en-US" baseline="0" dirty="0"/>
              <a:t>at the waist or jogging in place. Instruct the participant to bend over at the waist as if they were touching their toes. You may need to have them hold onto the hood. You may substitute jogging in place for this exercise.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42</a:t>
            </a:fld>
            <a:endParaRPr lang="en-US" altLang="en-US" dirty="0"/>
          </a:p>
        </p:txBody>
      </p:sp>
    </p:spTree>
    <p:extLst>
      <p:ext uri="{BB962C8B-B14F-4D97-AF65-F5344CB8AC3E}">
        <p14:creationId xmlns:p14="http://schemas.microsoft.com/office/powerpoint/2010/main" val="39753829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a:t>The last exercise is a repeat of the first exercise, normal breathing.</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43</a:t>
            </a:fld>
            <a:endParaRPr lang="en-US" altLang="en-US" dirty="0"/>
          </a:p>
        </p:txBody>
      </p:sp>
    </p:spTree>
    <p:extLst>
      <p:ext uri="{BB962C8B-B14F-4D97-AF65-F5344CB8AC3E}">
        <p14:creationId xmlns:p14="http://schemas.microsoft.com/office/powerpoint/2010/main" val="20384125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PASS-If the participant does </a:t>
            </a:r>
            <a:r>
              <a:rPr lang="en-US" u="sng" dirty="0"/>
              <a:t>not</a:t>
            </a:r>
            <a:r>
              <a:rPr lang="en-US" dirty="0"/>
              <a:t> report tasting the test</a:t>
            </a:r>
            <a:r>
              <a:rPr lang="en-US" baseline="0" dirty="0"/>
              <a:t> agent during any of the steps</a:t>
            </a:r>
            <a:r>
              <a:rPr lang="en-US" dirty="0"/>
              <a:t>, the participant has passed</a:t>
            </a:r>
            <a:r>
              <a:rPr lang="en-US" baseline="0" dirty="0"/>
              <a:t> the test.</a:t>
            </a:r>
            <a:endParaRPr lang="en-US" dirty="0"/>
          </a:p>
          <a:p>
            <a:r>
              <a:rPr lang="en-US" dirty="0"/>
              <a:t>FAIL-If the test</a:t>
            </a:r>
            <a:r>
              <a:rPr lang="en-US" baseline="0" dirty="0"/>
              <a:t> agent is tasted when performing any of the steps, the participant has failed. Options for a failed test are included on the next slide.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44</a:t>
            </a:fld>
            <a:endParaRPr lang="en-US" altLang="en-US" dirty="0"/>
          </a:p>
        </p:txBody>
      </p:sp>
    </p:spTree>
    <p:extLst>
      <p:ext uri="{BB962C8B-B14F-4D97-AF65-F5344CB8AC3E}">
        <p14:creationId xmlns:p14="http://schemas.microsoft.com/office/powerpoint/2010/main" val="3047509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If</a:t>
            </a:r>
            <a:r>
              <a:rPr lang="en-US" baseline="0" dirty="0"/>
              <a:t> the participant fails their fit test, have them remove the hood and respirator and wait a few minutes to clear the taste out of their mouth. Encourage them to rinse their mouth to help clear the taste. The first recommendation is to have the participant re-don and readjust the respirator and repeat the testing process from the beginning.  If they fail the testing again, consider trying a different model, size, or type of respirator and repeat the fit testing process.</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45</a:t>
            </a:fld>
            <a:endParaRPr lang="en-US" altLang="en-US" dirty="0"/>
          </a:p>
        </p:txBody>
      </p:sp>
    </p:spTree>
    <p:extLst>
      <p:ext uri="{BB962C8B-B14F-4D97-AF65-F5344CB8AC3E}">
        <p14:creationId xmlns:p14="http://schemas.microsoft.com/office/powerpoint/2010/main" val="26601822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Some of the</a:t>
            </a:r>
            <a:r>
              <a:rPr lang="en-US" baseline="0" dirty="0"/>
              <a:t> fit test components must be cleaned between fit tests. If the hood in your kit is reusable, wipe the hood down on the inside and outside with an appropriate sanitizing wipe or solution. If you are using a disposable hood, discard the hood. The nebulizer nozzles should be disinfected with an appropriate wipe or solution between fit tests. At the conclusion of the fit testing for the day, wash the nebulizers with warm water and allow them to air dry before the next use.</a:t>
            </a:r>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46</a:t>
            </a:fld>
            <a:endParaRPr lang="en-US" altLang="en-US" dirty="0"/>
          </a:p>
        </p:txBody>
      </p:sp>
    </p:spTree>
    <p:extLst>
      <p:ext uri="{BB962C8B-B14F-4D97-AF65-F5344CB8AC3E}">
        <p14:creationId xmlns:p14="http://schemas.microsoft.com/office/powerpoint/2010/main" val="15905366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47</a:t>
            </a:fld>
            <a:endParaRPr lang="en-US" altLang="en-US" dirty="0"/>
          </a:p>
        </p:txBody>
      </p:sp>
    </p:spTree>
    <p:extLst>
      <p:ext uri="{BB962C8B-B14F-4D97-AF65-F5344CB8AC3E}">
        <p14:creationId xmlns:p14="http://schemas.microsoft.com/office/powerpoint/2010/main" val="5415677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48</a:t>
            </a:fld>
            <a:endParaRPr lang="en-US" altLang="en-US" dirty="0"/>
          </a:p>
        </p:txBody>
      </p:sp>
    </p:spTree>
    <p:extLst>
      <p:ext uri="{BB962C8B-B14F-4D97-AF65-F5344CB8AC3E}">
        <p14:creationId xmlns:p14="http://schemas.microsoft.com/office/powerpoint/2010/main" val="2131247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49</a:t>
            </a:fld>
            <a:endParaRPr lang="en-US" altLang="en-US" dirty="0"/>
          </a:p>
        </p:txBody>
      </p:sp>
    </p:spTree>
    <p:extLst>
      <p:ext uri="{BB962C8B-B14F-4D97-AF65-F5344CB8AC3E}">
        <p14:creationId xmlns:p14="http://schemas.microsoft.com/office/powerpoint/2010/main" val="270684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S PGothic" pitchFamily="34" charset="-128"/>
                <a:cs typeface="+mn-cs"/>
              </a:rPr>
              <a:t>This presentation provides a brief overview and general information about medical evaluations that an employer must use to determine if an</a:t>
            </a:r>
            <a:r>
              <a:rPr lang="en-US" sz="1200" b="0" i="0" kern="1200" baseline="0" dirty="0">
                <a:solidFill>
                  <a:schemeClr val="tx1"/>
                </a:solidFill>
                <a:effectLst/>
                <a:latin typeface="+mn-lt"/>
                <a:ea typeface="MS PGothic" pitchFamily="34" charset="-128"/>
                <a:cs typeface="+mn-cs"/>
              </a:rPr>
              <a:t> employee</a:t>
            </a:r>
            <a:r>
              <a:rPr lang="en-US" sz="1200" b="0" i="0" kern="1200" dirty="0">
                <a:solidFill>
                  <a:schemeClr val="tx1"/>
                </a:solidFill>
                <a:effectLst/>
                <a:latin typeface="+mn-lt"/>
                <a:ea typeface="MS PGothic" pitchFamily="34" charset="-128"/>
                <a:cs typeface="+mn-cs"/>
              </a:rPr>
              <a:t> is able to wear a tight fitting respirator. OSHA’s respiratory protection</a:t>
            </a:r>
            <a:r>
              <a:rPr lang="en-US" sz="1200" b="0" i="0" kern="1200" baseline="0" dirty="0">
                <a:solidFill>
                  <a:schemeClr val="tx1"/>
                </a:solidFill>
                <a:effectLst/>
                <a:latin typeface="+mn-lt"/>
                <a:ea typeface="MS PGothic" pitchFamily="34" charset="-128"/>
                <a:cs typeface="+mn-cs"/>
              </a:rPr>
              <a:t> standard requires </a:t>
            </a:r>
            <a:r>
              <a:rPr lang="en-US" sz="1200" b="0" i="0" kern="1200" dirty="0">
                <a:solidFill>
                  <a:schemeClr val="tx1"/>
                </a:solidFill>
                <a:effectLst/>
                <a:latin typeface="+mn-lt"/>
                <a:ea typeface="MS PGothic" pitchFamily="34" charset="-128"/>
                <a:cs typeface="+mn-cs"/>
              </a:rPr>
              <a:t>that employers provide these evaluations for free to all workers who are required to wear respirators on the job.</a:t>
            </a:r>
          </a:p>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5</a:t>
            </a:fld>
            <a:endParaRPr lang="en-US"/>
          </a:p>
        </p:txBody>
      </p:sp>
    </p:spTree>
    <p:extLst>
      <p:ext uri="{BB962C8B-B14F-4D97-AF65-F5344CB8AC3E}">
        <p14:creationId xmlns:p14="http://schemas.microsoft.com/office/powerpoint/2010/main" val="1520588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50</a:t>
            </a:fld>
            <a:endParaRPr lang="en-US" altLang="en-US" dirty="0"/>
          </a:p>
        </p:txBody>
      </p:sp>
    </p:spTree>
    <p:extLst>
      <p:ext uri="{BB962C8B-B14F-4D97-AF65-F5344CB8AC3E}">
        <p14:creationId xmlns:p14="http://schemas.microsoft.com/office/powerpoint/2010/main" val="31568157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51</a:t>
            </a:fld>
            <a:endParaRPr lang="en-US" altLang="en-US" dirty="0"/>
          </a:p>
        </p:txBody>
      </p:sp>
    </p:spTree>
    <p:extLst>
      <p:ext uri="{BB962C8B-B14F-4D97-AF65-F5344CB8AC3E}">
        <p14:creationId xmlns:p14="http://schemas.microsoft.com/office/powerpoint/2010/main" val="29833610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52</a:t>
            </a:fld>
            <a:endParaRPr lang="en-US" altLang="en-US" dirty="0"/>
          </a:p>
        </p:txBody>
      </p:sp>
    </p:spTree>
    <p:extLst>
      <p:ext uri="{BB962C8B-B14F-4D97-AF65-F5344CB8AC3E}">
        <p14:creationId xmlns:p14="http://schemas.microsoft.com/office/powerpoint/2010/main" val="39256090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ltLang="en-US" dirty="0"/>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53</a:t>
            </a:fld>
            <a:endParaRPr lang="en-US" altLang="en-US" dirty="0"/>
          </a:p>
        </p:txBody>
      </p:sp>
    </p:spTree>
    <p:extLst>
      <p:ext uri="{BB962C8B-B14F-4D97-AF65-F5344CB8AC3E}">
        <p14:creationId xmlns:p14="http://schemas.microsoft.com/office/powerpoint/2010/main" val="23966240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723A48-71D2-4520-906B-4793AA416551}" type="slidenum">
              <a:rPr lang="en-US" smtClean="0"/>
              <a:t>54</a:t>
            </a:fld>
            <a:endParaRPr lang="en-US"/>
          </a:p>
        </p:txBody>
      </p:sp>
    </p:spTree>
    <p:extLst>
      <p:ext uri="{BB962C8B-B14F-4D97-AF65-F5344CB8AC3E}">
        <p14:creationId xmlns:p14="http://schemas.microsoft.com/office/powerpoint/2010/main" val="3743208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Employers must select a physician or other licensed healthcare professional, such as a registered nurse or physician's assistant, to perform the medical evaluation.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 evaluation must consider the</a:t>
            </a:r>
            <a:r>
              <a:rPr lang="en-US" sz="1200" b="0" i="0" kern="1200" baseline="0" dirty="0">
                <a:solidFill>
                  <a:schemeClr val="tx1"/>
                </a:solidFill>
                <a:effectLst/>
                <a:latin typeface="+mn-lt"/>
                <a:ea typeface="MS PGothic" pitchFamily="34" charset="-128"/>
                <a:cs typeface="+mn-cs"/>
              </a:rPr>
              <a:t> workers</a:t>
            </a:r>
            <a:r>
              <a:rPr lang="en-US" sz="1200" b="0" i="0" kern="1200" dirty="0">
                <a:solidFill>
                  <a:schemeClr val="tx1"/>
                </a:solidFill>
                <a:effectLst/>
                <a:latin typeface="+mn-lt"/>
                <a:ea typeface="MS PGothic" pitchFamily="34" charset="-128"/>
                <a:cs typeface="+mn-cs"/>
              </a:rPr>
              <a:t> health, specific job description, respirator type, and workplace conditions.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 questions are from Appendix C of OSHA's Respiratory Protection Standard.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 medical evaluation can be as simple as having the physician or other licensed healthcare professional review the responses on the questionnaire, or it could be an "in-person" medical examination.</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 OSHA Respirator Medical Evaluation Questionnaire is designed to identify general medical conditions that could place a worker at risk of serious medical consequences, if a respirator is used.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The medical questionnaire must be administered in a manner that ensures that the</a:t>
            </a:r>
            <a:r>
              <a:rPr lang="en-US" sz="1200" b="0" i="0" kern="1200" baseline="0" dirty="0">
                <a:solidFill>
                  <a:schemeClr val="tx1"/>
                </a:solidFill>
                <a:effectLst/>
                <a:latin typeface="+mn-lt"/>
                <a:ea typeface="MS PGothic" pitchFamily="34" charset="-128"/>
                <a:cs typeface="+mn-cs"/>
              </a:rPr>
              <a:t> worker </a:t>
            </a:r>
            <a:r>
              <a:rPr lang="en-US" sz="1200" b="0" i="0" kern="1200" dirty="0">
                <a:solidFill>
                  <a:schemeClr val="tx1"/>
                </a:solidFill>
                <a:effectLst/>
                <a:latin typeface="+mn-lt"/>
                <a:ea typeface="MS PGothic" pitchFamily="34" charset="-128"/>
                <a:cs typeface="+mn-cs"/>
              </a:rPr>
              <a:t>understands its content. </a:t>
            </a:r>
          </a:p>
          <a:p>
            <a:r>
              <a:rPr lang="en-US" sz="1200" b="0" i="0" kern="1200" dirty="0">
                <a:solidFill>
                  <a:schemeClr val="tx1"/>
                </a:solidFill>
                <a:effectLst/>
                <a:latin typeface="+mn-lt"/>
                <a:ea typeface="MS PGothic" pitchFamily="34" charset="-128"/>
                <a:cs typeface="+mn-cs"/>
              </a:rPr>
              <a:t>It is important for workers to remember that responses to the medical questionnaire are confidential and may not be shared with the employer. </a:t>
            </a:r>
            <a:endParaRPr lang="en-US" dirty="0"/>
          </a:p>
        </p:txBody>
      </p:sp>
      <p:sp>
        <p:nvSpPr>
          <p:cNvPr id="4" name="Date Placeholder 3"/>
          <p:cNvSpPr>
            <a:spLocks noGrp="1"/>
          </p:cNvSpPr>
          <p:nvPr>
            <p:ph type="dt" idx="10"/>
          </p:nvPr>
        </p:nvSpPr>
        <p:spPr/>
        <p:txBody>
          <a:bodyPr/>
          <a:lstStyle/>
          <a:p>
            <a:endParaRPr lang="en-US" altLang="en-US"/>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6</a:t>
            </a:fld>
            <a:endParaRPr lang="en-US" altLang="en-US"/>
          </a:p>
        </p:txBody>
      </p:sp>
    </p:spTree>
    <p:extLst>
      <p:ext uri="{BB962C8B-B14F-4D97-AF65-F5344CB8AC3E}">
        <p14:creationId xmlns:p14="http://schemas.microsoft.com/office/powerpoint/2010/main" val="96756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In many cases, the physician or licensed healthcare professional can make the medical determination based on the</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answers provided in the questionnaire.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But, sometimes the physician or licensed healthcare professional may decide that a follow-up medical examination is necessary to make the determination. Follow-up could include medical tests, consultations, or diagnostic procedures.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If a</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needs a follow-up medical examination, it’s</a:t>
            </a:r>
            <a:r>
              <a:rPr lang="en-US" sz="1200" b="0" i="0" kern="1200" baseline="0" dirty="0">
                <a:solidFill>
                  <a:schemeClr val="tx1"/>
                </a:solidFill>
                <a:effectLst/>
                <a:latin typeface="+mn-lt"/>
                <a:ea typeface="MS PGothic" pitchFamily="34" charset="-128"/>
                <a:cs typeface="+mn-cs"/>
              </a:rPr>
              <a:t> the</a:t>
            </a:r>
            <a:r>
              <a:rPr lang="en-US" sz="1200" b="0" i="0" kern="1200" dirty="0">
                <a:solidFill>
                  <a:schemeClr val="tx1"/>
                </a:solidFill>
                <a:effectLst/>
                <a:latin typeface="+mn-lt"/>
                <a:ea typeface="MS PGothic" pitchFamily="34" charset="-128"/>
                <a:cs typeface="+mn-cs"/>
              </a:rPr>
              <a:t> employer’s responsibility to pay for it and any associated tests. The</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employer must also ensure that the follow-up examination and any other medical testing are provided during the</a:t>
            </a:r>
            <a:r>
              <a:rPr lang="en-US" sz="1200" b="0" i="0" kern="1200" baseline="0" dirty="0">
                <a:solidFill>
                  <a:schemeClr val="tx1"/>
                </a:solidFill>
                <a:effectLst/>
                <a:latin typeface="+mn-lt"/>
                <a:ea typeface="MS PGothic" pitchFamily="34" charset="-128"/>
                <a:cs typeface="+mn-cs"/>
              </a:rPr>
              <a:t> workers</a:t>
            </a:r>
            <a:r>
              <a:rPr lang="en-US" sz="1200" b="0" i="0" kern="1200" dirty="0">
                <a:solidFill>
                  <a:schemeClr val="tx1"/>
                </a:solidFill>
                <a:effectLst/>
                <a:latin typeface="+mn-lt"/>
                <a:ea typeface="MS PGothic" pitchFamily="34" charset="-128"/>
                <a:cs typeface="+mn-cs"/>
              </a:rPr>
              <a:t> normal working hours, or at a time and place that's convenient for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In addition, the</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employer must provide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with an opportunity to discuss the questionnaire and examination results with the physician or licensed healthcare professional.</a:t>
            </a:r>
          </a:p>
          <a:p>
            <a:endParaRPr lang="en-US" dirty="0"/>
          </a:p>
        </p:txBody>
      </p:sp>
      <p:sp>
        <p:nvSpPr>
          <p:cNvPr id="4" name="Date Placeholder 3"/>
          <p:cNvSpPr>
            <a:spLocks noGrp="1"/>
          </p:cNvSpPr>
          <p:nvPr>
            <p:ph type="dt" idx="10"/>
          </p:nvPr>
        </p:nvSpPr>
        <p:spPr/>
        <p:txBody>
          <a:bodyPr/>
          <a:lstStyle/>
          <a:p>
            <a:endParaRPr lang="en-US" altLang="en-US"/>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7</a:t>
            </a:fld>
            <a:endParaRPr lang="en-US" altLang="en-US"/>
          </a:p>
        </p:txBody>
      </p:sp>
    </p:spTree>
    <p:extLst>
      <p:ext uri="{BB962C8B-B14F-4D97-AF65-F5344CB8AC3E}">
        <p14:creationId xmlns:p14="http://schemas.microsoft.com/office/powerpoint/2010/main" val="3065140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Whatever method is used (reviewing the questionnaire;</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conducting an initial medical examination, or conducting a follow-up medical examination) the physician or licensed healthcare professional will provide both the employee and the employer</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with a written recommendation. </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This recommendation document must state three things:</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First, whether the</a:t>
            </a:r>
            <a:r>
              <a:rPr lang="en-US" sz="1200" b="0" i="0" kern="1200" baseline="0" dirty="0">
                <a:solidFill>
                  <a:schemeClr val="tx1"/>
                </a:solidFill>
                <a:effectLst/>
                <a:latin typeface="+mn-lt"/>
                <a:ea typeface="MS PGothic" pitchFamily="34" charset="-128"/>
                <a:cs typeface="+mn-cs"/>
              </a:rPr>
              <a:t> worker is</a:t>
            </a:r>
            <a:r>
              <a:rPr lang="en-US" sz="1200" b="0" i="0" kern="1200" dirty="0">
                <a:solidFill>
                  <a:schemeClr val="tx1"/>
                </a:solidFill>
                <a:effectLst/>
                <a:latin typeface="+mn-lt"/>
                <a:ea typeface="MS PGothic" pitchFamily="34" charset="-128"/>
                <a:cs typeface="+mn-cs"/>
              </a:rPr>
              <a:t> medically able to wear the respirator and if they</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have any medical limitations for using the respirator;</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Second, the need, if any, for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to have follow-up medical evaluations;</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And, third, a statement that the doctor or licensed healthcare professional has provided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with a copy of their written recommendation.</a:t>
            </a:r>
          </a:p>
          <a:p>
            <a:endParaRPr lang="en-US" sz="1200" b="0" i="0" kern="1200" dirty="0">
              <a:solidFill>
                <a:schemeClr val="tx1"/>
              </a:solidFill>
              <a:effectLst/>
              <a:latin typeface="+mn-lt"/>
              <a:ea typeface="MS PGothic" pitchFamily="34" charset="-128"/>
              <a:cs typeface="+mn-cs"/>
            </a:endParaRPr>
          </a:p>
          <a:p>
            <a:r>
              <a:rPr lang="en-US" sz="1200" b="0" i="0" kern="1200" dirty="0">
                <a:solidFill>
                  <a:schemeClr val="tx1"/>
                </a:solidFill>
                <a:effectLst/>
                <a:latin typeface="+mn-lt"/>
                <a:ea typeface="MS PGothic" pitchFamily="34" charset="-128"/>
                <a:cs typeface="+mn-cs"/>
              </a:rPr>
              <a:t>This written recommendation </a:t>
            </a:r>
            <a:r>
              <a:rPr lang="en-US" sz="1200" b="0" i="1" kern="1200" dirty="0">
                <a:solidFill>
                  <a:schemeClr val="tx1"/>
                </a:solidFill>
                <a:effectLst/>
                <a:latin typeface="+mn-lt"/>
                <a:ea typeface="MS PGothic" pitchFamily="34" charset="-128"/>
                <a:cs typeface="+mn-cs"/>
              </a:rPr>
              <a:t>cannot</a:t>
            </a:r>
            <a:r>
              <a:rPr lang="en-US" sz="1200" b="0" i="0" kern="1200" dirty="0">
                <a:solidFill>
                  <a:schemeClr val="tx1"/>
                </a:solidFill>
                <a:effectLst/>
                <a:latin typeface="+mn-lt"/>
                <a:ea typeface="MS PGothic" pitchFamily="34" charset="-128"/>
                <a:cs typeface="+mn-cs"/>
              </a:rPr>
              <a:t> include any confidential medical information about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a:t>
            </a:r>
          </a:p>
          <a:p>
            <a:endParaRPr lang="en-US" dirty="0"/>
          </a:p>
        </p:txBody>
      </p:sp>
      <p:sp>
        <p:nvSpPr>
          <p:cNvPr id="4" name="Date Placeholder 3"/>
          <p:cNvSpPr>
            <a:spLocks noGrp="1"/>
          </p:cNvSpPr>
          <p:nvPr>
            <p:ph type="dt" idx="10"/>
          </p:nvPr>
        </p:nvSpPr>
        <p:spPr/>
        <p:txBody>
          <a:bodyPr/>
          <a:lstStyle/>
          <a:p>
            <a:endParaRPr lang="en-US" altLang="en-US"/>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8</a:t>
            </a:fld>
            <a:endParaRPr lang="en-US" altLang="en-US"/>
          </a:p>
        </p:txBody>
      </p:sp>
    </p:spTree>
    <p:extLst>
      <p:ext uri="{BB962C8B-B14F-4D97-AF65-F5344CB8AC3E}">
        <p14:creationId xmlns:p14="http://schemas.microsoft.com/office/powerpoint/2010/main" val="194797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S PGothic" pitchFamily="34" charset="-128"/>
                <a:cs typeface="+mn-cs"/>
              </a:rPr>
              <a:t>Even after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has been medically cleared to use a respirator on the job there will be times when they will have to be reevaluated by a physician or licensed healthcare professional.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must be reevaluated when:</a:t>
            </a:r>
          </a:p>
          <a:p>
            <a:r>
              <a:rPr lang="en-US" sz="1200" b="0" i="0" kern="1200" dirty="0">
                <a:solidFill>
                  <a:schemeClr val="tx1"/>
                </a:solidFill>
                <a:effectLst/>
                <a:latin typeface="+mn-lt"/>
                <a:ea typeface="MS PGothic" pitchFamily="34" charset="-128"/>
                <a:cs typeface="+mn-cs"/>
              </a:rPr>
              <a:t>they report medical signs or symptoms that are related to their ability to use a respirator, such as a heart condition, lung disease, or dental</a:t>
            </a:r>
            <a:r>
              <a:rPr lang="en-US" sz="1200" b="0" i="0" kern="1200" baseline="0" dirty="0">
                <a:solidFill>
                  <a:schemeClr val="tx1"/>
                </a:solidFill>
                <a:effectLst/>
                <a:latin typeface="+mn-lt"/>
                <a:ea typeface="MS PGothic" pitchFamily="34" charset="-128"/>
                <a:cs typeface="+mn-cs"/>
              </a:rPr>
              <a:t> changes such as dentures of lost teeth</a:t>
            </a:r>
            <a:r>
              <a:rPr lang="en-US" sz="1200" b="0" i="0" kern="1200" dirty="0">
                <a:solidFill>
                  <a:schemeClr val="tx1"/>
                </a:solidFill>
                <a:effectLst/>
                <a:latin typeface="+mn-lt"/>
                <a:ea typeface="MS PGothic" pitchFamily="34" charset="-128"/>
                <a:cs typeface="+mn-cs"/>
              </a:rPr>
              <a:t>;</a:t>
            </a:r>
          </a:p>
          <a:p>
            <a:r>
              <a:rPr lang="en-US" sz="1200" b="0" i="0" kern="1200" dirty="0">
                <a:solidFill>
                  <a:schemeClr val="tx1"/>
                </a:solidFill>
                <a:effectLst/>
                <a:latin typeface="+mn-lt"/>
                <a:ea typeface="MS PGothic" pitchFamily="34" charset="-128"/>
                <a:cs typeface="+mn-cs"/>
              </a:rPr>
              <a:t>A physician or licensed healthcare professional, a supervisor, or the respirator program administrator informs the</a:t>
            </a:r>
            <a:r>
              <a:rPr lang="en-US" sz="1200" b="0" i="0" kern="1200" baseline="0" dirty="0">
                <a:solidFill>
                  <a:schemeClr val="tx1"/>
                </a:solidFill>
                <a:effectLst/>
                <a:latin typeface="+mn-lt"/>
                <a:ea typeface="MS PGothic" pitchFamily="34" charset="-128"/>
                <a:cs typeface="+mn-cs"/>
              </a:rPr>
              <a:t> </a:t>
            </a:r>
            <a:r>
              <a:rPr lang="en-US" sz="1200" b="0" i="0" kern="1200" dirty="0">
                <a:solidFill>
                  <a:schemeClr val="tx1"/>
                </a:solidFill>
                <a:effectLst/>
                <a:latin typeface="+mn-lt"/>
                <a:ea typeface="MS PGothic" pitchFamily="34" charset="-128"/>
                <a:cs typeface="+mn-cs"/>
              </a:rPr>
              <a:t>employer that the</a:t>
            </a:r>
            <a:r>
              <a:rPr lang="en-US" sz="1200" b="0" i="0" kern="1200" baseline="0" dirty="0">
                <a:solidFill>
                  <a:schemeClr val="tx1"/>
                </a:solidFill>
                <a:effectLst/>
                <a:latin typeface="+mn-lt"/>
                <a:ea typeface="MS PGothic" pitchFamily="34" charset="-128"/>
                <a:cs typeface="+mn-cs"/>
              </a:rPr>
              <a:t> worker </a:t>
            </a:r>
            <a:r>
              <a:rPr lang="en-US" sz="1200" b="0" i="0" kern="1200" dirty="0">
                <a:solidFill>
                  <a:schemeClr val="tx1"/>
                </a:solidFill>
                <a:effectLst/>
                <a:latin typeface="+mn-lt"/>
                <a:ea typeface="MS PGothic" pitchFamily="34" charset="-128"/>
                <a:cs typeface="+mn-cs"/>
              </a:rPr>
              <a:t>needs to be reevaluated;</a:t>
            </a:r>
          </a:p>
          <a:p>
            <a:r>
              <a:rPr lang="en-US" sz="1200" b="0" i="0" kern="1200" dirty="0">
                <a:solidFill>
                  <a:schemeClr val="tx1"/>
                </a:solidFill>
                <a:effectLst/>
                <a:latin typeface="+mn-lt"/>
                <a:ea typeface="MS PGothic" pitchFamily="34" charset="-128"/>
                <a:cs typeface="+mn-cs"/>
              </a:rPr>
              <a:t>Information from the respiratory protection program, including observations made during fit testing and program evaluation, indicates a need for the</a:t>
            </a:r>
            <a:r>
              <a:rPr lang="en-US" sz="1200" b="0" i="0" kern="1200" baseline="0" dirty="0">
                <a:solidFill>
                  <a:schemeClr val="tx1"/>
                </a:solidFill>
                <a:effectLst/>
                <a:latin typeface="+mn-lt"/>
                <a:ea typeface="MS PGothic" pitchFamily="34" charset="-128"/>
                <a:cs typeface="+mn-cs"/>
              </a:rPr>
              <a:t> worker</a:t>
            </a:r>
            <a:r>
              <a:rPr lang="en-US" sz="1200" b="0" i="0" kern="1200" dirty="0">
                <a:solidFill>
                  <a:schemeClr val="tx1"/>
                </a:solidFill>
                <a:effectLst/>
                <a:latin typeface="+mn-lt"/>
                <a:ea typeface="MS PGothic" pitchFamily="34" charset="-128"/>
                <a:cs typeface="+mn-cs"/>
              </a:rPr>
              <a:t> to be reevaluated; or</a:t>
            </a:r>
          </a:p>
          <a:p>
            <a:r>
              <a:rPr lang="en-US" sz="1200" b="0" i="0" kern="1200" dirty="0">
                <a:solidFill>
                  <a:schemeClr val="tx1"/>
                </a:solidFill>
                <a:effectLst/>
                <a:latin typeface="+mn-lt"/>
                <a:ea typeface="MS PGothic" pitchFamily="34" charset="-128"/>
                <a:cs typeface="+mn-cs"/>
              </a:rPr>
              <a:t>A change occurs in workplace conditions that increases the burden on the</a:t>
            </a:r>
            <a:r>
              <a:rPr lang="en-US" sz="1200" b="0" i="0" kern="1200" baseline="0" dirty="0">
                <a:solidFill>
                  <a:schemeClr val="tx1"/>
                </a:solidFill>
                <a:effectLst/>
                <a:latin typeface="+mn-lt"/>
                <a:ea typeface="MS PGothic" pitchFamily="34" charset="-128"/>
                <a:cs typeface="+mn-cs"/>
              </a:rPr>
              <a:t> employee</a:t>
            </a:r>
            <a:r>
              <a:rPr lang="en-US" sz="1200" b="0" i="0" kern="1200" dirty="0">
                <a:solidFill>
                  <a:schemeClr val="tx1"/>
                </a:solidFill>
                <a:effectLst/>
                <a:latin typeface="+mn-lt"/>
                <a:ea typeface="MS PGothic" pitchFamily="34" charset="-128"/>
                <a:cs typeface="+mn-cs"/>
              </a:rPr>
              <a:t> while using the respirator; for example the</a:t>
            </a:r>
            <a:r>
              <a:rPr lang="en-US" sz="1200" b="0" i="0" kern="1200" baseline="0" dirty="0">
                <a:solidFill>
                  <a:schemeClr val="tx1"/>
                </a:solidFill>
                <a:effectLst/>
                <a:latin typeface="+mn-lt"/>
                <a:ea typeface="MS PGothic" pitchFamily="34" charset="-128"/>
                <a:cs typeface="+mn-cs"/>
              </a:rPr>
              <a:t> worker’s</a:t>
            </a:r>
            <a:r>
              <a:rPr lang="en-US" sz="1200" b="0" i="0" kern="1200" dirty="0">
                <a:solidFill>
                  <a:schemeClr val="tx1"/>
                </a:solidFill>
                <a:effectLst/>
                <a:latin typeface="+mn-lt"/>
                <a:ea typeface="MS PGothic" pitchFamily="34" charset="-128"/>
                <a:cs typeface="+mn-cs"/>
              </a:rPr>
              <a:t> job becomes more physically demanding, or they must wear additional protective clothing</a:t>
            </a:r>
            <a:r>
              <a:rPr lang="en-US" sz="1200" b="0" i="0" kern="1200" baseline="0" dirty="0">
                <a:solidFill>
                  <a:schemeClr val="tx1"/>
                </a:solidFill>
                <a:effectLst/>
                <a:latin typeface="+mn-lt"/>
                <a:ea typeface="MS PGothic" pitchFamily="34" charset="-128"/>
                <a:cs typeface="+mn-cs"/>
              </a:rPr>
              <a:t> or exposure levels change</a:t>
            </a:r>
            <a:endParaRPr lang="en-US" dirty="0"/>
          </a:p>
        </p:txBody>
      </p:sp>
      <p:sp>
        <p:nvSpPr>
          <p:cNvPr id="4" name="Date Placeholder 3"/>
          <p:cNvSpPr>
            <a:spLocks noGrp="1"/>
          </p:cNvSpPr>
          <p:nvPr>
            <p:ph type="dt" idx="10"/>
          </p:nvPr>
        </p:nvSpPr>
        <p:spPr/>
        <p:txBody>
          <a:bodyPr/>
          <a:lstStyle/>
          <a:p>
            <a:endParaRPr lang="en-US" altLang="en-US"/>
          </a:p>
        </p:txBody>
      </p:sp>
      <p:sp>
        <p:nvSpPr>
          <p:cNvPr id="5" name="Footer Placeholder 4"/>
          <p:cNvSpPr>
            <a:spLocks noGrp="1"/>
          </p:cNvSpPr>
          <p:nvPr>
            <p:ph type="ftr" sz="quarter" idx="11"/>
          </p:nvPr>
        </p:nvSpPr>
        <p:spPr/>
        <p:txBody>
          <a:bodyPr/>
          <a:lstStyle/>
          <a:p>
            <a:pPr>
              <a:defRPr/>
            </a:pPr>
            <a:r>
              <a:rPr lang="en-US" dirty="0"/>
              <a:t>Wisconsin Occupational Health Laboratory</a:t>
            </a:r>
          </a:p>
        </p:txBody>
      </p:sp>
      <p:sp>
        <p:nvSpPr>
          <p:cNvPr id="6" name="Slide Number Placeholder 5"/>
          <p:cNvSpPr>
            <a:spLocks noGrp="1"/>
          </p:cNvSpPr>
          <p:nvPr>
            <p:ph type="sldNum" sz="quarter" idx="12"/>
          </p:nvPr>
        </p:nvSpPr>
        <p:spPr/>
        <p:txBody>
          <a:bodyPr/>
          <a:lstStyle/>
          <a:p>
            <a:fld id="{9D0F3B42-2796-41C7-B41E-10563375CEDB}" type="slidenum">
              <a:rPr lang="en-US" altLang="en-US" smtClean="0"/>
              <a:pPr/>
              <a:t>9</a:t>
            </a:fld>
            <a:endParaRPr lang="en-US" altLang="en-US"/>
          </a:p>
        </p:txBody>
      </p:sp>
    </p:spTree>
    <p:extLst>
      <p:ext uri="{BB962C8B-B14F-4D97-AF65-F5344CB8AC3E}">
        <p14:creationId xmlns:p14="http://schemas.microsoft.com/office/powerpoint/2010/main" val="445720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Lake and shoreline at sunset of UW-Madison campu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4" y="0"/>
            <a:ext cx="12187147" cy="6858000"/>
          </a:xfrm>
          <a:prstGeom prst="rect">
            <a:avLst/>
          </a:prstGeom>
        </p:spPr>
      </p:pic>
      <p:sp>
        <p:nvSpPr>
          <p:cNvPr id="2" name="Title 1"/>
          <p:cNvSpPr>
            <a:spLocks noGrp="1"/>
          </p:cNvSpPr>
          <p:nvPr>
            <p:ph type="ctrTitle"/>
          </p:nvPr>
        </p:nvSpPr>
        <p:spPr>
          <a:xfrm>
            <a:off x="1524001" y="2587270"/>
            <a:ext cx="8446935"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1" y="5202660"/>
            <a:ext cx="8446936" cy="148738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67292" y="5255045"/>
            <a:ext cx="2221064" cy="1382617"/>
          </a:xfrm>
          <a:prstGeom prst="rect">
            <a:avLst/>
          </a:prstGeom>
        </p:spPr>
      </p:pic>
    </p:spTree>
    <p:extLst>
      <p:ext uri="{BB962C8B-B14F-4D97-AF65-F5344CB8AC3E}">
        <p14:creationId xmlns:p14="http://schemas.microsoft.com/office/powerpoint/2010/main" val="1897927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162370"/>
            <a:ext cx="10515600" cy="640936"/>
          </a:xfrm>
        </p:spPr>
        <p:txBody>
          <a:bodyPr/>
          <a:lstStyle/>
          <a:p>
            <a:r>
              <a:rPr lang="en-US"/>
              <a:t>Click to edit Master title style</a:t>
            </a:r>
            <a:endParaRPr lang="en-US" dirty="0"/>
          </a:p>
        </p:txBody>
      </p:sp>
      <p:sp>
        <p:nvSpPr>
          <p:cNvPr id="3" name="Content Placeholder 2"/>
          <p:cNvSpPr>
            <a:spLocks noGrp="1"/>
          </p:cNvSpPr>
          <p:nvPr>
            <p:ph idx="1"/>
          </p:nvPr>
        </p:nvSpPr>
        <p:spPr>
          <a:xfrm>
            <a:off x="838200" y="1224867"/>
            <a:ext cx="10515600" cy="50489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6" name="Slide Number Placeholder 5"/>
          <p:cNvSpPr>
            <a:spLocks noGrp="1"/>
          </p:cNvSpPr>
          <p:nvPr>
            <p:ph type="sldNum" sz="quarter" idx="12"/>
          </p:nvPr>
        </p:nvSpPr>
        <p:spPr/>
        <p:txBody>
          <a:bodyPr/>
          <a:lstStyle/>
          <a:p>
            <a:fld id="{9D5DE6D7-F04D-7741-82FC-941AB368F7CA}" type="slidenum">
              <a:rPr lang="en-US" smtClean="0"/>
              <a:t>‹#›</a:t>
            </a:fld>
            <a:endParaRPr lang="en-US" dirty="0"/>
          </a:p>
        </p:txBody>
      </p:sp>
      <p:pic>
        <p:nvPicPr>
          <p:cNvPr id="8" name="Picture 7" descr="http://www.slh.wisc.edu/wp-content/uploads/2013/09/WisCon_logo-300x176.png"/>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465" y="162370"/>
            <a:ext cx="679270" cy="393030"/>
          </a:xfrm>
          <a:prstGeom prst="rect">
            <a:avLst/>
          </a:prstGeom>
          <a:noFill/>
          <a:ln>
            <a:noFill/>
          </a:ln>
        </p:spPr>
      </p:pic>
    </p:spTree>
    <p:extLst>
      <p:ext uri="{BB962C8B-B14F-4D97-AF65-F5344CB8AC3E}">
        <p14:creationId xmlns:p14="http://schemas.microsoft.com/office/powerpoint/2010/main" val="161213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29" y="-297"/>
            <a:ext cx="12193057" cy="6858594"/>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a:lvl1pPr>
          </a:lstStyle>
          <a:p>
            <a:r>
              <a:rPr lang="en-US" dirty="0"/>
              <a:t>Click to edit Master subtitle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6" name="Slide Number Placeholder 5"/>
          <p:cNvSpPr>
            <a:spLocks noGrp="1"/>
          </p:cNvSpPr>
          <p:nvPr>
            <p:ph type="sldNum" sz="quarter" idx="12"/>
          </p:nvPr>
        </p:nvSpPr>
        <p:spPr/>
        <p:txBody>
          <a:bodyPr/>
          <a:lstStyle/>
          <a:p>
            <a:fld id="{9D5DE6D7-F04D-7741-82FC-941AB368F7CA}" type="slidenum">
              <a:rPr lang="en-US" smtClean="0"/>
              <a:t>‹#›</a:t>
            </a:fld>
            <a:endParaRPr lang="en-US" dirty="0"/>
          </a:p>
        </p:txBody>
      </p:sp>
    </p:spTree>
    <p:extLst>
      <p:ext uri="{BB962C8B-B14F-4D97-AF65-F5344CB8AC3E}">
        <p14:creationId xmlns:p14="http://schemas.microsoft.com/office/powerpoint/2010/main" val="1533911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29" y="-297"/>
            <a:ext cx="12193057" cy="6858594"/>
          </a:xfrm>
          <a:prstGeom prst="rect">
            <a:avLst/>
          </a:prstGeom>
        </p:spPr>
      </p:pic>
      <p:sp>
        <p:nvSpPr>
          <p:cNvPr id="2" name="Title 1"/>
          <p:cNvSpPr>
            <a:spLocks noGrp="1"/>
          </p:cNvSpPr>
          <p:nvPr>
            <p:ph type="title"/>
          </p:nvPr>
        </p:nvSpPr>
        <p:spPr>
          <a:xfrm>
            <a:off x="838200" y="111096"/>
            <a:ext cx="10515600" cy="68366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230596"/>
            <a:ext cx="5181600" cy="50232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230596"/>
            <a:ext cx="5181600" cy="50232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7" name="Slide Number Placeholder 6"/>
          <p:cNvSpPr>
            <a:spLocks noGrp="1"/>
          </p:cNvSpPr>
          <p:nvPr>
            <p:ph type="sldNum" sz="quarter" idx="12"/>
          </p:nvPr>
        </p:nvSpPr>
        <p:spPr/>
        <p:txBody>
          <a:bodyPr/>
          <a:lstStyle/>
          <a:p>
            <a:fld id="{9D5DE6D7-F04D-7741-82FC-941AB368F7CA}" type="slidenum">
              <a:rPr lang="en-US" smtClean="0"/>
              <a:t>‹#›</a:t>
            </a:fld>
            <a:endParaRPr lang="en-US" dirty="0"/>
          </a:p>
        </p:txBody>
      </p:sp>
    </p:spTree>
    <p:extLst>
      <p:ext uri="{BB962C8B-B14F-4D97-AF65-F5344CB8AC3E}">
        <p14:creationId xmlns:p14="http://schemas.microsoft.com/office/powerpoint/2010/main" val="2054478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057" y="0"/>
            <a:ext cx="12193057" cy="6858594"/>
          </a:xfrm>
          <a:prstGeom prst="rect">
            <a:avLst/>
          </a:prstGeom>
        </p:spPr>
      </p:pic>
      <p:sp>
        <p:nvSpPr>
          <p:cNvPr id="2" name="Title 1"/>
          <p:cNvSpPr>
            <a:spLocks noGrp="1"/>
          </p:cNvSpPr>
          <p:nvPr>
            <p:ph type="title"/>
          </p:nvPr>
        </p:nvSpPr>
        <p:spPr>
          <a:xfrm>
            <a:off x="839788" y="179463"/>
            <a:ext cx="10515600" cy="6409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16841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093720"/>
            <a:ext cx="5157787" cy="40959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6841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093720"/>
            <a:ext cx="5183188" cy="40959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06/26</a:t>
            </a: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9" name="Slide Number Placeholder 8"/>
          <p:cNvSpPr>
            <a:spLocks noGrp="1"/>
          </p:cNvSpPr>
          <p:nvPr>
            <p:ph type="sldNum" sz="quarter" idx="12"/>
          </p:nvPr>
        </p:nvSpPr>
        <p:spPr/>
        <p:txBody>
          <a:bodyPr/>
          <a:lstStyle/>
          <a:p>
            <a:fld id="{9D5DE6D7-F04D-7741-82FC-941AB368F7CA}" type="slidenum">
              <a:rPr lang="en-US" smtClean="0"/>
              <a:t>‹#›</a:t>
            </a:fld>
            <a:endParaRPr lang="en-US" dirty="0"/>
          </a:p>
        </p:txBody>
      </p:sp>
    </p:spTree>
    <p:extLst>
      <p:ext uri="{BB962C8B-B14F-4D97-AF65-F5344CB8AC3E}">
        <p14:creationId xmlns:p14="http://schemas.microsoft.com/office/powerpoint/2010/main" val="23077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29" y="-297"/>
            <a:ext cx="12193057" cy="6858594"/>
          </a:xfrm>
          <a:prstGeom prst="rect">
            <a:avLst/>
          </a:prstGeom>
        </p:spPr>
      </p:pic>
      <p:sp>
        <p:nvSpPr>
          <p:cNvPr id="2" name="Title 1"/>
          <p:cNvSpPr>
            <a:spLocks noGrp="1"/>
          </p:cNvSpPr>
          <p:nvPr>
            <p:ph type="title"/>
          </p:nvPr>
        </p:nvSpPr>
        <p:spPr>
          <a:xfrm>
            <a:off x="838200" y="179462"/>
            <a:ext cx="10515600" cy="615298"/>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06/26</a:t>
            </a: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5" name="Slide Number Placeholder 4"/>
          <p:cNvSpPr>
            <a:spLocks noGrp="1"/>
          </p:cNvSpPr>
          <p:nvPr>
            <p:ph type="sldNum" sz="quarter" idx="12"/>
          </p:nvPr>
        </p:nvSpPr>
        <p:spPr/>
        <p:txBody>
          <a:bodyPr/>
          <a:lstStyle/>
          <a:p>
            <a:fld id="{9D5DE6D7-F04D-7741-82FC-941AB368F7CA}" type="slidenum">
              <a:rPr lang="en-US" smtClean="0"/>
              <a:t>‹#›</a:t>
            </a:fld>
            <a:endParaRPr lang="en-US" dirty="0"/>
          </a:p>
        </p:txBody>
      </p:sp>
    </p:spTree>
    <p:extLst>
      <p:ext uri="{BB962C8B-B14F-4D97-AF65-F5344CB8AC3E}">
        <p14:creationId xmlns:p14="http://schemas.microsoft.com/office/powerpoint/2010/main" val="267588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29" y="-297"/>
            <a:ext cx="12193057" cy="6858594"/>
          </a:xfrm>
          <a:prstGeom prst="rect">
            <a:avLst/>
          </a:prstGeom>
        </p:spPr>
      </p:pic>
      <p:sp>
        <p:nvSpPr>
          <p:cNvPr id="2" name="Date Placeholder 1"/>
          <p:cNvSpPr>
            <a:spLocks noGrp="1"/>
          </p:cNvSpPr>
          <p:nvPr>
            <p:ph type="dt" sz="half" idx="10"/>
          </p:nvPr>
        </p:nvSpPr>
        <p:spPr/>
        <p:txBody>
          <a:bodyPr/>
          <a:lstStyle/>
          <a:p>
            <a:r>
              <a:rPr lang="en-US" dirty="0"/>
              <a:t>06/26</a:t>
            </a: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dirty="0"/>
          </a:p>
          <a:p>
            <a:r>
              <a:rPr lang="en-US" dirty="0"/>
              <a:t>Wisconsin Occupational Health Laboratory</a:t>
            </a:r>
          </a:p>
          <a:p>
            <a:endParaRPr lang="en-US" dirty="0"/>
          </a:p>
        </p:txBody>
      </p:sp>
      <p:sp>
        <p:nvSpPr>
          <p:cNvPr id="4" name="Slide Number Placeholder 3"/>
          <p:cNvSpPr>
            <a:spLocks noGrp="1"/>
          </p:cNvSpPr>
          <p:nvPr>
            <p:ph type="sldNum" sz="quarter" idx="12"/>
          </p:nvPr>
        </p:nvSpPr>
        <p:spPr/>
        <p:txBody>
          <a:bodyPr/>
          <a:lstStyle/>
          <a:p>
            <a:fld id="{9D5DE6D7-F04D-7741-82FC-941AB368F7CA}" type="slidenum">
              <a:rPr lang="en-US" smtClean="0"/>
              <a:t>‹#›</a:t>
            </a:fld>
            <a:endParaRPr lang="en-US" dirty="0"/>
          </a:p>
        </p:txBody>
      </p:sp>
      <p:sp>
        <p:nvSpPr>
          <p:cNvPr id="6" name="Title 5">
            <a:extLst>
              <a:ext uri="{FF2B5EF4-FFF2-40B4-BE49-F238E27FC236}">
                <a16:creationId xmlns:a16="http://schemas.microsoft.com/office/drawing/2014/main" id="{6860E828-357A-4681-B537-9EAD3F1F146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0271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8F5D0A-0799-4289-AEC8-6510A98307AA}"/>
              </a:ext>
            </a:extLst>
          </p:cNvPr>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53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logo&#10;&#10;"/>
          <p:cNvPicPr>
            <a:picLocks noChangeAspect="1"/>
          </p:cNvPicPr>
          <p:nvPr/>
        </p:nvPicPr>
        <p:blipFill>
          <a:blip r:embed="rId10"/>
          <a:stretch>
            <a:fillRect/>
          </a:stretch>
        </p:blipFill>
        <p:spPr>
          <a:xfrm>
            <a:off x="-529" y="-297"/>
            <a:ext cx="12193057" cy="6858594"/>
          </a:xfrm>
          <a:prstGeom prst="rect">
            <a:avLst/>
          </a:prstGeom>
        </p:spPr>
      </p:pic>
      <p:sp>
        <p:nvSpPr>
          <p:cNvPr id="2" name="Title Placeholder 1"/>
          <p:cNvSpPr>
            <a:spLocks noGrp="1"/>
          </p:cNvSpPr>
          <p:nvPr>
            <p:ph type="title"/>
          </p:nvPr>
        </p:nvSpPr>
        <p:spPr>
          <a:xfrm>
            <a:off x="838200" y="136733"/>
            <a:ext cx="10515600" cy="66657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230594"/>
            <a:ext cx="10515600" cy="492927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06/26</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5DE6D7-F04D-7741-82FC-941AB368F7CA}" type="slidenum">
              <a:rPr lang="en-US" smtClean="0"/>
              <a:t>‹#›</a:t>
            </a:fld>
            <a:endParaRPr lang="en-US" dirty="0"/>
          </a:p>
        </p:txBody>
      </p:sp>
      <p:pic>
        <p:nvPicPr>
          <p:cNvPr id="8" name="Picture 7" descr="http://www.slh.wisc.edu/wp-content/uploads/2013/09/WisCon_logo-300x176.png"/>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9465" y="162370"/>
            <a:ext cx="679270" cy="393030"/>
          </a:xfrm>
          <a:prstGeom prst="rect">
            <a:avLst/>
          </a:prstGeom>
          <a:noFill/>
          <a:ln>
            <a:noFill/>
          </a:ln>
        </p:spPr>
      </p:pic>
      <p:sp>
        <p:nvSpPr>
          <p:cNvPr id="9" name="Footer Placeholder 8">
            <a:extLst>
              <a:ext uri="{FF2B5EF4-FFF2-40B4-BE49-F238E27FC236}">
                <a16:creationId xmlns:a16="http://schemas.microsoft.com/office/drawing/2014/main" id="{B6577D27-4BBB-4591-8048-AFAB7FE4C5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a:p>
            <a:r>
              <a:rPr lang="en-US" dirty="0"/>
              <a:t>Wisconsin Occupational Health Laboratory</a:t>
            </a:r>
          </a:p>
          <a:p>
            <a:endParaRPr lang="en-US" dirty="0"/>
          </a:p>
        </p:txBody>
      </p:sp>
    </p:spTree>
    <p:extLst>
      <p:ext uri="{BB962C8B-B14F-4D97-AF65-F5344CB8AC3E}">
        <p14:creationId xmlns:p14="http://schemas.microsoft.com/office/powerpoint/2010/main" val="903597001"/>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2"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68">
          <p15:clr>
            <a:srgbClr val="F26B43"/>
          </p15:clr>
        </p15:guide>
        <p15:guide id="3" orient="horz" pos="60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cdc.gov/niosh/media/pdfs/2024/12/npptl_info_facialhairstylesandffrs_2017.pdf?CDC_AAref_Val=https://www.cdc.gov/niosh/npptl/pdfs/facialhairwmask11282017-508.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cdc.gov/niosh/media/pdfs/2024/12/npptl_info_facialhairstylesandffrs_2017.pdf?CDC_AAref_Val=https://www.cdc.gov/niosh/npptl/pdfs/facialhairwmask11282017-508.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osha.gov/laws-regs/regulations/standardnumber/1910/1910.134AppA"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s-japan.com/upload/news_asia/2BQS1KF-news_asia_file.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2.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sha.gov/laws-regs/regulations/standardnumber/1910/1910.13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osha.gov/laws-regs/regulations/standardnumber/1910/1910.134AppC"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www.osha.gov/laws-regs/regulations/standardnumber/1910/1910.13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50.xml.rels><?xml version="1.0" encoding="UTF-8" standalone="yes"?>
<Relationships xmlns="http://schemas.openxmlformats.org/package/2006/relationships"><Relationship Id="rId3" Type="http://schemas.openxmlformats.org/officeDocument/2006/relationships/hyperlink" Target="https://www.cdc.gov/niosh/media/pdfs/2024/12/npptl_info_facialhairstylesandffrs_2017.pdf?CDC_AAref_Val=https://www.cdc.gov/niosh/npptl/pdfs/facialhairwmask11282017-508.pdf"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mailto:PublicSectorConsulting@slh.wisc.edu"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Doctor_Pointing_Cartoon.sv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Doctor_Pointing_Cartoon.sv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Qualitative Fit Testing</a:t>
            </a:r>
          </a:p>
        </p:txBody>
      </p:sp>
      <p:sp>
        <p:nvSpPr>
          <p:cNvPr id="3" name="Subtitle 2"/>
          <p:cNvSpPr>
            <a:spLocks noGrp="1"/>
          </p:cNvSpPr>
          <p:nvPr>
            <p:ph type="subTitle" idx="1"/>
          </p:nvPr>
        </p:nvSpPr>
        <p:spPr/>
        <p:txBody>
          <a:bodyPr/>
          <a:lstStyle/>
          <a:p>
            <a:r>
              <a:rPr lang="en-US" dirty="0"/>
              <a:t>WisCon</a:t>
            </a:r>
          </a:p>
          <a:p>
            <a:r>
              <a:rPr lang="en-US" dirty="0"/>
              <a:t>Public Sector Consulting</a:t>
            </a:r>
          </a:p>
        </p:txBody>
      </p:sp>
    </p:spTree>
    <p:extLst>
      <p:ext uri="{BB962C8B-B14F-4D97-AF65-F5344CB8AC3E}">
        <p14:creationId xmlns:p14="http://schemas.microsoft.com/office/powerpoint/2010/main" val="21395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1800"/>
              </a:spcAft>
            </a:pPr>
            <a:r>
              <a:rPr lang="en-US" dirty="0"/>
              <a:t>When respirators are </a:t>
            </a:r>
            <a:r>
              <a:rPr lang="en-US" b="1" i="1" u="sng" dirty="0"/>
              <a:t>required</a:t>
            </a:r>
            <a:r>
              <a:rPr lang="en-US" dirty="0"/>
              <a:t> by employers, </a:t>
            </a:r>
            <a:r>
              <a:rPr lang="en-US" b="1" i="1" u="sng" dirty="0"/>
              <a:t>medical evaluations are required </a:t>
            </a:r>
          </a:p>
          <a:p>
            <a:pPr>
              <a:spcAft>
                <a:spcPts val="1800"/>
              </a:spcAft>
            </a:pPr>
            <a:r>
              <a:rPr lang="en-US" dirty="0"/>
              <a:t>Medical evaluations must be provided at </a:t>
            </a:r>
            <a:r>
              <a:rPr lang="en-US" b="1" i="1" u="sng" dirty="0"/>
              <a:t>no cost </a:t>
            </a:r>
            <a:r>
              <a:rPr lang="en-US" dirty="0"/>
              <a:t>to the employee</a:t>
            </a:r>
          </a:p>
          <a:p>
            <a:pPr>
              <a:spcAft>
                <a:spcPts val="1800"/>
              </a:spcAft>
            </a:pPr>
            <a:r>
              <a:rPr lang="en-US" dirty="0"/>
              <a:t>Questions from </a:t>
            </a:r>
            <a:r>
              <a:rPr lang="en-US" b="1" i="1" u="sng" dirty="0"/>
              <a:t>Appendix C</a:t>
            </a:r>
            <a:r>
              <a:rPr lang="en-US" dirty="0"/>
              <a:t> of the Respiratory Protection Standard must be answered in the medical evaluation </a:t>
            </a:r>
          </a:p>
          <a:p>
            <a:pPr>
              <a:spcAft>
                <a:spcPts val="1800"/>
              </a:spcAft>
            </a:pPr>
            <a:r>
              <a:rPr lang="en-US" dirty="0"/>
              <a:t>Medical evaluations must be done </a:t>
            </a:r>
            <a:r>
              <a:rPr lang="en-US" b="1" i="1" u="sng" dirty="0"/>
              <a:t>before</a:t>
            </a:r>
            <a:r>
              <a:rPr lang="en-US" dirty="0"/>
              <a:t> fit testing can occur</a:t>
            </a:r>
          </a:p>
          <a:p>
            <a:pPr marL="342900" indent="-342900">
              <a:buFont typeface="Wingdings" panose="05000000000000000000" pitchFamily="2" charset="2"/>
              <a:buChar char="v"/>
            </a:pPr>
            <a:endParaRPr lang="en-US" dirty="0"/>
          </a:p>
        </p:txBody>
      </p:sp>
      <p:sp>
        <p:nvSpPr>
          <p:cNvPr id="3" name="Title 2"/>
          <p:cNvSpPr>
            <a:spLocks noGrp="1"/>
          </p:cNvSpPr>
          <p:nvPr>
            <p:ph type="title"/>
          </p:nvPr>
        </p:nvSpPr>
        <p:spPr/>
        <p:txBody>
          <a:bodyPr>
            <a:normAutofit fontScale="90000"/>
          </a:bodyPr>
          <a:lstStyle/>
          <a:p>
            <a:r>
              <a:rPr lang="en-US" dirty="0"/>
              <a:t>Reminders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10</a:t>
            </a:fld>
            <a:endParaRPr lang="en-US"/>
          </a:p>
        </p:txBody>
      </p:sp>
    </p:spTree>
    <p:extLst>
      <p:ext uri="{BB962C8B-B14F-4D97-AF65-F5344CB8AC3E}">
        <p14:creationId xmlns:p14="http://schemas.microsoft.com/office/powerpoint/2010/main" val="521334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658F3D-5003-453A-9838-22667A9F66B6}"/>
              </a:ext>
            </a:extLst>
          </p:cNvPr>
          <p:cNvSpPr>
            <a:spLocks noGrp="1"/>
          </p:cNvSpPr>
          <p:nvPr>
            <p:ph type="ctrTitle"/>
          </p:nvPr>
        </p:nvSpPr>
        <p:spPr/>
        <p:txBody>
          <a:bodyPr/>
          <a:lstStyle/>
          <a:p>
            <a:r>
              <a:rPr lang="en-US" dirty="0"/>
              <a:t>Fit Testing</a:t>
            </a:r>
          </a:p>
        </p:txBody>
      </p:sp>
      <p:sp>
        <p:nvSpPr>
          <p:cNvPr id="4" name="Date Placeholder 3">
            <a:extLst>
              <a:ext uri="{FF2B5EF4-FFF2-40B4-BE49-F238E27FC236}">
                <a16:creationId xmlns:a16="http://schemas.microsoft.com/office/drawing/2014/main" id="{6E1C400E-81DC-4BDD-A013-137F9C7A3C7B}"/>
              </a:ext>
            </a:extLst>
          </p:cNvPr>
          <p:cNvSpPr>
            <a:spLocks noGrp="1"/>
          </p:cNvSpPr>
          <p:nvPr>
            <p:ph type="dt" sz="half" idx="10"/>
          </p:nvPr>
        </p:nvSpPr>
        <p:spPr>
          <a:xfrm>
            <a:off x="609600" y="6356351"/>
            <a:ext cx="2844800" cy="365125"/>
          </a:xfrm>
          <a:prstGeom prst="rect">
            <a:avLst/>
          </a:prstGeom>
        </p:spPr>
        <p:txBody>
          <a:bodyPr vert="horz" lIns="91440" tIns="45720" rIns="91440" bIns="45720" rtlCol="0" anchor="ctr"/>
          <a:lstStyle>
            <a:defPPr>
              <a:defRPr lang="en-US"/>
            </a:defPPr>
            <a:lvl1pPr algn="l"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r>
              <a:rPr lang="en-US" dirty="0"/>
              <a:t>06/26</a:t>
            </a:r>
          </a:p>
        </p:txBody>
      </p:sp>
      <p:sp>
        <p:nvSpPr>
          <p:cNvPr id="5" name="Footer Placeholder 4">
            <a:extLst>
              <a:ext uri="{FF2B5EF4-FFF2-40B4-BE49-F238E27FC236}">
                <a16:creationId xmlns:a16="http://schemas.microsoft.com/office/drawing/2014/main" id="{424373FA-45AF-471A-8D77-B40B250D5BE7}"/>
              </a:ext>
            </a:extLst>
          </p:cNvPr>
          <p:cNvSpPr>
            <a:spLocks noGrp="1"/>
          </p:cNvSpPr>
          <p:nvPr>
            <p:ph type="ftr" sz="quarter" idx="11"/>
          </p:nvPr>
        </p:nvSpPr>
        <p:spPr>
          <a:xfrm>
            <a:off x="3833870" y="6380320"/>
            <a:ext cx="4377369" cy="365125"/>
          </a:xfrm>
          <a:prstGeom prst="rect">
            <a:avLst/>
          </a:prstGeom>
        </p:spPr>
        <p:txBody>
          <a:bodyPr vert="horz" lIns="91440" tIns="45720" rIns="91440" bIns="45720" rtlCol="0" anchor="ctr"/>
          <a:lstStyle>
            <a:defPPr>
              <a:defRPr lang="en-US"/>
            </a:defPPr>
            <a:lvl1pPr algn="l" defTabSz="457200" rtl="0" fontAlgn="auto">
              <a:spcBef>
                <a:spcPts val="0"/>
              </a:spcBef>
              <a:spcAft>
                <a:spcPts val="0"/>
              </a:spcAft>
              <a:defRPr sz="1100" kern="1200" dirty="0" smtClean="0">
                <a:solidFill>
                  <a:srgbClr val="B70000"/>
                </a:solidFill>
                <a:latin typeface="+mn-lt"/>
                <a:ea typeface="+mn-ea"/>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a:extLst>
              <a:ext uri="{FF2B5EF4-FFF2-40B4-BE49-F238E27FC236}">
                <a16:creationId xmlns:a16="http://schemas.microsoft.com/office/drawing/2014/main" id="{2B878CBF-7DB6-4EB3-B3EC-FBA617EB503B}"/>
              </a:ext>
            </a:extLst>
          </p:cNvPr>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11</a:t>
            </a:fld>
            <a:endParaRPr lang="en-US" dirty="0"/>
          </a:p>
        </p:txBody>
      </p:sp>
    </p:spTree>
    <p:extLst>
      <p:ext uri="{BB962C8B-B14F-4D97-AF65-F5344CB8AC3E}">
        <p14:creationId xmlns:p14="http://schemas.microsoft.com/office/powerpoint/2010/main" val="133896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OSHA Requirement for Fit Testing</a:t>
            </a:r>
          </a:p>
        </p:txBody>
      </p:sp>
      <p:sp>
        <p:nvSpPr>
          <p:cNvPr id="3" name="Content Placeholder 2"/>
          <p:cNvSpPr>
            <a:spLocks noGrp="1"/>
          </p:cNvSpPr>
          <p:nvPr>
            <p:ph idx="1"/>
          </p:nvPr>
        </p:nvSpPr>
        <p:spPr>
          <a:xfrm>
            <a:off x="753979" y="1526789"/>
            <a:ext cx="10828421" cy="4740441"/>
          </a:xfrm>
        </p:spPr>
        <p:txBody>
          <a:bodyPr/>
          <a:lstStyle/>
          <a:p>
            <a:r>
              <a:rPr lang="en-US" sz="3600" dirty="0"/>
              <a:t>Respirator protection program</a:t>
            </a:r>
          </a:p>
          <a:p>
            <a:pPr lvl="1"/>
            <a:r>
              <a:rPr lang="en-US" sz="3200" dirty="0"/>
              <a:t>Fit testing for tight fitting respirators before use</a:t>
            </a:r>
          </a:p>
          <a:p>
            <a:pPr marL="0" indent="0" algn="ctr">
              <a:buNone/>
            </a:pPr>
            <a:endParaRPr lang="en-US" dirty="0"/>
          </a:p>
          <a:p>
            <a:pPr marL="0" indent="0" algn="ctr">
              <a:buNone/>
            </a:pPr>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12</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8" name="Picture 7"/>
          <p:cNvPicPr>
            <a:picLocks noChangeAspect="1"/>
          </p:cNvPicPr>
          <p:nvPr/>
        </p:nvPicPr>
        <p:blipFill>
          <a:blip r:embed="rId3"/>
          <a:stretch>
            <a:fillRect/>
          </a:stretch>
        </p:blipFill>
        <p:spPr>
          <a:xfrm>
            <a:off x="2295727" y="2988488"/>
            <a:ext cx="4685285" cy="3335287"/>
          </a:xfrm>
          <a:prstGeom prst="rect">
            <a:avLst/>
          </a:prstGeom>
        </p:spPr>
      </p:pic>
      <p:sp>
        <p:nvSpPr>
          <p:cNvPr id="9" name="TextBox 8"/>
          <p:cNvSpPr txBox="1"/>
          <p:nvPr/>
        </p:nvSpPr>
        <p:spPr>
          <a:xfrm>
            <a:off x="6981012" y="6078453"/>
            <a:ext cx="4952694" cy="26161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Georgia" pitchFamily="18" charset="0"/>
                <a:ea typeface="MS PGothic" pitchFamily="34" charset="-128"/>
                <a:cs typeface="+mn-cs"/>
              </a:rPr>
              <a:t>Image Source: NIOSH Types of Respiratory Protection, September 2019</a:t>
            </a:r>
          </a:p>
        </p:txBody>
      </p:sp>
    </p:spTree>
    <p:extLst>
      <p:ext uri="{BB962C8B-B14F-4D97-AF65-F5344CB8AC3E}">
        <p14:creationId xmlns:p14="http://schemas.microsoft.com/office/powerpoint/2010/main" val="1546045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Purpose of This Presentation</a:t>
            </a:r>
          </a:p>
        </p:txBody>
      </p:sp>
      <p:sp>
        <p:nvSpPr>
          <p:cNvPr id="3" name="Content Placeholder 2"/>
          <p:cNvSpPr>
            <a:spLocks noGrp="1"/>
          </p:cNvSpPr>
          <p:nvPr>
            <p:ph idx="1"/>
          </p:nvPr>
        </p:nvSpPr>
        <p:spPr/>
        <p:txBody>
          <a:bodyPr/>
          <a:lstStyle/>
          <a:p>
            <a:r>
              <a:rPr lang="en-US" dirty="0"/>
              <a:t>Train:</a:t>
            </a:r>
          </a:p>
          <a:p>
            <a:pPr lvl="1"/>
            <a:r>
              <a:rPr lang="en-US" dirty="0"/>
              <a:t>Program administrators, or</a:t>
            </a:r>
          </a:p>
          <a:p>
            <a:pPr lvl="1"/>
            <a:r>
              <a:rPr lang="en-US" dirty="0"/>
              <a:t>Fit test administrators	</a:t>
            </a:r>
          </a:p>
          <a:p>
            <a:pPr lvl="1"/>
            <a:endParaRPr lang="en-US" dirty="0"/>
          </a:p>
          <a:p>
            <a:r>
              <a:rPr lang="en-US" dirty="0"/>
              <a:t>Qualitative fit test:</a:t>
            </a:r>
          </a:p>
          <a:p>
            <a:pPr lvl="1"/>
            <a:r>
              <a:rPr lang="en-US" dirty="0" err="1"/>
              <a:t>Bitrex</a:t>
            </a:r>
            <a:r>
              <a:rPr lang="en-US" dirty="0"/>
              <a:t> – Bitter tasting</a:t>
            </a:r>
          </a:p>
          <a:p>
            <a:pPr lvl="1"/>
            <a:r>
              <a:rPr lang="en-US" dirty="0" err="1"/>
              <a:t>Sacchrin</a:t>
            </a:r>
            <a:r>
              <a:rPr lang="en-US" dirty="0"/>
              <a:t> – Sweet tasting</a:t>
            </a:r>
          </a:p>
          <a:p>
            <a:pPr lvl="1"/>
            <a:endParaRPr lang="en-US" dirty="0"/>
          </a:p>
          <a:p>
            <a:r>
              <a:rPr lang="en-US" dirty="0"/>
              <a:t>Valid for any particulate filtering respirator</a:t>
            </a:r>
          </a:p>
          <a:p>
            <a:pPr lvl="1"/>
            <a:r>
              <a:rPr lang="en-US" dirty="0"/>
              <a:t>Half mask, full face or filtering </a:t>
            </a:r>
            <a:r>
              <a:rPr lang="en-US" dirty="0" err="1"/>
              <a:t>facepiece</a:t>
            </a:r>
            <a:r>
              <a:rPr lang="en-US" dirty="0"/>
              <a:t> respirators such as an N95’s</a:t>
            </a:r>
          </a:p>
          <a:p>
            <a:pPr marL="457200" lvl="1" indent="0">
              <a:buNone/>
            </a:pPr>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13</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016104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Planning for the Fit Test</a:t>
            </a:r>
          </a:p>
        </p:txBody>
      </p:sp>
      <p:sp>
        <p:nvSpPr>
          <p:cNvPr id="3" name="Content Placeholder 2"/>
          <p:cNvSpPr>
            <a:spLocks noGrp="1"/>
          </p:cNvSpPr>
          <p:nvPr>
            <p:ph idx="1"/>
          </p:nvPr>
        </p:nvSpPr>
        <p:spPr>
          <a:xfrm>
            <a:off x="758757" y="1467854"/>
            <a:ext cx="8680050" cy="4740441"/>
          </a:xfrm>
        </p:spPr>
        <p:txBody>
          <a:bodyPr/>
          <a:lstStyle/>
          <a:p>
            <a:r>
              <a:rPr lang="en-US" dirty="0"/>
              <a:t>No eating, drinking, smoking, vaping or chewing gum 15 minutes prior to test</a:t>
            </a:r>
          </a:p>
          <a:p>
            <a:endParaRPr lang="en-US" dirty="0"/>
          </a:p>
          <a:p>
            <a:r>
              <a:rPr lang="en-US" dirty="0"/>
              <a:t>Clean shaven</a:t>
            </a:r>
          </a:p>
          <a:p>
            <a:endParaRPr lang="en-US" dirty="0"/>
          </a:p>
          <a:p>
            <a:r>
              <a:rPr lang="en-US" dirty="0"/>
              <a:t>Medically cleared </a:t>
            </a:r>
          </a:p>
          <a:p>
            <a:pPr marL="0" indent="0">
              <a:buNone/>
            </a:pPr>
            <a:endParaRPr lang="en-US" dirty="0"/>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14</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descr="Please DO NOT eat, drink or smoke whilst in the walkthroug… | Flick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0082" y="2879387"/>
            <a:ext cx="3380282" cy="3188280"/>
          </a:xfrm>
          <a:prstGeom prst="rect">
            <a:avLst/>
          </a:prstGeom>
        </p:spPr>
      </p:pic>
    </p:spTree>
    <p:extLst>
      <p:ext uri="{BB962C8B-B14F-4D97-AF65-F5344CB8AC3E}">
        <p14:creationId xmlns:p14="http://schemas.microsoft.com/office/powerpoint/2010/main" val="1461691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Respirator Sealing Surface</a:t>
            </a:r>
          </a:p>
        </p:txBody>
      </p:sp>
      <p:sp>
        <p:nvSpPr>
          <p:cNvPr id="3" name="Content Placeholder 2"/>
          <p:cNvSpPr>
            <a:spLocks noGrp="1"/>
          </p:cNvSpPr>
          <p:nvPr>
            <p:ph idx="1"/>
          </p:nvPr>
        </p:nvSpPr>
        <p:spPr>
          <a:xfrm>
            <a:off x="508001" y="1529898"/>
            <a:ext cx="11074399" cy="4740441"/>
          </a:xfrm>
        </p:spPr>
        <p:txBody>
          <a:bodyPr/>
          <a:lstStyle/>
          <a:p>
            <a:r>
              <a:rPr lang="en-US" dirty="0"/>
              <a:t>The respirator must tightly seal against the users face in order to protect the user</a:t>
            </a:r>
          </a:p>
          <a:p>
            <a:pPr marL="0" indent="0">
              <a:buNone/>
            </a:pPr>
            <a:endParaRPr lang="en-US" dirty="0"/>
          </a:p>
          <a:p>
            <a:r>
              <a:rPr lang="en-US" dirty="0"/>
              <a:t>Ensure the following doesn’t interfere:</a:t>
            </a:r>
          </a:p>
          <a:p>
            <a:pPr lvl="1"/>
            <a:r>
              <a:rPr lang="en-US" dirty="0"/>
              <a:t>Facial hair</a:t>
            </a:r>
          </a:p>
          <a:p>
            <a:pPr lvl="1"/>
            <a:r>
              <a:rPr lang="en-US" dirty="0"/>
              <a:t>Facial scars</a:t>
            </a:r>
          </a:p>
          <a:p>
            <a:pPr lvl="1"/>
            <a:r>
              <a:rPr lang="en-US" dirty="0"/>
              <a:t>Jewelry</a:t>
            </a:r>
          </a:p>
          <a:p>
            <a:pPr lvl="1"/>
            <a:r>
              <a:rPr lang="en-US" dirty="0"/>
              <a:t>Glasses or goggles</a:t>
            </a:r>
          </a:p>
          <a:p>
            <a:pPr lvl="1"/>
            <a:r>
              <a:rPr lang="en-US" dirty="0"/>
              <a:t>Other PPE</a:t>
            </a:r>
          </a:p>
          <a:p>
            <a:pPr lvl="1"/>
            <a:endParaRPr lang="en-US" dirty="0"/>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15</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p:cNvPicPr>
            <a:picLocks noChangeAspect="1"/>
          </p:cNvPicPr>
          <p:nvPr/>
        </p:nvPicPr>
        <p:blipFill rotWithShape="1">
          <a:blip r:embed="rId3"/>
          <a:srcRect l="12092" t="6982" r="11170" b="16226"/>
          <a:stretch/>
        </p:blipFill>
        <p:spPr>
          <a:xfrm>
            <a:off x="6191413" y="3287949"/>
            <a:ext cx="5298259" cy="2982390"/>
          </a:xfrm>
          <a:prstGeom prst="rect">
            <a:avLst/>
          </a:prstGeom>
        </p:spPr>
      </p:pic>
      <p:sp>
        <p:nvSpPr>
          <p:cNvPr id="8" name="TextBox 7"/>
          <p:cNvSpPr txBox="1"/>
          <p:nvPr/>
        </p:nvSpPr>
        <p:spPr>
          <a:xfrm>
            <a:off x="317176" y="6048573"/>
            <a:ext cx="5683412" cy="307777"/>
          </a:xfrm>
          <a:prstGeom prst="rect">
            <a:avLst/>
          </a:prstGeom>
          <a:noFill/>
        </p:spPr>
        <p:txBody>
          <a:bodyPr wrap="square" rtlCol="0">
            <a:spAutoFit/>
          </a:bodyPr>
          <a:lstStyle/>
          <a:p>
            <a:r>
              <a:rPr lang="en-US" sz="1400" dirty="0"/>
              <a:t>Image: </a:t>
            </a:r>
            <a:r>
              <a:rPr lang="en-US" sz="1400" dirty="0">
                <a:hlinkClick r:id="rId4"/>
              </a:rPr>
              <a:t>Facial Hairstyles and Filtering Facepiece Respirators</a:t>
            </a:r>
            <a:endParaRPr lang="en-US" sz="1400" dirty="0"/>
          </a:p>
        </p:txBody>
      </p:sp>
    </p:spTree>
    <p:extLst>
      <p:ext uri="{BB962C8B-B14F-4D97-AF65-F5344CB8AC3E}">
        <p14:creationId xmlns:p14="http://schemas.microsoft.com/office/powerpoint/2010/main" val="19221675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Facial Hair</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16</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4533" y="1323474"/>
            <a:ext cx="6598577" cy="4796810"/>
          </a:xfrm>
          <a:prstGeom prst="rect">
            <a:avLst/>
          </a:prstGeom>
        </p:spPr>
      </p:pic>
      <p:sp>
        <p:nvSpPr>
          <p:cNvPr id="3" name="TextBox 2"/>
          <p:cNvSpPr txBox="1"/>
          <p:nvPr/>
        </p:nvSpPr>
        <p:spPr>
          <a:xfrm>
            <a:off x="3841665" y="6140243"/>
            <a:ext cx="6117630" cy="307777"/>
          </a:xfrm>
          <a:prstGeom prst="rect">
            <a:avLst/>
          </a:prstGeom>
          <a:noFill/>
        </p:spPr>
        <p:txBody>
          <a:bodyPr wrap="square" rtlCol="0">
            <a:spAutoFit/>
          </a:bodyPr>
          <a:lstStyle/>
          <a:p>
            <a:r>
              <a:rPr lang="en-US" sz="1400" dirty="0">
                <a:hlinkClick r:id="rId4"/>
              </a:rPr>
              <a:t>Facial Hairstyles and Filtering Facepiece Respirators</a:t>
            </a:r>
            <a:endParaRPr lang="en-US" sz="1400" dirty="0"/>
          </a:p>
        </p:txBody>
      </p:sp>
    </p:spTree>
    <p:extLst>
      <p:ext uri="{BB962C8B-B14F-4D97-AF65-F5344CB8AC3E}">
        <p14:creationId xmlns:p14="http://schemas.microsoft.com/office/powerpoint/2010/main" val="2275081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7727" y="1678132"/>
            <a:ext cx="4636441" cy="4530163"/>
          </a:xfrm>
        </p:spPr>
        <p:txBody>
          <a:bodyPr/>
          <a:lstStyle/>
          <a:p>
            <a:pPr marL="457200" indent="-457200">
              <a:buFont typeface="Arial" panose="020B0604020202020204" pitchFamily="34" charset="0"/>
              <a:buChar char="•"/>
            </a:pPr>
            <a:r>
              <a:rPr lang="en-US" sz="3200" dirty="0"/>
              <a:t>Consider:</a:t>
            </a:r>
          </a:p>
          <a:p>
            <a:pPr marL="1200150" lvl="1" indent="-457200"/>
            <a:r>
              <a:rPr lang="en-US" sz="2800" dirty="0"/>
              <a:t>The group you are working with </a:t>
            </a:r>
          </a:p>
          <a:p>
            <a:pPr marL="1200150" lvl="1" indent="-457200"/>
            <a:r>
              <a:rPr lang="en-US" sz="2800" dirty="0"/>
              <a:t>Barriers to fit testing </a:t>
            </a:r>
          </a:p>
          <a:p>
            <a:pPr marL="1200150" lvl="1" indent="-457200"/>
            <a:r>
              <a:rPr lang="en-US" sz="2800" dirty="0"/>
              <a:t>Cultural &amp; religious differences </a:t>
            </a:r>
          </a:p>
        </p:txBody>
      </p:sp>
      <p:sp>
        <p:nvSpPr>
          <p:cNvPr id="3" name="Title 2"/>
          <p:cNvSpPr>
            <a:spLocks noGrp="1"/>
          </p:cNvSpPr>
          <p:nvPr>
            <p:ph type="title"/>
          </p:nvPr>
        </p:nvSpPr>
        <p:spPr>
          <a:xfrm>
            <a:off x="985252" y="0"/>
            <a:ext cx="10368548" cy="942474"/>
          </a:xfrm>
        </p:spPr>
        <p:txBody>
          <a:bodyPr/>
          <a:lstStyle/>
          <a:p>
            <a:r>
              <a:rPr lang="en-US" dirty="0"/>
              <a:t>Differences for Fit Testing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17</a:t>
            </a:fld>
            <a:endParaRPr lang="en-US" dirty="0"/>
          </a:p>
        </p:txBody>
      </p:sp>
      <p:pic>
        <p:nvPicPr>
          <p:cNvPr id="8" name="Picture 7"/>
          <p:cNvPicPr>
            <a:picLocks noChangeAspect="1"/>
          </p:cNvPicPr>
          <p:nvPr/>
        </p:nvPicPr>
        <p:blipFill>
          <a:blip r:embed="rId3"/>
          <a:stretch>
            <a:fillRect/>
          </a:stretch>
        </p:blipFill>
        <p:spPr>
          <a:xfrm>
            <a:off x="5509487" y="2166502"/>
            <a:ext cx="5726549" cy="3221184"/>
          </a:xfrm>
          <a:prstGeom prst="rect">
            <a:avLst/>
          </a:prstGeom>
        </p:spPr>
      </p:pic>
    </p:spTree>
    <p:extLst>
      <p:ext uri="{BB962C8B-B14F-4D97-AF65-F5344CB8AC3E}">
        <p14:creationId xmlns:p14="http://schemas.microsoft.com/office/powerpoint/2010/main" val="2410441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Respirator Selection</a:t>
            </a:r>
          </a:p>
        </p:txBody>
      </p:sp>
      <p:sp>
        <p:nvSpPr>
          <p:cNvPr id="3" name="Content Placeholder 2"/>
          <p:cNvSpPr>
            <a:spLocks noGrp="1"/>
          </p:cNvSpPr>
          <p:nvPr>
            <p:ph idx="1"/>
          </p:nvPr>
        </p:nvSpPr>
        <p:spPr>
          <a:xfrm>
            <a:off x="657727" y="1467854"/>
            <a:ext cx="10828421" cy="4888497"/>
          </a:xfrm>
        </p:spPr>
        <p:txBody>
          <a:bodyPr/>
          <a:lstStyle/>
          <a:p>
            <a:r>
              <a:rPr lang="en-US" dirty="0"/>
              <a:t>Pick the most acceptable respirator</a:t>
            </a:r>
          </a:p>
          <a:p>
            <a:pPr lvl="1"/>
            <a:r>
              <a:rPr lang="en-US" dirty="0"/>
              <a:t>Provide a sufficient # of models/sizes</a:t>
            </a:r>
          </a:p>
          <a:p>
            <a:pPr lvl="1"/>
            <a:r>
              <a:rPr lang="en-US" dirty="0"/>
              <a:t>Minimum of two sizes</a:t>
            </a:r>
          </a:p>
          <a:p>
            <a:endParaRPr lang="en-US" dirty="0"/>
          </a:p>
          <a:p>
            <a:r>
              <a:rPr lang="en-US" dirty="0"/>
              <a:t>Don the most comfortable mask</a:t>
            </a:r>
          </a:p>
          <a:p>
            <a:pPr lvl="1"/>
            <a:r>
              <a:rPr lang="en-US" dirty="0"/>
              <a:t>Wear for several minutes to assess </a:t>
            </a:r>
          </a:p>
          <a:p>
            <a:endParaRPr lang="en-US" dirty="0"/>
          </a:p>
          <a:p>
            <a:r>
              <a:rPr lang="en-US" dirty="0"/>
              <a:t>Assess for comfort</a:t>
            </a:r>
          </a:p>
          <a:p>
            <a:endParaRPr lang="en-US" dirty="0"/>
          </a:p>
          <a:p>
            <a:r>
              <a:rPr lang="en-US" dirty="0"/>
              <a:t>Assess for fit</a:t>
            </a:r>
          </a:p>
          <a:p>
            <a:pPr marL="457200" lvl="1" indent="0">
              <a:buNone/>
            </a:pPr>
            <a:endParaRPr lang="en-US" dirty="0"/>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18</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8" name="Picture 7"/>
          <p:cNvPicPr>
            <a:picLocks noChangeAspect="1"/>
          </p:cNvPicPr>
          <p:nvPr/>
        </p:nvPicPr>
        <p:blipFill>
          <a:blip r:embed="rId3"/>
          <a:stretch>
            <a:fillRect/>
          </a:stretch>
        </p:blipFill>
        <p:spPr>
          <a:xfrm>
            <a:off x="7235578" y="1270484"/>
            <a:ext cx="1607959" cy="1341236"/>
          </a:xfrm>
          <a:prstGeom prst="rect">
            <a:avLst/>
          </a:prstGeom>
        </p:spPr>
      </p:pic>
      <p:pic>
        <p:nvPicPr>
          <p:cNvPr id="9" name="Picture 8"/>
          <p:cNvPicPr>
            <a:picLocks noChangeAspect="1"/>
          </p:cNvPicPr>
          <p:nvPr/>
        </p:nvPicPr>
        <p:blipFill>
          <a:blip r:embed="rId4"/>
          <a:stretch>
            <a:fillRect/>
          </a:stretch>
        </p:blipFill>
        <p:spPr>
          <a:xfrm>
            <a:off x="6802937" y="3329841"/>
            <a:ext cx="1798476" cy="1280271"/>
          </a:xfrm>
          <a:prstGeom prst="rect">
            <a:avLst/>
          </a:prstGeom>
        </p:spPr>
      </p:pic>
      <p:pic>
        <p:nvPicPr>
          <p:cNvPr id="10" name="Picture 9"/>
          <p:cNvPicPr>
            <a:picLocks noChangeAspect="1"/>
          </p:cNvPicPr>
          <p:nvPr/>
        </p:nvPicPr>
        <p:blipFill>
          <a:blip r:embed="rId5"/>
          <a:stretch>
            <a:fillRect/>
          </a:stretch>
        </p:blipFill>
        <p:spPr>
          <a:xfrm>
            <a:off x="9256951" y="4286308"/>
            <a:ext cx="1806097" cy="1394581"/>
          </a:xfrm>
          <a:prstGeom prst="rect">
            <a:avLst/>
          </a:prstGeom>
        </p:spPr>
      </p:pic>
      <p:sp>
        <p:nvSpPr>
          <p:cNvPr id="11" name="TextBox 10"/>
          <p:cNvSpPr txBox="1"/>
          <p:nvPr/>
        </p:nvSpPr>
        <p:spPr>
          <a:xfrm>
            <a:off x="6832262" y="6055965"/>
            <a:ext cx="4849377" cy="26161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Georgia" pitchFamily="18" charset="0"/>
                <a:ea typeface="MS PGothic" pitchFamily="34" charset="-128"/>
                <a:cs typeface="+mn-cs"/>
              </a:rPr>
              <a:t>Images Source: NIOSH Types of Respiratory Protection, September 2019</a:t>
            </a:r>
          </a:p>
        </p:txBody>
      </p:sp>
    </p:spTree>
    <p:extLst>
      <p:ext uri="{BB962C8B-B14F-4D97-AF65-F5344CB8AC3E}">
        <p14:creationId xmlns:p14="http://schemas.microsoft.com/office/powerpoint/2010/main" val="956541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Assessment of Comfort</a:t>
            </a:r>
          </a:p>
        </p:txBody>
      </p:sp>
      <p:sp>
        <p:nvSpPr>
          <p:cNvPr id="3" name="Content Placeholder 2"/>
          <p:cNvSpPr>
            <a:spLocks noGrp="1"/>
          </p:cNvSpPr>
          <p:nvPr>
            <p:ph idx="1"/>
          </p:nvPr>
        </p:nvSpPr>
        <p:spPr>
          <a:xfrm>
            <a:off x="837751" y="1500109"/>
            <a:ext cx="10232326" cy="4740441"/>
          </a:xfrm>
        </p:spPr>
        <p:txBody>
          <a:bodyPr/>
          <a:lstStyle/>
          <a:p>
            <a:r>
              <a:rPr lang="en-US" dirty="0"/>
              <a:t>Review the following points:</a:t>
            </a:r>
          </a:p>
          <a:p>
            <a:pPr lvl="1"/>
            <a:endParaRPr lang="en-US" dirty="0"/>
          </a:p>
          <a:p>
            <a:pPr lvl="1"/>
            <a:r>
              <a:rPr lang="en-US" dirty="0"/>
              <a:t>Position of mask on nose</a:t>
            </a:r>
          </a:p>
          <a:p>
            <a:pPr lvl="1"/>
            <a:endParaRPr lang="en-US" dirty="0"/>
          </a:p>
          <a:p>
            <a:pPr lvl="1"/>
            <a:r>
              <a:rPr lang="en-US" dirty="0"/>
              <a:t>Room for eye protection</a:t>
            </a:r>
          </a:p>
          <a:p>
            <a:pPr lvl="1"/>
            <a:endParaRPr lang="en-US" dirty="0"/>
          </a:p>
          <a:p>
            <a:pPr lvl="1"/>
            <a:r>
              <a:rPr lang="en-US" dirty="0"/>
              <a:t>Room to talk</a:t>
            </a:r>
          </a:p>
          <a:p>
            <a:pPr lvl="1"/>
            <a:endParaRPr lang="en-US" dirty="0"/>
          </a:p>
          <a:p>
            <a:pPr lvl="1"/>
            <a:r>
              <a:rPr lang="en-US" dirty="0"/>
              <a:t>Position of mask on face and cheeks</a:t>
            </a: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19</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121041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E6659-4D6E-4D7D-AB2D-41CEE393D3B9}"/>
              </a:ext>
            </a:extLst>
          </p:cNvPr>
          <p:cNvSpPr>
            <a:spLocks noGrp="1"/>
          </p:cNvSpPr>
          <p:nvPr>
            <p:ph type="title"/>
          </p:nvPr>
        </p:nvSpPr>
        <p:spPr>
          <a:xfrm>
            <a:off x="831850" y="2059043"/>
            <a:ext cx="10515600" cy="1251716"/>
          </a:xfrm>
        </p:spPr>
        <p:txBody>
          <a:bodyPr/>
          <a:lstStyle/>
          <a:p>
            <a:r>
              <a:rPr lang="en-US" dirty="0"/>
              <a:t>Introduction</a:t>
            </a:r>
          </a:p>
        </p:txBody>
      </p:sp>
      <p:sp>
        <p:nvSpPr>
          <p:cNvPr id="3" name="Text Placeholder 2">
            <a:extLst>
              <a:ext uri="{FF2B5EF4-FFF2-40B4-BE49-F238E27FC236}">
                <a16:creationId xmlns:a16="http://schemas.microsoft.com/office/drawing/2014/main" id="{0CAE41ED-1F72-4CCE-A15C-4EA03576E5EF}"/>
              </a:ext>
            </a:extLst>
          </p:cNvPr>
          <p:cNvSpPr>
            <a:spLocks noGrp="1"/>
          </p:cNvSpPr>
          <p:nvPr>
            <p:ph type="body" idx="1"/>
          </p:nvPr>
        </p:nvSpPr>
        <p:spPr/>
        <p:txBody>
          <a:bodyPr>
            <a:normAutofit fontScale="92500"/>
          </a:bodyPr>
          <a:lstStyle/>
          <a:p>
            <a:r>
              <a:rPr lang="en-US" dirty="0"/>
              <a:t>After completing this training which includes a hands on portion, you will be able to perform qualitative fit testing as provided</a:t>
            </a:r>
            <a:r>
              <a:rPr lang="en-US" baseline="0" dirty="0"/>
              <a:t> for in OSHA’s respiratory protection standard, 29 CFR 1910.134, Appendix A, </a:t>
            </a:r>
            <a:r>
              <a:rPr lang="en-US" dirty="0">
                <a:hlinkClick r:id="rId3"/>
              </a:rPr>
              <a:t>1910.134 App A - Fit Testing Procedures (Mandatory). | Occupational Safety and Health Administration (osha.gov)</a:t>
            </a:r>
            <a:endParaRPr lang="en-US" dirty="0"/>
          </a:p>
          <a:p>
            <a:endParaRPr lang="en-US" dirty="0"/>
          </a:p>
        </p:txBody>
      </p:sp>
      <p:sp>
        <p:nvSpPr>
          <p:cNvPr id="4" name="Date Placeholder 3">
            <a:extLst>
              <a:ext uri="{FF2B5EF4-FFF2-40B4-BE49-F238E27FC236}">
                <a16:creationId xmlns:a16="http://schemas.microsoft.com/office/drawing/2014/main" id="{F0482469-7B57-464D-8387-44B01E9B4D14}"/>
              </a:ext>
            </a:extLst>
          </p:cNvPr>
          <p:cNvSpPr>
            <a:spLocks noGrp="1"/>
          </p:cNvSpPr>
          <p:nvPr>
            <p:ph type="dt" sz="half" idx="10"/>
          </p:nvPr>
        </p:nvSpPr>
        <p:spPr/>
        <p:txBody>
          <a:bodyPr/>
          <a:lstStyle/>
          <a:p>
            <a:r>
              <a:rPr lang="en-US" dirty="0"/>
              <a:t>06/26</a:t>
            </a:r>
          </a:p>
        </p:txBody>
      </p:sp>
      <p:sp>
        <p:nvSpPr>
          <p:cNvPr id="5" name="Footer Placeholder 4">
            <a:extLst>
              <a:ext uri="{FF2B5EF4-FFF2-40B4-BE49-F238E27FC236}">
                <a16:creationId xmlns:a16="http://schemas.microsoft.com/office/drawing/2014/main" id="{CD25EEF0-FD8C-4430-AC4C-F9F68C683F0E}"/>
              </a:ext>
            </a:extLst>
          </p:cNvPr>
          <p:cNvSpPr>
            <a:spLocks noGrp="1"/>
          </p:cNvSpPr>
          <p:nvPr>
            <p:ph type="ftr" sz="quarter" idx="11"/>
          </p:nvPr>
        </p:nvSpPr>
        <p:spPr/>
        <p:txBody>
          <a:bodyPr/>
          <a:lstStyle/>
          <a:p>
            <a:endParaRPr lang="en-US"/>
          </a:p>
          <a:p>
            <a:r>
              <a:rPr lang="en-US"/>
              <a:t>Wisconsin Occupational Health Laboratory</a:t>
            </a:r>
          </a:p>
          <a:p>
            <a:endParaRPr lang="en-US" dirty="0"/>
          </a:p>
        </p:txBody>
      </p:sp>
      <p:sp>
        <p:nvSpPr>
          <p:cNvPr id="6" name="Slide Number Placeholder 5">
            <a:extLst>
              <a:ext uri="{FF2B5EF4-FFF2-40B4-BE49-F238E27FC236}">
                <a16:creationId xmlns:a16="http://schemas.microsoft.com/office/drawing/2014/main" id="{396DAD13-212D-49C2-946B-ED88A6E4862E}"/>
              </a:ext>
            </a:extLst>
          </p:cNvPr>
          <p:cNvSpPr>
            <a:spLocks noGrp="1"/>
          </p:cNvSpPr>
          <p:nvPr>
            <p:ph type="sldNum" sz="quarter" idx="12"/>
          </p:nvPr>
        </p:nvSpPr>
        <p:spPr/>
        <p:txBody>
          <a:bodyPr/>
          <a:lstStyle/>
          <a:p>
            <a:fld id="{9D5DE6D7-F04D-7741-82FC-941AB368F7CA}" type="slidenum">
              <a:rPr lang="en-US" smtClean="0"/>
              <a:t>2</a:t>
            </a:fld>
            <a:endParaRPr lang="en-US" dirty="0"/>
          </a:p>
        </p:txBody>
      </p:sp>
    </p:spTree>
    <p:extLst>
      <p:ext uri="{BB962C8B-B14F-4D97-AF65-F5344CB8AC3E}">
        <p14:creationId xmlns:p14="http://schemas.microsoft.com/office/powerpoint/2010/main" val="1428667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p:txBody>
          <a:bodyPr/>
          <a:lstStyle/>
          <a:p>
            <a:r>
              <a:rPr lang="en-US" dirty="0"/>
              <a:t>Criteria to determine fit:</a:t>
            </a:r>
          </a:p>
          <a:p>
            <a:pPr lvl="1"/>
            <a:endParaRPr lang="en-US" dirty="0"/>
          </a:p>
          <a:p>
            <a:pPr lvl="1"/>
            <a:r>
              <a:rPr lang="en-US" dirty="0"/>
              <a:t>Chin properly placed</a:t>
            </a:r>
          </a:p>
          <a:p>
            <a:pPr lvl="1"/>
            <a:endParaRPr lang="en-US" dirty="0"/>
          </a:p>
          <a:p>
            <a:pPr lvl="1"/>
            <a:r>
              <a:rPr lang="en-US" dirty="0"/>
              <a:t>Fit across nose bridge</a:t>
            </a:r>
          </a:p>
          <a:p>
            <a:pPr lvl="1"/>
            <a:endParaRPr lang="en-US" dirty="0"/>
          </a:p>
          <a:p>
            <a:pPr lvl="1"/>
            <a:r>
              <a:rPr lang="en-US" dirty="0"/>
              <a:t>Adequate strap tension</a:t>
            </a:r>
          </a:p>
          <a:p>
            <a:pPr lvl="2"/>
            <a:r>
              <a:rPr lang="en-US" dirty="0"/>
              <a:t>Do NOT cross straps</a:t>
            </a:r>
          </a:p>
          <a:p>
            <a:endParaRPr lang="en-US" dirty="0"/>
          </a:p>
        </p:txBody>
      </p:sp>
      <p:sp>
        <p:nvSpPr>
          <p:cNvPr id="8" name="Title 7"/>
          <p:cNvSpPr>
            <a:spLocks noGrp="1"/>
          </p:cNvSpPr>
          <p:nvPr>
            <p:ph type="title"/>
          </p:nvPr>
        </p:nvSpPr>
        <p:spPr/>
        <p:txBody>
          <a:bodyPr/>
          <a:lstStyle/>
          <a:p>
            <a:r>
              <a:rPr lang="en-US" sz="3600" dirty="0">
                <a:latin typeface="Arial"/>
                <a:ea typeface="Arial"/>
                <a:cs typeface="Arial"/>
                <a:sym typeface="Arial"/>
              </a:rPr>
              <a:t>Adequacy of Fit</a:t>
            </a:r>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4" name="Slide Number Placeholder 3"/>
          <p:cNvSpPr>
            <a:spLocks noGrp="1"/>
          </p:cNvSpPr>
          <p:nvPr>
            <p:ph type="sldNum" sz="quarter" idx="4294967295"/>
          </p:nvPr>
        </p:nvSpPr>
        <p:spPr>
          <a:xfrm>
            <a:off x="9347200" y="6356350"/>
            <a:ext cx="2844800" cy="365125"/>
          </a:xfrm>
        </p:spPr>
        <p:txBody>
          <a:bodyPr/>
          <a:lstStyle/>
          <a:p>
            <a:fld id="{DA38DDE6-3960-418D-8CD0-D475FAB807C4}" type="slidenum">
              <a:rPr lang="en-US" smtClean="0"/>
              <a:t>20</a:t>
            </a:fld>
            <a:endParaRPr lang="en-US" dirty="0"/>
          </a:p>
        </p:txBody>
      </p:sp>
      <p:sp>
        <p:nvSpPr>
          <p:cNvPr id="7" name="TextBox 6"/>
          <p:cNvSpPr txBox="1"/>
          <p:nvPr/>
        </p:nvSpPr>
        <p:spPr>
          <a:xfrm>
            <a:off x="6605081" y="6014005"/>
            <a:ext cx="5262664" cy="276999"/>
          </a:xfrm>
          <a:prstGeom prst="rect">
            <a:avLst/>
          </a:prstGeom>
          <a:noFill/>
        </p:spPr>
        <p:txBody>
          <a:bodyPr wrap="square" rtlCol="0">
            <a:spAutoFit/>
          </a:bodyPr>
          <a:lstStyle/>
          <a:p>
            <a:r>
              <a:rPr lang="en-US" sz="1200" dirty="0"/>
              <a:t>Image: Donning</a:t>
            </a:r>
            <a:r>
              <a:rPr lang="en-US" sz="1200" dirty="0">
                <a:hlinkClick r:id="rId3"/>
              </a:rPr>
              <a:t> Method of N95 – Lambda-Line Series (sts-japan.com)</a:t>
            </a:r>
            <a:endParaRPr lang="en-US" dirty="0"/>
          </a:p>
        </p:txBody>
      </p:sp>
      <p:pic>
        <p:nvPicPr>
          <p:cNvPr id="9" name="Picture 8"/>
          <p:cNvPicPr>
            <a:picLocks noChangeAspect="1"/>
          </p:cNvPicPr>
          <p:nvPr/>
        </p:nvPicPr>
        <p:blipFill rotWithShape="1">
          <a:blip r:embed="rId4"/>
          <a:srcRect l="4179" t="24954" r="4758"/>
          <a:stretch/>
        </p:blipFill>
        <p:spPr>
          <a:xfrm>
            <a:off x="4727643" y="3287948"/>
            <a:ext cx="6643992" cy="1501099"/>
          </a:xfrm>
          <a:prstGeom prst="rect">
            <a:avLst/>
          </a:prstGeom>
        </p:spPr>
      </p:pic>
    </p:spTree>
    <p:extLst>
      <p:ext uri="{BB962C8B-B14F-4D97-AF65-F5344CB8AC3E}">
        <p14:creationId xmlns:p14="http://schemas.microsoft.com/office/powerpoint/2010/main" val="6436068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469231"/>
            <a:ext cx="11163299" cy="5911089"/>
          </a:xfrm>
        </p:spPr>
        <p:txBody>
          <a:bodyPr>
            <a:normAutofit/>
          </a:bodyPr>
          <a:lstStyle/>
          <a:p>
            <a:r>
              <a:rPr lang="en-US" sz="5400" dirty="0"/>
              <a:t>DEMONSTRATION OF RESPIRATOR FIT</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21</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4090884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Too Small</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22</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grpSp>
        <p:nvGrpSpPr>
          <p:cNvPr id="9" name="Group 8"/>
          <p:cNvGrpSpPr/>
          <p:nvPr/>
        </p:nvGrpSpPr>
        <p:grpSpPr>
          <a:xfrm>
            <a:off x="1279916" y="803306"/>
            <a:ext cx="8454020" cy="5343628"/>
            <a:chOff x="1127760" y="2306853"/>
            <a:chExt cx="5852161" cy="3901441"/>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566161" y="2794533"/>
              <a:ext cx="3901440" cy="292608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0080" y="2794534"/>
              <a:ext cx="3901440" cy="2926080"/>
            </a:xfrm>
            <a:prstGeom prst="rect">
              <a:avLst/>
            </a:prstGeom>
          </p:spPr>
        </p:pic>
      </p:grpSp>
      <p:sp>
        <p:nvSpPr>
          <p:cNvPr id="11" name="TextBox 10">
            <a:extLst>
              <a:ext uri="{FF2B5EF4-FFF2-40B4-BE49-F238E27FC236}">
                <a16:creationId xmlns:a16="http://schemas.microsoft.com/office/drawing/2014/main" id="{6DB49D39-DF54-3E9B-AC75-346C36B59760}"/>
              </a:ext>
            </a:extLst>
          </p:cNvPr>
          <p:cNvSpPr txBox="1"/>
          <p:nvPr/>
        </p:nvSpPr>
        <p:spPr>
          <a:xfrm>
            <a:off x="8737600" y="6217849"/>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1043315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Too Large</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23</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grpSp>
        <p:nvGrpSpPr>
          <p:cNvPr id="9" name="Group 8"/>
          <p:cNvGrpSpPr/>
          <p:nvPr/>
        </p:nvGrpSpPr>
        <p:grpSpPr>
          <a:xfrm>
            <a:off x="2454323" y="1185685"/>
            <a:ext cx="7348045" cy="5022610"/>
            <a:chOff x="1929263" y="2194560"/>
            <a:chExt cx="5852160" cy="390144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367663" y="2682240"/>
              <a:ext cx="3901440" cy="292608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441583" y="2682240"/>
              <a:ext cx="3901440" cy="2926080"/>
            </a:xfrm>
            <a:prstGeom prst="rect">
              <a:avLst/>
            </a:prstGeom>
          </p:spPr>
        </p:pic>
      </p:grpSp>
      <p:sp>
        <p:nvSpPr>
          <p:cNvPr id="10" name="TextBox 9">
            <a:extLst>
              <a:ext uri="{FF2B5EF4-FFF2-40B4-BE49-F238E27FC236}">
                <a16:creationId xmlns:a16="http://schemas.microsoft.com/office/drawing/2014/main" id="{A6329D72-0047-A5BF-62E6-422B8BF88414}"/>
              </a:ext>
            </a:extLst>
          </p:cNvPr>
          <p:cNvSpPr txBox="1"/>
          <p:nvPr/>
        </p:nvSpPr>
        <p:spPr>
          <a:xfrm>
            <a:off x="8737600" y="6217849"/>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153160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Adequate Fit</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24</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grpSp>
        <p:nvGrpSpPr>
          <p:cNvPr id="10" name="Group 9"/>
          <p:cNvGrpSpPr/>
          <p:nvPr/>
        </p:nvGrpSpPr>
        <p:grpSpPr>
          <a:xfrm>
            <a:off x="2463025" y="1180217"/>
            <a:ext cx="7278384" cy="5028078"/>
            <a:chOff x="1906469" y="2297832"/>
            <a:chExt cx="5669280" cy="377952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434029" y="2770272"/>
              <a:ext cx="3779520" cy="283464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268669" y="2770272"/>
              <a:ext cx="3779520" cy="2834640"/>
            </a:xfrm>
            <a:prstGeom prst="rect">
              <a:avLst/>
            </a:prstGeom>
          </p:spPr>
        </p:pic>
      </p:grpSp>
      <p:sp>
        <p:nvSpPr>
          <p:cNvPr id="9" name="TextBox 8">
            <a:extLst>
              <a:ext uri="{FF2B5EF4-FFF2-40B4-BE49-F238E27FC236}">
                <a16:creationId xmlns:a16="http://schemas.microsoft.com/office/drawing/2014/main" id="{3965565C-CAD3-F1D0-7958-81387E8DD9E3}"/>
              </a:ext>
            </a:extLst>
          </p:cNvPr>
          <p:cNvSpPr txBox="1"/>
          <p:nvPr/>
        </p:nvSpPr>
        <p:spPr>
          <a:xfrm>
            <a:off x="8737600" y="6217849"/>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4226903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Fit Test Kit Example</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25</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9" name="Content Placeholder 8"/>
          <p:cNvPicPr>
            <a:picLocks noGrp="1" noChangeAspect="1"/>
          </p:cNvPicPr>
          <p:nvPr>
            <p:ph idx="1"/>
          </p:nvPr>
        </p:nvPicPr>
        <p:blipFill>
          <a:blip r:embed="rId3"/>
          <a:stretch>
            <a:fillRect/>
          </a:stretch>
        </p:blipFill>
        <p:spPr>
          <a:xfrm>
            <a:off x="687566" y="1281134"/>
            <a:ext cx="3170195" cy="2377646"/>
          </a:xfrm>
          <a:prstGeom prst="rect">
            <a:avLst/>
          </a:prstGeom>
        </p:spPr>
      </p:pic>
      <p:pic>
        <p:nvPicPr>
          <p:cNvPr id="11" name="Picture 10"/>
          <p:cNvPicPr>
            <a:picLocks noChangeAspect="1"/>
          </p:cNvPicPr>
          <p:nvPr/>
        </p:nvPicPr>
        <p:blipFill>
          <a:blip r:embed="rId4"/>
          <a:stretch>
            <a:fillRect/>
          </a:stretch>
        </p:blipFill>
        <p:spPr>
          <a:xfrm>
            <a:off x="3981522" y="2218944"/>
            <a:ext cx="5319239" cy="3989429"/>
          </a:xfrm>
          <a:prstGeom prst="rect">
            <a:avLst/>
          </a:prstGeom>
        </p:spPr>
      </p:pic>
      <p:cxnSp>
        <p:nvCxnSpPr>
          <p:cNvPr id="15" name="Straight Arrow Connector 14"/>
          <p:cNvCxnSpPr>
            <a:cxnSpLocks/>
            <a:stCxn id="22" idx="1"/>
          </p:cNvCxnSpPr>
          <p:nvPr/>
        </p:nvCxnSpPr>
        <p:spPr>
          <a:xfrm flipH="1">
            <a:off x="6555278" y="1562650"/>
            <a:ext cx="3244708" cy="2159590"/>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cxnSpLocks/>
            <a:stCxn id="23" idx="1"/>
          </p:cNvCxnSpPr>
          <p:nvPr/>
        </p:nvCxnSpPr>
        <p:spPr>
          <a:xfrm flipH="1">
            <a:off x="6839714" y="2161295"/>
            <a:ext cx="2960272" cy="2228512"/>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a:stCxn id="24" idx="1"/>
          </p:cNvCxnSpPr>
          <p:nvPr/>
        </p:nvCxnSpPr>
        <p:spPr>
          <a:xfrm flipH="1">
            <a:off x="7877252" y="2731280"/>
            <a:ext cx="1922734" cy="1613493"/>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9799986" y="1377984"/>
            <a:ext cx="2010544" cy="369332"/>
          </a:xfrm>
          <a:prstGeom prst="rect">
            <a:avLst/>
          </a:prstGeom>
          <a:noFill/>
        </p:spPr>
        <p:txBody>
          <a:bodyPr wrap="square" rtlCol="0">
            <a:spAutoFit/>
          </a:bodyPr>
          <a:lstStyle/>
          <a:p>
            <a:r>
              <a:rPr lang="en-US" dirty="0"/>
              <a:t>Hoods</a:t>
            </a:r>
          </a:p>
        </p:txBody>
      </p:sp>
      <p:sp>
        <p:nvSpPr>
          <p:cNvPr id="23" name="TextBox 22"/>
          <p:cNvSpPr txBox="1"/>
          <p:nvPr/>
        </p:nvSpPr>
        <p:spPr>
          <a:xfrm>
            <a:off x="9799986" y="1976629"/>
            <a:ext cx="2010544" cy="369332"/>
          </a:xfrm>
          <a:prstGeom prst="rect">
            <a:avLst/>
          </a:prstGeom>
          <a:noFill/>
        </p:spPr>
        <p:txBody>
          <a:bodyPr wrap="square" rtlCol="0">
            <a:spAutoFit/>
          </a:bodyPr>
          <a:lstStyle/>
          <a:p>
            <a:r>
              <a:rPr lang="en-US" dirty="0"/>
              <a:t>Test Solution</a:t>
            </a:r>
          </a:p>
        </p:txBody>
      </p:sp>
      <p:sp>
        <p:nvSpPr>
          <p:cNvPr id="24" name="TextBox 23"/>
          <p:cNvSpPr txBox="1"/>
          <p:nvPr/>
        </p:nvSpPr>
        <p:spPr>
          <a:xfrm>
            <a:off x="9799986" y="2546614"/>
            <a:ext cx="2010544" cy="369332"/>
          </a:xfrm>
          <a:prstGeom prst="rect">
            <a:avLst/>
          </a:prstGeom>
          <a:noFill/>
        </p:spPr>
        <p:txBody>
          <a:bodyPr wrap="square" rtlCol="0">
            <a:spAutoFit/>
          </a:bodyPr>
          <a:lstStyle/>
          <a:p>
            <a:r>
              <a:rPr lang="en-US" dirty="0"/>
              <a:t>Nebulizers</a:t>
            </a:r>
          </a:p>
        </p:txBody>
      </p:sp>
      <p:sp>
        <p:nvSpPr>
          <p:cNvPr id="3" name="TextBox 2">
            <a:extLst>
              <a:ext uri="{FF2B5EF4-FFF2-40B4-BE49-F238E27FC236}">
                <a16:creationId xmlns:a16="http://schemas.microsoft.com/office/drawing/2014/main" id="{9333E58F-BE85-2015-5AF2-117DB1F5A7CC}"/>
              </a:ext>
            </a:extLst>
          </p:cNvPr>
          <p:cNvSpPr txBox="1"/>
          <p:nvPr/>
        </p:nvSpPr>
        <p:spPr>
          <a:xfrm>
            <a:off x="8737600" y="6217849"/>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4757014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Fit Test Kit Components</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26</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p:cNvPicPr>
            <a:picLocks noChangeAspect="1"/>
          </p:cNvPicPr>
          <p:nvPr/>
        </p:nvPicPr>
        <p:blipFill>
          <a:blip r:embed="rId4"/>
          <a:stretch>
            <a:fillRect/>
          </a:stretch>
        </p:blipFill>
        <p:spPr>
          <a:xfrm>
            <a:off x="3309671" y="1345058"/>
            <a:ext cx="5462489" cy="4590686"/>
          </a:xfrm>
          <a:prstGeom prst="rect">
            <a:avLst/>
          </a:prstGeom>
        </p:spPr>
      </p:pic>
      <p:cxnSp>
        <p:nvCxnSpPr>
          <p:cNvPr id="19" name="Straight Arrow Connector 18"/>
          <p:cNvCxnSpPr/>
          <p:nvPr/>
        </p:nvCxnSpPr>
        <p:spPr>
          <a:xfrm flipH="1">
            <a:off x="5068010" y="1692493"/>
            <a:ext cx="2902226" cy="357809"/>
          </a:xfrm>
          <a:prstGeom prst="straightConnector1">
            <a:avLst/>
          </a:prstGeom>
          <a:ln w="11112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6698028" y="1692493"/>
            <a:ext cx="1272209" cy="1817441"/>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7682430" y="1559531"/>
            <a:ext cx="877209" cy="369332"/>
          </a:xfrm>
          <a:prstGeom prst="rect">
            <a:avLst/>
          </a:prstGeom>
          <a:solidFill>
            <a:schemeClr val="bg1"/>
          </a:solidFill>
        </p:spPr>
        <p:txBody>
          <a:bodyPr wrap="square" rtlCol="0">
            <a:spAutoFit/>
          </a:bodyPr>
          <a:lstStyle/>
          <a:p>
            <a:r>
              <a:rPr lang="en-US"/>
              <a:t>Hoods</a:t>
            </a:r>
            <a:endParaRPr lang="en-US" dirty="0"/>
          </a:p>
        </p:txBody>
      </p:sp>
      <p:sp>
        <p:nvSpPr>
          <p:cNvPr id="32" name="TextBox 31"/>
          <p:cNvSpPr txBox="1"/>
          <p:nvPr/>
        </p:nvSpPr>
        <p:spPr>
          <a:xfrm>
            <a:off x="7123117" y="5020543"/>
            <a:ext cx="1344228" cy="369332"/>
          </a:xfrm>
          <a:prstGeom prst="rect">
            <a:avLst/>
          </a:prstGeom>
          <a:solidFill>
            <a:schemeClr val="bg1"/>
          </a:solidFill>
        </p:spPr>
        <p:txBody>
          <a:bodyPr wrap="square" rtlCol="0">
            <a:spAutoFit/>
          </a:bodyPr>
          <a:lstStyle/>
          <a:p>
            <a:r>
              <a:rPr lang="en-US" dirty="0"/>
              <a:t>Nebulizers</a:t>
            </a:r>
          </a:p>
        </p:txBody>
      </p:sp>
      <p:sp>
        <p:nvSpPr>
          <p:cNvPr id="33" name="TextBox 32"/>
          <p:cNvSpPr txBox="1"/>
          <p:nvPr/>
        </p:nvSpPr>
        <p:spPr>
          <a:xfrm>
            <a:off x="7295745" y="2951968"/>
            <a:ext cx="1317298" cy="646331"/>
          </a:xfrm>
          <a:prstGeom prst="rect">
            <a:avLst/>
          </a:prstGeom>
          <a:solidFill>
            <a:schemeClr val="bg1"/>
          </a:solidFill>
        </p:spPr>
        <p:txBody>
          <a:bodyPr wrap="square" rtlCol="0">
            <a:spAutoFit/>
          </a:bodyPr>
          <a:lstStyle/>
          <a:p>
            <a:pPr algn="ctr"/>
            <a:r>
              <a:rPr lang="en-US" dirty="0"/>
              <a:t>Test Solutions</a:t>
            </a:r>
          </a:p>
        </p:txBody>
      </p:sp>
      <p:cxnSp>
        <p:nvCxnSpPr>
          <p:cNvPr id="26" name="Straight Arrow Connector 25"/>
          <p:cNvCxnSpPr>
            <a:stCxn id="33" idx="2"/>
          </p:cNvCxnSpPr>
          <p:nvPr/>
        </p:nvCxnSpPr>
        <p:spPr>
          <a:xfrm>
            <a:off x="7954394" y="3598299"/>
            <a:ext cx="75245" cy="641721"/>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cxnSpLocks/>
            <a:stCxn id="32" idx="1"/>
          </p:cNvCxnSpPr>
          <p:nvPr/>
        </p:nvCxnSpPr>
        <p:spPr>
          <a:xfrm flipH="1">
            <a:off x="6096000" y="5205209"/>
            <a:ext cx="1027117" cy="0"/>
          </a:xfrm>
          <a:prstGeom prst="straightConnector1">
            <a:avLst/>
          </a:prstGeom>
          <a:ln w="1270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EDAF0C26-CF05-9B98-D0B0-FCEAAA068ABD}"/>
              </a:ext>
            </a:extLst>
          </p:cNvPr>
          <p:cNvSpPr txBox="1"/>
          <p:nvPr/>
        </p:nvSpPr>
        <p:spPr>
          <a:xfrm>
            <a:off x="8865419" y="5730549"/>
            <a:ext cx="1514168" cy="276999"/>
          </a:xfrm>
          <a:prstGeom prst="rect">
            <a:avLst/>
          </a:prstGeom>
          <a:noFill/>
        </p:spPr>
        <p:txBody>
          <a:bodyPr wrap="square" rtlCol="0">
            <a:spAutoFit/>
          </a:bodyPr>
          <a:lstStyle/>
          <a:p>
            <a:r>
              <a:rPr lang="en-US" sz="1200" dirty="0"/>
              <a:t>Image: WisCon</a:t>
            </a:r>
            <a:endParaRPr lang="en-US" dirty="0"/>
          </a:p>
        </p:txBody>
      </p:sp>
    </p:spTree>
    <p:custDataLst>
      <p:tags r:id="rId1"/>
    </p:custDataLst>
    <p:extLst>
      <p:ext uri="{BB962C8B-B14F-4D97-AF65-F5344CB8AC3E}">
        <p14:creationId xmlns:p14="http://schemas.microsoft.com/office/powerpoint/2010/main" val="466616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Nebulizer Preparation</a:t>
            </a:r>
          </a:p>
        </p:txBody>
      </p:sp>
      <p:sp>
        <p:nvSpPr>
          <p:cNvPr id="3" name="Content Placeholder 2"/>
          <p:cNvSpPr>
            <a:spLocks noGrp="1"/>
          </p:cNvSpPr>
          <p:nvPr>
            <p:ph idx="1"/>
          </p:nvPr>
        </p:nvSpPr>
        <p:spPr>
          <a:xfrm>
            <a:off x="607250" y="1163458"/>
            <a:ext cx="10828421" cy="5192893"/>
          </a:xfrm>
        </p:spPr>
        <p:txBody>
          <a:bodyPr/>
          <a:lstStyle/>
          <a:p>
            <a:pPr lvl="1"/>
            <a:r>
              <a:rPr lang="en-US" dirty="0"/>
              <a:t>You will need 2 nebulizers</a:t>
            </a:r>
          </a:p>
          <a:p>
            <a:pPr lvl="2"/>
            <a:r>
              <a:rPr lang="en-US" dirty="0"/>
              <a:t>Label one of the nebulizers fit test and the other sensitivity test</a:t>
            </a:r>
          </a:p>
          <a:p>
            <a:pPr lvl="1"/>
            <a:r>
              <a:rPr lang="en-US" dirty="0"/>
              <a:t>For each nebulizer, check that the insert is present (as shown on the next slide)</a:t>
            </a:r>
          </a:p>
          <a:p>
            <a:pPr lvl="1"/>
            <a:r>
              <a:rPr lang="en-US" dirty="0"/>
              <a:t>Unscrew the tops of nebulizers and fill one with ~1 mL of test solution and the other with ~1 mL of the sensitivity solution</a:t>
            </a:r>
          </a:p>
          <a:p>
            <a:pPr lvl="1"/>
            <a:r>
              <a:rPr lang="en-US" dirty="0"/>
              <a:t>Thread the nebulizer tops back on</a:t>
            </a:r>
          </a:p>
          <a:p>
            <a:pPr lvl="1"/>
            <a:r>
              <a:rPr lang="en-US" dirty="0"/>
              <a:t>Test each nebulizer</a:t>
            </a:r>
          </a:p>
          <a:p>
            <a:pPr lvl="2"/>
            <a:r>
              <a:rPr lang="en-US" dirty="0"/>
              <a:t>Squeeze with your whole hand</a:t>
            </a:r>
          </a:p>
          <a:p>
            <a:pPr lvl="1"/>
            <a:endParaRPr lang="en-US" dirty="0"/>
          </a:p>
          <a:p>
            <a:pPr lvl="1"/>
            <a:endParaRPr lang="en-US" dirty="0"/>
          </a:p>
          <a:p>
            <a:pPr marL="457200" lvl="1" indent="0">
              <a:buNone/>
            </a:pPr>
            <a:endParaRPr lang="en-US" dirty="0"/>
          </a:p>
          <a:p>
            <a:pPr lvl="1"/>
            <a:endParaRPr lang="en-US" dirty="0"/>
          </a:p>
          <a:p>
            <a:pPr lvl="1"/>
            <a:endParaRPr lang="en-US" dirty="0"/>
          </a:p>
          <a:p>
            <a:pPr lvl="1"/>
            <a:endParaRPr lang="en-US" dirty="0"/>
          </a:p>
          <a:p>
            <a:pPr lvl="1"/>
            <a:endParaRPr lang="en-US" dirty="0"/>
          </a:p>
          <a:p>
            <a:pPr lvl="1"/>
            <a:endParaRPr lang="en-US" dirty="0"/>
          </a:p>
          <a:p>
            <a:pPr marL="457200" lvl="1" indent="0" algn="ctr">
              <a:buNone/>
            </a:pPr>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27</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259" y="3533679"/>
            <a:ext cx="4984437" cy="2801557"/>
          </a:xfrm>
          <a:prstGeom prst="rect">
            <a:avLst/>
          </a:prstGeom>
        </p:spPr>
      </p:pic>
      <p:sp>
        <p:nvSpPr>
          <p:cNvPr id="8" name="Oval 7"/>
          <p:cNvSpPr/>
          <p:nvPr/>
        </p:nvSpPr>
        <p:spPr>
          <a:xfrm>
            <a:off x="7714034" y="3693695"/>
            <a:ext cx="1750978" cy="914400"/>
          </a:xfrm>
          <a:prstGeom prst="ellipse">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088103" y="5344044"/>
            <a:ext cx="4290158" cy="369332"/>
          </a:xfrm>
          <a:prstGeom prst="rect">
            <a:avLst/>
          </a:prstGeom>
          <a:noFill/>
          <a:ln w="28575">
            <a:solidFill>
              <a:schemeClr val="tx2"/>
            </a:solidFill>
          </a:ln>
        </p:spPr>
        <p:txBody>
          <a:bodyPr wrap="square" rtlCol="0">
            <a:spAutoFit/>
          </a:bodyPr>
          <a:lstStyle/>
          <a:p>
            <a:r>
              <a:rPr lang="en-US" dirty="0">
                <a:highlight>
                  <a:srgbClr val="FFFF00"/>
                </a:highlight>
                <a:latin typeface="Arial" panose="020B0604020202020204" pitchFamily="34" charset="0"/>
                <a:cs typeface="Arial" panose="020B0604020202020204" pitchFamily="34" charset="0"/>
              </a:rPr>
              <a:t>Both plugs must be removed before use</a:t>
            </a:r>
          </a:p>
        </p:txBody>
      </p:sp>
      <p:sp>
        <p:nvSpPr>
          <p:cNvPr id="10" name="Left Arrow 9"/>
          <p:cNvSpPr/>
          <p:nvPr/>
        </p:nvSpPr>
        <p:spPr>
          <a:xfrm rot="20199917">
            <a:off x="8975808" y="3731805"/>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Left Arrow 10"/>
          <p:cNvSpPr/>
          <p:nvPr/>
        </p:nvSpPr>
        <p:spPr>
          <a:xfrm rot="14747599">
            <a:off x="7605043" y="3174293"/>
            <a:ext cx="854051" cy="518459"/>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5FAFF39-85E0-4271-0113-15D966BE9C01}"/>
              </a:ext>
            </a:extLst>
          </p:cNvPr>
          <p:cNvSpPr txBox="1"/>
          <p:nvPr/>
        </p:nvSpPr>
        <p:spPr>
          <a:xfrm>
            <a:off x="9037451" y="6261913"/>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12172674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4074" objId="8"/>
        <p14:stopEvt time="60851" objId="8"/>
      </p14:showEvt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Nebulizer Troubleshooting</a:t>
            </a:r>
          </a:p>
        </p:txBody>
      </p:sp>
      <p:sp>
        <p:nvSpPr>
          <p:cNvPr id="3" name="Content Placeholder 2"/>
          <p:cNvSpPr>
            <a:spLocks noGrp="1"/>
          </p:cNvSpPr>
          <p:nvPr>
            <p:ph idx="1"/>
          </p:nvPr>
        </p:nvSpPr>
        <p:spPr>
          <a:xfrm>
            <a:off x="657727" y="1206230"/>
            <a:ext cx="10828421" cy="5002065"/>
          </a:xfrm>
        </p:spPr>
        <p:txBody>
          <a:bodyPr/>
          <a:lstStyle/>
          <a:p>
            <a:r>
              <a:rPr lang="en-US" dirty="0"/>
              <a:t>If nebulizer does not produce aerosol cloud</a:t>
            </a:r>
          </a:p>
          <a:p>
            <a:pPr lvl="1"/>
            <a:r>
              <a:rPr lang="en-US" dirty="0"/>
              <a:t>Ensure that the plugs are removed</a:t>
            </a:r>
          </a:p>
          <a:p>
            <a:pPr lvl="1"/>
            <a:r>
              <a:rPr lang="en-US" dirty="0"/>
              <a:t>Make sure insert is present</a:t>
            </a:r>
          </a:p>
          <a:p>
            <a:pPr lvl="1"/>
            <a:r>
              <a:rPr lang="en-US" dirty="0"/>
              <a:t>Disassemble and wash with warm water</a:t>
            </a:r>
          </a:p>
          <a:p>
            <a:pPr lvl="1"/>
            <a:r>
              <a:rPr lang="en-US" dirty="0"/>
              <a:t>Use wire tool to clean insert</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28</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8757" t="12403" r="-9399" b="14504"/>
          <a:stretch/>
        </p:blipFill>
        <p:spPr>
          <a:xfrm rot="5400000">
            <a:off x="6387303" y="2555879"/>
            <a:ext cx="4967777" cy="3855172"/>
          </a:xfrm>
          <a:prstGeom prst="rect">
            <a:avLst/>
          </a:prstGeom>
        </p:spPr>
      </p:pic>
      <p:cxnSp>
        <p:nvCxnSpPr>
          <p:cNvPr id="22" name="Straight Arrow Connector 21"/>
          <p:cNvCxnSpPr>
            <a:cxnSpLocks/>
          </p:cNvCxnSpPr>
          <p:nvPr/>
        </p:nvCxnSpPr>
        <p:spPr>
          <a:xfrm flipH="1">
            <a:off x="8901903" y="1594489"/>
            <a:ext cx="1974647" cy="1251658"/>
          </a:xfrm>
          <a:prstGeom prst="straightConnector1">
            <a:avLst/>
          </a:prstGeom>
          <a:ln w="127000">
            <a:tailEnd type="triangle"/>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9739558" y="1494737"/>
            <a:ext cx="1059220" cy="369332"/>
          </a:xfrm>
          <a:prstGeom prst="rect">
            <a:avLst/>
          </a:prstGeom>
          <a:noFill/>
        </p:spPr>
        <p:txBody>
          <a:bodyPr wrap="square" rtlCol="0">
            <a:spAutoFit/>
          </a:bodyPr>
          <a:lstStyle/>
          <a:p>
            <a:r>
              <a:rPr lang="en-US" b="1" dirty="0">
                <a:solidFill>
                  <a:schemeClr val="accent1"/>
                </a:solidFill>
                <a:latin typeface="Arial" panose="020B0604020202020204" pitchFamily="34" charset="0"/>
                <a:cs typeface="Arial" panose="020B0604020202020204" pitchFamily="34" charset="0"/>
              </a:rPr>
              <a:t>Insert</a:t>
            </a:r>
          </a:p>
        </p:txBody>
      </p:sp>
      <p:sp>
        <p:nvSpPr>
          <p:cNvPr id="9" name="TextBox 8">
            <a:extLst>
              <a:ext uri="{FF2B5EF4-FFF2-40B4-BE49-F238E27FC236}">
                <a16:creationId xmlns:a16="http://schemas.microsoft.com/office/drawing/2014/main" id="{EFEAB817-7E0E-1550-1CCF-7C48B7BA0D61}"/>
              </a:ext>
            </a:extLst>
          </p:cNvPr>
          <p:cNvSpPr txBox="1"/>
          <p:nvPr/>
        </p:nvSpPr>
        <p:spPr>
          <a:xfrm>
            <a:off x="10825316" y="6079352"/>
            <a:ext cx="1514168" cy="276999"/>
          </a:xfrm>
          <a:prstGeom prst="rect">
            <a:avLst/>
          </a:prstGeom>
          <a:noFill/>
        </p:spPr>
        <p:txBody>
          <a:bodyPr wrap="square" rtlCol="0">
            <a:spAutoFit/>
          </a:bodyPr>
          <a:lstStyle/>
          <a:p>
            <a:r>
              <a:rPr lang="en-US" sz="1200" dirty="0"/>
              <a:t>Image: WisCon</a:t>
            </a:r>
            <a:endParaRPr lang="en-US" dirty="0"/>
          </a:p>
        </p:txBody>
      </p:sp>
    </p:spTree>
    <p:custDataLst>
      <p:tags r:id="rId1"/>
    </p:custDataLst>
    <p:extLst>
      <p:ext uri="{BB962C8B-B14F-4D97-AF65-F5344CB8AC3E}">
        <p14:creationId xmlns:p14="http://schemas.microsoft.com/office/powerpoint/2010/main" val="1076888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Pre Fit Test</a:t>
            </a:r>
          </a:p>
        </p:txBody>
      </p:sp>
      <p:sp>
        <p:nvSpPr>
          <p:cNvPr id="3" name="Content Placeholder 2"/>
          <p:cNvSpPr>
            <a:spLocks noGrp="1"/>
          </p:cNvSpPr>
          <p:nvPr>
            <p:ph idx="1"/>
          </p:nvPr>
        </p:nvSpPr>
        <p:spPr/>
        <p:txBody>
          <a:bodyPr/>
          <a:lstStyle/>
          <a:p>
            <a:r>
              <a:rPr lang="en-US" dirty="0"/>
              <a:t>Explain the fit testing procedure to the participant</a:t>
            </a:r>
          </a:p>
          <a:p>
            <a:endParaRPr lang="en-US" dirty="0"/>
          </a:p>
          <a:p>
            <a:r>
              <a:rPr lang="en-US" dirty="0"/>
              <a:t>Confirm that the participant is medically cleared to wear the specific respirator being fit tested</a:t>
            </a:r>
          </a:p>
          <a:p>
            <a:endParaRPr lang="en-US" dirty="0"/>
          </a:p>
          <a:p>
            <a:r>
              <a:rPr lang="en-US" dirty="0"/>
              <a:t>Verify any barrier to fit testing such as an inability to smell or taste sweet or bitter flavors</a:t>
            </a: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29</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717620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6DECA-E0F2-476C-9BB2-8C9DAA8EA4AC}"/>
              </a:ext>
            </a:extLst>
          </p:cNvPr>
          <p:cNvSpPr>
            <a:spLocks noGrp="1"/>
          </p:cNvSpPr>
          <p:nvPr>
            <p:ph type="title"/>
          </p:nvPr>
        </p:nvSpPr>
        <p:spPr/>
        <p:txBody>
          <a:bodyPr>
            <a:noAutofit/>
          </a:bodyPr>
          <a:lstStyle/>
          <a:p>
            <a:r>
              <a:rPr lang="en-US" sz="3200" dirty="0"/>
              <a:t>Background</a:t>
            </a:r>
          </a:p>
        </p:txBody>
      </p:sp>
      <p:sp>
        <p:nvSpPr>
          <p:cNvPr id="3" name="Content Placeholder 2">
            <a:extLst>
              <a:ext uri="{FF2B5EF4-FFF2-40B4-BE49-F238E27FC236}">
                <a16:creationId xmlns:a16="http://schemas.microsoft.com/office/drawing/2014/main" id="{A499F788-06EC-4E17-89F8-BF8EAC1D0B83}"/>
              </a:ext>
            </a:extLst>
          </p:cNvPr>
          <p:cNvSpPr>
            <a:spLocks noGrp="1"/>
          </p:cNvSpPr>
          <p:nvPr>
            <p:ph idx="1"/>
          </p:nvPr>
        </p:nvSpPr>
        <p:spPr/>
        <p:txBody>
          <a:bodyPr/>
          <a:lstStyle/>
          <a:p>
            <a:pPr>
              <a:spcBef>
                <a:spcPts val="0"/>
              </a:spcBef>
            </a:pPr>
            <a:r>
              <a:rPr lang="en-US" altLang="en-US" sz="2400" dirty="0"/>
              <a:t>Conduct a workplace risk assessment to determine if there is a necessity for </a:t>
            </a:r>
            <a:r>
              <a:rPr lang="en-US" sz="2400" dirty="0"/>
              <a:t>a Respiratory Protection Program (RPP) </a:t>
            </a:r>
            <a:r>
              <a:rPr lang="en-US" altLang="en-US" sz="2400" dirty="0">
                <a:hlinkClick r:id="rId3"/>
              </a:rPr>
              <a:t>1910.134</a:t>
            </a:r>
            <a:endParaRPr lang="en-US" altLang="en-US" sz="2400" dirty="0"/>
          </a:p>
          <a:p>
            <a:pPr>
              <a:spcBef>
                <a:spcPts val="0"/>
              </a:spcBef>
            </a:pPr>
            <a:endParaRPr lang="en-US" altLang="en-US" sz="2400" dirty="0"/>
          </a:p>
          <a:p>
            <a:pPr>
              <a:spcBef>
                <a:spcPts val="0"/>
              </a:spcBef>
            </a:pPr>
            <a:r>
              <a:rPr lang="en-US" altLang="en-US" sz="2400" dirty="0"/>
              <a:t>Components of RPP include:</a:t>
            </a:r>
          </a:p>
          <a:p>
            <a:pPr lvl="1">
              <a:spcBef>
                <a:spcPts val="0"/>
              </a:spcBef>
            </a:pPr>
            <a:r>
              <a:rPr lang="en-US" altLang="en-US" dirty="0"/>
              <a:t>Written Program</a:t>
            </a:r>
          </a:p>
          <a:p>
            <a:pPr lvl="1">
              <a:spcBef>
                <a:spcPts val="0"/>
              </a:spcBef>
            </a:pPr>
            <a:r>
              <a:rPr lang="en-US" altLang="en-US" dirty="0"/>
              <a:t>Respirator Selection</a:t>
            </a:r>
          </a:p>
          <a:p>
            <a:pPr lvl="1">
              <a:spcBef>
                <a:spcPts val="0"/>
              </a:spcBef>
            </a:pPr>
            <a:r>
              <a:rPr lang="en-US" altLang="en-US" dirty="0"/>
              <a:t>Medical Evaluations</a:t>
            </a:r>
          </a:p>
          <a:p>
            <a:pPr lvl="1">
              <a:spcBef>
                <a:spcPts val="0"/>
              </a:spcBef>
            </a:pPr>
            <a:r>
              <a:rPr lang="en-US" altLang="en-US" dirty="0"/>
              <a:t>Employee Training</a:t>
            </a:r>
          </a:p>
          <a:p>
            <a:pPr lvl="1">
              <a:spcBef>
                <a:spcPts val="0"/>
              </a:spcBef>
            </a:pPr>
            <a:r>
              <a:rPr lang="en-US" altLang="en-US" dirty="0"/>
              <a:t>Fit Testing</a:t>
            </a:r>
          </a:p>
          <a:p>
            <a:pPr lvl="1">
              <a:spcBef>
                <a:spcPts val="0"/>
              </a:spcBef>
            </a:pPr>
            <a:r>
              <a:rPr lang="en-US" altLang="en-US" dirty="0"/>
              <a:t>Use of NIOSH certified respirators</a:t>
            </a:r>
          </a:p>
          <a:p>
            <a:pPr lvl="1">
              <a:spcBef>
                <a:spcPts val="0"/>
              </a:spcBef>
            </a:pPr>
            <a:r>
              <a:rPr lang="en-US" altLang="en-US" dirty="0"/>
              <a:t>Respirator Maintenance</a:t>
            </a:r>
          </a:p>
          <a:p>
            <a:pPr lvl="1">
              <a:spcBef>
                <a:spcPts val="0"/>
              </a:spcBef>
            </a:pPr>
            <a:r>
              <a:rPr lang="en-US" altLang="en-US" dirty="0"/>
              <a:t>Program Evaluation</a:t>
            </a:r>
            <a:endParaRPr lang="en-US" dirty="0"/>
          </a:p>
        </p:txBody>
      </p:sp>
      <p:sp>
        <p:nvSpPr>
          <p:cNvPr id="4" name="Date Placeholder 3">
            <a:extLst>
              <a:ext uri="{FF2B5EF4-FFF2-40B4-BE49-F238E27FC236}">
                <a16:creationId xmlns:a16="http://schemas.microsoft.com/office/drawing/2014/main" id="{69417C17-8604-4473-A1E1-7D33C9852839}"/>
              </a:ext>
            </a:extLst>
          </p:cNvPr>
          <p:cNvSpPr>
            <a:spLocks noGrp="1"/>
          </p:cNvSpPr>
          <p:nvPr>
            <p:ph type="dt" sz="half" idx="10"/>
          </p:nvPr>
        </p:nvSpPr>
        <p:spPr/>
        <p:txBody>
          <a:bodyPr/>
          <a:lstStyle/>
          <a:p>
            <a:r>
              <a:rPr lang="en-US" dirty="0"/>
              <a:t>06/26</a:t>
            </a:r>
          </a:p>
        </p:txBody>
      </p:sp>
      <p:sp>
        <p:nvSpPr>
          <p:cNvPr id="5" name="Footer Placeholder 4">
            <a:extLst>
              <a:ext uri="{FF2B5EF4-FFF2-40B4-BE49-F238E27FC236}">
                <a16:creationId xmlns:a16="http://schemas.microsoft.com/office/drawing/2014/main" id="{F17B1A97-6948-4314-8B72-77D4541737DE}"/>
              </a:ext>
            </a:extLst>
          </p:cNvPr>
          <p:cNvSpPr>
            <a:spLocks noGrp="1"/>
          </p:cNvSpPr>
          <p:nvPr>
            <p:ph type="ftr" sz="quarter" idx="11"/>
          </p:nvPr>
        </p:nvSpPr>
        <p:spPr/>
        <p:txBody>
          <a:bodyPr/>
          <a:lstStyle/>
          <a:p>
            <a:endParaRPr lang="en-US"/>
          </a:p>
          <a:p>
            <a:r>
              <a:rPr lang="en-US"/>
              <a:t>Wisconsin Occupational Health Laboratory</a:t>
            </a:r>
          </a:p>
          <a:p>
            <a:endParaRPr lang="en-US" dirty="0"/>
          </a:p>
        </p:txBody>
      </p:sp>
      <p:sp>
        <p:nvSpPr>
          <p:cNvPr id="6" name="Slide Number Placeholder 5">
            <a:extLst>
              <a:ext uri="{FF2B5EF4-FFF2-40B4-BE49-F238E27FC236}">
                <a16:creationId xmlns:a16="http://schemas.microsoft.com/office/drawing/2014/main" id="{9E094B7C-10EF-4633-82DA-DCC676E95DEA}"/>
              </a:ext>
            </a:extLst>
          </p:cNvPr>
          <p:cNvSpPr>
            <a:spLocks noGrp="1"/>
          </p:cNvSpPr>
          <p:nvPr>
            <p:ph type="sldNum" sz="quarter" idx="12"/>
          </p:nvPr>
        </p:nvSpPr>
        <p:spPr/>
        <p:txBody>
          <a:bodyPr/>
          <a:lstStyle/>
          <a:p>
            <a:fld id="{9D5DE6D7-F04D-7741-82FC-941AB368F7CA}" type="slidenum">
              <a:rPr lang="en-US" smtClean="0"/>
              <a:t>3</a:t>
            </a:fld>
            <a:endParaRPr lang="en-US" dirty="0"/>
          </a:p>
        </p:txBody>
      </p:sp>
    </p:spTree>
    <p:extLst>
      <p:ext uri="{BB962C8B-B14F-4D97-AF65-F5344CB8AC3E}">
        <p14:creationId xmlns:p14="http://schemas.microsoft.com/office/powerpoint/2010/main" val="4034370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7727" y="1467854"/>
            <a:ext cx="4620855" cy="4740441"/>
          </a:xfrm>
        </p:spPr>
        <p:txBody>
          <a:bodyPr/>
          <a:lstStyle/>
          <a:p>
            <a:r>
              <a:rPr lang="en-US" dirty="0"/>
              <a:t>Consider wearing an N95 </a:t>
            </a:r>
          </a:p>
          <a:p>
            <a:r>
              <a:rPr lang="en-US" dirty="0"/>
              <a:t>A procedural gown or Lab Coat </a:t>
            </a:r>
          </a:p>
          <a:p>
            <a:r>
              <a:rPr lang="en-US" dirty="0"/>
              <a:t>Gloves </a:t>
            </a:r>
          </a:p>
        </p:txBody>
      </p:sp>
      <p:sp>
        <p:nvSpPr>
          <p:cNvPr id="3" name="Title 2"/>
          <p:cNvSpPr>
            <a:spLocks noGrp="1"/>
          </p:cNvSpPr>
          <p:nvPr>
            <p:ph type="title"/>
          </p:nvPr>
        </p:nvSpPr>
        <p:spPr/>
        <p:txBody>
          <a:bodyPr>
            <a:normAutofit fontScale="90000"/>
          </a:bodyPr>
          <a:lstStyle/>
          <a:p>
            <a:r>
              <a:rPr lang="en-US" dirty="0"/>
              <a:t>Fit Test Facilitator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30</a:t>
            </a:fld>
            <a:endParaRPr lang="en-US" dirty="0"/>
          </a:p>
        </p:txBody>
      </p:sp>
      <p:pic>
        <p:nvPicPr>
          <p:cNvPr id="7" name="Picture 6"/>
          <p:cNvPicPr>
            <a:picLocks noChangeAspect="1"/>
          </p:cNvPicPr>
          <p:nvPr/>
        </p:nvPicPr>
        <p:blipFill>
          <a:blip r:embed="rId3"/>
          <a:stretch>
            <a:fillRect/>
          </a:stretch>
        </p:blipFill>
        <p:spPr>
          <a:xfrm>
            <a:off x="7259781" y="1513867"/>
            <a:ext cx="3801341" cy="2689511"/>
          </a:xfrm>
          <a:prstGeom prst="rect">
            <a:avLst/>
          </a:prstGeom>
        </p:spPr>
      </p:pic>
      <p:pic>
        <p:nvPicPr>
          <p:cNvPr id="8" name="Picture 7"/>
          <p:cNvPicPr>
            <a:picLocks noChangeAspect="1"/>
          </p:cNvPicPr>
          <p:nvPr/>
        </p:nvPicPr>
        <p:blipFill>
          <a:blip r:embed="rId4"/>
          <a:stretch>
            <a:fillRect/>
          </a:stretch>
        </p:blipFill>
        <p:spPr>
          <a:xfrm>
            <a:off x="6834569" y="4298639"/>
            <a:ext cx="2907723" cy="1938482"/>
          </a:xfrm>
          <a:prstGeom prst="rect">
            <a:avLst/>
          </a:prstGeom>
        </p:spPr>
      </p:pic>
      <p:pic>
        <p:nvPicPr>
          <p:cNvPr id="9" name="Picture 8"/>
          <p:cNvPicPr>
            <a:picLocks noChangeAspect="1"/>
          </p:cNvPicPr>
          <p:nvPr/>
        </p:nvPicPr>
        <p:blipFill>
          <a:blip r:embed="rId5"/>
          <a:stretch>
            <a:fillRect/>
          </a:stretch>
        </p:blipFill>
        <p:spPr>
          <a:xfrm>
            <a:off x="5457166" y="2531409"/>
            <a:ext cx="1624031" cy="1624031"/>
          </a:xfrm>
          <a:prstGeom prst="rect">
            <a:avLst/>
          </a:prstGeom>
        </p:spPr>
      </p:pic>
    </p:spTree>
    <p:extLst>
      <p:ext uri="{BB962C8B-B14F-4D97-AF65-F5344CB8AC3E}">
        <p14:creationId xmlns:p14="http://schemas.microsoft.com/office/powerpoint/2010/main" val="21988994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Sensitivity Screening</a:t>
            </a:r>
          </a:p>
        </p:txBody>
      </p:sp>
      <p:sp>
        <p:nvSpPr>
          <p:cNvPr id="3" name="Content Placeholder 2"/>
          <p:cNvSpPr>
            <a:spLocks noGrp="1"/>
          </p:cNvSpPr>
          <p:nvPr>
            <p:ph idx="1"/>
          </p:nvPr>
        </p:nvSpPr>
        <p:spPr>
          <a:xfrm>
            <a:off x="769066" y="1457708"/>
            <a:ext cx="4717333" cy="4740441"/>
          </a:xfrm>
        </p:spPr>
        <p:txBody>
          <a:bodyPr/>
          <a:lstStyle/>
          <a:p>
            <a:r>
              <a:rPr lang="en-US" dirty="0"/>
              <a:t>Without a respirator</a:t>
            </a:r>
          </a:p>
          <a:p>
            <a:endParaRPr lang="en-US" dirty="0"/>
          </a:p>
          <a:p>
            <a:r>
              <a:rPr lang="en-US" dirty="0"/>
              <a:t>Instruct the participant to:</a:t>
            </a:r>
          </a:p>
          <a:p>
            <a:pPr lvl="1"/>
            <a:r>
              <a:rPr lang="en-US" dirty="0"/>
              <a:t>Don the test hood</a:t>
            </a:r>
          </a:p>
          <a:p>
            <a:pPr lvl="1"/>
            <a:r>
              <a:rPr lang="en-US" dirty="0"/>
              <a:t>Open their mouth and extend their tongue slightly</a:t>
            </a:r>
          </a:p>
          <a:p>
            <a:pPr lvl="1"/>
            <a:r>
              <a:rPr lang="en-US" dirty="0"/>
              <a:t>Breathe through their mouth during the test</a:t>
            </a:r>
          </a:p>
          <a:p>
            <a:pPr lvl="1"/>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31</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4590" t="5464" r="19836" b="13881"/>
          <a:stretch/>
        </p:blipFill>
        <p:spPr>
          <a:xfrm>
            <a:off x="6590675" y="1467854"/>
            <a:ext cx="4377369" cy="4764746"/>
          </a:xfrm>
          <a:prstGeom prst="rect">
            <a:avLst/>
          </a:prstGeom>
        </p:spPr>
      </p:pic>
      <p:sp>
        <p:nvSpPr>
          <p:cNvPr id="7" name="TextBox 6">
            <a:extLst>
              <a:ext uri="{FF2B5EF4-FFF2-40B4-BE49-F238E27FC236}">
                <a16:creationId xmlns:a16="http://schemas.microsoft.com/office/drawing/2014/main" id="{A4B6C3E3-558B-55FC-30CE-7082553BB33A}"/>
              </a:ext>
            </a:extLst>
          </p:cNvPr>
          <p:cNvSpPr txBox="1"/>
          <p:nvPr/>
        </p:nvSpPr>
        <p:spPr>
          <a:xfrm>
            <a:off x="10968044" y="6017476"/>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712207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Sensitivity Screening</a:t>
            </a:r>
          </a:p>
        </p:txBody>
      </p:sp>
      <p:sp>
        <p:nvSpPr>
          <p:cNvPr id="3" name="Content Placeholder 2"/>
          <p:cNvSpPr>
            <a:spLocks noGrp="1"/>
          </p:cNvSpPr>
          <p:nvPr>
            <p:ph idx="1"/>
          </p:nvPr>
        </p:nvSpPr>
        <p:spPr/>
        <p:txBody>
          <a:bodyPr/>
          <a:lstStyle/>
          <a:p>
            <a:r>
              <a:rPr lang="en-US" dirty="0"/>
              <a:t>Assign sensitivity level:</a:t>
            </a:r>
          </a:p>
          <a:p>
            <a:pPr lvl="1"/>
            <a:r>
              <a:rPr lang="en-US" dirty="0"/>
              <a:t>Between 1 and 10 squeezes = 10</a:t>
            </a:r>
          </a:p>
          <a:p>
            <a:pPr lvl="1"/>
            <a:r>
              <a:rPr lang="en-US" dirty="0"/>
              <a:t>Between 11 and 20 squeezes = 20</a:t>
            </a:r>
          </a:p>
          <a:p>
            <a:pPr lvl="1"/>
            <a:r>
              <a:rPr lang="en-US" dirty="0"/>
              <a:t>Between 21 and 30 squeezes = 30</a:t>
            </a: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32</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9656" y="3094842"/>
            <a:ext cx="5684230" cy="3199466"/>
          </a:xfrm>
          <a:prstGeom prst="rect">
            <a:avLst/>
          </a:prstGeom>
        </p:spPr>
      </p:pic>
      <p:sp>
        <p:nvSpPr>
          <p:cNvPr id="8" name="TextBox 7">
            <a:extLst>
              <a:ext uri="{FF2B5EF4-FFF2-40B4-BE49-F238E27FC236}">
                <a16:creationId xmlns:a16="http://schemas.microsoft.com/office/drawing/2014/main" id="{7704E00A-D836-565C-E788-AD10E347CC64}"/>
              </a:ext>
            </a:extLst>
          </p:cNvPr>
          <p:cNvSpPr txBox="1"/>
          <p:nvPr/>
        </p:nvSpPr>
        <p:spPr>
          <a:xfrm>
            <a:off x="4391742" y="6073381"/>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149024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Sensitivity Screening</a:t>
            </a:r>
          </a:p>
        </p:txBody>
      </p:sp>
      <p:sp>
        <p:nvSpPr>
          <p:cNvPr id="3" name="Content Placeholder 2"/>
          <p:cNvSpPr>
            <a:spLocks noGrp="1"/>
          </p:cNvSpPr>
          <p:nvPr>
            <p:ph idx="1"/>
          </p:nvPr>
        </p:nvSpPr>
        <p:spPr>
          <a:xfrm>
            <a:off x="1314784" y="1449808"/>
            <a:ext cx="8121316" cy="4740441"/>
          </a:xfrm>
        </p:spPr>
        <p:txBody>
          <a:bodyPr/>
          <a:lstStyle/>
          <a:p>
            <a:r>
              <a:rPr lang="en-US" dirty="0"/>
              <a:t>After the sensitivity test:</a:t>
            </a:r>
          </a:p>
          <a:p>
            <a:pPr lvl="1"/>
            <a:endParaRPr lang="en-US" dirty="0"/>
          </a:p>
          <a:p>
            <a:pPr lvl="1"/>
            <a:r>
              <a:rPr lang="en-US" dirty="0"/>
              <a:t>Wait for the taste to clear</a:t>
            </a:r>
          </a:p>
          <a:p>
            <a:pPr lvl="1"/>
            <a:endParaRPr lang="en-US" dirty="0"/>
          </a:p>
          <a:p>
            <a:pPr lvl="1"/>
            <a:r>
              <a:rPr lang="en-US" dirty="0"/>
              <a:t>Rinsing with water can help</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33</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3472629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Fit Test Procedure – Using the Fit Testing Solution</a:t>
            </a:r>
          </a:p>
        </p:txBody>
      </p:sp>
      <p:sp>
        <p:nvSpPr>
          <p:cNvPr id="3" name="Content Placeholder 2"/>
          <p:cNvSpPr>
            <a:spLocks noGrp="1"/>
          </p:cNvSpPr>
          <p:nvPr>
            <p:ph idx="1"/>
          </p:nvPr>
        </p:nvSpPr>
        <p:spPr/>
        <p:txBody>
          <a:bodyPr/>
          <a:lstStyle/>
          <a:p>
            <a:r>
              <a:rPr lang="en-US" dirty="0"/>
              <a:t>Don the respirator</a:t>
            </a:r>
          </a:p>
          <a:p>
            <a:pPr lvl="1"/>
            <a:r>
              <a:rPr lang="en-US" dirty="0"/>
              <a:t>Perform a user seal check</a:t>
            </a:r>
          </a:p>
          <a:p>
            <a:pPr lvl="1"/>
            <a:endParaRPr lang="en-US" dirty="0"/>
          </a:p>
          <a:p>
            <a:r>
              <a:rPr lang="en-US" dirty="0"/>
              <a:t>Don the test hood</a:t>
            </a:r>
          </a:p>
          <a:p>
            <a:endParaRPr lang="en-US" dirty="0"/>
          </a:p>
          <a:p>
            <a:endParaRPr lang="en-US" dirty="0"/>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34</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0451" y="2545001"/>
            <a:ext cx="3769222" cy="366329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6758" y="2545001"/>
            <a:ext cx="3273363" cy="3663294"/>
          </a:xfrm>
          <a:prstGeom prst="rect">
            <a:avLst/>
          </a:prstGeom>
        </p:spPr>
      </p:pic>
      <p:sp>
        <p:nvSpPr>
          <p:cNvPr id="7" name="TextBox 6">
            <a:extLst>
              <a:ext uri="{FF2B5EF4-FFF2-40B4-BE49-F238E27FC236}">
                <a16:creationId xmlns:a16="http://schemas.microsoft.com/office/drawing/2014/main" id="{30727D7A-C874-C4BA-8BEE-DEF2814EC730}"/>
              </a:ext>
            </a:extLst>
          </p:cNvPr>
          <p:cNvSpPr txBox="1"/>
          <p:nvPr/>
        </p:nvSpPr>
        <p:spPr>
          <a:xfrm>
            <a:off x="8737600" y="6217849"/>
            <a:ext cx="1514168" cy="276999"/>
          </a:xfrm>
          <a:prstGeom prst="rect">
            <a:avLst/>
          </a:prstGeom>
          <a:noFill/>
        </p:spPr>
        <p:txBody>
          <a:bodyPr wrap="square" rtlCol="0">
            <a:spAutoFit/>
          </a:bodyPr>
          <a:lstStyle/>
          <a:p>
            <a:r>
              <a:rPr lang="en-US" sz="1200" dirty="0"/>
              <a:t>Image: WisCon</a:t>
            </a:r>
            <a:endParaRPr lang="en-US" dirty="0"/>
          </a:p>
        </p:txBody>
      </p:sp>
    </p:spTree>
    <p:extLst>
      <p:ext uri="{BB962C8B-B14F-4D97-AF65-F5344CB8AC3E}">
        <p14:creationId xmlns:p14="http://schemas.microsoft.com/office/powerpoint/2010/main" val="1144749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686"/>
            <a:ext cx="10368548" cy="998623"/>
          </a:xfrm>
        </p:spPr>
        <p:txBody>
          <a:bodyPr>
            <a:noAutofit/>
          </a:bodyPr>
          <a:lstStyle/>
          <a:p>
            <a:r>
              <a:rPr lang="en-US" sz="3200" dirty="0"/>
              <a:t>Fit Test Procedure Using the Fit Testing Solution</a:t>
            </a:r>
          </a:p>
        </p:txBody>
      </p:sp>
      <p:sp>
        <p:nvSpPr>
          <p:cNvPr id="3" name="Content Placeholder 2"/>
          <p:cNvSpPr>
            <a:spLocks noGrp="1"/>
          </p:cNvSpPr>
          <p:nvPr>
            <p:ph idx="1"/>
          </p:nvPr>
        </p:nvSpPr>
        <p:spPr/>
        <p:txBody>
          <a:bodyPr/>
          <a:lstStyle/>
          <a:p>
            <a:r>
              <a:rPr lang="en-US" dirty="0"/>
              <a:t>After initial pumps as determined by the sensitivity test, start timing the first step – each step is performed for 1 minute</a:t>
            </a:r>
          </a:p>
          <a:p>
            <a:r>
              <a:rPr lang="en-US" dirty="0"/>
              <a:t>Renew pumps every 30 seconds per chart</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35</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graphicFrame>
        <p:nvGraphicFramePr>
          <p:cNvPr id="8" name="Content Placeholder 3">
            <a:extLst>
              <a:ext uri="{FF2B5EF4-FFF2-40B4-BE49-F238E27FC236}">
                <a16:creationId xmlns:a16="http://schemas.microsoft.com/office/drawing/2014/main" id="{9F343E2C-8B8C-48DE-92B5-37370B509981}"/>
              </a:ext>
            </a:extLst>
          </p:cNvPr>
          <p:cNvGraphicFramePr>
            <a:graphicFrameLocks/>
          </p:cNvGraphicFramePr>
          <p:nvPr/>
        </p:nvGraphicFramePr>
        <p:xfrm>
          <a:off x="845887" y="2803666"/>
          <a:ext cx="10452099" cy="3135141"/>
        </p:xfrm>
        <a:graphic>
          <a:graphicData uri="http://schemas.openxmlformats.org/drawingml/2006/table">
            <a:tbl>
              <a:tblPr firstRow="1" bandRow="1">
                <a:tableStyleId>{5C22544A-7EE6-4342-B048-85BDC9FD1C3A}</a:tableStyleId>
              </a:tblPr>
              <a:tblGrid>
                <a:gridCol w="3586727">
                  <a:extLst>
                    <a:ext uri="{9D8B030D-6E8A-4147-A177-3AD203B41FA5}">
                      <a16:colId xmlns:a16="http://schemas.microsoft.com/office/drawing/2014/main" val="2188051059"/>
                    </a:ext>
                  </a:extLst>
                </a:gridCol>
                <a:gridCol w="2392627">
                  <a:extLst>
                    <a:ext uri="{9D8B030D-6E8A-4147-A177-3AD203B41FA5}">
                      <a16:colId xmlns:a16="http://schemas.microsoft.com/office/drawing/2014/main" val="4258529362"/>
                    </a:ext>
                  </a:extLst>
                </a:gridCol>
                <a:gridCol w="2251725">
                  <a:extLst>
                    <a:ext uri="{9D8B030D-6E8A-4147-A177-3AD203B41FA5}">
                      <a16:colId xmlns:a16="http://schemas.microsoft.com/office/drawing/2014/main" val="528467035"/>
                    </a:ext>
                  </a:extLst>
                </a:gridCol>
                <a:gridCol w="2221020">
                  <a:extLst>
                    <a:ext uri="{9D8B030D-6E8A-4147-A177-3AD203B41FA5}">
                      <a16:colId xmlns:a16="http://schemas.microsoft.com/office/drawing/2014/main" val="3807250418"/>
                    </a:ext>
                  </a:extLst>
                </a:gridCol>
              </a:tblGrid>
              <a:tr h="497333">
                <a:tc>
                  <a:txBody>
                    <a:bodyPr/>
                    <a:lstStyle/>
                    <a:p>
                      <a:pPr algn="r"/>
                      <a:r>
                        <a:rPr lang="en-US" sz="3200" dirty="0">
                          <a:latin typeface="Arial" panose="020B0604020202020204" pitchFamily="34" charset="0"/>
                          <a:cs typeface="Arial" panose="020B0604020202020204" pitchFamily="34" charset="0"/>
                        </a:rPr>
                        <a:t>Sensitivity</a:t>
                      </a:r>
                      <a:r>
                        <a:rPr lang="en-US" sz="3200" baseline="0" dirty="0">
                          <a:latin typeface="Arial" panose="020B0604020202020204" pitchFamily="34" charset="0"/>
                          <a:cs typeface="Arial" panose="020B0604020202020204" pitchFamily="34" charset="0"/>
                        </a:rPr>
                        <a:t> Test</a:t>
                      </a:r>
                      <a:endParaRPr lang="en-US" sz="3200" dirty="0">
                        <a:latin typeface="Arial" panose="020B0604020202020204" pitchFamily="34" charset="0"/>
                        <a:cs typeface="Arial" panose="020B0604020202020204" pitchFamily="34" charset="0"/>
                      </a:endParaRPr>
                    </a:p>
                  </a:txBody>
                  <a:tcPr anchor="ctr"/>
                </a:tc>
                <a:tc>
                  <a:txBody>
                    <a:bodyPr/>
                    <a:lstStyle/>
                    <a:p>
                      <a:pPr algn="ctr"/>
                      <a:r>
                        <a:rPr lang="en-US" sz="3200" dirty="0">
                          <a:latin typeface="Arial" panose="020B0604020202020204" pitchFamily="34" charset="0"/>
                          <a:cs typeface="Arial" panose="020B0604020202020204" pitchFamily="34" charset="0"/>
                        </a:rPr>
                        <a:t>1 - 10</a:t>
                      </a:r>
                    </a:p>
                  </a:txBody>
                  <a:tcPr anchor="ctr"/>
                </a:tc>
                <a:tc>
                  <a:txBody>
                    <a:bodyPr/>
                    <a:lstStyle/>
                    <a:p>
                      <a:pPr algn="ctr"/>
                      <a:r>
                        <a:rPr lang="en-US" sz="3200" dirty="0">
                          <a:latin typeface="Arial" panose="020B0604020202020204" pitchFamily="34" charset="0"/>
                          <a:cs typeface="Arial" panose="020B0604020202020204" pitchFamily="34" charset="0"/>
                        </a:rPr>
                        <a:t>11 - 20</a:t>
                      </a:r>
                    </a:p>
                  </a:txBody>
                  <a:tcPr anchor="ctr"/>
                </a:tc>
                <a:tc>
                  <a:txBody>
                    <a:bodyPr/>
                    <a:lstStyle/>
                    <a:p>
                      <a:pPr algn="ctr"/>
                      <a:r>
                        <a:rPr lang="en-US" sz="3200" dirty="0">
                          <a:latin typeface="Arial" panose="020B0604020202020204" pitchFamily="34" charset="0"/>
                          <a:cs typeface="Arial" panose="020B0604020202020204" pitchFamily="34" charset="0"/>
                        </a:rPr>
                        <a:t>21 – 30</a:t>
                      </a:r>
                    </a:p>
                  </a:txBody>
                  <a:tcPr anchor="ctr"/>
                </a:tc>
                <a:extLst>
                  <a:ext uri="{0D108BD9-81ED-4DB2-BD59-A6C34878D82A}">
                    <a16:rowId xmlns:a16="http://schemas.microsoft.com/office/drawing/2014/main" val="3864836448"/>
                  </a:ext>
                </a:extLst>
              </a:tr>
              <a:tr h="966967">
                <a:tc>
                  <a:txBody>
                    <a:bodyPr/>
                    <a:lstStyle/>
                    <a:p>
                      <a:pPr algn="r"/>
                      <a:r>
                        <a:rPr lang="en-US" sz="3200" b="1" dirty="0">
                          <a:latin typeface="Arial" panose="020B0604020202020204" pitchFamily="34" charset="0"/>
                          <a:cs typeface="Arial" panose="020B0604020202020204" pitchFamily="34" charset="0"/>
                        </a:rPr>
                        <a:t>Sensitivity Rating</a:t>
                      </a:r>
                    </a:p>
                  </a:txBody>
                  <a:tcPr anchor="ctr"/>
                </a:tc>
                <a:tc>
                  <a:txBody>
                    <a:bodyPr/>
                    <a:lstStyle/>
                    <a:p>
                      <a:pPr algn="ctr"/>
                      <a:r>
                        <a:rPr lang="en-US" sz="3200" b="1" dirty="0">
                          <a:latin typeface="Arial" panose="020B0604020202020204" pitchFamily="34" charset="0"/>
                          <a:cs typeface="Arial" panose="020B0604020202020204" pitchFamily="34" charset="0"/>
                        </a:rPr>
                        <a:t>10</a:t>
                      </a:r>
                    </a:p>
                  </a:txBody>
                  <a:tcPr anchor="ctr"/>
                </a:tc>
                <a:tc>
                  <a:txBody>
                    <a:bodyPr/>
                    <a:lstStyle/>
                    <a:p>
                      <a:pPr algn="ctr"/>
                      <a:r>
                        <a:rPr lang="en-US" sz="3200" b="1" dirty="0">
                          <a:latin typeface="Arial" panose="020B0604020202020204" pitchFamily="34" charset="0"/>
                          <a:cs typeface="Arial" panose="020B0604020202020204" pitchFamily="34" charset="0"/>
                        </a:rPr>
                        <a:t>20</a:t>
                      </a:r>
                    </a:p>
                  </a:txBody>
                  <a:tcPr anchor="ctr"/>
                </a:tc>
                <a:tc>
                  <a:txBody>
                    <a:bodyPr/>
                    <a:lstStyle/>
                    <a:p>
                      <a:pPr algn="ctr"/>
                      <a:r>
                        <a:rPr lang="en-US" sz="3200" b="1" dirty="0">
                          <a:latin typeface="Arial" panose="020B0604020202020204" pitchFamily="34" charset="0"/>
                          <a:cs typeface="Arial" panose="020B0604020202020204" pitchFamily="34" charset="0"/>
                        </a:rPr>
                        <a:t>30</a:t>
                      </a:r>
                    </a:p>
                  </a:txBody>
                  <a:tcPr anchor="ctr"/>
                </a:tc>
                <a:extLst>
                  <a:ext uri="{0D108BD9-81ED-4DB2-BD59-A6C34878D82A}">
                    <a16:rowId xmlns:a16="http://schemas.microsoft.com/office/drawing/2014/main" val="1759497980"/>
                  </a:ext>
                </a:extLst>
              </a:tr>
              <a:tr h="1009934">
                <a:tc>
                  <a:txBody>
                    <a:bodyPr/>
                    <a:lstStyle/>
                    <a:p>
                      <a:pPr algn="r"/>
                      <a:r>
                        <a:rPr lang="en-US" sz="3200">
                          <a:latin typeface="Arial" panose="020B0604020202020204" pitchFamily="34" charset="0"/>
                          <a:cs typeface="Arial" panose="020B0604020202020204" pitchFamily="34" charset="0"/>
                        </a:rPr>
                        <a:t>Initial </a:t>
                      </a:r>
                      <a:r>
                        <a:rPr lang="en-US" sz="3200" dirty="0">
                          <a:latin typeface="Arial" panose="020B0604020202020204" pitchFamily="34" charset="0"/>
                          <a:cs typeface="Arial" panose="020B0604020202020204" pitchFamily="34" charset="0"/>
                        </a:rPr>
                        <a:t>Pumps</a:t>
                      </a:r>
                    </a:p>
                  </a:txBody>
                  <a:tcPr anchor="ctr"/>
                </a:tc>
                <a:tc>
                  <a:txBody>
                    <a:bodyPr/>
                    <a:lstStyle/>
                    <a:p>
                      <a:pPr algn="ctr"/>
                      <a:r>
                        <a:rPr lang="en-US" sz="3200" dirty="0">
                          <a:latin typeface="Arial" panose="020B0604020202020204" pitchFamily="34" charset="0"/>
                          <a:cs typeface="Arial" panose="020B0604020202020204" pitchFamily="34" charset="0"/>
                        </a:rPr>
                        <a:t>10</a:t>
                      </a:r>
                    </a:p>
                  </a:txBody>
                  <a:tcPr anchor="ctr"/>
                </a:tc>
                <a:tc>
                  <a:txBody>
                    <a:bodyPr/>
                    <a:lstStyle/>
                    <a:p>
                      <a:pPr algn="ctr"/>
                      <a:r>
                        <a:rPr lang="en-US" sz="3200" dirty="0">
                          <a:latin typeface="Arial" panose="020B0604020202020204" pitchFamily="34" charset="0"/>
                          <a:cs typeface="Arial" panose="020B0604020202020204" pitchFamily="34" charset="0"/>
                        </a:rPr>
                        <a:t>20</a:t>
                      </a:r>
                    </a:p>
                  </a:txBody>
                  <a:tcPr anchor="ctr"/>
                </a:tc>
                <a:tc>
                  <a:txBody>
                    <a:bodyPr/>
                    <a:lstStyle/>
                    <a:p>
                      <a:pPr algn="ctr"/>
                      <a:r>
                        <a:rPr lang="en-US" sz="3200" dirty="0">
                          <a:latin typeface="Arial" panose="020B0604020202020204" pitchFamily="34" charset="0"/>
                          <a:cs typeface="Arial" panose="020B0604020202020204" pitchFamily="34" charset="0"/>
                        </a:rPr>
                        <a:t>30</a:t>
                      </a:r>
                    </a:p>
                  </a:txBody>
                  <a:tcPr anchor="ctr"/>
                </a:tc>
                <a:extLst>
                  <a:ext uri="{0D108BD9-81ED-4DB2-BD59-A6C34878D82A}">
                    <a16:rowId xmlns:a16="http://schemas.microsoft.com/office/drawing/2014/main" val="3485404275"/>
                  </a:ext>
                </a:extLst>
              </a:tr>
              <a:tr h="497333">
                <a:tc>
                  <a:txBody>
                    <a:bodyPr/>
                    <a:lstStyle/>
                    <a:p>
                      <a:pPr algn="r"/>
                      <a:r>
                        <a:rPr lang="en-US" sz="3200" dirty="0">
                          <a:latin typeface="Arial" panose="020B0604020202020204" pitchFamily="34" charset="0"/>
                          <a:cs typeface="Arial" panose="020B0604020202020204" pitchFamily="34" charset="0"/>
                        </a:rPr>
                        <a:t>Every</a:t>
                      </a:r>
                      <a:r>
                        <a:rPr lang="en-US" sz="3200" baseline="0" dirty="0">
                          <a:latin typeface="Arial" panose="020B0604020202020204" pitchFamily="34" charset="0"/>
                          <a:cs typeface="Arial" panose="020B0604020202020204" pitchFamily="34" charset="0"/>
                        </a:rPr>
                        <a:t> 30 Seconds</a:t>
                      </a:r>
                      <a:endParaRPr lang="en-US" sz="3200" dirty="0">
                        <a:latin typeface="Arial" panose="020B0604020202020204" pitchFamily="34" charset="0"/>
                        <a:cs typeface="Arial" panose="020B0604020202020204" pitchFamily="34" charset="0"/>
                      </a:endParaRPr>
                    </a:p>
                  </a:txBody>
                  <a:tcPr anchor="ctr"/>
                </a:tc>
                <a:tc>
                  <a:txBody>
                    <a:bodyPr/>
                    <a:lstStyle/>
                    <a:p>
                      <a:pPr algn="ctr"/>
                      <a:r>
                        <a:rPr lang="en-US" sz="3200" dirty="0">
                          <a:latin typeface="Arial" panose="020B0604020202020204" pitchFamily="34" charset="0"/>
                          <a:cs typeface="Arial" panose="020B0604020202020204" pitchFamily="34" charset="0"/>
                        </a:rPr>
                        <a:t>5</a:t>
                      </a:r>
                    </a:p>
                  </a:txBody>
                  <a:tcPr anchor="ctr"/>
                </a:tc>
                <a:tc>
                  <a:txBody>
                    <a:bodyPr/>
                    <a:lstStyle/>
                    <a:p>
                      <a:pPr algn="ctr"/>
                      <a:r>
                        <a:rPr lang="en-US" sz="3200" dirty="0">
                          <a:latin typeface="Arial" panose="020B0604020202020204" pitchFamily="34" charset="0"/>
                          <a:cs typeface="Arial" panose="020B0604020202020204" pitchFamily="34" charset="0"/>
                        </a:rPr>
                        <a:t>10</a:t>
                      </a:r>
                    </a:p>
                  </a:txBody>
                  <a:tcPr anchor="ctr"/>
                </a:tc>
                <a:tc>
                  <a:txBody>
                    <a:bodyPr/>
                    <a:lstStyle/>
                    <a:p>
                      <a:pPr algn="ctr"/>
                      <a:r>
                        <a:rPr lang="en-US" sz="3200" dirty="0">
                          <a:latin typeface="Arial" panose="020B0604020202020204" pitchFamily="34" charset="0"/>
                          <a:cs typeface="Arial" panose="020B0604020202020204" pitchFamily="34" charset="0"/>
                        </a:rPr>
                        <a:t>15</a:t>
                      </a:r>
                    </a:p>
                  </a:txBody>
                  <a:tcPr anchor="ctr"/>
                </a:tc>
                <a:extLst>
                  <a:ext uri="{0D108BD9-81ED-4DB2-BD59-A6C34878D82A}">
                    <a16:rowId xmlns:a16="http://schemas.microsoft.com/office/drawing/2014/main" val="3410064982"/>
                  </a:ext>
                </a:extLst>
              </a:tr>
            </a:tbl>
          </a:graphicData>
        </a:graphic>
      </p:graphicFrame>
    </p:spTree>
    <p:extLst>
      <p:ext uri="{BB962C8B-B14F-4D97-AF65-F5344CB8AC3E}">
        <p14:creationId xmlns:p14="http://schemas.microsoft.com/office/powerpoint/2010/main" val="8204036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800" dirty="0"/>
            </a:br>
            <a:r>
              <a:rPr lang="en-US" sz="4800" dirty="0"/>
              <a:t>Fit Test Procedure </a:t>
            </a:r>
            <a:br>
              <a:rPr lang="en-US" sz="4800" dirty="0"/>
            </a:br>
            <a:endParaRPr lang="en-US" sz="4800" dirty="0"/>
          </a:p>
        </p:txBody>
      </p:sp>
      <p:sp>
        <p:nvSpPr>
          <p:cNvPr id="3" name="Content Placeholder 2"/>
          <p:cNvSpPr>
            <a:spLocks noGrp="1"/>
          </p:cNvSpPr>
          <p:nvPr>
            <p:ph idx="1"/>
          </p:nvPr>
        </p:nvSpPr>
        <p:spPr>
          <a:xfrm>
            <a:off x="1750979" y="1156139"/>
            <a:ext cx="8698917" cy="4602636"/>
          </a:xfrm>
        </p:spPr>
        <p:txBody>
          <a:bodyPr>
            <a:normAutofit lnSpcReduction="10000"/>
          </a:bodyPr>
          <a:lstStyle/>
          <a:p>
            <a:pPr marL="0" indent="0" algn="ctr">
              <a:buNone/>
            </a:pPr>
            <a:r>
              <a:rPr lang="en-US" sz="4000" dirty="0"/>
              <a:t>Exercise 1: Normal Breathing</a:t>
            </a:r>
          </a:p>
          <a:p>
            <a:pPr marL="0" indent="0" algn="ctr">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36</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19277720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1905000" y="1510749"/>
            <a:ext cx="8121316" cy="4510672"/>
          </a:xfrm>
        </p:spPr>
        <p:txBody>
          <a:bodyPr>
            <a:normAutofit lnSpcReduction="10000"/>
          </a:bodyPr>
          <a:lstStyle/>
          <a:p>
            <a:pPr marL="0" indent="0" algn="ctr">
              <a:buNone/>
            </a:pPr>
            <a:r>
              <a:rPr lang="en-US" sz="4000" dirty="0"/>
              <a:t>Exercise 2: Deep Breathing</a:t>
            </a:r>
          </a:p>
          <a:p>
            <a:pPr marL="0" indent="0" algn="ctr">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a:p>
            <a:endParaRPr lang="en-US" b="1"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37</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748990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9" objId="7"/>
        <p14:stopEvt time="12200" objId="7"/>
      </p14:showEvt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1313234" y="1467854"/>
            <a:ext cx="8825377" cy="4660572"/>
          </a:xfrm>
        </p:spPr>
        <p:txBody>
          <a:bodyPr/>
          <a:lstStyle/>
          <a:p>
            <a:pPr marL="0" indent="0" algn="ctr">
              <a:buNone/>
            </a:pPr>
            <a:r>
              <a:rPr lang="en-US" sz="4000" dirty="0"/>
              <a:t>Exercise 3: Head Side-to-Side</a:t>
            </a:r>
          </a:p>
          <a:p>
            <a:pPr marL="0" indent="0" algn="ctr">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38</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32693619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9" objId="8"/>
        <p14:stopEvt time="14724" objId="8"/>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1459149" y="1467854"/>
            <a:ext cx="10026999" cy="4740441"/>
          </a:xfrm>
        </p:spPr>
        <p:txBody>
          <a:bodyPr/>
          <a:lstStyle/>
          <a:p>
            <a:pPr marL="0" indent="0" algn="ctr">
              <a:buNone/>
            </a:pPr>
            <a:r>
              <a:rPr lang="en-US" sz="4000" dirty="0"/>
              <a:t>Exercise 4: Head up and down</a:t>
            </a:r>
          </a:p>
          <a:p>
            <a:pPr marL="0" indent="0" algn="ctr">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39</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9466512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9" objId="8"/>
        <p14:stopEvt time="18888" objId="8"/>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483B-D4F3-4EB4-A41D-5B0445397BE6}"/>
              </a:ext>
            </a:extLst>
          </p:cNvPr>
          <p:cNvSpPr>
            <a:spLocks noGrp="1"/>
          </p:cNvSpPr>
          <p:nvPr>
            <p:ph type="title"/>
          </p:nvPr>
        </p:nvSpPr>
        <p:spPr/>
        <p:txBody>
          <a:bodyPr>
            <a:normAutofit/>
          </a:bodyPr>
          <a:lstStyle/>
          <a:p>
            <a:r>
              <a:rPr lang="en-US" sz="3600" dirty="0"/>
              <a:t>Key Respiratory Protection Program Elements</a:t>
            </a:r>
          </a:p>
        </p:txBody>
      </p:sp>
      <p:sp>
        <p:nvSpPr>
          <p:cNvPr id="3" name="Content Placeholder 2">
            <a:extLst>
              <a:ext uri="{FF2B5EF4-FFF2-40B4-BE49-F238E27FC236}">
                <a16:creationId xmlns:a16="http://schemas.microsoft.com/office/drawing/2014/main" id="{23A2411A-C4C3-4D30-9056-ED15AED93E11}"/>
              </a:ext>
            </a:extLst>
          </p:cNvPr>
          <p:cNvSpPr>
            <a:spLocks noGrp="1"/>
          </p:cNvSpPr>
          <p:nvPr>
            <p:ph idx="1"/>
          </p:nvPr>
        </p:nvSpPr>
        <p:spPr/>
        <p:txBody>
          <a:bodyPr/>
          <a:lstStyle/>
          <a:p>
            <a:r>
              <a:rPr lang="en-US" sz="2600" dirty="0"/>
              <a:t>Program administrator has overall responsibility for the RPP</a:t>
            </a:r>
          </a:p>
          <a:p>
            <a:r>
              <a:rPr lang="en-US" sz="2600" dirty="0"/>
              <a:t>Written program must have worksite specific procedures</a:t>
            </a:r>
          </a:p>
          <a:p>
            <a:r>
              <a:rPr lang="en-US" sz="2600" dirty="0"/>
              <a:t>Employer must provide at no cost:</a:t>
            </a:r>
          </a:p>
          <a:p>
            <a:pPr marL="1200150" lvl="1" indent="-457200"/>
            <a:r>
              <a:rPr lang="en-US" sz="2200" dirty="0"/>
              <a:t>Respirators </a:t>
            </a:r>
          </a:p>
          <a:p>
            <a:pPr marL="1200150" lvl="1" indent="-457200"/>
            <a:r>
              <a:rPr lang="en-US" sz="2200" dirty="0"/>
              <a:t>Training </a:t>
            </a:r>
          </a:p>
          <a:p>
            <a:pPr marL="1200150" lvl="1" indent="-457200"/>
            <a:r>
              <a:rPr lang="en-US" sz="2200" dirty="0"/>
              <a:t>Medical evaluations </a:t>
            </a:r>
          </a:p>
          <a:p>
            <a:r>
              <a:rPr lang="en-US" sz="2600" dirty="0"/>
              <a:t>Other records to be maintained: </a:t>
            </a:r>
          </a:p>
          <a:p>
            <a:pPr marL="1085850" lvl="1" indent="-342900"/>
            <a:r>
              <a:rPr lang="en-US" sz="2200" dirty="0"/>
              <a:t>Medical evaluations</a:t>
            </a:r>
          </a:p>
          <a:p>
            <a:pPr marL="1085850" lvl="1" indent="-342900"/>
            <a:r>
              <a:rPr lang="en-US" sz="2200" dirty="0"/>
              <a:t>Fit test records</a:t>
            </a:r>
          </a:p>
          <a:p>
            <a:pPr marL="1085850" lvl="1" indent="-342900"/>
            <a:r>
              <a:rPr lang="en-US" sz="2200" dirty="0"/>
              <a:t>Training</a:t>
            </a:r>
            <a:endParaRPr lang="en-US" dirty="0"/>
          </a:p>
          <a:p>
            <a:endParaRPr lang="en-US" dirty="0"/>
          </a:p>
        </p:txBody>
      </p:sp>
      <p:sp>
        <p:nvSpPr>
          <p:cNvPr id="4" name="Date Placeholder 3">
            <a:extLst>
              <a:ext uri="{FF2B5EF4-FFF2-40B4-BE49-F238E27FC236}">
                <a16:creationId xmlns:a16="http://schemas.microsoft.com/office/drawing/2014/main" id="{E2C31732-041F-4DE0-B17F-0156D5D04C05}"/>
              </a:ext>
            </a:extLst>
          </p:cNvPr>
          <p:cNvSpPr>
            <a:spLocks noGrp="1"/>
          </p:cNvSpPr>
          <p:nvPr>
            <p:ph type="dt" sz="half" idx="10"/>
          </p:nvPr>
        </p:nvSpPr>
        <p:spPr/>
        <p:txBody>
          <a:bodyPr/>
          <a:lstStyle/>
          <a:p>
            <a:r>
              <a:rPr lang="en-US" dirty="0"/>
              <a:t>06/26</a:t>
            </a:r>
          </a:p>
        </p:txBody>
      </p:sp>
      <p:sp>
        <p:nvSpPr>
          <p:cNvPr id="5" name="Footer Placeholder 4">
            <a:extLst>
              <a:ext uri="{FF2B5EF4-FFF2-40B4-BE49-F238E27FC236}">
                <a16:creationId xmlns:a16="http://schemas.microsoft.com/office/drawing/2014/main" id="{1D2C37BB-D864-4BB7-B807-419AFA1A6789}"/>
              </a:ext>
            </a:extLst>
          </p:cNvPr>
          <p:cNvSpPr>
            <a:spLocks noGrp="1"/>
          </p:cNvSpPr>
          <p:nvPr>
            <p:ph type="ftr" sz="quarter" idx="11"/>
          </p:nvPr>
        </p:nvSpPr>
        <p:spPr/>
        <p:txBody>
          <a:bodyPr/>
          <a:lstStyle/>
          <a:p>
            <a:endParaRPr lang="en-US"/>
          </a:p>
          <a:p>
            <a:r>
              <a:rPr lang="en-US"/>
              <a:t>Wisconsin Occupational Health Laboratory</a:t>
            </a:r>
          </a:p>
          <a:p>
            <a:endParaRPr lang="en-US" dirty="0"/>
          </a:p>
        </p:txBody>
      </p:sp>
      <p:sp>
        <p:nvSpPr>
          <p:cNvPr id="6" name="Slide Number Placeholder 5">
            <a:extLst>
              <a:ext uri="{FF2B5EF4-FFF2-40B4-BE49-F238E27FC236}">
                <a16:creationId xmlns:a16="http://schemas.microsoft.com/office/drawing/2014/main" id="{B7DF34B7-D0CA-4827-BE3E-F0A149200368}"/>
              </a:ext>
            </a:extLst>
          </p:cNvPr>
          <p:cNvSpPr>
            <a:spLocks noGrp="1"/>
          </p:cNvSpPr>
          <p:nvPr>
            <p:ph type="sldNum" sz="quarter" idx="12"/>
          </p:nvPr>
        </p:nvSpPr>
        <p:spPr/>
        <p:txBody>
          <a:bodyPr/>
          <a:lstStyle/>
          <a:p>
            <a:fld id="{9D5DE6D7-F04D-7741-82FC-941AB368F7CA}" type="slidenum">
              <a:rPr lang="en-US" smtClean="0"/>
              <a:t>4</a:t>
            </a:fld>
            <a:endParaRPr lang="en-US" dirty="0"/>
          </a:p>
        </p:txBody>
      </p:sp>
      <p:pic>
        <p:nvPicPr>
          <p:cNvPr id="8" name="Graphic 7" descr="List with solid fill">
            <a:extLst>
              <a:ext uri="{FF2B5EF4-FFF2-40B4-BE49-F238E27FC236}">
                <a16:creationId xmlns:a16="http://schemas.microsoft.com/office/drawing/2014/main" id="{3646D274-4A66-2081-72D8-4F5B119673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16992" y="2276971"/>
            <a:ext cx="3996814" cy="3996814"/>
          </a:xfrm>
          <a:prstGeom prst="rect">
            <a:avLst/>
          </a:prstGeom>
        </p:spPr>
      </p:pic>
      <p:sp>
        <p:nvSpPr>
          <p:cNvPr id="9" name="TextBox 8">
            <a:extLst>
              <a:ext uri="{FF2B5EF4-FFF2-40B4-BE49-F238E27FC236}">
                <a16:creationId xmlns:a16="http://schemas.microsoft.com/office/drawing/2014/main" id="{FAAC13E3-3B81-45D0-4DF0-192B4DA08191}"/>
              </a:ext>
            </a:extLst>
          </p:cNvPr>
          <p:cNvSpPr txBox="1"/>
          <p:nvPr/>
        </p:nvSpPr>
        <p:spPr>
          <a:xfrm>
            <a:off x="7976472" y="6078453"/>
            <a:ext cx="1877853" cy="26161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Georgia" pitchFamily="18" charset="0"/>
                <a:ea typeface="MS PGothic" pitchFamily="34" charset="-128"/>
                <a:cs typeface="+mn-cs"/>
              </a:rPr>
              <a:t>Image: PowerPoint Icon</a:t>
            </a:r>
          </a:p>
        </p:txBody>
      </p:sp>
    </p:spTree>
    <p:extLst>
      <p:ext uri="{BB962C8B-B14F-4D97-AF65-F5344CB8AC3E}">
        <p14:creationId xmlns:p14="http://schemas.microsoft.com/office/powerpoint/2010/main" val="24542095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Fit Test Procedure</a:t>
            </a:r>
          </a:p>
        </p:txBody>
      </p:sp>
      <p:sp>
        <p:nvSpPr>
          <p:cNvPr id="3" name="Content Placeholder 2"/>
          <p:cNvSpPr>
            <a:spLocks noGrp="1"/>
          </p:cNvSpPr>
          <p:nvPr>
            <p:ph idx="1"/>
          </p:nvPr>
        </p:nvSpPr>
        <p:spPr>
          <a:xfrm>
            <a:off x="1021404" y="1253845"/>
            <a:ext cx="9990307" cy="4740441"/>
          </a:xfrm>
        </p:spPr>
        <p:txBody>
          <a:bodyPr>
            <a:normAutofit lnSpcReduction="10000"/>
          </a:bodyPr>
          <a:lstStyle/>
          <a:p>
            <a:pPr marL="0" indent="0">
              <a:buNone/>
            </a:pPr>
            <a:r>
              <a:rPr lang="en-US" sz="4000" dirty="0"/>
              <a:t>Exercise 5: Talking out loud (Rainbow Passage)</a:t>
            </a:r>
          </a:p>
          <a:p>
            <a:pPr marL="0" indent="0">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a:p>
            <a:pPr marL="0" indent="0" algn="ctr">
              <a:buNone/>
            </a:pPr>
            <a:endParaRPr lang="en-US" sz="1800"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40</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3255062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16355" objId="8"/>
        <p14:triggerEvt type="onClick" time="16355" objId="8"/>
        <p14:stopEvt time="47347" objId="8"/>
      </p14:showEvt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17295" y="1263392"/>
            <a:ext cx="8315614" cy="4740441"/>
          </a:xfrm>
        </p:spPr>
        <p:txBody>
          <a:bodyPr/>
          <a:lstStyle/>
          <a:p>
            <a:r>
              <a:rPr lang="en-US" sz="3000" dirty="0"/>
              <a:t>When the sunlight strikes raindrops in the air, they act like a prism and form a rainbow. The rainbow is a division of white light into many beautiful colors. These take the shape of a long round arch, with its path high above, and its two ends apparently beyond the horizon. There is, according to legend, a boiling pot of gold at one end. People look, but no one ever finds it. When a man looks for something beyond reach, his friends say he is looking for the pot of gold at the end of the rainbow. </a:t>
            </a:r>
          </a:p>
        </p:txBody>
      </p:sp>
      <p:sp>
        <p:nvSpPr>
          <p:cNvPr id="3" name="Title 2"/>
          <p:cNvSpPr>
            <a:spLocks noGrp="1"/>
          </p:cNvSpPr>
          <p:nvPr>
            <p:ph type="title"/>
          </p:nvPr>
        </p:nvSpPr>
        <p:spPr/>
        <p:txBody>
          <a:bodyPr>
            <a:normAutofit fontScale="90000"/>
          </a:bodyPr>
          <a:lstStyle/>
          <a:p>
            <a:r>
              <a:rPr lang="en-US" dirty="0"/>
              <a:t>Rainbow Passage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41</a:t>
            </a:fld>
            <a:endParaRPr lang="en-US" dirty="0"/>
          </a:p>
        </p:txBody>
      </p:sp>
    </p:spTree>
    <p:extLst>
      <p:ext uri="{BB962C8B-B14F-4D97-AF65-F5344CB8AC3E}">
        <p14:creationId xmlns:p14="http://schemas.microsoft.com/office/powerpoint/2010/main" val="2805701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753979" y="1351634"/>
            <a:ext cx="10828421" cy="4740441"/>
          </a:xfrm>
        </p:spPr>
        <p:txBody>
          <a:bodyPr>
            <a:normAutofit lnSpcReduction="10000"/>
          </a:bodyPr>
          <a:lstStyle/>
          <a:p>
            <a:pPr marL="0" indent="0" algn="ctr">
              <a:buNone/>
            </a:pPr>
            <a:r>
              <a:rPr lang="en-US" sz="4000" dirty="0"/>
              <a:t>Exercise 6: Bend at the waist </a:t>
            </a:r>
          </a:p>
          <a:p>
            <a:pPr marL="0" indent="0" algn="ctr">
              <a:buNone/>
            </a:pPr>
            <a:r>
              <a:rPr lang="en-US" sz="4000" dirty="0"/>
              <a:t>or Jog in place</a:t>
            </a:r>
          </a:p>
          <a:p>
            <a:pPr marL="0" indent="0" algn="ctr">
              <a:buNone/>
            </a:pPr>
            <a:endParaRPr lang="en-US" sz="4000" dirty="0"/>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42</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1127822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14" objId="7"/>
        <p14:stopEvt time="19269" objId="7"/>
      </p14:showEvt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1749357" y="1318279"/>
            <a:ext cx="8121316" cy="5180304"/>
          </a:xfrm>
        </p:spPr>
        <p:txBody>
          <a:bodyPr/>
          <a:lstStyle/>
          <a:p>
            <a:pPr marL="0" indent="0" algn="ctr">
              <a:buNone/>
            </a:pPr>
            <a:r>
              <a:rPr lang="en-US" sz="4000" dirty="0"/>
              <a:t>Exercise 7: Normal breathing</a:t>
            </a:r>
          </a:p>
          <a:p>
            <a:pPr marL="0" indent="0" algn="ctr">
              <a:buNone/>
            </a:pPr>
            <a:r>
              <a:rPr lang="en-US" sz="4400" dirty="0">
                <a:solidFill>
                  <a:schemeClr val="accent1"/>
                </a:solidFill>
              </a:rPr>
              <a:t>FINAL TEST</a:t>
            </a:r>
          </a:p>
          <a:p>
            <a:r>
              <a:rPr lang="en-US" dirty="0"/>
              <a:t>Add the number of pumps as determined by the sensitivity test</a:t>
            </a:r>
          </a:p>
          <a:p>
            <a:endParaRPr lang="en-US" dirty="0"/>
          </a:p>
          <a:p>
            <a:r>
              <a:rPr lang="en-US" dirty="0"/>
              <a:t>Start a one minute timer</a:t>
            </a:r>
          </a:p>
          <a:p>
            <a:endParaRPr lang="en-US" dirty="0"/>
          </a:p>
          <a:p>
            <a:r>
              <a:rPr lang="en-US" dirty="0"/>
              <a:t>After 30 seconds add additional solution (half the number of pumps that were initially used)</a:t>
            </a:r>
          </a:p>
          <a:p>
            <a:pPr marL="0" indent="0" algn="ctr">
              <a:buNone/>
            </a:pPr>
            <a:endParaRPr lang="en-US" sz="4400" dirty="0">
              <a:solidFill>
                <a:schemeClr val="accent1"/>
              </a:solidFill>
            </a:endParaRPr>
          </a:p>
          <a:p>
            <a:endParaRPr lang="en-US" dirty="0"/>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43</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769284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10" objId="7"/>
        <p14:stopEvt time="7981" objId="7"/>
      </p14:showEvt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Fit Test Procedure</a:t>
            </a:r>
          </a:p>
        </p:txBody>
      </p:sp>
      <p:sp>
        <p:nvSpPr>
          <p:cNvPr id="3" name="Content Placeholder 2"/>
          <p:cNvSpPr>
            <a:spLocks noGrp="1"/>
          </p:cNvSpPr>
          <p:nvPr>
            <p:ph idx="1"/>
          </p:nvPr>
        </p:nvSpPr>
        <p:spPr>
          <a:xfrm>
            <a:off x="2017295" y="1467854"/>
            <a:ext cx="7497766" cy="4740441"/>
          </a:xfrm>
        </p:spPr>
        <p:txBody>
          <a:bodyPr/>
          <a:lstStyle/>
          <a:p>
            <a:r>
              <a:rPr lang="en-US" sz="3600" dirty="0"/>
              <a:t>Pass</a:t>
            </a:r>
          </a:p>
          <a:p>
            <a:pPr lvl="1"/>
            <a:r>
              <a:rPr lang="en-US" sz="2800" dirty="0"/>
              <a:t>Test agent not tasted, during any of the steps</a:t>
            </a:r>
          </a:p>
          <a:p>
            <a:pPr lvl="1"/>
            <a:endParaRPr lang="en-US" sz="2800" dirty="0"/>
          </a:p>
          <a:p>
            <a:r>
              <a:rPr lang="en-US" sz="3600" dirty="0"/>
              <a:t>Fail</a:t>
            </a:r>
          </a:p>
          <a:p>
            <a:pPr lvl="1"/>
            <a:r>
              <a:rPr lang="en-US" sz="2800" dirty="0"/>
              <a:t>Test agent tasted during any of the steps</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44</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29013382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Test Failure Options</a:t>
            </a:r>
          </a:p>
        </p:txBody>
      </p:sp>
      <p:sp>
        <p:nvSpPr>
          <p:cNvPr id="3" name="Content Placeholder 2"/>
          <p:cNvSpPr>
            <a:spLocks noGrp="1"/>
          </p:cNvSpPr>
          <p:nvPr>
            <p:ph idx="1"/>
          </p:nvPr>
        </p:nvSpPr>
        <p:spPr/>
        <p:txBody>
          <a:bodyPr/>
          <a:lstStyle/>
          <a:p>
            <a:r>
              <a:rPr lang="en-US" sz="3600" dirty="0"/>
              <a:t>Re-don and re-adjust </a:t>
            </a:r>
            <a:r>
              <a:rPr lang="en-US" sz="3600" dirty="0" err="1"/>
              <a:t>facepiece</a:t>
            </a:r>
            <a:endParaRPr lang="en-US" sz="3600" dirty="0"/>
          </a:p>
          <a:p>
            <a:pPr lvl="1"/>
            <a:r>
              <a:rPr lang="en-US" sz="3200" dirty="0"/>
              <a:t>When re-testing, you must start again with the first exercise, Normal Breathing, and repeat </a:t>
            </a:r>
            <a:r>
              <a:rPr lang="en-US" sz="3200" u="sng" dirty="0"/>
              <a:t>all</a:t>
            </a:r>
            <a:r>
              <a:rPr lang="en-US" sz="3200" dirty="0"/>
              <a:t> of the exercises</a:t>
            </a:r>
          </a:p>
          <a:p>
            <a:endParaRPr lang="en-US" sz="3600" dirty="0"/>
          </a:p>
          <a:p>
            <a:r>
              <a:rPr lang="en-US" sz="3600" dirty="0"/>
              <a:t>If re-testing doesn’t work, try a different:</a:t>
            </a:r>
          </a:p>
          <a:p>
            <a:pPr lvl="1"/>
            <a:r>
              <a:rPr lang="en-US" sz="3200" dirty="0"/>
              <a:t>Model</a:t>
            </a:r>
          </a:p>
          <a:p>
            <a:pPr lvl="1"/>
            <a:r>
              <a:rPr lang="en-US" sz="3200" dirty="0"/>
              <a:t>Size, or</a:t>
            </a:r>
          </a:p>
          <a:p>
            <a:pPr lvl="1"/>
            <a:r>
              <a:rPr lang="en-US" sz="3200" dirty="0"/>
              <a:t>Type of respirator</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45</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821861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Cleaning</a:t>
            </a:r>
          </a:p>
        </p:txBody>
      </p:sp>
      <p:sp>
        <p:nvSpPr>
          <p:cNvPr id="3" name="Content Placeholder 2"/>
          <p:cNvSpPr>
            <a:spLocks noGrp="1"/>
          </p:cNvSpPr>
          <p:nvPr>
            <p:ph idx="1"/>
          </p:nvPr>
        </p:nvSpPr>
        <p:spPr/>
        <p:txBody>
          <a:bodyPr/>
          <a:lstStyle/>
          <a:p>
            <a:r>
              <a:rPr lang="en-US" sz="3200" dirty="0"/>
              <a:t>Test hood</a:t>
            </a:r>
          </a:p>
          <a:p>
            <a:pPr lvl="1"/>
            <a:r>
              <a:rPr lang="en-US" sz="2800" dirty="0"/>
              <a:t>Dispose or</a:t>
            </a:r>
          </a:p>
          <a:p>
            <a:pPr lvl="1"/>
            <a:r>
              <a:rPr lang="en-US" sz="2800" dirty="0"/>
              <a:t>Disinfect</a:t>
            </a:r>
          </a:p>
          <a:p>
            <a:pPr marL="457200" lvl="1" indent="0">
              <a:buNone/>
            </a:pPr>
            <a:endParaRPr lang="en-US" sz="2800" dirty="0"/>
          </a:p>
          <a:p>
            <a:r>
              <a:rPr lang="en-US" sz="3200" dirty="0"/>
              <a:t>Nebulizers</a:t>
            </a:r>
          </a:p>
          <a:p>
            <a:pPr lvl="1"/>
            <a:r>
              <a:rPr lang="en-US" sz="2800" dirty="0"/>
              <a:t>Disinfect nozzle between fit test participants</a:t>
            </a:r>
          </a:p>
          <a:p>
            <a:pPr lvl="1"/>
            <a:r>
              <a:rPr lang="en-US" sz="2800" dirty="0"/>
              <a:t>Wash nebulizers when all fit testing has been completed for the day</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46</a:t>
            </a:fld>
            <a:endParaRPr lang="en-US" dirty="0"/>
          </a:p>
        </p:txBody>
      </p:sp>
      <p:sp>
        <p:nvSpPr>
          <p:cNvPr id="5" name="Date Placeholder 4"/>
          <p:cNvSpPr>
            <a:spLocks noGrp="1"/>
          </p:cNvSpPr>
          <p:nvPr>
            <p:ph type="dt" sz="half" idx="10"/>
          </p:nvPr>
        </p:nvSpPr>
        <p:spPr/>
        <p:txBody>
          <a:bodyPr/>
          <a:lstStyle/>
          <a:p>
            <a:r>
              <a:rPr lang="en-US" dirty="0"/>
              <a:t>06/26</a:t>
            </a:r>
          </a:p>
        </p:txBody>
      </p:sp>
      <p:sp>
        <p:nvSpPr>
          <p:cNvPr id="6" name="Footer Placeholder 5"/>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1887038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1FC842-0ABA-448E-8F0F-C5E305C311A5}"/>
              </a:ext>
            </a:extLst>
          </p:cNvPr>
          <p:cNvSpPr>
            <a:spLocks noGrp="1"/>
          </p:cNvSpPr>
          <p:nvPr>
            <p:ph type="ctrTitle"/>
          </p:nvPr>
        </p:nvSpPr>
        <p:spPr/>
        <p:txBody>
          <a:bodyPr/>
          <a:lstStyle/>
          <a:p>
            <a:r>
              <a:rPr lang="en-US" dirty="0"/>
              <a:t>Summary and Resources</a:t>
            </a:r>
          </a:p>
        </p:txBody>
      </p:sp>
    </p:spTree>
    <p:extLst>
      <p:ext uri="{BB962C8B-B14F-4D97-AF65-F5344CB8AC3E}">
        <p14:creationId xmlns:p14="http://schemas.microsoft.com/office/powerpoint/2010/main" val="3031825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AD65D1D-8DEC-41A5-A570-BB8E2743D2A2}"/>
              </a:ext>
            </a:extLst>
          </p:cNvPr>
          <p:cNvSpPr>
            <a:spLocks noGrp="1"/>
          </p:cNvSpPr>
          <p:nvPr>
            <p:ph type="title"/>
          </p:nvPr>
        </p:nvSpPr>
        <p:spPr>
          <a:xfrm>
            <a:off x="887663" y="18005"/>
            <a:ext cx="10368548" cy="854243"/>
          </a:xfrm>
        </p:spPr>
        <p:txBody>
          <a:bodyPr/>
          <a:lstStyle/>
          <a:p>
            <a:r>
              <a:rPr lang="en-US" dirty="0"/>
              <a:t>Summary</a:t>
            </a:r>
          </a:p>
        </p:txBody>
      </p:sp>
      <p:sp>
        <p:nvSpPr>
          <p:cNvPr id="8" name="Content Placeholder 7">
            <a:extLst>
              <a:ext uri="{FF2B5EF4-FFF2-40B4-BE49-F238E27FC236}">
                <a16:creationId xmlns:a16="http://schemas.microsoft.com/office/drawing/2014/main" id="{764C6D21-2D81-4072-8308-1FCF8B7E18AE}"/>
              </a:ext>
            </a:extLst>
          </p:cNvPr>
          <p:cNvSpPr>
            <a:spLocks noGrp="1"/>
          </p:cNvSpPr>
          <p:nvPr>
            <p:ph idx="1"/>
          </p:nvPr>
        </p:nvSpPr>
        <p:spPr>
          <a:xfrm>
            <a:off x="657727" y="1177048"/>
            <a:ext cx="10828421" cy="5031248"/>
          </a:xfrm>
        </p:spPr>
        <p:txBody>
          <a:bodyPr>
            <a:normAutofit fontScale="92500" lnSpcReduction="10000"/>
          </a:bodyPr>
          <a:lstStyle/>
          <a:p>
            <a:r>
              <a:rPr lang="en-US" dirty="0"/>
              <a:t>The person conducting the fit testing needs be knowledgeable on the respiratory protection standard and be trained on the fit testing procedures</a:t>
            </a:r>
          </a:p>
          <a:p>
            <a:pPr marL="0" indent="0">
              <a:buNone/>
            </a:pPr>
            <a:endParaRPr lang="en-US" dirty="0"/>
          </a:p>
          <a:p>
            <a:r>
              <a:rPr lang="en-US" dirty="0"/>
              <a:t>The medical evaluation needs to be completed prior to fit testing and is specific to the respirator model</a:t>
            </a:r>
          </a:p>
          <a:p>
            <a:endParaRPr lang="en-US" dirty="0"/>
          </a:p>
          <a:p>
            <a:r>
              <a:rPr lang="en-US" dirty="0"/>
              <a:t>Fit testing needs to occur </a:t>
            </a:r>
            <a:r>
              <a:rPr lang="en-US" i="1" u="sng" dirty="0"/>
              <a:t>prior</a:t>
            </a:r>
            <a:r>
              <a:rPr lang="en-US" dirty="0"/>
              <a:t> to wearing a respirator in the workplace</a:t>
            </a:r>
          </a:p>
          <a:p>
            <a:endParaRPr lang="en-US" dirty="0"/>
          </a:p>
          <a:p>
            <a:r>
              <a:rPr lang="en-US" dirty="0"/>
              <a:t>The medical evaluation can be provided by: </a:t>
            </a:r>
          </a:p>
          <a:p>
            <a:pPr lvl="1"/>
            <a:r>
              <a:rPr lang="en-US" dirty="0"/>
              <a:t>Online medical evaluation provider</a:t>
            </a:r>
          </a:p>
          <a:p>
            <a:pPr lvl="1"/>
            <a:r>
              <a:rPr lang="en-US" dirty="0"/>
              <a:t>Occupational Health Clinic</a:t>
            </a:r>
          </a:p>
          <a:p>
            <a:pPr lvl="1"/>
            <a:r>
              <a:rPr lang="en-US" dirty="0"/>
              <a:t>Licensed healthcare professional </a:t>
            </a:r>
          </a:p>
        </p:txBody>
      </p:sp>
      <p:sp>
        <p:nvSpPr>
          <p:cNvPr id="6" name="Slide Number Placeholder 5">
            <a:extLst>
              <a:ext uri="{FF2B5EF4-FFF2-40B4-BE49-F238E27FC236}">
                <a16:creationId xmlns:a16="http://schemas.microsoft.com/office/drawing/2014/main" id="{9347E78E-436C-4816-A781-00652BE62BDC}"/>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48</a:t>
            </a:fld>
            <a:endParaRPr lang="en-US" dirty="0"/>
          </a:p>
        </p:txBody>
      </p:sp>
      <p:sp>
        <p:nvSpPr>
          <p:cNvPr id="4" name="Date Placeholder 3">
            <a:extLst>
              <a:ext uri="{FF2B5EF4-FFF2-40B4-BE49-F238E27FC236}">
                <a16:creationId xmlns:a16="http://schemas.microsoft.com/office/drawing/2014/main" id="{AD21E577-D8D0-46F6-9A04-8E76FA100277}"/>
              </a:ext>
            </a:extLst>
          </p:cNvPr>
          <p:cNvSpPr>
            <a:spLocks noGrp="1"/>
          </p:cNvSpPr>
          <p:nvPr>
            <p:ph type="dt" sz="half" idx="10"/>
          </p:nvPr>
        </p:nvSpPr>
        <p:spPr/>
        <p:txBody>
          <a:bodyPr/>
          <a:lstStyle/>
          <a:p>
            <a:r>
              <a:rPr lang="en-US" dirty="0"/>
              <a:t>06/26</a:t>
            </a:r>
          </a:p>
        </p:txBody>
      </p:sp>
      <p:sp>
        <p:nvSpPr>
          <p:cNvPr id="5" name="Footer Placeholder 4">
            <a:extLst>
              <a:ext uri="{FF2B5EF4-FFF2-40B4-BE49-F238E27FC236}">
                <a16:creationId xmlns:a16="http://schemas.microsoft.com/office/drawing/2014/main" id="{50DC6EF1-A520-4876-AA7F-19FE1E5F7489}"/>
              </a:ext>
            </a:extLst>
          </p:cNvPr>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Tree>
    <p:extLst>
      <p:ext uri="{BB962C8B-B14F-4D97-AF65-F5344CB8AC3E}">
        <p14:creationId xmlns:p14="http://schemas.microsoft.com/office/powerpoint/2010/main" val="34291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The medical evaluation questionnaire comes from </a:t>
            </a:r>
            <a:r>
              <a:rPr lang="en-US" dirty="0">
                <a:hlinkClick r:id="rId3"/>
              </a:rPr>
              <a:t>Appendix C</a:t>
            </a:r>
            <a:r>
              <a:rPr lang="en-US" dirty="0"/>
              <a:t> of OSHA standard </a:t>
            </a:r>
            <a:r>
              <a:rPr lang="en-US" dirty="0">
                <a:hlinkClick r:id="rId4"/>
              </a:rPr>
              <a:t>29 CFR 1910.134</a:t>
            </a:r>
            <a:endParaRPr lang="en-US" dirty="0"/>
          </a:p>
          <a:p>
            <a:endParaRPr lang="en-US" dirty="0"/>
          </a:p>
          <a:p>
            <a:r>
              <a:rPr lang="en-US" dirty="0"/>
              <a:t>Employees need to be medically reevaluated based on a physician’s recommendation, traditionally every 1 to 2 years, or:</a:t>
            </a:r>
          </a:p>
          <a:p>
            <a:pPr lvl="1"/>
            <a:r>
              <a:rPr lang="en-US" dirty="0"/>
              <a:t>Workers experience adverse health symptoms</a:t>
            </a:r>
          </a:p>
          <a:p>
            <a:pPr lvl="1"/>
            <a:r>
              <a:rPr lang="en-US" dirty="0"/>
              <a:t>Have a change in health condition</a:t>
            </a:r>
          </a:p>
          <a:p>
            <a:pPr lvl="1"/>
            <a:r>
              <a:rPr lang="en-US" dirty="0"/>
              <a:t>Become diagnosed with a heart condition, lung disease, significant changes to weight, or dental changes such as dentures or lost teeth</a:t>
            </a:r>
          </a:p>
          <a:p>
            <a:pPr lvl="1"/>
            <a:r>
              <a:rPr lang="en-US" dirty="0"/>
              <a:t>A medical professional, supervisor, or respirator program administrator deem it necessary</a:t>
            </a:r>
          </a:p>
          <a:p>
            <a:pPr lvl="1"/>
            <a:r>
              <a:rPr lang="en-US" dirty="0"/>
              <a:t>A change in workplace conditions occur such as additional PPE or exposure levels change</a:t>
            </a:r>
          </a:p>
          <a:p>
            <a:pPr marL="457200" lvl="1" indent="0">
              <a:buNone/>
            </a:pPr>
            <a:endParaRPr lang="en-US" dirty="0"/>
          </a:p>
          <a:p>
            <a:endParaRPr lang="en-US" dirty="0"/>
          </a:p>
          <a:p>
            <a:pPr marL="457200" indent="-457200">
              <a:buFont typeface="Wingdings" panose="05000000000000000000" pitchFamily="2" charset="2"/>
              <a:buChar char="v"/>
            </a:pPr>
            <a:endParaRPr lang="en-US" dirty="0"/>
          </a:p>
          <a:p>
            <a:pPr marL="457200" indent="-457200">
              <a:buFont typeface="Wingdings" panose="05000000000000000000" pitchFamily="2" charset="2"/>
              <a:buChar char="v"/>
            </a:pPr>
            <a:endParaRPr lang="en-US" dirty="0"/>
          </a:p>
        </p:txBody>
      </p:sp>
      <p:sp>
        <p:nvSpPr>
          <p:cNvPr id="3" name="Title 2"/>
          <p:cNvSpPr>
            <a:spLocks noGrp="1"/>
          </p:cNvSpPr>
          <p:nvPr>
            <p:ph type="title"/>
          </p:nvPr>
        </p:nvSpPr>
        <p:spPr/>
        <p:txBody>
          <a:bodyPr>
            <a:normAutofit fontScale="90000"/>
          </a:bodyPr>
          <a:lstStyle/>
          <a:p>
            <a:r>
              <a:rPr lang="en-US" dirty="0"/>
              <a:t>Summary, cont.</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49</a:t>
            </a:fld>
            <a:endParaRPr lang="en-US" dirty="0"/>
          </a:p>
        </p:txBody>
      </p:sp>
    </p:spTree>
    <p:extLst>
      <p:ext uri="{BB962C8B-B14F-4D97-AF65-F5344CB8AC3E}">
        <p14:creationId xmlns:p14="http://schemas.microsoft.com/office/powerpoint/2010/main" val="8006701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D51DB-100B-4E5D-AA50-DADF6FF8CFA2}"/>
              </a:ext>
            </a:extLst>
          </p:cNvPr>
          <p:cNvSpPr>
            <a:spLocks noGrp="1"/>
          </p:cNvSpPr>
          <p:nvPr>
            <p:ph type="title"/>
          </p:nvPr>
        </p:nvSpPr>
        <p:spPr/>
        <p:txBody>
          <a:bodyPr>
            <a:normAutofit fontScale="90000"/>
          </a:bodyPr>
          <a:lstStyle/>
          <a:p>
            <a:r>
              <a:rPr lang="en-US" altLang="en-US" sz="4400" dirty="0"/>
              <a:t>Medical Evaluations Overview</a:t>
            </a:r>
            <a:endParaRPr lang="en-US" dirty="0"/>
          </a:p>
        </p:txBody>
      </p:sp>
      <p:sp>
        <p:nvSpPr>
          <p:cNvPr id="3" name="Content Placeholder 2">
            <a:extLst>
              <a:ext uri="{FF2B5EF4-FFF2-40B4-BE49-F238E27FC236}">
                <a16:creationId xmlns:a16="http://schemas.microsoft.com/office/drawing/2014/main" id="{6A86A32C-9CF0-43DB-8075-DE508C619E55}"/>
              </a:ext>
            </a:extLst>
          </p:cNvPr>
          <p:cNvSpPr>
            <a:spLocks noGrp="1"/>
          </p:cNvSpPr>
          <p:nvPr>
            <p:ph idx="1"/>
          </p:nvPr>
        </p:nvSpPr>
        <p:spPr/>
        <p:txBody>
          <a:bodyPr/>
          <a:lstStyle/>
          <a:p>
            <a:r>
              <a:rPr lang="en-US" dirty="0"/>
              <a:t>Medical evaluations are required prior to fit-testing and before the use of a respirator</a:t>
            </a:r>
          </a:p>
          <a:p>
            <a:endParaRPr lang="en-US" dirty="0"/>
          </a:p>
          <a:p>
            <a:r>
              <a:rPr lang="en-US" dirty="0"/>
              <a:t>Medical evaluations must be free for employees</a:t>
            </a:r>
          </a:p>
          <a:p>
            <a:endParaRPr lang="en-US" dirty="0"/>
          </a:p>
          <a:p>
            <a:pPr marL="0" indent="0">
              <a:buNone/>
            </a:pPr>
            <a:endParaRPr lang="en-US" dirty="0"/>
          </a:p>
          <a:p>
            <a:r>
              <a:rPr lang="en-US" dirty="0"/>
              <a:t>Not everyone is able to wear a respirator</a:t>
            </a:r>
          </a:p>
          <a:p>
            <a:endParaRPr lang="en-US" dirty="0"/>
          </a:p>
          <a:p>
            <a:endParaRPr lang="en-US" dirty="0"/>
          </a:p>
        </p:txBody>
      </p:sp>
      <p:sp>
        <p:nvSpPr>
          <p:cNvPr id="4" name="Date Placeholder 3">
            <a:extLst>
              <a:ext uri="{FF2B5EF4-FFF2-40B4-BE49-F238E27FC236}">
                <a16:creationId xmlns:a16="http://schemas.microsoft.com/office/drawing/2014/main" id="{9474D17C-CA4F-4D41-91FD-CD6571C69C48}"/>
              </a:ext>
            </a:extLst>
          </p:cNvPr>
          <p:cNvSpPr>
            <a:spLocks noGrp="1"/>
          </p:cNvSpPr>
          <p:nvPr>
            <p:ph type="dt" sz="half" idx="10"/>
          </p:nvPr>
        </p:nvSpPr>
        <p:spPr/>
        <p:txBody>
          <a:bodyPr/>
          <a:lstStyle/>
          <a:p>
            <a:r>
              <a:rPr lang="en-US" dirty="0"/>
              <a:t>06/26</a:t>
            </a:r>
          </a:p>
        </p:txBody>
      </p:sp>
      <p:sp>
        <p:nvSpPr>
          <p:cNvPr id="5" name="Footer Placeholder 4">
            <a:extLst>
              <a:ext uri="{FF2B5EF4-FFF2-40B4-BE49-F238E27FC236}">
                <a16:creationId xmlns:a16="http://schemas.microsoft.com/office/drawing/2014/main" id="{D93C2686-0278-4C55-B586-A64939B414C3}"/>
              </a:ext>
            </a:extLst>
          </p:cNvPr>
          <p:cNvSpPr>
            <a:spLocks noGrp="1"/>
          </p:cNvSpPr>
          <p:nvPr>
            <p:ph type="ftr" sz="quarter" idx="11"/>
          </p:nvPr>
        </p:nvSpPr>
        <p:spPr/>
        <p:txBody>
          <a:bodyPr/>
          <a:lstStyle/>
          <a:p>
            <a:endParaRPr lang="en-US"/>
          </a:p>
          <a:p>
            <a:r>
              <a:rPr lang="en-US"/>
              <a:t>Wisconsin Occupational Health Laboratory</a:t>
            </a:r>
          </a:p>
          <a:p>
            <a:endParaRPr lang="en-US" dirty="0"/>
          </a:p>
        </p:txBody>
      </p:sp>
      <p:sp>
        <p:nvSpPr>
          <p:cNvPr id="6" name="Slide Number Placeholder 5">
            <a:extLst>
              <a:ext uri="{FF2B5EF4-FFF2-40B4-BE49-F238E27FC236}">
                <a16:creationId xmlns:a16="http://schemas.microsoft.com/office/drawing/2014/main" id="{AAE487E9-9457-4B72-A043-758CE078D309}"/>
              </a:ext>
            </a:extLst>
          </p:cNvPr>
          <p:cNvSpPr>
            <a:spLocks noGrp="1"/>
          </p:cNvSpPr>
          <p:nvPr>
            <p:ph type="sldNum" sz="quarter" idx="12"/>
          </p:nvPr>
        </p:nvSpPr>
        <p:spPr/>
        <p:txBody>
          <a:bodyPr/>
          <a:lstStyle/>
          <a:p>
            <a:fld id="{9D5DE6D7-F04D-7741-82FC-941AB368F7CA}" type="slidenum">
              <a:rPr lang="en-US" smtClean="0"/>
              <a:t>5</a:t>
            </a:fld>
            <a:endParaRPr lang="en-US" dirty="0"/>
          </a:p>
        </p:txBody>
      </p:sp>
      <p:pic>
        <p:nvPicPr>
          <p:cNvPr id="8" name="Graphic 7" descr="Group with solid fill">
            <a:extLst>
              <a:ext uri="{FF2B5EF4-FFF2-40B4-BE49-F238E27FC236}">
                <a16:creationId xmlns:a16="http://schemas.microsoft.com/office/drawing/2014/main" id="{B66F7CE3-4C9E-2A51-8D82-D56F9A4838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86798" y="2191618"/>
            <a:ext cx="3200402" cy="3200402"/>
          </a:xfrm>
          <a:prstGeom prst="rect">
            <a:avLst/>
          </a:prstGeom>
        </p:spPr>
      </p:pic>
      <p:sp>
        <p:nvSpPr>
          <p:cNvPr id="9" name="TextBox 8">
            <a:extLst>
              <a:ext uri="{FF2B5EF4-FFF2-40B4-BE49-F238E27FC236}">
                <a16:creationId xmlns:a16="http://schemas.microsoft.com/office/drawing/2014/main" id="{B6DE920C-4908-63B0-24B4-626D09F1AD3F}"/>
              </a:ext>
            </a:extLst>
          </p:cNvPr>
          <p:cNvSpPr txBox="1"/>
          <p:nvPr/>
        </p:nvSpPr>
        <p:spPr>
          <a:xfrm>
            <a:off x="9633262" y="5813581"/>
            <a:ext cx="1877853" cy="26161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Georgia" pitchFamily="18" charset="0"/>
                <a:ea typeface="MS PGothic" pitchFamily="34" charset="-128"/>
                <a:cs typeface="+mn-cs"/>
              </a:rPr>
              <a:t>Image: PowerPoint Icon</a:t>
            </a:r>
          </a:p>
        </p:txBody>
      </p:sp>
    </p:spTree>
    <p:extLst>
      <p:ext uri="{BB962C8B-B14F-4D97-AF65-F5344CB8AC3E}">
        <p14:creationId xmlns:p14="http://schemas.microsoft.com/office/powerpoint/2010/main" val="1104725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7727" y="1315375"/>
            <a:ext cx="10828421" cy="5070159"/>
          </a:xfrm>
        </p:spPr>
        <p:txBody>
          <a:bodyPr>
            <a:normAutofit/>
          </a:bodyPr>
          <a:lstStyle/>
          <a:p>
            <a:r>
              <a:rPr lang="en-US" dirty="0"/>
              <a:t>During respirator selection comfort and fit are assessed </a:t>
            </a:r>
          </a:p>
          <a:p>
            <a:pPr marL="0" indent="0">
              <a:buNone/>
            </a:pPr>
            <a:endParaRPr lang="en-US" dirty="0"/>
          </a:p>
          <a:p>
            <a:r>
              <a:rPr lang="en-US" dirty="0"/>
              <a:t>Things that can effect the respirator sealing surface include: </a:t>
            </a:r>
          </a:p>
          <a:p>
            <a:pPr marL="1200150" lvl="1" indent="-457200"/>
            <a:r>
              <a:rPr lang="en-US" dirty="0"/>
              <a:t>Facial hair, facial scars, jewelry, glasses/goggles, and other PPE</a:t>
            </a:r>
          </a:p>
          <a:p>
            <a:pPr marL="1028700" lvl="1" indent="-342900"/>
            <a:endParaRPr lang="en-US" dirty="0"/>
          </a:p>
          <a:p>
            <a:r>
              <a:rPr lang="en-US" dirty="0"/>
              <a:t>Facial hair will impact fit testing. The CDC offers a handout on what is or isn’t appropriate. </a:t>
            </a:r>
            <a:r>
              <a:rPr lang="en-US" dirty="0">
                <a:hlinkClick r:id="rId3"/>
              </a:rPr>
              <a:t>Facial Hairstyles and Filtering Facepiece Respirators</a:t>
            </a:r>
            <a:endParaRPr lang="en-US" dirty="0"/>
          </a:p>
          <a:p>
            <a:pPr lvl="1"/>
            <a:r>
              <a:rPr lang="en-US" dirty="0"/>
              <a:t>Example: Someone with a full beard can’t be fit tested</a:t>
            </a:r>
          </a:p>
        </p:txBody>
      </p:sp>
      <p:sp>
        <p:nvSpPr>
          <p:cNvPr id="3" name="Title 2"/>
          <p:cNvSpPr>
            <a:spLocks noGrp="1"/>
          </p:cNvSpPr>
          <p:nvPr>
            <p:ph type="title"/>
          </p:nvPr>
        </p:nvSpPr>
        <p:spPr/>
        <p:txBody>
          <a:bodyPr>
            <a:normAutofit fontScale="90000"/>
          </a:bodyPr>
          <a:lstStyle/>
          <a:p>
            <a:r>
              <a:rPr lang="en-US" dirty="0"/>
              <a:t>Summary, cont.</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50</a:t>
            </a:fld>
            <a:endParaRPr lang="en-US" dirty="0"/>
          </a:p>
        </p:txBody>
      </p:sp>
    </p:spTree>
    <p:extLst>
      <p:ext uri="{BB962C8B-B14F-4D97-AF65-F5344CB8AC3E}">
        <p14:creationId xmlns:p14="http://schemas.microsoft.com/office/powerpoint/2010/main" val="7649620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Qualitative fit testing relies on sense of taste using either </a:t>
            </a:r>
            <a:r>
              <a:rPr lang="en-US" dirty="0" err="1"/>
              <a:t>Bitrex</a:t>
            </a:r>
            <a:r>
              <a:rPr lang="en-US" baseline="30000" dirty="0"/>
              <a:t>®</a:t>
            </a:r>
            <a:r>
              <a:rPr lang="en-US" dirty="0"/>
              <a:t> or saccharin solutions</a:t>
            </a:r>
          </a:p>
          <a:p>
            <a:endParaRPr lang="en-US" dirty="0"/>
          </a:p>
          <a:p>
            <a:r>
              <a:rPr lang="en-US" dirty="0"/>
              <a:t>15 minutes prior to fit testing a person shouldn’t </a:t>
            </a:r>
          </a:p>
          <a:p>
            <a:pPr marL="1200150" lvl="1" indent="-457200"/>
            <a:r>
              <a:rPr lang="en-US" dirty="0"/>
              <a:t>Eat, drink, smoke, vape or chew gum </a:t>
            </a:r>
          </a:p>
          <a:p>
            <a:pPr marL="0" indent="0">
              <a:buNone/>
            </a:pPr>
            <a:endParaRPr lang="en-US" dirty="0"/>
          </a:p>
          <a:p>
            <a:pPr marL="457200" indent="-457200">
              <a:buFont typeface="Wingdings" panose="05000000000000000000" pitchFamily="2" charset="2"/>
              <a:buChar char="v"/>
            </a:pPr>
            <a:endParaRPr lang="en-US" dirty="0"/>
          </a:p>
          <a:p>
            <a:pPr marL="457200" indent="-457200">
              <a:buFont typeface="Wingdings" panose="05000000000000000000" pitchFamily="2" charset="2"/>
              <a:buChar char="v"/>
            </a:pPr>
            <a:endParaRPr lang="en-US" dirty="0"/>
          </a:p>
        </p:txBody>
      </p:sp>
      <p:sp>
        <p:nvSpPr>
          <p:cNvPr id="3" name="Title 2"/>
          <p:cNvSpPr>
            <a:spLocks noGrp="1"/>
          </p:cNvSpPr>
          <p:nvPr>
            <p:ph type="title"/>
          </p:nvPr>
        </p:nvSpPr>
        <p:spPr/>
        <p:txBody>
          <a:bodyPr>
            <a:normAutofit fontScale="90000"/>
          </a:bodyPr>
          <a:lstStyle/>
          <a:p>
            <a:r>
              <a:rPr lang="en-US" dirty="0"/>
              <a:t>Summary, cont.</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51</a:t>
            </a:fld>
            <a:endParaRPr lang="en-US" dirty="0"/>
          </a:p>
        </p:txBody>
      </p:sp>
    </p:spTree>
    <p:extLst>
      <p:ext uri="{BB962C8B-B14F-4D97-AF65-F5344CB8AC3E}">
        <p14:creationId xmlns:p14="http://schemas.microsoft.com/office/powerpoint/2010/main" val="1088047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If the </a:t>
            </a:r>
            <a:r>
              <a:rPr lang="en-US" i="1" u="sng" dirty="0"/>
              <a:t>sensitivity solution</a:t>
            </a:r>
            <a:r>
              <a:rPr lang="en-US" i="1" dirty="0"/>
              <a:t> </a:t>
            </a:r>
            <a:r>
              <a:rPr lang="en-US" dirty="0"/>
              <a:t>is not tasted during the </a:t>
            </a:r>
            <a:r>
              <a:rPr lang="en-US" i="1" u="sng" dirty="0"/>
              <a:t>sensitivity screening</a:t>
            </a:r>
            <a:r>
              <a:rPr lang="en-US" dirty="0"/>
              <a:t> another fit testing method is needed</a:t>
            </a:r>
          </a:p>
          <a:p>
            <a:pPr marL="0" indent="0">
              <a:buNone/>
            </a:pPr>
            <a:endParaRPr lang="en-US" dirty="0"/>
          </a:p>
          <a:p>
            <a:r>
              <a:rPr lang="en-US" dirty="0"/>
              <a:t>During the </a:t>
            </a:r>
            <a:r>
              <a:rPr lang="en-US" i="1" u="sng" dirty="0"/>
              <a:t>fit test </a:t>
            </a:r>
            <a:r>
              <a:rPr lang="en-US" dirty="0"/>
              <a:t>if the fit testing solution </a:t>
            </a:r>
            <a:r>
              <a:rPr lang="en-US" i="1" u="sng" dirty="0"/>
              <a:t>is tasted</a:t>
            </a:r>
            <a:r>
              <a:rPr lang="en-US" i="1" dirty="0"/>
              <a:t>, </a:t>
            </a:r>
            <a:r>
              <a:rPr lang="en-US" dirty="0"/>
              <a:t>then the person who is being fit tested </a:t>
            </a:r>
            <a:r>
              <a:rPr lang="en-US" i="1" u="sng" dirty="0"/>
              <a:t>fails</a:t>
            </a:r>
            <a:r>
              <a:rPr lang="en-US" dirty="0"/>
              <a:t> the test. Options for next steps can include:</a:t>
            </a:r>
          </a:p>
          <a:p>
            <a:pPr marL="1200150" lvl="1" indent="-457200"/>
            <a:r>
              <a:rPr lang="en-US" dirty="0"/>
              <a:t>Redon &amp; adjust the respirator </a:t>
            </a:r>
          </a:p>
          <a:p>
            <a:pPr marL="1200150" lvl="1" indent="-457200"/>
            <a:r>
              <a:rPr lang="en-US" dirty="0"/>
              <a:t>Try a different model, size or type respirator</a:t>
            </a:r>
          </a:p>
          <a:p>
            <a:pPr marL="1200150" lvl="1" indent="-457200"/>
            <a:r>
              <a:rPr lang="en-US" dirty="0"/>
              <a:t>Try quantitative fit testing (use of a different fit testing method)</a:t>
            </a:r>
          </a:p>
          <a:p>
            <a:pPr marL="1200150" lvl="1" indent="-457200"/>
            <a:r>
              <a:rPr lang="en-US" dirty="0"/>
              <a:t>Wear a PAPR (use a type of respirator that doesn’t require fit testing)</a:t>
            </a:r>
          </a:p>
        </p:txBody>
      </p:sp>
      <p:sp>
        <p:nvSpPr>
          <p:cNvPr id="3" name="Title 2"/>
          <p:cNvSpPr>
            <a:spLocks noGrp="1"/>
          </p:cNvSpPr>
          <p:nvPr>
            <p:ph type="title"/>
          </p:nvPr>
        </p:nvSpPr>
        <p:spPr/>
        <p:txBody>
          <a:bodyPr>
            <a:normAutofit fontScale="90000"/>
          </a:bodyPr>
          <a:lstStyle/>
          <a:p>
            <a:r>
              <a:rPr lang="en-US" dirty="0"/>
              <a:t>Summary, cont.</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52</a:t>
            </a:fld>
            <a:endParaRPr lang="en-US" dirty="0"/>
          </a:p>
        </p:txBody>
      </p:sp>
    </p:spTree>
    <p:extLst>
      <p:ext uri="{BB962C8B-B14F-4D97-AF65-F5344CB8AC3E}">
        <p14:creationId xmlns:p14="http://schemas.microsoft.com/office/powerpoint/2010/main" val="473093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 cont.</a:t>
            </a:r>
          </a:p>
        </p:txBody>
      </p:sp>
      <p:sp>
        <p:nvSpPr>
          <p:cNvPr id="3" name="Content Placeholder 2"/>
          <p:cNvSpPr>
            <a:spLocks noGrp="1"/>
          </p:cNvSpPr>
          <p:nvPr>
            <p:ph sz="half" idx="1"/>
          </p:nvPr>
        </p:nvSpPr>
        <p:spPr>
          <a:xfrm>
            <a:off x="207579" y="966951"/>
            <a:ext cx="5888421" cy="5328967"/>
          </a:xfrm>
        </p:spPr>
        <p:txBody>
          <a:bodyPr/>
          <a:lstStyle/>
          <a:p>
            <a:r>
              <a:rPr lang="en-US" dirty="0"/>
              <a:t>Sensitivity Screening </a:t>
            </a:r>
          </a:p>
          <a:p>
            <a:pPr marL="0" indent="0">
              <a:buNone/>
            </a:pPr>
            <a:endParaRPr lang="en-US" dirty="0"/>
          </a:p>
        </p:txBody>
      </p:sp>
      <p:sp>
        <p:nvSpPr>
          <p:cNvPr id="4" name="Content Placeholder 3"/>
          <p:cNvSpPr>
            <a:spLocks noGrp="1"/>
          </p:cNvSpPr>
          <p:nvPr>
            <p:ph sz="half" idx="2"/>
          </p:nvPr>
        </p:nvSpPr>
        <p:spPr>
          <a:xfrm>
            <a:off x="6464570" y="1663260"/>
            <a:ext cx="4826000" cy="4693091"/>
          </a:xfrm>
        </p:spPr>
        <p:txBody>
          <a:bodyPr/>
          <a:lstStyle/>
          <a:p>
            <a:r>
              <a:rPr lang="en-US" dirty="0"/>
              <a:t>Fit Test Exercises – each exercise is performed for one minute</a:t>
            </a:r>
          </a:p>
          <a:p>
            <a:pPr lvl="1"/>
            <a:r>
              <a:rPr lang="en-US" dirty="0"/>
              <a:t>Normal Breathing</a:t>
            </a:r>
          </a:p>
          <a:p>
            <a:pPr lvl="1"/>
            <a:r>
              <a:rPr lang="en-US" dirty="0"/>
              <a:t>Deep Breathing </a:t>
            </a:r>
          </a:p>
          <a:p>
            <a:pPr lvl="1"/>
            <a:r>
              <a:rPr lang="en-US" dirty="0"/>
              <a:t>Move Head Side to Side </a:t>
            </a:r>
          </a:p>
          <a:p>
            <a:pPr lvl="1"/>
            <a:r>
              <a:rPr lang="en-US" dirty="0"/>
              <a:t>Move Up &amp; Down</a:t>
            </a:r>
          </a:p>
          <a:p>
            <a:pPr lvl="1"/>
            <a:r>
              <a:rPr lang="en-US" dirty="0"/>
              <a:t>Talking (Rainbow Passage)</a:t>
            </a:r>
          </a:p>
          <a:p>
            <a:pPr lvl="1"/>
            <a:r>
              <a:rPr lang="en-US" dirty="0"/>
              <a:t>Bend at waist or Jog in Place</a:t>
            </a:r>
          </a:p>
          <a:p>
            <a:pPr lvl="1"/>
            <a:r>
              <a:rPr lang="en-US" dirty="0"/>
              <a:t>Normal Breathing </a:t>
            </a:r>
          </a:p>
          <a:p>
            <a:pPr marL="365760" lvl="1" indent="0">
              <a:buNone/>
            </a:pPr>
            <a:endParaRPr lang="en-US" dirty="0"/>
          </a:p>
        </p:txBody>
      </p:sp>
      <p:sp>
        <p:nvSpPr>
          <p:cNvPr id="5" name="Slide Number Placeholder 4"/>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fld id="{DA38DDE6-3960-418D-8CD0-D475FAB807C4}" type="slidenum">
              <a:rPr lang="en-US" smtClean="0"/>
              <a:pPr/>
              <a:t>53</a:t>
            </a:fld>
            <a:endParaRPr lang="en-US"/>
          </a:p>
        </p:txBody>
      </p:sp>
      <p:sp>
        <p:nvSpPr>
          <p:cNvPr id="6" name="Date Placeholder 5"/>
          <p:cNvSpPr>
            <a:spLocks noGrp="1"/>
          </p:cNvSpPr>
          <p:nvPr>
            <p:ph type="dt" sz="half" idx="10"/>
          </p:nvPr>
        </p:nvSpPr>
        <p:spPr/>
        <p:txBody>
          <a:bodyPr/>
          <a:lstStyle/>
          <a:p>
            <a:r>
              <a:rPr lang="en-US" dirty="0"/>
              <a:t>06/26</a:t>
            </a:r>
          </a:p>
        </p:txBody>
      </p:sp>
      <p:sp>
        <p:nvSpPr>
          <p:cNvPr id="7" name="Footer Placeholder 6"/>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pic>
        <p:nvPicPr>
          <p:cNvPr id="8" name="Picture 7"/>
          <p:cNvPicPr>
            <a:picLocks noChangeAspect="1"/>
          </p:cNvPicPr>
          <p:nvPr/>
        </p:nvPicPr>
        <p:blipFill>
          <a:blip r:embed="rId3"/>
          <a:stretch>
            <a:fillRect/>
          </a:stretch>
        </p:blipFill>
        <p:spPr>
          <a:xfrm>
            <a:off x="154209" y="2081048"/>
            <a:ext cx="6172523" cy="3292012"/>
          </a:xfrm>
          <a:prstGeom prst="rect">
            <a:avLst/>
          </a:prstGeom>
        </p:spPr>
      </p:pic>
    </p:spTree>
    <p:extLst>
      <p:ext uri="{BB962C8B-B14F-4D97-AF65-F5344CB8AC3E}">
        <p14:creationId xmlns:p14="http://schemas.microsoft.com/office/powerpoint/2010/main" val="1540986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F7546-2565-44CC-9B96-2CD3E7B61CD6}"/>
              </a:ext>
            </a:extLst>
          </p:cNvPr>
          <p:cNvSpPr>
            <a:spLocks noGrp="1"/>
          </p:cNvSpPr>
          <p:nvPr>
            <p:ph type="ctrTitle"/>
          </p:nvPr>
        </p:nvSpPr>
        <p:spPr/>
        <p:txBody>
          <a:bodyPr>
            <a:normAutofit fontScale="90000"/>
          </a:bodyPr>
          <a:lstStyle/>
          <a:p>
            <a:r>
              <a:rPr lang="en-US" sz="6700" dirty="0"/>
              <a:t>WisCon Public Sector Consulting</a:t>
            </a:r>
            <a:br>
              <a:rPr lang="en-US" sz="6000" dirty="0">
                <a:solidFill>
                  <a:srgbClr val="000000"/>
                </a:solidFill>
                <a:latin typeface="Arial" panose="020B0604020202020204" pitchFamily="34" charset="0"/>
                <a:cs typeface="Arial" panose="020B0604020202020204" pitchFamily="34" charset="0"/>
              </a:rPr>
            </a:br>
            <a:endParaRPr lang="en-US" dirty="0"/>
          </a:p>
        </p:txBody>
      </p:sp>
      <p:sp>
        <p:nvSpPr>
          <p:cNvPr id="3" name="Subtitle 2">
            <a:extLst>
              <a:ext uri="{FF2B5EF4-FFF2-40B4-BE49-F238E27FC236}">
                <a16:creationId xmlns:a16="http://schemas.microsoft.com/office/drawing/2014/main" id="{2A3DECC4-0C3F-473E-A693-E2FC30F6EB02}"/>
              </a:ext>
            </a:extLst>
          </p:cNvPr>
          <p:cNvSpPr>
            <a:spLocks noGrp="1"/>
          </p:cNvSpPr>
          <p:nvPr>
            <p:ph type="subTitle" idx="1"/>
          </p:nvPr>
        </p:nvSpPr>
        <p:spPr/>
        <p:txBody>
          <a:bodyPr/>
          <a:lstStyle/>
          <a:p>
            <a:r>
              <a:rPr lang="en-US" sz="2400" dirty="0">
                <a:latin typeface="Arial" panose="020B0604020202020204" pitchFamily="34" charset="0"/>
                <a:cs typeface="Arial" panose="020B0604020202020204" pitchFamily="34" charset="0"/>
              </a:rPr>
              <a:t>Email:</a:t>
            </a:r>
            <a:r>
              <a:rPr lang="en-US" sz="2400" dirty="0">
                <a:solidFill>
                  <a:srgbClr val="000000"/>
                </a:solidFill>
                <a:latin typeface="Arial" panose="020B0604020202020204" pitchFamily="34" charset="0"/>
                <a:cs typeface="Arial" panose="020B0604020202020204" pitchFamily="34" charset="0"/>
              </a:rPr>
              <a:t> </a:t>
            </a:r>
            <a:r>
              <a:rPr lang="en-US" sz="2400" dirty="0">
                <a:solidFill>
                  <a:srgbClr val="000000"/>
                </a:solidFill>
                <a:latin typeface="Arial" panose="020B0604020202020204" pitchFamily="34" charset="0"/>
                <a:cs typeface="Arial" panose="020B0604020202020204" pitchFamily="34" charset="0"/>
                <a:hlinkClick r:id="rId3"/>
              </a:rPr>
              <a:t>PublicSectorConsulting@slh.wisc.edu</a:t>
            </a:r>
            <a:endParaRPr lang="en-US" sz="2400" dirty="0">
              <a:solidFill>
                <a:srgbClr val="0000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4456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186644" y="1539146"/>
            <a:ext cx="4453471" cy="4076757"/>
          </a:xfrm>
          <a:prstGeom prst="rect">
            <a:avLst/>
          </a:prstGeom>
        </p:spPr>
      </p:pic>
      <p:sp>
        <p:nvSpPr>
          <p:cNvPr id="2" name="Content Placeholder 1"/>
          <p:cNvSpPr>
            <a:spLocks noGrp="1"/>
          </p:cNvSpPr>
          <p:nvPr>
            <p:ph idx="1"/>
          </p:nvPr>
        </p:nvSpPr>
        <p:spPr>
          <a:xfrm>
            <a:off x="670181" y="1539145"/>
            <a:ext cx="6735891" cy="4599007"/>
          </a:xfrm>
        </p:spPr>
        <p:txBody>
          <a:bodyPr>
            <a:normAutofit lnSpcReduction="10000"/>
          </a:bodyPr>
          <a:lstStyle/>
          <a:p>
            <a:r>
              <a:rPr lang="en-US" dirty="0"/>
              <a:t>Performed by a physician or other licensed healthcare professional (LHCP)</a:t>
            </a:r>
          </a:p>
          <a:p>
            <a:r>
              <a:rPr lang="en-US" dirty="0"/>
              <a:t>Must consider employees health, specific job, respirator type, and working conditions</a:t>
            </a:r>
          </a:p>
          <a:p>
            <a:r>
              <a:rPr lang="en-US" dirty="0"/>
              <a:t>Covers the required questions from Appendix C of OSHA’s Respiratory Protection standard </a:t>
            </a:r>
          </a:p>
          <a:p>
            <a:r>
              <a:rPr lang="en-US" dirty="0"/>
              <a:t>Online evaluations are available at a cost</a:t>
            </a:r>
          </a:p>
        </p:txBody>
      </p:sp>
      <p:sp>
        <p:nvSpPr>
          <p:cNvPr id="3" name="Title 2"/>
          <p:cNvSpPr>
            <a:spLocks noGrp="1"/>
          </p:cNvSpPr>
          <p:nvPr>
            <p:ph type="title"/>
          </p:nvPr>
        </p:nvSpPr>
        <p:spPr/>
        <p:txBody>
          <a:bodyPr>
            <a:normAutofit fontScale="90000"/>
          </a:bodyPr>
          <a:lstStyle/>
          <a:p>
            <a:r>
              <a:rPr lang="en-US" dirty="0"/>
              <a:t>Medical Evaluation</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6</a:t>
            </a:fld>
            <a:endParaRPr lang="en-US"/>
          </a:p>
        </p:txBody>
      </p:sp>
      <p:sp>
        <p:nvSpPr>
          <p:cNvPr id="8" name="Footer Placeholder 4"/>
          <p:cNvSpPr txBox="1">
            <a:spLocks/>
          </p:cNvSpPr>
          <p:nvPr/>
        </p:nvSpPr>
        <p:spPr>
          <a:xfrm>
            <a:off x="7771865" y="5412099"/>
            <a:ext cx="3283027" cy="273844"/>
          </a:xfrm>
          <a:prstGeom prst="rect">
            <a:avLst/>
          </a:prstGeom>
        </p:spPr>
        <p:txBody>
          <a:bodyPr vert="horz" lIns="68580" tIns="34290" rIns="68580" bIns="34290" rtlCol="0" anchor="ctr"/>
          <a:lstStyle>
            <a:defPPr>
              <a:defRPr lang="en-US"/>
            </a:defPPr>
            <a:lvl1pPr algn="l" defTabSz="457200" rtl="0" fontAlgn="auto">
              <a:spcBef>
                <a:spcPts val="0"/>
              </a:spcBef>
              <a:spcAft>
                <a:spcPts val="0"/>
              </a:spcAft>
              <a:defRPr sz="1100" kern="1200" dirty="0" smtClean="0">
                <a:solidFill>
                  <a:srgbClr val="B70000"/>
                </a:solidFill>
                <a:latin typeface="+mn-lt"/>
                <a:ea typeface="+mn-ea"/>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pPr algn="ctr">
              <a:defRPr/>
            </a:pPr>
            <a:r>
              <a:rPr lang="en-US" sz="825" dirty="0">
                <a:solidFill>
                  <a:schemeClr val="tx1"/>
                </a:solidFill>
              </a:rPr>
              <a:t>Source: </a:t>
            </a:r>
            <a:r>
              <a:rPr lang="en-US" sz="825" dirty="0">
                <a:solidFill>
                  <a:schemeClr val="tx1"/>
                </a:solidFill>
                <a:hlinkClick r:id="rId4"/>
              </a:rPr>
              <a:t>Videoplasty.com</a:t>
            </a:r>
            <a:r>
              <a:rPr lang="en-US" sz="825" dirty="0">
                <a:solidFill>
                  <a:schemeClr val="tx1"/>
                </a:solidFill>
              </a:rPr>
              <a:t>, </a:t>
            </a:r>
            <a:r>
              <a:rPr lang="en-US" sz="825" dirty="0">
                <a:solidFill>
                  <a:schemeClr val="tx1"/>
                </a:solidFill>
                <a:hlinkClick r:id="rId5"/>
              </a:rPr>
              <a:t>CC BY-SA 4.0</a:t>
            </a:r>
            <a:r>
              <a:rPr lang="en-US" sz="825" dirty="0">
                <a:solidFill>
                  <a:schemeClr val="tx1"/>
                </a:solidFill>
              </a:rPr>
              <a:t>, via Wikimedia Commons</a:t>
            </a:r>
          </a:p>
        </p:txBody>
      </p:sp>
    </p:spTree>
    <p:extLst>
      <p:ext uri="{BB962C8B-B14F-4D97-AF65-F5344CB8AC3E}">
        <p14:creationId xmlns:p14="http://schemas.microsoft.com/office/powerpoint/2010/main" val="2757113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Starts by the by LHCP reviewing the employee’s answers to the Appendix C questionnaire. May require a follow-up medical exam </a:t>
            </a:r>
          </a:p>
          <a:p>
            <a:endParaRPr lang="en-US" dirty="0"/>
          </a:p>
          <a:p>
            <a:r>
              <a:rPr lang="en-US" dirty="0"/>
              <a:t>In some cases can require additional tests </a:t>
            </a:r>
          </a:p>
          <a:p>
            <a:pPr marL="0" indent="0">
              <a:buNone/>
            </a:pPr>
            <a:endParaRPr lang="en-US" dirty="0"/>
          </a:p>
          <a:p>
            <a:r>
              <a:rPr lang="en-US" dirty="0"/>
              <a:t>Employer must ensure follow-up exam or testing is done during normal working hours or at a time convenient to the employee</a:t>
            </a:r>
          </a:p>
        </p:txBody>
      </p:sp>
      <p:sp>
        <p:nvSpPr>
          <p:cNvPr id="3" name="Title 2"/>
          <p:cNvSpPr>
            <a:spLocks noGrp="1"/>
          </p:cNvSpPr>
          <p:nvPr>
            <p:ph type="title"/>
          </p:nvPr>
        </p:nvSpPr>
        <p:spPr/>
        <p:txBody>
          <a:bodyPr>
            <a:normAutofit fontScale="90000"/>
          </a:bodyPr>
          <a:lstStyle/>
          <a:p>
            <a:r>
              <a:rPr lang="en-US" dirty="0"/>
              <a:t>Making the Medical Determination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7</a:t>
            </a:fld>
            <a:endParaRPr lang="en-US"/>
          </a:p>
        </p:txBody>
      </p:sp>
    </p:spTree>
    <p:extLst>
      <p:ext uri="{BB962C8B-B14F-4D97-AF65-F5344CB8AC3E}">
        <p14:creationId xmlns:p14="http://schemas.microsoft.com/office/powerpoint/2010/main" val="179484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Aft>
                <a:spcPts val="1800"/>
              </a:spcAft>
            </a:pPr>
            <a:r>
              <a:rPr lang="en-US" dirty="0"/>
              <a:t>The healthcare professional will make a written recommendation </a:t>
            </a:r>
          </a:p>
          <a:p>
            <a:r>
              <a:rPr lang="en-US" dirty="0"/>
              <a:t>This will focus on three things: </a:t>
            </a:r>
          </a:p>
          <a:p>
            <a:pPr marL="717233" lvl="1" indent="-457200">
              <a:spcAft>
                <a:spcPts val="450"/>
              </a:spcAft>
              <a:buAutoNum type="arabicParenR"/>
            </a:pPr>
            <a:r>
              <a:rPr lang="en-US" dirty="0"/>
              <a:t>How an employee is medically able to wear a respirator, e.g. with or without restrictions</a:t>
            </a:r>
          </a:p>
          <a:p>
            <a:pPr marL="717233" lvl="1" indent="-457200">
              <a:spcAft>
                <a:spcPts val="450"/>
              </a:spcAft>
              <a:buAutoNum type="arabicParenR"/>
            </a:pPr>
            <a:r>
              <a:rPr lang="en-US" dirty="0"/>
              <a:t>If an employee needs follow-up evaluations</a:t>
            </a:r>
          </a:p>
          <a:p>
            <a:pPr marL="717233" lvl="1" indent="-457200">
              <a:spcAft>
                <a:spcPts val="450"/>
              </a:spcAft>
              <a:buAutoNum type="arabicParenR"/>
            </a:pPr>
            <a:r>
              <a:rPr lang="en-US" dirty="0"/>
              <a:t>A statement that the healthcare professional has provided the employee a copy of their written recommendation</a:t>
            </a:r>
            <a:br>
              <a:rPr lang="en-US" dirty="0"/>
            </a:br>
            <a:endParaRPr lang="en-US" dirty="0"/>
          </a:p>
          <a:p>
            <a:pPr>
              <a:spcAft>
                <a:spcPts val="1800"/>
              </a:spcAft>
            </a:pPr>
            <a:r>
              <a:rPr lang="en-US" dirty="0"/>
              <a:t>The written recommendation can</a:t>
            </a:r>
            <a:r>
              <a:rPr lang="en-US" u="sng" dirty="0"/>
              <a:t>not</a:t>
            </a:r>
            <a:r>
              <a:rPr lang="en-US" dirty="0"/>
              <a:t> include any confidential medical information about the employee </a:t>
            </a:r>
          </a:p>
        </p:txBody>
      </p:sp>
      <p:sp>
        <p:nvSpPr>
          <p:cNvPr id="3" name="Title 2"/>
          <p:cNvSpPr>
            <a:spLocks noGrp="1"/>
          </p:cNvSpPr>
          <p:nvPr>
            <p:ph type="title"/>
          </p:nvPr>
        </p:nvSpPr>
        <p:spPr/>
        <p:txBody>
          <a:bodyPr>
            <a:normAutofit fontScale="90000"/>
          </a:bodyPr>
          <a:lstStyle/>
          <a:p>
            <a:r>
              <a:rPr lang="en-US" dirty="0"/>
              <a:t>Written Recommendation </a:t>
            </a:r>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8</a:t>
            </a:fld>
            <a:endParaRPr lang="en-US"/>
          </a:p>
        </p:txBody>
      </p:sp>
    </p:spTree>
    <p:extLst>
      <p:ext uri="{BB962C8B-B14F-4D97-AF65-F5344CB8AC3E}">
        <p14:creationId xmlns:p14="http://schemas.microsoft.com/office/powerpoint/2010/main" val="31341342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9620316" y="4120446"/>
            <a:ext cx="1610581" cy="2243261"/>
          </a:xfrm>
          <a:prstGeom prst="rect">
            <a:avLst/>
          </a:prstGeom>
        </p:spPr>
      </p:pic>
      <p:sp>
        <p:nvSpPr>
          <p:cNvPr id="3" name="Title 2"/>
          <p:cNvSpPr>
            <a:spLocks noGrp="1"/>
          </p:cNvSpPr>
          <p:nvPr>
            <p:ph type="title"/>
          </p:nvPr>
        </p:nvSpPr>
        <p:spPr/>
        <p:txBody>
          <a:bodyPr>
            <a:normAutofit fontScale="90000"/>
          </a:bodyPr>
          <a:lstStyle/>
          <a:p>
            <a:r>
              <a:rPr lang="en-US" dirty="0"/>
              <a:t>When to Medically Reevaluated An Employee</a:t>
            </a:r>
          </a:p>
        </p:txBody>
      </p:sp>
      <p:sp>
        <p:nvSpPr>
          <p:cNvPr id="2" name="Content Placeholder 1"/>
          <p:cNvSpPr>
            <a:spLocks noGrp="1"/>
          </p:cNvSpPr>
          <p:nvPr>
            <p:ph sz="half" idx="1"/>
          </p:nvPr>
        </p:nvSpPr>
        <p:spPr/>
        <p:txBody>
          <a:bodyPr>
            <a:normAutofit/>
          </a:bodyPr>
          <a:lstStyle/>
          <a:p>
            <a:r>
              <a:rPr lang="en-US" dirty="0"/>
              <a:t>The employee experiences adverse health symptoms</a:t>
            </a:r>
          </a:p>
          <a:p>
            <a:r>
              <a:rPr lang="en-US" dirty="0"/>
              <a:t>There is a change in a health condition, such as</a:t>
            </a:r>
          </a:p>
          <a:p>
            <a:pPr marL="1085850" lvl="1" indent="-342900"/>
            <a:r>
              <a:rPr lang="en-US" dirty="0"/>
              <a:t>Diagnoses of a heart condition or lung disease</a:t>
            </a:r>
          </a:p>
          <a:p>
            <a:pPr marL="1085850" lvl="1" indent="-342900"/>
            <a:r>
              <a:rPr lang="en-US" dirty="0"/>
              <a:t>Significant changes to weight, or </a:t>
            </a:r>
          </a:p>
          <a:p>
            <a:pPr marL="1085850" lvl="1" indent="-342900"/>
            <a:r>
              <a:rPr lang="en-US" dirty="0"/>
              <a:t>Dental changes such as dentures or lost teeth</a:t>
            </a:r>
          </a:p>
          <a:p>
            <a:endParaRPr lang="en-US" dirty="0"/>
          </a:p>
        </p:txBody>
      </p:sp>
      <p:sp>
        <p:nvSpPr>
          <p:cNvPr id="7" name="Content Placeholder 6">
            <a:extLst>
              <a:ext uri="{FF2B5EF4-FFF2-40B4-BE49-F238E27FC236}">
                <a16:creationId xmlns:a16="http://schemas.microsoft.com/office/drawing/2014/main" id="{CB94988B-DA34-C3F5-2DDF-113A5FD0D8F7}"/>
              </a:ext>
            </a:extLst>
          </p:cNvPr>
          <p:cNvSpPr>
            <a:spLocks noGrp="1"/>
          </p:cNvSpPr>
          <p:nvPr>
            <p:ph sz="half" idx="2"/>
          </p:nvPr>
        </p:nvSpPr>
        <p:spPr>
          <a:xfrm>
            <a:off x="6624483" y="1212850"/>
            <a:ext cx="5181600" cy="5023281"/>
          </a:xfrm>
        </p:spPr>
        <p:txBody>
          <a:bodyPr>
            <a:normAutofit/>
          </a:bodyPr>
          <a:lstStyle/>
          <a:p>
            <a:r>
              <a:rPr lang="en-US" dirty="0"/>
              <a:t>A medical professional, supervisor, or respirator program administrator deem it necessary</a:t>
            </a:r>
          </a:p>
          <a:p>
            <a:r>
              <a:rPr lang="en-US" dirty="0"/>
              <a:t>A change in workplace conditions occur such as additional PPE or exposure levels change</a:t>
            </a:r>
          </a:p>
          <a:p>
            <a:endParaRPr lang="en-US" dirty="0"/>
          </a:p>
        </p:txBody>
      </p:sp>
      <p:sp>
        <p:nvSpPr>
          <p:cNvPr id="4" name="Date Placeholder 3"/>
          <p:cNvSpPr>
            <a:spLocks noGrp="1"/>
          </p:cNvSpPr>
          <p:nvPr>
            <p:ph type="dt" sz="half" idx="10"/>
          </p:nvPr>
        </p:nvSpPr>
        <p:spPr/>
        <p:txBody>
          <a:bodyPr/>
          <a:lstStyle/>
          <a:p>
            <a:r>
              <a:rPr lang="en-US" dirty="0"/>
              <a:t>06/26</a:t>
            </a:r>
          </a:p>
        </p:txBody>
      </p:sp>
      <p:sp>
        <p:nvSpPr>
          <p:cNvPr id="5" name="Footer Placeholder 4"/>
          <p:cNvSpPr>
            <a:spLocks noGrp="1"/>
          </p:cNvSpPr>
          <p:nvPr>
            <p:ph type="ftr" sz="quarter" idx="11"/>
          </p:nvPr>
        </p:nvSpPr>
        <p:spPr/>
        <p:txBody>
          <a:bodyPr/>
          <a:lstStyle/>
          <a:p>
            <a:pPr algn="ctr">
              <a:defRPr/>
            </a:pPr>
            <a:r>
              <a:rPr lang="en-US" dirty="0"/>
              <a:t>Wisconsin Occupational Health Laboratory</a:t>
            </a:r>
            <a:endParaRPr lang="en-US"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DA38DDE6-3960-418D-8CD0-D475FAB807C4}" type="slidenum">
              <a:rPr lang="en-US" smtClean="0"/>
              <a:t>9</a:t>
            </a:fld>
            <a:endParaRPr lang="en-US" dirty="0"/>
          </a:p>
        </p:txBody>
      </p:sp>
      <p:sp>
        <p:nvSpPr>
          <p:cNvPr id="11" name="Footer Placeholder 4"/>
          <p:cNvSpPr txBox="1">
            <a:spLocks/>
          </p:cNvSpPr>
          <p:nvPr/>
        </p:nvSpPr>
        <p:spPr>
          <a:xfrm>
            <a:off x="5567518" y="6145439"/>
            <a:ext cx="3283027" cy="273844"/>
          </a:xfrm>
          <a:prstGeom prst="rect">
            <a:avLst/>
          </a:prstGeom>
        </p:spPr>
        <p:txBody>
          <a:bodyPr vert="horz" lIns="68580" tIns="34290" rIns="68580" bIns="34290" rtlCol="0" anchor="ctr"/>
          <a:lstStyle>
            <a:defPPr>
              <a:defRPr lang="en-US"/>
            </a:defPPr>
            <a:lvl1pPr algn="l" defTabSz="457200" rtl="0" fontAlgn="auto">
              <a:spcBef>
                <a:spcPts val="0"/>
              </a:spcBef>
              <a:spcAft>
                <a:spcPts val="0"/>
              </a:spcAft>
              <a:defRPr sz="1100" kern="1200" dirty="0" smtClean="0">
                <a:solidFill>
                  <a:srgbClr val="B70000"/>
                </a:solidFill>
                <a:latin typeface="+mn-lt"/>
                <a:ea typeface="+mn-ea"/>
                <a:cs typeface="+mn-cs"/>
              </a:defRPr>
            </a:lvl1pPr>
            <a:lvl2pPr marL="4572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Georgia" pitchFamily="18" charset="0"/>
                <a:ea typeface="MS PGothic" pitchFamily="34" charset="-128"/>
                <a:cs typeface="+mn-cs"/>
              </a:defRPr>
            </a:lvl5pPr>
            <a:lvl6pPr marL="2286000" algn="l" defTabSz="914400" rtl="0" eaLnBrk="1" latinLnBrk="0" hangingPunct="1">
              <a:defRPr kern="1200">
                <a:solidFill>
                  <a:schemeClr val="tx1"/>
                </a:solidFill>
                <a:latin typeface="Georgia" pitchFamily="18" charset="0"/>
                <a:ea typeface="MS PGothic" pitchFamily="34" charset="-128"/>
                <a:cs typeface="+mn-cs"/>
              </a:defRPr>
            </a:lvl6pPr>
            <a:lvl7pPr marL="2743200" algn="l" defTabSz="914400" rtl="0" eaLnBrk="1" latinLnBrk="0" hangingPunct="1">
              <a:defRPr kern="1200">
                <a:solidFill>
                  <a:schemeClr val="tx1"/>
                </a:solidFill>
                <a:latin typeface="Georgia" pitchFamily="18" charset="0"/>
                <a:ea typeface="MS PGothic" pitchFamily="34" charset="-128"/>
                <a:cs typeface="+mn-cs"/>
              </a:defRPr>
            </a:lvl7pPr>
            <a:lvl8pPr marL="3200400" algn="l" defTabSz="914400" rtl="0" eaLnBrk="1" latinLnBrk="0" hangingPunct="1">
              <a:defRPr kern="1200">
                <a:solidFill>
                  <a:schemeClr val="tx1"/>
                </a:solidFill>
                <a:latin typeface="Georgia" pitchFamily="18" charset="0"/>
                <a:ea typeface="MS PGothic" pitchFamily="34" charset="-128"/>
                <a:cs typeface="+mn-cs"/>
              </a:defRPr>
            </a:lvl8pPr>
            <a:lvl9pPr marL="3657600" algn="l" defTabSz="914400" rtl="0" eaLnBrk="1" latinLnBrk="0" hangingPunct="1">
              <a:defRPr kern="1200">
                <a:solidFill>
                  <a:schemeClr val="tx1"/>
                </a:solidFill>
                <a:latin typeface="Georgia" pitchFamily="18" charset="0"/>
                <a:ea typeface="MS PGothic" pitchFamily="34" charset="-128"/>
                <a:cs typeface="+mn-cs"/>
              </a:defRPr>
            </a:lvl9pPr>
          </a:lstStyle>
          <a:p>
            <a:pPr algn="ctr">
              <a:defRPr/>
            </a:pPr>
            <a:r>
              <a:rPr lang="en-US" sz="825" dirty="0">
                <a:solidFill>
                  <a:schemeClr val="tx1"/>
                </a:solidFill>
              </a:rPr>
              <a:t>Source: </a:t>
            </a:r>
            <a:r>
              <a:rPr lang="en-US" sz="825" dirty="0">
                <a:solidFill>
                  <a:schemeClr val="tx1"/>
                </a:solidFill>
                <a:hlinkClick r:id="rId4"/>
              </a:rPr>
              <a:t>Videoplasty.com</a:t>
            </a:r>
            <a:r>
              <a:rPr lang="en-US" sz="825" dirty="0">
                <a:solidFill>
                  <a:schemeClr val="tx1"/>
                </a:solidFill>
              </a:rPr>
              <a:t>, </a:t>
            </a:r>
            <a:r>
              <a:rPr lang="en-US" sz="825" dirty="0">
                <a:solidFill>
                  <a:schemeClr val="tx1"/>
                </a:solidFill>
                <a:hlinkClick r:id="rId5"/>
              </a:rPr>
              <a:t>CC BY-SA 4.0</a:t>
            </a:r>
            <a:r>
              <a:rPr lang="en-US" sz="825" dirty="0">
                <a:solidFill>
                  <a:schemeClr val="tx1"/>
                </a:solidFill>
              </a:rPr>
              <a:t>, via Wikimedia Commons</a:t>
            </a:r>
          </a:p>
        </p:txBody>
      </p:sp>
    </p:spTree>
    <p:extLst>
      <p:ext uri="{BB962C8B-B14F-4D97-AF65-F5344CB8AC3E}">
        <p14:creationId xmlns:p14="http://schemas.microsoft.com/office/powerpoint/2010/main" val="766773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9.9|17.5|6.6"/>
</p:tagLst>
</file>

<file path=ppt/tags/tag2.xml><?xml version="1.0" encoding="utf-8"?>
<p:tagLst xmlns:a="http://schemas.openxmlformats.org/drawingml/2006/main" xmlns:r="http://schemas.openxmlformats.org/officeDocument/2006/relationships" xmlns:p="http://schemas.openxmlformats.org/presentationml/2006/main">
  <p:tag name="TIMING" val="|7.8|0.5|6.9|1.1"/>
</p:tagLst>
</file>

<file path=ppt/theme/theme1.xml><?xml version="1.0" encoding="utf-8"?>
<a:theme xmlns:a="http://schemas.openxmlformats.org/drawingml/2006/main" name="Widescreen_Lake">
  <a:themeElements>
    <a:clrScheme name="UWBrand">
      <a:dk1>
        <a:sysClr val="windowText" lastClr="000000"/>
      </a:dk1>
      <a:lt1>
        <a:srgbClr val="FFFFFF"/>
      </a:lt1>
      <a:dk2>
        <a:srgbClr val="FFFFFF"/>
      </a:dk2>
      <a:lt2>
        <a:srgbClr val="FFFFFF"/>
      </a:lt2>
      <a:accent1>
        <a:srgbClr val="C5050C"/>
      </a:accent1>
      <a:accent2>
        <a:srgbClr val="FF8000"/>
      </a:accent2>
      <a:accent3>
        <a:srgbClr val="FFBF00"/>
      </a:accent3>
      <a:accent4>
        <a:srgbClr val="97B85F"/>
      </a:accent4>
      <a:accent5>
        <a:srgbClr val="6B9999"/>
      </a:accent5>
      <a:accent6>
        <a:srgbClr val="386666"/>
      </a:accent6>
      <a:hlink>
        <a:srgbClr val="0479A8"/>
      </a:hlink>
      <a:folHlink>
        <a:srgbClr val="0479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38EBCC-DA65-4513-AB47-A983BC614A15}" vid="{DF74FC8D-3EB6-42B8-A467-CA4D5B6BAB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WOHL_UW_Lake_widescreen PPT template</Template>
  <TotalTime>171</TotalTime>
  <Words>6430</Words>
  <Application>Microsoft Office PowerPoint</Application>
  <PresentationFormat>Widescreen</PresentationFormat>
  <Paragraphs>746</Paragraphs>
  <Slides>54</Slides>
  <Notes>54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Georgia</vt:lpstr>
      <vt:lpstr>Wingdings</vt:lpstr>
      <vt:lpstr>Widescreen_Lake</vt:lpstr>
      <vt:lpstr>Qualitative Fit Testing</vt:lpstr>
      <vt:lpstr>Introduction</vt:lpstr>
      <vt:lpstr>Background</vt:lpstr>
      <vt:lpstr>Key Respiratory Protection Program Elements</vt:lpstr>
      <vt:lpstr>Medical Evaluations Overview</vt:lpstr>
      <vt:lpstr>Medical Evaluation</vt:lpstr>
      <vt:lpstr>Making the Medical Determination </vt:lpstr>
      <vt:lpstr>Written Recommendation </vt:lpstr>
      <vt:lpstr>When to Medically Reevaluated An Employee</vt:lpstr>
      <vt:lpstr>Reminders </vt:lpstr>
      <vt:lpstr>Fit Testing</vt:lpstr>
      <vt:lpstr>OSHA Requirement for Fit Testing</vt:lpstr>
      <vt:lpstr>Purpose of This Presentation</vt:lpstr>
      <vt:lpstr>Planning for the Fit Test</vt:lpstr>
      <vt:lpstr>Respirator Sealing Surface</vt:lpstr>
      <vt:lpstr>Facial Hair</vt:lpstr>
      <vt:lpstr>Differences for Fit Testing </vt:lpstr>
      <vt:lpstr>Respirator Selection</vt:lpstr>
      <vt:lpstr>Assessment of Comfort</vt:lpstr>
      <vt:lpstr>Adequacy of Fit</vt:lpstr>
      <vt:lpstr>DEMONSTRATION OF RESPIRATOR FIT</vt:lpstr>
      <vt:lpstr>Too Small</vt:lpstr>
      <vt:lpstr>Too Large</vt:lpstr>
      <vt:lpstr>Adequate Fit</vt:lpstr>
      <vt:lpstr>Fit Test Kit Example</vt:lpstr>
      <vt:lpstr>Fit Test Kit Components</vt:lpstr>
      <vt:lpstr>Nebulizer Preparation</vt:lpstr>
      <vt:lpstr>Nebulizer Troubleshooting</vt:lpstr>
      <vt:lpstr>Pre Fit Test</vt:lpstr>
      <vt:lpstr>Fit Test Facilitator </vt:lpstr>
      <vt:lpstr>Sensitivity Screening</vt:lpstr>
      <vt:lpstr>Sensitivity Screening</vt:lpstr>
      <vt:lpstr>Sensitivity Screening</vt:lpstr>
      <vt:lpstr>Fit Test Procedure – Using the Fit Testing Solution</vt:lpstr>
      <vt:lpstr>Fit Test Procedure Using the Fit Testing Solution</vt:lpstr>
      <vt:lpstr> Fit Test Procedure  </vt:lpstr>
      <vt:lpstr>Fit Test Procedure</vt:lpstr>
      <vt:lpstr>Fit Test Procedure</vt:lpstr>
      <vt:lpstr>Fit Test Procedure</vt:lpstr>
      <vt:lpstr>Fit Test Procedure</vt:lpstr>
      <vt:lpstr>Rainbow Passage </vt:lpstr>
      <vt:lpstr>Fit Test Procedure</vt:lpstr>
      <vt:lpstr>Fit Test Procedure</vt:lpstr>
      <vt:lpstr>Fit Test Procedure</vt:lpstr>
      <vt:lpstr>Test Failure Options</vt:lpstr>
      <vt:lpstr>Cleaning</vt:lpstr>
      <vt:lpstr>Summary and Resources</vt:lpstr>
      <vt:lpstr>Summary</vt:lpstr>
      <vt:lpstr>Summary, cont.</vt:lpstr>
      <vt:lpstr>Summary, cont.</vt:lpstr>
      <vt:lpstr>Summary, cont.</vt:lpstr>
      <vt:lpstr>Summary, cont.</vt:lpstr>
      <vt:lpstr>Summary, cont.</vt:lpstr>
      <vt:lpstr>WisCon Public Sector Consulting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 MARIE JURKOWSKI</dc:creator>
  <cp:lastModifiedBy>Ann Jurkowski</cp:lastModifiedBy>
  <cp:revision>39</cp:revision>
  <dcterms:created xsi:type="dcterms:W3CDTF">2024-10-14T16:33:45Z</dcterms:created>
  <dcterms:modified xsi:type="dcterms:W3CDTF">2026-06-15T16:44:45Z</dcterms:modified>
</cp:coreProperties>
</file>